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567" r:id="rId2"/>
    <p:sldId id="570" r:id="rId3"/>
    <p:sldId id="450" r:id="rId4"/>
    <p:sldId id="584" r:id="rId5"/>
    <p:sldId id="571" r:id="rId6"/>
    <p:sldId id="585" r:id="rId7"/>
    <p:sldId id="581" r:id="rId8"/>
    <p:sldId id="572" r:id="rId9"/>
    <p:sldId id="524" r:id="rId10"/>
    <p:sldId id="525" r:id="rId11"/>
    <p:sldId id="573" r:id="rId12"/>
    <p:sldId id="575" r:id="rId13"/>
    <p:sldId id="580" r:id="rId14"/>
    <p:sldId id="579" r:id="rId15"/>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4F81BD"/>
    <a:srgbClr val="C0504D"/>
    <a:srgbClr val="F79646"/>
    <a:srgbClr val="FFDEC4"/>
    <a:srgbClr val="E2F0D9"/>
    <a:srgbClr val="173F48"/>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8" autoAdjust="0"/>
    <p:restoredTop sz="87565" autoAdjust="0"/>
  </p:normalViewPr>
  <p:slideViewPr>
    <p:cSldViewPr snapToGrid="0">
      <p:cViewPr varScale="1">
        <p:scale>
          <a:sx n="79" d="100"/>
          <a:sy n="79" d="100"/>
        </p:scale>
        <p:origin x="634"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ryot\OneDrive\&#12487;&#12473;&#12463;&#12488;&#12483;&#12503;\Nb3Sn&#12417;&#12387;&#12365;\20220808_&#31354;&#27934;&#12450;&#12491;&#12540;&#12523;&#26465;&#20214;\&#12450;&#12491;&#12540;&#12523;&#12503;&#12525;&#12501;&#12449;&#12452;&#125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c:style val="2"/>
  <c:chart>
    <c:autoTitleDeleted val="1"/>
    <c:plotArea>
      <c:layout/>
      <c:scatterChart>
        <c:scatterStyle val="lineMarker"/>
        <c:varyColors val="0"/>
        <c:ser>
          <c:idx val="0"/>
          <c:order val="0"/>
          <c:spPr>
            <a:ln w="19080" cap="rnd">
              <a:solidFill>
                <a:srgbClr val="002060"/>
              </a:solidFill>
              <a:round/>
            </a:ln>
          </c:spPr>
          <c:marker>
            <c:symbol val="none"/>
          </c:marker>
          <c:dLbls>
            <c:spPr>
              <a:noFill/>
              <a:ln>
                <a:noFill/>
              </a:ln>
              <a:effectLst/>
            </c:spPr>
            <c:txPr>
              <a:bodyPr wrap="square"/>
              <a:lstStyle/>
              <a:p>
                <a:pPr>
                  <a:defRPr sz="1050" b="0" strike="noStrike" spc="-1">
                    <a:solidFill>
                      <a:srgbClr val="000000"/>
                    </a:solidFill>
                    <a:latin typeface="游ゴシック"/>
                    <a:ea typeface="DejaVu Sans"/>
                  </a:defRPr>
                </a:pPr>
                <a:endParaRPr lang="ja-JP"/>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Sheet1!$A$1:$A$8</c:f>
              <c:numCache>
                <c:formatCode>General</c:formatCode>
                <c:ptCount val="8"/>
                <c:pt idx="0">
                  <c:v>0</c:v>
                </c:pt>
                <c:pt idx="1">
                  <c:v>0</c:v>
                </c:pt>
                <c:pt idx="2">
                  <c:v>48</c:v>
                </c:pt>
                <c:pt idx="3">
                  <c:v>48</c:v>
                </c:pt>
                <c:pt idx="4">
                  <c:v>58</c:v>
                </c:pt>
                <c:pt idx="5">
                  <c:v>58</c:v>
                </c:pt>
                <c:pt idx="6">
                  <c:v>82</c:v>
                </c:pt>
                <c:pt idx="7">
                  <c:v>82</c:v>
                </c:pt>
              </c:numCache>
            </c:numRef>
          </c:xVal>
          <c:yVal>
            <c:numRef>
              <c:f>Sheet1!$B$1:$B$8</c:f>
              <c:numCache>
                <c:formatCode>General</c:formatCode>
                <c:ptCount val="8"/>
                <c:pt idx="0">
                  <c:v>0</c:v>
                </c:pt>
                <c:pt idx="1">
                  <c:v>200</c:v>
                </c:pt>
                <c:pt idx="2">
                  <c:v>200</c:v>
                </c:pt>
                <c:pt idx="3">
                  <c:v>458</c:v>
                </c:pt>
                <c:pt idx="4">
                  <c:v>458</c:v>
                </c:pt>
                <c:pt idx="5">
                  <c:v>700</c:v>
                </c:pt>
                <c:pt idx="6">
                  <c:v>700</c:v>
                </c:pt>
                <c:pt idx="7">
                  <c:v>0</c:v>
                </c:pt>
              </c:numCache>
            </c:numRef>
          </c:yVal>
          <c:smooth val="0"/>
          <c:extLst>
            <c:ext xmlns:c15="http://schemas.microsoft.com/office/drawing/2012/chart" uri="{02D57815-91ED-43cb-92C2-25804820EDAC}">
              <c15:filteredSeriesTitle>
                <c15:tx>
                  <c:strRef>
                    <c:extLst>
                      <c:ext uri="{02D57815-91ED-43cb-92C2-25804820EDAC}">
                        <c15:formulaRef>
                          <c15:sqref>Sheet1!$A$1:$A$0</c15:sqref>
                        </c15:formulaRef>
                      </c:ext>
                    </c:extLst>
                  </c:strRef>
                </c15:tx>
              </c15:filteredSeriesTitle>
            </c:ext>
            <c:ext xmlns:c16="http://schemas.microsoft.com/office/drawing/2014/chart" uri="{C3380CC4-5D6E-409C-BE32-E72D297353CC}">
              <c16:uniqueId val="{00000000-3CB2-4385-985C-4D9081FAE506}"/>
            </c:ext>
          </c:extLst>
        </c:ser>
        <c:dLbls>
          <c:showLegendKey val="0"/>
          <c:showVal val="0"/>
          <c:showCatName val="0"/>
          <c:showSerName val="0"/>
          <c:showPercent val="0"/>
          <c:showBubbleSize val="0"/>
        </c:dLbls>
        <c:axId val="18127008"/>
        <c:axId val="97765453"/>
      </c:scatterChart>
      <c:valAx>
        <c:axId val="18127008"/>
        <c:scaling>
          <c:orientation val="minMax"/>
        </c:scaling>
        <c:delete val="0"/>
        <c:axPos val="b"/>
        <c:majorGridlines>
          <c:spPr>
            <a:ln w="9360">
              <a:solidFill>
                <a:srgbClr val="000000"/>
              </a:solidFill>
              <a:prstDash val="sysDot"/>
              <a:round/>
            </a:ln>
          </c:spPr>
        </c:majorGridlines>
        <c:title>
          <c:tx>
            <c:rich>
              <a:bodyPr rot="0"/>
              <a:lstStyle/>
              <a:p>
                <a:pPr>
                  <a:defRPr sz="1500" b="1" strike="noStrike" spc="-1">
                    <a:solidFill>
                      <a:srgbClr val="404040"/>
                    </a:solidFill>
                    <a:latin typeface="游ゴシック"/>
                    <a:ea typeface="游ゴシック"/>
                  </a:defRPr>
                </a:pPr>
                <a:r>
                  <a:rPr lang="en-US" altLang="ja-JP" sz="1500" b="1" strike="noStrike" spc="-1" dirty="0">
                    <a:solidFill>
                      <a:srgbClr val="404040"/>
                    </a:solidFill>
                    <a:latin typeface="游ゴシック"/>
                    <a:ea typeface="游ゴシック"/>
                  </a:rPr>
                  <a:t>Times</a:t>
                </a:r>
                <a:r>
                  <a:rPr lang="ja-JP" altLang="en-US" sz="1500" b="1" strike="noStrike" spc="-1" dirty="0">
                    <a:solidFill>
                      <a:srgbClr val="404040"/>
                    </a:solidFill>
                    <a:latin typeface="游ゴシック"/>
                    <a:ea typeface="游ゴシック"/>
                  </a:rPr>
                  <a:t> </a:t>
                </a:r>
                <a:r>
                  <a:rPr lang="en-US" altLang="ja-JP" sz="1500" b="1" strike="noStrike" spc="-1" dirty="0">
                    <a:solidFill>
                      <a:srgbClr val="404040"/>
                    </a:solidFill>
                    <a:latin typeface="游ゴシック"/>
                    <a:ea typeface="游ゴシック"/>
                  </a:rPr>
                  <a:t>(</a:t>
                </a:r>
                <a:r>
                  <a:rPr lang="en-US" sz="1500" b="1" strike="noStrike" spc="-1" dirty="0">
                    <a:solidFill>
                      <a:srgbClr val="404040"/>
                    </a:solidFill>
                    <a:latin typeface="游ゴシック"/>
                    <a:ea typeface="游ゴシック"/>
                  </a:rPr>
                  <a:t>h)</a:t>
                </a:r>
              </a:p>
            </c:rich>
          </c:tx>
          <c:layout>
            <c:manualLayout>
              <c:xMode val="edge"/>
              <c:yMode val="edge"/>
              <c:x val="0.48072152014423758"/>
              <c:y val="0.81150424232258422"/>
            </c:manualLayout>
          </c:layout>
          <c:overlay val="0"/>
          <c:spPr>
            <a:noFill/>
            <a:ln w="0">
              <a:noFill/>
            </a:ln>
          </c:spPr>
        </c:title>
        <c:numFmt formatCode="General" sourceLinked="0"/>
        <c:majorTickMark val="in"/>
        <c:minorTickMark val="in"/>
        <c:tickLblPos val="nextTo"/>
        <c:spPr>
          <a:ln w="6480">
            <a:solidFill>
              <a:srgbClr val="000000"/>
            </a:solidFill>
            <a:round/>
          </a:ln>
        </c:spPr>
        <c:txPr>
          <a:bodyPr/>
          <a:lstStyle/>
          <a:p>
            <a:pPr>
              <a:defRPr sz="1400" b="0" strike="noStrike" spc="-1">
                <a:solidFill>
                  <a:srgbClr val="404040"/>
                </a:solidFill>
                <a:latin typeface="游ゴシック"/>
                <a:ea typeface="DejaVu Sans"/>
              </a:defRPr>
            </a:pPr>
            <a:endParaRPr lang="ja-JP"/>
          </a:p>
        </c:txPr>
        <c:crossAx val="97765453"/>
        <c:crosses val="autoZero"/>
        <c:crossBetween val="midCat"/>
      </c:valAx>
      <c:valAx>
        <c:axId val="97765453"/>
        <c:scaling>
          <c:orientation val="minMax"/>
        </c:scaling>
        <c:delete val="0"/>
        <c:axPos val="l"/>
        <c:majorGridlines>
          <c:spPr>
            <a:ln w="9360">
              <a:solidFill>
                <a:srgbClr val="000000"/>
              </a:solidFill>
              <a:prstDash val="sysDot"/>
              <a:round/>
            </a:ln>
          </c:spPr>
        </c:majorGridlines>
        <c:title>
          <c:tx>
            <c:rich>
              <a:bodyPr rot="-5400000"/>
              <a:lstStyle/>
              <a:p>
                <a:pPr>
                  <a:defRPr sz="1500" b="1" strike="noStrike" spc="-1">
                    <a:solidFill>
                      <a:srgbClr val="404040"/>
                    </a:solidFill>
                    <a:latin typeface="游ゴシック"/>
                    <a:ea typeface="游ゴシック"/>
                  </a:defRPr>
                </a:pPr>
                <a:r>
                  <a:rPr lang="en-US" altLang="ja-JP" sz="1500" b="1" strike="noStrike" spc="-1" dirty="0">
                    <a:solidFill>
                      <a:srgbClr val="404040"/>
                    </a:solidFill>
                    <a:latin typeface="游ゴシック"/>
                    <a:ea typeface="游ゴシック"/>
                  </a:rPr>
                  <a:t>Temperatures</a:t>
                </a:r>
                <a:r>
                  <a:rPr lang="ja-JP" altLang="en-US" sz="1500" b="1" strike="noStrike" spc="-1" dirty="0">
                    <a:solidFill>
                      <a:srgbClr val="404040"/>
                    </a:solidFill>
                    <a:latin typeface="游ゴシック"/>
                    <a:ea typeface="游ゴシック"/>
                  </a:rPr>
                  <a:t> </a:t>
                </a:r>
                <a:r>
                  <a:rPr lang="en-US" altLang="ja-JP" sz="1500" b="1" strike="noStrike" spc="-1" dirty="0">
                    <a:solidFill>
                      <a:srgbClr val="404040"/>
                    </a:solidFill>
                    <a:latin typeface="游ゴシック"/>
                    <a:ea typeface="游ゴシック"/>
                  </a:rPr>
                  <a:t>(℃)</a:t>
                </a:r>
              </a:p>
            </c:rich>
          </c:tx>
          <c:layout>
            <c:manualLayout>
              <c:xMode val="edge"/>
              <c:yMode val="edge"/>
              <c:x val="6.6666251235906523E-3"/>
              <c:y val="6.2747235850770883E-2"/>
            </c:manualLayout>
          </c:layout>
          <c:overlay val="0"/>
          <c:spPr>
            <a:noFill/>
            <a:ln w="0">
              <a:noFill/>
            </a:ln>
          </c:spPr>
        </c:title>
        <c:numFmt formatCode="General" sourceLinked="0"/>
        <c:majorTickMark val="in"/>
        <c:minorTickMark val="in"/>
        <c:tickLblPos val="nextTo"/>
        <c:spPr>
          <a:ln w="6480">
            <a:solidFill>
              <a:srgbClr val="000000"/>
            </a:solidFill>
            <a:round/>
          </a:ln>
        </c:spPr>
        <c:txPr>
          <a:bodyPr/>
          <a:lstStyle/>
          <a:p>
            <a:pPr>
              <a:defRPr sz="1400" b="0" strike="noStrike" spc="-1">
                <a:solidFill>
                  <a:srgbClr val="404040"/>
                </a:solidFill>
                <a:latin typeface="游ゴシック"/>
                <a:ea typeface="DejaVu Sans"/>
              </a:defRPr>
            </a:pPr>
            <a:endParaRPr lang="ja-JP"/>
          </a:p>
        </c:txPr>
        <c:crossAx val="18127008"/>
        <c:crosses val="autoZero"/>
        <c:crossBetween val="midCat"/>
      </c:valAx>
      <c:spPr>
        <a:noFill/>
        <a:ln w="0">
          <a:solidFill>
            <a:srgbClr val="000000"/>
          </a:solidFill>
        </a:ln>
      </c:spPr>
    </c:plotArea>
    <c:plotVisOnly val="1"/>
    <c:dispBlanksAs val="gap"/>
    <c:showDLblsOverMax val="1"/>
  </c:chart>
  <c:spPr>
    <a:noFill/>
    <a:ln w="9360">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ja-JP"/>
  <c:roundedCorners val="0"/>
  <c:style val="2"/>
  <c:chart>
    <c:autoTitleDeleted val="1"/>
    <c:plotArea>
      <c:layout/>
      <c:scatterChart>
        <c:scatterStyle val="lineMarker"/>
        <c:varyColors val="0"/>
        <c:ser>
          <c:idx val="0"/>
          <c:order val="0"/>
          <c:spPr>
            <a:ln w="19080" cap="rnd">
              <a:solidFill>
                <a:srgbClr val="002060"/>
              </a:solidFill>
              <a:round/>
            </a:ln>
          </c:spPr>
          <c:marker>
            <c:symbol val="none"/>
          </c:marker>
          <c:dLbls>
            <c:spPr>
              <a:noFill/>
              <a:ln>
                <a:noFill/>
              </a:ln>
              <a:effectLst/>
            </c:spPr>
            <c:txPr>
              <a:bodyPr wrap="square"/>
              <a:lstStyle/>
              <a:p>
                <a:pPr>
                  <a:defRPr sz="1050" b="0" strike="noStrike" spc="-1">
                    <a:solidFill>
                      <a:srgbClr val="000000"/>
                    </a:solidFill>
                    <a:latin typeface="游ゴシック"/>
                    <a:ea typeface="DejaVu Sans"/>
                  </a:defRPr>
                </a:pPr>
                <a:endParaRPr lang="ja-JP"/>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1</c:f>
              <c:numCache>
                <c:formatCode>General</c:formatCode>
                <c:ptCount val="8"/>
                <c:pt idx="0">
                  <c:v>0</c:v>
                </c:pt>
                <c:pt idx="1">
                  <c:v>0</c:v>
                </c:pt>
                <c:pt idx="2">
                  <c:v>48</c:v>
                </c:pt>
                <c:pt idx="3">
                  <c:v>48</c:v>
                </c:pt>
                <c:pt idx="4">
                  <c:v>58</c:v>
                </c:pt>
                <c:pt idx="5">
                  <c:v>58</c:v>
                </c:pt>
                <c:pt idx="6">
                  <c:v>82</c:v>
                </c:pt>
                <c:pt idx="7">
                  <c:v>82</c:v>
                </c:pt>
              </c:numCache>
            </c:numRef>
          </c:xVal>
          <c:yVal>
            <c:numRef>
              <c:f>0</c:f>
              <c:numCache>
                <c:formatCode>General</c:formatCode>
                <c:ptCount val="8"/>
                <c:pt idx="0">
                  <c:v>0</c:v>
                </c:pt>
                <c:pt idx="1">
                  <c:v>214</c:v>
                </c:pt>
                <c:pt idx="2">
                  <c:v>214</c:v>
                </c:pt>
                <c:pt idx="3">
                  <c:v>458</c:v>
                </c:pt>
                <c:pt idx="4">
                  <c:v>458</c:v>
                </c:pt>
                <c:pt idx="5">
                  <c:v>700</c:v>
                </c:pt>
                <c:pt idx="6">
                  <c:v>700</c:v>
                </c:pt>
                <c:pt idx="7">
                  <c:v>0</c:v>
                </c:pt>
              </c:numCache>
            </c:numRef>
          </c:yVal>
          <c:smooth val="0"/>
          <c:extLst>
            <c:ext xmlns:c16="http://schemas.microsoft.com/office/drawing/2014/chart" uri="{C3380CC4-5D6E-409C-BE32-E72D297353CC}">
              <c16:uniqueId val="{00000000-A736-4364-A730-624CB9692425}"/>
            </c:ext>
          </c:extLst>
        </c:ser>
        <c:dLbls>
          <c:showLegendKey val="0"/>
          <c:showVal val="0"/>
          <c:showCatName val="0"/>
          <c:showSerName val="0"/>
          <c:showPercent val="0"/>
          <c:showBubbleSize val="0"/>
        </c:dLbls>
        <c:axId val="58494383"/>
        <c:axId val="54849724"/>
      </c:scatterChart>
      <c:valAx>
        <c:axId val="58494383"/>
        <c:scaling>
          <c:orientation val="minMax"/>
        </c:scaling>
        <c:delete val="0"/>
        <c:axPos val="b"/>
        <c:majorGridlines>
          <c:spPr>
            <a:ln w="9360">
              <a:solidFill>
                <a:srgbClr val="000000"/>
              </a:solidFill>
              <a:prstDash val="sysDot"/>
              <a:round/>
            </a:ln>
          </c:spPr>
        </c:majorGridlines>
        <c:title>
          <c:tx>
            <c:rich>
              <a:bodyPr rot="0"/>
              <a:lstStyle/>
              <a:p>
                <a:pPr>
                  <a:defRPr sz="1500" b="1" strike="noStrike" spc="-1">
                    <a:solidFill>
                      <a:srgbClr val="404040"/>
                    </a:solidFill>
                    <a:latin typeface="游ゴシック"/>
                    <a:ea typeface="游ゴシック"/>
                  </a:defRPr>
                </a:pPr>
                <a:r>
                  <a:rPr lang="en-US" altLang="ja-JP" sz="1400" b="1" strike="noStrike" spc="-1" dirty="0">
                    <a:solidFill>
                      <a:srgbClr val="404040"/>
                    </a:solidFill>
                    <a:latin typeface="游ゴシック"/>
                    <a:ea typeface="游ゴシック"/>
                  </a:rPr>
                  <a:t>Time</a:t>
                </a:r>
                <a:r>
                  <a:rPr lang="ja-JP" altLang="en-US" sz="1400" b="1" strike="noStrike" spc="-1" dirty="0">
                    <a:solidFill>
                      <a:srgbClr val="404040"/>
                    </a:solidFill>
                    <a:latin typeface="游ゴシック"/>
                    <a:ea typeface="游ゴシック"/>
                  </a:rPr>
                  <a:t> </a:t>
                </a:r>
                <a:r>
                  <a:rPr lang="en-US" altLang="ja-JP" sz="1400" b="1" strike="noStrike" spc="-1" dirty="0">
                    <a:solidFill>
                      <a:srgbClr val="404040"/>
                    </a:solidFill>
                    <a:latin typeface="游ゴシック"/>
                    <a:ea typeface="游ゴシック"/>
                  </a:rPr>
                  <a:t>(</a:t>
                </a:r>
                <a:r>
                  <a:rPr lang="en-US" sz="1400" b="1" strike="noStrike" spc="-1" dirty="0">
                    <a:solidFill>
                      <a:srgbClr val="404040"/>
                    </a:solidFill>
                    <a:latin typeface="游ゴシック"/>
                    <a:ea typeface="游ゴシック"/>
                  </a:rPr>
                  <a:t>h)</a:t>
                </a:r>
              </a:p>
            </c:rich>
          </c:tx>
          <c:layout>
            <c:manualLayout>
              <c:xMode val="edge"/>
              <c:yMode val="edge"/>
              <c:x val="0.48796501359477978"/>
              <c:y val="0.771227808795234"/>
            </c:manualLayout>
          </c:layout>
          <c:overlay val="0"/>
          <c:spPr>
            <a:noFill/>
            <a:ln w="0">
              <a:noFill/>
            </a:ln>
          </c:spPr>
        </c:title>
        <c:numFmt formatCode="General" sourceLinked="0"/>
        <c:majorTickMark val="in"/>
        <c:minorTickMark val="in"/>
        <c:tickLblPos val="nextTo"/>
        <c:spPr>
          <a:ln w="6480">
            <a:solidFill>
              <a:srgbClr val="000000"/>
            </a:solidFill>
            <a:round/>
          </a:ln>
        </c:spPr>
        <c:txPr>
          <a:bodyPr/>
          <a:lstStyle/>
          <a:p>
            <a:pPr>
              <a:defRPr sz="1400" b="0" strike="noStrike" spc="-1">
                <a:solidFill>
                  <a:srgbClr val="404040"/>
                </a:solidFill>
                <a:latin typeface="游ゴシック"/>
                <a:ea typeface="DejaVu Sans"/>
              </a:defRPr>
            </a:pPr>
            <a:endParaRPr lang="ja-JP"/>
          </a:p>
        </c:txPr>
        <c:crossAx val="54849724"/>
        <c:crosses val="autoZero"/>
        <c:crossBetween val="midCat"/>
      </c:valAx>
      <c:valAx>
        <c:axId val="54849724"/>
        <c:scaling>
          <c:orientation val="minMax"/>
        </c:scaling>
        <c:delete val="0"/>
        <c:axPos val="l"/>
        <c:majorGridlines>
          <c:spPr>
            <a:ln w="9360">
              <a:solidFill>
                <a:srgbClr val="000000"/>
              </a:solidFill>
              <a:prstDash val="sysDot"/>
              <a:round/>
            </a:ln>
          </c:spPr>
        </c:majorGridlines>
        <c:title>
          <c:tx>
            <c:rich>
              <a:bodyPr rot="-5400000"/>
              <a:lstStyle/>
              <a:p>
                <a:pPr>
                  <a:defRPr sz="1500" b="1" strike="noStrike" spc="-1">
                    <a:solidFill>
                      <a:srgbClr val="404040"/>
                    </a:solidFill>
                    <a:latin typeface="游ゴシック"/>
                    <a:ea typeface="游ゴシック"/>
                  </a:defRPr>
                </a:pPr>
                <a:r>
                  <a:rPr lang="en-US" altLang="ja-JP" sz="1400" b="1" strike="noStrike" spc="-1" dirty="0">
                    <a:solidFill>
                      <a:srgbClr val="404040"/>
                    </a:solidFill>
                    <a:latin typeface="游ゴシック"/>
                    <a:ea typeface="游ゴシック"/>
                  </a:rPr>
                  <a:t>Temperatures</a:t>
                </a:r>
                <a:r>
                  <a:rPr lang="ja-JP" altLang="en-US" sz="1400" b="1" strike="noStrike" spc="-1" dirty="0">
                    <a:solidFill>
                      <a:srgbClr val="404040"/>
                    </a:solidFill>
                    <a:latin typeface="游ゴシック"/>
                    <a:ea typeface="游ゴシック"/>
                  </a:rPr>
                  <a:t> </a:t>
                </a:r>
                <a:r>
                  <a:rPr lang="en-US" altLang="ja-JP" sz="1400" b="1" strike="noStrike" spc="-1" dirty="0">
                    <a:solidFill>
                      <a:srgbClr val="404040"/>
                    </a:solidFill>
                    <a:latin typeface="游ゴシック"/>
                    <a:ea typeface="游ゴシック"/>
                  </a:rPr>
                  <a:t>(℃)</a:t>
                </a:r>
              </a:p>
            </c:rich>
          </c:tx>
          <c:layout>
            <c:manualLayout>
              <c:xMode val="edge"/>
              <c:yMode val="edge"/>
              <c:x val="2.9975489393889807E-2"/>
              <c:y val="5.1072337682638996E-2"/>
            </c:manualLayout>
          </c:layout>
          <c:overlay val="0"/>
          <c:spPr>
            <a:noFill/>
            <a:ln w="0">
              <a:noFill/>
            </a:ln>
          </c:spPr>
        </c:title>
        <c:numFmt formatCode="General" sourceLinked="0"/>
        <c:majorTickMark val="in"/>
        <c:minorTickMark val="in"/>
        <c:tickLblPos val="nextTo"/>
        <c:spPr>
          <a:ln w="6480">
            <a:solidFill>
              <a:srgbClr val="000000"/>
            </a:solidFill>
            <a:round/>
          </a:ln>
        </c:spPr>
        <c:txPr>
          <a:bodyPr/>
          <a:lstStyle/>
          <a:p>
            <a:pPr>
              <a:defRPr sz="1400" b="0" strike="noStrike" spc="-1">
                <a:solidFill>
                  <a:srgbClr val="404040"/>
                </a:solidFill>
                <a:latin typeface="游ゴシック"/>
                <a:ea typeface="DejaVu Sans"/>
              </a:defRPr>
            </a:pPr>
            <a:endParaRPr lang="ja-JP"/>
          </a:p>
        </c:txPr>
        <c:crossAx val="58494383"/>
        <c:crosses val="autoZero"/>
        <c:crossBetween val="midCat"/>
      </c:valAx>
      <c:spPr>
        <a:noFill/>
        <a:ln w="0">
          <a:solidFill>
            <a:srgbClr val="000000"/>
          </a:solidFill>
        </a:ln>
      </c:spPr>
    </c:plotArea>
    <c:plotVisOnly val="1"/>
    <c:dispBlanksAs val="gap"/>
    <c:showDLblsOverMax val="1"/>
  </c:chart>
  <c:spPr>
    <a:noFill/>
    <a:ln w="936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2060"/>
              </a:solidFill>
              <a:round/>
            </a:ln>
            <a:effectLst/>
          </c:spPr>
          <c:marker>
            <c:symbol val="none"/>
          </c:marker>
          <c:xVal>
            <c:numRef>
              <c:f>Sheet1!$Q$10:$Q$17</c:f>
              <c:numCache>
                <c:formatCode>General</c:formatCode>
                <c:ptCount val="8"/>
                <c:pt idx="0">
                  <c:v>0</c:v>
                </c:pt>
                <c:pt idx="1">
                  <c:v>0</c:v>
                </c:pt>
                <c:pt idx="2">
                  <c:v>48</c:v>
                </c:pt>
                <c:pt idx="3">
                  <c:v>48</c:v>
                </c:pt>
                <c:pt idx="4">
                  <c:v>58</c:v>
                </c:pt>
                <c:pt idx="5">
                  <c:v>58</c:v>
                </c:pt>
                <c:pt idx="6">
                  <c:v>82</c:v>
                </c:pt>
                <c:pt idx="7">
                  <c:v>82</c:v>
                </c:pt>
              </c:numCache>
            </c:numRef>
          </c:xVal>
          <c:yVal>
            <c:numRef>
              <c:f>Sheet1!$R$10:$R$17</c:f>
              <c:numCache>
                <c:formatCode>General</c:formatCode>
                <c:ptCount val="8"/>
                <c:pt idx="0">
                  <c:v>0</c:v>
                </c:pt>
                <c:pt idx="1">
                  <c:v>200</c:v>
                </c:pt>
                <c:pt idx="2">
                  <c:v>200</c:v>
                </c:pt>
                <c:pt idx="3">
                  <c:v>458</c:v>
                </c:pt>
                <c:pt idx="4">
                  <c:v>458</c:v>
                </c:pt>
                <c:pt idx="5">
                  <c:v>700</c:v>
                </c:pt>
                <c:pt idx="6">
                  <c:v>700</c:v>
                </c:pt>
                <c:pt idx="7">
                  <c:v>0</c:v>
                </c:pt>
              </c:numCache>
            </c:numRef>
          </c:yVal>
          <c:smooth val="0"/>
          <c:extLst>
            <c:ext xmlns:c16="http://schemas.microsoft.com/office/drawing/2014/chart" uri="{C3380CC4-5D6E-409C-BE32-E72D297353CC}">
              <c16:uniqueId val="{00000000-C3F4-4B71-ADE6-231210660299}"/>
            </c:ext>
          </c:extLst>
        </c:ser>
        <c:dLbls>
          <c:showLegendKey val="0"/>
          <c:showVal val="0"/>
          <c:showCatName val="0"/>
          <c:showSerName val="0"/>
          <c:showPercent val="0"/>
          <c:showBubbleSize val="0"/>
        </c:dLbls>
        <c:axId val="427759528"/>
        <c:axId val="427760312"/>
      </c:scatterChart>
      <c:valAx>
        <c:axId val="427759528"/>
        <c:scaling>
          <c:orientation val="minMax"/>
        </c:scaling>
        <c:delete val="0"/>
        <c:axPos val="b"/>
        <c:majorGridlines>
          <c:spPr>
            <a:ln w="9525" cap="flat" cmpd="sng" algn="ctr">
              <a:solidFill>
                <a:schemeClr val="tx1"/>
              </a:solidFill>
              <a:prstDash val="sysDot"/>
              <a:round/>
            </a:ln>
            <a:effectLst/>
          </c:spPr>
        </c:majorGridlines>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ja-JP" altLang="en-US" sz="1600"/>
                  <a:t>アニール時間（</a:t>
                </a:r>
                <a:r>
                  <a:rPr lang="en-US" altLang="ja-JP" sz="1600"/>
                  <a:t>h</a:t>
                </a:r>
                <a:r>
                  <a:rPr lang="ja-JP" altLang="en-US" sz="1600"/>
                  <a:t>）</a:t>
                </a:r>
                <a:endParaRPr lang="ja-JP" sz="1600"/>
              </a:p>
            </c:rich>
          </c:tx>
          <c:layout>
            <c:manualLayout>
              <c:xMode val="edge"/>
              <c:yMode val="edge"/>
              <c:x val="0.43696214600928107"/>
              <c:y val="0.8521307982942655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ja-JP"/>
            </a:p>
          </c:txPr>
        </c:title>
        <c:numFmt formatCode="General"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ja-JP"/>
          </a:p>
        </c:txPr>
        <c:crossAx val="427760312"/>
        <c:crosses val="autoZero"/>
        <c:crossBetween val="midCat"/>
        <c:minorUnit val="5"/>
      </c:valAx>
      <c:valAx>
        <c:axId val="427760312"/>
        <c:scaling>
          <c:orientation val="minMax"/>
        </c:scaling>
        <c:delete val="0"/>
        <c:axPos val="l"/>
        <c:majorGridlines>
          <c:spPr>
            <a:ln w="9525" cap="flat" cmpd="sng" algn="ctr">
              <a:solidFill>
                <a:schemeClr val="tx1"/>
              </a:solidFill>
              <a:prstDash val="sysDot"/>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ja-JP" altLang="en-US" sz="1600"/>
                  <a:t>温度（℃）</a:t>
                </a:r>
                <a:endParaRPr lang="ja-JP" sz="1600"/>
              </a:p>
            </c:rich>
          </c:tx>
          <c:layout>
            <c:manualLayout>
              <c:xMode val="edge"/>
              <c:yMode val="edge"/>
              <c:x val="1.2848001435365752E-2"/>
              <c:y val="0.2054818189980369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ja-JP"/>
            </a:p>
          </c:txPr>
        </c:title>
        <c:numFmt formatCode="General"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ja-JP"/>
          </a:p>
        </c:txPr>
        <c:crossAx val="427759528"/>
        <c:crosses val="autoZero"/>
        <c:crossBetween val="midCat"/>
        <c:minorUnit val="50"/>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sz="1050"/>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0.19367</cdr:x>
      <cdr:y>0.43673</cdr:y>
    </cdr:from>
    <cdr:to>
      <cdr:x>0.42204</cdr:x>
      <cdr:y>0.5234</cdr:y>
    </cdr:to>
    <cdr:sp macro="" textlink="">
      <cdr:nvSpPr>
        <cdr:cNvPr id="3" name="吹き出し: 四角形 2">
          <a:extLst xmlns:a="http://schemas.openxmlformats.org/drawingml/2006/main">
            <a:ext uri="{FF2B5EF4-FFF2-40B4-BE49-F238E27FC236}">
              <a16:creationId xmlns:a16="http://schemas.microsoft.com/office/drawing/2014/main" id="{D79A27BC-7388-3B58-9E03-2D2C29F42A52}"/>
            </a:ext>
          </a:extLst>
        </cdr:cNvPr>
        <cdr:cNvSpPr/>
      </cdr:nvSpPr>
      <cdr:spPr>
        <a:xfrm xmlns:a="http://schemas.openxmlformats.org/drawingml/2006/main">
          <a:off x="1126913" y="1685309"/>
          <a:ext cx="1328836" cy="334455"/>
        </a:xfrm>
        <a:prstGeom xmlns:a="http://schemas.openxmlformats.org/drawingml/2006/main" prst="wedgeRectCallout">
          <a:avLst>
            <a:gd name="adj1" fmla="val -21191"/>
            <a:gd name="adj2" fmla="val 83859"/>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36000" tIns="0" rIns="36000" bIns="0" anchor="b"/>
        <a:lstStyle xmlns:a="http://schemas.openxmlformats.org/drawingml/2006/main"/>
        <a:p xmlns:a="http://schemas.openxmlformats.org/drawingml/2006/main">
          <a:pPr algn="ctr">
            <a:spcBef>
              <a:spcPts val="600"/>
            </a:spcBef>
          </a:pPr>
          <a:r>
            <a:rPr lang="en-US" altLang="ja-JP" sz="1600" b="1" dirty="0">
              <a:solidFill>
                <a:schemeClr val="lt1"/>
              </a:solidFill>
              <a:effectLst/>
            </a:rPr>
            <a:t>200℃ 48</a:t>
          </a:r>
          <a:r>
            <a:rPr lang="ja-JP" altLang="en-US" sz="1600" b="1" dirty="0">
              <a:solidFill>
                <a:schemeClr val="lt1"/>
              </a:solidFill>
              <a:effectLst/>
            </a:rPr>
            <a:t>時間</a:t>
          </a:r>
          <a:endParaRPr lang="ja-JP" altLang="ja-JP" sz="1600" b="1" dirty="0">
            <a:effectLst/>
          </a:endParaRPr>
        </a:p>
      </cdr:txBody>
    </cdr:sp>
  </cdr:relSizeAnchor>
  <cdr:relSizeAnchor xmlns:cdr="http://schemas.openxmlformats.org/drawingml/2006/chartDrawing">
    <cdr:from>
      <cdr:x>0.32902</cdr:x>
      <cdr:y>0.24903</cdr:y>
    </cdr:from>
    <cdr:to>
      <cdr:x>0.56141</cdr:x>
      <cdr:y>0.33201</cdr:y>
    </cdr:to>
    <cdr:sp macro="" textlink="">
      <cdr:nvSpPr>
        <cdr:cNvPr id="4" name="吹き出し: 四角形 3">
          <a:extLst xmlns:a="http://schemas.openxmlformats.org/drawingml/2006/main">
            <a:ext uri="{FF2B5EF4-FFF2-40B4-BE49-F238E27FC236}">
              <a16:creationId xmlns:a16="http://schemas.microsoft.com/office/drawing/2014/main" id="{E0E04DE7-71EB-E39E-DA9A-9355B21A4934}"/>
            </a:ext>
          </a:extLst>
        </cdr:cNvPr>
        <cdr:cNvSpPr/>
      </cdr:nvSpPr>
      <cdr:spPr>
        <a:xfrm xmlns:a="http://schemas.openxmlformats.org/drawingml/2006/main">
          <a:off x="1914500" y="960993"/>
          <a:ext cx="1352191" cy="320214"/>
        </a:xfrm>
        <a:prstGeom xmlns:a="http://schemas.openxmlformats.org/drawingml/2006/main" prst="wedgeRectCallout">
          <a:avLst>
            <a:gd name="adj1" fmla="val 56250"/>
            <a:gd name="adj2" fmla="val 50961"/>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36000" tIns="0" rIns="36000" bIns="0" anchor="b"/>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ja-JP" sz="1600" b="1" dirty="0">
              <a:solidFill>
                <a:schemeClr val="lt1"/>
              </a:solidFill>
              <a:effectLst/>
            </a:rPr>
            <a:t>458℃ 10</a:t>
          </a:r>
          <a:r>
            <a:rPr lang="ja-JP" altLang="en-US" sz="1600" b="1" dirty="0">
              <a:solidFill>
                <a:schemeClr val="lt1"/>
              </a:solidFill>
              <a:effectLst/>
            </a:rPr>
            <a:t>時間</a:t>
          </a:r>
          <a:endParaRPr lang="ja-JP" altLang="ja-JP" sz="1600" b="1" dirty="0">
            <a:effectLst/>
          </a:endParaRPr>
        </a:p>
      </cdr:txBody>
    </cdr:sp>
  </cdr:relSizeAnchor>
  <cdr:relSizeAnchor xmlns:cdr="http://schemas.openxmlformats.org/drawingml/2006/chartDrawing">
    <cdr:from>
      <cdr:x>0.65065</cdr:x>
      <cdr:y>0.18014</cdr:y>
    </cdr:from>
    <cdr:to>
      <cdr:x>0.87934</cdr:x>
      <cdr:y>0.26837</cdr:y>
    </cdr:to>
    <cdr:sp macro="" textlink="">
      <cdr:nvSpPr>
        <cdr:cNvPr id="5" name="吹き出し: 四角形 4">
          <a:extLst xmlns:a="http://schemas.openxmlformats.org/drawingml/2006/main">
            <a:ext uri="{FF2B5EF4-FFF2-40B4-BE49-F238E27FC236}">
              <a16:creationId xmlns:a16="http://schemas.microsoft.com/office/drawing/2014/main" id="{6D62B8DD-AE43-4100-0E5B-6C1F6481FA07}"/>
            </a:ext>
          </a:extLst>
        </cdr:cNvPr>
        <cdr:cNvSpPr/>
      </cdr:nvSpPr>
      <cdr:spPr>
        <a:xfrm xmlns:a="http://schemas.openxmlformats.org/drawingml/2006/main">
          <a:off x="3785943" y="695163"/>
          <a:ext cx="1330669" cy="340475"/>
        </a:xfrm>
        <a:prstGeom xmlns:a="http://schemas.openxmlformats.org/drawingml/2006/main" prst="wedgeRectCallout">
          <a:avLst>
            <a:gd name="adj1" fmla="val -21727"/>
            <a:gd name="adj2" fmla="val -81399"/>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36000" tIns="36000" rIns="36000" bIns="36000" anchor="b"/>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altLang="ja-JP" sz="1600" b="1" dirty="0">
              <a:solidFill>
                <a:schemeClr val="lt1"/>
              </a:solidFill>
              <a:effectLst/>
            </a:rPr>
            <a:t>700℃ 24</a:t>
          </a:r>
          <a:r>
            <a:rPr lang="ja-JP" altLang="en-US" sz="1600" b="1" dirty="0">
              <a:solidFill>
                <a:schemeClr val="lt1"/>
              </a:solidFill>
              <a:effectLst/>
            </a:rPr>
            <a:t>時間</a:t>
          </a:r>
          <a:endParaRPr lang="ja-JP" altLang="ja-JP" sz="1600" b="1" dirty="0">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434EE261-7AE3-47DC-B9E9-F78E9878A9EE}" type="datetimeFigureOut">
              <a:rPr kumimoji="1" lang="ja-JP" altLang="en-US" smtClean="0"/>
              <a:pPr/>
              <a:t>2023/5/16</a:t>
            </a:fld>
            <a:endParaRPr kumimoji="1" lang="ja-JP" altLang="en-US" dirty="0"/>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168FB7F5-C003-4D45-BBF7-09122AE967CC}" type="slidenum">
              <a:rPr kumimoji="1" lang="ja-JP" altLang="en-US" smtClean="0"/>
              <a:pPr/>
              <a:t>‹#›</a:t>
            </a:fld>
            <a:endParaRPr kumimoji="1" lang="ja-JP" altLang="en-US" dirty="0"/>
          </a:p>
        </p:txBody>
      </p:sp>
    </p:spTree>
    <p:extLst>
      <p:ext uri="{BB962C8B-B14F-4D97-AF65-F5344CB8AC3E}">
        <p14:creationId xmlns:p14="http://schemas.microsoft.com/office/powerpoint/2010/main" val="4301473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793B-9841-4D4D-8958-00854ECD190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9472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noRot="1" noChangeAspect="1"/>
          </p:cNvSpPr>
          <p:nvPr>
            <p:ph type="sldImg"/>
          </p:nvPr>
        </p:nvSpPr>
        <p:spPr>
          <a:xfrm>
            <a:off x="3074988" y="1001713"/>
            <a:ext cx="4811712" cy="2706687"/>
          </a:xfrm>
          <a:prstGeom prst="rect">
            <a:avLst/>
          </a:prstGeom>
          <a:ln w="0">
            <a:noFill/>
          </a:ln>
        </p:spPr>
      </p:sp>
      <p:sp>
        <p:nvSpPr>
          <p:cNvPr id="319"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r>
              <a:rPr lang="ja-JP" altLang="en-US" sz="1200" dirty="0">
                <a:solidFill>
                  <a:schemeClr val="tx1"/>
                </a:solidFill>
                <a:latin typeface="+mn-ea"/>
                <a:ea typeface="+mn-ea"/>
              </a:rPr>
              <a:t>（スライド</a:t>
            </a:r>
            <a:r>
              <a:rPr lang="en-US" altLang="ja-JP" sz="1200" dirty="0">
                <a:solidFill>
                  <a:schemeClr val="tx1"/>
                </a:solidFill>
                <a:latin typeface="+mn-ea"/>
                <a:ea typeface="+mn-ea"/>
              </a:rPr>
              <a:t>9</a:t>
            </a:r>
            <a:r>
              <a:rPr lang="ja-JP" altLang="en-US" sz="1200" dirty="0">
                <a:solidFill>
                  <a:schemeClr val="tx1"/>
                </a:solidFill>
                <a:latin typeface="+mn-ea"/>
                <a:ea typeface="+mn-ea"/>
              </a:rPr>
              <a:t>）図 は </a:t>
            </a:r>
            <a:r>
              <a:rPr lang="en-US" altLang="ja-JP" sz="1200" dirty="0">
                <a:solidFill>
                  <a:schemeClr val="tx1"/>
                </a:solidFill>
                <a:latin typeface="+mn-ea"/>
                <a:ea typeface="+mn-ea"/>
              </a:rPr>
              <a:t>Nb </a:t>
            </a:r>
            <a:r>
              <a:rPr lang="ja-JP" altLang="en-US" sz="1200" dirty="0">
                <a:solidFill>
                  <a:schemeClr val="tx1"/>
                </a:solidFill>
                <a:latin typeface="+mn-ea"/>
                <a:ea typeface="+mn-ea"/>
              </a:rPr>
              <a:t>基板上に生成された </a:t>
            </a:r>
            <a:r>
              <a:rPr lang="en-US" altLang="ja-JP" sz="1200" dirty="0">
                <a:solidFill>
                  <a:schemeClr val="tx1"/>
                </a:solidFill>
                <a:latin typeface="+mn-ea"/>
                <a:ea typeface="+mn-ea"/>
              </a:rPr>
              <a:t>Nb-Sn </a:t>
            </a:r>
            <a:r>
              <a:rPr lang="ja-JP" altLang="en-US" sz="1200" dirty="0">
                <a:solidFill>
                  <a:schemeClr val="tx1"/>
                </a:solidFill>
                <a:latin typeface="+mn-ea"/>
                <a:ea typeface="+mn-ea"/>
              </a:rPr>
              <a:t>化合物膜の断面写真 である．</a:t>
            </a:r>
            <a:br>
              <a:rPr lang="en-US" altLang="ja-JP" sz="1200" dirty="0">
                <a:solidFill>
                  <a:schemeClr val="tx1"/>
                </a:solidFill>
                <a:latin typeface="+mn-ea"/>
                <a:ea typeface="+mn-ea"/>
              </a:rPr>
            </a:br>
            <a:r>
              <a:rPr lang="ja-JP" altLang="en-US" sz="1200" dirty="0">
                <a:solidFill>
                  <a:schemeClr val="tx1"/>
                </a:solidFill>
                <a:latin typeface="+mn-ea"/>
                <a:ea typeface="+mn-ea"/>
              </a:rPr>
              <a:t>電子プローブ マイクロアナライザー 分析により、</a:t>
            </a:r>
            <a:r>
              <a:rPr lang="en-US" altLang="ja-JP" sz="1200" dirty="0">
                <a:solidFill>
                  <a:schemeClr val="tx1"/>
                </a:solidFill>
                <a:latin typeface="+mn-ea"/>
                <a:ea typeface="+mn-ea"/>
              </a:rPr>
              <a:t>Nb-Sn</a:t>
            </a:r>
            <a:r>
              <a:rPr lang="ja-JP" altLang="en-US" sz="1200" dirty="0">
                <a:solidFill>
                  <a:schemeClr val="tx1"/>
                </a:solidFill>
                <a:latin typeface="+mn-ea"/>
                <a:ea typeface="+mn-ea"/>
              </a:rPr>
              <a:t>化合物膜の</a:t>
            </a:r>
            <a:r>
              <a:rPr lang="en-US" altLang="ja-JP" sz="1200" dirty="0" err="1">
                <a:solidFill>
                  <a:schemeClr val="tx1"/>
                </a:solidFill>
                <a:latin typeface="+mn-ea"/>
                <a:ea typeface="+mn-ea"/>
              </a:rPr>
              <a:t>Nb:Sn</a:t>
            </a:r>
            <a:r>
              <a:rPr lang="en-US" altLang="ja-JP" sz="1200" dirty="0">
                <a:solidFill>
                  <a:schemeClr val="tx1"/>
                </a:solidFill>
                <a:latin typeface="+mn-ea"/>
                <a:ea typeface="+mn-ea"/>
              </a:rPr>
              <a:t> </a:t>
            </a:r>
            <a:r>
              <a:rPr lang="ja-JP" altLang="en-US" sz="1200" dirty="0">
                <a:solidFill>
                  <a:schemeClr val="tx1"/>
                </a:solidFill>
                <a:latin typeface="+mn-ea"/>
                <a:ea typeface="+mn-ea"/>
              </a:rPr>
              <a:t>の組成比は </a:t>
            </a:r>
            <a:r>
              <a:rPr lang="en-US" altLang="ja-JP" sz="1200" dirty="0">
                <a:solidFill>
                  <a:schemeClr val="tx1"/>
                </a:solidFill>
                <a:latin typeface="+mn-ea"/>
                <a:ea typeface="+mn-ea"/>
              </a:rPr>
              <a:t>3.3 </a:t>
            </a:r>
            <a:r>
              <a:rPr lang="ja-JP" altLang="en-US" sz="1200" dirty="0">
                <a:solidFill>
                  <a:schemeClr val="tx1"/>
                </a:solidFill>
                <a:latin typeface="+mn-ea"/>
                <a:ea typeface="+mn-ea"/>
              </a:rPr>
              <a:t>～</a:t>
            </a:r>
            <a:r>
              <a:rPr lang="en-US" altLang="ja-JP" sz="1200" dirty="0">
                <a:solidFill>
                  <a:schemeClr val="tx1"/>
                </a:solidFill>
                <a:latin typeface="+mn-ea"/>
                <a:ea typeface="+mn-ea"/>
              </a:rPr>
              <a:t>4.1:1 </a:t>
            </a:r>
            <a:r>
              <a:rPr lang="ja-JP" altLang="en-US" sz="1200" dirty="0">
                <a:solidFill>
                  <a:schemeClr val="tx1"/>
                </a:solidFill>
                <a:latin typeface="+mn-ea"/>
                <a:ea typeface="+mn-ea"/>
              </a:rPr>
              <a:t>であった。→の相図 より </a:t>
            </a:r>
            <a:r>
              <a:rPr lang="en-US" altLang="ja-JP" sz="1200" dirty="0">
                <a:solidFill>
                  <a:schemeClr val="tx1"/>
                </a:solidFill>
                <a:latin typeface="+mn-ea"/>
                <a:ea typeface="+mn-ea"/>
              </a:rPr>
              <a:t>Nb-Sn</a:t>
            </a:r>
            <a:r>
              <a:rPr lang="ja-JP" altLang="en-US" sz="1200" dirty="0">
                <a:solidFill>
                  <a:schemeClr val="tx1"/>
                </a:solidFill>
                <a:latin typeface="+mn-ea"/>
                <a:ea typeface="+mn-ea"/>
              </a:rPr>
              <a:t>化合物の組成は </a:t>
            </a:r>
            <a:r>
              <a:rPr lang="en-US" altLang="ja-JP" sz="1200" dirty="0">
                <a:solidFill>
                  <a:schemeClr val="tx1"/>
                </a:solidFill>
                <a:latin typeface="+mn-ea"/>
                <a:ea typeface="+mn-ea"/>
              </a:rPr>
              <a:t>3:1</a:t>
            </a:r>
            <a:r>
              <a:rPr lang="ja-JP" altLang="en-US" sz="1200" dirty="0">
                <a:solidFill>
                  <a:schemeClr val="tx1"/>
                </a:solidFill>
                <a:latin typeface="+mn-ea"/>
                <a:ea typeface="+mn-ea"/>
              </a:rPr>
              <a:t>，</a:t>
            </a:r>
            <a:r>
              <a:rPr lang="en-US" altLang="ja-JP" sz="1200" dirty="0">
                <a:solidFill>
                  <a:schemeClr val="tx1"/>
                </a:solidFill>
                <a:latin typeface="+mn-ea"/>
                <a:ea typeface="+mn-ea"/>
              </a:rPr>
              <a:t>6:5</a:t>
            </a:r>
            <a:r>
              <a:rPr lang="ja-JP" altLang="en-US" sz="1200" dirty="0">
                <a:solidFill>
                  <a:schemeClr val="tx1"/>
                </a:solidFill>
                <a:latin typeface="+mn-ea"/>
                <a:ea typeface="+mn-ea"/>
              </a:rPr>
              <a:t>，</a:t>
            </a:r>
            <a:r>
              <a:rPr lang="en-US" altLang="ja-JP" sz="1200" dirty="0">
                <a:solidFill>
                  <a:schemeClr val="tx1"/>
                </a:solidFill>
                <a:latin typeface="+mn-ea"/>
                <a:ea typeface="+mn-ea"/>
              </a:rPr>
              <a:t>1:2 </a:t>
            </a:r>
            <a:r>
              <a:rPr lang="ja-JP" altLang="en-US" sz="1200" dirty="0">
                <a:solidFill>
                  <a:schemeClr val="tx1"/>
                </a:solidFill>
                <a:latin typeface="+mn-ea"/>
                <a:ea typeface="+mn-ea"/>
              </a:rPr>
              <a:t>が主であ あることを考えると、分析による組成比に最も近い </a:t>
            </a:r>
            <a:r>
              <a:rPr lang="en-US" altLang="ja-JP" sz="1200" dirty="0">
                <a:solidFill>
                  <a:schemeClr val="tx1"/>
                </a:solidFill>
                <a:latin typeface="+mn-ea"/>
                <a:ea typeface="+mn-ea"/>
              </a:rPr>
              <a:t>Nb</a:t>
            </a:r>
            <a:r>
              <a:rPr lang="en-US" altLang="ja-JP" sz="1200" baseline="-25000" dirty="0">
                <a:solidFill>
                  <a:schemeClr val="tx1"/>
                </a:solidFill>
                <a:latin typeface="+mn-ea"/>
                <a:ea typeface="+mn-ea"/>
              </a:rPr>
              <a:t>3</a:t>
            </a:r>
            <a:r>
              <a:rPr lang="en-US" altLang="ja-JP" sz="1200" dirty="0">
                <a:solidFill>
                  <a:schemeClr val="tx1"/>
                </a:solidFill>
                <a:latin typeface="+mn-ea"/>
                <a:ea typeface="+mn-ea"/>
              </a:rPr>
              <a:t>Sn </a:t>
            </a:r>
            <a:r>
              <a:rPr lang="ja-JP" altLang="en-US" sz="1200" dirty="0">
                <a:solidFill>
                  <a:schemeClr val="tx1"/>
                </a:solidFill>
                <a:latin typeface="+mn-ea"/>
                <a:ea typeface="+mn-ea"/>
              </a:rPr>
              <a:t>が形成できたものと推測される．</a:t>
            </a:r>
            <a:endParaRPr lang="en-US" sz="1200" b="0" strike="noStrike" spc="-1" dirty="0">
              <a:solidFill>
                <a:schemeClr val="tx1"/>
              </a:solidFill>
              <a:latin typeface="+mn-ea"/>
              <a:ea typeface="+mn-ea"/>
            </a:endParaRPr>
          </a:p>
        </p:txBody>
      </p:sp>
      <p:sp>
        <p:nvSpPr>
          <p:cNvPr id="320" name="PlaceHolder 3"/>
          <p:cNvSpPr>
            <a:spLocks noGrp="1"/>
          </p:cNvSpPr>
          <p:nvPr>
            <p:ph type="sldNum" idx="16"/>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6F468F-9671-4AB5-B2CC-D4EE7758234C}"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331457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3074988" y="1001713"/>
            <a:ext cx="4811712" cy="2706687"/>
          </a:xfrm>
          <a:prstGeom prst="rect">
            <a:avLst/>
          </a:prstGeom>
          <a:ln w="0">
            <a:noFill/>
          </a:ln>
        </p:spPr>
      </p:sp>
      <p:sp>
        <p:nvSpPr>
          <p:cNvPr id="325"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pPr marL="0" marR="0" lvl="0" indent="0" algn="l" defTabSz="914400" rtl="0" eaLnBrk="1" fontAlgn="auto" latinLnBrk="0" hangingPunct="1">
              <a:lnSpc>
                <a:spcPct val="100000"/>
              </a:lnSpc>
              <a:spcBef>
                <a:spcPts val="0"/>
              </a:spcBef>
              <a:spcAft>
                <a:spcPts val="601"/>
              </a:spcAft>
              <a:buClr>
                <a:srgbClr val="000000"/>
              </a:buClr>
              <a:buSzTx/>
              <a:buFont typeface="游ゴシック Light"/>
              <a:buNone/>
              <a:tabLst>
                <a:tab pos="2203450" algn="l"/>
              </a:tabLst>
              <a:defRPr/>
            </a:pPr>
            <a:r>
              <a:rPr lang="ja-JP" altLang="en-US" sz="1200" dirty="0">
                <a:solidFill>
                  <a:schemeClr val="tx1"/>
                </a:solidFill>
                <a:latin typeface="+mn-ea"/>
                <a:ea typeface="+mn-ea"/>
              </a:rPr>
              <a:t>（スライド</a:t>
            </a:r>
            <a:r>
              <a:rPr lang="en-US" altLang="ja-JP" sz="1200" dirty="0">
                <a:solidFill>
                  <a:schemeClr val="tx1"/>
                </a:solidFill>
                <a:latin typeface="+mn-ea"/>
                <a:ea typeface="+mn-ea"/>
              </a:rPr>
              <a:t>10</a:t>
            </a:r>
            <a:r>
              <a:rPr lang="ja-JP" altLang="en-US" sz="1200" dirty="0">
                <a:solidFill>
                  <a:schemeClr val="tx1"/>
                </a:solidFill>
                <a:latin typeface="+mn-ea"/>
                <a:ea typeface="+mn-ea"/>
              </a:rPr>
              <a:t>）</a:t>
            </a:r>
            <a:br>
              <a:rPr lang="en-US" altLang="ja-JP" sz="1200" dirty="0">
                <a:solidFill>
                  <a:schemeClr val="tx1"/>
                </a:solidFill>
                <a:latin typeface="+mn-ea"/>
                <a:ea typeface="+mn-ea"/>
              </a:rPr>
            </a:br>
            <a:r>
              <a:rPr lang="ja-JP" altLang="en-US" sz="1200" dirty="0">
                <a:solidFill>
                  <a:schemeClr val="tx1"/>
                </a:solidFill>
                <a:latin typeface="+mn-ea"/>
                <a:ea typeface="+mn-ea"/>
              </a:rPr>
              <a:t>図は温度による電気抵抗の変化を示す。転移温度を測定した結果</a:t>
            </a:r>
            <a:r>
              <a:rPr lang="en-US" altLang="ja-JP" sz="1200" dirty="0">
                <a:solidFill>
                  <a:schemeClr val="tx1"/>
                </a:solidFill>
                <a:latin typeface="+mn-ea"/>
                <a:ea typeface="+mn-ea"/>
              </a:rPr>
              <a:t>17.7 K</a:t>
            </a:r>
            <a:r>
              <a:rPr lang="ja-JP" altLang="en-US" sz="1200" dirty="0">
                <a:solidFill>
                  <a:schemeClr val="tx1"/>
                </a:solidFill>
                <a:latin typeface="+mn-ea"/>
                <a:ea typeface="+mn-ea"/>
              </a:rPr>
              <a:t>であり、</a:t>
            </a:r>
            <a:r>
              <a:rPr lang="en-US" altLang="ja-JP" sz="1200" dirty="0">
                <a:solidFill>
                  <a:schemeClr val="tx1"/>
                </a:solidFill>
                <a:latin typeface="+mn-ea"/>
                <a:ea typeface="+mn-ea"/>
              </a:rPr>
              <a:t>Nb</a:t>
            </a:r>
            <a:r>
              <a:rPr lang="en-US" altLang="ja-JP" sz="1200" baseline="-25000" dirty="0">
                <a:solidFill>
                  <a:schemeClr val="tx1"/>
                </a:solidFill>
                <a:latin typeface="+mn-ea"/>
                <a:ea typeface="+mn-ea"/>
              </a:rPr>
              <a:t>3</a:t>
            </a:r>
            <a:r>
              <a:rPr lang="en-US" altLang="ja-JP" sz="1200" dirty="0">
                <a:solidFill>
                  <a:schemeClr val="tx1"/>
                </a:solidFill>
                <a:latin typeface="+mn-ea"/>
                <a:ea typeface="+mn-ea"/>
              </a:rPr>
              <a:t>Sn</a:t>
            </a:r>
            <a:r>
              <a:rPr lang="ja-JP" altLang="en-US" sz="1200" dirty="0">
                <a:solidFill>
                  <a:schemeClr val="tx1"/>
                </a:solidFill>
                <a:latin typeface="+mn-ea"/>
                <a:ea typeface="+mn-ea"/>
              </a:rPr>
              <a:t>の理論値 </a:t>
            </a:r>
            <a:r>
              <a:rPr lang="en-US" altLang="ja-JP" sz="1200" dirty="0">
                <a:solidFill>
                  <a:schemeClr val="tx1"/>
                </a:solidFill>
                <a:latin typeface="+mn-ea"/>
                <a:ea typeface="+mn-ea"/>
              </a:rPr>
              <a:t>18.3 K </a:t>
            </a:r>
            <a:r>
              <a:rPr lang="ja-JP" altLang="en-US" sz="1200" dirty="0">
                <a:solidFill>
                  <a:schemeClr val="tx1"/>
                </a:solidFill>
                <a:latin typeface="+mn-ea"/>
                <a:ea typeface="+mn-ea"/>
              </a:rPr>
              <a:t>に近い値が得られた</a:t>
            </a:r>
            <a:endParaRPr kumimoji="1" lang="en-US" altLang="ja-JP" sz="1200" b="0" i="0" u="none" strike="noStrike" kern="1200" cap="none" spc="-1" normalizeH="0" baseline="0" noProof="0" dirty="0">
              <a:ln>
                <a:noFill/>
              </a:ln>
              <a:solidFill>
                <a:srgbClr val="000000"/>
              </a:solidFill>
              <a:effectLst/>
              <a:uLnTx/>
              <a:uFillTx/>
              <a:latin typeface="+mn-ea"/>
              <a:ea typeface="+mn-ea"/>
            </a:endParaRPr>
          </a:p>
        </p:txBody>
      </p:sp>
      <p:sp>
        <p:nvSpPr>
          <p:cNvPr id="326" name="PlaceHolder 3"/>
          <p:cNvSpPr>
            <a:spLocks noGrp="1"/>
          </p:cNvSpPr>
          <p:nvPr>
            <p:ph type="sldNum" idx="18"/>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C7C336-72A7-4C2B-B8BC-EA22FB92F3E1}"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151393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a:t>
            </a:r>
            <a:r>
              <a:rPr kumimoji="1" lang="en-US" altLang="ja-JP" dirty="0"/>
              <a:t>11</a:t>
            </a:r>
            <a:r>
              <a:rPr kumimoji="1" lang="ja-JP" altLang="en-US" dirty="0"/>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ブラスト完了後、表面に残ったブラストメディア除去のための清浄化処理、空洞の外側とフランジ接続面のマスキング、またメッキ前処理を行ったあと、</a:t>
            </a:r>
            <a:r>
              <a:rPr kumimoji="1" lang="en-US" altLang="ja-JP" dirty="0"/>
              <a:t>Cu/Sn/Cu</a:t>
            </a:r>
            <a:r>
              <a:rPr kumimoji="1" lang="ja-JP" altLang="en-US" dirty="0"/>
              <a:t>の</a:t>
            </a:r>
            <a:r>
              <a:rPr kumimoji="1" lang="en-US" altLang="ja-JP" dirty="0"/>
              <a:t>3</a:t>
            </a:r>
            <a:r>
              <a:rPr kumimoji="1" lang="ja-JP" altLang="en-US" dirty="0"/>
              <a:t>層メッキを行った。</a:t>
            </a:r>
            <a:br>
              <a:rPr kumimoji="1" lang="en-US" altLang="ja-JP" dirty="0"/>
            </a:br>
            <a:r>
              <a:rPr kumimoji="1" lang="ja-JP" altLang="en-US" dirty="0"/>
              <a:t>メッキの膜厚にばらつきが出ないようにするため、電流密度を下げた。</a:t>
            </a:r>
            <a:br>
              <a:rPr kumimoji="1" lang="en-US" altLang="ja-JP" dirty="0"/>
            </a:br>
            <a:r>
              <a:rPr kumimoji="1" lang="ja-JP" altLang="en-US" dirty="0"/>
              <a:t>空洞へのメッキ完了後、レシピに沿ってアニールを行った。</a:t>
            </a:r>
            <a:r>
              <a:rPr kumimoji="1" lang="en-US" altLang="ja-JP" dirty="0"/>
              <a:t>200</a:t>
            </a:r>
            <a:r>
              <a:rPr kumimoji="1" lang="ja-JP" altLang="en-US" dirty="0"/>
              <a:t>℃</a:t>
            </a:r>
            <a:r>
              <a:rPr kumimoji="1" lang="en-US" altLang="ja-JP" dirty="0"/>
              <a:t>48</a:t>
            </a:r>
            <a:r>
              <a:rPr kumimoji="1" lang="ja-JP" altLang="en-US" dirty="0"/>
              <a:t>時間→</a:t>
            </a:r>
            <a:r>
              <a:rPr kumimoji="1" lang="en-US" altLang="ja-JP" dirty="0"/>
              <a:t>458</a:t>
            </a:r>
            <a:r>
              <a:rPr kumimoji="1" lang="ja-JP" altLang="en-US" dirty="0"/>
              <a:t>℃</a:t>
            </a:r>
            <a:r>
              <a:rPr kumimoji="1" lang="en-US" altLang="ja-JP" dirty="0"/>
              <a:t>10</a:t>
            </a:r>
            <a:r>
              <a:rPr kumimoji="1" lang="ja-JP" altLang="en-US" dirty="0"/>
              <a:t>時間→</a:t>
            </a:r>
            <a:r>
              <a:rPr kumimoji="1" lang="en-US" altLang="ja-JP" dirty="0"/>
              <a:t>700</a:t>
            </a:r>
            <a:r>
              <a:rPr kumimoji="1" lang="ja-JP" altLang="en-US" dirty="0"/>
              <a:t>℃</a:t>
            </a:r>
            <a:r>
              <a:rPr kumimoji="1" lang="en-US" altLang="ja-JP" dirty="0"/>
              <a:t>24</a:t>
            </a:r>
            <a:r>
              <a:rPr kumimoji="1" lang="ja-JP" altLang="en-US" dirty="0"/>
              <a:t>時間。</a:t>
            </a:r>
            <a:br>
              <a:rPr kumimoji="1" lang="en-US" altLang="ja-JP" dirty="0"/>
            </a:br>
            <a:r>
              <a:rPr kumimoji="1" lang="ja-JP" altLang="en-US" dirty="0"/>
              <a:t>アニール完了後、表面に形成されていると考えられるブロンズ層の除去を硫酸過水系溶液を用いて行った。処理は空洞内面のみに溶液を満たして行った。</a:t>
            </a:r>
          </a:p>
        </p:txBody>
      </p:sp>
      <p:sp>
        <p:nvSpPr>
          <p:cNvPr id="4" name="スライド番号プレースホルダー 3"/>
          <p:cNvSpPr>
            <a:spLocks noGrp="1"/>
          </p:cNvSpPr>
          <p:nvPr>
            <p:ph type="sldNum" sz="quarter" idx="5"/>
          </p:nvPr>
        </p:nvSpPr>
        <p:spPr/>
        <p:txBody>
          <a:bodyPr/>
          <a:lstStyle/>
          <a:p>
            <a:fld id="{D54EFE7E-30D9-49F6-A0A9-5834FAB1A446}" type="slidenum">
              <a:rPr kumimoji="1" lang="ja-JP" altLang="en-US" smtClean="0"/>
              <a:t>13</a:t>
            </a:fld>
            <a:endParaRPr kumimoji="1" lang="ja-JP" altLang="en-US"/>
          </a:p>
        </p:txBody>
      </p:sp>
    </p:spTree>
    <p:extLst>
      <p:ext uri="{BB962C8B-B14F-4D97-AF65-F5344CB8AC3E}">
        <p14:creationId xmlns:p14="http://schemas.microsoft.com/office/powerpoint/2010/main" val="305388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a:t>
            </a:r>
            <a:r>
              <a:rPr kumimoji="1" lang="en-US" altLang="ja-JP" dirty="0"/>
              <a:t>12</a:t>
            </a:r>
            <a:r>
              <a:rPr kumimoji="1" lang="ja-JP" altLang="en-US" dirty="0"/>
              <a:t>）</a:t>
            </a:r>
            <a:br>
              <a:rPr kumimoji="1" lang="en-US" altLang="ja-JP" dirty="0"/>
            </a:br>
            <a:r>
              <a:rPr kumimoji="1" lang="ja-JP" altLang="en-US" dirty="0"/>
              <a:t>ああ</a:t>
            </a:r>
            <a:br>
              <a:rPr kumimoji="1" lang="en-US" altLang="ja-JP" dirty="0"/>
            </a:br>
            <a:r>
              <a:rPr kumimoji="1" lang="ja-JP" altLang="en-US" dirty="0"/>
              <a:t>ああ</a:t>
            </a:r>
            <a:br>
              <a:rPr kumimoji="1" lang="en-US" altLang="ja-JP" dirty="0"/>
            </a:br>
            <a:r>
              <a:rPr kumimoji="1" lang="ja-JP" altLang="en-US" dirty="0"/>
              <a:t>ああ</a:t>
            </a:r>
          </a:p>
        </p:txBody>
      </p:sp>
      <p:sp>
        <p:nvSpPr>
          <p:cNvPr id="4" name="スライド番号プレースホルダー 3"/>
          <p:cNvSpPr>
            <a:spLocks noGrp="1"/>
          </p:cNvSpPr>
          <p:nvPr>
            <p:ph type="sldNum" sz="quarter" idx="5"/>
          </p:nvPr>
        </p:nvSpPr>
        <p:spPr/>
        <p:txBody>
          <a:bodyPr/>
          <a:lstStyle/>
          <a:p>
            <a:fld id="{DFDD6649-E353-4A19-A532-1BC41349BD1B}" type="slidenum">
              <a:rPr kumimoji="1" lang="ja-JP" altLang="en-US" smtClean="0"/>
              <a:t>14</a:t>
            </a:fld>
            <a:endParaRPr kumimoji="1" lang="ja-JP" altLang="en-US"/>
          </a:p>
        </p:txBody>
      </p:sp>
    </p:spTree>
    <p:extLst>
      <p:ext uri="{BB962C8B-B14F-4D97-AF65-F5344CB8AC3E}">
        <p14:creationId xmlns:p14="http://schemas.microsoft.com/office/powerpoint/2010/main" val="173933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96BE71BD-E8C9-4F24-8C6F-D1ADB20887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713" indent="-285750" defTabSz="9096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2525" indent="-227013" defTabSz="9096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6075" indent="-227013" defTabSz="9096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8038" indent="-227013" defTabSz="9096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5238" indent="-2270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92438" indent="-2270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49638" indent="-2270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06838" indent="-227013" defTabSz="9096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F2B9E700-3300-4FCB-AED3-F100426DAE55}" type="slidenum">
              <a:rPr kumimoji="1" lang="en-US" altLang="ja-JP"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09638" rtl="0" eaLnBrk="1" fontAlgn="base" latinLnBrk="0" hangingPunct="1">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12291" name="Rectangle 2">
            <a:extLst>
              <a:ext uri="{FF2B5EF4-FFF2-40B4-BE49-F238E27FC236}">
                <a16:creationId xmlns:a16="http://schemas.microsoft.com/office/drawing/2014/main" id="{CA7E5C67-9D67-4CAC-B2AC-A03120AD5938}"/>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163F6C7-8CB0-4304-B2FD-7DC9C22BDB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rPr>
              <a:t>（スライド</a:t>
            </a:r>
            <a:r>
              <a:rPr lang="en-US" altLang="ja-JP" sz="1200" dirty="0">
                <a:latin typeface="+mn-ea"/>
              </a:rPr>
              <a:t>2</a:t>
            </a:r>
            <a:r>
              <a:rPr lang="ja-JP" altLang="en-US" sz="1200" dirty="0">
                <a:latin typeface="+mn-ea"/>
              </a:rPr>
              <a:t>）</a:t>
            </a:r>
            <a:br>
              <a:rPr lang="en-US" altLang="ja-JP" sz="1200" dirty="0">
                <a:latin typeface="+mn-ea"/>
              </a:rPr>
            </a:br>
            <a:br>
              <a:rPr lang="en-US" altLang="ja-JP" sz="1200" dirty="0">
                <a:latin typeface="+mn-ea"/>
              </a:rPr>
            </a:br>
            <a:r>
              <a:rPr lang="ja-JP" altLang="en-US" sz="1200" dirty="0">
                <a:latin typeface="+mn-ea"/>
              </a:rPr>
              <a:t>秋田化学の得意分野</a:t>
            </a:r>
            <a:r>
              <a:rPr lang="en-US" altLang="ja-JP" sz="1200" dirty="0">
                <a:latin typeface="+mn-ea"/>
              </a:rPr>
              <a:t>…</a:t>
            </a:r>
            <a:r>
              <a:rPr lang="ja-JP" altLang="en-US" sz="1200" dirty="0">
                <a:latin typeface="+mn-ea"/>
              </a:rPr>
              <a:t>大型の製品に対する処理</a:t>
            </a:r>
            <a:br>
              <a:rPr lang="en-US" altLang="ja-JP" sz="1200" dirty="0">
                <a:latin typeface="+mn-ea"/>
              </a:rPr>
            </a:br>
            <a:r>
              <a:rPr lang="ja-JP" altLang="en-US" sz="1200" dirty="0">
                <a:latin typeface="+mn-ea"/>
              </a:rPr>
              <a:t>電解研磨工場の浴量は国内最大級で、重量１１トンまでの製品の処理が可能。また容量</a:t>
            </a:r>
            <a:r>
              <a:rPr lang="en-US" altLang="ja-JP" sz="1200" dirty="0">
                <a:latin typeface="+mn-ea"/>
              </a:rPr>
              <a:t>26,000L</a:t>
            </a:r>
            <a:r>
              <a:rPr lang="ja-JP" altLang="en-US" sz="1200" dirty="0">
                <a:latin typeface="+mn-ea"/>
              </a:rPr>
              <a:t>の国内最大の酸処理槽も有する</a:t>
            </a:r>
            <a:br>
              <a:rPr lang="en-US" altLang="ja-JP" sz="1200" dirty="0">
                <a:latin typeface="+mn-ea"/>
              </a:rPr>
            </a:br>
            <a:r>
              <a:rPr lang="ja-JP" altLang="en-US" sz="1200" dirty="0">
                <a:latin typeface="+mn-ea"/>
              </a:rPr>
              <a:t>また洗浄専用棟では最大２０トンの製品の処理が可能であり、</a:t>
            </a:r>
            <a:r>
              <a:rPr lang="en-US" altLang="ja-JP" sz="1200" dirty="0">
                <a:latin typeface="Arial" charset="0"/>
              </a:rPr>
              <a:t>5Mpa</a:t>
            </a:r>
            <a:r>
              <a:rPr lang="ja-JP" altLang="en-US" sz="1200" dirty="0">
                <a:latin typeface="Arial" charset="0"/>
              </a:rPr>
              <a:t>、</a:t>
            </a:r>
            <a:r>
              <a:rPr lang="en-US" altLang="ja-JP" sz="1200" dirty="0">
                <a:latin typeface="Arial" charset="0"/>
              </a:rPr>
              <a:t>7Mpa</a:t>
            </a:r>
            <a:r>
              <a:rPr lang="ja-JP" altLang="en-US" sz="1200" dirty="0">
                <a:latin typeface="Arial" charset="0"/>
              </a:rPr>
              <a:t>、</a:t>
            </a:r>
            <a:r>
              <a:rPr lang="en-US" altLang="ja-JP" sz="1200" dirty="0">
                <a:latin typeface="Arial" charset="0"/>
              </a:rPr>
              <a:t>10Mpa</a:t>
            </a:r>
            <a:r>
              <a:rPr lang="ja-JP" altLang="en-US" sz="1200" dirty="0">
                <a:latin typeface="Arial" charset="0"/>
              </a:rPr>
              <a:t>、</a:t>
            </a:r>
            <a:r>
              <a:rPr lang="en-US" altLang="ja-JP" sz="1200" dirty="0">
                <a:latin typeface="Arial" charset="0"/>
              </a:rPr>
              <a:t>14Mpa</a:t>
            </a:r>
            <a:r>
              <a:rPr lang="ja-JP" altLang="en-US" sz="1200" dirty="0">
                <a:latin typeface="Arial" charset="0"/>
              </a:rPr>
              <a:t>の高圧洗浄機を用意</a:t>
            </a:r>
            <a:endParaRPr lang="ja-JP" altLang="en-US" sz="1200" dirty="0">
              <a:latin typeface="+mn-ea"/>
            </a:endParaRPr>
          </a:p>
        </p:txBody>
      </p:sp>
    </p:spTree>
    <p:extLst>
      <p:ext uri="{BB962C8B-B14F-4D97-AF65-F5344CB8AC3E}">
        <p14:creationId xmlns:p14="http://schemas.microsoft.com/office/powerpoint/2010/main" val="289281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3074988" y="1001713"/>
            <a:ext cx="4811712" cy="2706687"/>
          </a:xfrm>
          <a:prstGeom prst="rect">
            <a:avLst/>
          </a:prstGeom>
          <a:ln w="0">
            <a:noFill/>
          </a:ln>
        </p:spPr>
      </p:sp>
      <p:sp>
        <p:nvSpPr>
          <p:cNvPr id="301"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pPr marL="216000" indent="-216000" algn="just">
              <a:lnSpc>
                <a:spcPct val="100000"/>
              </a:lnSpc>
              <a:buNone/>
              <a:tabLst>
                <a:tab pos="0" algn="l"/>
              </a:tabLst>
            </a:pPr>
            <a:r>
              <a:rPr lang="ja-JP" altLang="en-US" sz="1200" b="0" i="1" strike="noStrike" spc="-1" dirty="0">
                <a:solidFill>
                  <a:schemeClr val="tx1"/>
                </a:solidFill>
                <a:latin typeface="+mn-ea"/>
                <a:ea typeface="+mn-ea"/>
              </a:rPr>
              <a:t>（スライド</a:t>
            </a:r>
            <a:r>
              <a:rPr lang="en-US" altLang="ja-JP" sz="1200" b="0" i="1" strike="noStrike" spc="-1" dirty="0">
                <a:solidFill>
                  <a:schemeClr val="tx1"/>
                </a:solidFill>
                <a:latin typeface="+mn-ea"/>
                <a:ea typeface="+mn-ea"/>
              </a:rPr>
              <a:t>3</a:t>
            </a:r>
            <a:r>
              <a:rPr lang="ja-JP" altLang="en-US" sz="1200" b="0" i="1" strike="noStrike" spc="-1" dirty="0">
                <a:solidFill>
                  <a:schemeClr val="tx1"/>
                </a:solidFill>
                <a:latin typeface="+mn-ea"/>
                <a:ea typeface="+mn-ea"/>
              </a:rPr>
              <a:t>）</a:t>
            </a:r>
            <a:endParaRPr lang="en-US" altLang="ja-JP" sz="1200" b="0" i="1" strike="noStrike" spc="-1" dirty="0">
              <a:solidFill>
                <a:schemeClr val="tx1"/>
              </a:solidFill>
              <a:latin typeface="+mn-ea"/>
              <a:ea typeface="+mn-ea"/>
            </a:endParaRPr>
          </a:p>
          <a:p>
            <a:pPr marL="216000" indent="-216000" algn="just">
              <a:lnSpc>
                <a:spcPct val="100000"/>
              </a:lnSpc>
              <a:buNone/>
              <a:tabLst>
                <a:tab pos="0" algn="l"/>
              </a:tabLst>
            </a:pPr>
            <a:endParaRPr lang="en-US" altLang="ja-JP" sz="1200" b="0" i="1" strike="noStrike" spc="-1" dirty="0">
              <a:solidFill>
                <a:schemeClr val="tx1"/>
              </a:solidFill>
              <a:latin typeface="+mn-ea"/>
              <a:ea typeface="+mn-ea"/>
            </a:endParaRPr>
          </a:p>
          <a:p>
            <a:pPr marL="216000" indent="-216000" algn="just">
              <a:lnSpc>
                <a:spcPct val="100000"/>
              </a:lnSpc>
              <a:buNone/>
              <a:tabLst>
                <a:tab pos="0" algn="l"/>
              </a:tabLst>
            </a:pPr>
            <a:r>
              <a:rPr lang="ja-JP" altLang="ja-JP" sz="1200" b="0" i="1" strike="noStrike" spc="-1" dirty="0">
                <a:solidFill>
                  <a:schemeClr val="tx1"/>
                </a:solidFill>
                <a:latin typeface="+mn-ea"/>
                <a:ea typeface="+mn-ea"/>
              </a:rPr>
              <a:t>現在行っている開発の背景</a:t>
            </a:r>
            <a:endParaRPr lang="en-US" altLang="ja-JP" sz="1200" b="0" strike="noStrike" spc="-1" dirty="0">
              <a:solidFill>
                <a:schemeClr val="tx1"/>
              </a:solidFill>
              <a:latin typeface="+mn-ea"/>
              <a:ea typeface="+mn-ea"/>
            </a:endParaRPr>
          </a:p>
          <a:p>
            <a:pPr marL="216000" indent="-216000" algn="just">
              <a:lnSpc>
                <a:spcPct val="100000"/>
              </a:lnSpc>
              <a:buNone/>
              <a:tabLst>
                <a:tab pos="0" algn="l"/>
              </a:tabLst>
            </a:pPr>
            <a:r>
              <a:rPr lang="ja-JP" altLang="ja-JP" sz="1200" b="0" i="1" strike="noStrike" spc="-1" dirty="0">
                <a:solidFill>
                  <a:schemeClr val="tx1"/>
                </a:solidFill>
                <a:latin typeface="+mn-ea"/>
                <a:ea typeface="+mn-ea"/>
              </a:rPr>
              <a:t>・</a:t>
            </a:r>
            <a:r>
              <a:rPr lang="en-US" altLang="ja-JP" sz="1200" b="0" i="1" strike="noStrike" spc="-1" dirty="0">
                <a:solidFill>
                  <a:schemeClr val="tx1"/>
                </a:solidFill>
                <a:latin typeface="+mn-ea"/>
                <a:ea typeface="+mn-ea"/>
              </a:rPr>
              <a:t>ILC</a:t>
            </a:r>
            <a:r>
              <a:rPr lang="ja-JP" altLang="ja-JP" sz="1200" b="0" i="1" strike="noStrike" spc="-1" dirty="0">
                <a:solidFill>
                  <a:schemeClr val="tx1"/>
                </a:solidFill>
                <a:latin typeface="+mn-ea"/>
                <a:ea typeface="+mn-ea"/>
              </a:rPr>
              <a:t>の性能向上、コスト低減のため</a:t>
            </a:r>
            <a:r>
              <a:rPr lang="en-US" altLang="ja-JP" sz="1200" b="0" i="1" strike="noStrike" spc="-1" dirty="0">
                <a:solidFill>
                  <a:schemeClr val="tx1"/>
                </a:solidFill>
                <a:latin typeface="+mn-ea"/>
                <a:ea typeface="+mn-ea"/>
              </a:rPr>
              <a:t>Nb</a:t>
            </a:r>
            <a:r>
              <a:rPr lang="ja-JP" altLang="ja-JP" sz="1200" b="0" i="1" strike="noStrike" spc="-1" dirty="0">
                <a:solidFill>
                  <a:schemeClr val="tx1"/>
                </a:solidFill>
                <a:latin typeface="+mn-ea"/>
                <a:ea typeface="+mn-ea"/>
              </a:rPr>
              <a:t>以上の超伝導特性を持つ</a:t>
            </a:r>
            <a:r>
              <a:rPr lang="en-US" altLang="ja-JP" sz="1200" b="0" i="1" strike="noStrike" spc="-1" dirty="0">
                <a:solidFill>
                  <a:schemeClr val="tx1"/>
                </a:solidFill>
                <a:latin typeface="+mn-ea"/>
                <a:ea typeface="+mn-ea"/>
              </a:rPr>
              <a:t>Nb</a:t>
            </a:r>
            <a:r>
              <a:rPr lang="en-US" altLang="ja-JP" sz="1200" b="0" i="1" strike="noStrike" spc="-1" baseline="-25000" dirty="0">
                <a:solidFill>
                  <a:schemeClr val="tx1"/>
                </a:solidFill>
                <a:latin typeface="+mn-ea"/>
                <a:ea typeface="+mn-ea"/>
              </a:rPr>
              <a:t>3</a:t>
            </a:r>
            <a:r>
              <a:rPr lang="en-US" altLang="ja-JP" sz="1200" b="0" i="1" strike="noStrike" spc="-1" dirty="0">
                <a:solidFill>
                  <a:schemeClr val="tx1"/>
                </a:solidFill>
                <a:latin typeface="+mn-ea"/>
                <a:ea typeface="+mn-ea"/>
              </a:rPr>
              <a:t>Sn</a:t>
            </a:r>
            <a:r>
              <a:rPr lang="ja-JP" altLang="ja-JP" sz="1200" b="0" i="1" strike="noStrike" spc="-1" dirty="0">
                <a:solidFill>
                  <a:schemeClr val="tx1"/>
                </a:solidFill>
                <a:latin typeface="+mn-ea"/>
                <a:ea typeface="+mn-ea"/>
              </a:rPr>
              <a:t>を導入</a:t>
            </a:r>
            <a:endParaRPr lang="en-US" altLang="ja-JP" sz="1200" b="0" strike="noStrike" spc="-1" dirty="0">
              <a:solidFill>
                <a:schemeClr val="tx1"/>
              </a:solidFill>
              <a:latin typeface="+mn-ea"/>
              <a:ea typeface="+mn-ea"/>
            </a:endParaRPr>
          </a:p>
          <a:p>
            <a:pPr marL="216000" indent="-216000" algn="just">
              <a:lnSpc>
                <a:spcPct val="100000"/>
              </a:lnSpc>
              <a:buNone/>
              <a:tabLst>
                <a:tab pos="0" algn="l"/>
              </a:tabLst>
            </a:pPr>
            <a:r>
              <a:rPr lang="ja-JP" altLang="ja-JP" sz="1200" b="0" i="1" strike="noStrike" spc="-1" dirty="0">
                <a:solidFill>
                  <a:schemeClr val="tx1"/>
                </a:solidFill>
                <a:latin typeface="+mn-ea"/>
                <a:ea typeface="+mn-ea"/>
              </a:rPr>
              <a:t>・</a:t>
            </a:r>
            <a:r>
              <a:rPr lang="en-US" altLang="ja-JP" sz="1200" b="0" i="1" strike="noStrike" spc="-1" dirty="0">
                <a:solidFill>
                  <a:schemeClr val="tx1"/>
                </a:solidFill>
                <a:latin typeface="+mn-ea"/>
                <a:ea typeface="+mn-ea"/>
              </a:rPr>
              <a:t>Nb</a:t>
            </a:r>
            <a:r>
              <a:rPr lang="ja-JP" altLang="ja-JP" sz="1200" b="0" i="1" strike="noStrike" spc="-1" dirty="0">
                <a:solidFill>
                  <a:schemeClr val="tx1"/>
                </a:solidFill>
                <a:latin typeface="+mn-ea"/>
                <a:ea typeface="+mn-ea"/>
              </a:rPr>
              <a:t>空洞内壁に</a:t>
            </a:r>
            <a:r>
              <a:rPr lang="en-US" altLang="ja-JP" sz="1200" b="0" i="1" strike="noStrike" spc="-1" dirty="0">
                <a:solidFill>
                  <a:schemeClr val="tx1"/>
                </a:solidFill>
                <a:latin typeface="+mn-ea"/>
                <a:ea typeface="+mn-ea"/>
              </a:rPr>
              <a:t>Nb</a:t>
            </a:r>
            <a:r>
              <a:rPr lang="en-US" altLang="ja-JP" sz="1200" b="0" i="1" strike="noStrike" spc="-1" baseline="-25000" dirty="0">
                <a:solidFill>
                  <a:schemeClr val="tx1"/>
                </a:solidFill>
                <a:latin typeface="+mn-ea"/>
                <a:ea typeface="+mn-ea"/>
              </a:rPr>
              <a:t>3</a:t>
            </a:r>
            <a:r>
              <a:rPr lang="en-US" altLang="ja-JP" sz="1200" b="0" i="1" strike="noStrike" spc="-1" dirty="0">
                <a:solidFill>
                  <a:schemeClr val="tx1"/>
                </a:solidFill>
                <a:latin typeface="+mn-ea"/>
                <a:ea typeface="+mn-ea"/>
              </a:rPr>
              <a:t>Sn</a:t>
            </a:r>
            <a:r>
              <a:rPr lang="ja-JP" altLang="ja-JP" sz="1200" b="0" i="1" strike="noStrike" spc="-1" dirty="0">
                <a:solidFill>
                  <a:schemeClr val="tx1"/>
                </a:solidFill>
                <a:latin typeface="+mn-ea"/>
                <a:ea typeface="+mn-ea"/>
              </a:rPr>
              <a:t>膜を生成する技術の確立を目指す</a:t>
            </a:r>
            <a:endParaRPr lang="en-US" altLang="ja-JP" sz="1200" b="0" i="1" strike="noStrike" spc="-1"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n-ea"/>
              <a:ea typeface="+mn-ea"/>
            </a:endParaRPr>
          </a:p>
          <a:p>
            <a:r>
              <a:rPr kumimoji="1" lang="ja-JP" altLang="en-US" sz="1200" dirty="0">
                <a:solidFill>
                  <a:schemeClr val="tx1"/>
                </a:solidFill>
                <a:latin typeface="+mn-ea"/>
                <a:ea typeface="+mn-ea"/>
              </a:rPr>
              <a:t>理論的な説明：</a:t>
            </a:r>
            <a:endParaRPr kumimoji="1" lang="en-US" altLang="ja-JP" sz="1200" dirty="0">
              <a:solidFill>
                <a:schemeClr val="tx1"/>
              </a:solidFill>
              <a:latin typeface="+mn-ea"/>
              <a:ea typeface="+mn-ea"/>
            </a:endParaRPr>
          </a:p>
          <a:p>
            <a:r>
              <a:rPr kumimoji="1" lang="en-US" altLang="ja-JP" sz="1200" dirty="0">
                <a:solidFill>
                  <a:schemeClr val="tx1"/>
                </a:solidFill>
                <a:latin typeface="+mn-ea"/>
                <a:ea typeface="+mn-ea"/>
              </a:rPr>
              <a:t>N</a:t>
            </a:r>
            <a:r>
              <a:rPr kumimoji="1" lang="en-US" altLang="ja-JP" sz="1200" baseline="0" dirty="0">
                <a:solidFill>
                  <a:schemeClr val="tx1"/>
                </a:solidFill>
                <a:latin typeface="+mn-ea"/>
                <a:ea typeface="+mn-ea"/>
              </a:rPr>
              <a:t>b</a:t>
            </a:r>
            <a:r>
              <a:rPr kumimoji="1" lang="en-US" altLang="ja-JP" sz="1200" baseline="-25000" dirty="0">
                <a:solidFill>
                  <a:schemeClr val="tx1"/>
                </a:solidFill>
                <a:latin typeface="+mn-ea"/>
                <a:ea typeface="+mn-ea"/>
              </a:rPr>
              <a:t>3</a:t>
            </a:r>
            <a:r>
              <a:rPr kumimoji="1" lang="en-US" altLang="ja-JP" sz="1200" dirty="0">
                <a:solidFill>
                  <a:schemeClr val="tx1"/>
                </a:solidFill>
                <a:latin typeface="+mn-ea"/>
                <a:ea typeface="+mn-ea"/>
              </a:rPr>
              <a:t>Sn</a:t>
            </a:r>
            <a:r>
              <a:rPr kumimoji="1" lang="ja-JP" altLang="en-US" sz="1200" dirty="0">
                <a:solidFill>
                  <a:schemeClr val="tx1"/>
                </a:solidFill>
                <a:latin typeface="+mn-ea"/>
                <a:ea typeface="+mn-ea"/>
              </a:rPr>
              <a:t>は従来の</a:t>
            </a:r>
            <a:r>
              <a:rPr kumimoji="1" lang="en-US" altLang="ja-JP" sz="1200" dirty="0">
                <a:solidFill>
                  <a:schemeClr val="tx1"/>
                </a:solidFill>
                <a:latin typeface="+mn-ea"/>
                <a:ea typeface="+mn-ea"/>
              </a:rPr>
              <a:t>Nb</a:t>
            </a:r>
            <a:r>
              <a:rPr kumimoji="1" lang="ja-JP" altLang="en-US" sz="1200" dirty="0">
                <a:solidFill>
                  <a:schemeClr val="tx1"/>
                </a:solidFill>
                <a:latin typeface="+mn-ea"/>
                <a:ea typeface="+mn-ea"/>
              </a:rPr>
              <a:t>と比べ、過熱臨界磁場（</a:t>
            </a:r>
            <a:r>
              <a:rPr kumimoji="1" lang="en-US" altLang="ja-JP" sz="1200" dirty="0">
                <a:solidFill>
                  <a:schemeClr val="tx1"/>
                </a:solidFill>
                <a:latin typeface="+mn-ea"/>
                <a:ea typeface="+mn-ea"/>
              </a:rPr>
              <a:t>H</a:t>
            </a:r>
            <a:r>
              <a:rPr kumimoji="1" lang="en-US" altLang="ja-JP" sz="1200" baseline="-25000" dirty="0">
                <a:solidFill>
                  <a:schemeClr val="tx1"/>
                </a:solidFill>
                <a:latin typeface="+mn-ea"/>
                <a:ea typeface="+mn-ea"/>
              </a:rPr>
              <a:t>s</a:t>
            </a:r>
            <a:r>
              <a:rPr kumimoji="1" lang="en-US" altLang="ja-JP" sz="1200" dirty="0">
                <a:solidFill>
                  <a:schemeClr val="tx1"/>
                </a:solidFill>
                <a:latin typeface="+mn-ea"/>
                <a:ea typeface="+mn-ea"/>
              </a:rPr>
              <a:t>, superheating field</a:t>
            </a:r>
            <a:r>
              <a:rPr kumimoji="1" lang="ja-JP" altLang="en-US" sz="1200" dirty="0">
                <a:solidFill>
                  <a:schemeClr val="tx1"/>
                </a:solidFill>
                <a:latin typeface="+mn-ea"/>
                <a:ea typeface="+mn-ea"/>
              </a:rPr>
              <a:t>）が約</a:t>
            </a:r>
            <a:r>
              <a:rPr kumimoji="1" lang="en-US" altLang="ja-JP" sz="1200" dirty="0">
                <a:solidFill>
                  <a:schemeClr val="tx1"/>
                </a:solidFill>
                <a:latin typeface="+mn-ea"/>
                <a:ea typeface="+mn-ea"/>
              </a:rPr>
              <a:t>2</a:t>
            </a:r>
            <a:r>
              <a:rPr kumimoji="1" lang="ja-JP" altLang="en-US" sz="1200" dirty="0">
                <a:solidFill>
                  <a:schemeClr val="tx1"/>
                </a:solidFill>
                <a:latin typeface="+mn-ea"/>
                <a:ea typeface="+mn-ea"/>
              </a:rPr>
              <a:t>倍となっている。</a:t>
            </a:r>
            <a:endParaRPr kumimoji="1" lang="en-US" altLang="ja-JP" sz="1200" dirty="0">
              <a:solidFill>
                <a:schemeClr val="tx1"/>
              </a:solidFill>
              <a:latin typeface="+mn-ea"/>
              <a:ea typeface="+mn-ea"/>
            </a:endParaRPr>
          </a:p>
          <a:p>
            <a:r>
              <a:rPr kumimoji="1" lang="en-US" altLang="ja-JP" sz="1200" dirty="0">
                <a:solidFill>
                  <a:schemeClr val="tx1"/>
                </a:solidFill>
                <a:latin typeface="+mn-ea"/>
                <a:ea typeface="+mn-ea"/>
              </a:rPr>
              <a:t>Nb</a:t>
            </a:r>
            <a:r>
              <a:rPr kumimoji="1" lang="ja-JP" altLang="en-US" sz="1200" dirty="0">
                <a:solidFill>
                  <a:schemeClr val="tx1"/>
                </a:solidFill>
                <a:latin typeface="+mn-ea"/>
                <a:ea typeface="+mn-ea"/>
              </a:rPr>
              <a:t>の</a:t>
            </a:r>
            <a:r>
              <a:rPr kumimoji="1" lang="en-US" altLang="ja-JP" sz="1200" dirty="0">
                <a:solidFill>
                  <a:schemeClr val="tx1"/>
                </a:solidFill>
                <a:latin typeface="+mn-ea"/>
                <a:ea typeface="+mn-ea"/>
              </a:rPr>
              <a:t>μ</a:t>
            </a:r>
            <a:r>
              <a:rPr kumimoji="1" lang="en-US" altLang="ja-JP" sz="1200" baseline="-25000" dirty="0">
                <a:solidFill>
                  <a:schemeClr val="tx1"/>
                </a:solidFill>
                <a:latin typeface="+mn-ea"/>
                <a:ea typeface="+mn-ea"/>
              </a:rPr>
              <a:t>0</a:t>
            </a:r>
            <a:r>
              <a:rPr kumimoji="1" lang="en-US" altLang="ja-JP" sz="1200" dirty="0">
                <a:solidFill>
                  <a:schemeClr val="tx1"/>
                </a:solidFill>
                <a:latin typeface="+mn-ea"/>
                <a:ea typeface="+mn-ea"/>
              </a:rPr>
              <a:t>H</a:t>
            </a:r>
            <a:r>
              <a:rPr kumimoji="1" lang="en-US" altLang="ja-JP" sz="1200" baseline="-25000" dirty="0">
                <a:solidFill>
                  <a:schemeClr val="tx1"/>
                </a:solidFill>
                <a:latin typeface="+mn-ea"/>
                <a:ea typeface="+mn-ea"/>
              </a:rPr>
              <a:t>s</a:t>
            </a:r>
            <a:r>
              <a:rPr kumimoji="1" lang="en-US" altLang="ja-JP" sz="1200" dirty="0">
                <a:solidFill>
                  <a:schemeClr val="tx1"/>
                </a:solidFill>
                <a:latin typeface="+mn-ea"/>
                <a:ea typeface="+mn-ea"/>
              </a:rPr>
              <a:t>: 240mT</a:t>
            </a:r>
            <a:r>
              <a:rPr kumimoji="1" lang="ja-JP" altLang="en-US" sz="1200" dirty="0">
                <a:solidFill>
                  <a:schemeClr val="tx1"/>
                </a:solidFill>
                <a:latin typeface="+mn-ea"/>
                <a:ea typeface="+mn-ea"/>
              </a:rPr>
              <a:t>、</a:t>
            </a:r>
            <a:r>
              <a:rPr kumimoji="1" lang="en-US" altLang="ja-JP" sz="1200" dirty="0">
                <a:solidFill>
                  <a:schemeClr val="tx1"/>
                </a:solidFill>
                <a:latin typeface="+mn-ea"/>
                <a:ea typeface="+mn-ea"/>
              </a:rPr>
              <a:t>Nb</a:t>
            </a:r>
            <a:r>
              <a:rPr kumimoji="1" lang="en-US" altLang="ja-JP" sz="1200" baseline="-25000" dirty="0">
                <a:solidFill>
                  <a:schemeClr val="tx1"/>
                </a:solidFill>
                <a:latin typeface="+mn-ea"/>
                <a:ea typeface="+mn-ea"/>
              </a:rPr>
              <a:t>3</a:t>
            </a:r>
            <a:r>
              <a:rPr kumimoji="1" lang="en-US" altLang="ja-JP" sz="1200" dirty="0">
                <a:solidFill>
                  <a:schemeClr val="tx1"/>
                </a:solidFill>
                <a:latin typeface="+mn-ea"/>
                <a:ea typeface="+mn-ea"/>
              </a:rPr>
              <a:t>Sn</a:t>
            </a:r>
            <a:r>
              <a:rPr kumimoji="1" lang="ja-JP" altLang="en-US" sz="1200" dirty="0">
                <a:solidFill>
                  <a:schemeClr val="tx1"/>
                </a:solidFill>
                <a:latin typeface="+mn-ea"/>
                <a:ea typeface="+mn-ea"/>
              </a:rPr>
              <a:t>の</a:t>
            </a:r>
            <a:r>
              <a:rPr kumimoji="1" lang="en-US" altLang="ja-JP" sz="1200" dirty="0">
                <a:solidFill>
                  <a:schemeClr val="tx1"/>
                </a:solidFill>
                <a:latin typeface="+mn-ea"/>
                <a:ea typeface="+mn-ea"/>
              </a:rPr>
              <a:t>μ</a:t>
            </a:r>
            <a:r>
              <a:rPr kumimoji="1" lang="en-US" altLang="ja-JP" sz="1200" baseline="-25000" dirty="0">
                <a:solidFill>
                  <a:schemeClr val="tx1"/>
                </a:solidFill>
                <a:latin typeface="+mn-ea"/>
                <a:ea typeface="+mn-ea"/>
              </a:rPr>
              <a:t>0</a:t>
            </a:r>
            <a:r>
              <a:rPr kumimoji="1" lang="en-US" altLang="ja-JP" sz="1200" dirty="0">
                <a:solidFill>
                  <a:schemeClr val="tx1"/>
                </a:solidFill>
                <a:latin typeface="+mn-ea"/>
                <a:ea typeface="+mn-ea"/>
              </a:rPr>
              <a:t>H</a:t>
            </a:r>
            <a:r>
              <a:rPr kumimoji="1" lang="en-US" altLang="ja-JP" sz="1200" baseline="-25000" dirty="0">
                <a:solidFill>
                  <a:schemeClr val="tx1"/>
                </a:solidFill>
                <a:latin typeface="+mn-ea"/>
                <a:ea typeface="+mn-ea"/>
              </a:rPr>
              <a:t>s</a:t>
            </a:r>
            <a:r>
              <a:rPr kumimoji="1" lang="en-US" altLang="ja-JP" sz="1200" dirty="0">
                <a:solidFill>
                  <a:schemeClr val="tx1"/>
                </a:solidFill>
                <a:latin typeface="+mn-ea"/>
                <a:ea typeface="+mn-ea"/>
              </a:rPr>
              <a:t>: 450mT</a:t>
            </a:r>
          </a:p>
          <a:p>
            <a:r>
              <a:rPr kumimoji="1" lang="ja-JP" altLang="en-US" sz="1200" dirty="0">
                <a:solidFill>
                  <a:schemeClr val="tx1"/>
                </a:solidFill>
                <a:latin typeface="+mn-ea"/>
                <a:ea typeface="+mn-ea"/>
              </a:rPr>
              <a:t>超伝導加速空洞の性能指標の一つである加速勾配（</a:t>
            </a:r>
            <a:r>
              <a:rPr kumimoji="1" lang="en-US" altLang="ja-JP" sz="1200" dirty="0" err="1">
                <a:solidFill>
                  <a:schemeClr val="tx1"/>
                </a:solidFill>
                <a:latin typeface="+mn-ea"/>
                <a:ea typeface="+mn-ea"/>
              </a:rPr>
              <a:t>E</a:t>
            </a:r>
            <a:r>
              <a:rPr kumimoji="1" lang="en-US" altLang="ja-JP" sz="1200" baseline="-25000" dirty="0" err="1">
                <a:solidFill>
                  <a:schemeClr val="tx1"/>
                </a:solidFill>
                <a:latin typeface="+mn-ea"/>
                <a:ea typeface="+mn-ea"/>
              </a:rPr>
              <a:t>acc</a:t>
            </a:r>
            <a:r>
              <a:rPr kumimoji="1" lang="ja-JP" altLang="en-US" sz="1200" baseline="0" dirty="0">
                <a:solidFill>
                  <a:schemeClr val="tx1"/>
                </a:solidFill>
                <a:latin typeface="+mn-ea"/>
                <a:ea typeface="+mn-ea"/>
              </a:rPr>
              <a:t>、単位長さ当たりの粒子を加速させる力）は究極的に</a:t>
            </a:r>
            <a:r>
              <a:rPr kumimoji="1" lang="en-US" altLang="ja-JP" sz="1200" dirty="0">
                <a:solidFill>
                  <a:schemeClr val="tx1"/>
                </a:solidFill>
                <a:latin typeface="+mn-ea"/>
                <a:ea typeface="+mn-ea"/>
              </a:rPr>
              <a:t>Hs</a:t>
            </a:r>
            <a:r>
              <a:rPr kumimoji="1" lang="ja-JP" altLang="en-US" sz="1200" dirty="0">
                <a:solidFill>
                  <a:schemeClr val="tx1"/>
                </a:solidFill>
                <a:latin typeface="+mn-ea"/>
                <a:ea typeface="+mn-ea"/>
              </a:rPr>
              <a:t>により</a:t>
            </a:r>
            <a:r>
              <a:rPr kumimoji="1" lang="ja-JP" altLang="en-US" sz="1200" baseline="0" dirty="0">
                <a:solidFill>
                  <a:schemeClr val="tx1"/>
                </a:solidFill>
                <a:latin typeface="+mn-ea"/>
                <a:ea typeface="+mn-ea"/>
              </a:rPr>
              <a:t>制限される→加速勾配が</a:t>
            </a:r>
            <a:r>
              <a:rPr kumimoji="1" lang="en-US" altLang="ja-JP" sz="1200" baseline="0" dirty="0">
                <a:solidFill>
                  <a:schemeClr val="tx1"/>
                </a:solidFill>
                <a:latin typeface="+mn-ea"/>
                <a:ea typeface="+mn-ea"/>
              </a:rPr>
              <a:t>2</a:t>
            </a:r>
            <a:r>
              <a:rPr kumimoji="1" lang="ja-JP" altLang="en-US" sz="1200" baseline="0" dirty="0">
                <a:solidFill>
                  <a:schemeClr val="tx1"/>
                </a:solidFill>
                <a:latin typeface="+mn-ea"/>
                <a:ea typeface="+mn-ea"/>
              </a:rPr>
              <a:t>倍になる</a:t>
            </a:r>
            <a:endParaRPr kumimoji="1" lang="en-US" altLang="ja-JP" sz="1200" baseline="0" dirty="0">
              <a:solidFill>
                <a:schemeClr val="tx1"/>
              </a:solidFill>
              <a:latin typeface="+mn-ea"/>
              <a:ea typeface="+mn-ea"/>
            </a:endParaRPr>
          </a:p>
          <a:p>
            <a:r>
              <a:rPr kumimoji="1" lang="ja-JP" altLang="en-US" sz="1200" baseline="0" dirty="0">
                <a:solidFill>
                  <a:schemeClr val="tx1"/>
                </a:solidFill>
                <a:latin typeface="+mn-ea"/>
                <a:ea typeface="+mn-ea"/>
              </a:rPr>
              <a:t>また</a:t>
            </a:r>
            <a:r>
              <a:rPr kumimoji="1" lang="en-US" altLang="ja-JP" sz="1200" baseline="0" dirty="0">
                <a:solidFill>
                  <a:schemeClr val="tx1"/>
                </a:solidFill>
                <a:latin typeface="+mn-ea"/>
                <a:ea typeface="+mn-ea"/>
              </a:rPr>
              <a:t>Nb</a:t>
            </a:r>
            <a:r>
              <a:rPr kumimoji="1" lang="en-US" altLang="ja-JP" sz="1200" baseline="-25000" dirty="0">
                <a:solidFill>
                  <a:schemeClr val="tx1"/>
                </a:solidFill>
                <a:latin typeface="+mn-ea"/>
                <a:ea typeface="+mn-ea"/>
              </a:rPr>
              <a:t>3</a:t>
            </a:r>
            <a:r>
              <a:rPr kumimoji="1" lang="en-US" altLang="ja-JP" sz="1200" baseline="0" dirty="0">
                <a:solidFill>
                  <a:schemeClr val="tx1"/>
                </a:solidFill>
                <a:latin typeface="+mn-ea"/>
                <a:ea typeface="+mn-ea"/>
              </a:rPr>
              <a:t>Sn</a:t>
            </a:r>
            <a:r>
              <a:rPr kumimoji="1" lang="ja-JP" altLang="en-US" sz="1200" baseline="0" dirty="0">
                <a:solidFill>
                  <a:schemeClr val="tx1"/>
                </a:solidFill>
                <a:latin typeface="+mn-ea"/>
                <a:ea typeface="+mn-ea"/>
              </a:rPr>
              <a:t>の超伝導転移温度</a:t>
            </a:r>
            <a:r>
              <a:rPr kumimoji="1" lang="en-US" altLang="ja-JP" sz="1200" baseline="0" dirty="0">
                <a:solidFill>
                  <a:schemeClr val="tx1"/>
                </a:solidFill>
                <a:latin typeface="+mn-ea"/>
                <a:ea typeface="+mn-ea"/>
              </a:rPr>
              <a:t>T</a:t>
            </a:r>
            <a:r>
              <a:rPr kumimoji="1" lang="en-US" altLang="ja-JP" sz="1200" baseline="-25000" dirty="0">
                <a:solidFill>
                  <a:schemeClr val="tx1"/>
                </a:solidFill>
                <a:latin typeface="+mn-ea"/>
                <a:ea typeface="+mn-ea"/>
              </a:rPr>
              <a:t>c</a:t>
            </a:r>
            <a:r>
              <a:rPr kumimoji="1" lang="ja-JP" altLang="en-US" sz="1200" baseline="0" dirty="0">
                <a:solidFill>
                  <a:schemeClr val="tx1"/>
                </a:solidFill>
                <a:latin typeface="+mn-ea"/>
                <a:ea typeface="+mn-ea"/>
              </a:rPr>
              <a:t>は</a:t>
            </a:r>
            <a:r>
              <a:rPr kumimoji="1" lang="en-US" altLang="ja-JP" sz="1200" baseline="0" dirty="0">
                <a:solidFill>
                  <a:schemeClr val="tx1"/>
                </a:solidFill>
                <a:latin typeface="+mn-ea"/>
                <a:ea typeface="+mn-ea"/>
              </a:rPr>
              <a:t>Nb</a:t>
            </a:r>
            <a:r>
              <a:rPr kumimoji="1" lang="ja-JP" altLang="en-US" sz="1200" baseline="0" dirty="0">
                <a:solidFill>
                  <a:schemeClr val="tx1"/>
                </a:solidFill>
                <a:latin typeface="+mn-ea"/>
                <a:ea typeface="+mn-ea"/>
              </a:rPr>
              <a:t>の約</a:t>
            </a:r>
            <a:r>
              <a:rPr kumimoji="1" lang="en-US" altLang="ja-JP" sz="1200" baseline="0" dirty="0">
                <a:solidFill>
                  <a:schemeClr val="tx1"/>
                </a:solidFill>
                <a:latin typeface="+mn-ea"/>
                <a:ea typeface="+mn-ea"/>
              </a:rPr>
              <a:t>2</a:t>
            </a:r>
            <a:r>
              <a:rPr kumimoji="1" lang="ja-JP" altLang="en-US" sz="1200" baseline="0" dirty="0">
                <a:solidFill>
                  <a:schemeClr val="tx1"/>
                </a:solidFill>
                <a:latin typeface="+mn-ea"/>
                <a:ea typeface="+mn-ea"/>
              </a:rPr>
              <a:t>倍であるため、</a:t>
            </a:r>
            <a:r>
              <a:rPr kumimoji="1" lang="en-US" altLang="ja-JP" sz="1200" baseline="0" dirty="0">
                <a:solidFill>
                  <a:schemeClr val="tx1"/>
                </a:solidFill>
                <a:latin typeface="+mn-ea"/>
                <a:ea typeface="+mn-ea"/>
              </a:rPr>
              <a:t>2K</a:t>
            </a:r>
            <a:r>
              <a:rPr kumimoji="1" lang="ja-JP" altLang="en-US" sz="1200" baseline="0" dirty="0">
                <a:solidFill>
                  <a:schemeClr val="tx1"/>
                </a:solidFill>
                <a:latin typeface="+mn-ea"/>
                <a:ea typeface="+mn-ea"/>
              </a:rPr>
              <a:t>での</a:t>
            </a:r>
            <a:r>
              <a:rPr kumimoji="1" lang="en-US" altLang="ja-JP" sz="1200" baseline="0" dirty="0">
                <a:solidFill>
                  <a:schemeClr val="tx1"/>
                </a:solidFill>
                <a:latin typeface="+mn-ea"/>
                <a:ea typeface="+mn-ea"/>
              </a:rPr>
              <a:t>Nb</a:t>
            </a:r>
            <a:r>
              <a:rPr kumimoji="1" lang="ja-JP" altLang="en-US" sz="1200" baseline="0" dirty="0">
                <a:solidFill>
                  <a:schemeClr val="tx1"/>
                </a:solidFill>
                <a:latin typeface="+mn-ea"/>
                <a:ea typeface="+mn-ea"/>
              </a:rPr>
              <a:t>製空洞の</a:t>
            </a:r>
            <a:r>
              <a:rPr kumimoji="1" lang="en-US" altLang="ja-JP" sz="1200" baseline="0" dirty="0">
                <a:solidFill>
                  <a:schemeClr val="tx1"/>
                </a:solidFill>
                <a:latin typeface="+mn-ea"/>
                <a:ea typeface="+mn-ea"/>
              </a:rPr>
              <a:t>Q</a:t>
            </a:r>
            <a:r>
              <a:rPr kumimoji="1" lang="ja-JP" altLang="en-US" sz="1200" baseline="0" dirty="0">
                <a:solidFill>
                  <a:schemeClr val="tx1"/>
                </a:solidFill>
                <a:latin typeface="+mn-ea"/>
                <a:ea typeface="+mn-ea"/>
              </a:rPr>
              <a:t>値（高周波エネルギーの損失の少なさを示す）を</a:t>
            </a:r>
            <a:r>
              <a:rPr kumimoji="1" lang="en-US" altLang="ja-JP" sz="1200" baseline="0" dirty="0">
                <a:solidFill>
                  <a:schemeClr val="tx1"/>
                </a:solidFill>
                <a:latin typeface="+mn-ea"/>
                <a:ea typeface="+mn-ea"/>
              </a:rPr>
              <a:t>Nb</a:t>
            </a:r>
            <a:r>
              <a:rPr kumimoji="1" lang="en-US" altLang="ja-JP" sz="1200" baseline="-25000" dirty="0">
                <a:solidFill>
                  <a:schemeClr val="tx1"/>
                </a:solidFill>
                <a:latin typeface="+mn-ea"/>
                <a:ea typeface="+mn-ea"/>
              </a:rPr>
              <a:t>3</a:t>
            </a:r>
            <a:r>
              <a:rPr kumimoji="1" lang="en-US" altLang="ja-JP" sz="1200" baseline="0" dirty="0">
                <a:solidFill>
                  <a:schemeClr val="tx1"/>
                </a:solidFill>
                <a:latin typeface="+mn-ea"/>
                <a:ea typeface="+mn-ea"/>
              </a:rPr>
              <a:t>Sn</a:t>
            </a:r>
            <a:r>
              <a:rPr kumimoji="1" lang="ja-JP" altLang="en-US" sz="1200" baseline="0" dirty="0">
                <a:solidFill>
                  <a:schemeClr val="tx1"/>
                </a:solidFill>
                <a:latin typeface="+mn-ea"/>
                <a:ea typeface="+mn-ea"/>
              </a:rPr>
              <a:t>では</a:t>
            </a:r>
            <a:r>
              <a:rPr kumimoji="1" lang="en-US" altLang="ja-JP" sz="1200" baseline="0" dirty="0">
                <a:solidFill>
                  <a:schemeClr val="tx1"/>
                </a:solidFill>
                <a:latin typeface="+mn-ea"/>
                <a:ea typeface="+mn-ea"/>
              </a:rPr>
              <a:t>4K</a:t>
            </a:r>
            <a:r>
              <a:rPr kumimoji="1" lang="ja-JP" altLang="en-US" sz="1200" baseline="0" dirty="0">
                <a:solidFill>
                  <a:schemeClr val="tx1"/>
                </a:solidFill>
                <a:latin typeface="+mn-ea"/>
                <a:ea typeface="+mn-ea"/>
              </a:rPr>
              <a:t>で達成できる</a:t>
            </a:r>
            <a:endParaRPr kumimoji="1" lang="en-US" altLang="ja-JP" sz="1200" baseline="0" dirty="0">
              <a:solidFill>
                <a:schemeClr val="tx1"/>
              </a:solidFill>
              <a:latin typeface="+mn-ea"/>
              <a:ea typeface="+mn-ea"/>
            </a:endParaRPr>
          </a:p>
          <a:p>
            <a:r>
              <a:rPr kumimoji="1" lang="en-US" altLang="ja-JP" sz="1200" baseline="0" dirty="0">
                <a:solidFill>
                  <a:schemeClr val="tx1"/>
                </a:solidFill>
                <a:latin typeface="+mn-ea"/>
                <a:ea typeface="+mn-ea"/>
              </a:rPr>
              <a:t>Nb</a:t>
            </a:r>
            <a:r>
              <a:rPr kumimoji="1" lang="ja-JP" altLang="en-US" sz="1200" baseline="0" dirty="0">
                <a:solidFill>
                  <a:schemeClr val="tx1"/>
                </a:solidFill>
                <a:latin typeface="+mn-ea"/>
                <a:ea typeface="+mn-ea"/>
              </a:rPr>
              <a:t>の</a:t>
            </a:r>
            <a:r>
              <a:rPr kumimoji="1" lang="en-US" altLang="ja-JP" sz="1200" baseline="0" dirty="0">
                <a:solidFill>
                  <a:schemeClr val="tx1"/>
                </a:solidFill>
                <a:latin typeface="+mn-ea"/>
                <a:ea typeface="+mn-ea"/>
              </a:rPr>
              <a:t>T</a:t>
            </a:r>
            <a:r>
              <a:rPr kumimoji="1" lang="en-US" altLang="ja-JP" sz="1200" baseline="-25000" dirty="0">
                <a:solidFill>
                  <a:schemeClr val="tx1"/>
                </a:solidFill>
                <a:latin typeface="+mn-ea"/>
                <a:ea typeface="+mn-ea"/>
              </a:rPr>
              <a:t>c</a:t>
            </a:r>
            <a:r>
              <a:rPr kumimoji="1" lang="en-US" altLang="ja-JP" sz="1200" baseline="0" dirty="0">
                <a:solidFill>
                  <a:schemeClr val="tx1"/>
                </a:solidFill>
                <a:latin typeface="+mn-ea"/>
                <a:ea typeface="+mn-ea"/>
              </a:rPr>
              <a:t>:</a:t>
            </a:r>
            <a:r>
              <a:rPr kumimoji="1" lang="ja-JP" altLang="en-US" sz="1200" baseline="0" dirty="0">
                <a:solidFill>
                  <a:schemeClr val="tx1"/>
                </a:solidFill>
                <a:latin typeface="+mn-ea"/>
                <a:ea typeface="+mn-ea"/>
              </a:rPr>
              <a:t> </a:t>
            </a:r>
            <a:r>
              <a:rPr kumimoji="1" lang="en-US" altLang="ja-JP" sz="1200" baseline="0" dirty="0">
                <a:solidFill>
                  <a:schemeClr val="tx1"/>
                </a:solidFill>
                <a:latin typeface="+mn-ea"/>
                <a:ea typeface="+mn-ea"/>
              </a:rPr>
              <a:t>9.2K</a:t>
            </a:r>
            <a:r>
              <a:rPr kumimoji="1" lang="ja-JP" altLang="en-US" sz="1200" baseline="0" dirty="0">
                <a:solidFill>
                  <a:schemeClr val="tx1"/>
                </a:solidFill>
                <a:latin typeface="+mn-ea"/>
                <a:ea typeface="+mn-ea"/>
              </a:rPr>
              <a:t>、</a:t>
            </a:r>
            <a:r>
              <a:rPr kumimoji="1" lang="en-US" altLang="ja-JP" sz="1200" baseline="0" dirty="0">
                <a:solidFill>
                  <a:schemeClr val="tx1"/>
                </a:solidFill>
                <a:latin typeface="+mn-ea"/>
                <a:ea typeface="+mn-ea"/>
              </a:rPr>
              <a:t>Nb</a:t>
            </a:r>
            <a:r>
              <a:rPr kumimoji="1" lang="en-US" altLang="ja-JP" sz="1200" baseline="-25000" dirty="0">
                <a:solidFill>
                  <a:schemeClr val="tx1"/>
                </a:solidFill>
                <a:latin typeface="+mn-ea"/>
                <a:ea typeface="+mn-ea"/>
              </a:rPr>
              <a:t>3</a:t>
            </a:r>
            <a:r>
              <a:rPr kumimoji="1" lang="en-US" altLang="ja-JP" sz="1200" baseline="0" dirty="0">
                <a:solidFill>
                  <a:schemeClr val="tx1"/>
                </a:solidFill>
                <a:latin typeface="+mn-ea"/>
                <a:ea typeface="+mn-ea"/>
              </a:rPr>
              <a:t>Sn</a:t>
            </a:r>
            <a:r>
              <a:rPr kumimoji="1" lang="ja-JP" altLang="en-US" sz="1200" baseline="0" dirty="0">
                <a:solidFill>
                  <a:schemeClr val="tx1"/>
                </a:solidFill>
                <a:latin typeface="+mn-ea"/>
                <a:ea typeface="+mn-ea"/>
              </a:rPr>
              <a:t>の</a:t>
            </a:r>
            <a:r>
              <a:rPr kumimoji="1" lang="en-US" altLang="ja-JP" sz="1200" baseline="0" dirty="0">
                <a:solidFill>
                  <a:schemeClr val="tx1"/>
                </a:solidFill>
                <a:latin typeface="+mn-ea"/>
                <a:ea typeface="+mn-ea"/>
              </a:rPr>
              <a:t>T</a:t>
            </a:r>
            <a:r>
              <a:rPr kumimoji="1" lang="en-US" altLang="ja-JP" sz="1200" baseline="-25000" dirty="0">
                <a:solidFill>
                  <a:schemeClr val="tx1"/>
                </a:solidFill>
                <a:latin typeface="+mn-ea"/>
                <a:ea typeface="+mn-ea"/>
              </a:rPr>
              <a:t>c</a:t>
            </a:r>
            <a:r>
              <a:rPr kumimoji="1" lang="en-US" altLang="ja-JP" sz="1200" baseline="0" dirty="0">
                <a:solidFill>
                  <a:schemeClr val="tx1"/>
                </a:solidFill>
                <a:latin typeface="+mn-ea"/>
                <a:ea typeface="+mn-ea"/>
              </a:rPr>
              <a:t>: 18.3K</a:t>
            </a:r>
            <a:endParaRPr kumimoji="1" lang="ja-JP" altLang="en-US" sz="1200" baseline="0" dirty="0">
              <a:solidFill>
                <a:schemeClr val="tx1"/>
              </a:solidFill>
              <a:latin typeface="+mn-ea"/>
              <a:ea typeface="+mn-ea"/>
            </a:endParaRPr>
          </a:p>
          <a:p>
            <a:pPr marL="216000" indent="-216000" algn="just">
              <a:lnSpc>
                <a:spcPct val="100000"/>
              </a:lnSpc>
              <a:buNone/>
              <a:tabLst>
                <a:tab pos="0" algn="l"/>
              </a:tabLst>
            </a:pPr>
            <a:endParaRPr lang="en-US" sz="1200" b="0" strike="noStrike" spc="-1" dirty="0">
              <a:solidFill>
                <a:schemeClr val="tx1"/>
              </a:solidFill>
              <a:latin typeface="+mn-ea"/>
              <a:ea typeface="+mn-ea"/>
            </a:endParaRPr>
          </a:p>
        </p:txBody>
      </p:sp>
      <p:sp>
        <p:nvSpPr>
          <p:cNvPr id="302" name="PlaceHolder 3"/>
          <p:cNvSpPr>
            <a:spLocks noGrp="1"/>
          </p:cNvSpPr>
          <p:nvPr>
            <p:ph type="sldNum" idx="10"/>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8A15E4-1446-483D-A7A0-5C6748876140}"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334300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a:t>
            </a:r>
            <a:r>
              <a:rPr kumimoji="1" lang="en-US" altLang="ja-JP" dirty="0"/>
              <a:t>4</a:t>
            </a:r>
            <a:r>
              <a:rPr kumimoji="1" lang="ja-JP" altLang="en-US" dirty="0"/>
              <a:t>）</a:t>
            </a:r>
            <a:br>
              <a:rPr kumimoji="1" lang="en-US" altLang="ja-JP" dirty="0"/>
            </a:br>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168FB7F5-C003-4D45-BBF7-09122AE967CC}" type="slidenum">
              <a:rPr kumimoji="1" lang="ja-JP" altLang="en-US" smtClean="0"/>
              <a:pPr/>
              <a:t>5</a:t>
            </a:fld>
            <a:endParaRPr kumimoji="1" lang="ja-JP" altLang="en-US" dirty="0"/>
          </a:p>
        </p:txBody>
      </p:sp>
    </p:spTree>
    <p:extLst>
      <p:ext uri="{BB962C8B-B14F-4D97-AF65-F5344CB8AC3E}">
        <p14:creationId xmlns:p14="http://schemas.microsoft.com/office/powerpoint/2010/main" val="388110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noRot="1" noChangeAspect="1"/>
          </p:cNvSpPr>
          <p:nvPr>
            <p:ph type="sldImg"/>
          </p:nvPr>
        </p:nvSpPr>
        <p:spPr>
          <a:xfrm>
            <a:off x="3074988" y="1001713"/>
            <a:ext cx="4811712" cy="2706687"/>
          </a:xfrm>
          <a:prstGeom prst="rect">
            <a:avLst/>
          </a:prstGeom>
          <a:ln w="0">
            <a:noFill/>
          </a:ln>
        </p:spPr>
      </p:sp>
      <p:sp>
        <p:nvSpPr>
          <p:cNvPr id="304"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pPr marL="216000" indent="-216000" algn="just">
              <a:lnSpc>
                <a:spcPct val="100000"/>
              </a:lnSpc>
              <a:buNone/>
              <a:tabLst>
                <a:tab pos="0" algn="l"/>
              </a:tabLst>
            </a:pPr>
            <a:r>
              <a:rPr lang="ja-JP" altLang="en-US" sz="1200" b="0" u="none" strike="noStrike" spc="-1" dirty="0">
                <a:uFillTx/>
                <a:latin typeface="+mn-ea"/>
                <a:ea typeface="+mn-ea"/>
              </a:rPr>
              <a:t>（スライド</a:t>
            </a:r>
            <a:r>
              <a:rPr lang="en-US" altLang="ja-JP" sz="1200" b="0" u="none" strike="noStrike" spc="-1" dirty="0">
                <a:uFillTx/>
                <a:latin typeface="+mn-ea"/>
                <a:ea typeface="+mn-ea"/>
              </a:rPr>
              <a:t>5</a:t>
            </a:r>
            <a:r>
              <a:rPr lang="ja-JP" altLang="en-US" sz="1200" b="0" u="none" strike="noStrike" spc="-1" dirty="0">
                <a:uFillTx/>
                <a:latin typeface="+mn-ea"/>
                <a:ea typeface="+mn-ea"/>
              </a:rPr>
              <a:t>）</a:t>
            </a:r>
            <a:endParaRPr lang="en-US" altLang="ja-JP" sz="1200" b="0" u="none" strike="noStrike" spc="-1" dirty="0">
              <a:uFillTx/>
              <a:latin typeface="+mn-ea"/>
              <a:ea typeface="+mn-ea"/>
            </a:endParaRPr>
          </a:p>
          <a:p>
            <a:pPr marL="216000" indent="-216000" algn="just">
              <a:lnSpc>
                <a:spcPct val="100000"/>
              </a:lnSpc>
              <a:buNone/>
              <a:tabLst>
                <a:tab pos="0" algn="l"/>
              </a:tabLst>
            </a:pPr>
            <a:endParaRPr lang="en-US" altLang="ja-JP" sz="1200" b="0" u="sng" strike="noStrike" spc="-1" dirty="0">
              <a:uFillTx/>
              <a:latin typeface="+mn-ea"/>
              <a:ea typeface="+mn-ea"/>
            </a:endParaRPr>
          </a:p>
          <a:p>
            <a:pPr marL="216000" indent="-216000" algn="just">
              <a:lnSpc>
                <a:spcPct val="100000"/>
              </a:lnSpc>
              <a:buNone/>
              <a:tabLst>
                <a:tab pos="0" algn="l"/>
              </a:tabLst>
            </a:pPr>
            <a:r>
              <a:rPr lang="ja-JP" sz="1200" b="0" u="sng" strike="noStrike" spc="-1" dirty="0">
                <a:uFillTx/>
                <a:latin typeface="+mn-ea"/>
                <a:ea typeface="+mn-ea"/>
              </a:rPr>
              <a:t>図：（ブロンズ法、メッキ法による）</a:t>
            </a:r>
            <a:r>
              <a:rPr lang="en-US" sz="1200" b="0" u="sng" strike="noStrike" spc="-1" dirty="0">
                <a:uFillTx/>
                <a:latin typeface="+mn-ea"/>
                <a:ea typeface="+mn-ea"/>
              </a:rPr>
              <a:t>Nb</a:t>
            </a:r>
            <a:r>
              <a:rPr lang="en-US" sz="1200" b="0" u="sng" strike="noStrike" spc="-1" baseline="-25000" dirty="0">
                <a:uFillTx/>
                <a:latin typeface="+mn-ea"/>
                <a:ea typeface="+mn-ea"/>
              </a:rPr>
              <a:t>3</a:t>
            </a:r>
            <a:r>
              <a:rPr lang="en-US" sz="1200" b="0" u="sng" strike="noStrike" spc="-1" dirty="0">
                <a:uFillTx/>
                <a:latin typeface="+mn-ea"/>
                <a:ea typeface="+mn-ea"/>
              </a:rPr>
              <a:t>Sn</a:t>
            </a:r>
            <a:r>
              <a:rPr lang="ja-JP" sz="1200" b="0" u="sng" strike="noStrike" spc="-1" dirty="0">
                <a:uFillTx/>
                <a:latin typeface="+mn-ea"/>
                <a:ea typeface="+mn-ea"/>
              </a:rPr>
              <a:t>成膜の流れ</a:t>
            </a:r>
            <a:endParaRPr lang="en-US" sz="1200" b="0" strike="noStrike" spc="-1" dirty="0">
              <a:latin typeface="+mn-ea"/>
              <a:ea typeface="+mn-ea"/>
            </a:endParaRPr>
          </a:p>
          <a:p>
            <a:pPr marL="216000" indent="-216000" algn="just">
              <a:lnSpc>
                <a:spcPct val="100000"/>
              </a:lnSpc>
              <a:buNone/>
              <a:tabLst>
                <a:tab pos="0" algn="l"/>
              </a:tabLst>
            </a:pPr>
            <a:r>
              <a:rPr lang="en-US" sz="1200" b="0" strike="noStrike" spc="-1" dirty="0">
                <a:latin typeface="+mn-ea"/>
                <a:ea typeface="+mn-ea"/>
              </a:rPr>
              <a:t>①Nb</a:t>
            </a:r>
            <a:r>
              <a:rPr lang="ja-JP" sz="1200" b="0" strike="noStrike" spc="-1" dirty="0">
                <a:latin typeface="+mn-ea"/>
                <a:ea typeface="+mn-ea"/>
              </a:rPr>
              <a:t>基板上に</a:t>
            </a:r>
            <a:r>
              <a:rPr lang="en-US" sz="1200" b="0" strike="noStrike" spc="-1" dirty="0">
                <a:latin typeface="+mn-ea"/>
                <a:ea typeface="+mn-ea"/>
              </a:rPr>
              <a:t>Cu-Sn-Cu 3</a:t>
            </a:r>
            <a:r>
              <a:rPr lang="ja-JP" sz="1200" b="0" strike="noStrike" spc="-1" dirty="0">
                <a:latin typeface="+mn-ea"/>
                <a:ea typeface="+mn-ea"/>
              </a:rPr>
              <a:t>層積層構造を電気メッキで形成</a:t>
            </a:r>
            <a:endParaRPr lang="en-US" sz="1200" b="0" strike="noStrike" spc="-1" dirty="0">
              <a:latin typeface="+mn-ea"/>
              <a:ea typeface="+mn-ea"/>
            </a:endParaRPr>
          </a:p>
          <a:p>
            <a:pPr marL="216000" indent="-216000" algn="just">
              <a:lnSpc>
                <a:spcPct val="100000"/>
              </a:lnSpc>
              <a:buNone/>
              <a:tabLst>
                <a:tab pos="0" algn="l"/>
              </a:tabLst>
            </a:pPr>
            <a:r>
              <a:rPr lang="en-US" sz="1200" b="0" strike="noStrike" spc="-1" dirty="0">
                <a:latin typeface="+mn-ea"/>
                <a:ea typeface="+mn-ea"/>
              </a:rPr>
              <a:t>②</a:t>
            </a:r>
            <a:r>
              <a:rPr lang="ja-JP" sz="1200" b="0" strike="noStrike" spc="-1" dirty="0">
                <a:latin typeface="+mn-ea"/>
                <a:ea typeface="+mn-ea"/>
              </a:rPr>
              <a:t>温度を段階的に上昇させてアニール処理を行い</a:t>
            </a:r>
            <a:r>
              <a:rPr lang="en-US" sz="1200" b="0" strike="noStrike" spc="-1" dirty="0">
                <a:latin typeface="+mn-ea"/>
                <a:ea typeface="+mn-ea"/>
              </a:rPr>
              <a:t>Nb</a:t>
            </a:r>
            <a:r>
              <a:rPr lang="en-US" sz="1200" b="0" strike="noStrike" spc="-1" baseline="-25000" dirty="0">
                <a:latin typeface="+mn-ea"/>
                <a:ea typeface="+mn-ea"/>
              </a:rPr>
              <a:t>3</a:t>
            </a:r>
            <a:r>
              <a:rPr lang="en-US" sz="1200" b="0" strike="noStrike" spc="-1" dirty="0">
                <a:latin typeface="+mn-ea"/>
                <a:ea typeface="+mn-ea"/>
              </a:rPr>
              <a:t>Sn</a:t>
            </a:r>
            <a:r>
              <a:rPr lang="ja-JP" sz="1200" b="0" strike="noStrike" spc="-1" dirty="0">
                <a:latin typeface="+mn-ea"/>
                <a:ea typeface="+mn-ea"/>
              </a:rPr>
              <a:t>層とブロンズ層を生成</a:t>
            </a:r>
            <a:endParaRPr lang="en-US" sz="1200" b="0" strike="noStrike" spc="-1" dirty="0">
              <a:latin typeface="+mn-ea"/>
              <a:ea typeface="+mn-ea"/>
            </a:endParaRPr>
          </a:p>
          <a:p>
            <a:pPr marL="216000" indent="-216000" algn="just">
              <a:lnSpc>
                <a:spcPct val="100000"/>
              </a:lnSpc>
              <a:buNone/>
              <a:tabLst>
                <a:tab pos="0" algn="l"/>
              </a:tabLst>
            </a:pPr>
            <a:r>
              <a:rPr lang="en-US" sz="1200" b="0" strike="noStrike" spc="-1" dirty="0">
                <a:latin typeface="+mn-ea"/>
                <a:ea typeface="+mn-ea"/>
              </a:rPr>
              <a:t>③</a:t>
            </a:r>
            <a:r>
              <a:rPr lang="ja-JP" sz="1200" b="0" strike="noStrike" spc="-1" dirty="0">
                <a:latin typeface="+mn-ea"/>
                <a:ea typeface="+mn-ea"/>
              </a:rPr>
              <a:t>表層の余分なブロンズ層をエッチング除去、表面を</a:t>
            </a:r>
            <a:r>
              <a:rPr lang="en-US" sz="1200" b="0" strike="noStrike" spc="-1" dirty="0">
                <a:latin typeface="+mn-ea"/>
                <a:ea typeface="+mn-ea"/>
              </a:rPr>
              <a:t>Nb</a:t>
            </a:r>
            <a:r>
              <a:rPr lang="en-US" sz="1200" b="0" strike="noStrike" spc="-1" baseline="-25000" dirty="0">
                <a:latin typeface="+mn-ea"/>
                <a:ea typeface="+mn-ea"/>
              </a:rPr>
              <a:t>3</a:t>
            </a:r>
            <a:r>
              <a:rPr lang="en-US" sz="1200" b="0" strike="noStrike" spc="-1" dirty="0">
                <a:latin typeface="+mn-ea"/>
                <a:ea typeface="+mn-ea"/>
              </a:rPr>
              <a:t>Sn</a:t>
            </a:r>
            <a:r>
              <a:rPr lang="ja-JP" sz="1200" b="0" strike="noStrike" spc="-1" dirty="0">
                <a:latin typeface="+mn-ea"/>
                <a:ea typeface="+mn-ea"/>
              </a:rPr>
              <a:t>にする</a:t>
            </a:r>
            <a:endParaRPr lang="en-US" sz="1200" b="0" strike="noStrike" spc="-1" dirty="0">
              <a:latin typeface="+mn-ea"/>
              <a:ea typeface="+mn-ea"/>
            </a:endParaRPr>
          </a:p>
          <a:p>
            <a:pPr marL="216000" indent="-216000">
              <a:lnSpc>
                <a:spcPct val="100000"/>
              </a:lnSpc>
              <a:buNone/>
              <a:tabLst>
                <a:tab pos="0" algn="l"/>
              </a:tabLst>
            </a:pPr>
            <a:r>
              <a:rPr lang="ja-JP" sz="1200" b="0" u="sng" strike="noStrike" spc="-1" dirty="0">
                <a:uFillTx/>
                <a:latin typeface="+mn-ea"/>
                <a:ea typeface="+mn-ea"/>
              </a:rPr>
              <a:t>検討内容</a:t>
            </a:r>
            <a:endParaRPr lang="en-US" sz="1200" b="0" strike="noStrike" spc="-1" dirty="0">
              <a:latin typeface="+mn-ea"/>
              <a:ea typeface="+mn-ea"/>
            </a:endParaRPr>
          </a:p>
          <a:p>
            <a:pPr marL="216000" indent="-216000">
              <a:lnSpc>
                <a:spcPct val="100000"/>
              </a:lnSpc>
              <a:buNone/>
              <a:tabLst>
                <a:tab pos="0" algn="l"/>
              </a:tabLst>
            </a:pPr>
            <a:r>
              <a:rPr lang="ja-JP" altLang="en-US" sz="1200" b="0" strike="noStrike" spc="-1" dirty="0">
                <a:latin typeface="+mn-ea"/>
                <a:ea typeface="+mn-ea"/>
              </a:rPr>
              <a:t>令和</a:t>
            </a:r>
            <a:r>
              <a:rPr lang="en-US" altLang="ja-JP" sz="1200" b="0" strike="noStrike" spc="-1" dirty="0">
                <a:latin typeface="+mn-ea"/>
                <a:ea typeface="+mn-ea"/>
              </a:rPr>
              <a:t>3</a:t>
            </a:r>
            <a:r>
              <a:rPr lang="ja-JP" altLang="en-US" sz="1200" b="0" strike="noStrike" spc="-1" dirty="0">
                <a:latin typeface="+mn-ea"/>
                <a:ea typeface="+mn-ea"/>
              </a:rPr>
              <a:t>年までの成果</a:t>
            </a:r>
            <a:r>
              <a:rPr lang="ja-JP" sz="1200" b="0" strike="noStrike" spc="-1" dirty="0">
                <a:latin typeface="+mn-ea"/>
                <a:ea typeface="+mn-ea"/>
              </a:rPr>
              <a:t>：熱処理の第</a:t>
            </a:r>
            <a:r>
              <a:rPr lang="en-US" sz="1200" b="0" strike="noStrike" spc="-1" dirty="0">
                <a:latin typeface="+mn-ea"/>
                <a:ea typeface="+mn-ea"/>
              </a:rPr>
              <a:t>1</a:t>
            </a:r>
            <a:r>
              <a:rPr lang="ja-JP" sz="1200" b="0" strike="noStrike" spc="-1" dirty="0">
                <a:latin typeface="+mn-ea"/>
                <a:ea typeface="+mn-ea"/>
              </a:rPr>
              <a:t>段階におけるブロンズ層形成プロセスについて、</a:t>
            </a:r>
            <a:r>
              <a:rPr lang="en-US" sz="1200" b="0" strike="noStrike" spc="-1" dirty="0">
                <a:latin typeface="+mn-ea"/>
                <a:ea typeface="+mn-ea"/>
              </a:rPr>
              <a:t>Cu/Sn/Cu</a:t>
            </a:r>
            <a:r>
              <a:rPr lang="ja-JP" sz="1200" b="0" strike="noStrike" spc="-1" dirty="0">
                <a:latin typeface="+mn-ea"/>
                <a:ea typeface="+mn-ea"/>
              </a:rPr>
              <a:t>各層の膜厚と熱処理時間の最適化</a:t>
            </a:r>
            <a:endParaRPr lang="en-US" sz="1200" b="0" strike="noStrike" spc="-1" dirty="0">
              <a:latin typeface="+mn-ea"/>
              <a:ea typeface="+mn-ea"/>
            </a:endParaRPr>
          </a:p>
        </p:txBody>
      </p:sp>
      <p:sp>
        <p:nvSpPr>
          <p:cNvPr id="305" name="PlaceHolder 3"/>
          <p:cNvSpPr>
            <a:spLocks noGrp="1"/>
          </p:cNvSpPr>
          <p:nvPr>
            <p:ph type="sldNum" idx="11"/>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B92BF8-9B8C-456A-A244-B53DE76737E2}"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252197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3074988" y="1001713"/>
            <a:ext cx="4811712" cy="2706687"/>
          </a:xfrm>
          <a:prstGeom prst="rect">
            <a:avLst/>
          </a:prstGeom>
          <a:ln w="0">
            <a:noFill/>
          </a:ln>
        </p:spPr>
      </p:sp>
      <p:sp>
        <p:nvSpPr>
          <p:cNvPr id="310"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pPr marL="216000" indent="-216000" algn="just">
              <a:lnSpc>
                <a:spcPct val="100000"/>
              </a:lnSpc>
              <a:buNone/>
              <a:tabLst>
                <a:tab pos="0" algn="l"/>
              </a:tabLst>
            </a:pPr>
            <a:r>
              <a:rPr lang="ja-JP" altLang="en-US" sz="1200" b="0" u="none" strike="noStrike" spc="-1" dirty="0">
                <a:uFillTx/>
                <a:latin typeface="+mn-ea"/>
                <a:ea typeface="+mn-ea"/>
              </a:rPr>
              <a:t>（スライド</a:t>
            </a:r>
            <a:r>
              <a:rPr lang="en-US" altLang="ja-JP" sz="1200" b="0" u="none" strike="noStrike" spc="-1" dirty="0">
                <a:uFillTx/>
                <a:latin typeface="+mn-ea"/>
                <a:ea typeface="+mn-ea"/>
              </a:rPr>
              <a:t>6</a:t>
            </a:r>
            <a:r>
              <a:rPr lang="ja-JP" altLang="en-US" sz="1200" b="0" u="none" strike="noStrike" spc="-1" dirty="0">
                <a:uFillTx/>
                <a:latin typeface="+mn-ea"/>
                <a:ea typeface="+mn-ea"/>
              </a:rPr>
              <a:t>）</a:t>
            </a:r>
            <a:endParaRPr lang="en-US" altLang="ja-JP" sz="1200" b="0" u="none" strike="noStrike" spc="-1" dirty="0">
              <a:uFillTx/>
              <a:latin typeface="+mn-ea"/>
              <a:ea typeface="+mn-ea"/>
            </a:endParaRPr>
          </a:p>
          <a:p>
            <a:pPr marL="216000" indent="-216000" algn="just">
              <a:lnSpc>
                <a:spcPct val="100000"/>
              </a:lnSpc>
              <a:buNone/>
              <a:tabLst>
                <a:tab pos="0" algn="l"/>
              </a:tabLst>
            </a:pPr>
            <a:r>
              <a:rPr lang="ja-JP" sz="1200" b="0" u="sng" strike="noStrike" spc="-1" dirty="0">
                <a:uFillTx/>
                <a:latin typeface="+mn-ea"/>
                <a:ea typeface="+mn-ea"/>
              </a:rPr>
              <a:t>メッキ処理工程（前処理→</a:t>
            </a:r>
            <a:r>
              <a:rPr lang="en-US" sz="1200" b="0" u="sng" strike="noStrike" spc="-1" dirty="0">
                <a:uFillTx/>
                <a:latin typeface="+mn-ea"/>
                <a:ea typeface="+mn-ea"/>
              </a:rPr>
              <a:t>Cu/Sn/Cu 3</a:t>
            </a:r>
            <a:r>
              <a:rPr lang="ja-JP" sz="1200" b="0" u="sng" strike="noStrike" spc="-1" dirty="0">
                <a:uFillTx/>
                <a:latin typeface="+mn-ea"/>
                <a:ea typeface="+mn-ea"/>
              </a:rPr>
              <a:t>層メッキ）</a:t>
            </a:r>
            <a:endParaRPr lang="en-US" sz="1200" b="0" strike="noStrike" spc="-1" dirty="0">
              <a:latin typeface="+mn-ea"/>
              <a:ea typeface="+mn-ea"/>
            </a:endParaRPr>
          </a:p>
          <a:p>
            <a:pPr marL="216000" indent="-216000" algn="just">
              <a:lnSpc>
                <a:spcPct val="100000"/>
              </a:lnSpc>
              <a:buNone/>
              <a:tabLst>
                <a:tab pos="0" algn="l"/>
              </a:tabLst>
            </a:pPr>
            <a:r>
              <a:rPr lang="ja-JP" sz="1200" b="0" strike="noStrike" spc="-1" dirty="0">
                <a:latin typeface="+mn-ea"/>
                <a:ea typeface="+mn-ea"/>
              </a:rPr>
              <a:t>表：</a:t>
            </a:r>
            <a:r>
              <a:rPr lang="ja-JP" altLang="ja-JP" sz="1200" b="0" strike="noStrike" spc="-1" dirty="0">
                <a:latin typeface="+mn-ea"/>
                <a:ea typeface="+mn-ea"/>
              </a:rPr>
              <a:t>前処理</a:t>
            </a:r>
            <a:r>
              <a:rPr lang="ja-JP" altLang="en-US" sz="1200" b="0" strike="noStrike" spc="-1" dirty="0">
                <a:latin typeface="+mn-ea"/>
                <a:ea typeface="+mn-ea"/>
              </a:rPr>
              <a:t>、</a:t>
            </a:r>
            <a:r>
              <a:rPr lang="ja-JP" sz="1200" b="0" strike="noStrike" spc="-1" dirty="0">
                <a:latin typeface="+mn-ea"/>
                <a:ea typeface="+mn-ea"/>
              </a:rPr>
              <a:t>メッキ工程</a:t>
            </a:r>
            <a:endParaRPr lang="en-US" sz="1200" b="0" strike="noStrike" spc="-1" dirty="0">
              <a:latin typeface="+mn-ea"/>
              <a:ea typeface="+mn-ea"/>
            </a:endParaRPr>
          </a:p>
          <a:p>
            <a:pPr marL="216000" indent="-216000" algn="just">
              <a:lnSpc>
                <a:spcPct val="100000"/>
              </a:lnSpc>
              <a:buNone/>
              <a:tabLst>
                <a:tab pos="0" algn="l"/>
              </a:tabLst>
            </a:pPr>
            <a:r>
              <a:rPr lang="ja-JP" sz="1200" b="0" strike="noStrike" spc="-1" dirty="0">
                <a:latin typeface="+mn-ea"/>
                <a:ea typeface="+mn-ea"/>
              </a:rPr>
              <a:t>図：作成した試料の外観</a:t>
            </a:r>
            <a:endParaRPr lang="en-US" sz="1200" b="0" strike="noStrike" spc="-1" dirty="0">
              <a:latin typeface="+mn-ea"/>
              <a:ea typeface="+mn-ea"/>
            </a:endParaRPr>
          </a:p>
        </p:txBody>
      </p:sp>
      <p:sp>
        <p:nvSpPr>
          <p:cNvPr id="311" name="PlaceHolder 3"/>
          <p:cNvSpPr>
            <a:spLocks noGrp="1"/>
          </p:cNvSpPr>
          <p:nvPr>
            <p:ph type="sldNum" idx="13"/>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47F472-20AB-4C4F-86D7-1147AA391CD6}"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62119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3074988" y="1001713"/>
            <a:ext cx="4811712" cy="2706687"/>
          </a:xfrm>
          <a:prstGeom prst="rect">
            <a:avLst/>
          </a:prstGeom>
          <a:ln w="0">
            <a:noFill/>
          </a:ln>
        </p:spPr>
      </p:sp>
      <p:sp>
        <p:nvSpPr>
          <p:cNvPr id="310"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pPr marL="216000" indent="-216000" algn="just">
              <a:lnSpc>
                <a:spcPct val="100000"/>
              </a:lnSpc>
              <a:buNone/>
              <a:tabLst>
                <a:tab pos="0" algn="l"/>
              </a:tabLst>
            </a:pPr>
            <a:r>
              <a:rPr lang="ja-JP" sz="1200" b="0" u="sng" strike="noStrike" spc="-1" dirty="0">
                <a:uFillTx/>
                <a:latin typeface="+mn-ea"/>
                <a:ea typeface="+mn-ea"/>
              </a:rPr>
              <a:t>メッキ処理工程（前処理→</a:t>
            </a:r>
            <a:r>
              <a:rPr lang="en-US" sz="1200" b="0" u="sng" strike="noStrike" spc="-1" dirty="0">
                <a:uFillTx/>
                <a:latin typeface="+mn-ea"/>
                <a:ea typeface="+mn-ea"/>
              </a:rPr>
              <a:t>Cu/Sn/Cu 3</a:t>
            </a:r>
            <a:r>
              <a:rPr lang="ja-JP" sz="1200" b="0" u="sng" strike="noStrike" spc="-1" dirty="0">
                <a:uFillTx/>
                <a:latin typeface="+mn-ea"/>
                <a:ea typeface="+mn-ea"/>
              </a:rPr>
              <a:t>層メッキ）</a:t>
            </a:r>
            <a:endParaRPr lang="en-US" sz="1200" b="0" strike="noStrike" spc="-1" dirty="0">
              <a:latin typeface="+mn-ea"/>
              <a:ea typeface="+mn-ea"/>
            </a:endParaRPr>
          </a:p>
          <a:p>
            <a:pPr marL="216000" indent="-216000" algn="just">
              <a:lnSpc>
                <a:spcPct val="100000"/>
              </a:lnSpc>
              <a:buNone/>
              <a:tabLst>
                <a:tab pos="0" algn="l"/>
              </a:tabLst>
            </a:pPr>
            <a:r>
              <a:rPr lang="ja-JP" sz="1200" b="0" strike="noStrike" spc="-1" dirty="0">
                <a:latin typeface="+mn-ea"/>
                <a:ea typeface="+mn-ea"/>
              </a:rPr>
              <a:t>表：</a:t>
            </a:r>
            <a:r>
              <a:rPr lang="ja-JP" altLang="ja-JP" sz="1200" b="0" strike="noStrike" spc="-1" dirty="0">
                <a:latin typeface="+mn-ea"/>
                <a:ea typeface="+mn-ea"/>
              </a:rPr>
              <a:t>前処理</a:t>
            </a:r>
            <a:r>
              <a:rPr lang="ja-JP" altLang="en-US" sz="1200" b="0" strike="noStrike" spc="-1" dirty="0">
                <a:latin typeface="+mn-ea"/>
                <a:ea typeface="+mn-ea"/>
              </a:rPr>
              <a:t>、</a:t>
            </a:r>
            <a:r>
              <a:rPr lang="ja-JP" sz="1200" b="0" strike="noStrike" spc="-1" dirty="0">
                <a:latin typeface="+mn-ea"/>
                <a:ea typeface="+mn-ea"/>
              </a:rPr>
              <a:t>メッキ工程</a:t>
            </a:r>
            <a:endParaRPr lang="en-US" sz="1200" b="0" strike="noStrike" spc="-1" dirty="0">
              <a:latin typeface="+mn-ea"/>
              <a:ea typeface="+mn-ea"/>
            </a:endParaRPr>
          </a:p>
          <a:p>
            <a:pPr marL="216000" indent="-216000" algn="just">
              <a:lnSpc>
                <a:spcPct val="100000"/>
              </a:lnSpc>
              <a:buNone/>
              <a:tabLst>
                <a:tab pos="0" algn="l"/>
              </a:tabLst>
            </a:pPr>
            <a:r>
              <a:rPr lang="ja-JP" sz="1200" b="0" strike="noStrike" spc="-1" dirty="0">
                <a:latin typeface="+mn-ea"/>
                <a:ea typeface="+mn-ea"/>
              </a:rPr>
              <a:t>図：作成した試料の外観</a:t>
            </a:r>
            <a:endParaRPr lang="en-US" sz="1200" b="0" strike="noStrike" spc="-1" dirty="0">
              <a:latin typeface="+mn-ea"/>
              <a:ea typeface="+mn-ea"/>
            </a:endParaRPr>
          </a:p>
        </p:txBody>
      </p:sp>
      <p:sp>
        <p:nvSpPr>
          <p:cNvPr id="311" name="PlaceHolder 3"/>
          <p:cNvSpPr>
            <a:spLocks noGrp="1"/>
          </p:cNvSpPr>
          <p:nvPr>
            <p:ph type="sldNum" idx="13"/>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47F472-20AB-4C4F-86D7-1147AA391CD6}"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397972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noRot="1" noChangeAspect="1"/>
          </p:cNvSpPr>
          <p:nvPr>
            <p:ph type="sldImg"/>
          </p:nvPr>
        </p:nvSpPr>
        <p:spPr>
          <a:xfrm>
            <a:off x="3074988" y="1001713"/>
            <a:ext cx="4811712" cy="2706687"/>
          </a:xfrm>
          <a:prstGeom prst="rect">
            <a:avLst/>
          </a:prstGeom>
          <a:ln w="0">
            <a:noFill/>
          </a:ln>
        </p:spPr>
      </p:sp>
      <p:sp>
        <p:nvSpPr>
          <p:cNvPr id="313"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pPr marL="216000" indent="-216000" algn="l">
              <a:lnSpc>
                <a:spcPct val="100000"/>
              </a:lnSpc>
              <a:buNone/>
              <a:tabLst>
                <a:tab pos="0" algn="l"/>
              </a:tabLst>
            </a:pPr>
            <a:r>
              <a:rPr lang="ja-JP" altLang="en-US" sz="1200" b="0" strike="noStrike" spc="-1" dirty="0">
                <a:latin typeface="+mn-ea"/>
                <a:ea typeface="+mn-ea"/>
              </a:rPr>
              <a:t>（スライド</a:t>
            </a:r>
            <a:r>
              <a:rPr lang="en-US" altLang="ja-JP" sz="1200" b="0" strike="noStrike" spc="-1" dirty="0">
                <a:latin typeface="+mn-ea"/>
                <a:ea typeface="+mn-ea"/>
              </a:rPr>
              <a:t>7</a:t>
            </a:r>
            <a:r>
              <a:rPr lang="ja-JP" altLang="en-US" sz="1200" b="0" strike="noStrike" spc="-1" dirty="0">
                <a:latin typeface="+mn-ea"/>
                <a:ea typeface="+mn-ea"/>
              </a:rPr>
              <a:t>）</a:t>
            </a:r>
            <a:endParaRPr lang="en-US" altLang="ja-JP" sz="1200" b="0" strike="noStrike" spc="-1" dirty="0">
              <a:latin typeface="+mn-ea"/>
              <a:ea typeface="+mn-ea"/>
            </a:endParaRPr>
          </a:p>
          <a:p>
            <a:pPr marL="216000" indent="-216000" algn="l">
              <a:lnSpc>
                <a:spcPct val="100000"/>
              </a:lnSpc>
              <a:buNone/>
              <a:tabLst>
                <a:tab pos="0" algn="l"/>
              </a:tabLst>
            </a:pPr>
            <a:endParaRPr lang="en-US" altLang="ja-JP" sz="1200" b="0" strike="noStrike" spc="-1" dirty="0">
              <a:latin typeface="+mn-ea"/>
              <a:ea typeface="+mn-ea"/>
            </a:endParaRPr>
          </a:p>
          <a:p>
            <a:pPr marL="216000" indent="-216000" algn="l">
              <a:lnSpc>
                <a:spcPct val="100000"/>
              </a:lnSpc>
              <a:buNone/>
              <a:tabLst>
                <a:tab pos="0" algn="l"/>
              </a:tabLst>
            </a:pPr>
            <a:r>
              <a:rPr lang="ja-JP" altLang="en-US" sz="1200" b="0" strike="noStrike" spc="-1" dirty="0">
                <a:latin typeface="+mn-ea"/>
                <a:ea typeface="+mn-ea"/>
              </a:rPr>
              <a:t>熱処理プロセス</a:t>
            </a:r>
            <a:r>
              <a:rPr lang="en-US" altLang="ja-JP" sz="1200" b="0" strike="noStrike" spc="-1" dirty="0">
                <a:latin typeface="+mn-ea"/>
                <a:ea typeface="+mn-ea"/>
              </a:rPr>
              <a:t>:</a:t>
            </a:r>
            <a:br>
              <a:rPr lang="en-US" altLang="ja-JP" sz="1200" b="0" strike="noStrike" spc="-1" dirty="0">
                <a:latin typeface="+mn-ea"/>
                <a:ea typeface="+mn-ea"/>
              </a:rPr>
            </a:br>
            <a:r>
              <a:rPr lang="ja-JP" altLang="en-US" sz="1200" b="0" strike="noStrike" spc="-1" dirty="0">
                <a:latin typeface="+mn-ea"/>
                <a:ea typeface="+mn-ea"/>
              </a:rPr>
              <a:t>先に示したように、</a:t>
            </a:r>
            <a:r>
              <a:rPr lang="en-US" altLang="ja-JP" sz="1200" b="0" strike="noStrike" spc="-1" dirty="0">
                <a:latin typeface="+mn-ea"/>
                <a:ea typeface="+mn-ea"/>
              </a:rPr>
              <a:t>Cu/Sn/Cu 3</a:t>
            </a:r>
            <a:r>
              <a:rPr lang="ja-JP" altLang="en-US" sz="1200" b="0" strike="noStrike" spc="-1" dirty="0">
                <a:latin typeface="+mn-ea"/>
                <a:ea typeface="+mn-ea"/>
              </a:rPr>
              <a:t>層メッキを施した試料に熱処理を行い、</a:t>
            </a:r>
            <a:r>
              <a:rPr lang="en-US" altLang="ja-JP" sz="1200" b="0" strike="noStrike" spc="-1" dirty="0">
                <a:latin typeface="+mn-ea"/>
                <a:ea typeface="+mn-ea"/>
              </a:rPr>
              <a:t>Nb</a:t>
            </a:r>
            <a:r>
              <a:rPr lang="en-US" altLang="ja-JP" sz="1200" b="0" strike="noStrike" spc="-1" baseline="-25000" dirty="0">
                <a:latin typeface="+mn-ea"/>
                <a:ea typeface="+mn-ea"/>
              </a:rPr>
              <a:t>3</a:t>
            </a:r>
            <a:r>
              <a:rPr lang="en-US" altLang="ja-JP" sz="1200" b="0" strike="noStrike" spc="-1" dirty="0">
                <a:latin typeface="+mn-ea"/>
                <a:ea typeface="+mn-ea"/>
              </a:rPr>
              <a:t>Sn</a:t>
            </a:r>
            <a:r>
              <a:rPr lang="ja-JP" altLang="en-US" sz="1200" b="0" strike="noStrike" spc="-1" dirty="0">
                <a:latin typeface="+mn-ea"/>
                <a:ea typeface="+mn-ea"/>
              </a:rPr>
              <a:t>層を形成する</a:t>
            </a:r>
            <a:br>
              <a:rPr lang="en-US" altLang="ja-JP" sz="1200" b="0" strike="noStrike" spc="-1" dirty="0">
                <a:latin typeface="+mn-ea"/>
                <a:ea typeface="+mn-ea"/>
              </a:rPr>
            </a:br>
            <a:r>
              <a:rPr lang="ja-JP" altLang="en-US" sz="1200" b="0" strike="noStrike" spc="-1" dirty="0">
                <a:latin typeface="+mn-ea"/>
                <a:ea typeface="+mn-ea"/>
              </a:rPr>
              <a:t>熱処理条件と温度プロファイルを示す</a:t>
            </a:r>
            <a:endParaRPr lang="en-US" altLang="ja-JP" sz="1200" b="0" strike="noStrike" spc="-1" dirty="0">
              <a:latin typeface="+mn-ea"/>
              <a:ea typeface="+mn-ea"/>
            </a:endParaRPr>
          </a:p>
          <a:p>
            <a:pPr marL="216000" indent="-216000" algn="l">
              <a:lnSpc>
                <a:spcPct val="100000"/>
              </a:lnSpc>
              <a:buNone/>
              <a:tabLst>
                <a:tab pos="0" algn="l"/>
              </a:tabLst>
            </a:pPr>
            <a:r>
              <a:rPr lang="ja-JP" altLang="en-US" sz="1200" b="0" strike="noStrike" spc="-1" dirty="0">
                <a:latin typeface="+mn-ea"/>
                <a:ea typeface="+mn-ea"/>
              </a:rPr>
              <a:t>熱処理後の試料の断面像</a:t>
            </a:r>
            <a:r>
              <a:rPr lang="en-US" altLang="ja-JP" sz="1200" b="0" strike="noStrike" spc="-1" dirty="0">
                <a:latin typeface="+mn-ea"/>
                <a:ea typeface="+mn-ea"/>
              </a:rPr>
              <a:t>:</a:t>
            </a:r>
            <a:br>
              <a:rPr lang="en-US" altLang="ja-JP" sz="1200" b="0" strike="noStrike" spc="-1" dirty="0">
                <a:latin typeface="+mn-ea"/>
                <a:ea typeface="+mn-ea"/>
              </a:rPr>
            </a:br>
            <a:r>
              <a:rPr lang="en-US" altLang="ja-JP" sz="1200" b="0" strike="noStrike" spc="-1" dirty="0">
                <a:latin typeface="+mn-ea"/>
                <a:ea typeface="+mn-ea"/>
              </a:rPr>
              <a:t>Nb</a:t>
            </a:r>
            <a:r>
              <a:rPr lang="ja-JP" altLang="en-US" sz="1200" b="0" strike="noStrike" spc="-1" dirty="0">
                <a:latin typeface="+mn-ea"/>
                <a:ea typeface="+mn-ea"/>
              </a:rPr>
              <a:t>基板上に</a:t>
            </a:r>
            <a:r>
              <a:rPr lang="en-US" altLang="ja-JP" sz="1200" b="0" strike="noStrike" spc="-1" dirty="0">
                <a:latin typeface="+mn-ea"/>
                <a:ea typeface="+mn-ea"/>
              </a:rPr>
              <a:t>Nb-Sn</a:t>
            </a:r>
            <a:r>
              <a:rPr lang="ja-JP" altLang="en-US" sz="1200" b="0" strike="noStrike" spc="-1" dirty="0">
                <a:latin typeface="+mn-ea"/>
                <a:ea typeface="+mn-ea"/>
              </a:rPr>
              <a:t>化合物と</a:t>
            </a:r>
            <a:r>
              <a:rPr lang="en-US" altLang="ja-JP" sz="1200" b="0" strike="noStrike" spc="-1" dirty="0">
                <a:latin typeface="+mn-ea"/>
                <a:ea typeface="+mn-ea"/>
              </a:rPr>
              <a:t>Cu-Sn</a:t>
            </a:r>
            <a:r>
              <a:rPr lang="ja-JP" altLang="en-US" sz="1200" b="0" strike="noStrike" spc="-1" dirty="0">
                <a:latin typeface="+mn-ea"/>
                <a:ea typeface="+mn-ea"/>
              </a:rPr>
              <a:t>合金の層が形成されている</a:t>
            </a:r>
            <a:endParaRPr lang="en-US" altLang="ja-JP" sz="1200" b="0" strike="noStrike" spc="-1" dirty="0">
              <a:latin typeface="+mn-ea"/>
              <a:ea typeface="+mn-ea"/>
            </a:endParaRPr>
          </a:p>
        </p:txBody>
      </p:sp>
      <p:sp>
        <p:nvSpPr>
          <p:cNvPr id="314" name="PlaceHolder 3"/>
          <p:cNvSpPr>
            <a:spLocks noGrp="1"/>
          </p:cNvSpPr>
          <p:nvPr>
            <p:ph type="sldNum" idx="14"/>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FAF3C3-805B-4645-A8F7-36835E31C5F1}"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322424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3074988" y="1001713"/>
            <a:ext cx="4811712" cy="2706687"/>
          </a:xfrm>
          <a:prstGeom prst="rect">
            <a:avLst/>
          </a:prstGeom>
          <a:ln w="0">
            <a:noFill/>
          </a:ln>
        </p:spPr>
      </p:sp>
      <p:sp>
        <p:nvSpPr>
          <p:cNvPr id="316" name="PlaceHolder 2"/>
          <p:cNvSpPr>
            <a:spLocks noGrp="1"/>
          </p:cNvSpPr>
          <p:nvPr>
            <p:ph type="body"/>
          </p:nvPr>
        </p:nvSpPr>
        <p:spPr>
          <a:xfrm>
            <a:off x="1095853" y="3858840"/>
            <a:ext cx="8770478" cy="3157110"/>
          </a:xfrm>
          <a:prstGeom prst="rect">
            <a:avLst/>
          </a:prstGeom>
          <a:noFill/>
          <a:ln w="0">
            <a:noFill/>
          </a:ln>
        </p:spPr>
        <p:txBody>
          <a:bodyPr lIns="0" tIns="0" rIns="0" bIns="0" anchor="t">
            <a:noAutofit/>
          </a:bodyPr>
          <a:lstStyle/>
          <a:p>
            <a:r>
              <a:rPr lang="ja-JP" altLang="en-US" sz="1200" b="0" strike="noStrike" spc="-1" dirty="0">
                <a:latin typeface="+mn-ea"/>
                <a:ea typeface="+mn-ea"/>
              </a:rPr>
              <a:t>（スライド</a:t>
            </a:r>
            <a:r>
              <a:rPr lang="en-US" altLang="ja-JP" sz="1200" b="0" strike="noStrike" spc="-1" dirty="0">
                <a:latin typeface="+mn-ea"/>
                <a:ea typeface="+mn-ea"/>
              </a:rPr>
              <a:t>8</a:t>
            </a:r>
            <a:r>
              <a:rPr lang="ja-JP" altLang="en-US" sz="1200" b="0" strike="noStrike" spc="-1" dirty="0">
                <a:latin typeface="+mn-ea"/>
                <a:ea typeface="+mn-ea"/>
              </a:rPr>
              <a:t>）</a:t>
            </a:r>
            <a:br>
              <a:rPr lang="en-US" altLang="ja-JP" sz="1200" b="0" strike="noStrike" spc="-1" dirty="0">
                <a:latin typeface="+mn-ea"/>
                <a:ea typeface="+mn-ea"/>
              </a:rPr>
            </a:br>
            <a:br>
              <a:rPr lang="en-US" altLang="ja-JP" sz="1200" b="0" strike="noStrike" spc="-1" dirty="0">
                <a:latin typeface="+mn-ea"/>
                <a:ea typeface="+mn-ea"/>
              </a:rPr>
            </a:br>
            <a:r>
              <a:rPr lang="ja-JP" altLang="en-US" sz="1200" b="0" strike="noStrike" spc="-1" dirty="0">
                <a:latin typeface="+mn-ea"/>
                <a:ea typeface="+mn-ea"/>
              </a:rPr>
              <a:t>ブロンズ層除去について</a:t>
            </a:r>
            <a:br>
              <a:rPr lang="en-US" altLang="ja-JP" sz="1200" b="0" strike="noStrike" spc="-1" dirty="0">
                <a:latin typeface="+mn-ea"/>
                <a:ea typeface="+mn-ea"/>
              </a:rPr>
            </a:br>
            <a:r>
              <a:rPr lang="ja-JP" altLang="en-US" sz="1200" b="0" strike="noStrike" spc="-1" dirty="0">
                <a:latin typeface="+mn-ea"/>
                <a:ea typeface="+mn-ea"/>
              </a:rPr>
              <a:t>再表面のブロンズ層を、硫酸加水系溶液により除去する。</a:t>
            </a:r>
            <a:endParaRPr lang="en-US" altLang="ja-JP" sz="1200" b="0" strike="noStrike" spc="-1" dirty="0">
              <a:latin typeface="+mn-ea"/>
              <a:ea typeface="+mn-ea"/>
            </a:endParaRPr>
          </a:p>
          <a:p>
            <a:r>
              <a:rPr lang="ja-JP" altLang="en-US" sz="1200" b="0" strike="noStrike" spc="-1" dirty="0">
                <a:latin typeface="+mn-ea"/>
                <a:ea typeface="+mn-ea"/>
              </a:rPr>
              <a:t>処理の際の各条件を示す。</a:t>
            </a:r>
            <a:endParaRPr lang="en-US" altLang="ja-JP" sz="1200" b="0" strike="noStrike" spc="-1" dirty="0">
              <a:latin typeface="+mn-ea"/>
              <a:ea typeface="+mn-ea"/>
            </a:endParaRPr>
          </a:p>
          <a:p>
            <a:r>
              <a:rPr lang="ja-JP" altLang="en-US" sz="1200" b="0" strike="noStrike" spc="-1" dirty="0">
                <a:latin typeface="+mn-ea"/>
                <a:ea typeface="+mn-ea"/>
              </a:rPr>
              <a:t>また、表にブロンズ層除去後の薄膜の</a:t>
            </a:r>
            <a:r>
              <a:rPr lang="en-US" altLang="ja-JP" sz="1200" b="0" strike="noStrike" spc="-1" dirty="0">
                <a:latin typeface="+mn-ea"/>
                <a:ea typeface="+mn-ea"/>
              </a:rPr>
              <a:t>Cu</a:t>
            </a:r>
            <a:r>
              <a:rPr lang="ja-JP" altLang="en-US" sz="1200" b="0" strike="noStrike" spc="-1" dirty="0">
                <a:latin typeface="+mn-ea"/>
                <a:ea typeface="+mn-ea"/>
              </a:rPr>
              <a:t>残渣を示す。</a:t>
            </a:r>
            <a:r>
              <a:rPr lang="ja-JP" altLang="en-US" dirty="0"/>
              <a:t>エネルギー分散形</a:t>
            </a:r>
            <a:r>
              <a:rPr lang="en-US" altLang="ja-JP" dirty="0"/>
              <a:t>X</a:t>
            </a:r>
            <a:r>
              <a:rPr lang="ja-JP" altLang="en-US" dirty="0"/>
              <a:t>線分光法（</a:t>
            </a:r>
            <a:r>
              <a:rPr lang="en-US" altLang="ja-JP" dirty="0"/>
              <a:t>EDS</a:t>
            </a:r>
            <a:r>
              <a:rPr lang="ja-JP" altLang="en-US" dirty="0"/>
              <a:t>） </a:t>
            </a:r>
            <a:r>
              <a:rPr lang="en-US" altLang="ja-JP" dirty="0"/>
              <a:t>X</a:t>
            </a:r>
            <a:r>
              <a:rPr lang="ja-JP" altLang="en-US" dirty="0"/>
              <a:t>線光電子分光法（</a:t>
            </a:r>
            <a:r>
              <a:rPr lang="en-US" altLang="ja-JP" dirty="0"/>
              <a:t>XPS</a:t>
            </a:r>
            <a:r>
              <a:rPr lang="ja-JP" altLang="en-US" dirty="0"/>
              <a:t>）により、</a:t>
            </a:r>
            <a:r>
              <a:rPr lang="en-US" altLang="ja-JP" dirty="0"/>
              <a:t>Nb-Sn</a:t>
            </a:r>
            <a:r>
              <a:rPr lang="ja-JP" altLang="en-US" dirty="0"/>
              <a:t>化合物層の表面にブロンズの残渣がないことが確認できた。</a:t>
            </a:r>
            <a:endParaRPr lang="en-US" altLang="ja-JP" sz="1200" b="0" strike="noStrike" spc="-1" dirty="0">
              <a:latin typeface="+mn-ea"/>
              <a:ea typeface="+mn-ea"/>
            </a:endParaRPr>
          </a:p>
        </p:txBody>
      </p:sp>
      <p:sp>
        <p:nvSpPr>
          <p:cNvPr id="317" name="PlaceHolder 3"/>
          <p:cNvSpPr>
            <a:spLocks noGrp="1"/>
          </p:cNvSpPr>
          <p:nvPr>
            <p:ph type="sldNum" idx="15"/>
          </p:nvPr>
        </p:nvSpPr>
        <p:spPr>
          <a:xfrm>
            <a:off x="6209137" y="7616430"/>
            <a:ext cx="4750959" cy="40176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Noto Serif JP"/>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B66697-C4D6-4AAA-B61A-94A4B48073D4}" type="slidenum">
              <a:rPr kumimoji="1" lang="en-US" sz="1200" b="0" i="0" u="none" strike="noStrike" kern="1200" cap="none" spc="-1" normalizeH="0" baseline="0" noProof="0">
                <a:ln>
                  <a:noFill/>
                </a:ln>
                <a:solidFill>
                  <a:srgbClr val="000000"/>
                </a:solidFill>
                <a:effectLst/>
                <a:uLnTx/>
                <a:uFillTx/>
                <a:latin typeface="Noto Serif J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sz="1200" b="0" i="0" u="none" strike="noStrike" kern="1200" cap="none" spc="-1" normalizeH="0" baseline="0" noProof="0">
              <a:ln>
                <a:noFill/>
              </a:ln>
              <a:solidFill>
                <a:srgbClr val="000000"/>
              </a:solidFill>
              <a:effectLst/>
              <a:uLnTx/>
              <a:uFillTx/>
              <a:latin typeface="Noto Serif JP"/>
              <a:ea typeface="+mn-ea"/>
              <a:cs typeface="+mn-cs"/>
            </a:endParaRPr>
          </a:p>
        </p:txBody>
      </p:sp>
    </p:spTree>
    <p:extLst>
      <p:ext uri="{BB962C8B-B14F-4D97-AF65-F5344CB8AC3E}">
        <p14:creationId xmlns:p14="http://schemas.microsoft.com/office/powerpoint/2010/main" val="375620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D1F4D-CCD7-4A5E-964A-2E0C8F8D87AC}"/>
              </a:ext>
            </a:extLst>
          </p:cNvPr>
          <p:cNvSpPr>
            <a:spLocks noGrp="1"/>
          </p:cNvSpPr>
          <p:nvPr>
            <p:ph type="title"/>
          </p:nvPr>
        </p:nvSpPr>
        <p:spPr>
          <a:xfrm>
            <a:off x="838200" y="444138"/>
            <a:ext cx="10515600" cy="731520"/>
          </a:xfrm>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3639B08-D8F5-4866-B362-C02280963001}"/>
              </a:ext>
            </a:extLst>
          </p:cNvPr>
          <p:cNvSpPr>
            <a:spLocks noGrp="1"/>
          </p:cNvSpPr>
          <p:nvPr>
            <p:ph idx="1"/>
          </p:nvPr>
        </p:nvSpPr>
        <p:spPr>
          <a:xfrm>
            <a:off x="838200" y="1606731"/>
            <a:ext cx="10515600" cy="4570232"/>
          </a:xfrm>
        </p:spPr>
        <p:txBody>
          <a:bodyPr/>
          <a:lstStyle>
            <a:lvl1pPr marL="228600" indent="-228600">
              <a:buFont typeface="Wingdings" panose="05000000000000000000" pitchFamily="2" charset="2"/>
              <a:buChar char="l"/>
              <a:defRPr/>
            </a:lvl1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6CCF63DB-7B73-4091-96D4-51C1B128AB6B}"/>
              </a:ext>
            </a:extLst>
          </p:cNvPr>
          <p:cNvSpPr>
            <a:spLocks noGrp="1"/>
          </p:cNvSpPr>
          <p:nvPr>
            <p:ph type="dt" sz="half" idx="10"/>
          </p:nvPr>
        </p:nvSpPr>
        <p:spPr/>
        <p:txBody>
          <a:bodyPr/>
          <a:lstStyle/>
          <a:p>
            <a:endParaRPr kumimoji="1" lang="ja-JP" altLang="en-US" dirty="0"/>
          </a:p>
        </p:txBody>
      </p:sp>
      <p:sp>
        <p:nvSpPr>
          <p:cNvPr id="5" name="フッター プレースホルダー 4">
            <a:extLst>
              <a:ext uri="{FF2B5EF4-FFF2-40B4-BE49-F238E27FC236}">
                <a16:creationId xmlns:a16="http://schemas.microsoft.com/office/drawing/2014/main" id="{6DFA6930-C04B-4BC5-858A-00FB9DA2D0BA}"/>
              </a:ext>
            </a:extLst>
          </p:cNvPr>
          <p:cNvSpPr>
            <a:spLocks noGrp="1"/>
          </p:cNvSpPr>
          <p:nvPr>
            <p:ph type="ftr" sz="quarter" idx="11"/>
          </p:nvPr>
        </p:nvSpPr>
        <p:spPr/>
        <p:txBody>
          <a:bodyPr/>
          <a:lstStyle>
            <a:lvl1pPr>
              <a:defRPr>
                <a:solidFill>
                  <a:schemeClr val="tx1"/>
                </a:solidFill>
                <a:latin typeface="+mj-ea"/>
                <a:ea typeface="+mj-ea"/>
              </a:defRPr>
            </a:lvl1pPr>
          </a:lstStyle>
          <a:p>
            <a:r>
              <a:rPr lang="en-US" altLang="ja-JP" dirty="0"/>
              <a:t>AKITA CHEMICAL INDUSTRIES CO.,LTD.</a:t>
            </a:r>
            <a:endParaRPr lang="ja-JP" altLang="en-US" dirty="0"/>
          </a:p>
        </p:txBody>
      </p:sp>
      <p:sp>
        <p:nvSpPr>
          <p:cNvPr id="6" name="スライド番号プレースホルダー 5">
            <a:extLst>
              <a:ext uri="{FF2B5EF4-FFF2-40B4-BE49-F238E27FC236}">
                <a16:creationId xmlns:a16="http://schemas.microsoft.com/office/drawing/2014/main" id="{DB4B0547-CC63-44D0-A3A2-E7D55A2E2678}"/>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3072462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873A28-B6A9-4DD6-B5DE-33A16D77633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91D6C61-A60B-44B4-982E-AB7F96574C1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27A1EB-3255-4ED6-B36A-91BA3E82EB48}"/>
              </a:ext>
            </a:extLst>
          </p:cNvPr>
          <p:cNvSpPr>
            <a:spLocks noGrp="1"/>
          </p:cNvSpPr>
          <p:nvPr>
            <p:ph type="dt" sz="half" idx="10"/>
          </p:nvPr>
        </p:nvSpPr>
        <p:spPr/>
        <p:txBody>
          <a:bodyPr/>
          <a:lstStyle/>
          <a:p>
            <a:endParaRPr kumimoji="1" lang="ja-JP" altLang="en-US" dirty="0"/>
          </a:p>
        </p:txBody>
      </p:sp>
      <p:sp>
        <p:nvSpPr>
          <p:cNvPr id="5" name="フッター プレースホルダー 4">
            <a:extLst>
              <a:ext uri="{FF2B5EF4-FFF2-40B4-BE49-F238E27FC236}">
                <a16:creationId xmlns:a16="http://schemas.microsoft.com/office/drawing/2014/main" id="{4C372104-89C9-4E28-953A-0CDD89AD522B}"/>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6" name="スライド番号プレースホルダー 5">
            <a:extLst>
              <a:ext uri="{FF2B5EF4-FFF2-40B4-BE49-F238E27FC236}">
                <a16:creationId xmlns:a16="http://schemas.microsoft.com/office/drawing/2014/main" id="{27B71A5A-5A20-4BFE-880B-72BC2DA2E672}"/>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315569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FF00CF4-788B-4A8C-B9DE-6842834F5B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62A1DFB-F543-4D17-84CF-019C2EBE709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8F14E6-1013-4FC2-9DF1-5BFD8629E996}"/>
              </a:ext>
            </a:extLst>
          </p:cNvPr>
          <p:cNvSpPr>
            <a:spLocks noGrp="1"/>
          </p:cNvSpPr>
          <p:nvPr>
            <p:ph type="dt" sz="half" idx="10"/>
          </p:nvPr>
        </p:nvSpPr>
        <p:spPr/>
        <p:txBody>
          <a:bodyPr/>
          <a:lstStyle/>
          <a:p>
            <a:endParaRPr kumimoji="1" lang="ja-JP" altLang="en-US" dirty="0"/>
          </a:p>
        </p:txBody>
      </p:sp>
      <p:sp>
        <p:nvSpPr>
          <p:cNvPr id="5" name="フッター プレースホルダー 4">
            <a:extLst>
              <a:ext uri="{FF2B5EF4-FFF2-40B4-BE49-F238E27FC236}">
                <a16:creationId xmlns:a16="http://schemas.microsoft.com/office/drawing/2014/main" id="{ABD7B375-9229-4AF5-A450-4C6D9BB2A72F}"/>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6" name="スライド番号プレースホルダー 5">
            <a:extLst>
              <a:ext uri="{FF2B5EF4-FFF2-40B4-BE49-F238E27FC236}">
                <a16:creationId xmlns:a16="http://schemas.microsoft.com/office/drawing/2014/main" id="{3E5B604F-A189-4456-A43B-2D03055DE3A1}"/>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388215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30959-C773-4898-8CE5-18CEC003559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9BBE014-B62F-43A1-BF36-B5E3ED091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ACC48C2-49B7-49B0-A0EA-48A422FF192F}"/>
              </a:ext>
            </a:extLst>
          </p:cNvPr>
          <p:cNvSpPr>
            <a:spLocks noGrp="1"/>
          </p:cNvSpPr>
          <p:nvPr>
            <p:ph type="dt" sz="half" idx="10"/>
          </p:nvPr>
        </p:nvSpPr>
        <p:spPr/>
        <p:txBody>
          <a:bodyPr/>
          <a:lstStyle/>
          <a:p>
            <a:endParaRPr kumimoji="1" lang="ja-JP" altLang="en-US" dirty="0"/>
          </a:p>
        </p:txBody>
      </p:sp>
      <p:sp>
        <p:nvSpPr>
          <p:cNvPr id="5" name="フッター プレースホルダー 4">
            <a:extLst>
              <a:ext uri="{FF2B5EF4-FFF2-40B4-BE49-F238E27FC236}">
                <a16:creationId xmlns:a16="http://schemas.microsoft.com/office/drawing/2014/main" id="{A03F5FA1-04D6-44CB-B309-DA97D89DB344}"/>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6" name="スライド番号プレースホルダー 5">
            <a:extLst>
              <a:ext uri="{FF2B5EF4-FFF2-40B4-BE49-F238E27FC236}">
                <a16:creationId xmlns:a16="http://schemas.microsoft.com/office/drawing/2014/main" id="{C684547F-9E63-4877-A7C2-F28EFA273AD4}"/>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148298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45FB70-841B-49C3-9CE9-67534D82F56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BFF535-5085-45E7-9759-0E843B0E4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3A36B7D-D6B6-4C17-8B39-8EDD66A2424B}"/>
              </a:ext>
            </a:extLst>
          </p:cNvPr>
          <p:cNvSpPr>
            <a:spLocks noGrp="1"/>
          </p:cNvSpPr>
          <p:nvPr>
            <p:ph type="dt" sz="half" idx="10"/>
          </p:nvPr>
        </p:nvSpPr>
        <p:spPr/>
        <p:txBody>
          <a:bodyPr/>
          <a:lstStyle/>
          <a:p>
            <a:endParaRPr kumimoji="1" lang="ja-JP" altLang="en-US" dirty="0"/>
          </a:p>
        </p:txBody>
      </p:sp>
      <p:sp>
        <p:nvSpPr>
          <p:cNvPr id="5" name="フッター プレースホルダー 4">
            <a:extLst>
              <a:ext uri="{FF2B5EF4-FFF2-40B4-BE49-F238E27FC236}">
                <a16:creationId xmlns:a16="http://schemas.microsoft.com/office/drawing/2014/main" id="{25D90A58-21AE-4A06-9F9E-3ECF33292914}"/>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6" name="スライド番号プレースホルダー 5">
            <a:extLst>
              <a:ext uri="{FF2B5EF4-FFF2-40B4-BE49-F238E27FC236}">
                <a16:creationId xmlns:a16="http://schemas.microsoft.com/office/drawing/2014/main" id="{3A9F6DD1-7D04-4473-9F35-94E60FE993FC}"/>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194167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44C66-2309-4A42-B6A4-FA45485088C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C5E7D16-D3BD-4ACE-8B75-A4D308A0163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826D443-A23B-43AB-9BFC-78E0233DBA1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1F653A0-AF2D-46D6-8C32-30C6EC1884DB}"/>
              </a:ext>
            </a:extLst>
          </p:cNvPr>
          <p:cNvSpPr>
            <a:spLocks noGrp="1"/>
          </p:cNvSpPr>
          <p:nvPr>
            <p:ph type="dt" sz="half" idx="10"/>
          </p:nvPr>
        </p:nvSpPr>
        <p:spPr/>
        <p:txBody>
          <a:bodyPr/>
          <a:lstStyle/>
          <a:p>
            <a:endParaRPr kumimoji="1" lang="ja-JP" altLang="en-US" dirty="0"/>
          </a:p>
        </p:txBody>
      </p:sp>
      <p:sp>
        <p:nvSpPr>
          <p:cNvPr id="6" name="フッター プレースホルダー 5">
            <a:extLst>
              <a:ext uri="{FF2B5EF4-FFF2-40B4-BE49-F238E27FC236}">
                <a16:creationId xmlns:a16="http://schemas.microsoft.com/office/drawing/2014/main" id="{755216DE-28E1-440F-A30D-813B30CDFF13}"/>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7" name="スライド番号プレースホルダー 6">
            <a:extLst>
              <a:ext uri="{FF2B5EF4-FFF2-40B4-BE49-F238E27FC236}">
                <a16:creationId xmlns:a16="http://schemas.microsoft.com/office/drawing/2014/main" id="{0F6E40E9-ABD8-4584-85F2-A1A851FFB74B}"/>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177314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45D5E-2035-45CB-903F-8884301C301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EF7B450-2286-487C-B32E-2113407F7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7483AB7-F5D3-4281-86D2-59AD0C594B9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3C256D2-6E4A-4D95-97D9-53FE86872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BCC0D74-DDD3-4909-9091-C6968FEEAD8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757B0D4-39FA-4414-B5AA-1F1BBD9B8112}"/>
              </a:ext>
            </a:extLst>
          </p:cNvPr>
          <p:cNvSpPr>
            <a:spLocks noGrp="1"/>
          </p:cNvSpPr>
          <p:nvPr>
            <p:ph type="dt" sz="half" idx="10"/>
          </p:nvPr>
        </p:nvSpPr>
        <p:spPr/>
        <p:txBody>
          <a:bodyPr/>
          <a:lstStyle/>
          <a:p>
            <a:endParaRPr kumimoji="1" lang="ja-JP" altLang="en-US" dirty="0"/>
          </a:p>
        </p:txBody>
      </p:sp>
      <p:sp>
        <p:nvSpPr>
          <p:cNvPr id="8" name="フッター プレースホルダー 7">
            <a:extLst>
              <a:ext uri="{FF2B5EF4-FFF2-40B4-BE49-F238E27FC236}">
                <a16:creationId xmlns:a16="http://schemas.microsoft.com/office/drawing/2014/main" id="{8D0CD00D-80DE-4527-9528-F2F0F9AEE807}"/>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9" name="スライド番号プレースホルダー 8">
            <a:extLst>
              <a:ext uri="{FF2B5EF4-FFF2-40B4-BE49-F238E27FC236}">
                <a16:creationId xmlns:a16="http://schemas.microsoft.com/office/drawing/2014/main" id="{684C5A4B-5E0A-40DE-9487-11FADE4A9C6A}"/>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304303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6F70D7-99DE-48E5-B321-B9C12F3F6DF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404B32B-43F6-40AC-AF65-221D7FD08912}"/>
              </a:ext>
            </a:extLst>
          </p:cNvPr>
          <p:cNvSpPr>
            <a:spLocks noGrp="1"/>
          </p:cNvSpPr>
          <p:nvPr>
            <p:ph type="dt" sz="half" idx="10"/>
          </p:nvPr>
        </p:nvSpPr>
        <p:spPr/>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BD1B65F5-CBD3-4ABE-8BD2-EE12C9D1D2DF}"/>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5" name="スライド番号プレースホルダー 4">
            <a:extLst>
              <a:ext uri="{FF2B5EF4-FFF2-40B4-BE49-F238E27FC236}">
                <a16:creationId xmlns:a16="http://schemas.microsoft.com/office/drawing/2014/main" id="{ACBBD767-D38D-4063-B4AC-1C5C9DD83D19}"/>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367483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5C5D990-1491-42AE-9CB8-9B9AC33755B2}"/>
              </a:ext>
            </a:extLst>
          </p:cNvPr>
          <p:cNvSpPr>
            <a:spLocks noGrp="1"/>
          </p:cNvSpPr>
          <p:nvPr>
            <p:ph type="dt" sz="half" idx="10"/>
          </p:nvPr>
        </p:nvSpPr>
        <p:spPr/>
        <p:txBody>
          <a:bodyPr/>
          <a:lstStyle/>
          <a:p>
            <a:endParaRPr kumimoji="1" lang="ja-JP" altLang="en-US" dirty="0"/>
          </a:p>
        </p:txBody>
      </p:sp>
      <p:sp>
        <p:nvSpPr>
          <p:cNvPr id="3" name="フッター プレースホルダー 2">
            <a:extLst>
              <a:ext uri="{FF2B5EF4-FFF2-40B4-BE49-F238E27FC236}">
                <a16:creationId xmlns:a16="http://schemas.microsoft.com/office/drawing/2014/main" id="{C70D5B51-31D9-48BD-8A33-F37A26958D54}"/>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4" name="スライド番号プレースホルダー 3">
            <a:extLst>
              <a:ext uri="{FF2B5EF4-FFF2-40B4-BE49-F238E27FC236}">
                <a16:creationId xmlns:a16="http://schemas.microsoft.com/office/drawing/2014/main" id="{7F4A2BFF-C267-4AF5-A03E-D3BC8DB8F7DB}"/>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106061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A7408-8CC2-4A16-BC98-2668951DA11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49F32B7-C4D6-4148-AB15-3BD574049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990B78A-5D48-4995-A994-7C06C79B4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966811-7826-4034-A49D-354A1A738399}"/>
              </a:ext>
            </a:extLst>
          </p:cNvPr>
          <p:cNvSpPr>
            <a:spLocks noGrp="1"/>
          </p:cNvSpPr>
          <p:nvPr>
            <p:ph type="dt" sz="half" idx="10"/>
          </p:nvPr>
        </p:nvSpPr>
        <p:spPr/>
        <p:txBody>
          <a:bodyPr/>
          <a:lstStyle/>
          <a:p>
            <a:endParaRPr kumimoji="1" lang="ja-JP" altLang="en-US" dirty="0"/>
          </a:p>
        </p:txBody>
      </p:sp>
      <p:sp>
        <p:nvSpPr>
          <p:cNvPr id="6" name="フッター プレースホルダー 5">
            <a:extLst>
              <a:ext uri="{FF2B5EF4-FFF2-40B4-BE49-F238E27FC236}">
                <a16:creationId xmlns:a16="http://schemas.microsoft.com/office/drawing/2014/main" id="{DF29EBF2-4700-468C-A878-A90F0B55A2C1}"/>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7" name="スライド番号プレースホルダー 6">
            <a:extLst>
              <a:ext uri="{FF2B5EF4-FFF2-40B4-BE49-F238E27FC236}">
                <a16:creationId xmlns:a16="http://schemas.microsoft.com/office/drawing/2014/main" id="{9E8E6BBE-E2CD-470A-BA93-7BCC41D3D623}"/>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1391589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96A965-D234-49D8-B15F-799F17124C5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0C8863D-4F4B-44B4-B6F0-AC6BEA533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74ECF6DE-3C6D-4575-AA52-3F4846676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2DB57B4-5018-451F-B812-7B8F850CBE31}"/>
              </a:ext>
            </a:extLst>
          </p:cNvPr>
          <p:cNvSpPr>
            <a:spLocks noGrp="1"/>
          </p:cNvSpPr>
          <p:nvPr>
            <p:ph type="dt" sz="half" idx="10"/>
          </p:nvPr>
        </p:nvSpPr>
        <p:spPr/>
        <p:txBody>
          <a:bodyPr/>
          <a:lstStyle/>
          <a:p>
            <a:endParaRPr kumimoji="1" lang="ja-JP" altLang="en-US" dirty="0"/>
          </a:p>
        </p:txBody>
      </p:sp>
      <p:sp>
        <p:nvSpPr>
          <p:cNvPr id="6" name="フッター プレースホルダー 5">
            <a:extLst>
              <a:ext uri="{FF2B5EF4-FFF2-40B4-BE49-F238E27FC236}">
                <a16:creationId xmlns:a16="http://schemas.microsoft.com/office/drawing/2014/main" id="{0E605460-A687-456B-9EF0-55DEFD26B53E}"/>
              </a:ext>
            </a:extLst>
          </p:cNvPr>
          <p:cNvSpPr>
            <a:spLocks noGrp="1"/>
          </p:cNvSpPr>
          <p:nvPr>
            <p:ph type="ftr" sz="quarter" idx="11"/>
          </p:nvPr>
        </p:nvSpPr>
        <p:spPr/>
        <p:txBody>
          <a:bodyPr/>
          <a:lstStyle/>
          <a:p>
            <a:r>
              <a:rPr kumimoji="1" lang="en-US" altLang="ja-JP" dirty="0"/>
              <a:t>AKITA CHEMICAL INDUSTRIES CO.,LTD.</a:t>
            </a:r>
            <a:endParaRPr kumimoji="1" lang="ja-JP" altLang="en-US" dirty="0"/>
          </a:p>
        </p:txBody>
      </p:sp>
      <p:sp>
        <p:nvSpPr>
          <p:cNvPr id="7" name="スライド番号プレースホルダー 6">
            <a:extLst>
              <a:ext uri="{FF2B5EF4-FFF2-40B4-BE49-F238E27FC236}">
                <a16:creationId xmlns:a16="http://schemas.microsoft.com/office/drawing/2014/main" id="{00DFCA07-46F5-4A72-90AE-1FE5A28A6EFB}"/>
              </a:ext>
            </a:extLst>
          </p:cNvPr>
          <p:cNvSpPr>
            <a:spLocks noGrp="1"/>
          </p:cNvSpPr>
          <p:nvPr>
            <p:ph type="sldNum" sz="quarter" idx="12"/>
          </p:nvPr>
        </p:nvSpPr>
        <p:spPr/>
        <p:txBody>
          <a:body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735184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FC0B13C-4B95-4ACE-9345-A99B8E0F0A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DE7593-FF55-4298-AA2E-A26BB1738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A46886-90FA-41C7-90C6-2520DA5918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フッター プレースホルダー 4">
            <a:extLst>
              <a:ext uri="{FF2B5EF4-FFF2-40B4-BE49-F238E27FC236}">
                <a16:creationId xmlns:a16="http://schemas.microsoft.com/office/drawing/2014/main" id="{91CEE8BD-A235-4DB7-8437-1AA3EB8DEF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dirty="0"/>
              <a:t>AKITA CHEMICAL INDUSTRIES CO.,LTD.</a:t>
            </a:r>
            <a:endParaRPr kumimoji="1" lang="ja-JP" altLang="en-US" dirty="0"/>
          </a:p>
        </p:txBody>
      </p:sp>
      <p:sp>
        <p:nvSpPr>
          <p:cNvPr id="6" name="スライド番号プレースホルダー 5">
            <a:extLst>
              <a:ext uri="{FF2B5EF4-FFF2-40B4-BE49-F238E27FC236}">
                <a16:creationId xmlns:a16="http://schemas.microsoft.com/office/drawing/2014/main" id="{5E8C50D1-136C-4B27-9C95-43A4F36A8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C36C4-5729-4C6C-9859-A4CA300BFD50}" type="slidenum">
              <a:rPr kumimoji="1" lang="ja-JP" altLang="en-US" smtClean="0"/>
              <a:pPr/>
              <a:t>‹#›</a:t>
            </a:fld>
            <a:endParaRPr kumimoji="1" lang="ja-JP" altLang="en-US" dirty="0"/>
          </a:p>
        </p:txBody>
      </p:sp>
    </p:spTree>
    <p:extLst>
      <p:ext uri="{BB962C8B-B14F-4D97-AF65-F5344CB8AC3E}">
        <p14:creationId xmlns:p14="http://schemas.microsoft.com/office/powerpoint/2010/main" val="345662402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04CD4AE-05B0-98A2-F0F3-FF8C668979CD}"/>
              </a:ext>
            </a:extLst>
          </p:cNvPr>
          <p:cNvSpPr>
            <a:spLocks noGrp="1"/>
          </p:cNvSpPr>
          <p:nvPr>
            <p:ph type="ctrTitle"/>
          </p:nvPr>
        </p:nvSpPr>
        <p:spPr>
          <a:xfrm>
            <a:off x="1149728" y="2336801"/>
            <a:ext cx="9888071" cy="933676"/>
          </a:xfrm>
        </p:spPr>
        <p:txBody>
          <a:bodyPr anchor="ctr">
            <a:normAutofit/>
          </a:bodyPr>
          <a:lstStyle/>
          <a:p>
            <a:r>
              <a:rPr lang="en-US" altLang="ja-JP" sz="4800" dirty="0">
                <a:latin typeface="+mj-ea"/>
              </a:rPr>
              <a:t>LCWS 2023</a:t>
            </a:r>
            <a:endParaRPr lang="ja-JP" altLang="en-US" sz="4800" dirty="0">
              <a:latin typeface="+mj-ea"/>
            </a:endParaRPr>
          </a:p>
        </p:txBody>
      </p:sp>
      <p:sp>
        <p:nvSpPr>
          <p:cNvPr id="5" name="字幕 4">
            <a:extLst>
              <a:ext uri="{FF2B5EF4-FFF2-40B4-BE49-F238E27FC236}">
                <a16:creationId xmlns:a16="http://schemas.microsoft.com/office/drawing/2014/main" id="{33BB5203-8F76-D640-3AA2-2ED43A58C065}"/>
              </a:ext>
            </a:extLst>
          </p:cNvPr>
          <p:cNvSpPr>
            <a:spLocks noGrp="1"/>
          </p:cNvSpPr>
          <p:nvPr>
            <p:ph type="subTitle" idx="1"/>
          </p:nvPr>
        </p:nvSpPr>
        <p:spPr>
          <a:xfrm>
            <a:off x="405115" y="3362552"/>
            <a:ext cx="11403925" cy="644877"/>
          </a:xfrm>
        </p:spPr>
        <p:txBody>
          <a:bodyPr>
            <a:noAutofit/>
          </a:bodyPr>
          <a:lstStyle/>
          <a:p>
            <a:r>
              <a:rPr lang="en-US" altLang="ja-JP" sz="3000" spc="-30" dirty="0">
                <a:latin typeface="+mn-ea"/>
              </a:rPr>
              <a:t>Development of Nb</a:t>
            </a:r>
            <a:r>
              <a:rPr lang="en-US" altLang="ja-JP" sz="3000" spc="-30" baseline="-25000" dirty="0">
                <a:latin typeface="+mn-ea"/>
              </a:rPr>
              <a:t>3</a:t>
            </a:r>
            <a:r>
              <a:rPr lang="en-US" altLang="ja-JP" sz="3000" spc="-30" dirty="0">
                <a:latin typeface="+mn-ea"/>
              </a:rPr>
              <a:t>Sn Acceleration Cavity Using Electroplating Method</a:t>
            </a:r>
            <a:endParaRPr lang="ja-JP" altLang="en-US" sz="3000" spc="-30" dirty="0">
              <a:latin typeface="+mn-ea"/>
            </a:endParaRPr>
          </a:p>
        </p:txBody>
      </p:sp>
      <p:sp>
        <p:nvSpPr>
          <p:cNvPr id="6" name="テキスト ボックス 3">
            <a:extLst>
              <a:ext uri="{FF2B5EF4-FFF2-40B4-BE49-F238E27FC236}">
                <a16:creationId xmlns:a16="http://schemas.microsoft.com/office/drawing/2014/main" id="{F73EA1EA-9FCC-CDEA-9850-2DA298F12D7E}"/>
              </a:ext>
            </a:extLst>
          </p:cNvPr>
          <p:cNvSpPr/>
          <p:nvPr/>
        </p:nvSpPr>
        <p:spPr>
          <a:xfrm>
            <a:off x="10049910" y="51195"/>
            <a:ext cx="2071646" cy="367878"/>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1" normalizeH="0" baseline="0" noProof="0" dirty="0">
                <a:ln>
                  <a:noFill/>
                </a:ln>
                <a:solidFill>
                  <a:srgbClr val="000000"/>
                </a:solidFill>
                <a:effectLst/>
                <a:uLnTx/>
                <a:uFillTx/>
                <a:latin typeface="DejaVu Sans"/>
                <a:ea typeface="游ゴシック Medium" panose="020B0500000000000000" pitchFamily="50" charset="-128"/>
                <a:cs typeface="+mn-cs"/>
              </a:rPr>
              <a:t>May 16th, 2023</a:t>
            </a:r>
            <a:endParaRPr kumimoji="1" lang="en-US" sz="1800" b="0" i="0" u="none" strike="noStrike" kern="1200" cap="none" spc="-1" normalizeH="0" baseline="0" noProof="0" dirty="0">
              <a:ln>
                <a:noFill/>
              </a:ln>
              <a:solidFill>
                <a:srgbClr val="000000"/>
              </a:solidFill>
              <a:effectLst/>
              <a:uLnTx/>
              <a:uFillTx/>
              <a:latin typeface="DejaVu Sans"/>
              <a:ea typeface="游ゴシック Medium" panose="020B0500000000000000" pitchFamily="50" charset="-128"/>
              <a:cs typeface="+mn-cs"/>
            </a:endParaRPr>
          </a:p>
        </p:txBody>
      </p:sp>
      <p:sp>
        <p:nvSpPr>
          <p:cNvPr id="8" name="テキスト ボックス 5">
            <a:extLst>
              <a:ext uri="{FF2B5EF4-FFF2-40B4-BE49-F238E27FC236}">
                <a16:creationId xmlns:a16="http://schemas.microsoft.com/office/drawing/2014/main" id="{18033AD7-962A-4321-AEFD-63A68BED92DB}"/>
              </a:ext>
            </a:extLst>
          </p:cNvPr>
          <p:cNvSpPr/>
          <p:nvPr/>
        </p:nvSpPr>
        <p:spPr>
          <a:xfrm>
            <a:off x="803520" y="4609440"/>
            <a:ext cx="105483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74850" algn="l"/>
              </a:tabLst>
              <a:defRPr/>
            </a:pPr>
            <a:r>
              <a:rPr lang="en-US" altLang="ja-JP" spc="-1" dirty="0">
                <a:solidFill>
                  <a:srgbClr val="000000"/>
                </a:solidFill>
                <a:latin typeface="游ゴシック Medium" panose="020B0500000000000000" pitchFamily="50" charset="-128"/>
                <a:ea typeface="游ゴシック Medium" panose="020B0500000000000000" pitchFamily="50" charset="-128"/>
              </a:rPr>
              <a:t>Akita</a:t>
            </a:r>
            <a:r>
              <a:rPr lang="ja-JP" altLang="en-US" spc="-1" dirty="0">
                <a:solidFill>
                  <a:srgbClr val="000000"/>
                </a:solidFill>
                <a:latin typeface="游ゴシック Medium" panose="020B0500000000000000" pitchFamily="50" charset="-128"/>
                <a:ea typeface="游ゴシック Medium" panose="020B0500000000000000" pitchFamily="50" charset="-128"/>
              </a:rPr>
              <a:t> </a:t>
            </a:r>
            <a:r>
              <a:rPr lang="en-US" altLang="ja-JP" spc="-1" dirty="0">
                <a:solidFill>
                  <a:srgbClr val="000000"/>
                </a:solidFill>
                <a:latin typeface="游ゴシック Medium" panose="020B0500000000000000" pitchFamily="50" charset="-128"/>
                <a:ea typeface="游ゴシック Medium" panose="020B0500000000000000" pitchFamily="50" charset="-128"/>
              </a:rPr>
              <a:t>Chemical</a:t>
            </a:r>
            <a:r>
              <a:rPr lang="ja-JP" altLang="en-US" spc="-1" dirty="0">
                <a:solidFill>
                  <a:srgbClr val="000000"/>
                </a:solidFill>
                <a:latin typeface="游ゴシック Medium" panose="020B0500000000000000" pitchFamily="50" charset="-128"/>
                <a:ea typeface="游ゴシック Medium" panose="020B0500000000000000" pitchFamily="50" charset="-128"/>
              </a:rPr>
              <a:t> </a:t>
            </a:r>
            <a:r>
              <a:rPr lang="en-US" altLang="ja-JP" spc="-1" dirty="0">
                <a:solidFill>
                  <a:srgbClr val="000000"/>
                </a:solidFill>
                <a:latin typeface="游ゴシック Medium" panose="020B0500000000000000" pitchFamily="50" charset="-128"/>
                <a:ea typeface="游ゴシック Medium" panose="020B0500000000000000" pitchFamily="50" charset="-128"/>
              </a:rPr>
              <a:t>Industry Co., Ltd.</a:t>
            </a:r>
            <a:b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Technical </a:t>
            </a:r>
            <a:r>
              <a:rPr lang="en-US" altLang="ja-JP" spc="-1" dirty="0">
                <a:solidFill>
                  <a:srgbClr val="000000"/>
                </a:solidFill>
                <a:latin typeface="游ゴシック Medium" panose="020B0500000000000000" pitchFamily="50" charset="-128"/>
                <a:ea typeface="游ゴシック Medium" panose="020B0500000000000000" pitchFamily="50" charset="-128"/>
              </a:rPr>
              <a:t>section	</a:t>
            </a:r>
            <a: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Ryo Takahashi</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 name="フッター プレースホルダー 1">
            <a:extLst>
              <a:ext uri="{FF2B5EF4-FFF2-40B4-BE49-F238E27FC236}">
                <a16:creationId xmlns:a16="http://schemas.microsoft.com/office/drawing/2014/main" id="{4DF001D8-0ADC-C154-900F-834325569D19}"/>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2381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テキスト ボックス 3"/>
          <p:cNvSpPr/>
          <p:nvPr/>
        </p:nvSpPr>
        <p:spPr>
          <a:xfrm>
            <a:off x="821094" y="4256550"/>
            <a:ext cx="4823423" cy="8987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lnSpc>
                <a:spcPts val="2100"/>
              </a:lnSpc>
              <a:defRPr/>
            </a:pPr>
            <a:r>
              <a:rPr lang="en-US" altLang="ja-JP" spc="-1" dirty="0">
                <a:solidFill>
                  <a:srgbClr val="000000"/>
                </a:solidFill>
                <a:latin typeface="游ゴシック Medium" panose="020B0500000000000000" pitchFamily="50" charset="-128"/>
                <a:ea typeface="游ゴシック Medium" panose="020B0500000000000000" pitchFamily="50" charset="-128"/>
              </a:rPr>
              <a:t>Solution </a:t>
            </a:r>
            <a:r>
              <a:rPr kumimoji="1" lang="ja-JP" alt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r>
              <a:rPr lang="en-US" altLang="ja-JP" spc="-1" dirty="0">
                <a:solidFill>
                  <a:srgbClr val="000000"/>
                </a:solidFill>
                <a:latin typeface="游ゴシック Medium" panose="020B0500000000000000" pitchFamily="50" charset="-128"/>
                <a:ea typeface="游ゴシック Medium" panose="020B0500000000000000" pitchFamily="50" charset="-128"/>
              </a:rPr>
              <a:t>Sulfuric acid perhydrate-based</a:t>
            </a:r>
            <a:br>
              <a:rPr kumimoji="1" sz="1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br>
            <a:r>
              <a:rPr lang="en-US" altLang="ja-JP" spc="-1" dirty="0">
                <a:solidFill>
                  <a:srgbClr val="000000"/>
                </a:solidFill>
                <a:latin typeface="游ゴシック Medium" panose="020B0500000000000000" pitchFamily="50" charset="-128"/>
                <a:ea typeface="游ゴシック Medium" panose="020B0500000000000000" pitchFamily="50" charset="-128"/>
              </a:rPr>
              <a:t>Temperature: 23-24°C</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a:p>
            <a:pPr lvl="0">
              <a:lnSpc>
                <a:spcPts val="2100"/>
              </a:lnSpc>
              <a:tabLst>
                <a:tab pos="703440" algn="l"/>
              </a:tabLst>
              <a:defRPr/>
            </a:pPr>
            <a:r>
              <a:rPr lang="en-US" altLang="ja-JP" spc="-1" dirty="0">
                <a:solidFill>
                  <a:srgbClr val="000000"/>
                </a:solidFill>
                <a:latin typeface="游ゴシック Medium" panose="020B0500000000000000" pitchFamily="50" charset="-128"/>
                <a:ea typeface="游ゴシック Medium" panose="020B0500000000000000" pitchFamily="50" charset="-128"/>
              </a:rPr>
              <a:t>Stirring: By stirrer device</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p:txBody>
      </p:sp>
      <p:pic>
        <p:nvPicPr>
          <p:cNvPr id="247" name="図 6" descr="カウンターに置かれた時計&#10;&#10;中程度の精度で自動的に生成された説明"/>
          <p:cNvPicPr/>
          <p:nvPr/>
        </p:nvPicPr>
        <p:blipFill>
          <a:blip r:embed="rId3"/>
          <a:stretch/>
        </p:blipFill>
        <p:spPr>
          <a:xfrm>
            <a:off x="7572240" y="1036729"/>
            <a:ext cx="2900880" cy="2175480"/>
          </a:xfrm>
          <a:prstGeom prst="rect">
            <a:avLst/>
          </a:prstGeom>
          <a:ln w="0">
            <a:noFill/>
          </a:ln>
        </p:spPr>
      </p:pic>
      <p:sp>
        <p:nvSpPr>
          <p:cNvPr id="248" name="テキスト ボックス 7"/>
          <p:cNvSpPr/>
          <p:nvPr/>
        </p:nvSpPr>
        <p:spPr>
          <a:xfrm>
            <a:off x="8044567" y="3192365"/>
            <a:ext cx="1956225"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lgn="ctr">
              <a:defRPr/>
            </a:pPr>
            <a:r>
              <a:rPr lang="en-US" altLang="ja-JP" b="1" spc="-1" dirty="0">
                <a:solidFill>
                  <a:srgbClr val="000000"/>
                </a:solidFill>
                <a:latin typeface="游ゴシック" panose="020B0400000000000000" pitchFamily="50" charset="-128"/>
                <a:ea typeface="游ゴシック" panose="020B0400000000000000" pitchFamily="50" charset="-128"/>
              </a:rPr>
              <a:t>Bronze removal</a:t>
            </a:r>
            <a:endPar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49" name="テキスト ボックス 8"/>
          <p:cNvSpPr/>
          <p:nvPr/>
        </p:nvSpPr>
        <p:spPr>
          <a:xfrm>
            <a:off x="826876" y="3867920"/>
            <a:ext cx="2447820" cy="36787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defRPr/>
            </a:pPr>
            <a:r>
              <a:rPr lang="en-US" altLang="ja-JP" spc="-1" dirty="0">
                <a:solidFill>
                  <a:srgbClr val="000000"/>
                </a:solidFill>
                <a:latin typeface="游ゴシック Medium" panose="020B0500000000000000" pitchFamily="50" charset="-128"/>
                <a:ea typeface="游ゴシック Medium" panose="020B0500000000000000" pitchFamily="50" charset="-128"/>
              </a:rPr>
              <a:t>Treatment conditions</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p:txBody>
      </p:sp>
      <p:sp>
        <p:nvSpPr>
          <p:cNvPr id="250" name="テキスト ボックス 15"/>
          <p:cNvSpPr/>
          <p:nvPr/>
        </p:nvSpPr>
        <p:spPr>
          <a:xfrm>
            <a:off x="9876600" y="1715959"/>
            <a:ext cx="932370" cy="306323"/>
          </a:xfrm>
          <a:prstGeom prst="rect">
            <a:avLst/>
          </a:prstGeom>
          <a:solidFill>
            <a:srgbClr val="000000">
              <a:alpha val="47059"/>
            </a:srgb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1" normalizeH="0" baseline="0" noProof="0" dirty="0">
                <a:ln>
                  <a:noFill/>
                </a:ln>
                <a:solidFill>
                  <a:srgbClr val="FFFF00"/>
                </a:solidFill>
                <a:effectLst/>
                <a:uLnTx/>
                <a:uFillTx/>
                <a:latin typeface="游ゴシック" panose="020B0400000000000000" pitchFamily="50" charset="-128"/>
                <a:ea typeface="游ゴシック" panose="020B0400000000000000" pitchFamily="50" charset="-128"/>
              </a:rPr>
              <a:t>Samples</a:t>
            </a:r>
            <a:endParaRPr kumimoji="1" lang="en-US" sz="14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51" name="直線矢印コネクタ 16"/>
          <p:cNvSpPr/>
          <p:nvPr/>
        </p:nvSpPr>
        <p:spPr>
          <a:xfrm flipH="1">
            <a:off x="9443520" y="1868599"/>
            <a:ext cx="503280" cy="360"/>
          </a:xfrm>
          <a:custGeom>
            <a:avLst/>
            <a:gdLst/>
            <a:ahLst/>
            <a:cxnLst/>
            <a:rect l="l" t="t" r="r" b="b"/>
            <a:pathLst>
              <a:path w="21600" h="21600">
                <a:moveTo>
                  <a:pt x="0" y="0"/>
                </a:moveTo>
                <a:lnTo>
                  <a:pt x="21600" y="21600"/>
                </a:lnTo>
              </a:path>
            </a:pathLst>
          </a:custGeom>
          <a:noFill/>
          <a:ln w="12700">
            <a:solidFill>
              <a:srgbClr val="FFFF00"/>
            </a:solidFill>
            <a:tailEnd type="triangle" w="med" len="med"/>
          </a:ln>
        </p:spPr>
        <p:style>
          <a:lnRef idx="1">
            <a:schemeClr val="accent1"/>
          </a:lnRef>
          <a:fillRef idx="0">
            <a:schemeClr val="accent1"/>
          </a:fillRef>
          <a:effectRef idx="0">
            <a:schemeClr val="accent1"/>
          </a:effectRef>
          <a:fontRef idx="minor"/>
        </p:style>
      </p:sp>
      <p:sp>
        <p:nvSpPr>
          <p:cNvPr id="252" name="直線矢印コネクタ 23"/>
          <p:cNvSpPr/>
          <p:nvPr/>
        </p:nvSpPr>
        <p:spPr>
          <a:xfrm flipH="1">
            <a:off x="9761760" y="1986679"/>
            <a:ext cx="298800" cy="210240"/>
          </a:xfrm>
          <a:custGeom>
            <a:avLst/>
            <a:gdLst/>
            <a:ahLst/>
            <a:cxnLst/>
            <a:rect l="l" t="t" r="r" b="b"/>
            <a:pathLst>
              <a:path w="21600" h="21600">
                <a:moveTo>
                  <a:pt x="0" y="0"/>
                </a:moveTo>
                <a:lnTo>
                  <a:pt x="21600" y="21600"/>
                </a:lnTo>
              </a:path>
            </a:pathLst>
          </a:custGeom>
          <a:noFill/>
          <a:ln w="12700">
            <a:solidFill>
              <a:srgbClr val="FFFF00"/>
            </a:solidFill>
            <a:tailEnd type="triangle" w="med" len="med"/>
          </a:ln>
        </p:spPr>
        <p:style>
          <a:lnRef idx="1">
            <a:schemeClr val="accent1"/>
          </a:lnRef>
          <a:fillRef idx="0">
            <a:schemeClr val="accent1"/>
          </a:fillRef>
          <a:effectRef idx="0">
            <a:schemeClr val="accent1"/>
          </a:effectRef>
          <a:fontRef idx="minor"/>
        </p:style>
      </p:sp>
      <p:pic>
        <p:nvPicPr>
          <p:cNvPr id="253" name="図 2"/>
          <p:cNvPicPr/>
          <p:nvPr/>
        </p:nvPicPr>
        <p:blipFill>
          <a:blip r:embed="rId4">
            <a:extLst>
              <a:ext uri="{28A0092B-C50C-407E-A947-70E740481C1C}">
                <a14:useLocalDpi xmlns:a14="http://schemas.microsoft.com/office/drawing/2010/main" val="0"/>
              </a:ext>
            </a:extLst>
          </a:blip>
          <a:srcRect/>
          <a:stretch/>
        </p:blipFill>
        <p:spPr>
          <a:xfrm>
            <a:off x="-265204" y="1422241"/>
            <a:ext cx="7140166" cy="1732680"/>
          </a:xfrm>
          <a:prstGeom prst="rect">
            <a:avLst/>
          </a:prstGeom>
          <a:ln w="0">
            <a:noFill/>
          </a:ln>
        </p:spPr>
      </p:pic>
      <p:sp>
        <p:nvSpPr>
          <p:cNvPr id="255" name="正方形/長方形 5"/>
          <p:cNvSpPr/>
          <p:nvPr/>
        </p:nvSpPr>
        <p:spPr>
          <a:xfrm>
            <a:off x="2113200" y="1353660"/>
            <a:ext cx="4197960" cy="1732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p:style>
      </p:sp>
      <p:sp>
        <p:nvSpPr>
          <p:cNvPr id="256" name="正方形/長方形 10"/>
          <p:cNvSpPr/>
          <p:nvPr/>
        </p:nvSpPr>
        <p:spPr>
          <a:xfrm>
            <a:off x="-45360" y="1337280"/>
            <a:ext cx="2145600" cy="173268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p:style>
      </p:sp>
      <p:graphicFrame>
        <p:nvGraphicFramePr>
          <p:cNvPr id="257" name="表 17"/>
          <p:cNvGraphicFramePr/>
          <p:nvPr>
            <p:extLst>
              <p:ext uri="{D42A27DB-BD31-4B8C-83A1-F6EECF244321}">
                <p14:modId xmlns:p14="http://schemas.microsoft.com/office/powerpoint/2010/main" val="2856699457"/>
              </p:ext>
            </p:extLst>
          </p:nvPr>
        </p:nvGraphicFramePr>
        <p:xfrm>
          <a:off x="6471920" y="3889631"/>
          <a:ext cx="5342526" cy="2351472"/>
        </p:xfrm>
        <a:graphic>
          <a:graphicData uri="http://schemas.openxmlformats.org/drawingml/2006/table">
            <a:tbl>
              <a:tblPr/>
              <a:tblGrid>
                <a:gridCol w="990298">
                  <a:extLst>
                    <a:ext uri="{9D8B030D-6E8A-4147-A177-3AD203B41FA5}">
                      <a16:colId xmlns:a16="http://schemas.microsoft.com/office/drawing/2014/main" val="20000"/>
                    </a:ext>
                  </a:extLst>
                </a:gridCol>
                <a:gridCol w="1029329">
                  <a:extLst>
                    <a:ext uri="{9D8B030D-6E8A-4147-A177-3AD203B41FA5}">
                      <a16:colId xmlns:a16="http://schemas.microsoft.com/office/drawing/2014/main" val="20001"/>
                    </a:ext>
                  </a:extLst>
                </a:gridCol>
                <a:gridCol w="1067760">
                  <a:extLst>
                    <a:ext uri="{9D8B030D-6E8A-4147-A177-3AD203B41FA5}">
                      <a16:colId xmlns:a16="http://schemas.microsoft.com/office/drawing/2014/main" val="20002"/>
                    </a:ext>
                  </a:extLst>
                </a:gridCol>
                <a:gridCol w="1138099">
                  <a:extLst>
                    <a:ext uri="{9D8B030D-6E8A-4147-A177-3AD203B41FA5}">
                      <a16:colId xmlns:a16="http://schemas.microsoft.com/office/drawing/2014/main" val="20003"/>
                    </a:ext>
                  </a:extLst>
                </a:gridCol>
                <a:gridCol w="1117040">
                  <a:extLst>
                    <a:ext uri="{9D8B030D-6E8A-4147-A177-3AD203B41FA5}">
                      <a16:colId xmlns:a16="http://schemas.microsoft.com/office/drawing/2014/main" val="20004"/>
                    </a:ext>
                  </a:extLst>
                </a:gridCol>
              </a:tblGrid>
              <a:tr h="0">
                <a:tc>
                  <a:txBody>
                    <a:bodyPr/>
                    <a:lstStyle/>
                    <a:p>
                      <a:pPr algn="l">
                        <a:lnSpc>
                          <a:spcPts val="1899"/>
                        </a:lnSpc>
                        <a:buNone/>
                      </a:pPr>
                      <a:r>
                        <a:rPr lang="en-US" altLang="ja-JP" sz="1500" b="1" strike="noStrike" spc="-1" dirty="0">
                          <a:solidFill>
                            <a:schemeClr val="lt1"/>
                          </a:solidFill>
                          <a:latin typeface="游ゴシック" panose="020B0400000000000000" pitchFamily="50" charset="-128"/>
                          <a:ea typeface="游ゴシック" panose="020B0400000000000000" pitchFamily="50" charset="-128"/>
                        </a:rPr>
                        <a:t>Sample No.</a:t>
                      </a:r>
                      <a:endParaRPr lang="en-US" sz="1500" b="0" strike="noStrike" spc="-1" dirty="0">
                        <a:latin typeface="游ゴシック" panose="020B0400000000000000" pitchFamily="50" charset="-128"/>
                        <a:ea typeface="游ゴシック" panose="020B0400000000000000" pitchFamily="50" charset="-128"/>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c>
                  <a:txBody>
                    <a:bodyPr/>
                    <a:lstStyle/>
                    <a:p>
                      <a:pPr algn="ctr">
                        <a:lnSpc>
                          <a:spcPts val="1899"/>
                        </a:lnSpc>
                        <a:buNone/>
                      </a:pPr>
                      <a:r>
                        <a:rPr lang="en-US" altLang="ja-JP" sz="1500" b="1" strike="noStrike" spc="-1" dirty="0">
                          <a:solidFill>
                            <a:schemeClr val="lt1"/>
                          </a:solidFill>
                          <a:latin typeface="游ゴシック" panose="020B0400000000000000" pitchFamily="50" charset="-128"/>
                          <a:ea typeface="游ゴシック" panose="020B0400000000000000" pitchFamily="50" charset="-128"/>
                        </a:rPr>
                        <a:t>Time</a:t>
                      </a:r>
                      <a:endParaRPr lang="en-US" sz="1500" b="0" strike="noStrike" spc="-1" dirty="0">
                        <a:latin typeface="游ゴシック" panose="020B0400000000000000" pitchFamily="50" charset="-128"/>
                        <a:ea typeface="游ゴシック" panose="020B0400000000000000" pitchFamily="50" charset="-128"/>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c>
                  <a:txBody>
                    <a:bodyPr/>
                    <a:lstStyle/>
                    <a:p>
                      <a:pPr algn="ctr">
                        <a:lnSpc>
                          <a:spcPts val="1899"/>
                        </a:lnSpc>
                        <a:buNone/>
                      </a:pPr>
                      <a:r>
                        <a:rPr lang="en-US" sz="1500" b="1" strike="noStrike" spc="-41" dirty="0">
                          <a:solidFill>
                            <a:schemeClr val="lt1"/>
                          </a:solidFill>
                          <a:latin typeface="游ゴシック" panose="020B0400000000000000" pitchFamily="50" charset="-128"/>
                          <a:ea typeface="游ゴシック" panose="020B0400000000000000" pitchFamily="50" charset="-128"/>
                        </a:rPr>
                        <a:t>Cu(at%)</a:t>
                      </a:r>
                      <a:endParaRPr lang="en-US" sz="1500" b="0" strike="noStrike" spc="-1" dirty="0">
                        <a:latin typeface="游ゴシック" panose="020B0400000000000000" pitchFamily="50" charset="-128"/>
                        <a:ea typeface="游ゴシック" panose="020B0400000000000000" pitchFamily="50" charset="-128"/>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c>
                  <a:txBody>
                    <a:bodyPr/>
                    <a:lstStyle/>
                    <a:p>
                      <a:pPr algn="ctr">
                        <a:lnSpc>
                          <a:spcPts val="1899"/>
                        </a:lnSpc>
                        <a:buNone/>
                      </a:pPr>
                      <a:r>
                        <a:rPr lang="en-US" sz="1500" b="1" strike="noStrike" spc="-1" dirty="0">
                          <a:solidFill>
                            <a:srgbClr val="FFFFFF"/>
                          </a:solidFill>
                          <a:latin typeface="游ゴシック" panose="020B0400000000000000" pitchFamily="50" charset="-128"/>
                          <a:ea typeface="游ゴシック" panose="020B0400000000000000" pitchFamily="50" charset="-128"/>
                        </a:rPr>
                        <a:t>Nb/Sn</a:t>
                      </a:r>
                      <a:endParaRPr lang="en-US" sz="1500" b="0" strike="noStrike" spc="-1" dirty="0">
                        <a:latin typeface="游ゴシック" panose="020B0400000000000000" pitchFamily="50" charset="-128"/>
                        <a:ea typeface="游ゴシック" panose="020B0400000000000000" pitchFamily="50" charset="-128"/>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c>
                  <a:txBody>
                    <a:bodyPr/>
                    <a:lstStyle/>
                    <a:p>
                      <a:pPr algn="l">
                        <a:lnSpc>
                          <a:spcPts val="1899"/>
                        </a:lnSpc>
                        <a:buNone/>
                      </a:pPr>
                      <a:r>
                        <a:rPr lang="en-US" altLang="ja-JP" sz="1500" b="1" strike="noStrike" spc="-1" dirty="0">
                          <a:solidFill>
                            <a:schemeClr val="lt1"/>
                          </a:solidFill>
                          <a:latin typeface="游ゴシック" panose="020B0400000000000000" pitchFamily="50" charset="-128"/>
                          <a:ea typeface="游ゴシック" panose="020B0400000000000000" pitchFamily="50" charset="-128"/>
                        </a:rPr>
                        <a:t>Analytical</a:t>
                      </a:r>
                      <a:br>
                        <a:rPr lang="en-US" altLang="ja-JP" sz="1500" b="1" strike="noStrike" spc="-1" dirty="0">
                          <a:solidFill>
                            <a:schemeClr val="lt1"/>
                          </a:solidFill>
                          <a:latin typeface="游ゴシック" panose="020B0400000000000000" pitchFamily="50" charset="-128"/>
                          <a:ea typeface="游ゴシック" panose="020B0400000000000000" pitchFamily="50" charset="-128"/>
                        </a:rPr>
                      </a:br>
                      <a:r>
                        <a:rPr lang="en-US" altLang="ja-JP" sz="1500" b="1" strike="noStrike" spc="-1" dirty="0">
                          <a:solidFill>
                            <a:schemeClr val="lt1"/>
                          </a:solidFill>
                          <a:latin typeface="游ゴシック" panose="020B0400000000000000" pitchFamily="50" charset="-128"/>
                          <a:ea typeface="游ゴシック" panose="020B0400000000000000" pitchFamily="50" charset="-128"/>
                        </a:rPr>
                        <a:t>method</a:t>
                      </a:r>
                      <a:endParaRPr lang="en-US" sz="1500" b="0" strike="noStrike" spc="-1" dirty="0">
                        <a:latin typeface="游ゴシック" panose="020B0400000000000000" pitchFamily="50" charset="-128"/>
                        <a:ea typeface="游ゴシック" panose="020B0400000000000000" pitchFamily="50" charset="-128"/>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extLst>
                  <a:ext uri="{0D108BD9-81ED-4DB2-BD59-A6C34878D82A}">
                    <a16:rowId xmlns:a16="http://schemas.microsoft.com/office/drawing/2014/main" val="10000"/>
                  </a:ext>
                </a:extLst>
              </a:tr>
              <a:tr h="0">
                <a:tc rowSpan="2">
                  <a:txBody>
                    <a:bodyPr/>
                    <a:lstStyle/>
                    <a:p>
                      <a:pPr algn="ctr">
                        <a:lnSpc>
                          <a:spcPts val="1599"/>
                        </a:lnSpc>
                        <a:buNone/>
                        <a:tabLst>
                          <a:tab pos="0" algn="l"/>
                        </a:tabLst>
                      </a:pPr>
                      <a:r>
                        <a:rPr lang="en-US" sz="1500" b="0" strike="noStrike" spc="-1" dirty="0">
                          <a:solidFill>
                            <a:schemeClr val="dk1"/>
                          </a:solidFill>
                          <a:latin typeface="游ゴシック Medium" panose="020B0500000000000000" pitchFamily="50" charset="-128"/>
                          <a:ea typeface="游ゴシック Medium" panose="020B0500000000000000" pitchFamily="50" charset="-128"/>
                        </a:rPr>
                        <a:t>928-1</a:t>
                      </a:r>
                      <a:endParaRPr lang="en-US" sz="1500" b="0" strike="noStrike" spc="-1" dirty="0">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rowSpan="2">
                  <a:txBody>
                    <a:bodyPr/>
                    <a:lstStyle/>
                    <a:p>
                      <a:pPr algn="ctr">
                        <a:lnSpc>
                          <a:spcPts val="1599"/>
                        </a:lnSpc>
                        <a:buNone/>
                        <a:tabLst>
                          <a:tab pos="88920" algn="l"/>
                        </a:tabLst>
                      </a:pPr>
                      <a:r>
                        <a:rPr lang="en-US" sz="1500" b="0" strike="noStrike" spc="-1" dirty="0">
                          <a:solidFill>
                            <a:schemeClr val="dk1"/>
                          </a:solidFill>
                          <a:latin typeface="游ゴシック Medium" panose="020B0500000000000000" pitchFamily="50" charset="-128"/>
                          <a:ea typeface="游ゴシック Medium" panose="020B0500000000000000" pitchFamily="50" charset="-128"/>
                        </a:rPr>
                        <a:t>10 min.</a:t>
                      </a:r>
                      <a:endParaRPr lang="en-US" sz="1500" b="0" strike="noStrike" spc="-1" dirty="0">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gn="ctr">
                        <a:lnSpc>
                          <a:spcPts val="1599"/>
                        </a:lnSpc>
                        <a:buNone/>
                        <a:tabLst/>
                      </a:pPr>
                      <a:r>
                        <a:rPr lang="en-US" sz="1500" b="1" strike="noStrike" spc="-1" dirty="0">
                          <a:solidFill>
                            <a:schemeClr val="dk1"/>
                          </a:solidFill>
                          <a:latin typeface="游ゴシック" panose="020B0400000000000000" pitchFamily="50" charset="-128"/>
                          <a:ea typeface="游ゴシック" panose="020B0400000000000000" pitchFamily="50" charset="-128"/>
                        </a:rPr>
                        <a:t>0.37</a:t>
                      </a:r>
                      <a:endParaRPr lang="en-US" sz="15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gn="ctr">
                        <a:lnSpc>
                          <a:spcPts val="1599"/>
                        </a:lnSpc>
                        <a:buNone/>
                        <a:tabLst>
                          <a:tab pos="304920" algn="l"/>
                        </a:tabLst>
                      </a:pPr>
                      <a:r>
                        <a:rPr lang="en-US" sz="1500" b="0" strike="noStrike" spc="-1">
                          <a:solidFill>
                            <a:srgbClr val="000000"/>
                          </a:solidFill>
                          <a:latin typeface="游ゴシック Medium" panose="020B0500000000000000" pitchFamily="50" charset="-128"/>
                          <a:ea typeface="游ゴシック Medium" panose="020B0500000000000000" pitchFamily="50" charset="-128"/>
                        </a:rPr>
                        <a:t>3.60</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gn="ctr">
                        <a:lnSpc>
                          <a:spcPts val="1599"/>
                        </a:lnSpc>
                        <a:buNone/>
                      </a:pPr>
                      <a:r>
                        <a:rPr lang="en-US" sz="1500" b="0" strike="noStrike" spc="-1">
                          <a:solidFill>
                            <a:schemeClr val="dk1"/>
                          </a:solidFill>
                          <a:latin typeface="游ゴシック Medium" panose="020B0500000000000000" pitchFamily="50" charset="-128"/>
                          <a:ea typeface="游ゴシック Medium" panose="020B0500000000000000" pitchFamily="50" charset="-128"/>
                        </a:rPr>
                        <a:t>EDS</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0">
                <a:tc vMerge="1">
                  <a:txBody>
                    <a:bodyPr/>
                    <a:lstStyle/>
                    <a:p>
                      <a:endParaRPr lang="ja-JP"/>
                    </a:p>
                  </a:txBody>
                  <a:tcPr marL="90000" marR="90000">
                    <a:lnL>
                      <a:noFill/>
                    </a:lnL>
                    <a:lnR>
                      <a:noFill/>
                    </a:lnR>
                    <a:lnT>
                      <a:noFill/>
                    </a:lnT>
                    <a:lnB>
                      <a:noFill/>
                    </a:lnB>
                    <a:solidFill>
                      <a:srgbClr val="729FCF"/>
                    </a:solidFill>
                  </a:tcPr>
                </a:tc>
                <a:tc vMerge="1">
                  <a:txBody>
                    <a:bodyPr/>
                    <a:lstStyle/>
                    <a:p>
                      <a:endParaRPr lang="ja-JP"/>
                    </a:p>
                  </a:txBody>
                  <a:tcPr marL="90000" marR="90000">
                    <a:lnL>
                      <a:noFill/>
                    </a:lnL>
                    <a:lnR>
                      <a:noFill/>
                    </a:lnR>
                    <a:lnT>
                      <a:noFill/>
                    </a:lnT>
                    <a:lnB>
                      <a:noFill/>
                    </a:lnB>
                    <a:solidFill>
                      <a:srgbClr val="729FCF"/>
                    </a:solidFill>
                  </a:tcPr>
                </a:tc>
                <a:tc>
                  <a:txBody>
                    <a:bodyPr/>
                    <a:lstStyle/>
                    <a:p>
                      <a:pPr algn="l">
                        <a:lnSpc>
                          <a:spcPts val="1599"/>
                        </a:lnSpc>
                        <a:buNone/>
                        <a:tabLst>
                          <a:tab pos="268288" algn="l"/>
                        </a:tabLst>
                      </a:pPr>
                      <a:r>
                        <a:rPr lang="en-US" sz="1500" b="1" strike="noStrike" spc="-1" dirty="0">
                          <a:solidFill>
                            <a:schemeClr val="dk1"/>
                          </a:solidFill>
                          <a:latin typeface="游ゴシック" panose="020B0400000000000000" pitchFamily="50" charset="-128"/>
                          <a:ea typeface="游ゴシック" panose="020B0400000000000000" pitchFamily="50" charset="-128"/>
                        </a:rPr>
                        <a:t>	0</a:t>
                      </a:r>
                      <a:endParaRPr lang="en-US" sz="15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ts val="1599"/>
                        </a:lnSpc>
                        <a:buNone/>
                      </a:pPr>
                      <a:r>
                        <a:rPr lang="en-US" sz="1500" b="0" strike="noStrike" spc="-1">
                          <a:solidFill>
                            <a:srgbClr val="000000"/>
                          </a:solidFill>
                          <a:latin typeface="游ゴシック Medium" panose="020B0500000000000000" pitchFamily="50" charset="-128"/>
                          <a:ea typeface="游ゴシック Medium" panose="020B0500000000000000" pitchFamily="50" charset="-128"/>
                        </a:rPr>
                        <a:t>2.13</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ts val="1599"/>
                        </a:lnSpc>
                        <a:buNone/>
                      </a:pPr>
                      <a:r>
                        <a:rPr lang="en-US" sz="1500" b="0" strike="noStrike" spc="-1">
                          <a:solidFill>
                            <a:schemeClr val="dk1"/>
                          </a:solidFill>
                          <a:latin typeface="游ゴシック Medium" panose="020B0500000000000000" pitchFamily="50" charset="-128"/>
                          <a:ea typeface="游ゴシック Medium" panose="020B0500000000000000" pitchFamily="50" charset="-128"/>
                        </a:rPr>
                        <a:t>XPS</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0">
                <a:tc rowSpan="2">
                  <a:txBody>
                    <a:bodyPr/>
                    <a:lstStyle/>
                    <a:p>
                      <a:pPr algn="ctr">
                        <a:lnSpc>
                          <a:spcPts val="1599"/>
                        </a:lnSpc>
                        <a:buNone/>
                        <a:tabLst>
                          <a:tab pos="0" algn="l"/>
                        </a:tabLst>
                      </a:pPr>
                      <a:r>
                        <a:rPr lang="en-US" sz="1500" b="0" strike="noStrike" spc="-1" dirty="0">
                          <a:solidFill>
                            <a:schemeClr val="dk1"/>
                          </a:solidFill>
                          <a:latin typeface="游ゴシック Medium" panose="020B0500000000000000" pitchFamily="50" charset="-128"/>
                          <a:ea typeface="游ゴシック Medium" panose="020B0500000000000000" pitchFamily="50" charset="-128"/>
                        </a:rPr>
                        <a:t>928-2</a:t>
                      </a:r>
                      <a:endParaRPr lang="en-US" sz="1500" b="0" strike="noStrike" spc="-1" dirty="0">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rowSpan="2">
                  <a:txBody>
                    <a:bodyPr/>
                    <a:lstStyle/>
                    <a:p>
                      <a:pPr algn="ctr">
                        <a:lnSpc>
                          <a:spcPts val="1599"/>
                        </a:lnSpc>
                        <a:buNone/>
                        <a:tabLst>
                          <a:tab pos="266760" algn="l"/>
                        </a:tabLst>
                      </a:pPr>
                      <a:r>
                        <a:rPr lang="en-US" sz="1500" b="0" strike="noStrike" spc="-1" dirty="0">
                          <a:solidFill>
                            <a:schemeClr val="dk1"/>
                          </a:solidFill>
                          <a:latin typeface="游ゴシック Medium" panose="020B0500000000000000" pitchFamily="50" charset="-128"/>
                          <a:ea typeface="游ゴシック Medium" panose="020B0500000000000000" pitchFamily="50" charset="-128"/>
                        </a:rPr>
                        <a:t>20</a:t>
                      </a:r>
                      <a:r>
                        <a:rPr lang="ja-JP" altLang="en-US" sz="1500" b="0" strike="noStrike" spc="-1" dirty="0">
                          <a:solidFill>
                            <a:schemeClr val="dk1"/>
                          </a:solidFill>
                          <a:latin typeface="游ゴシック Medium" panose="020B0500000000000000" pitchFamily="50" charset="-128"/>
                          <a:ea typeface="游ゴシック Medium" panose="020B0500000000000000" pitchFamily="50" charset="-128"/>
                        </a:rPr>
                        <a:t> </a:t>
                      </a:r>
                      <a:r>
                        <a:rPr lang="en-US" altLang="ja-JP" sz="1500" b="0" strike="noStrike" spc="-1" dirty="0">
                          <a:solidFill>
                            <a:schemeClr val="dk1"/>
                          </a:solidFill>
                          <a:latin typeface="游ゴシック Medium" panose="020B0500000000000000" pitchFamily="50" charset="-128"/>
                          <a:ea typeface="游ゴシック Medium" panose="020B0500000000000000" pitchFamily="50" charset="-128"/>
                        </a:rPr>
                        <a:t>min.</a:t>
                      </a:r>
                      <a:endParaRPr lang="en-US" sz="1500" b="0" strike="noStrike" spc="-1" dirty="0">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ts val="1599"/>
                        </a:lnSpc>
                        <a:buNone/>
                        <a:tabLst/>
                      </a:pPr>
                      <a:r>
                        <a:rPr lang="en-US" sz="1500" b="1" strike="noStrike" spc="-1" dirty="0">
                          <a:solidFill>
                            <a:schemeClr val="dk1"/>
                          </a:solidFill>
                          <a:latin typeface="游ゴシック" panose="020B0400000000000000" pitchFamily="50" charset="-128"/>
                          <a:ea typeface="游ゴシック" panose="020B0400000000000000" pitchFamily="50" charset="-128"/>
                        </a:rPr>
                        <a:t>0.74</a:t>
                      </a:r>
                      <a:endParaRPr lang="en-US" sz="15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ts val="1599"/>
                        </a:lnSpc>
                        <a:buNone/>
                        <a:tabLst>
                          <a:tab pos="298440" algn="l"/>
                        </a:tabLst>
                      </a:pPr>
                      <a:r>
                        <a:rPr lang="en-US" sz="1500" b="0" strike="noStrike" spc="-1">
                          <a:solidFill>
                            <a:srgbClr val="000000"/>
                          </a:solidFill>
                          <a:latin typeface="游ゴシック Medium" panose="020B0500000000000000" pitchFamily="50" charset="-128"/>
                          <a:ea typeface="游ゴシック Medium" panose="020B0500000000000000" pitchFamily="50" charset="-128"/>
                        </a:rPr>
                        <a:t>3.35</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ts val="1599"/>
                        </a:lnSpc>
                        <a:buNone/>
                      </a:pPr>
                      <a:r>
                        <a:rPr lang="en-US" sz="1500" b="0" strike="noStrike" spc="-1">
                          <a:solidFill>
                            <a:schemeClr val="dk1"/>
                          </a:solidFill>
                          <a:latin typeface="游ゴシック Medium" panose="020B0500000000000000" pitchFamily="50" charset="-128"/>
                          <a:ea typeface="游ゴシック Medium" panose="020B0500000000000000" pitchFamily="50" charset="-128"/>
                        </a:rPr>
                        <a:t>EDS</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0">
                <a:tc vMerge="1">
                  <a:txBody>
                    <a:bodyPr/>
                    <a:lstStyle/>
                    <a:p>
                      <a:endParaRPr lang="ja-JP"/>
                    </a:p>
                  </a:txBody>
                  <a:tcPr marL="90000" marR="90000">
                    <a:lnL>
                      <a:noFill/>
                    </a:lnL>
                    <a:lnR>
                      <a:noFill/>
                    </a:lnR>
                    <a:lnT>
                      <a:noFill/>
                    </a:lnT>
                    <a:lnB>
                      <a:noFill/>
                    </a:lnB>
                    <a:solidFill>
                      <a:srgbClr val="729FCF"/>
                    </a:solidFill>
                  </a:tcPr>
                </a:tc>
                <a:tc vMerge="1">
                  <a:txBody>
                    <a:bodyPr/>
                    <a:lstStyle/>
                    <a:p>
                      <a:endParaRPr lang="ja-JP"/>
                    </a:p>
                  </a:txBody>
                  <a:tcPr marL="90000" marR="90000">
                    <a:lnL>
                      <a:noFill/>
                    </a:lnL>
                    <a:lnR>
                      <a:noFill/>
                    </a:lnR>
                    <a:lnT>
                      <a:noFill/>
                    </a:lnT>
                    <a:lnB>
                      <a:noFill/>
                    </a:lnB>
                    <a:solidFill>
                      <a:srgbClr val="729FCF"/>
                    </a:solidFill>
                  </a:tcPr>
                </a:tc>
                <a:tc>
                  <a:txBody>
                    <a:bodyPr/>
                    <a:lstStyle/>
                    <a:p>
                      <a:pPr algn="l">
                        <a:lnSpc>
                          <a:spcPts val="1599"/>
                        </a:lnSpc>
                        <a:buNone/>
                        <a:tabLst>
                          <a:tab pos="268288" algn="l"/>
                        </a:tabLst>
                      </a:pPr>
                      <a:r>
                        <a:rPr lang="en-US" sz="1500" b="1" strike="noStrike" spc="-1" dirty="0">
                          <a:solidFill>
                            <a:schemeClr val="dk1"/>
                          </a:solidFill>
                          <a:latin typeface="游ゴシック" panose="020B0400000000000000" pitchFamily="50" charset="-128"/>
                          <a:ea typeface="游ゴシック" panose="020B0400000000000000" pitchFamily="50" charset="-128"/>
                        </a:rPr>
                        <a:t>	0</a:t>
                      </a:r>
                      <a:endParaRPr lang="en-US" sz="15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ts val="1599"/>
                        </a:lnSpc>
                        <a:buNone/>
                      </a:pPr>
                      <a:r>
                        <a:rPr lang="en-US" sz="1500" b="0" strike="noStrike" spc="-1">
                          <a:solidFill>
                            <a:srgbClr val="000000"/>
                          </a:solidFill>
                          <a:latin typeface="游ゴシック Medium" panose="020B0500000000000000" pitchFamily="50" charset="-128"/>
                          <a:ea typeface="游ゴシック Medium" panose="020B0500000000000000" pitchFamily="50" charset="-128"/>
                        </a:rPr>
                        <a:t>1.61</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ts val="1599"/>
                        </a:lnSpc>
                        <a:buNone/>
                      </a:pPr>
                      <a:r>
                        <a:rPr lang="en-US" sz="1500" b="0" strike="noStrike" spc="-1">
                          <a:solidFill>
                            <a:schemeClr val="dk1"/>
                          </a:solidFill>
                          <a:latin typeface="游ゴシック Medium" panose="020B0500000000000000" pitchFamily="50" charset="-128"/>
                          <a:ea typeface="游ゴシック Medium" panose="020B0500000000000000" pitchFamily="50" charset="-128"/>
                        </a:rPr>
                        <a:t>XPS</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0">
                <a:tc>
                  <a:txBody>
                    <a:bodyPr/>
                    <a:lstStyle/>
                    <a:p>
                      <a:pPr algn="ctr">
                        <a:lnSpc>
                          <a:spcPts val="1599"/>
                        </a:lnSpc>
                        <a:buNone/>
                        <a:tabLst>
                          <a:tab pos="0" algn="l"/>
                        </a:tabLst>
                      </a:pPr>
                      <a:r>
                        <a:rPr lang="en-US" sz="1500" b="0" strike="noStrike" spc="-1">
                          <a:solidFill>
                            <a:schemeClr val="dk1"/>
                          </a:solidFill>
                          <a:latin typeface="游ゴシック Medium" panose="020B0500000000000000" pitchFamily="50" charset="-128"/>
                          <a:ea typeface="游ゴシック Medium" panose="020B0500000000000000" pitchFamily="50" charset="-128"/>
                        </a:rPr>
                        <a:t>AN02b_3</a:t>
                      </a:r>
                      <a:endParaRPr lang="en-US" sz="1500" b="0" strike="noStrike" spc="-1">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rowSpan="2">
                  <a:txBody>
                    <a:bodyPr/>
                    <a:lstStyle/>
                    <a:p>
                      <a:pPr algn="ctr">
                        <a:lnSpc>
                          <a:spcPts val="1599"/>
                        </a:lnSpc>
                        <a:buNone/>
                        <a:tabLst>
                          <a:tab pos="0" algn="l"/>
                        </a:tabLst>
                      </a:pPr>
                      <a:r>
                        <a:rPr lang="en-US" sz="1500" b="0" strike="noStrike" spc="-1" dirty="0">
                          <a:solidFill>
                            <a:schemeClr val="dk1"/>
                          </a:solidFill>
                          <a:latin typeface="游ゴシック Medium" panose="020B0500000000000000" pitchFamily="50" charset="-128"/>
                          <a:ea typeface="游ゴシック Medium" panose="020B0500000000000000" pitchFamily="50" charset="-128"/>
                        </a:rPr>
                        <a:t>	</a:t>
                      </a:r>
                      <a:r>
                        <a:rPr lang="en-US" altLang="ja-JP" sz="1500" b="0" strike="noStrike" spc="-1" dirty="0">
                          <a:solidFill>
                            <a:schemeClr val="dk1"/>
                          </a:solidFill>
                          <a:latin typeface="游ゴシック Medium" panose="020B0500000000000000" pitchFamily="50" charset="-128"/>
                          <a:ea typeface="游ゴシック Medium" panose="020B0500000000000000" pitchFamily="50" charset="-128"/>
                        </a:rPr>
                        <a:t>Approx. 60 min.</a:t>
                      </a:r>
                      <a:endParaRPr lang="en-US" sz="1500" b="0" strike="noStrike" spc="-1" dirty="0">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ts val="1599"/>
                        </a:lnSpc>
                        <a:buNone/>
                        <a:tabLst/>
                      </a:pPr>
                      <a:r>
                        <a:rPr lang="en-US" sz="1500" b="1" strike="noStrike" spc="-1" dirty="0">
                          <a:solidFill>
                            <a:schemeClr val="dk1"/>
                          </a:solidFill>
                          <a:latin typeface="游ゴシック" panose="020B0400000000000000" pitchFamily="50" charset="-128"/>
                          <a:ea typeface="游ゴシック" panose="020B0400000000000000" pitchFamily="50" charset="-128"/>
                        </a:rPr>
                        <a:t>0.44</a:t>
                      </a:r>
                      <a:endParaRPr lang="en-US" sz="15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ts val="1599"/>
                        </a:lnSpc>
                        <a:buNone/>
                        <a:tabLst>
                          <a:tab pos="0" algn="l"/>
                        </a:tabLst>
                      </a:pPr>
                      <a:r>
                        <a:rPr lang="en-US" sz="1500" b="0" strike="noStrike" spc="-1">
                          <a:solidFill>
                            <a:srgbClr val="000000"/>
                          </a:solidFill>
                          <a:latin typeface="游ゴシック Medium" panose="020B0500000000000000" pitchFamily="50" charset="-128"/>
                          <a:ea typeface="游ゴシック Medium" panose="020B0500000000000000" pitchFamily="50" charset="-128"/>
                        </a:rPr>
                        <a:t>3.35</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gn="ctr">
                        <a:lnSpc>
                          <a:spcPts val="1599"/>
                        </a:lnSpc>
                        <a:buNone/>
                        <a:tabLst>
                          <a:tab pos="0" algn="l"/>
                        </a:tabLst>
                      </a:pPr>
                      <a:r>
                        <a:rPr lang="en-US" sz="1500" b="0" strike="noStrike" spc="-1">
                          <a:solidFill>
                            <a:schemeClr val="dk1"/>
                          </a:solidFill>
                          <a:latin typeface="游ゴシック Medium" panose="020B0500000000000000" pitchFamily="50" charset="-128"/>
                          <a:ea typeface="游ゴシック Medium" panose="020B0500000000000000" pitchFamily="50" charset="-128"/>
                        </a:rPr>
                        <a:t>EDS</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0">
                <a:tc>
                  <a:txBody>
                    <a:bodyPr/>
                    <a:lstStyle/>
                    <a:p>
                      <a:pPr algn="ctr">
                        <a:lnSpc>
                          <a:spcPts val="1599"/>
                        </a:lnSpc>
                        <a:buNone/>
                        <a:tabLst>
                          <a:tab pos="0" algn="l"/>
                        </a:tabLst>
                      </a:pPr>
                      <a:r>
                        <a:rPr lang="en-US" sz="1500" b="0" strike="noStrike" spc="-1">
                          <a:solidFill>
                            <a:schemeClr val="dk1"/>
                          </a:solidFill>
                          <a:latin typeface="游ゴシック Medium" panose="020B0500000000000000" pitchFamily="50" charset="-128"/>
                          <a:ea typeface="游ゴシック Medium" panose="020B0500000000000000" pitchFamily="50" charset="-128"/>
                        </a:rPr>
                        <a:t>AN02b_4</a:t>
                      </a:r>
                      <a:endParaRPr lang="en-US" sz="1500" b="0" strike="noStrike" spc="-1">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vMerge="1">
                  <a:txBody>
                    <a:bodyPr/>
                    <a:lstStyle/>
                    <a:p>
                      <a:endParaRPr lang="ja-JP"/>
                    </a:p>
                  </a:txBody>
                  <a:tcPr marL="90000" marR="90000">
                    <a:lnL>
                      <a:noFill/>
                    </a:lnL>
                    <a:lnR>
                      <a:noFill/>
                    </a:lnR>
                    <a:lnT>
                      <a:noFill/>
                    </a:lnT>
                    <a:lnB>
                      <a:noFill/>
                    </a:lnB>
                    <a:solidFill>
                      <a:srgbClr val="729FCF"/>
                    </a:solidFill>
                  </a:tcPr>
                </a:tc>
                <a:tc>
                  <a:txBody>
                    <a:bodyPr/>
                    <a:lstStyle/>
                    <a:p>
                      <a:pPr algn="l">
                        <a:lnSpc>
                          <a:spcPts val="1599"/>
                        </a:lnSpc>
                        <a:buNone/>
                        <a:tabLst>
                          <a:tab pos="268288" algn="l"/>
                        </a:tabLst>
                      </a:pPr>
                      <a:r>
                        <a:rPr lang="en-US" sz="1500" b="1" strike="noStrike" spc="-1" dirty="0">
                          <a:solidFill>
                            <a:schemeClr val="dk1"/>
                          </a:solidFill>
                          <a:latin typeface="游ゴシック" panose="020B0400000000000000" pitchFamily="50" charset="-128"/>
                          <a:ea typeface="游ゴシック" panose="020B0400000000000000" pitchFamily="50" charset="-128"/>
                        </a:rPr>
                        <a:t>	0</a:t>
                      </a:r>
                      <a:endParaRPr lang="en-US" sz="15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ts val="1599"/>
                        </a:lnSpc>
                        <a:buNone/>
                      </a:pPr>
                      <a:r>
                        <a:rPr lang="en-US" sz="1500" b="0" strike="noStrike" spc="-1">
                          <a:solidFill>
                            <a:srgbClr val="000000"/>
                          </a:solidFill>
                          <a:latin typeface="游ゴシック Medium" panose="020B0500000000000000" pitchFamily="50" charset="-128"/>
                          <a:ea typeface="游ゴシック Medium" panose="020B0500000000000000" pitchFamily="50" charset="-128"/>
                        </a:rPr>
                        <a:t>1.26</a:t>
                      </a:r>
                      <a:endParaRPr lang="en-US" sz="15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ts val="1599"/>
                        </a:lnSpc>
                        <a:buNone/>
                        <a:tabLst>
                          <a:tab pos="0" algn="l"/>
                        </a:tabLst>
                      </a:pPr>
                      <a:r>
                        <a:rPr lang="en-US" sz="1500" b="0" strike="noStrike" spc="-1" dirty="0">
                          <a:solidFill>
                            <a:schemeClr val="dk1"/>
                          </a:solidFill>
                          <a:latin typeface="游ゴシック Medium" panose="020B0500000000000000" pitchFamily="50" charset="-128"/>
                          <a:ea typeface="游ゴシック Medium" panose="020B0500000000000000" pitchFamily="50" charset="-128"/>
                        </a:rPr>
                        <a:t>XPS</a:t>
                      </a:r>
                      <a:endParaRPr lang="en-US" sz="15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bl>
          </a:graphicData>
        </a:graphic>
      </p:graphicFrame>
      <p:sp>
        <p:nvSpPr>
          <p:cNvPr id="258" name="テキスト ボックス 17"/>
          <p:cNvSpPr/>
          <p:nvPr/>
        </p:nvSpPr>
        <p:spPr>
          <a:xfrm>
            <a:off x="6493873" y="3571478"/>
            <a:ext cx="5218973"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lgn="ctr">
              <a:defRPr/>
            </a:pPr>
            <a:r>
              <a:rPr lang="en-US" altLang="ja-JP" b="1" spc="46" dirty="0">
                <a:solidFill>
                  <a:srgbClr val="000000"/>
                </a:solidFill>
                <a:latin typeface="游ゴシック" panose="020B0400000000000000" pitchFamily="50" charset="-128"/>
                <a:ea typeface="游ゴシック" panose="020B0400000000000000" pitchFamily="50" charset="-128"/>
              </a:rPr>
              <a:t>Cu residue on film after bronze removal</a:t>
            </a:r>
            <a:endPar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59" name="テキスト ボックス 18"/>
          <p:cNvSpPr/>
          <p:nvPr/>
        </p:nvSpPr>
        <p:spPr>
          <a:xfrm>
            <a:off x="679723" y="5473039"/>
            <a:ext cx="5231520" cy="648532"/>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lvl="0">
              <a:lnSpc>
                <a:spcPts val="2200"/>
              </a:lnSpc>
              <a:defRPr/>
            </a:pPr>
            <a:r>
              <a:rPr lang="en-US" altLang="ja-JP" u="sng" spc="-1" dirty="0">
                <a:solidFill>
                  <a:srgbClr val="0070C0"/>
                </a:solidFill>
                <a:effectLst>
                  <a:outerShdw blurRad="38100" dist="38100" dir="2700000" algn="tl">
                    <a:srgbClr val="000000">
                      <a:alpha val="43137"/>
                    </a:srgbClr>
                  </a:outerShdw>
                </a:effectLst>
                <a:latin typeface="游ゴシック Medium" panose="020B0500000000000000" pitchFamily="50" charset="-128"/>
                <a:ea typeface="游ゴシック Medium" panose="020B0500000000000000" pitchFamily="50" charset="-128"/>
              </a:rPr>
              <a:t>Removal of the bronze layer was confirmed</a:t>
            </a:r>
            <a:br>
              <a:rPr lang="en-US" altLang="ja-JP" u="sng" spc="-1" dirty="0">
                <a:solidFill>
                  <a:srgbClr val="0070C0"/>
                </a:solidFill>
                <a:effectLst>
                  <a:outerShdw blurRad="38100" dist="38100" dir="2700000" algn="tl">
                    <a:srgbClr val="000000">
                      <a:alpha val="43137"/>
                    </a:srgbClr>
                  </a:outerShdw>
                </a:effectLst>
                <a:latin typeface="游ゴシック Medium" panose="020B0500000000000000" pitchFamily="50" charset="-128"/>
                <a:ea typeface="游ゴシック Medium" panose="020B0500000000000000" pitchFamily="50" charset="-128"/>
              </a:rPr>
            </a:br>
            <a:r>
              <a:rPr lang="en-US" altLang="ja-JP" u="sng" spc="-1" dirty="0">
                <a:solidFill>
                  <a:srgbClr val="0070C0"/>
                </a:solidFill>
                <a:effectLst>
                  <a:outerShdw blurRad="38100" dist="38100" dir="2700000" algn="tl">
                    <a:srgbClr val="000000">
                      <a:alpha val="43137"/>
                    </a:srgbClr>
                  </a:outerShdw>
                </a:effectLst>
                <a:latin typeface="游ゴシック Medium" panose="020B0500000000000000" pitchFamily="50" charset="-128"/>
                <a:ea typeface="游ゴシック Medium" panose="020B0500000000000000" pitchFamily="50" charset="-128"/>
              </a:rPr>
              <a:t>at all treatment times.</a:t>
            </a:r>
            <a:endParaRPr kumimoji="1" lang="en-US" altLang="ja-JP" sz="1800" b="0" i="0" u="sng" strike="noStrike" kern="1200" cap="none" spc="-1" normalizeH="0" baseline="0" noProof="0" dirty="0">
              <a:ln>
                <a:noFill/>
              </a:ln>
              <a:solidFill>
                <a:srgbClr val="0070C0"/>
              </a:solidFill>
              <a:effectLst>
                <a:outerShdw blurRad="38100" dist="38100" dir="2700000" algn="tl">
                  <a:srgbClr val="000000">
                    <a:alpha val="43137"/>
                  </a:srgbClr>
                </a:outerShdw>
              </a:effectLst>
              <a:uLnTx/>
              <a:uFillTx/>
              <a:latin typeface="游ゴシック Medium" panose="020B0500000000000000" pitchFamily="50" charset="-128"/>
              <a:ea typeface="游ゴシック Medium" panose="020B0500000000000000" pitchFamily="50" charset="-128"/>
            </a:endParaRPr>
          </a:p>
        </p:txBody>
      </p:sp>
      <p:sp>
        <p:nvSpPr>
          <p:cNvPr id="261" name="タイトル 1"/>
          <p:cNvSpPr/>
          <p:nvPr/>
        </p:nvSpPr>
        <p:spPr>
          <a:xfrm>
            <a:off x="2609874" y="100596"/>
            <a:ext cx="6971006" cy="95796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4680" marR="0" lvl="0" indent="-3240" algn="ctr" defTabSz="914400" rtl="0" eaLnBrk="1" fontAlgn="auto" latinLnBrk="0" hangingPunct="1">
              <a:lnSpc>
                <a:spcPct val="90000"/>
              </a:lnSpc>
              <a:spcBef>
                <a:spcPts val="0"/>
              </a:spcBef>
              <a:spcAft>
                <a:spcPts val="0"/>
              </a:spcAft>
              <a:buClrTx/>
              <a:buSzTx/>
              <a:buFontTx/>
              <a:buNone/>
              <a:tabLst>
                <a:tab pos="0" algn="l"/>
              </a:tabLst>
              <a:defRPr/>
            </a:pPr>
            <a:r>
              <a:rPr kumimoji="1" lang="en-US" altLang="ja-JP"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rPr>
              <a:t>Removal of Bronze </a:t>
            </a:r>
            <a:r>
              <a:rPr lang="en-US" altLang="ja-JP" sz="4400" b="1" spc="-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L</a:t>
            </a:r>
            <a:r>
              <a:rPr kumimoji="1" lang="en-US" altLang="ja-JP" sz="4400" b="1" i="0" u="none" strike="noStrike" kern="1200" cap="none" spc="-1" normalizeH="0" baseline="0" noProof="0" dirty="0" err="1">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rPr>
              <a:t>ayer</a:t>
            </a:r>
            <a:endParaRPr kumimoji="1" lang="en-US"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endParaRPr>
          </a:p>
        </p:txBody>
      </p:sp>
      <p:sp>
        <p:nvSpPr>
          <p:cNvPr id="3" name="フッター プレースホルダー 1">
            <a:extLst>
              <a:ext uri="{FF2B5EF4-FFF2-40B4-BE49-F238E27FC236}">
                <a16:creationId xmlns:a16="http://schemas.microsoft.com/office/drawing/2014/main" id="{656378AD-8C9B-9526-6791-6DA67EA5F881}"/>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A367C36E-8390-5F91-4128-9CE70ED04ACD}"/>
              </a:ext>
            </a:extLst>
          </p:cNvPr>
          <p:cNvSpPr/>
          <p:nvPr/>
        </p:nvSpPr>
        <p:spPr>
          <a:xfrm>
            <a:off x="826876" y="3153421"/>
            <a:ext cx="4565100" cy="3524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7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Formation of Nb</a:t>
            </a:r>
            <a:r>
              <a:rPr kumimoji="1" lang="en-US" sz="1700" b="1" i="0" u="none" strike="noStrike" kern="1200" cap="none" spc="-1" normalizeH="0" baseline="-2500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a:t>
            </a:r>
            <a:r>
              <a:rPr kumimoji="1" lang="en-US" sz="17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Sn superconducting film</a:t>
            </a:r>
          </a:p>
        </p:txBody>
      </p:sp>
    </p:spTree>
    <p:extLst>
      <p:ext uri="{BB962C8B-B14F-4D97-AF65-F5344CB8AC3E}">
        <p14:creationId xmlns:p14="http://schemas.microsoft.com/office/powerpoint/2010/main" val="1875520971"/>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additive="repl">
                                        <p:cTn id="7" dur="500"/>
                                        <p:tgtEl>
                                          <p:spTgt spid="247"/>
                                        </p:tgtEl>
                                      </p:cBhvr>
                                    </p:animEffect>
                                  </p:childTnLst>
                                </p:cTn>
                              </p:par>
                              <p:par>
                                <p:cTn id="8" presetID="10" presetClass="entr"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additive="repl">
                                        <p:cTn id="10" dur="500"/>
                                        <p:tgtEl>
                                          <p:spTgt spid="248"/>
                                        </p:tgtEl>
                                      </p:cBhvr>
                                    </p:animEffect>
                                  </p:childTnLst>
                                </p:cTn>
                              </p:par>
                              <p:par>
                                <p:cTn id="11" presetID="10" presetClass="entr"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additive="repl">
                                        <p:cTn id="13" dur="500"/>
                                        <p:tgtEl>
                                          <p:spTgt spid="250"/>
                                        </p:tgtEl>
                                      </p:cBhvr>
                                    </p:animEffect>
                                  </p:childTnLst>
                                </p:cTn>
                              </p:par>
                              <p:par>
                                <p:cTn id="14" presetID="10" presetClass="entr" fill="hold" nodeType="with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fade">
                                      <p:cBhvr additive="repl">
                                        <p:cTn id="16" dur="500"/>
                                        <p:tgtEl>
                                          <p:spTgt spid="251"/>
                                        </p:tgtEl>
                                      </p:cBhvr>
                                    </p:animEffect>
                                  </p:childTnLst>
                                </p:cTn>
                              </p:par>
                              <p:par>
                                <p:cTn id="17" presetID="10" presetClass="entr" fill="hold" nodeType="withEffect">
                                  <p:stCondLst>
                                    <p:cond delay="0"/>
                                  </p:stCondLst>
                                  <p:childTnLst>
                                    <p:set>
                                      <p:cBhvr>
                                        <p:cTn id="18" dur="1" fill="hold">
                                          <p:stCondLst>
                                            <p:cond delay="0"/>
                                          </p:stCondLst>
                                        </p:cTn>
                                        <p:tgtEl>
                                          <p:spTgt spid="252"/>
                                        </p:tgtEl>
                                        <p:attrNameLst>
                                          <p:attrName>style.visibility</p:attrName>
                                        </p:attrNameLst>
                                      </p:cBhvr>
                                      <p:to>
                                        <p:strVal val="visible"/>
                                      </p:to>
                                    </p:set>
                                    <p:animEffect transition="in" filter="fade">
                                      <p:cBhvr additive="repl">
                                        <p:cTn id="19" dur="500"/>
                                        <p:tgtEl>
                                          <p:spTgt spid="252"/>
                                        </p:tgtEl>
                                      </p:cBhvr>
                                    </p:animEffect>
                                  </p:childTnLst>
                                </p:cTn>
                              </p:par>
                              <p:par>
                                <p:cTn id="20" presetID="10" presetClass="entr" fill="hold" nodeType="with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fade">
                                      <p:cBhvr additive="repl">
                                        <p:cTn id="22" dur="500"/>
                                        <p:tgtEl>
                                          <p:spTgt spid="257"/>
                                        </p:tgtEl>
                                      </p:cBhvr>
                                    </p:animEffect>
                                  </p:childTnLst>
                                </p:cTn>
                              </p:par>
                              <p:par>
                                <p:cTn id="23" presetID="10" presetClass="entr" fill="hold" nodeType="withEffect">
                                  <p:stCondLst>
                                    <p:cond delay="0"/>
                                  </p:stCondLst>
                                  <p:childTnLst>
                                    <p:set>
                                      <p:cBhvr>
                                        <p:cTn id="24" dur="1" fill="hold">
                                          <p:stCondLst>
                                            <p:cond delay="0"/>
                                          </p:stCondLst>
                                        </p:cTn>
                                        <p:tgtEl>
                                          <p:spTgt spid="258"/>
                                        </p:tgtEl>
                                        <p:attrNameLst>
                                          <p:attrName>style.visibility</p:attrName>
                                        </p:attrNameLst>
                                      </p:cBhvr>
                                      <p:to>
                                        <p:strVal val="visible"/>
                                      </p:to>
                                    </p:set>
                                    <p:animEffect transition="in" filter="fade">
                                      <p:cBhvr additive="repl">
                                        <p:cTn id="25" dur="500"/>
                                        <p:tgtEl>
                                          <p:spTgt spid="258"/>
                                        </p:tgtEl>
                                      </p:cBhvr>
                                    </p:animEffect>
                                  </p:childTnLst>
                                </p:cTn>
                              </p:par>
                              <p:par>
                                <p:cTn id="26" presetID="10" presetClass="entr" fill="hold" nodeType="withEffect">
                                  <p:stCondLst>
                                    <p:cond delay="0"/>
                                  </p:stCondLst>
                                  <p:childTnLst>
                                    <p:set>
                                      <p:cBhvr>
                                        <p:cTn id="27" dur="1" fill="hold">
                                          <p:stCondLst>
                                            <p:cond delay="0"/>
                                          </p:stCondLst>
                                        </p:cTn>
                                        <p:tgtEl>
                                          <p:spTgt spid="249"/>
                                        </p:tgtEl>
                                        <p:attrNameLst>
                                          <p:attrName>style.visibility</p:attrName>
                                        </p:attrNameLst>
                                      </p:cBhvr>
                                      <p:to>
                                        <p:strVal val="visible"/>
                                      </p:to>
                                    </p:set>
                                    <p:animEffect transition="in" filter="fade">
                                      <p:cBhvr additive="repl">
                                        <p:cTn id="28" dur="500"/>
                                        <p:tgtEl>
                                          <p:spTgt spid="249"/>
                                        </p:tgtEl>
                                      </p:cBhvr>
                                    </p:animEffect>
                                  </p:childTnLst>
                                </p:cTn>
                              </p:par>
                              <p:par>
                                <p:cTn id="29" presetID="10" presetClass="entr" fill="hold" nodeType="withEffect">
                                  <p:stCondLst>
                                    <p:cond delay="0"/>
                                  </p:stCondLst>
                                  <p:childTnLst>
                                    <p:set>
                                      <p:cBhvr>
                                        <p:cTn id="30" dur="1" fill="hold">
                                          <p:stCondLst>
                                            <p:cond delay="0"/>
                                          </p:stCondLst>
                                        </p:cTn>
                                        <p:tgtEl>
                                          <p:spTgt spid="246"/>
                                        </p:tgtEl>
                                        <p:attrNameLst>
                                          <p:attrName>style.visibility</p:attrName>
                                        </p:attrNameLst>
                                      </p:cBhvr>
                                      <p:to>
                                        <p:strVal val="visible"/>
                                      </p:to>
                                    </p:set>
                                    <p:animEffect transition="in" filter="fade">
                                      <p:cBhvr additive="repl">
                                        <p:cTn id="31" dur="500"/>
                                        <p:tgtEl>
                                          <p:spTgt spid="246"/>
                                        </p:tgtEl>
                                      </p:cBhvr>
                                    </p:animEffect>
                                  </p:childTnLst>
                                </p:cTn>
                              </p:par>
                              <p:par>
                                <p:cTn id="32" presetID="10" presetClass="entr" fill="hold" nodeType="withEffect">
                                  <p:stCondLst>
                                    <p:cond delay="0"/>
                                  </p:stCondLst>
                                  <p:childTnLst>
                                    <p:set>
                                      <p:cBhvr>
                                        <p:cTn id="33" dur="1" fill="hold">
                                          <p:stCondLst>
                                            <p:cond delay="0"/>
                                          </p:stCondLst>
                                        </p:cTn>
                                        <p:tgtEl>
                                          <p:spTgt spid="256"/>
                                        </p:tgtEl>
                                        <p:attrNameLst>
                                          <p:attrName>style.visibility</p:attrName>
                                        </p:attrNameLst>
                                      </p:cBhvr>
                                      <p:to>
                                        <p:strVal val="visible"/>
                                      </p:to>
                                    </p:set>
                                    <p:animEffect transition="in" filter="fade">
                                      <p:cBhvr additive="repl">
                                        <p:cTn id="34" dur="500"/>
                                        <p:tgtEl>
                                          <p:spTgt spid="256"/>
                                        </p:tgtEl>
                                      </p:cBhvr>
                                    </p:animEffect>
                                  </p:childTnLst>
                                </p:cTn>
                              </p:par>
                              <p:par>
                                <p:cTn id="35" presetID="10" presetClass="entr" fill="hold" nodeType="withEffect">
                                  <p:stCondLst>
                                    <p:cond delay="0"/>
                                  </p:stCondLst>
                                  <p:childTnLst>
                                    <p:set>
                                      <p:cBhvr>
                                        <p:cTn id="36" dur="1" fill="hold">
                                          <p:stCondLst>
                                            <p:cond delay="0"/>
                                          </p:stCondLst>
                                        </p:cTn>
                                        <p:tgtEl>
                                          <p:spTgt spid="255"/>
                                        </p:tgtEl>
                                        <p:attrNameLst>
                                          <p:attrName>style.visibility</p:attrName>
                                        </p:attrNameLst>
                                      </p:cBhvr>
                                      <p:to>
                                        <p:strVal val="visible"/>
                                      </p:to>
                                    </p:set>
                                    <p:animEffect transition="in" filter="fade">
                                      <p:cBhvr additive="repl">
                                        <p:cTn id="37" dur="500"/>
                                        <p:tgtEl>
                                          <p:spTgt spid="255"/>
                                        </p:tgtEl>
                                      </p:cBhvr>
                                    </p:animEffect>
                                  </p:childTnLst>
                                </p:cTn>
                              </p:par>
                              <p:par>
                                <p:cTn id="38" presetID="10" presetClass="entr" fill="hold" nodeType="withEffect">
                                  <p:stCondLst>
                                    <p:cond delay="0"/>
                                  </p:stCondLst>
                                  <p:childTnLst>
                                    <p:set>
                                      <p:cBhvr>
                                        <p:cTn id="39" dur="1" fill="hold">
                                          <p:stCondLst>
                                            <p:cond delay="0"/>
                                          </p:stCondLst>
                                        </p:cTn>
                                        <p:tgtEl>
                                          <p:spTgt spid="259"/>
                                        </p:tgtEl>
                                        <p:attrNameLst>
                                          <p:attrName>style.visibility</p:attrName>
                                        </p:attrNameLst>
                                      </p:cBhvr>
                                      <p:to>
                                        <p:strVal val="visible"/>
                                      </p:to>
                                    </p:set>
                                    <p:animEffect transition="in" filter="fade">
                                      <p:cBhvr additive="repl">
                                        <p:cTn id="40"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図 9"/>
          <p:cNvPicPr/>
          <p:nvPr/>
        </p:nvPicPr>
        <p:blipFill>
          <a:blip r:embed="rId3"/>
          <a:stretch/>
        </p:blipFill>
        <p:spPr>
          <a:xfrm>
            <a:off x="6960240" y="1612626"/>
            <a:ext cx="3458520" cy="2843640"/>
          </a:xfrm>
          <a:prstGeom prst="rect">
            <a:avLst/>
          </a:prstGeom>
          <a:ln w="0">
            <a:noFill/>
          </a:ln>
        </p:spPr>
      </p:pic>
      <p:pic>
        <p:nvPicPr>
          <p:cNvPr id="265" name="図 16"/>
          <p:cNvPicPr/>
          <p:nvPr/>
        </p:nvPicPr>
        <p:blipFill>
          <a:blip r:embed="rId4"/>
          <a:srcRect l="27695" t="26692" r="39801"/>
          <a:stretch/>
        </p:blipFill>
        <p:spPr>
          <a:xfrm>
            <a:off x="1162080" y="1612626"/>
            <a:ext cx="4285080" cy="2573640"/>
          </a:xfrm>
          <a:prstGeom prst="rect">
            <a:avLst/>
          </a:prstGeom>
          <a:ln w="0">
            <a:noFill/>
          </a:ln>
        </p:spPr>
      </p:pic>
      <p:sp>
        <p:nvSpPr>
          <p:cNvPr id="266" name="テキスト ボックス 17"/>
          <p:cNvSpPr/>
          <p:nvPr/>
        </p:nvSpPr>
        <p:spPr>
          <a:xfrm>
            <a:off x="1270800" y="2120586"/>
            <a:ext cx="972000" cy="367878"/>
          </a:xfrm>
          <a:prstGeom prst="rect">
            <a:avLst/>
          </a:prstGeom>
          <a:solidFill>
            <a:srgbClr val="000000">
              <a:alpha val="2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1" normalizeH="0" baseline="0" noProof="0">
                <a:ln>
                  <a:noFill/>
                </a:ln>
                <a:solidFill>
                  <a:srgbClr val="FFC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rPr>
              <a:t>Nb-Sn</a:t>
            </a:r>
            <a:endParaRPr kumimoji="1" lang="en-US" sz="1800" b="1" i="0" u="none" strike="noStrike" kern="1200" cap="none" spc="-1"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267" name="テキスト ボックス 18"/>
          <p:cNvSpPr/>
          <p:nvPr/>
        </p:nvSpPr>
        <p:spPr>
          <a:xfrm>
            <a:off x="1421640" y="3187266"/>
            <a:ext cx="60516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1"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rPr>
              <a:t>Nb</a:t>
            </a:r>
            <a:endParaRPr kumimoji="1" lang="en-US" sz="1800" b="1" i="0" u="none" strike="noStrike" kern="1200" cap="none" spc="-1"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68" name="テキスト ボックス 19"/>
          <p:cNvSpPr/>
          <p:nvPr/>
        </p:nvSpPr>
        <p:spPr>
          <a:xfrm>
            <a:off x="4264560" y="3835266"/>
            <a:ext cx="966960" cy="3524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700" b="1" i="0" u="none" strike="noStrike" kern="1200" cap="none" spc="-1"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rPr>
              <a:t>10μm</a:t>
            </a:r>
            <a:endParaRPr kumimoji="1" lang="en-US" sz="1700" b="1" i="0" u="none" strike="noStrike" kern="1200" cap="none" spc="-1"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69" name="テキスト ボックス 20"/>
          <p:cNvSpPr/>
          <p:nvPr/>
        </p:nvSpPr>
        <p:spPr>
          <a:xfrm>
            <a:off x="7367280" y="4501380"/>
            <a:ext cx="264444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Nb-Sn phase diagram</a:t>
            </a:r>
          </a:p>
        </p:txBody>
      </p:sp>
      <p:sp>
        <p:nvSpPr>
          <p:cNvPr id="270" name="テキスト ボックス 21"/>
          <p:cNvSpPr/>
          <p:nvPr/>
        </p:nvSpPr>
        <p:spPr>
          <a:xfrm>
            <a:off x="1224700" y="4232086"/>
            <a:ext cx="413978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Photograph of cross section of</a:t>
            </a:r>
            <a:br>
              <a:rPr kumimoji="1" lang="en-US" altLang="ja-JP"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br>
            <a:r>
              <a:rPr kumimoji="1" lang="en-US" altLang="ja-JP"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a sample with Nb-Sn film formation</a:t>
            </a:r>
            <a:endPar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72" name="テキスト ボックス 24"/>
          <p:cNvSpPr/>
          <p:nvPr/>
        </p:nvSpPr>
        <p:spPr>
          <a:xfrm>
            <a:off x="1139412" y="5149278"/>
            <a:ext cx="4330416" cy="800176"/>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ts val="2500"/>
              </a:lnSpc>
              <a:spcBef>
                <a:spcPts val="0"/>
              </a:spcBef>
              <a:spcAft>
                <a:spcPts val="601"/>
              </a:spcAft>
              <a:buClrTx/>
              <a:buSzTx/>
              <a:buFontTx/>
              <a:buNone/>
              <a:tabLst/>
              <a:defRPr/>
            </a:pPr>
            <a:r>
              <a:rPr kumimoji="1" lang="en-US" sz="18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Compositional ratios by EPMA analysis</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a:p>
            <a:pPr marL="0" marR="0" lvl="0" indent="0" algn="ctr" defTabSz="914400" rtl="0" eaLnBrk="1" fontAlgn="auto" latinLnBrk="0" hangingPunct="1">
              <a:lnSpc>
                <a:spcPts val="2500"/>
              </a:lnSpc>
              <a:spcBef>
                <a:spcPts val="0"/>
              </a:spcBef>
              <a:spcAft>
                <a:spcPts val="0"/>
              </a:spcAft>
              <a:buClrTx/>
              <a:buSzTx/>
              <a:buFontTx/>
              <a:buNone/>
              <a:tabLst/>
              <a:defRPr/>
            </a:pPr>
            <a:r>
              <a:rPr kumimoji="1" lang="en-US" sz="2000" b="0" i="0" u="sng" strike="noStrike" kern="1200" cap="none" spc="-1" normalizeH="0" baseline="0" noProof="0" dirty="0">
                <a:ln>
                  <a:noFill/>
                </a:ln>
                <a:solidFill>
                  <a:srgbClr val="000000"/>
                </a:solidFill>
                <a:effectLst/>
                <a:highlight>
                  <a:srgbClr val="FFFF00"/>
                </a:highlight>
                <a:uLnTx/>
                <a:uFillTx/>
                <a:latin typeface="游ゴシック Medium" panose="020B0500000000000000" pitchFamily="50" charset="-128"/>
                <a:ea typeface="游ゴシック Medium" panose="020B0500000000000000" pitchFamily="50" charset="-128"/>
              </a:rPr>
              <a:t> </a:t>
            </a:r>
            <a:r>
              <a:rPr kumimoji="1" lang="en-US" sz="2000" b="1" i="0" u="sng" strike="noStrike" kern="1200" cap="none" spc="-1" normalizeH="0" baseline="0" noProof="0" dirty="0">
                <a:ln>
                  <a:noFill/>
                </a:ln>
                <a:solidFill>
                  <a:srgbClr val="000000"/>
                </a:solidFill>
                <a:effectLst/>
                <a:highlight>
                  <a:srgbClr val="FFFF00"/>
                </a:highlight>
                <a:uLnTx/>
                <a:uFillTx/>
                <a:latin typeface="游ゴシック" panose="020B0400000000000000" pitchFamily="50" charset="-128"/>
                <a:ea typeface="游ゴシック" panose="020B0400000000000000" pitchFamily="50" charset="-128"/>
              </a:rPr>
              <a:t>Nb </a:t>
            </a:r>
            <a:r>
              <a:rPr kumimoji="1" lang="en-US" sz="20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 </a:t>
            </a:r>
            <a:r>
              <a:rPr kumimoji="1" lang="en-US" sz="2000" b="1" i="0" u="sng" strike="noStrike" kern="1200" cap="none" spc="-1" normalizeH="0" baseline="0" noProof="0" dirty="0">
                <a:ln>
                  <a:noFill/>
                </a:ln>
                <a:solidFill>
                  <a:srgbClr val="000000"/>
                </a:solidFill>
                <a:effectLst/>
                <a:highlight>
                  <a:srgbClr val="00FFFF"/>
                </a:highlight>
                <a:uLnTx/>
                <a:uFillTx/>
                <a:latin typeface="游ゴシック" panose="020B0400000000000000" pitchFamily="50" charset="-128"/>
                <a:ea typeface="游ゴシック" panose="020B0400000000000000" pitchFamily="50" charset="-128"/>
              </a:rPr>
              <a:t> Sn </a:t>
            </a:r>
            <a:r>
              <a:rPr kumimoji="1" lang="en-US" sz="20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 </a:t>
            </a:r>
            <a:r>
              <a:rPr kumimoji="1" lang="en-US" sz="2000" b="1" i="0" u="sng" strike="noStrike" kern="1200" cap="none" spc="-1" normalizeH="0" baseline="0" noProof="0" dirty="0">
                <a:ln>
                  <a:noFill/>
                </a:ln>
                <a:solidFill>
                  <a:srgbClr val="000000"/>
                </a:solidFill>
                <a:effectLst/>
                <a:highlight>
                  <a:srgbClr val="FFFF00"/>
                </a:highlight>
                <a:uLnTx/>
                <a:uFillTx/>
                <a:latin typeface="游ゴシック" panose="020B0400000000000000" pitchFamily="50" charset="-128"/>
                <a:ea typeface="游ゴシック" panose="020B0400000000000000" pitchFamily="50" charset="-128"/>
              </a:rPr>
              <a:t> 3.3~4.1 </a:t>
            </a:r>
            <a:r>
              <a:rPr kumimoji="1" lang="en-US" sz="20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 </a:t>
            </a:r>
            <a:r>
              <a:rPr kumimoji="1" lang="en-US" sz="2000" b="1" i="0" u="sng" strike="noStrike" kern="1200" cap="none" spc="-1" normalizeH="0" baseline="0" noProof="0" dirty="0">
                <a:ln>
                  <a:noFill/>
                </a:ln>
                <a:solidFill>
                  <a:srgbClr val="000000"/>
                </a:solidFill>
                <a:effectLst/>
                <a:highlight>
                  <a:srgbClr val="00FFFF"/>
                </a:highlight>
                <a:uLnTx/>
                <a:uFillTx/>
                <a:latin typeface="游ゴシック" panose="020B0400000000000000" pitchFamily="50" charset="-128"/>
                <a:ea typeface="游ゴシック" panose="020B0400000000000000" pitchFamily="50" charset="-128"/>
              </a:rPr>
              <a:t> 1 </a:t>
            </a:r>
            <a:endParaRPr kumimoji="1" lang="en-US"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73" name="テキスト ボックス 25"/>
          <p:cNvSpPr/>
          <p:nvPr/>
        </p:nvSpPr>
        <p:spPr>
          <a:xfrm>
            <a:off x="6081960" y="5049533"/>
            <a:ext cx="5215080" cy="10403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ts val="2500"/>
              </a:lnSpc>
              <a:spcBef>
                <a:spcPts val="0"/>
              </a:spcBef>
              <a:spcAft>
                <a:spcPts val="0"/>
              </a:spcAft>
              <a:buClrTx/>
              <a:buSzTx/>
              <a:buFontTx/>
              <a:buNone/>
              <a:tabLst>
                <a:tab pos="262080" algn="l"/>
              </a:tabLst>
              <a:defRPr/>
            </a:pP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The Nb-Sn phase diagram shows that the main composition ratios are</a:t>
            </a:r>
            <a:r>
              <a:rPr kumimoji="1" lang="ja-JP" alt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a:t>
            </a:r>
            <a:r>
              <a:rPr kumimoji="1" lang="en-US" sz="1800" b="1" i="0" u="none" strike="noStrike" kern="1200" cap="none" spc="-1" normalizeH="0" baseline="0" noProof="0" dirty="0">
                <a:ln>
                  <a:noFill/>
                </a:ln>
                <a:solidFill>
                  <a:srgbClr val="ED7D31"/>
                </a:solidFill>
                <a:effectLst/>
                <a:uLnTx/>
                <a:uFillTx/>
                <a:latin typeface="游ゴシック" panose="020B0400000000000000" pitchFamily="50" charset="-128"/>
                <a:ea typeface="游ゴシック" panose="020B0400000000000000" pitchFamily="50" charset="-128"/>
              </a:rPr>
              <a:t>3:1</a:t>
            </a:r>
            <a:r>
              <a:rPr kumimoji="1" lang="ja-JP" alt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r>
              <a:rPr kumimoji="1" lang="en-US" sz="1800" b="1" i="0" u="none" strike="noStrike" kern="1200" cap="none" spc="-1" normalizeH="0" baseline="0" noProof="0" dirty="0">
                <a:ln>
                  <a:noFill/>
                </a:ln>
                <a:solidFill>
                  <a:srgbClr val="ED7D31"/>
                </a:solidFill>
                <a:effectLst/>
                <a:uLnTx/>
                <a:uFillTx/>
                <a:latin typeface="游ゴシック" panose="020B0400000000000000" pitchFamily="50" charset="-128"/>
                <a:ea typeface="游ゴシック" panose="020B0400000000000000" pitchFamily="50" charset="-128"/>
              </a:rPr>
              <a:t>6:5</a:t>
            </a:r>
            <a:r>
              <a:rPr kumimoji="1" lang="ja-JP" alt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r>
              <a:rPr kumimoji="1" lang="en-US" altLang="ja-JP" sz="180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and</a:t>
            </a:r>
            <a: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a:t>
            </a:r>
            <a:r>
              <a:rPr kumimoji="1" lang="en-US" sz="1800" b="1" i="0" u="none" strike="noStrike" kern="1200" cap="none" spc="-1" normalizeH="0" baseline="0" noProof="0" dirty="0">
                <a:ln>
                  <a:noFill/>
                </a:ln>
                <a:solidFill>
                  <a:srgbClr val="ED7D31"/>
                </a:solidFill>
                <a:effectLst/>
                <a:uLnTx/>
                <a:uFillTx/>
                <a:latin typeface="游ゴシック" panose="020B0400000000000000" pitchFamily="50" charset="-128"/>
                <a:ea typeface="游ゴシック" panose="020B0400000000000000" pitchFamily="50" charset="-128"/>
              </a:rPr>
              <a:t>1:2</a:t>
            </a:r>
          </a:p>
          <a:p>
            <a:pPr marL="0" marR="0" lvl="0" indent="0" algn="l" defTabSz="914400" rtl="0" eaLnBrk="1" fontAlgn="auto" latinLnBrk="0" hangingPunct="1">
              <a:lnSpc>
                <a:spcPts val="2500"/>
              </a:lnSpc>
              <a:spcBef>
                <a:spcPts val="0"/>
              </a:spcBef>
              <a:spcAft>
                <a:spcPts val="0"/>
              </a:spcAft>
              <a:buClrTx/>
              <a:buSzTx/>
              <a:buFontTx/>
              <a:buNone/>
              <a:tabLst>
                <a:tab pos="262080" algn="l"/>
              </a:tabLst>
              <a:defRPr/>
            </a:pPr>
            <a:r>
              <a:rPr kumimoji="1" lang="en-US" sz="19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The Nb-Sn film is presumed to be </a:t>
            </a:r>
            <a:r>
              <a:rPr kumimoji="1" lang="en-US" sz="1900" b="1" i="0" u="none" strike="noStrike" kern="1200" cap="none" spc="-1" normalizeH="0" baseline="0" noProof="0" dirty="0">
                <a:ln>
                  <a:noFill/>
                </a:ln>
                <a:solidFill>
                  <a:schemeClr val="accent2"/>
                </a:solidFill>
                <a:effectLst/>
                <a:uLnTx/>
                <a:uFillTx/>
                <a:latin typeface="游ゴシック Medium" panose="020B0500000000000000" pitchFamily="50" charset="-128"/>
                <a:ea typeface="游ゴシック Medium" panose="020B0500000000000000" pitchFamily="50" charset="-128"/>
              </a:rPr>
              <a:t>Nb</a:t>
            </a:r>
            <a:r>
              <a:rPr kumimoji="1" lang="en-US" sz="1900" b="1" i="0" u="none" strike="noStrike" kern="1200" cap="none" spc="-1" normalizeH="0" baseline="-25000" noProof="0" dirty="0">
                <a:ln>
                  <a:noFill/>
                </a:ln>
                <a:solidFill>
                  <a:schemeClr val="accent2"/>
                </a:solidFill>
                <a:effectLst/>
                <a:uLnTx/>
                <a:uFillTx/>
                <a:latin typeface="游ゴシック Medium" panose="020B0500000000000000" pitchFamily="50" charset="-128"/>
                <a:ea typeface="游ゴシック Medium" panose="020B0500000000000000" pitchFamily="50" charset="-128"/>
              </a:rPr>
              <a:t>3</a:t>
            </a:r>
            <a:r>
              <a:rPr kumimoji="1" lang="en-US" sz="1900" b="1" i="0" u="none" strike="noStrike" kern="1200" cap="none" spc="-1" normalizeH="0" baseline="0" noProof="0" dirty="0">
                <a:ln>
                  <a:noFill/>
                </a:ln>
                <a:solidFill>
                  <a:schemeClr val="accent2"/>
                </a:solidFill>
                <a:effectLst/>
                <a:uLnTx/>
                <a:uFillTx/>
                <a:latin typeface="游ゴシック Medium" panose="020B0500000000000000" pitchFamily="50" charset="-128"/>
                <a:ea typeface="游ゴシック Medium" panose="020B0500000000000000" pitchFamily="50" charset="-128"/>
              </a:rPr>
              <a:t>Sn</a:t>
            </a:r>
            <a:r>
              <a:rPr kumimoji="1" lang="en-US" sz="19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p>
        </p:txBody>
      </p:sp>
      <p:sp>
        <p:nvSpPr>
          <p:cNvPr id="4" name="フッター プレースホルダー 1">
            <a:extLst>
              <a:ext uri="{FF2B5EF4-FFF2-40B4-BE49-F238E27FC236}">
                <a16:creationId xmlns:a16="http://schemas.microsoft.com/office/drawing/2014/main" id="{834ED564-A339-39EC-128E-81C7A80C03DC}"/>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 name="Rectangle 2">
            <a:extLst>
              <a:ext uri="{FF2B5EF4-FFF2-40B4-BE49-F238E27FC236}">
                <a16:creationId xmlns:a16="http://schemas.microsoft.com/office/drawing/2014/main" id="{7642E18A-B0FC-5786-8B54-39A112BE776A}"/>
              </a:ext>
            </a:extLst>
          </p:cNvPr>
          <p:cNvSpPr>
            <a:spLocks noChangeArrowheads="1"/>
          </p:cNvSpPr>
          <p:nvPr/>
        </p:nvSpPr>
        <p:spPr bwMode="auto">
          <a:xfrm>
            <a:off x="1981200" y="210878"/>
            <a:ext cx="8229600"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Composition </a:t>
            </a:r>
            <a:r>
              <a:rPr kumimoji="1" lang="en-US" altLang="zh-TW" sz="4400" b="1" i="0" u="none" strike="noStrike" kern="1200" cap="none" spc="0" normalizeH="0" baseline="0" noProof="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of Nb-Sn </a:t>
            </a: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Film</a:t>
            </a:r>
            <a:endParaRPr kumimoji="1" lang="zh-TW" altLang="en-US"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2">
            <a:extLst>
              <a:ext uri="{FF2B5EF4-FFF2-40B4-BE49-F238E27FC236}">
                <a16:creationId xmlns:a16="http://schemas.microsoft.com/office/drawing/2014/main" id="{DD6D1F1E-D964-EC13-2B19-D6B3C18E1EED}"/>
              </a:ext>
            </a:extLst>
          </p:cNvPr>
          <p:cNvSpPr/>
          <p:nvPr/>
        </p:nvSpPr>
        <p:spPr>
          <a:xfrm>
            <a:off x="3429000" y="1618443"/>
            <a:ext cx="2010440" cy="2986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350" b="1" i="0" u="none" strike="noStrike" kern="1200" cap="none" spc="-1"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Sample No. AN02b_⑤</a:t>
            </a:r>
            <a:endParaRPr kumimoji="1" lang="en-US" sz="135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7961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テキスト ボックス 4"/>
          <p:cNvSpPr/>
          <p:nvPr/>
        </p:nvSpPr>
        <p:spPr>
          <a:xfrm>
            <a:off x="2167959" y="1239017"/>
            <a:ext cx="7913589"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The electrical resistance was measured by the 4-terminal method and the superconducting transition temperature was evaluated.</a:t>
            </a:r>
          </a:p>
        </p:txBody>
      </p:sp>
      <p:sp>
        <p:nvSpPr>
          <p:cNvPr id="289" name="テキスト ボックス 6"/>
          <p:cNvSpPr/>
          <p:nvPr/>
        </p:nvSpPr>
        <p:spPr>
          <a:xfrm>
            <a:off x="4861560" y="5415720"/>
            <a:ext cx="2046140" cy="3217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r>
              <a:rPr kumimoji="1" lang="ja-JP" altLang="en-US" sz="1500" b="0"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a:t>
            </a:r>
            <a:r>
              <a:rPr kumimoji="1" lang="en-US" altLang="ja-JP" sz="1500" b="0"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Sample</a:t>
            </a:r>
            <a:r>
              <a:rPr kumimoji="1" lang="en-US" sz="1500" b="0"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 914-1-2</a:t>
            </a:r>
            <a:r>
              <a:rPr kumimoji="1" lang="ja-JP" altLang="en-US" sz="1500" b="0"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a:t>
            </a:r>
            <a:endParaRPr kumimoji="1" lang="en-US" sz="1500" b="0"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90" name="テキスト ボックス 8"/>
          <p:cNvSpPr/>
          <p:nvPr/>
        </p:nvSpPr>
        <p:spPr>
          <a:xfrm>
            <a:off x="7226832" y="2985407"/>
            <a:ext cx="4502308"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1199"/>
              </a:spcAft>
              <a:buClrTx/>
              <a:buSzTx/>
              <a:buFontTx/>
              <a:buNone/>
              <a:tabLst>
                <a:tab pos="0" algn="l"/>
              </a:tabLst>
              <a:defRPr/>
            </a:pPr>
            <a:r>
              <a:rPr kumimoji="1" lang="en-US" altLang="ja-JP"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The transition temperature is</a:t>
            </a:r>
            <a:r>
              <a:rPr kumimoji="1" lang="ja-JP" altLang="en-US"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a:t>
            </a:r>
            <a:r>
              <a:rPr kumimoji="1" lang="en-US" sz="2000" b="1" i="0" u="sng" strike="noStrike" kern="1200" cap="none" spc="-1"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rPr>
              <a:t>17.7 K</a:t>
            </a:r>
            <a:endParaRPr kumimoji="1" lang="en-US" sz="20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a:p>
            <a:pPr marL="0" marR="0" lvl="0" indent="0" algn="l" defTabSz="914400" rtl="0" eaLnBrk="1" fontAlgn="auto" latinLnBrk="0" hangingPunct="1">
              <a:lnSpc>
                <a:spcPct val="100000"/>
              </a:lnSpc>
              <a:spcBef>
                <a:spcPts val="0"/>
              </a:spcBef>
              <a:spcAft>
                <a:spcPts val="1199"/>
              </a:spcAft>
              <a:buClrTx/>
              <a:buSzTx/>
              <a:buFontTx/>
              <a:buNone/>
              <a:tabLst>
                <a:tab pos="0" algn="l"/>
              </a:tabLst>
              <a:defRPr/>
            </a:pPr>
            <a:endParaRPr kumimoji="1" lang="en-US" sz="20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1" lang="en-US"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The value is close to the</a:t>
            </a:r>
            <a:br>
              <a:rPr kumimoji="1" lang="en-US"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br>
            <a:r>
              <a:rPr kumimoji="1" lang="en-US"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theoretical value for Nb</a:t>
            </a:r>
            <a:r>
              <a:rPr kumimoji="1" lang="en-US" sz="2000" b="0" i="0" u="sng" strike="noStrike" kern="1200" cap="none" spc="-1" normalizeH="0" baseline="-2500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3</a:t>
            </a:r>
            <a:r>
              <a:rPr kumimoji="1" lang="en-US"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Sn </a:t>
            </a:r>
            <a:r>
              <a:rPr kumimoji="1" lang="en-US" altLang="ja-JP"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r>
              <a:rPr kumimoji="1" lang="en-US" altLang="ja-JP" sz="2000" b="1"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18.3 K</a:t>
            </a:r>
            <a:r>
              <a:rPr kumimoji="1" lang="en-US" altLang="ja-JP"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r>
              <a:rPr kumimoji="1" lang="en-US" sz="20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a:t>
            </a:r>
            <a:endParaRPr kumimoji="1" lang="en-US" sz="20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p:txBody>
      </p:sp>
      <p:pic>
        <p:nvPicPr>
          <p:cNvPr id="291" name="図 11"/>
          <p:cNvPicPr/>
          <p:nvPr/>
        </p:nvPicPr>
        <p:blipFill>
          <a:blip r:embed="rId3"/>
          <a:srcRect l="26678" t="31063" r="11627" b="12754"/>
          <a:stretch/>
        </p:blipFill>
        <p:spPr>
          <a:xfrm>
            <a:off x="910160" y="2081462"/>
            <a:ext cx="5868000" cy="3339360"/>
          </a:xfrm>
          <a:prstGeom prst="rect">
            <a:avLst/>
          </a:prstGeom>
          <a:ln w="0">
            <a:noFill/>
          </a:ln>
        </p:spPr>
      </p:pic>
      <p:sp>
        <p:nvSpPr>
          <p:cNvPr id="292" name="テキスト ボックス 12"/>
          <p:cNvSpPr/>
          <p:nvPr/>
        </p:nvSpPr>
        <p:spPr>
          <a:xfrm>
            <a:off x="1395440" y="5699164"/>
            <a:ext cx="489744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Variation of electrical resistance of Nb</a:t>
            </a:r>
            <a:r>
              <a:rPr kumimoji="1" lang="en-US" sz="1800" b="1" i="0" u="none" strike="noStrike" kern="1200" cap="none" spc="-1" normalizeH="0" baseline="-25000" noProof="0" dirty="0">
                <a:ln>
                  <a:noFill/>
                </a:ln>
                <a:solidFill>
                  <a:srgbClr val="000000"/>
                </a:solidFill>
                <a:effectLst/>
                <a:uLnTx/>
                <a:uFillTx/>
                <a:latin typeface="游ゴシック" panose="020B0400000000000000" pitchFamily="50" charset="-128"/>
                <a:ea typeface="游ゴシック" panose="020B0400000000000000" pitchFamily="50" charset="-128"/>
              </a:rPr>
              <a:t>3</a:t>
            </a:r>
            <a:r>
              <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Sn samples as a function of temperature</a:t>
            </a:r>
          </a:p>
        </p:txBody>
      </p:sp>
      <p:sp>
        <p:nvSpPr>
          <p:cNvPr id="4" name="フッター プレースホルダー 1">
            <a:extLst>
              <a:ext uri="{FF2B5EF4-FFF2-40B4-BE49-F238E27FC236}">
                <a16:creationId xmlns:a16="http://schemas.microsoft.com/office/drawing/2014/main" id="{24995F08-BD25-6343-C200-976F27FB0498}"/>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 name="Rectangle 2">
            <a:extLst>
              <a:ext uri="{FF2B5EF4-FFF2-40B4-BE49-F238E27FC236}">
                <a16:creationId xmlns:a16="http://schemas.microsoft.com/office/drawing/2014/main" id="{ADF4CE79-1675-9505-547C-BA256885531C}"/>
              </a:ext>
            </a:extLst>
          </p:cNvPr>
          <p:cNvSpPr>
            <a:spLocks noChangeArrowheads="1"/>
          </p:cNvSpPr>
          <p:nvPr/>
        </p:nvSpPr>
        <p:spPr bwMode="auto">
          <a:xfrm>
            <a:off x="548640" y="210878"/>
            <a:ext cx="11115040" cy="998538"/>
          </a:xfrm>
          <a:prstGeom prst="rect">
            <a:avLst/>
          </a:prstGeom>
          <a:noFill/>
          <a:ln w="9525">
            <a:noFill/>
            <a:miter lim="800000"/>
            <a:headEnd/>
            <a:tailEnd/>
          </a:ln>
          <a:effectLst/>
        </p:spPr>
        <p:txBody>
          <a:bodyPr anchor="ctr"/>
          <a:lstStyle/>
          <a:p>
            <a:pPr algn="ctr">
              <a:defRPr/>
            </a:pPr>
            <a:r>
              <a:rPr kumimoji="1" lang="en-US" altLang="zh-TW" sz="4000" b="1" i="0" u="none" strike="noStrike" kern="1200" cap="none" spc="-30" normalizeH="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Superconductivity Properties of Nb-Sn Films</a:t>
            </a:r>
          </a:p>
        </p:txBody>
      </p:sp>
    </p:spTree>
    <p:extLst>
      <p:ext uri="{BB962C8B-B14F-4D97-AF65-F5344CB8AC3E}">
        <p14:creationId xmlns:p14="http://schemas.microsoft.com/office/powerpoint/2010/main" val="1046702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B609739-F5A6-DBA3-409E-D6B6CCE0EC31}"/>
              </a:ext>
            </a:extLst>
          </p:cNvPr>
          <p:cNvPicPr>
            <a:picLocks noChangeAspect="1"/>
          </p:cNvPicPr>
          <p:nvPr/>
        </p:nvPicPr>
        <p:blipFill rotWithShape="1">
          <a:blip r:embed="rId3">
            <a:extLst>
              <a:ext uri="{28A0092B-C50C-407E-A947-70E740481C1C}">
                <a14:useLocalDpi xmlns:a14="http://schemas.microsoft.com/office/drawing/2010/main"/>
              </a:ext>
            </a:extLst>
          </a:blip>
          <a:srcRect l="13686"/>
          <a:stretch/>
        </p:blipFill>
        <p:spPr>
          <a:xfrm rot="5400000">
            <a:off x="4867369" y="1177436"/>
            <a:ext cx="2457261" cy="2135149"/>
          </a:xfrm>
          <a:prstGeom prst="rect">
            <a:avLst/>
          </a:prstGeom>
        </p:spPr>
      </p:pic>
      <p:pic>
        <p:nvPicPr>
          <p:cNvPr id="16" name="図 15">
            <a:extLst>
              <a:ext uri="{FF2B5EF4-FFF2-40B4-BE49-F238E27FC236}">
                <a16:creationId xmlns:a16="http://schemas.microsoft.com/office/drawing/2014/main" id="{AB3E088D-AF75-EBA1-F67A-3C6B2B61D672}"/>
              </a:ext>
            </a:extLst>
          </p:cNvPr>
          <p:cNvPicPr>
            <a:picLocks noChangeAspect="1"/>
          </p:cNvPicPr>
          <p:nvPr/>
        </p:nvPicPr>
        <p:blipFill rotWithShape="1">
          <a:blip r:embed="rId4">
            <a:extLst>
              <a:ext uri="{28A0092B-C50C-407E-A947-70E740481C1C}">
                <a14:useLocalDpi xmlns:a14="http://schemas.microsoft.com/office/drawing/2010/main"/>
              </a:ext>
            </a:extLst>
          </a:blip>
          <a:srcRect r="10402"/>
          <a:stretch/>
        </p:blipFill>
        <p:spPr>
          <a:xfrm rot="5400000">
            <a:off x="4814816" y="3938955"/>
            <a:ext cx="2550741" cy="2135148"/>
          </a:xfrm>
          <a:prstGeom prst="rect">
            <a:avLst/>
          </a:prstGeom>
        </p:spPr>
      </p:pic>
      <p:sp>
        <p:nvSpPr>
          <p:cNvPr id="20" name="テキスト ボックス 19">
            <a:extLst>
              <a:ext uri="{FF2B5EF4-FFF2-40B4-BE49-F238E27FC236}">
                <a16:creationId xmlns:a16="http://schemas.microsoft.com/office/drawing/2014/main" id="{72EEB226-84BF-8A84-A03C-3B920E3CB256}"/>
              </a:ext>
            </a:extLst>
          </p:cNvPr>
          <p:cNvSpPr txBox="1"/>
          <p:nvPr/>
        </p:nvSpPr>
        <p:spPr>
          <a:xfrm>
            <a:off x="5017532" y="3316148"/>
            <a:ext cx="2145181" cy="553998"/>
          </a:xfrm>
          <a:prstGeom prst="rect">
            <a:avLst/>
          </a:prstGeom>
          <a:solidFill>
            <a:srgbClr val="FFFFFF">
              <a:alpha val="89020"/>
            </a:srgbClr>
          </a:solidFill>
          <a:ln>
            <a:noFill/>
          </a:ln>
        </p:spPr>
        <p:txBody>
          <a:bodyPr wrap="square" rtlCol="0">
            <a:spAutoFit/>
          </a:bodyPr>
          <a:lstStyle/>
          <a:p>
            <a:pPr>
              <a:tabLst>
                <a:tab pos="207963" algn="l"/>
              </a:tabLst>
            </a:pPr>
            <a:r>
              <a:rPr lang="en-US" altLang="ja-JP" sz="1500" b="1" dirty="0">
                <a:latin typeface="游ゴシック" panose="020B0400000000000000" pitchFamily="50" charset="-128"/>
                <a:ea typeface="游ゴシック" panose="020B0400000000000000" pitchFamily="50" charset="-128"/>
              </a:rPr>
              <a:t>	Set in annealing 	equipment</a:t>
            </a:r>
            <a:endParaRPr kumimoji="1" lang="ja-JP" altLang="en-US" sz="1500" b="1" dirty="0">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9F794390-287E-4162-F48D-983307AC83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06671" y="1016379"/>
            <a:ext cx="3317726" cy="2457261"/>
          </a:xfrm>
          <a:prstGeom prst="rect">
            <a:avLst/>
          </a:prstGeom>
        </p:spPr>
      </p:pic>
      <p:pic>
        <p:nvPicPr>
          <p:cNvPr id="11" name="図 10">
            <a:extLst>
              <a:ext uri="{FF2B5EF4-FFF2-40B4-BE49-F238E27FC236}">
                <a16:creationId xmlns:a16="http://schemas.microsoft.com/office/drawing/2014/main" id="{38DA53CF-70D9-3D1D-9283-F34AF839A0E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6671" y="3793604"/>
            <a:ext cx="3317726" cy="2488295"/>
          </a:xfrm>
          <a:prstGeom prst="rect">
            <a:avLst/>
          </a:prstGeom>
        </p:spPr>
      </p:pic>
      <p:sp>
        <p:nvSpPr>
          <p:cNvPr id="4" name="テキスト ボックス 3">
            <a:extLst>
              <a:ext uri="{FF2B5EF4-FFF2-40B4-BE49-F238E27FC236}">
                <a16:creationId xmlns:a16="http://schemas.microsoft.com/office/drawing/2014/main" id="{3FDF7673-5FDC-4CAA-A321-DD4F564208CF}"/>
              </a:ext>
            </a:extLst>
          </p:cNvPr>
          <p:cNvSpPr txBox="1"/>
          <p:nvPr/>
        </p:nvSpPr>
        <p:spPr>
          <a:xfrm>
            <a:off x="-3388592" y="6097800"/>
            <a:ext cx="2837332" cy="677108"/>
          </a:xfrm>
          <a:prstGeom prst="rect">
            <a:avLst/>
          </a:prstGeom>
          <a:noFill/>
        </p:spPr>
        <p:txBody>
          <a:bodyPr wrap="square" rtlCol="0">
            <a:spAutoFit/>
          </a:bodyPr>
          <a:lstStyle/>
          <a:p>
            <a:r>
              <a:rPr kumimoji="1" lang="ja-JP" altLang="en-US" sz="1900" dirty="0">
                <a:latin typeface="游ゴシック Medium" panose="020B0500000000000000" pitchFamily="50" charset="-128"/>
                <a:ea typeface="游ゴシック Medium" panose="020B0500000000000000" pitchFamily="50" charset="-128"/>
              </a:rPr>
              <a:t>・前処理後、</a:t>
            </a:r>
            <a:r>
              <a:rPr kumimoji="1" lang="en-US" altLang="ja-JP" sz="1900" dirty="0">
                <a:latin typeface="游ゴシック Medium" panose="020B0500000000000000" pitchFamily="50" charset="-128"/>
                <a:ea typeface="游ゴシック Medium" panose="020B0500000000000000" pitchFamily="50" charset="-128"/>
              </a:rPr>
              <a:t>Cu/Sn/Cu</a:t>
            </a:r>
            <a:br>
              <a:rPr kumimoji="1" lang="en-US" altLang="ja-JP" sz="1900" dirty="0">
                <a:latin typeface="游ゴシック Medium" panose="020B0500000000000000" pitchFamily="50" charset="-128"/>
                <a:ea typeface="游ゴシック Medium" panose="020B0500000000000000" pitchFamily="50" charset="-128"/>
              </a:rPr>
            </a:br>
            <a:r>
              <a:rPr kumimoji="1" lang="ja-JP" altLang="en-US" sz="1900" dirty="0">
                <a:latin typeface="游ゴシック Medium" panose="020B0500000000000000" pitchFamily="50" charset="-128"/>
                <a:ea typeface="游ゴシック Medium" panose="020B0500000000000000" pitchFamily="50" charset="-128"/>
              </a:rPr>
              <a:t>　</a:t>
            </a:r>
            <a:r>
              <a:rPr kumimoji="1" lang="en-US" altLang="ja-JP" sz="1900" dirty="0">
                <a:latin typeface="游ゴシック Medium" panose="020B0500000000000000" pitchFamily="50" charset="-128"/>
                <a:ea typeface="游ゴシック Medium" panose="020B0500000000000000" pitchFamily="50" charset="-128"/>
              </a:rPr>
              <a:t>3</a:t>
            </a:r>
            <a:r>
              <a:rPr kumimoji="1" lang="ja-JP" altLang="en-US" sz="1900" dirty="0">
                <a:latin typeface="游ゴシック Medium" panose="020B0500000000000000" pitchFamily="50" charset="-128"/>
                <a:ea typeface="游ゴシック Medium" panose="020B0500000000000000" pitchFamily="50" charset="-128"/>
              </a:rPr>
              <a:t>層めっきを行った</a:t>
            </a:r>
          </a:p>
        </p:txBody>
      </p:sp>
      <p:sp>
        <p:nvSpPr>
          <p:cNvPr id="6" name="テキスト ボックス 5">
            <a:extLst>
              <a:ext uri="{FF2B5EF4-FFF2-40B4-BE49-F238E27FC236}">
                <a16:creationId xmlns:a16="http://schemas.microsoft.com/office/drawing/2014/main" id="{013D4B7C-5360-4F9E-4E35-926DB087D924}"/>
              </a:ext>
            </a:extLst>
          </p:cNvPr>
          <p:cNvSpPr txBox="1"/>
          <p:nvPr/>
        </p:nvSpPr>
        <p:spPr>
          <a:xfrm>
            <a:off x="-6037578" y="419716"/>
            <a:ext cx="6340119" cy="384721"/>
          </a:xfrm>
          <a:prstGeom prst="rect">
            <a:avLst/>
          </a:prstGeom>
          <a:noFill/>
          <a:ln>
            <a:noFill/>
          </a:ln>
        </p:spPr>
        <p:txBody>
          <a:bodyPr wrap="square" rtlCol="0">
            <a:spAutoFit/>
          </a:bodyPr>
          <a:lstStyle/>
          <a:p>
            <a:pPr>
              <a:spcAft>
                <a:spcPts val="600"/>
              </a:spcAft>
            </a:pPr>
            <a:r>
              <a:rPr lang="ja-JP" altLang="en-US" sz="1900" b="1" dirty="0">
                <a:solidFill>
                  <a:srgbClr val="0070C0"/>
                </a:solidFill>
                <a:latin typeface="+mn-ea"/>
              </a:rPr>
              <a:t>目標膜厚　シード</a:t>
            </a:r>
            <a:r>
              <a:rPr lang="en-US" altLang="ja-JP" sz="1900" b="1" dirty="0">
                <a:solidFill>
                  <a:srgbClr val="0070C0"/>
                </a:solidFill>
                <a:latin typeface="+mn-ea"/>
              </a:rPr>
              <a:t>Cu: </a:t>
            </a:r>
            <a:r>
              <a:rPr lang="en-US" altLang="ja-JP" sz="1900" b="1" u="sng" dirty="0">
                <a:solidFill>
                  <a:srgbClr val="0070C0"/>
                </a:solidFill>
                <a:latin typeface="+mn-ea"/>
              </a:rPr>
              <a:t>2μm</a:t>
            </a:r>
            <a:r>
              <a:rPr lang="en-US" altLang="ja-JP" sz="1900" b="1" dirty="0">
                <a:solidFill>
                  <a:srgbClr val="0070C0"/>
                </a:solidFill>
                <a:latin typeface="+mn-ea"/>
              </a:rPr>
              <a:t>/ Sn:</a:t>
            </a:r>
            <a:r>
              <a:rPr lang="en-US" altLang="ja-JP" sz="1900" b="1" u="sng" dirty="0">
                <a:solidFill>
                  <a:srgbClr val="0070C0"/>
                </a:solidFill>
                <a:latin typeface="+mn-ea"/>
              </a:rPr>
              <a:t>5μm</a:t>
            </a:r>
            <a:r>
              <a:rPr lang="en-US" altLang="ja-JP" sz="1900" b="1" dirty="0">
                <a:solidFill>
                  <a:srgbClr val="0070C0"/>
                </a:solidFill>
                <a:latin typeface="+mn-ea"/>
              </a:rPr>
              <a:t>/ </a:t>
            </a:r>
            <a:r>
              <a:rPr lang="ja-JP" altLang="en-US" sz="1900" b="1" dirty="0">
                <a:solidFill>
                  <a:srgbClr val="0070C0"/>
                </a:solidFill>
                <a:latin typeface="+mn-ea"/>
              </a:rPr>
              <a:t>バリア</a:t>
            </a:r>
            <a:r>
              <a:rPr lang="en-US" altLang="ja-JP" sz="1900" b="1" dirty="0">
                <a:solidFill>
                  <a:srgbClr val="0070C0"/>
                </a:solidFill>
                <a:latin typeface="+mn-ea"/>
              </a:rPr>
              <a:t>Cu: </a:t>
            </a:r>
            <a:r>
              <a:rPr lang="en-US" altLang="ja-JP" sz="1900" b="1" u="sng" dirty="0">
                <a:solidFill>
                  <a:srgbClr val="0070C0"/>
                </a:solidFill>
                <a:latin typeface="+mn-ea"/>
              </a:rPr>
              <a:t>2μm</a:t>
            </a:r>
          </a:p>
        </p:txBody>
      </p:sp>
      <p:graphicFrame>
        <p:nvGraphicFramePr>
          <p:cNvPr id="8" name="表 7">
            <a:extLst>
              <a:ext uri="{FF2B5EF4-FFF2-40B4-BE49-F238E27FC236}">
                <a16:creationId xmlns:a16="http://schemas.microsoft.com/office/drawing/2014/main" id="{A210F3A2-80DE-0361-3A22-8D9FE06377DC}"/>
              </a:ext>
            </a:extLst>
          </p:cNvPr>
          <p:cNvGraphicFramePr>
            <a:graphicFrameLocks noGrp="1"/>
          </p:cNvGraphicFramePr>
          <p:nvPr/>
        </p:nvGraphicFramePr>
        <p:xfrm>
          <a:off x="-1707442" y="7651676"/>
          <a:ext cx="4781193" cy="2395987"/>
        </p:xfrm>
        <a:graphic>
          <a:graphicData uri="http://schemas.openxmlformats.org/drawingml/2006/table">
            <a:tbl>
              <a:tblPr/>
              <a:tblGrid>
                <a:gridCol w="1156447">
                  <a:extLst>
                    <a:ext uri="{9D8B030D-6E8A-4147-A177-3AD203B41FA5}">
                      <a16:colId xmlns:a16="http://schemas.microsoft.com/office/drawing/2014/main" val="3407302750"/>
                    </a:ext>
                  </a:extLst>
                </a:gridCol>
                <a:gridCol w="1249008">
                  <a:extLst>
                    <a:ext uri="{9D8B030D-6E8A-4147-A177-3AD203B41FA5}">
                      <a16:colId xmlns:a16="http://schemas.microsoft.com/office/drawing/2014/main" val="265516358"/>
                    </a:ext>
                  </a:extLst>
                </a:gridCol>
                <a:gridCol w="1230630">
                  <a:extLst>
                    <a:ext uri="{9D8B030D-6E8A-4147-A177-3AD203B41FA5}">
                      <a16:colId xmlns:a16="http://schemas.microsoft.com/office/drawing/2014/main" val="2103914373"/>
                    </a:ext>
                  </a:extLst>
                </a:gridCol>
                <a:gridCol w="1145108">
                  <a:extLst>
                    <a:ext uri="{9D8B030D-6E8A-4147-A177-3AD203B41FA5}">
                      <a16:colId xmlns:a16="http://schemas.microsoft.com/office/drawing/2014/main" val="1944861938"/>
                    </a:ext>
                  </a:extLst>
                </a:gridCol>
              </a:tblGrid>
              <a:tr h="529596">
                <a:tc>
                  <a:txBody>
                    <a:bodyPr/>
                    <a:lstStyle/>
                    <a:p>
                      <a:pPr algn="ctr" fontAlgn="b">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シード</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Cu</a:t>
                      </a:r>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ts val="1600"/>
                        </a:lnSpc>
                      </a:pPr>
                      <a:r>
                        <a:rPr lang="en-US" sz="1600" b="0" i="0" u="none" strike="noStrike" dirty="0">
                          <a:solidFill>
                            <a:srgbClr val="000000"/>
                          </a:solidFill>
                          <a:effectLst/>
                          <a:latin typeface="Yu Gothic" panose="020B0400000000000000" pitchFamily="50" charset="-128"/>
                          <a:ea typeface="Yu Gothic" panose="020B0400000000000000" pitchFamily="50" charset="-128"/>
                        </a:rPr>
                        <a:t>Sn</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バリア</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Cu</a:t>
                      </a:r>
                      <a:endParaRPr lang="ja-JP" altLang="en-US" sz="1600" b="0" i="0" u="none" strike="noStrike" dirty="0">
                        <a:solidFill>
                          <a:srgbClr val="000000"/>
                        </a:solidFill>
                        <a:effectLst/>
                        <a:latin typeface="Yu Gothic" panose="020B0400000000000000" pitchFamily="50" charset="-128"/>
                        <a:ea typeface="Yu Gothic" panose="020B0400000000000000"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9465524"/>
                  </a:ext>
                </a:extLst>
              </a:tr>
              <a:tr h="529596">
                <a:tc>
                  <a:txBody>
                    <a:bodyPr/>
                    <a:lstStyle/>
                    <a:p>
                      <a:pPr algn="ctr" fontAlgn="ctr">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薬液</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ピロ銅</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lvl="0" indent="0" algn="ctr" defTabSz="914400" rtl="0" eaLnBrk="1" fontAlgn="ctr" latinLnBrk="0" hangingPunct="1">
                        <a:lnSpc>
                          <a:spcPts val="1600"/>
                        </a:lnSpc>
                        <a:spcBef>
                          <a:spcPts val="0"/>
                        </a:spcBef>
                        <a:spcAft>
                          <a:spcPts val="0"/>
                        </a:spcAft>
                        <a:buClrTx/>
                        <a:buSzTx/>
                        <a:buFontTx/>
                        <a:buNone/>
                        <a:tabLst/>
                        <a:defRPr/>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有機酸 </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Sn</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ピロ銅</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18835529"/>
                  </a:ext>
                </a:extLst>
              </a:tr>
              <a:tr h="267359">
                <a:tc>
                  <a:txBody>
                    <a:bodyPr/>
                    <a:lstStyle/>
                    <a:p>
                      <a:pPr algn="ctr" fontAlgn="ctr">
                        <a:lnSpc>
                          <a:spcPts val="1600"/>
                        </a:lnSpc>
                      </a:pPr>
                      <a:r>
                        <a:rPr lang="en-US" sz="1600" b="0" i="0" u="none" strike="noStrike" dirty="0">
                          <a:solidFill>
                            <a:srgbClr val="000000"/>
                          </a:solidFill>
                          <a:effectLst/>
                          <a:latin typeface="Yu Gothic" panose="020B0400000000000000" pitchFamily="50" charset="-128"/>
                          <a:ea typeface="Yu Gothic" panose="020B0400000000000000" pitchFamily="50" charset="-128"/>
                        </a:rPr>
                        <a:t>D</a:t>
                      </a:r>
                      <a:r>
                        <a:rPr lang="en-US" sz="1600" b="0" i="0" u="none" strike="noStrike" baseline="-25000" dirty="0">
                          <a:solidFill>
                            <a:srgbClr val="000000"/>
                          </a:solidFill>
                          <a:effectLst/>
                          <a:latin typeface="Yu Gothic" panose="020B0400000000000000" pitchFamily="50" charset="-128"/>
                          <a:ea typeface="Yu Gothic" panose="020B0400000000000000" pitchFamily="50" charset="-128"/>
                        </a:rPr>
                        <a:t>k </a:t>
                      </a:r>
                      <a:r>
                        <a:rPr lang="en-US" sz="1600" b="0" i="0" u="none" strike="noStrike" dirty="0">
                          <a:solidFill>
                            <a:srgbClr val="000000"/>
                          </a:solidFill>
                          <a:effectLst/>
                          <a:latin typeface="Yu Gothic" panose="020B0400000000000000" pitchFamily="50" charset="-128"/>
                          <a:ea typeface="Yu Gothic" panose="020B0400000000000000" pitchFamily="50" charset="-128"/>
                        </a:rPr>
                        <a:t>(A/dm</a:t>
                      </a:r>
                      <a:r>
                        <a:rPr lang="en-US" sz="1600" b="0" i="0" u="none" strike="noStrike" baseline="30000" dirty="0">
                          <a:solidFill>
                            <a:srgbClr val="000000"/>
                          </a:solidFill>
                          <a:effectLst/>
                          <a:latin typeface="Yu Gothic" panose="020B0400000000000000" pitchFamily="50" charset="-128"/>
                          <a:ea typeface="Yu Gothic" panose="020B0400000000000000" pitchFamily="50" charset="-128"/>
                        </a:rPr>
                        <a:t>2</a:t>
                      </a:r>
                      <a:r>
                        <a:rPr lang="en-US" sz="1600" b="0" i="0" u="none" strike="noStrike" dirty="0">
                          <a:solidFill>
                            <a:srgbClr val="000000"/>
                          </a:solidFill>
                          <a:effectLst/>
                          <a:latin typeface="Yu Gothic" panose="020B0400000000000000" pitchFamily="50" charset="-128"/>
                          <a:ea typeface="Yu Gothic" panose="020B0400000000000000" pitchFamily="50" charset="-128"/>
                        </a:rPr>
                        <a: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1.0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1.0 </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1.0 </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91748165"/>
                  </a:ext>
                </a:extLst>
              </a:tr>
              <a:tr h="267359">
                <a:tc>
                  <a:txBody>
                    <a:bodyPr/>
                    <a:lstStyle/>
                    <a:p>
                      <a:pPr algn="ctr" fontAlgn="ctr">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電流 </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a:t>
                      </a:r>
                      <a:r>
                        <a:rPr lang="en-US" sz="1600" b="0" i="0" u="none" strike="noStrike" dirty="0">
                          <a:solidFill>
                            <a:srgbClr val="000000"/>
                          </a:solidFill>
                          <a:effectLst/>
                          <a:latin typeface="Yu Gothic" panose="020B0400000000000000" pitchFamily="50" charset="-128"/>
                          <a:ea typeface="Yu Gothic" panose="020B0400000000000000" pitchFamily="50" charset="-128"/>
                        </a:rPr>
                        <a:t>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3.4</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3.4</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3.4</a:t>
                      </a:r>
                    </a:p>
                  </a:txBody>
                  <a:tcPr marL="4763" marR="4763" marT="4763" marB="0" anchor="ctr">
                    <a:lnL w="6350" cap="flat" cmpd="sng" algn="ctr">
                      <a:solidFill>
                        <a:srgbClr val="000000"/>
                      </a:solidFill>
                      <a:prstDash val="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875608542"/>
                  </a:ext>
                </a:extLst>
              </a:tr>
              <a:tr h="267359">
                <a:tc>
                  <a:txBody>
                    <a:bodyPr/>
                    <a:lstStyle/>
                    <a:p>
                      <a:pPr algn="ctr" fontAlgn="b">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時間（分）</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10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9</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10</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98266190"/>
                  </a:ext>
                </a:extLst>
              </a:tr>
              <a:tr h="267359">
                <a:tc>
                  <a:txBody>
                    <a:bodyPr/>
                    <a:lstStyle/>
                    <a:p>
                      <a:pPr algn="ctr" fontAlgn="b">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温度（℃）</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55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40</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55</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09715174"/>
                  </a:ext>
                </a:extLst>
              </a:tr>
              <a:tr h="267359">
                <a:tc>
                  <a:txBody>
                    <a:bodyPr/>
                    <a:lstStyle/>
                    <a:p>
                      <a:pPr algn="ctr" fontAlgn="b">
                        <a:lnSpc>
                          <a:spcPts val="1600"/>
                        </a:lnSpc>
                      </a:pP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電圧（</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V</a:t>
                      </a: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2.7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2.8</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ts val="1600"/>
                        </a:lnSpc>
                      </a:pP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2.9 - 3.0</a:t>
                      </a:r>
                    </a:p>
                  </a:txBody>
                  <a:tcPr marL="4763" marR="4763" marT="476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1170297"/>
                  </a:ext>
                </a:extLst>
              </a:tr>
            </a:tbl>
          </a:graphicData>
        </a:graphic>
      </p:graphicFrame>
      <p:sp>
        <p:nvSpPr>
          <p:cNvPr id="14" name="テキスト ボックス 13">
            <a:extLst>
              <a:ext uri="{FF2B5EF4-FFF2-40B4-BE49-F238E27FC236}">
                <a16:creationId xmlns:a16="http://schemas.microsoft.com/office/drawing/2014/main" id="{79B4B0B6-886E-1108-45EB-FBCCA995E0E3}"/>
              </a:ext>
            </a:extLst>
          </p:cNvPr>
          <p:cNvSpPr txBox="1"/>
          <p:nvPr/>
        </p:nvSpPr>
        <p:spPr>
          <a:xfrm>
            <a:off x="1306671" y="3148875"/>
            <a:ext cx="1137825" cy="323165"/>
          </a:xfrm>
          <a:prstGeom prst="rect">
            <a:avLst/>
          </a:prstGeom>
          <a:solidFill>
            <a:srgbClr val="FFFFFF">
              <a:alpha val="89020"/>
            </a:srgbClr>
          </a:solidFill>
          <a:ln>
            <a:noFill/>
          </a:ln>
        </p:spPr>
        <p:txBody>
          <a:bodyPr wrap="square" rtlCol="0">
            <a:spAutoFit/>
          </a:bodyPr>
          <a:lstStyle/>
          <a:p>
            <a:r>
              <a:rPr kumimoji="1" lang="en-US" altLang="ja-JP" sz="1500" b="1" dirty="0">
                <a:latin typeface="游ゴシック" panose="020B0400000000000000" pitchFamily="50" charset="-128"/>
                <a:ea typeface="游ゴシック" panose="020B0400000000000000" pitchFamily="50" charset="-128"/>
              </a:rPr>
              <a:t>Cu plating</a:t>
            </a:r>
            <a:endParaRPr kumimoji="1" lang="ja-JP" altLang="en-US" sz="1500" b="1"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D0CE28EC-6E3C-ED45-6A0C-FCD70C828495}"/>
              </a:ext>
            </a:extLst>
          </p:cNvPr>
          <p:cNvSpPr txBox="1"/>
          <p:nvPr/>
        </p:nvSpPr>
        <p:spPr>
          <a:xfrm>
            <a:off x="1306671" y="5958734"/>
            <a:ext cx="1137825" cy="323165"/>
          </a:xfrm>
          <a:prstGeom prst="rect">
            <a:avLst/>
          </a:prstGeom>
          <a:solidFill>
            <a:srgbClr val="FFFFFF">
              <a:alpha val="89020"/>
            </a:srgbClr>
          </a:solidFill>
          <a:ln>
            <a:noFill/>
          </a:ln>
        </p:spPr>
        <p:txBody>
          <a:bodyPr wrap="square" rtlCol="0">
            <a:spAutoFit/>
          </a:bodyPr>
          <a:lstStyle/>
          <a:p>
            <a:r>
              <a:rPr kumimoji="1" lang="en-US" altLang="ja-JP" sz="1500" b="1" dirty="0">
                <a:latin typeface="游ゴシック" panose="020B0400000000000000" pitchFamily="50" charset="-128"/>
                <a:ea typeface="游ゴシック" panose="020B0400000000000000" pitchFamily="50" charset="-128"/>
              </a:rPr>
              <a:t>Sn plating</a:t>
            </a:r>
            <a:endParaRPr kumimoji="1" lang="ja-JP" altLang="en-US" sz="15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F825C045-5E74-F06E-B097-5393E12E1DF1}"/>
              </a:ext>
            </a:extLst>
          </p:cNvPr>
          <p:cNvSpPr txBox="1"/>
          <p:nvPr/>
        </p:nvSpPr>
        <p:spPr>
          <a:xfrm>
            <a:off x="1198202" y="10539548"/>
            <a:ext cx="1777897" cy="338554"/>
          </a:xfrm>
          <a:prstGeom prst="rect">
            <a:avLst/>
          </a:prstGeom>
          <a:noFill/>
        </p:spPr>
        <p:txBody>
          <a:bodyPr wrap="square" rtlCol="0">
            <a:spAutoFit/>
          </a:bodyPr>
          <a:lstStyle/>
          <a:p>
            <a:pPr algn="r"/>
            <a:r>
              <a:rPr lang="ja-JP" altLang="en-US" sz="1600" dirty="0">
                <a:latin typeface="+mn-ea"/>
              </a:rPr>
              <a:t>流量</a:t>
            </a:r>
            <a:r>
              <a:rPr lang="en-US" altLang="ja-JP" sz="1600" dirty="0">
                <a:latin typeface="+mn-ea"/>
              </a:rPr>
              <a:t>:</a:t>
            </a:r>
            <a:r>
              <a:rPr lang="ja-JP" altLang="en-US" sz="1600" dirty="0">
                <a:latin typeface="+mn-ea"/>
              </a:rPr>
              <a:t> </a:t>
            </a:r>
            <a:r>
              <a:rPr lang="en-US" altLang="ja-JP" sz="1600" dirty="0">
                <a:latin typeface="+mn-ea"/>
              </a:rPr>
              <a:t>10.0L/min</a:t>
            </a:r>
            <a:endParaRPr kumimoji="1" lang="ja-JP" altLang="en-US" sz="1600" dirty="0">
              <a:latin typeface="+mn-ea"/>
            </a:endParaRPr>
          </a:p>
        </p:txBody>
      </p:sp>
      <p:graphicFrame>
        <p:nvGraphicFramePr>
          <p:cNvPr id="21" name="表 20">
            <a:extLst>
              <a:ext uri="{FF2B5EF4-FFF2-40B4-BE49-F238E27FC236}">
                <a16:creationId xmlns:a16="http://schemas.microsoft.com/office/drawing/2014/main" id="{EA53A28D-88B9-32DB-1AA0-C2DBF86EBE1D}"/>
              </a:ext>
            </a:extLst>
          </p:cNvPr>
          <p:cNvGraphicFramePr>
            <a:graphicFrameLocks noGrp="1"/>
          </p:cNvGraphicFramePr>
          <p:nvPr/>
        </p:nvGraphicFramePr>
        <p:xfrm>
          <a:off x="3658926" y="11102588"/>
          <a:ext cx="3503787" cy="2316908"/>
        </p:xfrm>
        <a:graphic>
          <a:graphicData uri="http://schemas.openxmlformats.org/drawingml/2006/table">
            <a:tbl>
              <a:tblPr/>
              <a:tblGrid>
                <a:gridCol w="500541">
                  <a:extLst>
                    <a:ext uri="{9D8B030D-6E8A-4147-A177-3AD203B41FA5}">
                      <a16:colId xmlns:a16="http://schemas.microsoft.com/office/drawing/2014/main" val="2619702575"/>
                    </a:ext>
                  </a:extLst>
                </a:gridCol>
                <a:gridCol w="500541">
                  <a:extLst>
                    <a:ext uri="{9D8B030D-6E8A-4147-A177-3AD203B41FA5}">
                      <a16:colId xmlns:a16="http://schemas.microsoft.com/office/drawing/2014/main" val="2857275092"/>
                    </a:ext>
                  </a:extLst>
                </a:gridCol>
                <a:gridCol w="500541">
                  <a:extLst>
                    <a:ext uri="{9D8B030D-6E8A-4147-A177-3AD203B41FA5}">
                      <a16:colId xmlns:a16="http://schemas.microsoft.com/office/drawing/2014/main" val="3781873592"/>
                    </a:ext>
                  </a:extLst>
                </a:gridCol>
                <a:gridCol w="500541">
                  <a:extLst>
                    <a:ext uri="{9D8B030D-6E8A-4147-A177-3AD203B41FA5}">
                      <a16:colId xmlns:a16="http://schemas.microsoft.com/office/drawing/2014/main" val="296778927"/>
                    </a:ext>
                  </a:extLst>
                </a:gridCol>
                <a:gridCol w="500541">
                  <a:extLst>
                    <a:ext uri="{9D8B030D-6E8A-4147-A177-3AD203B41FA5}">
                      <a16:colId xmlns:a16="http://schemas.microsoft.com/office/drawing/2014/main" val="4100630010"/>
                    </a:ext>
                  </a:extLst>
                </a:gridCol>
                <a:gridCol w="500541">
                  <a:extLst>
                    <a:ext uri="{9D8B030D-6E8A-4147-A177-3AD203B41FA5}">
                      <a16:colId xmlns:a16="http://schemas.microsoft.com/office/drawing/2014/main" val="1622027829"/>
                    </a:ext>
                  </a:extLst>
                </a:gridCol>
                <a:gridCol w="500541">
                  <a:extLst>
                    <a:ext uri="{9D8B030D-6E8A-4147-A177-3AD203B41FA5}">
                      <a16:colId xmlns:a16="http://schemas.microsoft.com/office/drawing/2014/main" val="1806099869"/>
                    </a:ext>
                  </a:extLst>
                </a:gridCol>
              </a:tblGrid>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286942691"/>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3681409053"/>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3805176054"/>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453794849"/>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1950521925"/>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2709305487"/>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2213457373"/>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3306923039"/>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3619680072"/>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3904150917"/>
                  </a:ext>
                </a:extLst>
              </a:tr>
              <a:tr h="210628">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224270999"/>
                  </a:ext>
                </a:extLst>
              </a:tr>
            </a:tbl>
          </a:graphicData>
        </a:graphic>
      </p:graphicFrame>
      <p:graphicFrame>
        <p:nvGraphicFramePr>
          <p:cNvPr id="22" name="グラフ 21">
            <a:extLst>
              <a:ext uri="{FF2B5EF4-FFF2-40B4-BE49-F238E27FC236}">
                <a16:creationId xmlns:a16="http://schemas.microsoft.com/office/drawing/2014/main" id="{D3249B1E-07C4-788C-65BF-41EACB3336F3}"/>
              </a:ext>
            </a:extLst>
          </p:cNvPr>
          <p:cNvGraphicFramePr>
            <a:graphicFrameLocks noChangeAspect="1"/>
          </p:cNvGraphicFramePr>
          <p:nvPr/>
        </p:nvGraphicFramePr>
        <p:xfrm>
          <a:off x="1856205" y="11102588"/>
          <a:ext cx="5818726" cy="3686623"/>
        </p:xfrm>
        <a:graphic>
          <a:graphicData uri="http://schemas.openxmlformats.org/drawingml/2006/chart">
            <c:chart xmlns:c="http://schemas.openxmlformats.org/drawingml/2006/chart" xmlns:r="http://schemas.openxmlformats.org/officeDocument/2006/relationships" r:id="rId7"/>
          </a:graphicData>
        </a:graphic>
      </p:graphicFrame>
      <p:sp>
        <p:nvSpPr>
          <p:cNvPr id="23" name="テキスト ボックス 22">
            <a:extLst>
              <a:ext uri="{FF2B5EF4-FFF2-40B4-BE49-F238E27FC236}">
                <a16:creationId xmlns:a16="http://schemas.microsoft.com/office/drawing/2014/main" id="{E8608CF3-580E-1767-EB39-DD43A6A50610}"/>
              </a:ext>
            </a:extLst>
          </p:cNvPr>
          <p:cNvSpPr txBox="1"/>
          <p:nvPr/>
        </p:nvSpPr>
        <p:spPr>
          <a:xfrm>
            <a:off x="4624397" y="8586801"/>
            <a:ext cx="5472953" cy="2177519"/>
          </a:xfrm>
          <a:prstGeom prst="rect">
            <a:avLst/>
          </a:prstGeom>
          <a:noFill/>
        </p:spPr>
        <p:txBody>
          <a:bodyPr wrap="square" rtlCol="0">
            <a:spAutoFit/>
          </a:bodyPr>
          <a:lstStyle/>
          <a:p>
            <a:pPr>
              <a:spcAft>
                <a:spcPts val="1100"/>
              </a:spcAft>
            </a:pPr>
            <a:r>
              <a:rPr lang="ja-JP" altLang="en-US" dirty="0">
                <a:latin typeface="游ゴシック Medium" panose="020B0500000000000000" pitchFamily="50" charset="-128"/>
                <a:ea typeface="游ゴシック Medium" panose="020B0500000000000000" pitchFamily="50" charset="-128"/>
              </a:rPr>
              <a:t>めっき後</a:t>
            </a:r>
            <a:r>
              <a:rPr lang="en-US" altLang="ja-JP" dirty="0">
                <a:latin typeface="游ゴシック Medium" panose="020B0500000000000000" pitchFamily="50" charset="-128"/>
                <a:ea typeface="游ゴシック Medium" panose="020B0500000000000000" pitchFamily="50" charset="-128"/>
              </a:rPr>
              <a:t>Nb</a:t>
            </a:r>
            <a:r>
              <a:rPr lang="ja-JP" altLang="en-US" dirty="0">
                <a:latin typeface="游ゴシック Medium" panose="020B0500000000000000" pitchFamily="50" charset="-128"/>
                <a:ea typeface="游ゴシック Medium" panose="020B0500000000000000" pitchFamily="50" charset="-128"/>
              </a:rPr>
              <a:t>空洞の熱処理を行った</a:t>
            </a:r>
            <a:endParaRPr lang="en-US" altLang="ja-JP" dirty="0">
              <a:latin typeface="游ゴシック Medium" panose="020B0500000000000000" pitchFamily="50" charset="-128"/>
              <a:ea typeface="游ゴシック Medium" panose="020B0500000000000000" pitchFamily="50" charset="-128"/>
            </a:endParaRPr>
          </a:p>
          <a:p>
            <a:pPr>
              <a:spcAft>
                <a:spcPts val="1100"/>
              </a:spcAft>
            </a:pPr>
            <a:r>
              <a:rPr lang="ja-JP" altLang="en-US" dirty="0">
                <a:latin typeface="游ゴシック Medium" panose="020B0500000000000000" pitchFamily="50" charset="-128"/>
                <a:ea typeface="游ゴシック Medium" panose="020B0500000000000000" pitchFamily="50" charset="-128"/>
              </a:rPr>
              <a:t>①</a:t>
            </a:r>
            <a:r>
              <a:rPr lang="en-US" altLang="ja-JP" dirty="0">
                <a:latin typeface="游ゴシック Medium" panose="020B0500000000000000" pitchFamily="50" charset="-128"/>
                <a:ea typeface="游ゴシック Medium" panose="020B0500000000000000" pitchFamily="50" charset="-128"/>
              </a:rPr>
              <a:t>200</a:t>
            </a:r>
            <a:r>
              <a:rPr lang="ja-JP" altLang="en-US" dirty="0">
                <a:latin typeface="游ゴシック Medium" panose="020B0500000000000000" pitchFamily="50" charset="-128"/>
                <a:ea typeface="游ゴシック Medium" panose="020B0500000000000000" pitchFamily="50" charset="-128"/>
              </a:rPr>
              <a:t>℃ </a:t>
            </a:r>
            <a:r>
              <a:rPr lang="en-US" altLang="ja-JP" dirty="0">
                <a:latin typeface="游ゴシック Medium" panose="020B0500000000000000" pitchFamily="50" charset="-128"/>
                <a:ea typeface="游ゴシック Medium" panose="020B0500000000000000" pitchFamily="50" charset="-128"/>
              </a:rPr>
              <a:t>48</a:t>
            </a:r>
            <a:r>
              <a:rPr lang="ja-JP" altLang="en-US" dirty="0">
                <a:latin typeface="游ゴシック Medium" panose="020B0500000000000000" pitchFamily="50" charset="-128"/>
                <a:ea typeface="游ゴシック Medium" panose="020B0500000000000000" pitchFamily="50" charset="-128"/>
              </a:rPr>
              <a:t>時間</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②</a:t>
            </a:r>
            <a:r>
              <a:rPr lang="en-US" altLang="ja-JP" dirty="0">
                <a:latin typeface="游ゴシック Medium" panose="020B0500000000000000" pitchFamily="50" charset="-128"/>
                <a:ea typeface="游ゴシック Medium" panose="020B0500000000000000" pitchFamily="50" charset="-128"/>
              </a:rPr>
              <a:t>458</a:t>
            </a:r>
            <a:r>
              <a:rPr lang="ja-JP" altLang="en-US" dirty="0">
                <a:latin typeface="游ゴシック Medium" panose="020B0500000000000000" pitchFamily="50" charset="-128"/>
                <a:ea typeface="游ゴシック Medium" panose="020B0500000000000000" pitchFamily="50" charset="-128"/>
              </a:rPr>
              <a:t>℃ </a:t>
            </a:r>
            <a:r>
              <a:rPr lang="en-US" altLang="ja-JP" dirty="0">
                <a:latin typeface="游ゴシック Medium" panose="020B0500000000000000" pitchFamily="50" charset="-128"/>
                <a:ea typeface="游ゴシック Medium" panose="020B0500000000000000" pitchFamily="50" charset="-128"/>
              </a:rPr>
              <a:t>10</a:t>
            </a:r>
            <a:r>
              <a:rPr lang="ja-JP" altLang="en-US" dirty="0">
                <a:latin typeface="游ゴシック Medium" panose="020B0500000000000000" pitchFamily="50" charset="-128"/>
                <a:ea typeface="游ゴシック Medium" panose="020B0500000000000000" pitchFamily="50" charset="-128"/>
              </a:rPr>
              <a:t>時間</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③</a:t>
            </a:r>
            <a:r>
              <a:rPr lang="en-US" altLang="ja-JP" dirty="0">
                <a:latin typeface="游ゴシック Medium" panose="020B0500000000000000" pitchFamily="50" charset="-128"/>
                <a:ea typeface="游ゴシック Medium" panose="020B0500000000000000" pitchFamily="50" charset="-128"/>
              </a:rPr>
              <a:t>700</a:t>
            </a:r>
            <a:r>
              <a:rPr lang="ja-JP" altLang="en-US" dirty="0">
                <a:latin typeface="游ゴシック Medium" panose="020B0500000000000000" pitchFamily="50" charset="-128"/>
                <a:ea typeface="游ゴシック Medium" panose="020B0500000000000000" pitchFamily="50" charset="-128"/>
              </a:rPr>
              <a:t>℃ </a:t>
            </a:r>
            <a:r>
              <a:rPr lang="en-US" altLang="ja-JP" dirty="0">
                <a:latin typeface="游ゴシック Medium" panose="020B0500000000000000" pitchFamily="50" charset="-128"/>
                <a:ea typeface="游ゴシック Medium" panose="020B0500000000000000" pitchFamily="50" charset="-128"/>
              </a:rPr>
              <a:t>24</a:t>
            </a:r>
            <a:r>
              <a:rPr lang="ja-JP" altLang="en-US" dirty="0">
                <a:latin typeface="游ゴシック Medium" panose="020B0500000000000000" pitchFamily="50" charset="-128"/>
                <a:ea typeface="游ゴシック Medium" panose="020B0500000000000000" pitchFamily="50" charset="-128"/>
              </a:rPr>
              <a:t>時間</a:t>
            </a:r>
            <a:endParaRPr lang="en-US" altLang="ja-JP" dirty="0">
              <a:latin typeface="游ゴシック Medium" panose="020B0500000000000000" pitchFamily="50" charset="-128"/>
              <a:ea typeface="游ゴシック Medium" panose="020B0500000000000000" pitchFamily="50" charset="-128"/>
            </a:endParaRPr>
          </a:p>
          <a:p>
            <a:pPr>
              <a:spcAft>
                <a:spcPts val="1100"/>
              </a:spcAft>
            </a:pPr>
            <a:r>
              <a:rPr kumimoji="1" lang="ja-JP" altLang="en-US" dirty="0">
                <a:latin typeface="游ゴシック Medium" panose="020B0500000000000000" pitchFamily="50" charset="-128"/>
                <a:ea typeface="游ゴシック Medium" panose="020B0500000000000000" pitchFamily="50" charset="-128"/>
              </a:rPr>
              <a:t>真空炉</a:t>
            </a:r>
            <a:r>
              <a:rPr kumimoji="1" lang="en-US" altLang="ja-JP" dirty="0">
                <a:latin typeface="游ゴシック Medium" panose="020B0500000000000000" pitchFamily="50" charset="-128"/>
                <a:ea typeface="游ゴシック Medium" panose="020B0500000000000000" pitchFamily="50" charset="-128"/>
              </a:rPr>
              <a:t>: PQ-34/22/42</a:t>
            </a:r>
            <a:r>
              <a:rPr kumimoji="1" lang="ja-JP" altLang="en-US" dirty="0">
                <a:latin typeface="游ゴシック Medium" panose="020B0500000000000000" pitchFamily="50" charset="-128"/>
                <a:ea typeface="游ゴシック Medium" panose="020B0500000000000000" pitchFamily="50" charset="-128"/>
              </a:rPr>
              <a:t>（株式会社</a:t>
            </a:r>
            <a:r>
              <a:rPr kumimoji="1" lang="en-US" altLang="ja-JP" dirty="0">
                <a:latin typeface="游ゴシック Medium" panose="020B0500000000000000" pitchFamily="50" charset="-128"/>
                <a:ea typeface="游ゴシック Medium" panose="020B0500000000000000" pitchFamily="50" charset="-128"/>
              </a:rPr>
              <a:t>IHI</a:t>
            </a:r>
            <a:r>
              <a:rPr kumimoji="1" lang="ja-JP" altLang="en-US" dirty="0">
                <a:latin typeface="游ゴシック Medium" panose="020B0500000000000000" pitchFamily="50" charset="-128"/>
                <a:ea typeface="游ゴシック Medium" panose="020B0500000000000000" pitchFamily="50" charset="-128"/>
              </a:rPr>
              <a:t>機械システム）</a:t>
            </a:r>
            <a:endParaRPr kumimoji="1" lang="en-US" altLang="ja-JP" dirty="0">
              <a:latin typeface="游ゴシック Medium" panose="020B0500000000000000" pitchFamily="50" charset="-128"/>
              <a:ea typeface="游ゴシック Medium" panose="020B0500000000000000" pitchFamily="50" charset="-128"/>
            </a:endParaRPr>
          </a:p>
          <a:p>
            <a:pPr>
              <a:spcAft>
                <a:spcPts val="1100"/>
              </a:spcAft>
            </a:pPr>
            <a:r>
              <a:rPr lang="ja-JP" altLang="en-US" dirty="0">
                <a:latin typeface="游ゴシック Medium" panose="020B0500000000000000" pitchFamily="50" charset="-128"/>
                <a:ea typeface="游ゴシック Medium" panose="020B0500000000000000" pitchFamily="50" charset="-128"/>
              </a:rPr>
              <a:t>熱処理工程は</a:t>
            </a:r>
            <a:r>
              <a:rPr kumimoji="1" lang="ja-JP" altLang="en-US" dirty="0">
                <a:effectLst>
                  <a:outerShdw blurRad="38100" dist="38100" dir="2700000" algn="tl">
                    <a:srgbClr val="000000">
                      <a:alpha val="43137"/>
                    </a:srgbClr>
                  </a:outerShdw>
                </a:effectLst>
                <a:latin typeface="游ゴシック Medium" panose="020B0500000000000000" pitchFamily="50" charset="-128"/>
                <a:ea typeface="游ゴシック Medium" panose="020B0500000000000000" pitchFamily="50" charset="-128"/>
              </a:rPr>
              <a:t>小林工業株式会社様</a:t>
            </a:r>
            <a:r>
              <a:rPr kumimoji="1" lang="ja-JP" altLang="en-US" dirty="0">
                <a:latin typeface="游ゴシック Medium" panose="020B0500000000000000" pitchFamily="50" charset="-128"/>
                <a:ea typeface="游ゴシック Medium" panose="020B0500000000000000" pitchFamily="50" charset="-128"/>
              </a:rPr>
              <a:t>へ依頼</a:t>
            </a:r>
            <a:endParaRPr kumimoji="1" lang="en-US" altLang="ja-JP" dirty="0">
              <a:latin typeface="游ゴシック Medium" panose="020B0500000000000000" pitchFamily="50" charset="-128"/>
              <a:ea typeface="游ゴシック Medium" panose="020B0500000000000000" pitchFamily="50" charset="-128"/>
            </a:endParaRPr>
          </a:p>
        </p:txBody>
      </p:sp>
      <p:sp>
        <p:nvSpPr>
          <p:cNvPr id="24" name="テキスト ボックス 23">
            <a:extLst>
              <a:ext uri="{FF2B5EF4-FFF2-40B4-BE49-F238E27FC236}">
                <a16:creationId xmlns:a16="http://schemas.microsoft.com/office/drawing/2014/main" id="{4E8BF30C-5FE4-F863-F5A3-D4CA3DECDAD5}"/>
              </a:ext>
            </a:extLst>
          </p:cNvPr>
          <p:cNvSpPr txBox="1"/>
          <p:nvPr/>
        </p:nvSpPr>
        <p:spPr>
          <a:xfrm>
            <a:off x="3301603" y="11436753"/>
            <a:ext cx="1858961" cy="369332"/>
          </a:xfrm>
          <a:prstGeom prst="rect">
            <a:avLst/>
          </a:prstGeom>
          <a:solidFill>
            <a:schemeClr val="bg1"/>
          </a:solidFill>
        </p:spPr>
        <p:txBody>
          <a:bodyPr wrap="square" rtlCol="0">
            <a:spAutoFit/>
          </a:bodyPr>
          <a:lstStyle/>
          <a:p>
            <a:r>
              <a:rPr kumimoji="1" lang="ja-JP" altLang="en-US" b="1" dirty="0"/>
              <a:t>アニールレシピ</a:t>
            </a:r>
          </a:p>
        </p:txBody>
      </p:sp>
      <p:pic>
        <p:nvPicPr>
          <p:cNvPr id="30" name="図 29">
            <a:extLst>
              <a:ext uri="{FF2B5EF4-FFF2-40B4-BE49-F238E27FC236}">
                <a16:creationId xmlns:a16="http://schemas.microsoft.com/office/drawing/2014/main" id="{00CC9329-2D8F-4853-A579-B0C382CF3520}"/>
              </a:ext>
            </a:extLst>
          </p:cNvPr>
          <p:cNvPicPr>
            <a:picLocks noChangeAspect="1"/>
          </p:cNvPicPr>
          <p:nvPr/>
        </p:nvPicPr>
        <p:blipFill rotWithShape="1">
          <a:blip r:embed="rId8">
            <a:extLst>
              <a:ext uri="{28A0092B-C50C-407E-A947-70E740481C1C}">
                <a14:useLocalDpi xmlns:a14="http://schemas.microsoft.com/office/drawing/2010/main" val="0"/>
              </a:ext>
            </a:extLst>
          </a:blip>
          <a:srcRect l="7907"/>
          <a:stretch/>
        </p:blipFill>
        <p:spPr>
          <a:xfrm>
            <a:off x="7567602" y="1012503"/>
            <a:ext cx="2852198" cy="2322816"/>
          </a:xfrm>
          <a:prstGeom prst="rect">
            <a:avLst/>
          </a:prstGeom>
        </p:spPr>
      </p:pic>
      <p:pic>
        <p:nvPicPr>
          <p:cNvPr id="31" name="図 30">
            <a:extLst>
              <a:ext uri="{FF2B5EF4-FFF2-40B4-BE49-F238E27FC236}">
                <a16:creationId xmlns:a16="http://schemas.microsoft.com/office/drawing/2014/main" id="{B3394433-93BB-C136-F1C0-B037CF5EB673}"/>
              </a:ext>
            </a:extLst>
          </p:cNvPr>
          <p:cNvPicPr>
            <a:picLocks noChangeAspect="1"/>
          </p:cNvPicPr>
          <p:nvPr/>
        </p:nvPicPr>
        <p:blipFill rotWithShape="1">
          <a:blip r:embed="rId9">
            <a:extLst>
              <a:ext uri="{28A0092B-C50C-407E-A947-70E740481C1C}">
                <a14:useLocalDpi xmlns:a14="http://schemas.microsoft.com/office/drawing/2010/main" val="0"/>
              </a:ext>
            </a:extLst>
          </a:blip>
          <a:srcRect l="25000" t="13278" r="32672" b="27245"/>
          <a:stretch/>
        </p:blipFill>
        <p:spPr>
          <a:xfrm rot="5400000">
            <a:off x="7629164" y="3495009"/>
            <a:ext cx="2717453" cy="2863819"/>
          </a:xfrm>
          <a:prstGeom prst="rect">
            <a:avLst/>
          </a:prstGeom>
        </p:spPr>
      </p:pic>
      <p:sp>
        <p:nvSpPr>
          <p:cNvPr id="34" name="テキスト ボックス 33">
            <a:extLst>
              <a:ext uri="{FF2B5EF4-FFF2-40B4-BE49-F238E27FC236}">
                <a16:creationId xmlns:a16="http://schemas.microsoft.com/office/drawing/2014/main" id="{2C135664-C9E6-0FE7-5965-AE3B0102DA7F}"/>
              </a:ext>
            </a:extLst>
          </p:cNvPr>
          <p:cNvSpPr txBox="1"/>
          <p:nvPr/>
        </p:nvSpPr>
        <p:spPr>
          <a:xfrm>
            <a:off x="10348798" y="7707511"/>
            <a:ext cx="3785700" cy="923330"/>
          </a:xfrm>
          <a:prstGeom prst="rect">
            <a:avLst/>
          </a:prstGeom>
          <a:noFill/>
        </p:spPr>
        <p:txBody>
          <a:bodyPr wrap="square" rtlCol="0">
            <a:spAutoFit/>
          </a:bodyPr>
          <a:lstStyle/>
          <a:p>
            <a:r>
              <a:rPr lang="ja-JP" altLang="en-US" spc="-40" dirty="0">
                <a:latin typeface="游ゴシック Medium" panose="020B0500000000000000" pitchFamily="50" charset="-128"/>
                <a:ea typeface="游ゴシック Medium" panose="020B0500000000000000" pitchFamily="50" charset="-128"/>
              </a:rPr>
              <a:t>熱処理</a:t>
            </a:r>
            <a:r>
              <a:rPr kumimoji="1" lang="ja-JP" altLang="en-US" spc="-40" dirty="0">
                <a:latin typeface="游ゴシック Medium" panose="020B0500000000000000" pitchFamily="50" charset="-128"/>
                <a:ea typeface="游ゴシック Medium" panose="020B0500000000000000" pitchFamily="50" charset="-128"/>
              </a:rPr>
              <a:t>後、表面に形成されたと</a:t>
            </a:r>
            <a:br>
              <a:rPr kumimoji="1" lang="en-US" altLang="ja-JP" spc="-40" dirty="0">
                <a:latin typeface="游ゴシック Medium" panose="020B0500000000000000" pitchFamily="50" charset="-128"/>
                <a:ea typeface="游ゴシック Medium" panose="020B0500000000000000" pitchFamily="50" charset="-128"/>
              </a:rPr>
            </a:br>
            <a:r>
              <a:rPr kumimoji="1" lang="ja-JP" altLang="en-US" spc="-40" dirty="0">
                <a:latin typeface="游ゴシック Medium" panose="020B0500000000000000" pitchFamily="50" charset="-128"/>
                <a:ea typeface="游ゴシック Medium" panose="020B0500000000000000" pitchFamily="50" charset="-128"/>
              </a:rPr>
              <a:t>想定される</a:t>
            </a:r>
            <a:r>
              <a:rPr kumimoji="1" lang="ja-JP" altLang="en-US" dirty="0">
                <a:latin typeface="游ゴシック Medium" panose="020B0500000000000000" pitchFamily="50" charset="-128"/>
                <a:ea typeface="游ゴシック Medium" panose="020B0500000000000000" pitchFamily="50" charset="-128"/>
              </a:rPr>
              <a:t>ブロンズ層の除去を行った</a:t>
            </a:r>
          </a:p>
        </p:txBody>
      </p:sp>
      <p:sp>
        <p:nvSpPr>
          <p:cNvPr id="35" name="テキスト ボックス 34">
            <a:extLst>
              <a:ext uri="{FF2B5EF4-FFF2-40B4-BE49-F238E27FC236}">
                <a16:creationId xmlns:a16="http://schemas.microsoft.com/office/drawing/2014/main" id="{DE04072D-9C6E-0CC2-B086-5F63ABAA8D39}"/>
              </a:ext>
            </a:extLst>
          </p:cNvPr>
          <p:cNvSpPr txBox="1"/>
          <p:nvPr/>
        </p:nvSpPr>
        <p:spPr>
          <a:xfrm>
            <a:off x="10348798" y="8742511"/>
            <a:ext cx="3450524" cy="923330"/>
          </a:xfrm>
          <a:prstGeom prst="rect">
            <a:avLst/>
          </a:prstGeom>
          <a:noFill/>
        </p:spPr>
        <p:txBody>
          <a:bodyPr wrap="square" rtlCol="0">
            <a:spAutoFit/>
          </a:bodyPr>
          <a:lstStyle/>
          <a:p>
            <a:r>
              <a:rPr kumimoji="1" lang="ja-JP" altLang="en-US" dirty="0">
                <a:latin typeface="游ゴシック Medium" panose="020B0500000000000000" pitchFamily="50" charset="-128"/>
                <a:ea typeface="游ゴシック Medium" panose="020B0500000000000000" pitchFamily="50" charset="-128"/>
              </a:rPr>
              <a:t>薬液：硫酸過水系溶液</a:t>
            </a:r>
            <a:br>
              <a:rPr kumimoji="1"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時間：</a:t>
            </a:r>
            <a:r>
              <a:rPr lang="en-US" altLang="ja-JP" dirty="0">
                <a:latin typeface="游ゴシック Medium" panose="020B0500000000000000" pitchFamily="50" charset="-128"/>
                <a:ea typeface="游ゴシック Medium" panose="020B0500000000000000" pitchFamily="50" charset="-128"/>
              </a:rPr>
              <a:t>10</a:t>
            </a:r>
            <a:r>
              <a:rPr lang="ja-JP" altLang="en-US" dirty="0">
                <a:latin typeface="游ゴシック Medium" panose="020B0500000000000000" pitchFamily="50" charset="-128"/>
                <a:ea typeface="游ゴシック Medium" panose="020B0500000000000000" pitchFamily="50" charset="-128"/>
              </a:rPr>
              <a:t>分</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液温：</a:t>
            </a:r>
            <a:r>
              <a:rPr lang="en-US" altLang="ja-JP" dirty="0">
                <a:latin typeface="游ゴシック Medium" panose="020B0500000000000000" pitchFamily="50" charset="-128"/>
                <a:ea typeface="游ゴシック Medium" panose="020B0500000000000000" pitchFamily="50" charset="-128"/>
              </a:rPr>
              <a:t>25</a:t>
            </a:r>
            <a:r>
              <a:rPr lang="ja-JP" altLang="en-US" dirty="0">
                <a:latin typeface="游ゴシック Medium" panose="020B0500000000000000" pitchFamily="50" charset="-128"/>
                <a:ea typeface="游ゴシック Medium" panose="020B0500000000000000" pitchFamily="50" charset="-128"/>
              </a:rPr>
              <a:t>℃（室温</a:t>
            </a:r>
            <a:r>
              <a:rPr lang="en-US" altLang="ja-JP" dirty="0">
                <a:latin typeface="游ゴシック Medium" panose="020B0500000000000000" pitchFamily="50" charset="-128"/>
                <a:ea typeface="游ゴシック Medium" panose="020B0500000000000000" pitchFamily="50" charset="-128"/>
              </a:rPr>
              <a:t>27</a:t>
            </a:r>
            <a:r>
              <a:rPr lang="ja-JP" altLang="en-US" dirty="0">
                <a:latin typeface="游ゴシック Medium" panose="020B0500000000000000" pitchFamily="50" charset="-128"/>
                <a:ea typeface="游ゴシック Medium" panose="020B0500000000000000" pitchFamily="50" charset="-128"/>
              </a:rPr>
              <a:t>℃）</a:t>
            </a:r>
            <a:endParaRPr kumimoji="1" lang="ja-JP" altLang="en-US" dirty="0">
              <a:latin typeface="游ゴシック Medium" panose="020B0500000000000000" pitchFamily="50" charset="-128"/>
              <a:ea typeface="游ゴシック Medium" panose="020B0500000000000000" pitchFamily="50" charset="-128"/>
            </a:endParaRPr>
          </a:p>
        </p:txBody>
      </p:sp>
      <p:sp>
        <p:nvSpPr>
          <p:cNvPr id="37" name="テキスト ボックス 36">
            <a:extLst>
              <a:ext uri="{FF2B5EF4-FFF2-40B4-BE49-F238E27FC236}">
                <a16:creationId xmlns:a16="http://schemas.microsoft.com/office/drawing/2014/main" id="{C26AC171-45F6-36A7-4C33-C91CCAC7E053}"/>
              </a:ext>
            </a:extLst>
          </p:cNvPr>
          <p:cNvSpPr txBox="1"/>
          <p:nvPr/>
        </p:nvSpPr>
        <p:spPr>
          <a:xfrm>
            <a:off x="8007841" y="3011800"/>
            <a:ext cx="2411959" cy="323165"/>
          </a:xfrm>
          <a:prstGeom prst="rect">
            <a:avLst/>
          </a:prstGeom>
          <a:solidFill>
            <a:srgbClr val="FFFFFF">
              <a:alpha val="89020"/>
            </a:srgbClr>
          </a:solidFill>
          <a:ln>
            <a:noFill/>
          </a:ln>
        </p:spPr>
        <p:txBody>
          <a:bodyPr wrap="square" rtlCol="0">
            <a:spAutoFit/>
          </a:bodyPr>
          <a:lstStyle/>
          <a:p>
            <a:pPr algn="ctr"/>
            <a:r>
              <a:rPr kumimoji="1" lang="en-US" altLang="ja-JP" sz="1500" b="1" dirty="0">
                <a:latin typeface="游ゴシック" panose="020B0400000000000000" pitchFamily="50" charset="-128"/>
                <a:ea typeface="游ゴシック" panose="020B0400000000000000" pitchFamily="50" charset="-128"/>
              </a:rPr>
              <a:t>Removal of bronze layer</a:t>
            </a:r>
            <a:endParaRPr kumimoji="1" lang="ja-JP" altLang="en-US" sz="1500" b="1" dirty="0">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B7CD0BCB-16F7-8FA4-AE56-14D2A8ADEA04}"/>
              </a:ext>
            </a:extLst>
          </p:cNvPr>
          <p:cNvSpPr txBox="1"/>
          <p:nvPr/>
        </p:nvSpPr>
        <p:spPr>
          <a:xfrm>
            <a:off x="8556802" y="3567838"/>
            <a:ext cx="1862998" cy="553998"/>
          </a:xfrm>
          <a:prstGeom prst="rect">
            <a:avLst/>
          </a:prstGeom>
          <a:solidFill>
            <a:srgbClr val="FFFFFF">
              <a:alpha val="89020"/>
            </a:srgbClr>
          </a:solidFill>
          <a:ln>
            <a:noFill/>
          </a:ln>
        </p:spPr>
        <p:txBody>
          <a:bodyPr wrap="square" rtlCol="0">
            <a:spAutoFit/>
          </a:bodyPr>
          <a:lstStyle/>
          <a:p>
            <a:r>
              <a:rPr kumimoji="1" lang="en-US" altLang="ja-JP" sz="1500" b="1" spc="-30" dirty="0">
                <a:latin typeface="游ゴシック" panose="020B0400000000000000" pitchFamily="50" charset="-128"/>
                <a:ea typeface="游ゴシック" panose="020B0400000000000000" pitchFamily="50" charset="-128"/>
              </a:rPr>
              <a:t>Inner surface after bronze removal</a:t>
            </a:r>
            <a:endParaRPr kumimoji="1" lang="ja-JP" altLang="en-US" sz="1500" b="1" spc="-30" dirty="0">
              <a:latin typeface="游ゴシック" panose="020B0400000000000000" pitchFamily="50" charset="-128"/>
              <a:ea typeface="游ゴシック" panose="020B0400000000000000" pitchFamily="50" charset="-128"/>
            </a:endParaRPr>
          </a:p>
        </p:txBody>
      </p:sp>
      <p:sp>
        <p:nvSpPr>
          <p:cNvPr id="39" name="タイトル 1">
            <a:extLst>
              <a:ext uri="{FF2B5EF4-FFF2-40B4-BE49-F238E27FC236}">
                <a16:creationId xmlns:a16="http://schemas.microsoft.com/office/drawing/2014/main" id="{B38AC505-6963-20C1-A614-B044490582F7}"/>
              </a:ext>
            </a:extLst>
          </p:cNvPr>
          <p:cNvSpPr/>
          <p:nvPr/>
        </p:nvSpPr>
        <p:spPr>
          <a:xfrm>
            <a:off x="10511688" y="7060508"/>
            <a:ext cx="2467920" cy="59116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449280" indent="-448560">
              <a:lnSpc>
                <a:spcPct val="90000"/>
              </a:lnSpc>
              <a:tabLst>
                <a:tab pos="0" algn="l"/>
              </a:tabLst>
            </a:pPr>
            <a:r>
              <a:rPr lang="ja-JP" altLang="en-US" sz="3000" spc="-1" dirty="0">
                <a:solidFill>
                  <a:srgbClr val="000000"/>
                </a:solidFill>
                <a:latin typeface="+mj-ea"/>
                <a:ea typeface="+mj-ea"/>
              </a:rPr>
              <a:t>エッチング</a:t>
            </a:r>
          </a:p>
        </p:txBody>
      </p:sp>
      <p:sp>
        <p:nvSpPr>
          <p:cNvPr id="41" name="Rectangle 2">
            <a:extLst>
              <a:ext uri="{FF2B5EF4-FFF2-40B4-BE49-F238E27FC236}">
                <a16:creationId xmlns:a16="http://schemas.microsoft.com/office/drawing/2014/main" id="{96D01983-B4EE-8993-105E-2A2F8389FE88}"/>
              </a:ext>
            </a:extLst>
          </p:cNvPr>
          <p:cNvSpPr>
            <a:spLocks noChangeArrowheads="1"/>
          </p:cNvSpPr>
          <p:nvPr/>
        </p:nvSpPr>
        <p:spPr bwMode="auto">
          <a:xfrm>
            <a:off x="81023" y="7682"/>
            <a:ext cx="12076783"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4000" b="1" spc="-30"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Nb</a:t>
            </a:r>
            <a:r>
              <a:rPr lang="en-US" altLang="ja-JP" sz="4000" b="1" spc="-30" baseline="-25000"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3</a:t>
            </a:r>
            <a:r>
              <a:rPr lang="en-US" altLang="ja-JP" sz="4000" b="1" spc="-30"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Sn Film Formation in a Single Cell Cavity</a:t>
            </a:r>
            <a:endParaRPr kumimoji="1" lang="zh-TW" altLang="en-US" sz="4000" b="1" i="0" u="none" strike="noStrike" kern="1200" cap="none" spc="-3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sp>
        <p:nvSpPr>
          <p:cNvPr id="2" name="フッター プレースホルダー 1">
            <a:extLst>
              <a:ext uri="{FF2B5EF4-FFF2-40B4-BE49-F238E27FC236}">
                <a16:creationId xmlns:a16="http://schemas.microsoft.com/office/drawing/2014/main" id="{1D4357A3-00DB-A25D-B0FE-3B9604C0BF2C}"/>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5073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テキスト ボックス 4"/>
          <p:cNvSpPr/>
          <p:nvPr/>
        </p:nvSpPr>
        <p:spPr>
          <a:xfrm>
            <a:off x="1245190" y="4533252"/>
            <a:ext cx="4048820"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altLang="ja-JP" sz="1600" b="1" strike="noStrike" spc="-1" dirty="0">
                <a:solidFill>
                  <a:srgbClr val="000000"/>
                </a:solidFill>
                <a:latin typeface="游ゴシック" panose="020B0400000000000000" pitchFamily="50" charset="-128"/>
                <a:ea typeface="游ゴシック" panose="020B0400000000000000" pitchFamily="50" charset="-128"/>
              </a:rPr>
              <a:t>Diagram of the plating system on the inner surface of the acceleration cavity</a:t>
            </a:r>
            <a:endParaRPr lang="en-US" sz="1600" b="1" strike="noStrike" spc="-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85195847-FE52-8E5D-8897-E301A87C9DEA}"/>
              </a:ext>
            </a:extLst>
          </p:cNvPr>
          <p:cNvSpPr/>
          <p:nvPr/>
        </p:nvSpPr>
        <p:spPr>
          <a:xfrm>
            <a:off x="1245189" y="5116572"/>
            <a:ext cx="4048821"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tabLst>
                <a:tab pos="139700" algn="l"/>
              </a:tabLst>
            </a:pPr>
            <a:r>
              <a:rPr lang="ja-JP" altLang="en-US" kern="0" spc="50" dirty="0">
                <a:latin typeface="游ゴシック Medium" panose="020B0500000000000000" pitchFamily="50" charset="-128"/>
                <a:ea typeface="游ゴシック Medium" panose="020B0500000000000000" pitchFamily="50" charset="-128"/>
                <a:cs typeface="Times New Roman" panose="02020603050405020304" pitchFamily="18" charset="0"/>
              </a:rPr>
              <a:t>○</a:t>
            </a:r>
            <a:r>
              <a:rPr lang="en-US" altLang="ja-JP" kern="0" spc="50" dirty="0">
                <a:effectLst/>
                <a:latin typeface="游ゴシック Medium" panose="020B0500000000000000" pitchFamily="50" charset="-128"/>
                <a:ea typeface="游ゴシック Medium" panose="020B0500000000000000" pitchFamily="50" charset="-128"/>
                <a:cs typeface="Times New Roman" panose="02020603050405020304" pitchFamily="18" charset="0"/>
              </a:rPr>
              <a:t>The concept of the equipment design is to perform plating while circulating the solution only inside the cavity by means of a pump.</a:t>
            </a:r>
          </a:p>
        </p:txBody>
      </p:sp>
      <p:pic>
        <p:nvPicPr>
          <p:cNvPr id="2" name="図 1">
            <a:extLst>
              <a:ext uri="{FF2B5EF4-FFF2-40B4-BE49-F238E27FC236}">
                <a16:creationId xmlns:a16="http://schemas.microsoft.com/office/drawing/2014/main" id="{AD3ECA5C-DF53-D0F6-3F19-EE20440F5676}"/>
              </a:ext>
            </a:extLst>
          </p:cNvPr>
          <p:cNvPicPr>
            <a:picLocks noChangeAspect="1"/>
          </p:cNvPicPr>
          <p:nvPr/>
        </p:nvPicPr>
        <p:blipFill>
          <a:blip r:embed="rId3">
            <a:extLst>
              <a:ext uri="{28A0092B-C50C-407E-A947-70E740481C1C}">
                <a14:useLocalDpi xmlns:a14="http://schemas.microsoft.com/office/drawing/2010/main" val="0"/>
              </a:ext>
            </a:extLst>
          </a:blip>
          <a:srcRect l="36" r="36"/>
          <a:stretch/>
        </p:blipFill>
        <p:spPr bwMode="auto">
          <a:xfrm>
            <a:off x="3024922" y="1592100"/>
            <a:ext cx="2702084" cy="2941152"/>
          </a:xfrm>
          <a:prstGeom prst="rect">
            <a:avLst/>
          </a:prstGeom>
          <a:noFill/>
          <a:ln>
            <a:noFill/>
          </a:ln>
        </p:spPr>
      </p:pic>
      <p:pic>
        <p:nvPicPr>
          <p:cNvPr id="4" name="図 3">
            <a:extLst>
              <a:ext uri="{FF2B5EF4-FFF2-40B4-BE49-F238E27FC236}">
                <a16:creationId xmlns:a16="http://schemas.microsoft.com/office/drawing/2014/main" id="{D6CFBBF9-CBB9-49C5-F12F-767A04020501}"/>
              </a:ext>
            </a:extLst>
          </p:cNvPr>
          <p:cNvPicPr>
            <a:picLocks noChangeAspect="1"/>
          </p:cNvPicPr>
          <p:nvPr/>
        </p:nvPicPr>
        <p:blipFill rotWithShape="1">
          <a:blip r:embed="rId4">
            <a:extLst>
              <a:ext uri="{28A0092B-C50C-407E-A947-70E740481C1C}">
                <a14:useLocalDpi xmlns:a14="http://schemas.microsoft.com/office/drawing/2010/main" val="0"/>
              </a:ext>
            </a:extLst>
          </a:blip>
          <a:srcRect t="845" r="689" b="845"/>
          <a:stretch/>
        </p:blipFill>
        <p:spPr bwMode="auto">
          <a:xfrm>
            <a:off x="6680651" y="1487883"/>
            <a:ext cx="4176325" cy="3081373"/>
          </a:xfrm>
          <a:prstGeom prst="rect">
            <a:avLst/>
          </a:prstGeom>
          <a:noFill/>
          <a:ln>
            <a:noFill/>
          </a:ln>
        </p:spPr>
      </p:pic>
      <p:sp>
        <p:nvSpPr>
          <p:cNvPr id="5" name="テキスト ボックス 4">
            <a:extLst>
              <a:ext uri="{FF2B5EF4-FFF2-40B4-BE49-F238E27FC236}">
                <a16:creationId xmlns:a16="http://schemas.microsoft.com/office/drawing/2014/main" id="{2110CA5D-8374-1024-A5C3-A9A824A2E0BB}"/>
              </a:ext>
            </a:extLst>
          </p:cNvPr>
          <p:cNvSpPr/>
          <p:nvPr/>
        </p:nvSpPr>
        <p:spPr>
          <a:xfrm>
            <a:off x="6558781" y="4533252"/>
            <a:ext cx="4478479"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altLang="ja-JP" sz="1600" b="1" strike="noStrike" spc="-1" dirty="0">
                <a:solidFill>
                  <a:srgbClr val="000000"/>
                </a:solidFill>
                <a:latin typeface="游ゴシック" panose="020B0400000000000000" pitchFamily="50" charset="-128"/>
                <a:ea typeface="游ゴシック" panose="020B0400000000000000" pitchFamily="50" charset="-128"/>
              </a:rPr>
              <a:t>Diagram of electrode in </a:t>
            </a:r>
            <a:r>
              <a:rPr lang="en-US" altLang="ja-JP" sz="1600" b="1" spc="-1" dirty="0">
                <a:solidFill>
                  <a:srgbClr val="000000"/>
                </a:solidFill>
                <a:latin typeface="游ゴシック" panose="020B0400000000000000" pitchFamily="50" charset="-128"/>
                <a:ea typeface="游ゴシック" panose="020B0400000000000000" pitchFamily="50" charset="-128"/>
              </a:rPr>
              <a:t>acceleration</a:t>
            </a:r>
            <a:r>
              <a:rPr lang="en-US" altLang="ja-JP" sz="1600" b="1" strike="noStrike" spc="-1" dirty="0">
                <a:solidFill>
                  <a:srgbClr val="000000"/>
                </a:solidFill>
                <a:latin typeface="游ゴシック" panose="020B0400000000000000" pitchFamily="50" charset="-128"/>
                <a:ea typeface="游ゴシック" panose="020B0400000000000000" pitchFamily="50" charset="-128"/>
              </a:rPr>
              <a:t> cavity</a:t>
            </a:r>
            <a:endParaRPr lang="en-US" sz="1600" b="1" strike="noStrike" spc="-1" dirty="0">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03CAC1F-110D-BA8D-029D-0CCC0824E61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456818" y="2295325"/>
            <a:ext cx="2493133" cy="1518073"/>
          </a:xfrm>
          <a:prstGeom prst="rect">
            <a:avLst/>
          </a:prstGeom>
          <a:noFill/>
          <a:ln>
            <a:noFill/>
          </a:ln>
        </p:spPr>
      </p:pic>
      <p:cxnSp>
        <p:nvCxnSpPr>
          <p:cNvPr id="12" name="直線矢印コネクタ 11">
            <a:extLst>
              <a:ext uri="{FF2B5EF4-FFF2-40B4-BE49-F238E27FC236}">
                <a16:creationId xmlns:a16="http://schemas.microsoft.com/office/drawing/2014/main" id="{C916EA1C-59F6-6A55-A600-D1990AEA904B}"/>
              </a:ext>
            </a:extLst>
          </p:cNvPr>
          <p:cNvCxnSpPr>
            <a:cxnSpLocks/>
          </p:cNvCxnSpPr>
          <p:nvPr/>
        </p:nvCxnSpPr>
        <p:spPr>
          <a:xfrm flipH="1" flipV="1">
            <a:off x="2552012" y="2985100"/>
            <a:ext cx="717588" cy="45000"/>
          </a:xfrm>
          <a:prstGeom prst="straightConnector1">
            <a:avLst/>
          </a:prstGeom>
          <a:ln w="28575" cap="flat">
            <a:miter lim="800000"/>
            <a:headEnd type="none" w="sm" len="sm"/>
            <a:tailEnd type="arrow" w="lg" len="lg"/>
          </a:ln>
        </p:spPr>
        <p:style>
          <a:lnRef idx="1">
            <a:schemeClr val="accent1"/>
          </a:lnRef>
          <a:fillRef idx="0">
            <a:schemeClr val="accent1"/>
          </a:fillRef>
          <a:effectRef idx="0">
            <a:schemeClr val="accent1"/>
          </a:effectRef>
          <a:fontRef idx="minor">
            <a:schemeClr val="tx1"/>
          </a:fontRef>
        </p:style>
      </p:cxnSp>
      <p:sp>
        <p:nvSpPr>
          <p:cNvPr id="16" name="テキスト ボックス 2">
            <a:extLst>
              <a:ext uri="{FF2B5EF4-FFF2-40B4-BE49-F238E27FC236}">
                <a16:creationId xmlns:a16="http://schemas.microsoft.com/office/drawing/2014/main" id="{2496DA6B-CEBA-ED8F-B9A9-F42AF951A790}"/>
              </a:ext>
            </a:extLst>
          </p:cNvPr>
          <p:cNvSpPr/>
          <p:nvPr/>
        </p:nvSpPr>
        <p:spPr>
          <a:xfrm>
            <a:off x="6695381" y="5116573"/>
            <a:ext cx="4437549"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tabLst>
                <a:tab pos="133350" algn="l"/>
              </a:tabLst>
            </a:pPr>
            <a:r>
              <a:rPr lang="ja-JP" altLang="en-US" kern="0" dirty="0">
                <a:latin typeface="游ゴシック Medium" panose="020B0500000000000000" pitchFamily="50" charset="-128"/>
                <a:ea typeface="游ゴシック Medium" panose="020B0500000000000000" pitchFamily="50" charset="-128"/>
                <a:cs typeface="Times New Roman" panose="02020603050405020304" pitchFamily="18" charset="0"/>
              </a:rPr>
              <a:t>○</a:t>
            </a:r>
            <a:r>
              <a:rPr lang="en-US" altLang="ja-JP" kern="0" spc="40" dirty="0">
                <a:effectLst/>
                <a:latin typeface="游ゴシック Medium" panose="020B0500000000000000" pitchFamily="50" charset="-128"/>
                <a:ea typeface="游ゴシック Medium" panose="020B0500000000000000" pitchFamily="50" charset="-128"/>
                <a:cs typeface="Times New Roman" panose="02020603050405020304" pitchFamily="18" charset="0"/>
              </a:rPr>
              <a:t>The cavity has a bowl-shaped bulge in the center, and the electrodes must be designed accordingly to ensure uniform plating of the curved shape.</a:t>
            </a:r>
            <a:endParaRPr lang="en-US" altLang="ja-JP" kern="0" spc="-40" dirty="0">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sp>
        <p:nvSpPr>
          <p:cNvPr id="10" name="フッター プレースホルダー 1">
            <a:extLst>
              <a:ext uri="{FF2B5EF4-FFF2-40B4-BE49-F238E27FC236}">
                <a16:creationId xmlns:a16="http://schemas.microsoft.com/office/drawing/2014/main" id="{CD4B42A9-B185-18FB-E0A5-E1524738F27C}"/>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a:t>
            </a:r>
            <a:r>
              <a:rPr lang="ja-JP" altLang="en-US" dirty="0">
                <a:solidFill>
                  <a:schemeClr val="bg1">
                    <a:lumMod val="50000"/>
                  </a:schemeClr>
                </a:solidFill>
                <a:latin typeface="游ゴシック" panose="020B0400000000000000" pitchFamily="50" charset="-128"/>
                <a:ea typeface="游ゴシック" panose="020B0400000000000000" pitchFamily="50" charset="-128"/>
              </a:rPr>
              <a:t> </a:t>
            </a:r>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9" name="Rectangle 2">
            <a:extLst>
              <a:ext uri="{FF2B5EF4-FFF2-40B4-BE49-F238E27FC236}">
                <a16:creationId xmlns:a16="http://schemas.microsoft.com/office/drawing/2014/main" id="{9DCD99CD-FFF7-42E1-2A54-30336D538B81}"/>
              </a:ext>
            </a:extLst>
          </p:cNvPr>
          <p:cNvSpPr>
            <a:spLocks noChangeArrowheads="1"/>
          </p:cNvSpPr>
          <p:nvPr/>
        </p:nvSpPr>
        <p:spPr bwMode="auto">
          <a:xfrm>
            <a:off x="1384483" y="221038"/>
            <a:ext cx="9435918" cy="998538"/>
          </a:xfrm>
          <a:prstGeom prst="rect">
            <a:avLst/>
          </a:prstGeom>
          <a:noFill/>
          <a:ln w="9525">
            <a:noFill/>
            <a:miter lim="800000"/>
            <a:headEnd/>
            <a:tailEnd/>
          </a:ln>
          <a:effectLst/>
        </p:spPr>
        <p:txBody>
          <a:bodyPr anchor="ctr"/>
          <a:lstStyle/>
          <a:p>
            <a:pPr algn="ctr">
              <a:defRPr/>
            </a:pPr>
            <a:r>
              <a:rPr kumimoji="1" lang="en-US" altLang="ja-JP"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Development of </a:t>
            </a:r>
            <a:r>
              <a:rPr lang="en-US" altLang="ja-JP" sz="40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Plating</a:t>
            </a:r>
            <a:r>
              <a:rPr kumimoji="1" lang="en-US" altLang="ja-JP"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 </a:t>
            </a:r>
            <a:r>
              <a:rPr lang="en-US" altLang="ja-JP" sz="40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Equipment</a:t>
            </a:r>
            <a:r>
              <a:rPr kumimoji="1" lang="en-US" altLang="ja-JP"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 for Acceleration </a:t>
            </a:r>
            <a:r>
              <a:rPr lang="en-US" altLang="ja-JP" sz="40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Cavities</a:t>
            </a:r>
            <a:endParaRPr kumimoji="1" lang="ja-JP" altLang="en-US"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164466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2" descr="地図 が含まれている画像&#10;&#10;高い精度で生成された説明">
            <a:extLst>
              <a:ext uri="{FF2B5EF4-FFF2-40B4-BE49-F238E27FC236}">
                <a16:creationId xmlns:a16="http://schemas.microsoft.com/office/drawing/2014/main" id="{78A50993-ADEE-42B5-BD00-B2936F67DA3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0610" y="1940756"/>
            <a:ext cx="4103687"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2">
            <a:extLst>
              <a:ext uri="{FF2B5EF4-FFF2-40B4-BE49-F238E27FC236}">
                <a16:creationId xmlns:a16="http://schemas.microsoft.com/office/drawing/2014/main" id="{54FC10D9-3CB2-490C-BCD1-7EFEA8F24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5898" y="1141425"/>
            <a:ext cx="125571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コンテンツ プレースホルダー 4">
            <a:extLst>
              <a:ext uri="{FF2B5EF4-FFF2-40B4-BE49-F238E27FC236}">
                <a16:creationId xmlns:a16="http://schemas.microsoft.com/office/drawing/2014/main" id="{E851953A-5090-4DD4-ACC2-2C6D50B8964D}"/>
              </a:ext>
            </a:extLst>
          </p:cNvPr>
          <p:cNvSpPr>
            <a:spLocks noGrp="1"/>
          </p:cNvSpPr>
          <p:nvPr>
            <p:ph idx="1"/>
          </p:nvPr>
        </p:nvSpPr>
        <p:spPr>
          <a:xfrm>
            <a:off x="618278" y="1198275"/>
            <a:ext cx="10515600" cy="5334605"/>
          </a:xfrm>
        </p:spPr>
        <p:txBody>
          <a:bodyPr>
            <a:normAutofit/>
          </a:bodyPr>
          <a:lstStyle/>
          <a:p>
            <a:pPr marL="0" indent="0">
              <a:lnSpc>
                <a:spcPts val="2000"/>
              </a:lnSpc>
              <a:spcBef>
                <a:spcPts val="0"/>
              </a:spcBef>
              <a:buNone/>
              <a:tabLst>
                <a:tab pos="1792288" algn="l"/>
              </a:tabLst>
            </a:pPr>
            <a:r>
              <a:rPr lang="en-US" altLang="ja-JP" sz="1800" dirty="0"/>
              <a:t>Company name:	Akita Chemical Industry Co., Ltd.</a:t>
            </a:r>
            <a:br>
              <a:rPr lang="en-US" altLang="ja-JP" sz="1800" dirty="0"/>
            </a:br>
            <a:r>
              <a:rPr kumimoji="1" lang="en-US" altLang="ja-JP" sz="1800" dirty="0"/>
              <a:t>Rep</a:t>
            </a:r>
            <a:r>
              <a:rPr lang="en-US" altLang="ja-JP" sz="1800" dirty="0"/>
              <a:t>resentative:	</a:t>
            </a:r>
            <a:r>
              <a:rPr lang="en-US" altLang="ja-JP" sz="1800" dirty="0" err="1"/>
              <a:t>Yasuyuki</a:t>
            </a:r>
            <a:r>
              <a:rPr lang="en-US" altLang="ja-JP" sz="1800" dirty="0"/>
              <a:t> Tanno</a:t>
            </a:r>
            <a:br>
              <a:rPr lang="en-US" altLang="ja-JP" sz="1800" dirty="0"/>
            </a:br>
            <a:r>
              <a:rPr kumimoji="1" lang="en-US" altLang="ja-JP" sz="1800" dirty="0"/>
              <a:t>Add</a:t>
            </a:r>
            <a:r>
              <a:rPr lang="en-US" altLang="ja-JP" sz="1800" dirty="0"/>
              <a:t>ress:	</a:t>
            </a:r>
            <a:r>
              <a:rPr lang="en-US" altLang="ja-JP" sz="1800" dirty="0" err="1"/>
              <a:t>Idojiri</a:t>
            </a:r>
            <a:r>
              <a:rPr lang="en-US" altLang="ja-JP" sz="1800" dirty="0"/>
              <a:t> 81, Hirasawa, Nikaho-</a:t>
            </a:r>
            <a:r>
              <a:rPr lang="en-US" altLang="ja-JP" sz="1800" dirty="0" err="1"/>
              <a:t>shi</a:t>
            </a:r>
            <a:r>
              <a:rPr lang="en-US" altLang="ja-JP" sz="1800" dirty="0"/>
              <a:t>, Akita</a:t>
            </a:r>
            <a:br>
              <a:rPr lang="en-US" altLang="ja-JP" sz="1800" dirty="0"/>
            </a:br>
            <a:r>
              <a:rPr kumimoji="1" lang="en-US" altLang="ja-JP" sz="1800" dirty="0"/>
              <a:t>Date established:	February 17,1972</a:t>
            </a:r>
            <a:br>
              <a:rPr kumimoji="1" lang="en-US" altLang="ja-JP" sz="1800" dirty="0"/>
            </a:br>
            <a:r>
              <a:rPr lang="en-US" altLang="ja-JP" sz="1800" dirty="0"/>
              <a:t>Capital:	12million yen</a:t>
            </a:r>
            <a:br>
              <a:rPr lang="en-US" altLang="ja-JP" sz="1800" dirty="0"/>
            </a:br>
            <a:r>
              <a:rPr kumimoji="1" lang="en-US" altLang="ja-JP" sz="1800" dirty="0"/>
              <a:t>Employees:	</a:t>
            </a:r>
            <a:r>
              <a:rPr lang="en-US" altLang="ja-JP" sz="1800" dirty="0"/>
              <a:t>99</a:t>
            </a:r>
            <a:br>
              <a:rPr lang="en-US" altLang="ja-JP" sz="1800" dirty="0"/>
            </a:br>
            <a:r>
              <a:rPr kumimoji="1" lang="en-US" altLang="ja-JP" sz="1800" dirty="0"/>
              <a:t>Location:</a:t>
            </a:r>
            <a:r>
              <a:rPr lang="en-US" altLang="ja-JP" sz="1800" dirty="0"/>
              <a:t>	</a:t>
            </a:r>
            <a:r>
              <a:rPr kumimoji="1" lang="en-US" altLang="ja-JP" sz="1800" dirty="0"/>
              <a:t>Head Office Factory, Technical Center</a:t>
            </a:r>
            <a:br>
              <a:rPr kumimoji="1" lang="en-US" altLang="ja-JP" sz="1800" dirty="0"/>
            </a:br>
            <a:r>
              <a:rPr kumimoji="1" lang="en-US" altLang="ja-JP" sz="1800" dirty="0"/>
              <a:t>	- Nikaho</a:t>
            </a:r>
            <a:r>
              <a:rPr lang="en-US" altLang="ja-JP" sz="1800" dirty="0"/>
              <a:t>-</a:t>
            </a:r>
            <a:r>
              <a:rPr lang="en-US" altLang="ja-JP" sz="1800" dirty="0" err="1"/>
              <a:t>shi</a:t>
            </a:r>
            <a:r>
              <a:rPr lang="en-US" altLang="ja-JP" sz="1800" dirty="0"/>
              <a:t>, Akita</a:t>
            </a:r>
            <a:br>
              <a:rPr lang="en-US" altLang="ja-JP" sz="1800" dirty="0"/>
            </a:br>
            <a:r>
              <a:rPr lang="en-US" altLang="ja-JP" sz="1800" dirty="0"/>
              <a:t>	Nishime Plant - </a:t>
            </a:r>
            <a:r>
              <a:rPr lang="en-US" altLang="ja-JP" sz="1800" dirty="0" err="1"/>
              <a:t>Yurihonjo-shi</a:t>
            </a:r>
            <a:r>
              <a:rPr lang="en-US" altLang="ja-JP" sz="1800" dirty="0"/>
              <a:t>, Akita</a:t>
            </a:r>
            <a:br>
              <a:rPr lang="en-US" altLang="ja-JP" sz="1800" dirty="0"/>
            </a:br>
            <a:r>
              <a:rPr lang="en-US" altLang="ja-JP" sz="1800" dirty="0"/>
              <a:t>	Yokote Plant - Yokote-</a:t>
            </a:r>
            <a:r>
              <a:rPr lang="en-US" altLang="ja-JP" sz="1800" dirty="0" err="1"/>
              <a:t>shi</a:t>
            </a:r>
            <a:r>
              <a:rPr lang="en-US" altLang="ja-JP" sz="1800" dirty="0"/>
              <a:t>, Akita</a:t>
            </a:r>
            <a:br>
              <a:rPr lang="en-US" altLang="ja-JP" sz="1800" dirty="0"/>
            </a:br>
            <a:r>
              <a:rPr lang="en-US" altLang="ja-JP" sz="1800" dirty="0"/>
              <a:t>Affiliates:	</a:t>
            </a:r>
            <a:r>
              <a:rPr lang="en-US" altLang="ja-JP" sz="1800" dirty="0" err="1"/>
              <a:t>Nishina</a:t>
            </a:r>
            <a:r>
              <a:rPr lang="en-US" altLang="ja-JP" sz="1800" dirty="0"/>
              <a:t> Industry Co., Ltd. (Saitama-</a:t>
            </a:r>
            <a:r>
              <a:rPr lang="en-US" altLang="ja-JP" sz="1800" dirty="0" err="1"/>
              <a:t>shi</a:t>
            </a:r>
            <a:r>
              <a:rPr lang="en-US" altLang="ja-JP" sz="1800" dirty="0"/>
              <a:t>, Saitama)</a:t>
            </a:r>
            <a:br>
              <a:rPr lang="en-US" altLang="ja-JP" sz="1800" dirty="0"/>
            </a:br>
            <a:r>
              <a:rPr lang="en-US" altLang="ja-JP" sz="1800" dirty="0"/>
              <a:t>	Tsuruoka Plating Industry Co., Ltd. (Tsuruoka-</a:t>
            </a:r>
            <a:r>
              <a:rPr lang="en-US" altLang="ja-JP" sz="1800" dirty="0" err="1"/>
              <a:t>shi</a:t>
            </a:r>
            <a:r>
              <a:rPr lang="en-US" altLang="ja-JP" sz="1800" dirty="0"/>
              <a:t>, Yamagata)</a:t>
            </a:r>
            <a:br>
              <a:rPr lang="en-US" altLang="ja-JP" sz="1800" dirty="0"/>
            </a:br>
            <a:endParaRPr lang="en-US" altLang="ja-JP" sz="1800" dirty="0"/>
          </a:p>
          <a:p>
            <a:pPr marL="0" indent="0">
              <a:lnSpc>
                <a:spcPts val="2000"/>
              </a:lnSpc>
              <a:spcBef>
                <a:spcPts val="0"/>
              </a:spcBef>
              <a:buNone/>
              <a:tabLst>
                <a:tab pos="1792288" algn="l"/>
              </a:tabLst>
            </a:pPr>
            <a:r>
              <a:rPr kumimoji="1" lang="en-US" altLang="ja-JP" sz="1800" dirty="0"/>
              <a:t>Business:</a:t>
            </a:r>
            <a:r>
              <a:rPr lang="en-US" altLang="ja-JP" sz="1800" dirty="0"/>
              <a:t>	</a:t>
            </a:r>
            <a:r>
              <a:rPr kumimoji="1" lang="en-US" altLang="ja-JP" sz="1800" dirty="0"/>
              <a:t>Metal parts </a:t>
            </a:r>
            <a:r>
              <a:rPr lang="en-US" altLang="ja-JP" sz="1800" dirty="0"/>
              <a:t>s</a:t>
            </a:r>
            <a:r>
              <a:rPr kumimoji="1" lang="en-US" altLang="ja-JP" sz="1800" dirty="0"/>
              <a:t>urface </a:t>
            </a:r>
            <a:r>
              <a:rPr lang="en-US" altLang="ja-JP" sz="1800" dirty="0"/>
              <a:t>t</a:t>
            </a:r>
            <a:r>
              <a:rPr kumimoji="1" lang="en-US" altLang="ja-JP" sz="1800" dirty="0"/>
              <a:t>reatment</a:t>
            </a:r>
            <a:br>
              <a:rPr lang="en-US" altLang="ja-JP" sz="1800" dirty="0"/>
            </a:br>
            <a:r>
              <a:rPr lang="en-US" altLang="ja-JP" sz="1800" dirty="0"/>
              <a:t>	- Electroless nickel plating (Fe, SUS, Al)</a:t>
            </a:r>
            <a:br>
              <a:rPr lang="en-US" altLang="ja-JP" sz="1800" dirty="0"/>
            </a:br>
            <a:r>
              <a:rPr lang="en-US" altLang="ja-JP" sz="1800" dirty="0"/>
              <a:t>	</a:t>
            </a:r>
            <a:r>
              <a:rPr kumimoji="1" lang="en-US" altLang="ja-JP" sz="1800" dirty="0"/>
              <a:t>- Automatic zinc plating</a:t>
            </a:r>
            <a:br>
              <a:rPr lang="en-US" altLang="ja-JP" sz="1800" dirty="0"/>
            </a:br>
            <a:r>
              <a:rPr lang="en-US" altLang="ja-JP" sz="1800" dirty="0"/>
              <a:t>	- SUS electrolytic polishing, chemical polishing</a:t>
            </a:r>
            <a:br>
              <a:rPr lang="en-US" altLang="ja-JP" sz="1800" dirty="0"/>
            </a:br>
            <a:r>
              <a:rPr lang="en-US" altLang="ja-JP" sz="1800" dirty="0"/>
              <a:t>	- SUS pickling, aluminum chemical treatment</a:t>
            </a:r>
            <a:br>
              <a:rPr lang="en-US" altLang="ja-JP" sz="1800" dirty="0"/>
            </a:br>
            <a:r>
              <a:rPr lang="en-US" altLang="ja-JP" sz="1800" dirty="0"/>
              <a:t>	- Anodizing</a:t>
            </a:r>
            <a:br>
              <a:rPr lang="en-US" altLang="ja-JP" sz="1800" dirty="0"/>
            </a:br>
            <a:r>
              <a:rPr lang="en-US" altLang="ja-JP" sz="1800" dirty="0"/>
              <a:t>	- We also offer other surface treatment services.</a:t>
            </a:r>
          </a:p>
        </p:txBody>
      </p:sp>
      <p:cxnSp>
        <p:nvCxnSpPr>
          <p:cNvPr id="11" name="コネクタ: カギ線 10">
            <a:extLst>
              <a:ext uri="{FF2B5EF4-FFF2-40B4-BE49-F238E27FC236}">
                <a16:creationId xmlns:a16="http://schemas.microsoft.com/office/drawing/2014/main" id="{3E2EE04B-CABC-420B-8225-2DF11871FBA1}"/>
              </a:ext>
            </a:extLst>
          </p:cNvPr>
          <p:cNvCxnSpPr>
            <a:cxnSpLocks/>
          </p:cNvCxnSpPr>
          <p:nvPr/>
        </p:nvCxnSpPr>
        <p:spPr>
          <a:xfrm rot="10800000">
            <a:off x="6786881" y="3367913"/>
            <a:ext cx="2602475" cy="414908"/>
          </a:xfrm>
          <a:prstGeom prst="bentConnector3">
            <a:avLst>
              <a:gd name="adj1" fmla="val -68"/>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50761F6-FDFC-4788-90AF-163C5953EE5D}"/>
              </a:ext>
            </a:extLst>
          </p:cNvPr>
          <p:cNvSpPr txBox="1"/>
          <p:nvPr/>
        </p:nvSpPr>
        <p:spPr>
          <a:xfrm>
            <a:off x="6708295" y="3114825"/>
            <a:ext cx="2603924" cy="307777"/>
          </a:xfrm>
          <a:prstGeom prst="rect">
            <a:avLst/>
          </a:prstGeom>
          <a:noFill/>
        </p:spPr>
        <p:txBody>
          <a:bodyPr wrap="square" rtlCol="0">
            <a:spAutoFit/>
          </a:bodyPr>
          <a:lstStyle/>
          <a:p>
            <a:pPr algn="r">
              <a:tabLst>
                <a:tab pos="1966913" algn="l"/>
              </a:tabLst>
            </a:pPr>
            <a:r>
              <a:rPr lang="en-US" altLang="ja-JP" sz="1400" dirty="0">
                <a:solidFill>
                  <a:srgbClr val="FF0000"/>
                </a:solidFill>
              </a:rPr>
              <a:t>Akita Chemical Industry Co., Ltd.</a:t>
            </a:r>
          </a:p>
        </p:txBody>
      </p:sp>
      <p:cxnSp>
        <p:nvCxnSpPr>
          <p:cNvPr id="20" name="コネクタ: カギ線 19">
            <a:extLst>
              <a:ext uri="{FF2B5EF4-FFF2-40B4-BE49-F238E27FC236}">
                <a16:creationId xmlns:a16="http://schemas.microsoft.com/office/drawing/2014/main" id="{D1C42C0F-6D96-481A-BDDE-3498A076B4AD}"/>
              </a:ext>
            </a:extLst>
          </p:cNvPr>
          <p:cNvCxnSpPr>
            <a:cxnSpLocks/>
          </p:cNvCxnSpPr>
          <p:nvPr/>
        </p:nvCxnSpPr>
        <p:spPr>
          <a:xfrm>
            <a:off x="9357405" y="3861905"/>
            <a:ext cx="2618185" cy="377566"/>
          </a:xfrm>
          <a:prstGeom prst="bentConnector3">
            <a:avLst>
              <a:gd name="adj1" fmla="val 139"/>
            </a:avLst>
          </a:prstGeom>
          <a:ln>
            <a:solidFill>
              <a:schemeClr val="accent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F29CEC1-A161-486D-958B-E4741C15ED09}"/>
              </a:ext>
            </a:extLst>
          </p:cNvPr>
          <p:cNvSpPr txBox="1"/>
          <p:nvPr/>
        </p:nvSpPr>
        <p:spPr>
          <a:xfrm>
            <a:off x="9334401" y="3987978"/>
            <a:ext cx="2744929" cy="307777"/>
          </a:xfrm>
          <a:prstGeom prst="rect">
            <a:avLst/>
          </a:prstGeom>
          <a:noFill/>
        </p:spPr>
        <p:txBody>
          <a:bodyPr wrap="square" rtlCol="0">
            <a:spAutoFit/>
          </a:bodyPr>
          <a:lstStyle/>
          <a:p>
            <a:pPr>
              <a:tabLst>
                <a:tab pos="1966913" algn="l"/>
              </a:tabLst>
            </a:pPr>
            <a:r>
              <a:rPr lang="en-US" altLang="ja-JP" sz="1400" dirty="0">
                <a:solidFill>
                  <a:schemeClr val="accent1">
                    <a:lumMod val="75000"/>
                  </a:schemeClr>
                </a:solidFill>
              </a:rPr>
              <a:t>Tsuruoka Plating Industry Co., Ltd.</a:t>
            </a:r>
          </a:p>
        </p:txBody>
      </p:sp>
      <p:cxnSp>
        <p:nvCxnSpPr>
          <p:cNvPr id="27" name="コネクタ: カギ線 26">
            <a:extLst>
              <a:ext uri="{FF2B5EF4-FFF2-40B4-BE49-F238E27FC236}">
                <a16:creationId xmlns:a16="http://schemas.microsoft.com/office/drawing/2014/main" id="{18580C6E-6E35-4567-812A-0B396F684C61}"/>
              </a:ext>
            </a:extLst>
          </p:cNvPr>
          <p:cNvCxnSpPr>
            <a:cxnSpLocks/>
          </p:cNvCxnSpPr>
          <p:nvPr/>
        </p:nvCxnSpPr>
        <p:spPr>
          <a:xfrm>
            <a:off x="9280788" y="4448056"/>
            <a:ext cx="2088831" cy="449830"/>
          </a:xfrm>
          <a:prstGeom prst="bentConnector3">
            <a:avLst>
              <a:gd name="adj1" fmla="val -107"/>
            </a:avLst>
          </a:prstGeom>
          <a:ln>
            <a:solidFill>
              <a:schemeClr val="accent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A9DE42D-745F-4C42-AC82-E0F9C6EB52CC}"/>
              </a:ext>
            </a:extLst>
          </p:cNvPr>
          <p:cNvSpPr txBox="1"/>
          <p:nvPr/>
        </p:nvSpPr>
        <p:spPr>
          <a:xfrm>
            <a:off x="9303045" y="4656812"/>
            <a:ext cx="2088832" cy="307777"/>
          </a:xfrm>
          <a:prstGeom prst="rect">
            <a:avLst/>
          </a:prstGeom>
          <a:noFill/>
        </p:spPr>
        <p:txBody>
          <a:bodyPr wrap="square" rtlCol="0">
            <a:spAutoFit/>
          </a:bodyPr>
          <a:lstStyle/>
          <a:p>
            <a:pPr>
              <a:tabLst>
                <a:tab pos="1966913" algn="l"/>
              </a:tabLst>
            </a:pPr>
            <a:r>
              <a:rPr lang="en-US" altLang="ja-JP" sz="1400" dirty="0" err="1">
                <a:solidFill>
                  <a:schemeClr val="accent1">
                    <a:lumMod val="75000"/>
                  </a:schemeClr>
                </a:solidFill>
              </a:rPr>
              <a:t>Nishina</a:t>
            </a:r>
            <a:r>
              <a:rPr lang="en-US" altLang="ja-JP" sz="1400" dirty="0">
                <a:solidFill>
                  <a:schemeClr val="accent1">
                    <a:lumMod val="75000"/>
                  </a:schemeClr>
                </a:solidFill>
              </a:rPr>
              <a:t> Industry Co., Ltd.</a:t>
            </a:r>
          </a:p>
        </p:txBody>
      </p:sp>
      <p:pic>
        <p:nvPicPr>
          <p:cNvPr id="2" name="図 1">
            <a:extLst>
              <a:ext uri="{FF2B5EF4-FFF2-40B4-BE49-F238E27FC236}">
                <a16:creationId xmlns:a16="http://schemas.microsoft.com/office/drawing/2014/main" id="{07ACA527-9DC0-4682-8D43-1C171659BF9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996252" y="1063570"/>
            <a:ext cx="1147593" cy="1354620"/>
          </a:xfrm>
          <a:prstGeom prst="rect">
            <a:avLst/>
          </a:prstGeom>
        </p:spPr>
      </p:pic>
      <p:cxnSp>
        <p:nvCxnSpPr>
          <p:cNvPr id="3" name="コネクタ: カギ線 2">
            <a:extLst>
              <a:ext uri="{FF2B5EF4-FFF2-40B4-BE49-F238E27FC236}">
                <a16:creationId xmlns:a16="http://schemas.microsoft.com/office/drawing/2014/main" id="{910B578E-5E21-98E6-EB1F-8E843E6CAF93}"/>
              </a:ext>
            </a:extLst>
          </p:cNvPr>
          <p:cNvCxnSpPr>
            <a:cxnSpLocks/>
          </p:cNvCxnSpPr>
          <p:nvPr/>
        </p:nvCxnSpPr>
        <p:spPr>
          <a:xfrm flipV="1">
            <a:off x="9456555" y="3516407"/>
            <a:ext cx="1288224" cy="178281"/>
          </a:xfrm>
          <a:prstGeom prst="bentConnector3">
            <a:avLst>
              <a:gd name="adj1" fmla="val 17"/>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0" name="コネクタ: カギ線 9">
            <a:extLst>
              <a:ext uri="{FF2B5EF4-FFF2-40B4-BE49-F238E27FC236}">
                <a16:creationId xmlns:a16="http://schemas.microsoft.com/office/drawing/2014/main" id="{C7A4B0EF-FB6B-2DEC-4312-EE83ECB4FB74}"/>
              </a:ext>
            </a:extLst>
          </p:cNvPr>
          <p:cNvCxnSpPr>
            <a:cxnSpLocks/>
          </p:cNvCxnSpPr>
          <p:nvPr/>
        </p:nvCxnSpPr>
        <p:spPr>
          <a:xfrm>
            <a:off x="9620296" y="3661365"/>
            <a:ext cx="1120673" cy="140792"/>
          </a:xfrm>
          <a:prstGeom prst="bentConnector3">
            <a:avLst>
              <a:gd name="adj1" fmla="val 24"/>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7D304C4-309A-AC18-E74F-7F7A73E14CB8}"/>
              </a:ext>
            </a:extLst>
          </p:cNvPr>
          <p:cNvSpPr txBox="1"/>
          <p:nvPr/>
        </p:nvSpPr>
        <p:spPr>
          <a:xfrm>
            <a:off x="9620297" y="3264469"/>
            <a:ext cx="1191684" cy="307777"/>
          </a:xfrm>
          <a:prstGeom prst="rect">
            <a:avLst/>
          </a:prstGeom>
          <a:noFill/>
        </p:spPr>
        <p:txBody>
          <a:bodyPr wrap="square" rtlCol="0">
            <a:spAutoFit/>
          </a:bodyPr>
          <a:lstStyle/>
          <a:p>
            <a:pPr>
              <a:tabLst>
                <a:tab pos="1966913" algn="l"/>
              </a:tabLst>
            </a:pPr>
            <a:r>
              <a:rPr lang="en-US" altLang="ja-JP" sz="1400" dirty="0">
                <a:solidFill>
                  <a:srgbClr val="FF0000"/>
                </a:solidFill>
              </a:rPr>
              <a:t>Nishime Plant</a:t>
            </a:r>
          </a:p>
        </p:txBody>
      </p:sp>
      <p:sp>
        <p:nvSpPr>
          <p:cNvPr id="31" name="テキスト ボックス 30">
            <a:extLst>
              <a:ext uri="{FF2B5EF4-FFF2-40B4-BE49-F238E27FC236}">
                <a16:creationId xmlns:a16="http://schemas.microsoft.com/office/drawing/2014/main" id="{B24F1934-59B4-B235-A2D0-1903688644FA}"/>
              </a:ext>
            </a:extLst>
          </p:cNvPr>
          <p:cNvSpPr txBox="1"/>
          <p:nvPr/>
        </p:nvSpPr>
        <p:spPr>
          <a:xfrm>
            <a:off x="9729931" y="3554649"/>
            <a:ext cx="1082049" cy="307777"/>
          </a:xfrm>
          <a:prstGeom prst="rect">
            <a:avLst/>
          </a:prstGeom>
          <a:noFill/>
        </p:spPr>
        <p:txBody>
          <a:bodyPr wrap="square" rtlCol="0">
            <a:spAutoFit/>
          </a:bodyPr>
          <a:lstStyle/>
          <a:p>
            <a:pPr>
              <a:tabLst>
                <a:tab pos="1966913" algn="l"/>
              </a:tabLst>
            </a:pPr>
            <a:r>
              <a:rPr lang="en-US" altLang="ja-JP" sz="1400" dirty="0">
                <a:solidFill>
                  <a:srgbClr val="FF0000"/>
                </a:solidFill>
              </a:rPr>
              <a:t>Yokote Plant</a:t>
            </a:r>
          </a:p>
        </p:txBody>
      </p:sp>
      <p:sp>
        <p:nvSpPr>
          <p:cNvPr id="16" name="Rectangle 2">
            <a:extLst>
              <a:ext uri="{FF2B5EF4-FFF2-40B4-BE49-F238E27FC236}">
                <a16:creationId xmlns:a16="http://schemas.microsoft.com/office/drawing/2014/main" id="{E29E7CD4-8EDD-E155-517F-8F6E0EC8D847}"/>
              </a:ext>
            </a:extLst>
          </p:cNvPr>
          <p:cNvSpPr>
            <a:spLocks noChangeArrowheads="1"/>
          </p:cNvSpPr>
          <p:nvPr/>
        </p:nvSpPr>
        <p:spPr bwMode="auto">
          <a:xfrm>
            <a:off x="1981200" y="210878"/>
            <a:ext cx="8229600"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Company Overview</a:t>
            </a:r>
          </a:p>
        </p:txBody>
      </p:sp>
      <p:sp>
        <p:nvSpPr>
          <p:cNvPr id="18" name="フッター プレースホルダー 1">
            <a:extLst>
              <a:ext uri="{FF2B5EF4-FFF2-40B4-BE49-F238E27FC236}">
                <a16:creationId xmlns:a16="http://schemas.microsoft.com/office/drawing/2014/main" id="{C5D1541D-8301-CADB-5157-026DE51EC107}"/>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7417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A0166E-E9ED-7915-5EED-57416770DFCF}"/>
              </a:ext>
            </a:extLst>
          </p:cNvPr>
          <p:cNvSpPr>
            <a:spLocks noChangeArrowheads="1"/>
          </p:cNvSpPr>
          <p:nvPr/>
        </p:nvSpPr>
        <p:spPr bwMode="auto">
          <a:xfrm>
            <a:off x="1666240" y="7682"/>
            <a:ext cx="8859520"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SUS Electrolytic </a:t>
            </a:r>
            <a:r>
              <a:rPr lang="en-US" altLang="zh-TW" sz="44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P</a:t>
            </a:r>
            <a:r>
              <a:rPr kumimoji="1" lang="en-US" altLang="zh-TW" sz="4400" b="1" i="0" u="none" strike="noStrike" kern="1200" cap="none" spc="0" normalizeH="0" baseline="0" noProof="0" dirty="0" err="1">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olishing</a:t>
            </a: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 </a:t>
            </a:r>
            <a:r>
              <a:rPr lang="en-US" altLang="zh-TW" sz="44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P</a:t>
            </a: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lant</a:t>
            </a:r>
            <a:endParaRPr kumimoji="1" lang="zh-TW" altLang="en-US"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sp>
        <p:nvSpPr>
          <p:cNvPr id="80900" name="Rectangle 4">
            <a:extLst>
              <a:ext uri="{FF2B5EF4-FFF2-40B4-BE49-F238E27FC236}">
                <a16:creationId xmlns:a16="http://schemas.microsoft.com/office/drawing/2014/main" id="{1B1560B4-FD5D-48DE-A21B-AA6506EA2790}"/>
              </a:ext>
            </a:extLst>
          </p:cNvPr>
          <p:cNvSpPr txBox="1">
            <a:spLocks noChangeArrowheads="1"/>
          </p:cNvSpPr>
          <p:nvPr/>
        </p:nvSpPr>
        <p:spPr bwMode="auto">
          <a:xfrm>
            <a:off x="2131500" y="4113175"/>
            <a:ext cx="5256852" cy="2230983"/>
          </a:xfrm>
          <a:prstGeom prst="rect">
            <a:avLst/>
          </a:prstGeom>
          <a:noFill/>
          <a:ln w="9525">
            <a:noFill/>
            <a:miter lim="800000"/>
            <a:headEnd/>
            <a:tailEnd/>
          </a:ln>
        </p:spPr>
        <p:txBody>
          <a:bodyPr/>
          <a:lstStyle/>
          <a:p>
            <a:pPr marL="0" marR="0" lvl="0" indent="0" algn="l" defTabSz="914400" rtl="0" eaLnBrk="1" fontAlgn="auto" latinLnBrk="0" hangingPunct="1">
              <a:lnSpc>
                <a:spcPct val="80000"/>
              </a:lnSpc>
              <a:spcBef>
                <a:spcPts val="0"/>
              </a:spcBef>
              <a:spcAft>
                <a:spcPts val="300"/>
              </a:spcAft>
              <a:buClr>
                <a:srgbClr val="4472C4"/>
              </a:buClr>
              <a:buSzPct val="80000"/>
              <a:buFontTx/>
              <a:buNone/>
              <a:tabLst/>
              <a:defRPr/>
            </a:pPr>
            <a:r>
              <a:rPr kumimoji="1" lang="en-US" altLang="ja-JP" sz="183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SUS electrolytic polishing plant</a:t>
            </a:r>
          </a:p>
          <a:p>
            <a:pPr marL="166688" marR="0" lvl="0" indent="-166688" algn="l" defTabSz="914400" rtl="0" eaLnBrk="1" fontAlgn="auto" latinLnBrk="0" hangingPunct="1">
              <a:lnSpc>
                <a:spcPct val="80000"/>
              </a:lnSpc>
              <a:spcBef>
                <a:spcPts val="0"/>
              </a:spcBef>
              <a:spcAft>
                <a:spcPts val="300"/>
              </a:spcAft>
              <a:buClr>
                <a:srgbClr val="4472C4"/>
              </a:buClr>
              <a:buSzPct val="80000"/>
              <a:buFont typeface="Arial" panose="020B0604020202020204" pitchFamily="34" charset="0"/>
              <a:buChar char="•"/>
              <a:tabLst/>
              <a:defRPr/>
            </a:pPr>
            <a:r>
              <a:rPr kumimoji="1" lang="en-US" altLang="ja-JP" sz="183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Can handle small to very large products.</a:t>
            </a:r>
          </a:p>
          <a:p>
            <a:pPr marL="166688" marR="0" lvl="0" indent="-166688" algn="l" defTabSz="914400" rtl="0" eaLnBrk="1" fontAlgn="auto" latinLnBrk="0" hangingPunct="1">
              <a:lnSpc>
                <a:spcPct val="80000"/>
              </a:lnSpc>
              <a:spcBef>
                <a:spcPts val="0"/>
              </a:spcBef>
              <a:spcAft>
                <a:spcPts val="1200"/>
              </a:spcAft>
              <a:buClr>
                <a:srgbClr val="4472C4"/>
              </a:buClr>
              <a:buSzPct val="80000"/>
              <a:buFont typeface="Arial" panose="020B0604020202020204" pitchFamily="34" charset="0"/>
              <a:buChar char="•"/>
              <a:tabLst/>
              <a:defRPr/>
            </a:pPr>
            <a:r>
              <a:rPr kumimoji="1" lang="en-US" altLang="ja-JP" sz="183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One of the largest tank capacities in Japan.</a:t>
            </a:r>
            <a:br>
              <a:rPr kumimoji="1" lang="en-US" altLang="ja-JP" sz="183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en-US" altLang="ja-JP" sz="1830" b="0" i="0" u="none" strike="noStrike" kern="1200" cap="none" spc="-3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Capable of processing up to 11 tons in weight.</a:t>
            </a:r>
          </a:p>
          <a:p>
            <a:pPr marL="0" marR="0" lvl="0" indent="0" algn="l" defTabSz="914400" rtl="0" eaLnBrk="1" fontAlgn="auto" latinLnBrk="0" hangingPunct="1">
              <a:lnSpc>
                <a:spcPct val="80000"/>
              </a:lnSpc>
              <a:spcBef>
                <a:spcPts val="0"/>
              </a:spcBef>
              <a:spcAft>
                <a:spcPts val="300"/>
              </a:spcAft>
              <a:buClr>
                <a:srgbClr val="4472C4"/>
              </a:buClr>
              <a:buSzPct val="80000"/>
              <a:buFontTx/>
              <a:buNone/>
              <a:tabLst/>
              <a:defRPr/>
            </a:pPr>
            <a:r>
              <a:rPr lang="en-US" altLang="ja-JP" sz="1830" dirty="0">
                <a:solidFill>
                  <a:srgbClr val="FF0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C</a:t>
            </a:r>
            <a:r>
              <a:rPr kumimoji="1" lang="en-US" altLang="ja-JP" sz="183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leaning building</a:t>
            </a:r>
          </a:p>
          <a:p>
            <a:pPr marL="166688" marR="0" lvl="0" indent="-166688" algn="l" defTabSz="914400" rtl="0" eaLnBrk="1" fontAlgn="auto" latinLnBrk="0" hangingPunct="1">
              <a:lnSpc>
                <a:spcPct val="80000"/>
              </a:lnSpc>
              <a:spcBef>
                <a:spcPts val="0"/>
              </a:spcBef>
              <a:buClr>
                <a:srgbClr val="4472C4"/>
              </a:buClr>
              <a:buSzPct val="80000"/>
              <a:buFont typeface="Arial" panose="020B0604020202020204" pitchFamily="34" charset="0"/>
              <a:buChar char="•"/>
              <a:tabLst/>
              <a:defRPr/>
            </a:pPr>
            <a:r>
              <a:rPr kumimoji="1" lang="en-US" altLang="ja-JP" sz="183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Capable of processing up to 20 tons.</a:t>
            </a:r>
          </a:p>
          <a:p>
            <a:pPr marL="166688" marR="0" lvl="0" indent="-166688" algn="l" defTabSz="914400" rtl="0" eaLnBrk="1" fontAlgn="auto" latinLnBrk="0" hangingPunct="1">
              <a:lnSpc>
                <a:spcPct val="90000"/>
              </a:lnSpc>
              <a:spcBef>
                <a:spcPts val="0"/>
              </a:spcBef>
              <a:spcAft>
                <a:spcPts val="300"/>
              </a:spcAft>
              <a:buClr>
                <a:srgbClr val="4472C4"/>
              </a:buClr>
              <a:buSzPct val="80000"/>
              <a:buFont typeface="Arial" panose="020B0604020202020204" pitchFamily="34" charset="0"/>
              <a:buChar char="•"/>
              <a:tabLst/>
              <a:defRPr/>
            </a:pPr>
            <a:r>
              <a:rPr kumimoji="1" lang="en-US" altLang="ja-JP" sz="1830" b="0" i="0" u="sng" strike="noStrike" kern="12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rPr>
              <a:t>High pressure cleaning</a:t>
            </a:r>
            <a:br>
              <a:rPr lang="en-US" altLang="ja-JP" sz="1830" u="sng" dirty="0">
                <a:solidFill>
                  <a:prstClr val="black"/>
                </a:solidFill>
                <a:latin typeface="游ゴシック" panose="020B0400000000000000" pitchFamily="50" charset="-128"/>
                <a:ea typeface="游ゴシック" panose="020B0400000000000000" pitchFamily="50" charset="-128"/>
              </a:rPr>
            </a:br>
            <a:r>
              <a:rPr lang="en-US" altLang="ja-JP" sz="1830" dirty="0">
                <a:solidFill>
                  <a:prstClr val="black"/>
                </a:solidFill>
                <a:latin typeface="游ゴシック" panose="020B0400000000000000" pitchFamily="50" charset="-128"/>
                <a:ea typeface="游ゴシック" panose="020B0400000000000000" pitchFamily="50" charset="-128"/>
              </a:rPr>
              <a:t>- </a:t>
            </a:r>
            <a:r>
              <a:rPr kumimoji="1" lang="en-US" altLang="ja-JP" sz="183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5Mpa, 7Mpa, 10Mpa, 14Mpa</a:t>
            </a:r>
            <a:endParaRPr kumimoji="1" lang="ja-JP" altLang="en-US" sz="183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1268" name="図 2">
            <a:extLst>
              <a:ext uri="{FF2B5EF4-FFF2-40B4-BE49-F238E27FC236}">
                <a16:creationId xmlns:a16="http://schemas.microsoft.com/office/drawing/2014/main" id="{930E80B9-E83E-4E4E-9D5E-886C6A18A0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4066" y="4355784"/>
            <a:ext cx="2687793" cy="17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図 1">
            <a:extLst>
              <a:ext uri="{FF2B5EF4-FFF2-40B4-BE49-F238E27FC236}">
                <a16:creationId xmlns:a16="http://schemas.microsoft.com/office/drawing/2014/main" id="{C7CF0A8E-DCE9-4AC1-822E-956BABB200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4200" y="1004346"/>
            <a:ext cx="4337659" cy="29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図 3">
            <a:extLst>
              <a:ext uri="{FF2B5EF4-FFF2-40B4-BE49-F238E27FC236}">
                <a16:creationId xmlns:a16="http://schemas.microsoft.com/office/drawing/2014/main" id="{259B1096-564A-4BFF-B7F9-B2BB9CB6F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2188" y="1004345"/>
            <a:ext cx="3001649" cy="299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ッター プレースホルダー 1">
            <a:extLst>
              <a:ext uri="{FF2B5EF4-FFF2-40B4-BE49-F238E27FC236}">
                <a16:creationId xmlns:a16="http://schemas.microsoft.com/office/drawing/2014/main" id="{55064F31-1552-B2C5-83F6-771EEA790217}"/>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7479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図 13"/>
          <p:cNvPicPr/>
          <p:nvPr/>
        </p:nvPicPr>
        <p:blipFill>
          <a:blip r:embed="rId3"/>
          <a:stretch/>
        </p:blipFill>
        <p:spPr>
          <a:xfrm rot="10800000">
            <a:off x="1483230" y="2937039"/>
            <a:ext cx="2571120" cy="436320"/>
          </a:xfrm>
          <a:prstGeom prst="rect">
            <a:avLst/>
          </a:prstGeom>
          <a:ln w="0">
            <a:noFill/>
          </a:ln>
        </p:spPr>
      </p:pic>
      <p:grpSp>
        <p:nvGrpSpPr>
          <p:cNvPr id="137" name="グループ化 91"/>
          <p:cNvGrpSpPr/>
          <p:nvPr/>
        </p:nvGrpSpPr>
        <p:grpSpPr>
          <a:xfrm>
            <a:off x="665052" y="3863408"/>
            <a:ext cx="3716340" cy="2131918"/>
            <a:chOff x="1084260" y="3954600"/>
            <a:chExt cx="3716340" cy="2131918"/>
          </a:xfrm>
        </p:grpSpPr>
        <p:pic>
          <p:nvPicPr>
            <p:cNvPr id="138" name="図 11"/>
            <p:cNvPicPr/>
            <p:nvPr/>
          </p:nvPicPr>
          <p:blipFill>
            <a:blip r:embed="rId4"/>
            <a:srcRect l="16331" t="16920" r="5998" b="5351"/>
            <a:stretch/>
          </p:blipFill>
          <p:spPr>
            <a:xfrm>
              <a:off x="1091520" y="3954600"/>
              <a:ext cx="3709080" cy="2087640"/>
            </a:xfrm>
            <a:prstGeom prst="rect">
              <a:avLst/>
            </a:prstGeom>
            <a:ln w="0">
              <a:noFill/>
            </a:ln>
          </p:spPr>
        </p:pic>
        <p:sp>
          <p:nvSpPr>
            <p:cNvPr id="139" name="テキスト ボックス 89"/>
            <p:cNvSpPr/>
            <p:nvPr/>
          </p:nvSpPr>
          <p:spPr>
            <a:xfrm>
              <a:off x="1084260" y="5857140"/>
              <a:ext cx="3709080" cy="229378"/>
            </a:xfrm>
            <a:prstGeom prst="rect">
              <a:avLst/>
            </a:prstGeom>
            <a:solidFill>
              <a:srgbClr val="000000">
                <a:alpha val="27059"/>
              </a:srgb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1" normalizeH="0" baseline="0" noProof="0" dirty="0">
                  <a:ln>
                    <a:noFill/>
                  </a:ln>
                  <a:solidFill>
                    <a:srgbClr val="FFFFFF"/>
                  </a:solidFill>
                  <a:effectLst/>
                  <a:uLnTx/>
                  <a:uFillTx/>
                  <a:latin typeface="DejaVu Sans"/>
                  <a:ea typeface="DejaVu Sans"/>
                  <a:cs typeface="+mn-cs"/>
                </a:rPr>
                <a:t>Tohoku </a:t>
              </a:r>
              <a:r>
                <a:rPr kumimoji="1" lang="en-US" sz="900" b="0" i="0" u="none" strike="noStrike" kern="1200" cap="none" spc="-1" normalizeH="0" baseline="0" noProof="0" dirty="0">
                  <a:ln>
                    <a:noFill/>
                  </a:ln>
                  <a:solidFill>
                    <a:srgbClr val="FFFFFF"/>
                  </a:solidFill>
                  <a:effectLst/>
                  <a:uLnTx/>
                  <a:uFillTx/>
                  <a:latin typeface="DejaVu Sans"/>
                  <a:ea typeface="DejaVu Sans"/>
                  <a:cs typeface="+mn-cs"/>
                </a:rPr>
                <a:t>ILC Promotion Council Documents</a:t>
              </a:r>
              <a:r>
                <a:rPr kumimoji="1" lang="ja-JP" altLang="en-US" sz="900" b="0" i="0" u="none" strike="noStrike" kern="1200" cap="none" spc="-1" normalizeH="0" baseline="0" noProof="0" dirty="0">
                  <a:ln>
                    <a:noFill/>
                  </a:ln>
                  <a:solidFill>
                    <a:srgbClr val="FFFFFF"/>
                  </a:solidFill>
                  <a:effectLst/>
                  <a:uLnTx/>
                  <a:uFillTx/>
                  <a:latin typeface="DejaVu Sans"/>
                  <a:ea typeface="DejaVu Sans"/>
                  <a:cs typeface="+mn-cs"/>
                </a:rPr>
                <a:t> </a:t>
              </a:r>
              <a:r>
                <a:rPr kumimoji="1" lang="en-US" sz="900" b="0" i="0" u="none" strike="noStrike" kern="1200" cap="none" spc="-1" normalizeH="0" baseline="0" noProof="0" dirty="0">
                  <a:ln>
                    <a:noFill/>
                  </a:ln>
                  <a:solidFill>
                    <a:srgbClr val="FFFFFF"/>
                  </a:solidFill>
                  <a:effectLst/>
                  <a:uLnTx/>
                  <a:uFillTx/>
                  <a:latin typeface="DejaVu Sans"/>
                  <a:ea typeface="DejaVu Sans"/>
                  <a:cs typeface="+mn-cs"/>
                </a:rPr>
                <a:t>Guideline Series 2</a:t>
              </a:r>
              <a:endParaRPr kumimoji="1" lang="en-US" sz="900" b="0" i="0" u="none" strike="noStrike" kern="1200" cap="none" spc="-1" normalizeH="0" baseline="0" noProof="0" dirty="0">
                <a:ln>
                  <a:noFill/>
                </a:ln>
                <a:solidFill>
                  <a:srgbClr val="000000"/>
                </a:solidFill>
                <a:effectLst/>
                <a:uLnTx/>
                <a:uFillTx/>
                <a:latin typeface="Calibri"/>
                <a:ea typeface="+mn-ea"/>
                <a:cs typeface="+mn-cs"/>
              </a:endParaRPr>
            </a:p>
          </p:txBody>
        </p:sp>
      </p:grpSp>
      <p:sp>
        <p:nvSpPr>
          <p:cNvPr id="140" name="正方形/長方形 16"/>
          <p:cNvSpPr/>
          <p:nvPr/>
        </p:nvSpPr>
        <p:spPr>
          <a:xfrm>
            <a:off x="662832" y="1538505"/>
            <a:ext cx="3718560" cy="19076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p:style>
      </p:sp>
      <p:sp>
        <p:nvSpPr>
          <p:cNvPr id="142" name="テキスト ボックス 93"/>
          <p:cNvSpPr/>
          <p:nvPr/>
        </p:nvSpPr>
        <p:spPr>
          <a:xfrm>
            <a:off x="1705096" y="5985149"/>
            <a:ext cx="1434027"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Cryomodule</a:t>
            </a:r>
            <a:endParaRPr kumimoji="1" lang="en-US" sz="16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43" name="テキスト ボックス 96"/>
          <p:cNvSpPr/>
          <p:nvPr/>
        </p:nvSpPr>
        <p:spPr>
          <a:xfrm>
            <a:off x="4502378" y="1533419"/>
            <a:ext cx="7585447" cy="2235056"/>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sz="1800" b="1" i="0" u="none" strike="noStrike" kern="1200" cap="none" spc="-1" normalizeH="0" baseline="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Theoretical performance of Nb</a:t>
            </a:r>
            <a:r>
              <a:rPr kumimoji="1" lang="en-US" sz="1800" b="1" i="0" u="none" strike="noStrike" kern="1200" cap="none" spc="-1" normalizeH="0" baseline="-2500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3</a:t>
            </a:r>
            <a:r>
              <a:rPr kumimoji="1" lang="en-US" sz="1800" b="1" i="0" u="none" strike="noStrike" kern="1200" cap="none" spc="-1" normalizeH="0" baseline="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Sn superconducting cavities</a:t>
            </a:r>
          </a:p>
          <a:p>
            <a:pPr marL="391680" marR="0" lvl="0" indent="-285840" algn="l" defTabSz="914400" rtl="0" eaLnBrk="1" fontAlgn="auto" latinLnBrk="0" hangingPunct="1">
              <a:lnSpc>
                <a:spcPts val="2200"/>
              </a:lnSpc>
              <a:spcBef>
                <a:spcPts val="800"/>
              </a:spcBef>
              <a:spcAft>
                <a:spcPts val="0"/>
              </a:spcAft>
              <a:buClrTx/>
              <a:buSzTx/>
              <a:buFont typeface="Wingdings" charset="2"/>
              <a:buChar char=""/>
              <a:tabLst/>
              <a:defRPr/>
            </a:pPr>
            <a:r>
              <a:rPr kumimoji="1" lang="en-US" altLang="ja-JP" sz="1800" b="1" i="0" u="none" strike="noStrike" kern="1200" cap="none" spc="-1"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Superheating critical field</a:t>
            </a:r>
            <a:br>
              <a:rPr kumimoji="1" sz="1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Nb: 240 </a:t>
            </a:r>
            <a:r>
              <a:rPr kumimoji="1" lang="en-US" sz="1800" b="0" i="0" u="none" strike="noStrike" kern="1200" cap="none" spc="-1" normalizeH="0" baseline="0" noProof="0" dirty="0" err="1">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mT</a:t>
            </a: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Nb</a:t>
            </a:r>
            <a:r>
              <a:rPr kumimoji="1" lang="en-US" sz="1800" b="0" i="0" u="none" strike="noStrike" kern="1200" cap="none" spc="-1" normalizeH="0" baseline="-2500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3</a:t>
            </a: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Sn: 450 </a:t>
            </a:r>
            <a:r>
              <a:rPr kumimoji="1" lang="en-US" sz="1800" b="0" i="0" u="none" strike="noStrike" kern="1200" cap="none" spc="-1" normalizeH="0" baseline="0" noProof="0" dirty="0" err="1">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mT</a:t>
            </a: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p>
          <a:p>
            <a:pPr marL="0" marR="0" lvl="0" indent="0" algn="l" defTabSz="914400" rtl="0" eaLnBrk="1" fontAlgn="auto" latinLnBrk="0" hangingPunct="1">
              <a:lnSpc>
                <a:spcPct val="100000"/>
              </a:lnSpc>
              <a:spcAft>
                <a:spcPts val="0"/>
              </a:spcAft>
              <a:buClrTx/>
              <a:buSzTx/>
              <a:buFontTx/>
              <a:buNone/>
              <a:tabLst>
                <a:tab pos="92075" algn="l"/>
              </a:tabLst>
              <a:defRPr/>
            </a:pPr>
            <a:r>
              <a:rPr kumimoji="1" lang="en-US" sz="1800" b="0" i="0"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sz="18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800" b="0" i="0" u="sng" strike="noStrike" kern="1200" cap="none" normalizeH="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The maximum acceleration gradient can be approximately doubled.</a:t>
            </a:r>
            <a:endParaRPr kumimoji="1" lang="en-US" sz="1800" b="0" i="0" u="none" strike="noStrike" kern="1200" cap="none" normalizeH="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391680" marR="0" lvl="0" indent="-285840" algn="l" defTabSz="914400" rtl="0" eaLnBrk="1" fontAlgn="auto" latinLnBrk="0" hangingPunct="1">
              <a:lnSpc>
                <a:spcPts val="2200"/>
              </a:lnSpc>
              <a:spcBef>
                <a:spcPts val="1199"/>
              </a:spcBef>
              <a:spcAft>
                <a:spcPts val="0"/>
              </a:spcAft>
              <a:buClrTx/>
              <a:buSzTx/>
              <a:buFont typeface="Wingdings" charset="2"/>
              <a:buChar char=""/>
              <a:tabLst/>
              <a:defRPr/>
            </a:pPr>
            <a:r>
              <a:rPr lang="en-US" altLang="ja-JP" b="1" spc="-1" dirty="0">
                <a:solidFill>
                  <a:prstClr val="black"/>
                </a:solidFill>
                <a:highlight>
                  <a:srgbClr val="FFFFFF"/>
                </a:highlight>
                <a:latin typeface="游ゴシック" panose="020B0400000000000000" pitchFamily="50" charset="-128"/>
                <a:ea typeface="游ゴシック" panose="020B0400000000000000" pitchFamily="50" charset="-128"/>
              </a:rPr>
              <a:t>S</a:t>
            </a:r>
            <a:r>
              <a:rPr kumimoji="1" lang="en-US" altLang="ja-JP" sz="1800" b="1" i="0" u="none" strike="noStrike" kern="1200" cap="none" spc="-1" normalizeH="0" baseline="0" noProof="0" dirty="0" err="1">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uperconductive</a:t>
            </a:r>
            <a:r>
              <a:rPr kumimoji="1" lang="en-US" altLang="ja-JP" sz="1800" b="1" i="0" u="none" strike="noStrike" kern="1200" cap="none" spc="-1" normalizeH="0" baseline="0" noProof="0" dirty="0">
                <a:ln>
                  <a:noFill/>
                </a:ln>
                <a:solidFill>
                  <a:prstClr val="black"/>
                </a:solidFill>
                <a:effectLst/>
                <a:highlight>
                  <a:srgbClr val="FFFFFF"/>
                </a:highlight>
                <a:uLnTx/>
                <a:uFillTx/>
                <a:latin typeface="游ゴシック" panose="020B0400000000000000" pitchFamily="50" charset="-128"/>
                <a:ea typeface="游ゴシック" panose="020B0400000000000000" pitchFamily="50" charset="-128"/>
                <a:cs typeface="+mn-cs"/>
              </a:rPr>
              <a:t> transition temperature</a:t>
            </a:r>
            <a:br>
              <a:rPr kumimoji="1" sz="1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sz="1800" b="0" i="0" u="none" strike="noStrike" kern="1200" cap="none" spc="-1" normalizeH="0" baseline="0" noProof="0" dirty="0">
                <a:ln>
                  <a:noFill/>
                </a:ln>
                <a:solidFill>
                  <a:srgbClr val="000000"/>
                </a:solidFill>
                <a:effectLst/>
                <a:highlight>
                  <a:srgbClr val="FFFFFF"/>
                </a:highlight>
                <a:uLnTx/>
                <a:uFillTx/>
                <a:latin typeface="游ゴシック Medium" panose="020B0500000000000000" pitchFamily="50" charset="-128"/>
                <a:ea typeface="游ゴシック Medium" panose="020B0500000000000000" pitchFamily="50" charset="-128"/>
                <a:cs typeface="+mn-cs"/>
              </a:rPr>
              <a:t>	Nb: 9.2 K	Nb</a:t>
            </a:r>
            <a:r>
              <a:rPr kumimoji="1" lang="en-US" sz="1800" b="0" i="0" u="none" strike="noStrike" kern="1200" cap="none" spc="-1" normalizeH="0" baseline="-25000" noProof="0" dirty="0">
                <a:ln>
                  <a:noFill/>
                </a:ln>
                <a:solidFill>
                  <a:srgbClr val="000000"/>
                </a:solidFill>
                <a:effectLst/>
                <a:highlight>
                  <a:srgbClr val="FFFFFF"/>
                </a:highlight>
                <a:uLnTx/>
                <a:uFillTx/>
                <a:latin typeface="游ゴシック Medium" panose="020B0500000000000000" pitchFamily="50" charset="-128"/>
                <a:ea typeface="游ゴシック Medium" panose="020B0500000000000000" pitchFamily="50" charset="-128"/>
                <a:cs typeface="+mn-cs"/>
              </a:rPr>
              <a:t>3</a:t>
            </a:r>
            <a:r>
              <a:rPr kumimoji="1" lang="en-US" sz="1800" b="0" i="0" u="none" strike="noStrike" kern="1200" cap="none" spc="-1" normalizeH="0" baseline="0" noProof="0" dirty="0">
                <a:ln>
                  <a:noFill/>
                </a:ln>
                <a:solidFill>
                  <a:srgbClr val="000000"/>
                </a:solidFill>
                <a:effectLst/>
                <a:highlight>
                  <a:srgbClr val="FFFFFF"/>
                </a:highlight>
                <a:uLnTx/>
                <a:uFillTx/>
                <a:latin typeface="游ゴシック Medium" panose="020B0500000000000000" pitchFamily="50" charset="-128"/>
                <a:ea typeface="游ゴシック Medium" panose="020B0500000000000000" pitchFamily="50" charset="-128"/>
                <a:cs typeface="+mn-cs"/>
              </a:rPr>
              <a:t>Sn: 18.3 K </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Aft>
                <a:spcPts val="0"/>
              </a:spcAft>
              <a:buClrTx/>
              <a:buSzTx/>
              <a:buFontTx/>
              <a:buNone/>
              <a:tabLst>
                <a:tab pos="92075" algn="l"/>
              </a:tabLst>
              <a:defRPr/>
            </a:pPr>
            <a:r>
              <a:rPr kumimoji="1" lang="en-US" sz="1800" b="0" i="0"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sz="18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◎It will be possible to operate at 4.2 K instead of 2 K.</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44" name="矢印: 下 101"/>
          <p:cNvSpPr/>
          <p:nvPr/>
        </p:nvSpPr>
        <p:spPr>
          <a:xfrm>
            <a:off x="6280425" y="3825586"/>
            <a:ext cx="1236600" cy="303120"/>
          </a:xfrm>
          <a:prstGeom prst="downArrow">
            <a:avLst>
              <a:gd name="adj1" fmla="val 50000"/>
              <a:gd name="adj2" fmla="val 50000"/>
            </a:avLst>
          </a:prstGeom>
          <a:solidFill>
            <a:schemeClr val="accent1">
              <a:lumMod val="40000"/>
              <a:lumOff val="6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grpSp>
        <p:nvGrpSpPr>
          <p:cNvPr id="145" name="グループ化 1"/>
          <p:cNvGrpSpPr/>
          <p:nvPr/>
        </p:nvGrpSpPr>
        <p:grpSpPr>
          <a:xfrm>
            <a:off x="2128350" y="1533419"/>
            <a:ext cx="1310040" cy="1290735"/>
            <a:chOff x="2496600" y="2136825"/>
            <a:chExt cx="1310040" cy="1290735"/>
          </a:xfrm>
        </p:grpSpPr>
        <p:sp>
          <p:nvSpPr>
            <p:cNvPr id="146" name="テキスト ボックス 2"/>
            <p:cNvSpPr/>
            <p:nvPr/>
          </p:nvSpPr>
          <p:spPr>
            <a:xfrm>
              <a:off x="2790360" y="2136825"/>
              <a:ext cx="45360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1" normalizeH="0" baseline="0" noProof="0" dirty="0">
                  <a:ln>
                    <a:noFill/>
                  </a:ln>
                  <a:solidFill>
                    <a:srgbClr val="000000"/>
                  </a:solidFill>
                  <a:effectLst/>
                  <a:uLnTx/>
                  <a:uFillTx/>
                  <a:latin typeface="Calibri"/>
                  <a:ea typeface="DejaVu Sans"/>
                  <a:cs typeface="+mn-cs"/>
                </a:rPr>
                <a:t>Nb</a:t>
              </a:r>
              <a:endParaRPr kumimoji="1" lang="en-US" sz="1200" b="0" i="0" u="none" strike="noStrike" kern="1200" cap="none" spc="-1" normalizeH="0" baseline="0" noProof="0" dirty="0">
                <a:ln>
                  <a:noFill/>
                </a:ln>
                <a:solidFill>
                  <a:srgbClr val="000000"/>
                </a:solidFill>
                <a:effectLst/>
                <a:uLnTx/>
                <a:uFillTx/>
                <a:latin typeface="Calibri"/>
                <a:ea typeface="+mn-ea"/>
                <a:cs typeface="+mn-cs"/>
              </a:endParaRPr>
            </a:p>
          </p:txBody>
        </p:sp>
        <p:sp>
          <p:nvSpPr>
            <p:cNvPr id="147" name="直線矢印コネクタ 3"/>
            <p:cNvSpPr/>
            <p:nvPr/>
          </p:nvSpPr>
          <p:spPr>
            <a:xfrm flipH="1" flipV="1">
              <a:off x="3383364" y="2628765"/>
              <a:ext cx="38160" cy="1911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sp>
        <p:sp>
          <p:nvSpPr>
            <p:cNvPr id="149" name="直線矢印コネクタ 5"/>
            <p:cNvSpPr/>
            <p:nvPr/>
          </p:nvSpPr>
          <p:spPr>
            <a:xfrm flipH="1">
              <a:off x="3377338" y="3029577"/>
              <a:ext cx="38160" cy="1911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sp>
        <p:grpSp>
          <p:nvGrpSpPr>
            <p:cNvPr id="150" name="グループ化 6"/>
            <p:cNvGrpSpPr/>
            <p:nvPr/>
          </p:nvGrpSpPr>
          <p:grpSpPr>
            <a:xfrm>
              <a:off x="2496600" y="2419200"/>
              <a:ext cx="1310040" cy="1008360"/>
              <a:chOff x="2496600" y="2419200"/>
              <a:chExt cx="1310040" cy="1008360"/>
            </a:xfrm>
          </p:grpSpPr>
          <p:grpSp>
            <p:nvGrpSpPr>
              <p:cNvPr id="151" name="グループ化 8"/>
              <p:cNvGrpSpPr/>
              <p:nvPr/>
            </p:nvGrpSpPr>
            <p:grpSpPr>
              <a:xfrm>
                <a:off x="2608200" y="2530800"/>
                <a:ext cx="1088002" cy="787870"/>
                <a:chOff x="2608200" y="2530800"/>
                <a:chExt cx="1088002" cy="787870"/>
              </a:xfrm>
            </p:grpSpPr>
            <p:pic>
              <p:nvPicPr>
                <p:cNvPr id="153" name="図 71"/>
                <p:cNvPicPr/>
                <p:nvPr/>
              </p:nvPicPr>
              <p:blipFill>
                <a:blip r:embed="rId5"/>
                <a:srcRect l="10796" t="13355" r="50076" b="11793"/>
                <a:stretch/>
              </p:blipFill>
              <p:spPr>
                <a:xfrm rot="10800000">
                  <a:off x="3208762" y="2531350"/>
                  <a:ext cx="487440" cy="787320"/>
                </a:xfrm>
                <a:prstGeom prst="rect">
                  <a:avLst/>
                </a:prstGeom>
                <a:ln w="0">
                  <a:noFill/>
                </a:ln>
              </p:spPr>
            </p:pic>
            <p:pic>
              <p:nvPicPr>
                <p:cNvPr id="152" name="図 70"/>
                <p:cNvPicPr/>
                <p:nvPr/>
              </p:nvPicPr>
              <p:blipFill>
                <a:blip r:embed="rId5"/>
                <a:srcRect l="10796" t="13355" r="50076" b="11793"/>
                <a:stretch/>
              </p:blipFill>
              <p:spPr>
                <a:xfrm rot="10800000">
                  <a:off x="2608200" y="2530800"/>
                  <a:ext cx="487440" cy="787320"/>
                </a:xfrm>
                <a:prstGeom prst="rect">
                  <a:avLst/>
                </a:prstGeom>
                <a:ln w="0">
                  <a:noFill/>
                </a:ln>
              </p:spPr>
            </p:pic>
            <p:sp>
              <p:nvSpPr>
                <p:cNvPr id="154" name="直線コネクタ 72"/>
                <p:cNvSpPr/>
                <p:nvPr/>
              </p:nvSpPr>
              <p:spPr>
                <a:xfrm>
                  <a:off x="3091680" y="3008160"/>
                  <a:ext cx="117360" cy="360"/>
                </a:xfrm>
                <a:prstGeom prst="line">
                  <a:avLst/>
                </a:prstGeom>
                <a:ln w="19050">
                  <a:solidFill>
                    <a:srgbClr val="4472C4"/>
                  </a:solidFill>
                </a:ln>
              </p:spPr>
              <p:style>
                <a:lnRef idx="1">
                  <a:schemeClr val="accent1"/>
                </a:lnRef>
                <a:fillRef idx="0">
                  <a:schemeClr val="accent1"/>
                </a:fillRef>
                <a:effectRef idx="0">
                  <a:schemeClr val="accent1"/>
                </a:effectRef>
                <a:fontRef idx="minor"/>
              </p:style>
            </p:sp>
            <p:sp>
              <p:nvSpPr>
                <p:cNvPr id="155" name="直線コネクタ 73"/>
                <p:cNvSpPr/>
                <p:nvPr/>
              </p:nvSpPr>
              <p:spPr>
                <a:xfrm>
                  <a:off x="3091680" y="2839680"/>
                  <a:ext cx="117720" cy="360"/>
                </a:xfrm>
                <a:prstGeom prst="line">
                  <a:avLst/>
                </a:prstGeom>
                <a:ln w="19050">
                  <a:solidFill>
                    <a:srgbClr val="4472C4"/>
                  </a:solidFill>
                </a:ln>
              </p:spPr>
              <p:style>
                <a:lnRef idx="1">
                  <a:schemeClr val="accent1"/>
                </a:lnRef>
                <a:fillRef idx="0">
                  <a:schemeClr val="accent1"/>
                </a:fillRef>
                <a:effectRef idx="0">
                  <a:schemeClr val="accent1"/>
                </a:effectRef>
                <a:fontRef idx="minor"/>
              </p:style>
            </p:sp>
          </p:grpSp>
          <p:grpSp>
            <p:nvGrpSpPr>
              <p:cNvPr id="156" name="グループ化 9"/>
              <p:cNvGrpSpPr/>
              <p:nvPr/>
            </p:nvGrpSpPr>
            <p:grpSpPr>
              <a:xfrm>
                <a:off x="2496600" y="2419200"/>
                <a:ext cx="1310040" cy="832320"/>
                <a:chOff x="2496600" y="2419200"/>
                <a:chExt cx="1310040" cy="832320"/>
              </a:xfrm>
            </p:grpSpPr>
            <p:sp>
              <p:nvSpPr>
                <p:cNvPr id="157" name="正方形/長方形 34"/>
                <p:cNvSpPr/>
                <p:nvPr/>
              </p:nvSpPr>
              <p:spPr>
                <a:xfrm>
                  <a:off x="3091680" y="2778120"/>
                  <a:ext cx="108000" cy="52200"/>
                </a:xfrm>
                <a:prstGeom prst="rect">
                  <a:avLst/>
                </a:prstGeom>
                <a:solidFill>
                  <a:srgbClr val="3F6EC3"/>
                </a:solidFill>
                <a:ln>
                  <a:noFill/>
                </a:ln>
              </p:spPr>
              <p:style>
                <a:lnRef idx="2">
                  <a:schemeClr val="accent1">
                    <a:shade val="50000"/>
                  </a:schemeClr>
                </a:lnRef>
                <a:fillRef idx="1">
                  <a:schemeClr val="accent1"/>
                </a:fillRef>
                <a:effectRef idx="0">
                  <a:schemeClr val="accent1"/>
                </a:effectRef>
                <a:fontRef idx="minor"/>
              </p:style>
            </p:sp>
            <p:sp>
              <p:nvSpPr>
                <p:cNvPr id="158" name="正方形/長方形 36"/>
                <p:cNvSpPr/>
                <p:nvPr/>
              </p:nvSpPr>
              <p:spPr>
                <a:xfrm>
                  <a:off x="2535120" y="2419200"/>
                  <a:ext cx="1233000" cy="13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159" name="グループ化 40"/>
                <p:cNvGrpSpPr/>
                <p:nvPr/>
              </p:nvGrpSpPr>
              <p:grpSpPr>
                <a:xfrm>
                  <a:off x="2496600" y="2493000"/>
                  <a:ext cx="1310040" cy="758520"/>
                  <a:chOff x="2496600" y="2493000"/>
                  <a:chExt cx="1310040" cy="758520"/>
                </a:xfrm>
              </p:grpSpPr>
              <p:grpSp>
                <p:nvGrpSpPr>
                  <p:cNvPr id="160" name="グループ化 44"/>
                  <p:cNvGrpSpPr/>
                  <p:nvPr/>
                </p:nvGrpSpPr>
                <p:grpSpPr>
                  <a:xfrm>
                    <a:off x="2496600" y="2493000"/>
                    <a:ext cx="708120" cy="758520"/>
                    <a:chOff x="2496600" y="2493000"/>
                    <a:chExt cx="708120" cy="758520"/>
                  </a:xfrm>
                </p:grpSpPr>
                <p:sp>
                  <p:nvSpPr>
                    <p:cNvPr id="161" name="円弧 67"/>
                    <p:cNvSpPr/>
                    <p:nvPr/>
                  </p:nvSpPr>
                  <p:spPr>
                    <a:xfrm>
                      <a:off x="2565000" y="2493000"/>
                      <a:ext cx="572040" cy="758520"/>
                    </a:xfrm>
                    <a:prstGeom prst="arc">
                      <a:avLst>
                        <a:gd name="adj1" fmla="val 11599093"/>
                        <a:gd name="adj2" fmla="val 20382764"/>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62" name="円弧 68"/>
                    <p:cNvSpPr/>
                    <p:nvPr/>
                  </p:nvSpPr>
                  <p:spPr>
                    <a:xfrm flipH="1" flipV="1">
                      <a:off x="2496600" y="2705040"/>
                      <a:ext cx="79200" cy="105120"/>
                    </a:xfrm>
                    <a:prstGeom prst="arc">
                      <a:avLst>
                        <a:gd name="adj1" fmla="val 11582896"/>
                        <a:gd name="adj2" fmla="val 14355397"/>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63" name="円弧 69"/>
                    <p:cNvSpPr/>
                    <p:nvPr/>
                  </p:nvSpPr>
                  <p:spPr>
                    <a:xfrm flipV="1">
                      <a:off x="3125520" y="2705040"/>
                      <a:ext cx="79200" cy="105120"/>
                    </a:xfrm>
                    <a:prstGeom prst="arc">
                      <a:avLst>
                        <a:gd name="adj1" fmla="val 11582896"/>
                        <a:gd name="adj2" fmla="val 14270042"/>
                      </a:avLst>
                    </a:prstGeom>
                    <a:noFill/>
                    <a:ln w="127000">
                      <a:solidFill>
                        <a:srgbClr val="4472C4"/>
                      </a:solidFill>
                    </a:ln>
                  </p:spPr>
                  <p:style>
                    <a:lnRef idx="1">
                      <a:schemeClr val="accent1"/>
                    </a:lnRef>
                    <a:fillRef idx="0">
                      <a:schemeClr val="accent1"/>
                    </a:fillRef>
                    <a:effectRef idx="0">
                      <a:schemeClr val="accent1"/>
                    </a:effectRef>
                    <a:fontRef idx="minor"/>
                  </p:style>
                </p:sp>
              </p:grpSp>
              <p:grpSp>
                <p:nvGrpSpPr>
                  <p:cNvPr id="164" name="グループ化 57"/>
                  <p:cNvGrpSpPr/>
                  <p:nvPr/>
                </p:nvGrpSpPr>
                <p:grpSpPr>
                  <a:xfrm>
                    <a:off x="3098520" y="2493000"/>
                    <a:ext cx="708120" cy="758520"/>
                    <a:chOff x="3098520" y="2493000"/>
                    <a:chExt cx="708120" cy="758520"/>
                  </a:xfrm>
                </p:grpSpPr>
                <p:sp>
                  <p:nvSpPr>
                    <p:cNvPr id="165" name="円弧 64"/>
                    <p:cNvSpPr/>
                    <p:nvPr/>
                  </p:nvSpPr>
                  <p:spPr>
                    <a:xfrm>
                      <a:off x="3166920" y="2493000"/>
                      <a:ext cx="572040" cy="758520"/>
                    </a:xfrm>
                    <a:prstGeom prst="arc">
                      <a:avLst>
                        <a:gd name="adj1" fmla="val 12005091"/>
                        <a:gd name="adj2" fmla="val 20925410"/>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66" name="円弧 65"/>
                    <p:cNvSpPr/>
                    <p:nvPr/>
                  </p:nvSpPr>
                  <p:spPr>
                    <a:xfrm flipH="1" flipV="1">
                      <a:off x="3098520" y="2705040"/>
                      <a:ext cx="79200" cy="105120"/>
                    </a:xfrm>
                    <a:prstGeom prst="arc">
                      <a:avLst>
                        <a:gd name="adj1" fmla="val 11582896"/>
                        <a:gd name="adj2" fmla="val 14355397"/>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67" name="円弧 66"/>
                    <p:cNvSpPr/>
                    <p:nvPr/>
                  </p:nvSpPr>
                  <p:spPr>
                    <a:xfrm flipV="1">
                      <a:off x="3727440" y="2705040"/>
                      <a:ext cx="79200" cy="105120"/>
                    </a:xfrm>
                    <a:prstGeom prst="arc">
                      <a:avLst>
                        <a:gd name="adj1" fmla="val 11582896"/>
                        <a:gd name="adj2" fmla="val 14270042"/>
                      </a:avLst>
                    </a:prstGeom>
                    <a:noFill/>
                    <a:ln w="127000">
                      <a:solidFill>
                        <a:srgbClr val="4472C4"/>
                      </a:solidFill>
                    </a:ln>
                  </p:spPr>
                  <p:style>
                    <a:lnRef idx="1">
                      <a:schemeClr val="accent1"/>
                    </a:lnRef>
                    <a:fillRef idx="0">
                      <a:schemeClr val="accent1"/>
                    </a:fillRef>
                    <a:effectRef idx="0">
                      <a:schemeClr val="accent1"/>
                    </a:effectRef>
                    <a:fontRef idx="minor"/>
                  </p:style>
                </p:sp>
              </p:grpSp>
              <p:sp>
                <p:nvSpPr>
                  <p:cNvPr id="168" name="正方形/長方形 58"/>
                  <p:cNvSpPr/>
                  <p:nvPr/>
                </p:nvSpPr>
                <p:spPr>
                  <a:xfrm>
                    <a:off x="3691800" y="2794320"/>
                    <a:ext cx="108000" cy="52200"/>
                  </a:xfrm>
                  <a:prstGeom prst="rect">
                    <a:avLst/>
                  </a:prstGeom>
                  <a:solidFill>
                    <a:srgbClr val="3F6EC3"/>
                  </a:solidFill>
                  <a:ln>
                    <a:noFill/>
                  </a:ln>
                </p:spPr>
                <p:style>
                  <a:lnRef idx="2">
                    <a:schemeClr val="accent1">
                      <a:shade val="50000"/>
                    </a:schemeClr>
                  </a:lnRef>
                  <a:fillRef idx="1">
                    <a:schemeClr val="accent1"/>
                  </a:fillRef>
                  <a:effectRef idx="0">
                    <a:schemeClr val="accent1"/>
                  </a:effectRef>
                  <a:fontRef idx="minor"/>
                </p:style>
              </p:sp>
              <p:sp>
                <p:nvSpPr>
                  <p:cNvPr id="169" name="正方形/長方形 59"/>
                  <p:cNvSpPr/>
                  <p:nvPr/>
                </p:nvSpPr>
                <p:spPr>
                  <a:xfrm>
                    <a:off x="2508120" y="2794320"/>
                    <a:ext cx="108000" cy="52200"/>
                  </a:xfrm>
                  <a:prstGeom prst="rect">
                    <a:avLst/>
                  </a:prstGeom>
                  <a:solidFill>
                    <a:srgbClr val="3F6EC3"/>
                  </a:solidFill>
                  <a:ln>
                    <a:noFill/>
                  </a:ln>
                </p:spPr>
                <p:style>
                  <a:lnRef idx="2">
                    <a:schemeClr val="accent1">
                      <a:shade val="50000"/>
                    </a:schemeClr>
                  </a:lnRef>
                  <a:fillRef idx="1">
                    <a:schemeClr val="accent1"/>
                  </a:fillRef>
                  <a:effectRef idx="0">
                    <a:schemeClr val="accent1"/>
                  </a:effectRef>
                  <a:fontRef idx="minor"/>
                </p:style>
              </p:sp>
              <p:sp>
                <p:nvSpPr>
                  <p:cNvPr id="170" name="直線コネクタ 60"/>
                  <p:cNvSpPr/>
                  <p:nvPr/>
                </p:nvSpPr>
                <p:spPr>
                  <a:xfrm>
                    <a:off x="2505960" y="2860920"/>
                    <a:ext cx="108000" cy="360"/>
                  </a:xfrm>
                  <a:prstGeom prst="line">
                    <a:avLst/>
                  </a:prstGeom>
                  <a:ln w="28575">
                    <a:solidFill>
                      <a:srgbClr val="FFC000"/>
                    </a:solidFill>
                  </a:ln>
                </p:spPr>
                <p:style>
                  <a:lnRef idx="1">
                    <a:schemeClr val="accent1"/>
                  </a:lnRef>
                  <a:fillRef idx="0">
                    <a:schemeClr val="accent1"/>
                  </a:fillRef>
                  <a:effectRef idx="0">
                    <a:schemeClr val="accent1"/>
                  </a:effectRef>
                  <a:fontRef idx="minor"/>
                </p:style>
              </p:sp>
              <p:sp>
                <p:nvSpPr>
                  <p:cNvPr id="171" name="直線コネクタ 62"/>
                  <p:cNvSpPr/>
                  <p:nvPr/>
                </p:nvSpPr>
                <p:spPr>
                  <a:xfrm>
                    <a:off x="3696120" y="2857680"/>
                    <a:ext cx="108000" cy="360"/>
                  </a:xfrm>
                  <a:prstGeom prst="line">
                    <a:avLst/>
                  </a:prstGeom>
                  <a:ln w="28575">
                    <a:solidFill>
                      <a:srgbClr val="FFC000"/>
                    </a:solidFill>
                  </a:ln>
                </p:spPr>
                <p:style>
                  <a:lnRef idx="1">
                    <a:schemeClr val="accent1"/>
                  </a:lnRef>
                  <a:fillRef idx="0">
                    <a:schemeClr val="accent1"/>
                  </a:fillRef>
                  <a:effectRef idx="0">
                    <a:schemeClr val="accent1"/>
                  </a:effectRef>
                  <a:fontRef idx="minor"/>
                </p:style>
              </p:sp>
              <p:sp>
                <p:nvSpPr>
                  <p:cNvPr id="172" name="直線コネクタ 63"/>
                  <p:cNvSpPr/>
                  <p:nvPr/>
                </p:nvSpPr>
                <p:spPr>
                  <a:xfrm>
                    <a:off x="3089520" y="2858400"/>
                    <a:ext cx="126000" cy="360"/>
                  </a:xfrm>
                  <a:prstGeom prst="line">
                    <a:avLst/>
                  </a:prstGeom>
                  <a:ln w="28575">
                    <a:solidFill>
                      <a:srgbClr val="FFC000"/>
                    </a:solidFill>
                  </a:ln>
                </p:spPr>
                <p:style>
                  <a:lnRef idx="1">
                    <a:schemeClr val="accent1"/>
                  </a:lnRef>
                  <a:fillRef idx="0">
                    <a:schemeClr val="accent1"/>
                  </a:fillRef>
                  <a:effectRef idx="0">
                    <a:schemeClr val="accent1"/>
                  </a:effectRef>
                  <a:fontRef idx="minor"/>
                </p:style>
              </p:sp>
            </p:grpSp>
          </p:grpSp>
          <p:grpSp>
            <p:nvGrpSpPr>
              <p:cNvPr id="173" name="グループ化 10"/>
              <p:cNvGrpSpPr/>
              <p:nvPr/>
            </p:nvGrpSpPr>
            <p:grpSpPr>
              <a:xfrm>
                <a:off x="2496600" y="2595240"/>
                <a:ext cx="1310040" cy="832320"/>
                <a:chOff x="2496600" y="2595240"/>
                <a:chExt cx="1310040" cy="832320"/>
              </a:xfrm>
            </p:grpSpPr>
            <p:sp>
              <p:nvSpPr>
                <p:cNvPr id="174" name="正方形/長方形 12"/>
                <p:cNvSpPr/>
                <p:nvPr/>
              </p:nvSpPr>
              <p:spPr>
                <a:xfrm flipV="1">
                  <a:off x="3091680" y="3016080"/>
                  <a:ext cx="108000" cy="52200"/>
                </a:xfrm>
                <a:prstGeom prst="rect">
                  <a:avLst/>
                </a:prstGeom>
                <a:solidFill>
                  <a:srgbClr val="3F6EC3"/>
                </a:solidFill>
                <a:ln>
                  <a:noFill/>
                </a:ln>
              </p:spPr>
              <p:style>
                <a:lnRef idx="2">
                  <a:schemeClr val="accent1">
                    <a:shade val="50000"/>
                  </a:schemeClr>
                </a:lnRef>
                <a:fillRef idx="1">
                  <a:schemeClr val="accent1"/>
                </a:fillRef>
                <a:effectRef idx="0">
                  <a:schemeClr val="accent1"/>
                </a:effectRef>
                <a:fontRef idx="minor"/>
              </p:style>
            </p:sp>
            <p:sp>
              <p:nvSpPr>
                <p:cNvPr id="175" name="正方形/長方形 14"/>
                <p:cNvSpPr/>
                <p:nvPr/>
              </p:nvSpPr>
              <p:spPr>
                <a:xfrm flipV="1">
                  <a:off x="2535120" y="3297240"/>
                  <a:ext cx="1233000" cy="13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176" name="グループ化 15"/>
                <p:cNvGrpSpPr/>
                <p:nvPr/>
              </p:nvGrpSpPr>
              <p:grpSpPr>
                <a:xfrm>
                  <a:off x="2496600" y="2595240"/>
                  <a:ext cx="1310040" cy="758520"/>
                  <a:chOff x="2496600" y="2595240"/>
                  <a:chExt cx="1310040" cy="758520"/>
                </a:xfrm>
              </p:grpSpPr>
              <p:grpSp>
                <p:nvGrpSpPr>
                  <p:cNvPr id="177" name="グループ化 20"/>
                  <p:cNvGrpSpPr/>
                  <p:nvPr/>
                </p:nvGrpSpPr>
                <p:grpSpPr>
                  <a:xfrm>
                    <a:off x="2496600" y="2595240"/>
                    <a:ext cx="708120" cy="758520"/>
                    <a:chOff x="2496600" y="2595240"/>
                    <a:chExt cx="708120" cy="758520"/>
                  </a:xfrm>
                </p:grpSpPr>
                <p:sp>
                  <p:nvSpPr>
                    <p:cNvPr id="178" name="円弧 30"/>
                    <p:cNvSpPr/>
                    <p:nvPr/>
                  </p:nvSpPr>
                  <p:spPr>
                    <a:xfrm flipV="1">
                      <a:off x="2565000" y="2594880"/>
                      <a:ext cx="572040" cy="758520"/>
                    </a:xfrm>
                    <a:prstGeom prst="arc">
                      <a:avLst>
                        <a:gd name="adj1" fmla="val 11599093"/>
                        <a:gd name="adj2" fmla="val 20382764"/>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79" name="円弧 31"/>
                    <p:cNvSpPr/>
                    <p:nvPr/>
                  </p:nvSpPr>
                  <p:spPr>
                    <a:xfrm flipH="1">
                      <a:off x="2496600" y="3036600"/>
                      <a:ext cx="79200" cy="105120"/>
                    </a:xfrm>
                    <a:prstGeom prst="arc">
                      <a:avLst>
                        <a:gd name="adj1" fmla="val 11582896"/>
                        <a:gd name="adj2" fmla="val 14355397"/>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80" name="円弧 33"/>
                    <p:cNvSpPr/>
                    <p:nvPr/>
                  </p:nvSpPr>
                  <p:spPr>
                    <a:xfrm>
                      <a:off x="3125520" y="3036600"/>
                      <a:ext cx="79200" cy="105120"/>
                    </a:xfrm>
                    <a:prstGeom prst="arc">
                      <a:avLst>
                        <a:gd name="adj1" fmla="val 11582896"/>
                        <a:gd name="adj2" fmla="val 14270042"/>
                      </a:avLst>
                    </a:prstGeom>
                    <a:noFill/>
                    <a:ln w="127000">
                      <a:solidFill>
                        <a:srgbClr val="4472C4"/>
                      </a:solidFill>
                    </a:ln>
                  </p:spPr>
                  <p:style>
                    <a:lnRef idx="1">
                      <a:schemeClr val="accent1"/>
                    </a:lnRef>
                    <a:fillRef idx="0">
                      <a:schemeClr val="accent1"/>
                    </a:fillRef>
                    <a:effectRef idx="0">
                      <a:schemeClr val="accent1"/>
                    </a:effectRef>
                    <a:fontRef idx="minor"/>
                  </p:style>
                </p:sp>
              </p:grpSp>
              <p:grpSp>
                <p:nvGrpSpPr>
                  <p:cNvPr id="181" name="グループ化 21"/>
                  <p:cNvGrpSpPr/>
                  <p:nvPr/>
                </p:nvGrpSpPr>
                <p:grpSpPr>
                  <a:xfrm>
                    <a:off x="3098520" y="2595240"/>
                    <a:ext cx="708120" cy="758520"/>
                    <a:chOff x="3098520" y="2595240"/>
                    <a:chExt cx="708120" cy="758520"/>
                  </a:xfrm>
                </p:grpSpPr>
                <p:sp>
                  <p:nvSpPr>
                    <p:cNvPr id="182" name="円弧 27"/>
                    <p:cNvSpPr/>
                    <p:nvPr/>
                  </p:nvSpPr>
                  <p:spPr>
                    <a:xfrm flipV="1">
                      <a:off x="3166920" y="2594880"/>
                      <a:ext cx="572040" cy="758520"/>
                    </a:xfrm>
                    <a:prstGeom prst="arc">
                      <a:avLst>
                        <a:gd name="adj1" fmla="val 12005091"/>
                        <a:gd name="adj2" fmla="val 20925410"/>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83" name="円弧 28"/>
                    <p:cNvSpPr/>
                    <p:nvPr/>
                  </p:nvSpPr>
                  <p:spPr>
                    <a:xfrm flipH="1">
                      <a:off x="3098520" y="3036600"/>
                      <a:ext cx="79200" cy="105120"/>
                    </a:xfrm>
                    <a:prstGeom prst="arc">
                      <a:avLst>
                        <a:gd name="adj1" fmla="val 11582896"/>
                        <a:gd name="adj2" fmla="val 14355397"/>
                      </a:avLst>
                    </a:prstGeom>
                    <a:noFill/>
                    <a:ln w="127000">
                      <a:solidFill>
                        <a:srgbClr val="4472C4"/>
                      </a:solidFill>
                    </a:ln>
                  </p:spPr>
                  <p:style>
                    <a:lnRef idx="1">
                      <a:schemeClr val="accent1"/>
                    </a:lnRef>
                    <a:fillRef idx="0">
                      <a:schemeClr val="accent1"/>
                    </a:fillRef>
                    <a:effectRef idx="0">
                      <a:schemeClr val="accent1"/>
                    </a:effectRef>
                    <a:fontRef idx="minor"/>
                  </p:style>
                </p:sp>
                <p:sp>
                  <p:nvSpPr>
                    <p:cNvPr id="184" name="円弧 29"/>
                    <p:cNvSpPr/>
                    <p:nvPr/>
                  </p:nvSpPr>
                  <p:spPr>
                    <a:xfrm>
                      <a:off x="3727440" y="3036600"/>
                      <a:ext cx="79200" cy="105120"/>
                    </a:xfrm>
                    <a:prstGeom prst="arc">
                      <a:avLst>
                        <a:gd name="adj1" fmla="val 11582896"/>
                        <a:gd name="adj2" fmla="val 14270042"/>
                      </a:avLst>
                    </a:prstGeom>
                    <a:noFill/>
                    <a:ln w="127000">
                      <a:solidFill>
                        <a:srgbClr val="4472C4"/>
                      </a:solidFill>
                    </a:ln>
                  </p:spPr>
                  <p:style>
                    <a:lnRef idx="1">
                      <a:schemeClr val="accent1"/>
                    </a:lnRef>
                    <a:fillRef idx="0">
                      <a:schemeClr val="accent1"/>
                    </a:fillRef>
                    <a:effectRef idx="0">
                      <a:schemeClr val="accent1"/>
                    </a:effectRef>
                    <a:fontRef idx="minor"/>
                  </p:style>
                </p:sp>
              </p:grpSp>
              <p:sp>
                <p:nvSpPr>
                  <p:cNvPr id="185" name="正方形/長方形 22"/>
                  <p:cNvSpPr/>
                  <p:nvPr/>
                </p:nvSpPr>
                <p:spPr>
                  <a:xfrm flipV="1">
                    <a:off x="3691800" y="2999880"/>
                    <a:ext cx="108000" cy="52200"/>
                  </a:xfrm>
                  <a:prstGeom prst="rect">
                    <a:avLst/>
                  </a:prstGeom>
                  <a:solidFill>
                    <a:srgbClr val="3F6EC3"/>
                  </a:solidFill>
                  <a:ln>
                    <a:noFill/>
                  </a:ln>
                </p:spPr>
                <p:style>
                  <a:lnRef idx="2">
                    <a:schemeClr val="accent1">
                      <a:shade val="50000"/>
                    </a:schemeClr>
                  </a:lnRef>
                  <a:fillRef idx="1">
                    <a:schemeClr val="accent1"/>
                  </a:fillRef>
                  <a:effectRef idx="0">
                    <a:schemeClr val="accent1"/>
                  </a:effectRef>
                  <a:fontRef idx="minor"/>
                </p:style>
              </p:sp>
              <p:sp>
                <p:nvSpPr>
                  <p:cNvPr id="186" name="正方形/長方形 23"/>
                  <p:cNvSpPr/>
                  <p:nvPr/>
                </p:nvSpPr>
                <p:spPr>
                  <a:xfrm flipV="1">
                    <a:off x="2508120" y="2999880"/>
                    <a:ext cx="108000" cy="52200"/>
                  </a:xfrm>
                  <a:prstGeom prst="rect">
                    <a:avLst/>
                  </a:prstGeom>
                  <a:solidFill>
                    <a:srgbClr val="3F6EC3"/>
                  </a:solidFill>
                  <a:ln>
                    <a:noFill/>
                  </a:ln>
                </p:spPr>
                <p:style>
                  <a:lnRef idx="2">
                    <a:schemeClr val="accent1">
                      <a:shade val="50000"/>
                    </a:schemeClr>
                  </a:lnRef>
                  <a:fillRef idx="1">
                    <a:schemeClr val="accent1"/>
                  </a:fillRef>
                  <a:effectRef idx="0">
                    <a:schemeClr val="accent1"/>
                  </a:effectRef>
                  <a:fontRef idx="minor"/>
                </p:style>
              </p:sp>
              <p:sp>
                <p:nvSpPr>
                  <p:cNvPr id="187" name="直線コネクタ 24"/>
                  <p:cNvSpPr/>
                  <p:nvPr/>
                </p:nvSpPr>
                <p:spPr>
                  <a:xfrm>
                    <a:off x="2505960" y="2986920"/>
                    <a:ext cx="108000" cy="360"/>
                  </a:xfrm>
                  <a:prstGeom prst="line">
                    <a:avLst/>
                  </a:prstGeom>
                  <a:ln w="28575">
                    <a:solidFill>
                      <a:srgbClr val="FFC000"/>
                    </a:solidFill>
                  </a:ln>
                </p:spPr>
                <p:style>
                  <a:lnRef idx="1">
                    <a:schemeClr val="accent1"/>
                  </a:lnRef>
                  <a:fillRef idx="0">
                    <a:schemeClr val="accent1"/>
                  </a:fillRef>
                  <a:effectRef idx="0">
                    <a:schemeClr val="accent1"/>
                  </a:effectRef>
                  <a:fontRef idx="minor"/>
                </p:style>
              </p:sp>
              <p:sp>
                <p:nvSpPr>
                  <p:cNvPr id="188" name="直線コネクタ 25"/>
                  <p:cNvSpPr/>
                  <p:nvPr/>
                </p:nvSpPr>
                <p:spPr>
                  <a:xfrm>
                    <a:off x="3696120" y="2990160"/>
                    <a:ext cx="108000" cy="360"/>
                  </a:xfrm>
                  <a:prstGeom prst="line">
                    <a:avLst/>
                  </a:prstGeom>
                  <a:ln w="28575">
                    <a:solidFill>
                      <a:srgbClr val="FFC000"/>
                    </a:solidFill>
                  </a:ln>
                </p:spPr>
                <p:style>
                  <a:lnRef idx="1">
                    <a:schemeClr val="accent1"/>
                  </a:lnRef>
                  <a:fillRef idx="0">
                    <a:schemeClr val="accent1"/>
                  </a:fillRef>
                  <a:effectRef idx="0">
                    <a:schemeClr val="accent1"/>
                  </a:effectRef>
                  <a:fontRef idx="minor"/>
                </p:style>
              </p:sp>
              <p:sp>
                <p:nvSpPr>
                  <p:cNvPr id="189" name="直線コネクタ 26"/>
                  <p:cNvSpPr/>
                  <p:nvPr/>
                </p:nvSpPr>
                <p:spPr>
                  <a:xfrm>
                    <a:off x="3089520" y="2989440"/>
                    <a:ext cx="126000" cy="360"/>
                  </a:xfrm>
                  <a:prstGeom prst="line">
                    <a:avLst/>
                  </a:prstGeom>
                  <a:ln w="28575">
                    <a:solidFill>
                      <a:srgbClr val="FFC000"/>
                    </a:solidFill>
                  </a:ln>
                </p:spPr>
                <p:style>
                  <a:lnRef idx="1">
                    <a:schemeClr val="accent1"/>
                  </a:lnRef>
                  <a:fillRef idx="0">
                    <a:schemeClr val="accent1"/>
                  </a:fillRef>
                  <a:effectRef idx="0">
                    <a:schemeClr val="accent1"/>
                  </a:effectRef>
                  <a:fontRef idx="minor"/>
                </p:style>
              </p:sp>
            </p:grpSp>
          </p:grpSp>
        </p:grpSp>
        <p:sp>
          <p:nvSpPr>
            <p:cNvPr id="190" name="直線矢印コネクタ 7"/>
            <p:cNvSpPr/>
            <p:nvPr/>
          </p:nvSpPr>
          <p:spPr>
            <a:xfrm>
              <a:off x="3146400" y="2329200"/>
              <a:ext cx="151560" cy="133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sp>
        <p:sp>
          <p:nvSpPr>
            <p:cNvPr id="148" name="テキスト ボックス 4"/>
            <p:cNvSpPr/>
            <p:nvPr/>
          </p:nvSpPr>
          <p:spPr>
            <a:xfrm>
              <a:off x="3123361" y="2761472"/>
              <a:ext cx="6793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1" normalizeH="0" baseline="0" noProof="0" dirty="0">
                  <a:ln>
                    <a:noFill/>
                  </a:ln>
                  <a:solidFill>
                    <a:srgbClr val="000000"/>
                  </a:solidFill>
                  <a:effectLst/>
                  <a:uLnTx/>
                  <a:uFillTx/>
                  <a:latin typeface="Calibri"/>
                  <a:ea typeface="DejaVu Sans"/>
                  <a:cs typeface="+mn-cs"/>
                </a:rPr>
                <a:t>Nb</a:t>
              </a:r>
              <a:r>
                <a:rPr kumimoji="1" lang="en-US" sz="1200" b="1" i="0" u="none" strike="noStrike" kern="1200" cap="none" spc="-1" normalizeH="0" baseline="-25000" noProof="0" dirty="0">
                  <a:ln>
                    <a:noFill/>
                  </a:ln>
                  <a:solidFill>
                    <a:srgbClr val="000000"/>
                  </a:solidFill>
                  <a:effectLst/>
                  <a:uLnTx/>
                  <a:uFillTx/>
                  <a:latin typeface="Calibri"/>
                  <a:ea typeface="DejaVu Sans"/>
                  <a:cs typeface="+mn-cs"/>
                </a:rPr>
                <a:t>3</a:t>
              </a:r>
              <a:r>
                <a:rPr kumimoji="1" lang="en-US" sz="1200" b="1" i="0" u="none" strike="noStrike" kern="1200" cap="none" spc="-1" normalizeH="0" baseline="0" noProof="0" dirty="0">
                  <a:ln>
                    <a:noFill/>
                  </a:ln>
                  <a:solidFill>
                    <a:srgbClr val="000000"/>
                  </a:solidFill>
                  <a:effectLst/>
                  <a:uLnTx/>
                  <a:uFillTx/>
                  <a:latin typeface="Calibri"/>
                  <a:ea typeface="DejaVu Sans"/>
                  <a:cs typeface="+mn-cs"/>
                </a:rPr>
                <a:t>Sn</a:t>
              </a:r>
              <a:endParaRPr kumimoji="1" lang="en-US" sz="1200" b="0" i="0" u="none" strike="noStrike" kern="1200" cap="none" spc="-1" normalizeH="0" baseline="0" noProof="0" dirty="0">
                <a:ln>
                  <a:noFill/>
                </a:ln>
                <a:solidFill>
                  <a:srgbClr val="000000"/>
                </a:solidFill>
                <a:effectLst/>
                <a:uLnTx/>
                <a:uFillTx/>
                <a:latin typeface="Calibri"/>
                <a:ea typeface="+mn-ea"/>
                <a:cs typeface="+mn-cs"/>
              </a:endParaRPr>
            </a:p>
          </p:txBody>
        </p:sp>
      </p:grpSp>
      <p:sp>
        <p:nvSpPr>
          <p:cNvPr id="191" name="矢印: 右 75"/>
          <p:cNvSpPr/>
          <p:nvPr/>
        </p:nvSpPr>
        <p:spPr>
          <a:xfrm>
            <a:off x="6873035" y="2161403"/>
            <a:ext cx="287280" cy="226800"/>
          </a:xfrm>
          <a:prstGeom prst="rightArrow">
            <a:avLst>
              <a:gd name="adj1" fmla="val 50000"/>
              <a:gd name="adj2" fmla="val 50000"/>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192" name="矢印: 右 76"/>
          <p:cNvSpPr/>
          <p:nvPr/>
        </p:nvSpPr>
        <p:spPr>
          <a:xfrm>
            <a:off x="6755085" y="3215001"/>
            <a:ext cx="287280" cy="226800"/>
          </a:xfrm>
          <a:prstGeom prst="rightArrow">
            <a:avLst>
              <a:gd name="adj1" fmla="val 50000"/>
              <a:gd name="adj2" fmla="val 50000"/>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193" name="テキスト ボックス 19"/>
          <p:cNvSpPr/>
          <p:nvPr/>
        </p:nvSpPr>
        <p:spPr>
          <a:xfrm>
            <a:off x="4502378" y="4206828"/>
            <a:ext cx="7311127" cy="204378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628650" algn="l"/>
              </a:tabLst>
              <a:defRPr/>
            </a:pPr>
            <a:r>
              <a:rPr lang="en-US" altLang="ja-JP" b="1" spc="-1" dirty="0">
                <a:solidFill>
                  <a:srgbClr val="000000"/>
                </a:solidFill>
                <a:latin typeface="游ゴシック" panose="020B0400000000000000" pitchFamily="50" charset="-128"/>
                <a:ea typeface="游ゴシック" panose="020B0400000000000000" pitchFamily="50" charset="-128"/>
              </a:rPr>
              <a:t>	</a:t>
            </a:r>
            <a:r>
              <a:rPr kumimoji="1" lang="ja-JP" alt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Short cavity</a:t>
            </a:r>
            <a:endParaRPr kumimoji="1" lang="en-US" sz="18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628650" algn="l"/>
              </a:tabLst>
              <a:defRPr/>
            </a:pPr>
            <a:r>
              <a:rPr kumimoji="1" lang="en-US" altLang="ja-JP"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Low load operation</a:t>
            </a:r>
            <a:endParaRPr kumimoji="1" lang="en-US" sz="18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400"/>
              </a:spcAft>
              <a:buClrTx/>
              <a:buSzTx/>
              <a:buFontTx/>
              <a:buNone/>
              <a:tabLst>
                <a:tab pos="628650" algn="l"/>
              </a:tabLst>
              <a:defRPr/>
            </a:pPr>
            <a:r>
              <a:rPr kumimoji="1" lang="en-US" altLang="ja-JP"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sz="1800" b="1" i="0" u="sng"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No He cooling system is needed.</a:t>
            </a:r>
          </a:p>
          <a:p>
            <a:pPr marL="285840" marR="0" lvl="0" indent="-285840" algn="l" defTabSz="914400" rtl="0" eaLnBrk="1" fontAlgn="auto" latinLnBrk="0" hangingPunct="1">
              <a:lnSpc>
                <a:spcPts val="1800"/>
              </a:lnSpc>
              <a:spcBef>
                <a:spcPts val="601"/>
              </a:spcBef>
              <a:spcAft>
                <a:spcPts val="500"/>
              </a:spcAft>
              <a:buClr>
                <a:srgbClr val="000000"/>
              </a:buClr>
              <a:buSzTx/>
              <a:buFont typeface="Wingdings" charset="2"/>
              <a:buChar char=""/>
              <a:tabLst/>
              <a:defRPr/>
            </a:pPr>
            <a: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 compact, inexpensive, and low operating cost superconducting</a:t>
            </a:r>
            <a:b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accelerator system with a small refrigerator will be realized.</a:t>
            </a:r>
            <a:endPar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285840" marR="0" lvl="0" indent="-285840" algn="l" defTabSz="914400" rtl="0" eaLnBrk="1" fontAlgn="auto" latinLnBrk="0" hangingPunct="1">
              <a:lnSpc>
                <a:spcPts val="1800"/>
              </a:lnSpc>
              <a:spcBef>
                <a:spcPts val="0"/>
              </a:spcBef>
              <a:spcAft>
                <a:spcPts val="0"/>
              </a:spcAft>
              <a:buClr>
                <a:srgbClr val="000000"/>
              </a:buClr>
              <a:buSzTx/>
              <a:buFont typeface="Wingdings" charset="2"/>
              <a:buChar char=""/>
              <a:tabLst/>
              <a:defRPr/>
            </a:pP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It is expected to be applied not only to ILC but also to industrial</a:t>
            </a:r>
            <a:b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sz="18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and medical fields.</a:t>
            </a:r>
          </a:p>
        </p:txBody>
      </p:sp>
      <p:sp>
        <p:nvSpPr>
          <p:cNvPr id="2" name="Rectangle 2">
            <a:extLst>
              <a:ext uri="{FF2B5EF4-FFF2-40B4-BE49-F238E27FC236}">
                <a16:creationId xmlns:a16="http://schemas.microsoft.com/office/drawing/2014/main" id="{0FACBEA5-2B48-E10D-D788-1885BFD335CF}"/>
              </a:ext>
            </a:extLst>
          </p:cNvPr>
          <p:cNvSpPr>
            <a:spLocks noChangeArrowheads="1"/>
          </p:cNvSpPr>
          <p:nvPr/>
        </p:nvSpPr>
        <p:spPr bwMode="auto">
          <a:xfrm>
            <a:off x="1645920" y="210878"/>
            <a:ext cx="8869680"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Background</a:t>
            </a:r>
            <a:br>
              <a:rPr kumimoji="1" lang="en-US" altLang="zh-TW"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br>
            <a:r>
              <a:rPr kumimoji="1" lang="en-US" altLang="zh-TW"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-Nb</a:t>
            </a:r>
            <a:r>
              <a:rPr kumimoji="1" lang="en-US" altLang="zh-TW" sz="4000" b="1" i="0" u="none" strike="noStrike" kern="1200" cap="none" spc="0" normalizeH="0" baseline="-2500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3</a:t>
            </a:r>
            <a:r>
              <a:rPr kumimoji="1" lang="en-US" altLang="zh-TW" sz="40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Sn Superconducting Films-</a:t>
            </a:r>
          </a:p>
        </p:txBody>
      </p:sp>
      <p:sp>
        <p:nvSpPr>
          <p:cNvPr id="141" name="テキスト ボックス 92"/>
          <p:cNvSpPr/>
          <p:nvPr/>
        </p:nvSpPr>
        <p:spPr>
          <a:xfrm>
            <a:off x="103056" y="1660492"/>
            <a:ext cx="2001480" cy="58332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30" normalizeH="0" noProof="0" dirty="0">
                <a:ln>
                  <a:noFill/>
                </a:ln>
                <a:solidFill>
                  <a:srgbClr val="000000"/>
                </a:solidFill>
                <a:effectLst/>
                <a:uLnTx/>
                <a:uFillTx/>
                <a:latin typeface="游ゴシック" panose="020B0400000000000000" pitchFamily="50" charset="-128"/>
                <a:ea typeface="游ゴシック" panose="020B0400000000000000" pitchFamily="50" charset="-128"/>
              </a:rPr>
              <a:t>Superconducting acceleration cavity</a:t>
            </a:r>
            <a:endParaRPr kumimoji="1" lang="en-US" sz="1600" b="1" i="0" u="none" strike="noStrike" kern="1200" cap="none" spc="-30" normalizeH="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3" name="フッター プレースホルダー 1">
            <a:extLst>
              <a:ext uri="{FF2B5EF4-FFF2-40B4-BE49-F238E27FC236}">
                <a16:creationId xmlns:a16="http://schemas.microsoft.com/office/drawing/2014/main" id="{EF3704E3-45A3-3110-15A0-8FE7257E7092}"/>
              </a:ext>
            </a:extLst>
          </p:cNvPr>
          <p:cNvSpPr>
            <a:spLocks noGrp="1"/>
          </p:cNvSpPr>
          <p:nvPr>
            <p:ph type="ftr" sz="quarter" idx="11"/>
          </p:nvPr>
        </p:nvSpPr>
        <p:spPr>
          <a:xfrm>
            <a:off x="4038600" y="6356350"/>
            <a:ext cx="4114800" cy="365125"/>
          </a:xfrm>
        </p:spPr>
        <p:txBody>
          <a:bodyPr/>
          <a:lstStyle/>
          <a:p>
            <a:r>
              <a:rPr kumimoji="1" lang="en-US" altLang="ja-JP" dirty="0">
                <a:latin typeface="游ゴシック" panose="020B0400000000000000" pitchFamily="50" charset="-128"/>
                <a:ea typeface="游ゴシック" panose="020B0400000000000000" pitchFamily="50" charset="-128"/>
              </a:rPr>
              <a:t>AKITA CHEMICAL INDUSTRIES CO., LTD.</a:t>
            </a:r>
            <a:endParaRPr kumimoji="1" lang="ja-JP" altLang="en-US" dirty="0">
              <a:latin typeface="游ゴシック" panose="020B0400000000000000" pitchFamily="50" charset="-128"/>
              <a:ea typeface="游ゴシック" panose="020B0400000000000000" pitchFamily="50" charset="-128"/>
            </a:endParaRPr>
          </a:p>
        </p:txBody>
      </p:sp>
      <p:cxnSp>
        <p:nvCxnSpPr>
          <p:cNvPr id="5" name="直線コネクタ 4">
            <a:extLst>
              <a:ext uri="{FF2B5EF4-FFF2-40B4-BE49-F238E27FC236}">
                <a16:creationId xmlns:a16="http://schemas.microsoft.com/office/drawing/2014/main" id="{A5784A7E-5AD6-141A-0A7E-C00F42386E7C}"/>
              </a:ext>
            </a:extLst>
          </p:cNvPr>
          <p:cNvCxnSpPr>
            <a:cxnSpLocks/>
          </p:cNvCxnSpPr>
          <p:nvPr/>
        </p:nvCxnSpPr>
        <p:spPr>
          <a:xfrm flipH="1">
            <a:off x="2120730" y="3438525"/>
            <a:ext cx="401382" cy="44337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50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AE7BF4C-6C1F-7D4E-8380-5695AFC0CE27}"/>
              </a:ext>
            </a:extLst>
          </p:cNvPr>
          <p:cNvPicPr>
            <a:picLocks noChangeAspect="1"/>
          </p:cNvPicPr>
          <p:nvPr/>
        </p:nvPicPr>
        <p:blipFill>
          <a:blip r:embed="rId3"/>
          <a:stretch>
            <a:fillRect/>
          </a:stretch>
        </p:blipFill>
        <p:spPr>
          <a:xfrm>
            <a:off x="3041284" y="1065407"/>
            <a:ext cx="6105774" cy="3759100"/>
          </a:xfrm>
          <a:prstGeom prst="rect">
            <a:avLst/>
          </a:prstGeom>
          <a:ln w="19050">
            <a:noFill/>
          </a:ln>
        </p:spPr>
      </p:pic>
      <p:sp>
        <p:nvSpPr>
          <p:cNvPr id="14" name="テキスト ボックス 13">
            <a:extLst>
              <a:ext uri="{FF2B5EF4-FFF2-40B4-BE49-F238E27FC236}">
                <a16:creationId xmlns:a16="http://schemas.microsoft.com/office/drawing/2014/main" id="{65BB0B1A-037D-4CB2-BD85-524C10FB1C7C}"/>
              </a:ext>
            </a:extLst>
          </p:cNvPr>
          <p:cNvSpPr txBox="1"/>
          <p:nvPr/>
        </p:nvSpPr>
        <p:spPr>
          <a:xfrm>
            <a:off x="1813559" y="4817984"/>
            <a:ext cx="8574399" cy="307777"/>
          </a:xfrm>
          <a:prstGeom prst="rect">
            <a:avLst/>
          </a:prstGeom>
          <a:noFill/>
        </p:spPr>
        <p:txBody>
          <a:bodyPr wrap="square" rtlCol="0">
            <a:spAutoFit/>
          </a:bodyPr>
          <a:lstStyle/>
          <a:p>
            <a:pPr algn="r" defTabSz="457200"/>
            <a:r>
              <a:rPr kumimoji="0" lang="en-US" altLang="ja-JP" sz="1400" dirty="0">
                <a:solidFill>
                  <a:prstClr val="black">
                    <a:lumMod val="65000"/>
                    <a:lumOff val="35000"/>
                  </a:prstClr>
                </a:solidFill>
                <a:latin typeface="游ゴシック" panose="020B0400000000000000" pitchFamily="50" charset="-128"/>
                <a:ea typeface="游ゴシック" panose="020B0400000000000000" pitchFamily="50" charset="-128"/>
              </a:rPr>
              <a:t>Realization of Nb</a:t>
            </a:r>
            <a:r>
              <a:rPr kumimoji="0" lang="en-US" altLang="ja-JP" sz="1400" baseline="-25000" dirty="0">
                <a:solidFill>
                  <a:prstClr val="black">
                    <a:lumMod val="65000"/>
                    <a:lumOff val="35000"/>
                  </a:prstClr>
                </a:solidFill>
                <a:latin typeface="游ゴシック" panose="020B0400000000000000" pitchFamily="50" charset="-128"/>
                <a:ea typeface="游ゴシック" panose="020B0400000000000000" pitchFamily="50" charset="-128"/>
              </a:rPr>
              <a:t>3</a:t>
            </a:r>
            <a:r>
              <a:rPr kumimoji="0" lang="en-US" altLang="ja-JP" sz="1400" dirty="0">
                <a:solidFill>
                  <a:prstClr val="black">
                    <a:lumMod val="65000"/>
                    <a:lumOff val="35000"/>
                  </a:prstClr>
                </a:solidFill>
                <a:latin typeface="游ゴシック" panose="020B0400000000000000" pitchFamily="50" charset="-128"/>
                <a:ea typeface="游ゴシック" panose="020B0400000000000000" pitchFamily="50" charset="-128"/>
              </a:rPr>
              <a:t>Sn superconducting cavities that can be operated at 4K</a:t>
            </a:r>
            <a:r>
              <a:rPr kumimoji="0" lang="ja-JP" altLang="en-US" sz="1400" dirty="0">
                <a:solidFill>
                  <a:prstClr val="black">
                    <a:lumMod val="65000"/>
                    <a:lumOff val="35000"/>
                  </a:prstClr>
                </a:solidFill>
                <a:latin typeface="游ゴシック" panose="020B0400000000000000" pitchFamily="50" charset="-128"/>
                <a:ea typeface="游ゴシック" panose="020B0400000000000000" pitchFamily="50" charset="-128"/>
              </a:rPr>
              <a:t>　</a:t>
            </a:r>
            <a:r>
              <a:rPr kumimoji="0" lang="en-US" altLang="ja-JP" sz="1400" dirty="0">
                <a:solidFill>
                  <a:prstClr val="black">
                    <a:lumMod val="65000"/>
                    <a:lumOff val="35000"/>
                  </a:prstClr>
                </a:solidFill>
                <a:latin typeface="游ゴシック" panose="020B0400000000000000" pitchFamily="50" charset="-128"/>
                <a:ea typeface="游ゴシック" panose="020B0400000000000000" pitchFamily="50" charset="-128"/>
              </a:rPr>
              <a:t>KEK</a:t>
            </a:r>
            <a:r>
              <a:rPr kumimoji="0" lang="ja-JP" altLang="en-US" sz="1400" dirty="0">
                <a:solidFill>
                  <a:prstClr val="black">
                    <a:lumMod val="65000"/>
                    <a:lumOff val="35000"/>
                  </a:prstClr>
                </a:solidFill>
                <a:latin typeface="游ゴシック" panose="020B0400000000000000" pitchFamily="50" charset="-128"/>
                <a:ea typeface="游ゴシック" panose="020B0400000000000000" pitchFamily="50" charset="-128"/>
              </a:rPr>
              <a:t> </a:t>
            </a:r>
            <a:r>
              <a:rPr kumimoji="0" lang="en-US" altLang="ja-JP" sz="1400" dirty="0">
                <a:solidFill>
                  <a:prstClr val="black">
                    <a:lumMod val="65000"/>
                    <a:lumOff val="35000"/>
                  </a:prstClr>
                </a:solidFill>
                <a:latin typeface="游ゴシック" panose="020B0400000000000000" pitchFamily="50" charset="-128"/>
                <a:ea typeface="游ゴシック" panose="020B0400000000000000" pitchFamily="50" charset="-128"/>
              </a:rPr>
              <a:t>Hayano</a:t>
            </a:r>
            <a:r>
              <a:rPr kumimoji="0" lang="ja-JP" altLang="en-US" sz="1400" dirty="0">
                <a:solidFill>
                  <a:prstClr val="black">
                    <a:lumMod val="65000"/>
                    <a:lumOff val="35000"/>
                  </a:prstClr>
                </a:solidFill>
                <a:latin typeface="游ゴシック" panose="020B0400000000000000" pitchFamily="50" charset="-128"/>
                <a:ea typeface="游ゴシック" panose="020B0400000000000000" pitchFamily="50" charset="-128"/>
              </a:rPr>
              <a:t>　</a:t>
            </a:r>
            <a:r>
              <a:rPr kumimoji="0" lang="en-US" altLang="ja-JP" sz="1400" dirty="0">
                <a:solidFill>
                  <a:prstClr val="black">
                    <a:lumMod val="65000"/>
                    <a:lumOff val="35000"/>
                  </a:prstClr>
                </a:solidFill>
                <a:latin typeface="游ゴシック" panose="020B0400000000000000" pitchFamily="50" charset="-128"/>
                <a:ea typeface="游ゴシック" panose="020B0400000000000000" pitchFamily="50" charset="-128"/>
              </a:rPr>
              <a:t>2019.10.21</a:t>
            </a:r>
            <a:endParaRPr lang="ja-JP" altLang="en-US" sz="1400" dirty="0">
              <a:solidFill>
                <a:prstClr val="black">
                  <a:lumMod val="65000"/>
                  <a:lumOff val="35000"/>
                </a:prstClr>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4CFFB9C0-ED11-4B1A-A7D2-3E9FB4CB0AEC}"/>
              </a:ext>
            </a:extLst>
          </p:cNvPr>
          <p:cNvSpPr txBox="1"/>
          <p:nvPr/>
        </p:nvSpPr>
        <p:spPr>
          <a:xfrm>
            <a:off x="1813559" y="5171811"/>
            <a:ext cx="8574400" cy="1214243"/>
          </a:xfrm>
          <a:prstGeom prst="rect">
            <a:avLst/>
          </a:prstGeom>
          <a:noFill/>
        </p:spPr>
        <p:txBody>
          <a:bodyPr wrap="square" rtlCol="0">
            <a:spAutoFit/>
          </a:bodyPr>
          <a:lstStyle/>
          <a:p>
            <a:pPr defTabSz="457200">
              <a:lnSpc>
                <a:spcPts val="2000"/>
              </a:lnSpc>
              <a:spcAft>
                <a:spcPts val="400"/>
              </a:spcAft>
            </a:pPr>
            <a:r>
              <a:rPr lang="en-US" altLang="ja-JP" b="1" dirty="0">
                <a:solidFill>
                  <a:schemeClr val="accent2"/>
                </a:solidFill>
                <a:latin typeface="游ゴシック" panose="020B0400000000000000" pitchFamily="50" charset="-128"/>
                <a:ea typeface="游ゴシック" panose="020B0400000000000000" pitchFamily="50" charset="-128"/>
              </a:rPr>
              <a:t>Sn thermal diffusion method</a:t>
            </a:r>
            <a:r>
              <a:rPr lang="ja-JP" altLang="en-US" dirty="0">
                <a:latin typeface="游ゴシック Medium" panose="020B0500000000000000" pitchFamily="50" charset="-128"/>
                <a:ea typeface="游ゴシック Medium" panose="020B0500000000000000" pitchFamily="50" charset="-128"/>
              </a:rPr>
              <a:t>：</a:t>
            </a:r>
            <a:r>
              <a:rPr lang="en-US" altLang="ja-JP" dirty="0">
                <a:solidFill>
                  <a:prstClr val="black"/>
                </a:solidFill>
                <a:latin typeface="游ゴシック Medium" panose="020B0500000000000000" pitchFamily="50" charset="-128"/>
                <a:ea typeface="游ゴシック Medium" panose="020B0500000000000000" pitchFamily="50" charset="-128"/>
              </a:rPr>
              <a:t>Used in Nb</a:t>
            </a:r>
            <a:r>
              <a:rPr lang="en-US" altLang="ja-JP" baseline="-25000" dirty="0">
                <a:solidFill>
                  <a:prstClr val="black"/>
                </a:solidFill>
                <a:latin typeface="游ゴシック Medium" panose="020B0500000000000000" pitchFamily="50" charset="-128"/>
                <a:ea typeface="游ゴシック Medium" panose="020B0500000000000000" pitchFamily="50" charset="-128"/>
              </a:rPr>
              <a:t>3</a:t>
            </a:r>
            <a:r>
              <a:rPr lang="en-US" altLang="ja-JP" dirty="0">
                <a:solidFill>
                  <a:prstClr val="black"/>
                </a:solidFill>
                <a:latin typeface="游ゴシック Medium" panose="020B0500000000000000" pitchFamily="50" charset="-128"/>
                <a:ea typeface="游ゴシック Medium" panose="020B0500000000000000" pitchFamily="50" charset="-128"/>
              </a:rPr>
              <a:t>Sn cavity studies around the world.</a:t>
            </a:r>
          </a:p>
          <a:p>
            <a:pPr marL="285750" indent="-285750" defTabSz="457200">
              <a:lnSpc>
                <a:spcPts val="2000"/>
              </a:lnSpc>
              <a:spcAft>
                <a:spcPts val="400"/>
              </a:spcAft>
              <a:buFont typeface="Arial" panose="020B0604020202020204" pitchFamily="34" charset="0"/>
              <a:buChar char="•"/>
            </a:pPr>
            <a:r>
              <a:rPr lang="en-US" altLang="ja-JP" dirty="0">
                <a:solidFill>
                  <a:prstClr val="black"/>
                </a:solidFill>
                <a:latin typeface="游ゴシック Medium" panose="020B0500000000000000" pitchFamily="50" charset="-128"/>
                <a:ea typeface="游ゴシック Medium" panose="020B0500000000000000" pitchFamily="50" charset="-128"/>
              </a:rPr>
              <a:t>Thermal treatment at temperatures of 930</a:t>
            </a:r>
            <a:r>
              <a:rPr lang="ja-JP" altLang="en-US" dirty="0">
                <a:solidFill>
                  <a:prstClr val="black"/>
                </a:solidFill>
                <a:latin typeface="游ゴシック Medium" panose="020B0500000000000000" pitchFamily="50" charset="-128"/>
                <a:ea typeface="游ゴシック Medium" panose="020B0500000000000000" pitchFamily="50" charset="-128"/>
              </a:rPr>
              <a:t>℃</a:t>
            </a:r>
            <a:r>
              <a:rPr lang="en-US" altLang="ja-JP" dirty="0">
                <a:solidFill>
                  <a:prstClr val="black"/>
                </a:solidFill>
                <a:latin typeface="游ゴシック Medium" panose="020B0500000000000000" pitchFamily="50" charset="-128"/>
                <a:ea typeface="游ゴシック Medium" panose="020B0500000000000000" pitchFamily="50" charset="-128"/>
              </a:rPr>
              <a:t> or higher is required.</a:t>
            </a:r>
          </a:p>
          <a:p>
            <a:pPr marL="285750" indent="-285750" defTabSz="457200">
              <a:lnSpc>
                <a:spcPts val="1800"/>
              </a:lnSpc>
              <a:buFont typeface="Arial" panose="020B0604020202020204" pitchFamily="34" charset="0"/>
              <a:buChar char="•"/>
            </a:pPr>
            <a:r>
              <a:rPr lang="en-US" altLang="ja-JP" dirty="0">
                <a:solidFill>
                  <a:prstClr val="black"/>
                </a:solidFill>
                <a:latin typeface="游ゴシック Medium" panose="020B0500000000000000" pitchFamily="50" charset="-128"/>
                <a:ea typeface="游ゴシック Medium" panose="020B0500000000000000" pitchFamily="50" charset="-128"/>
              </a:rPr>
              <a:t>It is difficult to diffuse tin uniformly over the inner surface of a cavity</a:t>
            </a:r>
            <a:br>
              <a:rPr lang="en-US" altLang="ja-JP" dirty="0">
                <a:solidFill>
                  <a:prstClr val="black"/>
                </a:solidFill>
                <a:latin typeface="游ゴシック Medium" panose="020B0500000000000000" pitchFamily="50" charset="-128"/>
                <a:ea typeface="游ゴシック Medium" panose="020B0500000000000000" pitchFamily="50" charset="-128"/>
              </a:rPr>
            </a:br>
            <a:r>
              <a:rPr lang="en-US" altLang="ja-JP" dirty="0">
                <a:solidFill>
                  <a:prstClr val="black"/>
                </a:solidFill>
                <a:latin typeface="游ゴシック Medium" panose="020B0500000000000000" pitchFamily="50" charset="-128"/>
                <a:ea typeface="游ゴシック Medium" panose="020B0500000000000000" pitchFamily="50" charset="-128"/>
              </a:rPr>
              <a:t>with complex geometry.</a:t>
            </a:r>
            <a:endParaRPr lang="ja-JP" altLang="en-US" dirty="0">
              <a:solidFill>
                <a:prstClr val="black"/>
              </a:solidFill>
              <a:latin typeface="游ゴシック Medium" panose="020B0500000000000000" pitchFamily="50" charset="-128"/>
              <a:ea typeface="游ゴシック Medium" panose="020B0500000000000000" pitchFamily="50" charset="-128"/>
            </a:endParaRPr>
          </a:p>
        </p:txBody>
      </p:sp>
      <p:sp>
        <p:nvSpPr>
          <p:cNvPr id="11" name="フッター プレースホルダー 1">
            <a:extLst>
              <a:ext uri="{FF2B5EF4-FFF2-40B4-BE49-F238E27FC236}">
                <a16:creationId xmlns:a16="http://schemas.microsoft.com/office/drawing/2014/main" id="{9C352019-F444-A060-A05F-7E17FF234EC7}"/>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19" name="Rectangle 2">
            <a:extLst>
              <a:ext uri="{FF2B5EF4-FFF2-40B4-BE49-F238E27FC236}">
                <a16:creationId xmlns:a16="http://schemas.microsoft.com/office/drawing/2014/main" id="{70D5FCD9-7C1B-91F6-94D5-C06FF11D06FF}"/>
              </a:ext>
            </a:extLst>
          </p:cNvPr>
          <p:cNvSpPr>
            <a:spLocks noChangeArrowheads="1"/>
          </p:cNvSpPr>
          <p:nvPr/>
        </p:nvSpPr>
        <p:spPr bwMode="auto">
          <a:xfrm>
            <a:off x="1981200" y="210878"/>
            <a:ext cx="8229600"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Sn </a:t>
            </a:r>
            <a:r>
              <a:rPr lang="en-US" altLang="ja-JP" sz="44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Thermal</a:t>
            </a:r>
            <a:r>
              <a:rPr kumimoji="1" lang="en-US" altLang="ja-JP"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 Diffusion </a:t>
            </a:r>
            <a:r>
              <a:rPr lang="en-US" altLang="ja-JP" sz="44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M</a:t>
            </a:r>
            <a:r>
              <a:rPr kumimoji="1" lang="en-US" altLang="ja-JP" sz="4400" b="1" i="0" u="none" strike="noStrike" kern="1200" cap="none" spc="0" normalizeH="0" baseline="0" noProof="0" dirty="0" err="1">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ethod</a:t>
            </a:r>
            <a:endParaRPr kumimoji="1" lang="ja-JP" altLang="en-US"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54203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 name="グラフ 4"/>
          <p:cNvGraphicFramePr/>
          <p:nvPr>
            <p:extLst>
              <p:ext uri="{D42A27DB-BD31-4B8C-83A1-F6EECF244321}">
                <p14:modId xmlns:p14="http://schemas.microsoft.com/office/powerpoint/2010/main" val="1057469403"/>
              </p:ext>
            </p:extLst>
          </p:nvPr>
        </p:nvGraphicFramePr>
        <p:xfrm>
          <a:off x="6689350" y="934307"/>
          <a:ext cx="4814280" cy="2861640"/>
        </p:xfrm>
        <a:graphic>
          <a:graphicData uri="http://schemas.openxmlformats.org/drawingml/2006/chart">
            <c:chart xmlns:c="http://schemas.openxmlformats.org/drawingml/2006/chart" xmlns:r="http://schemas.openxmlformats.org/officeDocument/2006/relationships" r:id="rId3"/>
          </a:graphicData>
        </a:graphic>
      </p:graphicFrame>
      <p:pic>
        <p:nvPicPr>
          <p:cNvPr id="200" name="図 2"/>
          <p:cNvPicPr/>
          <p:nvPr/>
        </p:nvPicPr>
        <p:blipFill>
          <a:blip r:embed="rId4">
            <a:extLst>
              <a:ext uri="{28A0092B-C50C-407E-A947-70E740481C1C}">
                <a14:useLocalDpi xmlns:a14="http://schemas.microsoft.com/office/drawing/2010/main" val="0"/>
              </a:ext>
            </a:extLst>
          </a:blip>
          <a:srcRect/>
          <a:stretch/>
        </p:blipFill>
        <p:spPr>
          <a:xfrm>
            <a:off x="-261120" y="2232427"/>
            <a:ext cx="7023961" cy="1704481"/>
          </a:xfrm>
          <a:prstGeom prst="rect">
            <a:avLst/>
          </a:prstGeom>
          <a:ln w="0">
            <a:noFill/>
          </a:ln>
        </p:spPr>
      </p:pic>
      <p:sp>
        <p:nvSpPr>
          <p:cNvPr id="202" name="テキスト ボックス 19"/>
          <p:cNvSpPr/>
          <p:nvPr/>
        </p:nvSpPr>
        <p:spPr>
          <a:xfrm>
            <a:off x="-2032" y="3915789"/>
            <a:ext cx="6433312" cy="182212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180000" algn="l" defTabSz="914400" rtl="0" eaLnBrk="1" fontAlgn="auto" latinLnBrk="0" hangingPunct="1">
              <a:lnSpc>
                <a:spcPts val="1800"/>
              </a:lnSpc>
              <a:spcBef>
                <a:spcPts val="0"/>
              </a:spcBef>
              <a:spcAft>
                <a:spcPts val="300"/>
              </a:spcAft>
              <a:buClr>
                <a:srgbClr val="000000"/>
              </a:buClr>
              <a:buSzTx/>
              <a:buFont typeface="DejaVu Sans"/>
              <a:buChar char="•"/>
              <a:tabLst/>
              <a:defRPr/>
            </a:pPr>
            <a:r>
              <a:rPr kumimoji="1" lang="en-US" altLang="ja-JP" sz="1600" b="0" i="0" u="none" strike="noStrike" kern="1200" cap="none" spc="-50" normalizeH="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Cu/Sn/Cu multilayer film is formed on Nb substrate by electroplating.</a:t>
            </a:r>
          </a:p>
          <a:p>
            <a:pPr marL="0" marR="0" lvl="0" indent="-180000" algn="l" defTabSz="914400" rtl="0" eaLnBrk="1" fontAlgn="auto" latinLnBrk="0" hangingPunct="1">
              <a:lnSpc>
                <a:spcPts val="1800"/>
              </a:lnSpc>
              <a:spcBef>
                <a:spcPts val="0"/>
              </a:spcBef>
              <a:spcAft>
                <a:spcPts val="300"/>
              </a:spcAft>
              <a:buClr>
                <a:srgbClr val="000000"/>
              </a:buClr>
              <a:buSzTx/>
              <a:buFont typeface="DejaVu Sans"/>
              <a:buChar char="•"/>
              <a:tabLst>
                <a:tab pos="625475" algn="l"/>
              </a:tabLst>
              <a:defRPr/>
            </a:pP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Multi-stage thermal treatment produces Nb</a:t>
            </a:r>
            <a:r>
              <a:rPr kumimoji="1" lang="en-US" altLang="ja-JP" sz="1600" b="0" i="0" u="none" strike="noStrike" kern="1200" cap="none" spc="-1" normalizeH="0" baseline="-2500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3</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Sn/Cu-Sn layers.</a:t>
            </a:r>
            <a:endParaRPr lang="en-US" altLang="ja-JP" sz="1600" dirty="0">
              <a:solidFill>
                <a:srgbClr val="000000"/>
              </a:solidFill>
              <a:latin typeface="游ゴシック Medium" panose="020B0500000000000000" pitchFamily="50" charset="-128"/>
              <a:ea typeface="游ゴシック Medium" panose="020B0500000000000000" pitchFamily="50" charset="-128"/>
            </a:endParaRPr>
          </a:p>
          <a:p>
            <a:pPr marR="0" lvl="0" algn="l" defTabSz="914400" rtl="0" eaLnBrk="1" fontAlgn="auto" latinLnBrk="0" hangingPunct="1">
              <a:lnSpc>
                <a:spcPts val="1800"/>
              </a:lnSpc>
              <a:spcBef>
                <a:spcPts val="0"/>
              </a:spcBef>
              <a:spcAft>
                <a:spcPts val="300"/>
              </a:spcAft>
              <a:buClr>
                <a:srgbClr val="000000"/>
              </a:buClr>
              <a:buSzTx/>
              <a:tabLst>
                <a:tab pos="0" algn="l"/>
                <a:tab pos="1211263" algn="l"/>
              </a:tabLst>
              <a:defRPr/>
            </a:pP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Phase 1 </a:t>
            </a:r>
            <a: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Diffusion of the Sn and Cu layers starts.</a:t>
            </a:r>
            <a:b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Phase 2 </a:t>
            </a:r>
            <a: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 liquid Sn phase is formed and</a:t>
            </a:r>
            <a:b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diffusion with Cu begins.</a:t>
            </a:r>
            <a:b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Phase 3 </a:t>
            </a:r>
            <a:r>
              <a:rPr kumimoji="1" lang="ja-JP" altLang="en-US"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Nb</a:t>
            </a:r>
            <a:r>
              <a:rPr kumimoji="1" lang="en-US" altLang="ja-JP" sz="1600" b="0" i="0" u="none" strike="noStrike" kern="1200" cap="none" normalizeH="0" baseline="-2500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3</a:t>
            </a:r>
            <a:r>
              <a:rPr kumimoji="1" lang="en-US" altLang="ja-JP" sz="1600" b="0" i="0" u="none" strike="noStrike" kern="1200" cap="none"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Sn layer is formed.</a:t>
            </a:r>
          </a:p>
          <a:p>
            <a:pPr marL="0" marR="0" lvl="0" indent="-180000" algn="l" defTabSz="914400" rtl="0" eaLnBrk="1" fontAlgn="auto" latinLnBrk="0" hangingPunct="1">
              <a:lnSpc>
                <a:spcPts val="1800"/>
              </a:lnSpc>
              <a:spcBef>
                <a:spcPts val="0"/>
              </a:spcBef>
              <a:spcAft>
                <a:spcPts val="300"/>
              </a:spcAft>
              <a:buClr>
                <a:srgbClr val="000000"/>
              </a:buClr>
              <a:buSzTx/>
              <a:buFont typeface="DejaVu Sans"/>
              <a:buChar char="•"/>
              <a:tabLst>
                <a:tab pos="182563" algn="l"/>
              </a:tabLst>
              <a:defRPr/>
            </a:pPr>
            <a:r>
              <a:rPr kumimoji="1" lang="en-US" altLang="ja-JP" sz="1600" b="0" i="0" u="none" strike="noStrike" kern="1200" cap="none" spc="-52"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Treatment to remove the unwanted bronze layer on the</a:t>
            </a:r>
            <a:r>
              <a:rPr lang="en-US" altLang="ja-JP" sz="1600" spc="-52" dirty="0">
                <a:solidFill>
                  <a:srgbClr val="000000"/>
                </a:solidFill>
                <a:latin typeface="游ゴシック Medium" panose="020B0500000000000000" pitchFamily="50" charset="-128"/>
                <a:ea typeface="游ゴシック Medium" panose="020B0500000000000000" pitchFamily="50" charset="-128"/>
              </a:rPr>
              <a:t> </a:t>
            </a:r>
            <a:r>
              <a:rPr kumimoji="1" lang="en-US" altLang="ja-JP" sz="1600" b="0" i="0" u="none" strike="noStrike" kern="1200" cap="none" spc="-52"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top surface.</a:t>
            </a:r>
          </a:p>
        </p:txBody>
      </p:sp>
      <p:sp>
        <p:nvSpPr>
          <p:cNvPr id="203" name="テキスト ボックス 6"/>
          <p:cNvSpPr/>
          <p:nvPr/>
        </p:nvSpPr>
        <p:spPr>
          <a:xfrm>
            <a:off x="6330290" y="3528879"/>
            <a:ext cx="5532400"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30" normalizeH="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Temperature profile of the thermal treatment process.</a:t>
            </a:r>
            <a:endParaRPr kumimoji="1" lang="en-US" sz="1600" b="1" i="0" u="none" strike="noStrike" kern="1200" cap="none" spc="-30" normalizeH="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04" name="テキスト ボックス 1"/>
          <p:cNvSpPr/>
          <p:nvPr/>
        </p:nvSpPr>
        <p:spPr>
          <a:xfrm>
            <a:off x="515024" y="850117"/>
            <a:ext cx="395928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1" normalizeH="0" baseline="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Process of Nb</a:t>
            </a:r>
            <a:r>
              <a:rPr kumimoji="1" lang="en-US" sz="1800" b="1" i="0" u="none" strike="noStrike" kern="1200" cap="none" spc="-1" normalizeH="0" baseline="-2500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3</a:t>
            </a:r>
            <a:r>
              <a:rPr kumimoji="1" lang="en-US" sz="1800" b="1" i="0" u="none" strike="noStrike" kern="1200" cap="none" spc="-1" normalizeH="0" baseline="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Sn film formation</a:t>
            </a:r>
            <a:endParaRPr kumimoji="1" lang="en-US" sz="1800" b="0" i="0" u="none" strike="noStrike" kern="1200" cap="none" spc="-1" normalizeH="0" baseline="0" noProof="0" dirty="0">
              <a:ln>
                <a:noFill/>
              </a:ln>
              <a:solidFill>
                <a:srgbClr val="ED7D31"/>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p:txBody>
      </p:sp>
      <p:sp>
        <p:nvSpPr>
          <p:cNvPr id="205" name="テキスト ボックス 5"/>
          <p:cNvSpPr/>
          <p:nvPr/>
        </p:nvSpPr>
        <p:spPr>
          <a:xfrm>
            <a:off x="6497400" y="4217202"/>
            <a:ext cx="5473620" cy="1935358"/>
          </a:xfrm>
          <a:prstGeom prst="rect">
            <a:avLst/>
          </a:prstGeom>
          <a:noFill/>
          <a:ln w="635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1" lang="en-US" altLang="ja-JP" sz="1700" b="0" i="0" u="none" strike="noStrike" kern="1200" cap="none" spc="-1" normalizeH="0" baseline="0" noProof="0" dirty="0">
                <a:ln>
                  <a:noFill/>
                </a:ln>
                <a:solidFill>
                  <a:srgbClr val="000000"/>
                </a:solidFill>
                <a:effectLst>
                  <a:outerShdw blurRad="38100" dist="38100" dir="2700000" algn="tl">
                    <a:srgbClr val="000000">
                      <a:alpha val="43137"/>
                    </a:srgbClr>
                  </a:outerShdw>
                </a:effectLst>
                <a:uLnTx/>
                <a:uFillTx/>
                <a:latin typeface="游ゴシック Medium" panose="020B0500000000000000" pitchFamily="50" charset="-128"/>
                <a:ea typeface="游ゴシック Medium" panose="020B0500000000000000" pitchFamily="50" charset="-128"/>
                <a:cs typeface="+mn-cs"/>
              </a:rPr>
              <a:t>Results of the study (</a:t>
            </a:r>
            <a:r>
              <a:rPr lang="en-US" altLang="ja-JP" sz="1700" spc="-1" dirty="0">
                <a:solidFill>
                  <a:srgbClr val="000000"/>
                </a:solidFill>
                <a:effectLst>
                  <a:outerShdw blurRad="38100" dist="38100" dir="2700000" algn="tl">
                    <a:srgbClr val="000000">
                      <a:alpha val="43137"/>
                    </a:srgbClr>
                  </a:outerShdw>
                </a:effectLst>
                <a:latin typeface="游ゴシック Medium" panose="020B0500000000000000" pitchFamily="50" charset="-128"/>
                <a:ea typeface="游ゴシック Medium" panose="020B0500000000000000" pitchFamily="50" charset="-128"/>
              </a:rPr>
              <a:t>as of 2021)</a:t>
            </a:r>
            <a:endParaRPr kumimoji="1" lang="en-US" sz="1700" b="0" i="0" u="none" strike="noStrike" kern="1200" cap="none" spc="-1" normalizeH="0" baseline="0" noProof="0" dirty="0">
              <a:ln>
                <a:noFill/>
              </a:ln>
              <a:solidFill>
                <a:srgbClr val="000000"/>
              </a:solidFill>
              <a:effectLst>
                <a:outerShdw blurRad="38100" dist="38100" dir="2700000" algn="tl">
                  <a:srgbClr val="000000">
                    <a:alpha val="43137"/>
                  </a:srgbClr>
                </a:outerShdw>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ts val="2000"/>
              </a:lnSpc>
              <a:spcAft>
                <a:spcPts val="0"/>
              </a:spcAft>
              <a:buClrTx/>
              <a:buSzTx/>
              <a:buFontTx/>
              <a:buNone/>
              <a:tabLst>
                <a:tab pos="212725" algn="l"/>
              </a:tabLst>
              <a:defRPr/>
            </a:pPr>
            <a:r>
              <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The conditions for multilayer film formation by plating </a:t>
            </a:r>
            <a:b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were established.</a:t>
            </a:r>
            <a:endPar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ts val="2000"/>
              </a:lnSpc>
              <a:spcAft>
                <a:spcPts val="0"/>
              </a:spcAft>
              <a:buClrTx/>
              <a:buSzTx/>
              <a:buFontTx/>
              <a:buNone/>
              <a:tabLst>
                <a:tab pos="198438" algn="l"/>
                <a:tab pos="2149475" algn="l"/>
              </a:tabLst>
              <a:defRPr/>
            </a:pPr>
            <a:r>
              <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The conditions of the first stage of thermal treatment </a:t>
            </a:r>
            <a:b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were established.</a:t>
            </a:r>
            <a:br>
              <a:rPr kumimoji="1" sz="16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ja-JP" alt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Times</a:t>
            </a:r>
            <a:r>
              <a:rPr lang="en-US" altLang="ja-JP" sz="1600" spc="-1" dirty="0">
                <a:solidFill>
                  <a:srgbClr val="000000"/>
                </a:solidFill>
                <a:latin typeface="游ゴシック Medium" panose="020B0500000000000000" pitchFamily="50" charset="-128"/>
                <a:ea typeface="游ゴシック Medium" panose="020B0500000000000000" pitchFamily="50" charset="-128"/>
              </a:rPr>
              <a:t>:</a:t>
            </a:r>
            <a:r>
              <a:rPr lang="ja-JP" altLang="en-US" sz="1600" spc="-1" dirty="0">
                <a:solidFill>
                  <a:srgbClr val="000000"/>
                </a:solidFill>
                <a:latin typeface="游ゴシック Medium" panose="020B0500000000000000" pitchFamily="50" charset="-128"/>
                <a:ea typeface="游ゴシック Medium" panose="020B0500000000000000" pitchFamily="50" charset="-128"/>
              </a:rPr>
              <a:t> </a:t>
            </a:r>
            <a:r>
              <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48h</a:t>
            </a:r>
            <a:br>
              <a:rPr kumimoji="1" sz="16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ja-JP" alt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Film thickness composition: </a:t>
            </a:r>
            <a:r>
              <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Cu/Sn/Cu: 2/5/2 (</a:t>
            </a:r>
            <a:r>
              <a:rPr kumimoji="1" lang="en-US" sz="1600" b="0" i="0" u="none" strike="noStrike" kern="1200" cap="none" spc="-1" normalizeH="0" baseline="0" noProof="0" dirty="0" err="1">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μm</a:t>
            </a:r>
            <a:r>
              <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p>
        </p:txBody>
      </p:sp>
      <p:sp>
        <p:nvSpPr>
          <p:cNvPr id="206" name="テキスト ボックス 6"/>
          <p:cNvSpPr/>
          <p:nvPr/>
        </p:nvSpPr>
        <p:spPr>
          <a:xfrm>
            <a:off x="515024" y="1155219"/>
            <a:ext cx="5611456"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ts val="1800"/>
              </a:lnSpc>
              <a:spcBef>
                <a:spcPts val="0"/>
              </a:spcBef>
              <a:spcAft>
                <a:spcPts val="0"/>
              </a:spcAft>
              <a:buClrTx/>
              <a:buSzTx/>
              <a:buFontTx/>
              <a:buNone/>
              <a:tabLst>
                <a:tab pos="1558925" algn="l"/>
              </a:tabLst>
              <a:defRPr/>
            </a:pPr>
            <a:r>
              <a:rPr lang="en-US" altLang="ja-JP" sz="1600" spc="-1" dirty="0">
                <a:solidFill>
                  <a:srgbClr val="000000"/>
                </a:solidFill>
                <a:latin typeface="游ゴシック Medium" panose="020B0500000000000000" pitchFamily="50" charset="-128"/>
                <a:ea typeface="游ゴシック Medium" panose="020B0500000000000000" pitchFamily="50" charset="-128"/>
              </a:rPr>
              <a:t>Plating process:</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Good uniformity of film thickness</a:t>
            </a:r>
            <a:b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when</a:t>
            </a:r>
            <a:r>
              <a:rPr lang="ja-JP" altLang="en-US" sz="1600" spc="-1" dirty="0">
                <a:solidFill>
                  <a:srgbClr val="000000"/>
                </a:solidFill>
                <a:latin typeface="游ゴシック Medium" panose="020B0500000000000000" pitchFamily="50" charset="-128"/>
                <a:ea typeface="游ゴシック Medium" panose="020B0500000000000000" pitchFamily="50" charset="-128"/>
              </a:rPr>
              <a:t> </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forming</a:t>
            </a:r>
            <a:r>
              <a:rPr lang="en-US" altLang="ja-JP" sz="1600" spc="-1" dirty="0">
                <a:solidFill>
                  <a:srgbClr val="000000"/>
                </a:solidFill>
                <a:latin typeface="游ゴシック Medium" panose="020B0500000000000000" pitchFamily="50" charset="-128"/>
                <a:ea typeface="游ゴシック Medium" panose="020B0500000000000000" pitchFamily="50" charset="-128"/>
              </a:rPr>
              <a:t> </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films on complex shapes.</a:t>
            </a:r>
            <a:endPar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ts val="1800"/>
              </a:lnSpc>
              <a:spcBef>
                <a:spcPts val="0"/>
              </a:spcBef>
              <a:spcAft>
                <a:spcPts val="0"/>
              </a:spcAft>
              <a:buClrTx/>
              <a:buSzTx/>
              <a:buFontTx/>
              <a:buNone/>
              <a:tabLst>
                <a:tab pos="1539875" algn="l"/>
              </a:tabLst>
              <a:defRPr/>
            </a:pP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Bronze method</a:t>
            </a:r>
            <a:r>
              <a:rPr lang="en-US" altLang="ja-JP" sz="1600" spc="-1" dirty="0">
                <a:solidFill>
                  <a:srgbClr val="000000"/>
                </a:solidFill>
                <a:latin typeface="游ゴシック Medium" panose="020B0500000000000000" pitchFamily="50" charset="-128"/>
                <a:ea typeface="游ゴシック Medium" panose="020B0500000000000000" pitchFamily="50" charset="-128"/>
              </a:rPr>
              <a:t>:</a:t>
            </a:r>
            <a:r>
              <a:rPr lang="ja-JP" altLang="en-US" sz="1600" spc="-1" dirty="0">
                <a:solidFill>
                  <a:srgbClr val="000000"/>
                </a:solidFill>
                <a:latin typeface="游ゴシック Medium" panose="020B0500000000000000" pitchFamily="50" charset="-128"/>
                <a:ea typeface="游ゴシック Medium" panose="020B0500000000000000" pitchFamily="50" charset="-128"/>
              </a:rPr>
              <a:t> </a:t>
            </a: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It is effective in lowering the thermal</a:t>
            </a:r>
            <a:b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altLang="ja-JP"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treatment temperature.</a:t>
            </a:r>
            <a:r>
              <a:rPr kumimoji="1" lang="ja-JP" alt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930℃➡700℃</a:t>
            </a:r>
            <a:r>
              <a:rPr kumimoji="1" lang="ja-JP" alt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endParaRPr kumimoji="1" lang="en-US" sz="16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07" name="テキスト ボックス 7"/>
          <p:cNvSpPr/>
          <p:nvPr/>
        </p:nvSpPr>
        <p:spPr>
          <a:xfrm>
            <a:off x="161552" y="5834584"/>
            <a:ext cx="567385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822240" algn="l"/>
              </a:tabLst>
              <a:defRPr/>
            </a:pPr>
            <a:r>
              <a:rPr kumimoji="1" lang="en-US" altLang="ja-JP" sz="1400" b="0" i="0" u="none" strike="noStrike" kern="1200" cap="none" spc="-52" normalizeH="0" baseline="0" noProof="0" dirty="0">
                <a:ln>
                  <a:noFill/>
                </a:ln>
                <a:solidFill>
                  <a:srgbClr val="404040"/>
                </a:solidFill>
                <a:effectLst/>
                <a:uLnTx/>
                <a:uFillTx/>
                <a:latin typeface="游ゴシック" panose="020B0400000000000000" pitchFamily="50" charset="-128"/>
                <a:ea typeface="游ゴシック" panose="020B0400000000000000" pitchFamily="50" charset="-128"/>
                <a:cs typeface="+mn-cs"/>
              </a:rPr>
              <a:t>Reference paper </a:t>
            </a:r>
            <a:r>
              <a:rPr kumimoji="1" lang="en-US" sz="1400" b="0" i="0" u="none" strike="noStrike" kern="1200" cap="none" spc="-52" normalizeH="0" baseline="0" noProof="0" dirty="0">
                <a:ln>
                  <a:noFill/>
                </a:ln>
                <a:solidFill>
                  <a:srgbClr val="404040"/>
                </a:solidFill>
                <a:effectLst/>
                <a:uLnTx/>
                <a:uFillTx/>
                <a:latin typeface="游ゴシック" panose="020B0400000000000000" pitchFamily="50" charset="-128"/>
                <a:ea typeface="游ゴシック" panose="020B0400000000000000" pitchFamily="50" charset="-128"/>
                <a:cs typeface="+mn-cs"/>
              </a:rPr>
              <a:t>: H. Ito et al., Proceedings of the 17</a:t>
            </a:r>
            <a:r>
              <a:rPr kumimoji="1" lang="en-US" sz="1400" b="0" i="0" u="none" strike="noStrike" kern="1200" cap="none" spc="-52" normalizeH="0" baseline="30000" noProof="0" dirty="0">
                <a:ln>
                  <a:noFill/>
                </a:ln>
                <a:solidFill>
                  <a:srgbClr val="404040"/>
                </a:solidFill>
                <a:effectLst/>
                <a:uLnTx/>
                <a:uFillTx/>
                <a:latin typeface="游ゴシック" panose="020B0400000000000000" pitchFamily="50" charset="-128"/>
                <a:ea typeface="游ゴシック" panose="020B0400000000000000" pitchFamily="50" charset="-128"/>
                <a:cs typeface="+mn-cs"/>
              </a:rPr>
              <a:t>th</a:t>
            </a:r>
            <a:r>
              <a:rPr kumimoji="1" lang="en-US" sz="1400" b="0" i="0" u="none" strike="noStrike" kern="1200" cap="none" spc="-52" normalizeH="0" baseline="0" noProof="0" dirty="0">
                <a:ln>
                  <a:noFill/>
                </a:ln>
                <a:solidFill>
                  <a:srgbClr val="404040"/>
                </a:solidFill>
                <a:effectLst/>
                <a:uLnTx/>
                <a:uFillTx/>
                <a:latin typeface="游ゴシック" panose="020B0400000000000000" pitchFamily="50" charset="-128"/>
                <a:ea typeface="游ゴシック" panose="020B0400000000000000" pitchFamily="50" charset="-128"/>
                <a:cs typeface="+mn-cs"/>
              </a:rPr>
              <a:t> Annual Meeting of</a:t>
            </a:r>
            <a:r>
              <a:rPr kumimoji="1" lang="ja-JP" altLang="en-US" sz="1400" b="0" i="0" u="none" strike="noStrike" kern="1200" cap="none" spc="-52"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sz="1400" b="0" i="0" u="none" strike="noStrike" kern="1200" cap="none" spc="-52" normalizeH="0" baseline="0" noProof="0" dirty="0">
                <a:ln>
                  <a:noFill/>
                </a:ln>
                <a:solidFill>
                  <a:srgbClr val="404040"/>
                </a:solidFill>
                <a:effectLst/>
                <a:uLnTx/>
                <a:uFillTx/>
                <a:latin typeface="游ゴシック" panose="020B0400000000000000" pitchFamily="50" charset="-128"/>
                <a:ea typeface="游ゴシック" panose="020B0400000000000000" pitchFamily="50" charset="-128"/>
                <a:cs typeface="+mn-cs"/>
              </a:rPr>
              <a:t>Particle Accelerator Society of Japan, September 2 - 4, 2020</a:t>
            </a:r>
            <a:endParaRPr kumimoji="1" lang="en-US" sz="1400" b="0"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Rectangle 2">
            <a:extLst>
              <a:ext uri="{FF2B5EF4-FFF2-40B4-BE49-F238E27FC236}">
                <a16:creationId xmlns:a16="http://schemas.microsoft.com/office/drawing/2014/main" id="{44B098A4-A0EF-A664-D597-053DDF009DC0}"/>
              </a:ext>
            </a:extLst>
          </p:cNvPr>
          <p:cNvSpPr>
            <a:spLocks noChangeArrowheads="1"/>
          </p:cNvSpPr>
          <p:nvPr/>
        </p:nvSpPr>
        <p:spPr bwMode="auto">
          <a:xfrm>
            <a:off x="201168" y="-57346"/>
            <a:ext cx="11787632" cy="99853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Formation of Nb</a:t>
            </a:r>
            <a:r>
              <a:rPr kumimoji="1" lang="en-US" altLang="zh-TW" sz="4400" b="1" i="0" u="none" strike="noStrike" kern="1200" cap="none" spc="0" normalizeH="0" baseline="-2500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3</a:t>
            </a:r>
            <a:r>
              <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Sn Superconducting </a:t>
            </a:r>
            <a:r>
              <a:rPr lang="en-US" altLang="zh-TW" sz="4400" b="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F</a:t>
            </a:r>
            <a:r>
              <a:rPr kumimoji="1" lang="en-US" altLang="zh-TW" sz="4400" b="1" i="0" u="none" strike="noStrike" kern="1200" cap="none" spc="0" normalizeH="0" baseline="0" noProof="0" dirty="0" err="1">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ilm</a:t>
            </a:r>
            <a:endParaRPr kumimoji="1" lang="en-US" altLang="zh-TW" sz="4400" b="1" i="0" u="none" strike="noStrike" kern="1200" cap="none" spc="0"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sp>
        <p:nvSpPr>
          <p:cNvPr id="5" name="フッター プレースホルダー 1">
            <a:extLst>
              <a:ext uri="{FF2B5EF4-FFF2-40B4-BE49-F238E27FC236}">
                <a16:creationId xmlns:a16="http://schemas.microsoft.com/office/drawing/2014/main" id="{06F57691-1D54-F4C1-F89B-6EFE6B4F25D4}"/>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71826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タイトル 1"/>
          <p:cNvSpPr/>
          <p:nvPr/>
        </p:nvSpPr>
        <p:spPr>
          <a:xfrm>
            <a:off x="997034" y="598200"/>
            <a:ext cx="10195686" cy="93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4680" marR="0" lvl="0" indent="-3240" algn="l" defTabSz="914400" rtl="0" eaLnBrk="1" fontAlgn="auto" latinLnBrk="0" hangingPunct="1">
              <a:lnSpc>
                <a:spcPct val="90000"/>
              </a:lnSpc>
              <a:spcBef>
                <a:spcPts val="0"/>
              </a:spcBef>
              <a:spcAft>
                <a:spcPts val="0"/>
              </a:spcAft>
              <a:buClrTx/>
              <a:buSzTx/>
              <a:buFontTx/>
              <a:buNone/>
              <a:tabLst>
                <a:tab pos="0" algn="l"/>
              </a:tabLst>
              <a:defRPr/>
            </a:pPr>
            <a:r>
              <a:rPr kumimoji="1" lang="en-US" altLang="ja-JP"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Multilayer </a:t>
            </a:r>
            <a:r>
              <a:rPr lang="en-US" altLang="ja-JP" sz="4400" b="1" spc="-1" dirty="0">
                <a:solidFill>
                  <a:srgbClr val="ED7D31"/>
                </a:solidFill>
                <a:effectLst>
                  <a:outerShdw blurRad="38100" dist="38100" dir="2700000" algn="tl">
                    <a:srgbClr val="000000"/>
                  </a:outerShdw>
                </a:effectLst>
                <a:latin typeface="游ゴシック" panose="020B0400000000000000" pitchFamily="50" charset="-128"/>
                <a:ea typeface="游ゴシック" panose="020B0400000000000000" pitchFamily="50" charset="-128"/>
              </a:rPr>
              <a:t>Film</a:t>
            </a:r>
            <a:r>
              <a:rPr kumimoji="1" lang="en-US" altLang="ja-JP"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 Formation by Plating</a:t>
            </a:r>
            <a:endParaRPr kumimoji="1" lang="en-US"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graphicFrame>
        <p:nvGraphicFramePr>
          <p:cNvPr id="216" name="表 4"/>
          <p:cNvGraphicFramePr/>
          <p:nvPr>
            <p:extLst>
              <p:ext uri="{D42A27DB-BD31-4B8C-83A1-F6EECF244321}">
                <p14:modId xmlns:p14="http://schemas.microsoft.com/office/powerpoint/2010/main" val="3896482496"/>
              </p:ext>
            </p:extLst>
          </p:nvPr>
        </p:nvGraphicFramePr>
        <p:xfrm>
          <a:off x="289066" y="2109594"/>
          <a:ext cx="5806934" cy="1752480"/>
        </p:xfrm>
        <a:graphic>
          <a:graphicData uri="http://schemas.openxmlformats.org/drawingml/2006/table">
            <a:tbl>
              <a:tblPr/>
              <a:tblGrid>
                <a:gridCol w="2570209">
                  <a:extLst>
                    <a:ext uri="{9D8B030D-6E8A-4147-A177-3AD203B41FA5}">
                      <a16:colId xmlns:a16="http://schemas.microsoft.com/office/drawing/2014/main" val="20000"/>
                    </a:ext>
                  </a:extLst>
                </a:gridCol>
                <a:gridCol w="3236725">
                  <a:extLst>
                    <a:ext uri="{9D8B030D-6E8A-4147-A177-3AD203B41FA5}">
                      <a16:colId xmlns:a16="http://schemas.microsoft.com/office/drawing/2014/main" val="20001"/>
                    </a:ext>
                  </a:extLst>
                </a:gridCol>
              </a:tblGrid>
              <a:tr h="370800">
                <a:tc>
                  <a:txBody>
                    <a:bodyPr/>
                    <a:lstStyle/>
                    <a:p>
                      <a:pPr algn="ctr">
                        <a:lnSpc>
                          <a:spcPct val="100000"/>
                        </a:lnSpc>
                        <a:buNone/>
                      </a:pPr>
                      <a:r>
                        <a:rPr lang="en-US" altLang="ja-JP" sz="1800" b="1" strike="noStrike" spc="-1" dirty="0">
                          <a:solidFill>
                            <a:srgbClr val="FFFFFF"/>
                          </a:solidFill>
                          <a:latin typeface="游ゴシック" panose="020B0400000000000000" pitchFamily="50" charset="-128"/>
                          <a:ea typeface="游ゴシック" panose="020B0400000000000000" pitchFamily="50" charset="-128"/>
                        </a:rPr>
                        <a:t>Process</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0000"/>
                        </a:lnSpc>
                        <a:buNone/>
                      </a:pPr>
                      <a:r>
                        <a:rPr lang="en-US" altLang="ja-JP" sz="1800" b="1" strike="noStrike" spc="-1" dirty="0">
                          <a:solidFill>
                            <a:srgbClr val="FFFFFF"/>
                          </a:solidFill>
                          <a:latin typeface="游ゴシック" panose="020B0400000000000000" pitchFamily="50" charset="-128"/>
                          <a:ea typeface="游ゴシック" panose="020B0400000000000000" pitchFamily="50" charset="-128"/>
                        </a:rPr>
                        <a:t>Processing solution</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370800">
                <a:tc>
                  <a:txBody>
                    <a:bodyPr/>
                    <a:lstStyle/>
                    <a:p>
                      <a:pPr algn="ct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Alkaline degreasing</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Caustic soda-based solution</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370800">
                <a:tc>
                  <a:txBody>
                    <a:bodyPr/>
                    <a:lstStyle/>
                    <a:p>
                      <a:pPr algn="ct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Electrolytic degreasing</a:t>
                      </a:r>
                      <a:endParaRPr lang="en-US" sz="1800" b="0" strike="noStrike" spc="-1" dirty="0">
                        <a:latin typeface="游ゴシック Medium" panose="020B0500000000000000" pitchFamily="50" charset="-128"/>
                        <a:ea typeface="游ゴシック Medium" panose="020B0500000000000000" pitchFamily="50" charset="-128"/>
                      </a:endParaRPr>
                    </a:p>
                  </a:txBody>
                  <a:tcPr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l">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Cyanide-free Electrolytic Degreasing Agent</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70800">
                <a:tc>
                  <a:txBody>
                    <a:bodyPr/>
                    <a:lstStyle/>
                    <a:p>
                      <a:pPr algn="ct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Activation</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buNone/>
                      </a:pPr>
                      <a:r>
                        <a:rPr lang="en-US" sz="1800" b="0" strike="noStrike" spc="-1" dirty="0">
                          <a:latin typeface="游ゴシック Medium" panose="020B0500000000000000" pitchFamily="50" charset="-128"/>
                          <a:ea typeface="游ゴシック Medium" panose="020B0500000000000000" pitchFamily="50" charset="-128"/>
                        </a:rPr>
                        <a:t>Diluted hydrochloric acid</a:t>
                      </a: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bl>
          </a:graphicData>
        </a:graphic>
      </p:graphicFrame>
      <p:graphicFrame>
        <p:nvGraphicFramePr>
          <p:cNvPr id="217" name="表 5"/>
          <p:cNvGraphicFramePr/>
          <p:nvPr>
            <p:extLst>
              <p:ext uri="{D42A27DB-BD31-4B8C-83A1-F6EECF244321}">
                <p14:modId xmlns:p14="http://schemas.microsoft.com/office/powerpoint/2010/main" val="1890287453"/>
              </p:ext>
            </p:extLst>
          </p:nvPr>
        </p:nvGraphicFramePr>
        <p:xfrm>
          <a:off x="289066" y="4417420"/>
          <a:ext cx="5777281" cy="1483200"/>
        </p:xfrm>
        <a:graphic>
          <a:graphicData uri="http://schemas.openxmlformats.org/drawingml/2006/table">
            <a:tbl>
              <a:tblPr/>
              <a:tblGrid>
                <a:gridCol w="2187970">
                  <a:extLst>
                    <a:ext uri="{9D8B030D-6E8A-4147-A177-3AD203B41FA5}">
                      <a16:colId xmlns:a16="http://schemas.microsoft.com/office/drawing/2014/main" val="20000"/>
                    </a:ext>
                  </a:extLst>
                </a:gridCol>
                <a:gridCol w="3589311">
                  <a:extLst>
                    <a:ext uri="{9D8B030D-6E8A-4147-A177-3AD203B41FA5}">
                      <a16:colId xmlns:a16="http://schemas.microsoft.com/office/drawing/2014/main" val="20001"/>
                    </a:ext>
                  </a:extLst>
                </a:gridCol>
              </a:tblGrid>
              <a:tr h="370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strike="noStrike" spc="-1" dirty="0">
                          <a:solidFill>
                            <a:srgbClr val="FFFFFF"/>
                          </a:solidFill>
                          <a:latin typeface="游ゴシック" panose="020B0400000000000000" pitchFamily="50" charset="-128"/>
                          <a:ea typeface="游ゴシック" panose="020B0400000000000000" pitchFamily="50" charset="-128"/>
                        </a:rPr>
                        <a:t>Process</a:t>
                      </a:r>
                      <a:endParaRPr lang="en-US" altLang="ja-JP"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0000"/>
                        </a:lnSpc>
                        <a:buNone/>
                      </a:pPr>
                      <a:r>
                        <a:rPr lang="en-US" altLang="ja-JP" sz="1800" b="1" strike="noStrike" spc="-1" dirty="0">
                          <a:solidFill>
                            <a:srgbClr val="FFFFFF"/>
                          </a:solidFill>
                          <a:latin typeface="游ゴシック" panose="020B0400000000000000" pitchFamily="50" charset="-128"/>
                          <a:ea typeface="游ゴシック" panose="020B0400000000000000" pitchFamily="50" charset="-128"/>
                        </a:rPr>
                        <a:t>Processing solution</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370800">
                <a:tc>
                  <a:txBody>
                    <a:bodyPr/>
                    <a:lstStyle/>
                    <a:p>
                      <a:pPr algn="ctr">
                        <a:lnSpc>
                          <a:spcPct val="100000"/>
                        </a:lnSpc>
                        <a:buNone/>
                      </a:pPr>
                      <a:r>
                        <a:rPr lang="en-US" sz="1800" b="0" strike="noStrike" spc="-1" dirty="0">
                          <a:solidFill>
                            <a:srgbClr val="000000"/>
                          </a:solidFill>
                          <a:latin typeface="游ゴシック Medium" panose="020B0500000000000000" pitchFamily="50" charset="-128"/>
                          <a:ea typeface="游ゴシック Medium" panose="020B0500000000000000" pitchFamily="50" charset="-128"/>
                        </a:rPr>
                        <a:t>Seed Cu</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Pyrophosphoric acid Copper</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370800">
                <a:tc>
                  <a:txBody>
                    <a:bodyPr/>
                    <a:lstStyle/>
                    <a:p>
                      <a:pPr algn="ctr">
                        <a:lnSpc>
                          <a:spcPct val="100000"/>
                        </a:lnSpc>
                        <a:buNone/>
                      </a:pPr>
                      <a:r>
                        <a:rPr lang="en-US" sz="1800" b="0" strike="noStrike" spc="-1" dirty="0">
                          <a:solidFill>
                            <a:srgbClr val="000000"/>
                          </a:solidFill>
                          <a:latin typeface="游ゴシック Medium" panose="020B0500000000000000" pitchFamily="50" charset="-128"/>
                          <a:ea typeface="游ゴシック Medium" panose="020B0500000000000000" pitchFamily="50" charset="-128"/>
                        </a:rPr>
                        <a:t>Sn</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0000"/>
                        </a:lnSpc>
                        <a:buNone/>
                      </a:pPr>
                      <a:r>
                        <a:rPr lang="en-US" altLang="ja-JP" sz="1800" b="0" strike="noStrike" spc="-92" dirty="0">
                          <a:solidFill>
                            <a:srgbClr val="000000"/>
                          </a:solidFill>
                          <a:latin typeface="游ゴシック Medium" panose="020B0500000000000000" pitchFamily="50" charset="-128"/>
                          <a:ea typeface="游ゴシック Medium" panose="020B0500000000000000" pitchFamily="50" charset="-128"/>
                        </a:rPr>
                        <a:t>Organic acid Tin</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70800">
                <a:tc>
                  <a:txBody>
                    <a:bodyPr/>
                    <a:lstStyle/>
                    <a:p>
                      <a:pPr algn="ct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Cover Cu</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buNone/>
                      </a:pPr>
                      <a:r>
                        <a:rPr lang="en-US" altLang="ja-JP" sz="1800" b="0" strike="noStrike" spc="-1" dirty="0">
                          <a:solidFill>
                            <a:srgbClr val="000000"/>
                          </a:solidFill>
                          <a:latin typeface="游ゴシック Medium" panose="020B0500000000000000" pitchFamily="50" charset="-128"/>
                          <a:ea typeface="游ゴシック Medium" panose="020B0500000000000000" pitchFamily="50" charset="-128"/>
                        </a:rPr>
                        <a:t>Pyrophosphoric acid Copper</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bl>
          </a:graphicData>
        </a:graphic>
      </p:graphicFrame>
      <p:sp>
        <p:nvSpPr>
          <p:cNvPr id="218" name="テキスト ボックス 5"/>
          <p:cNvSpPr/>
          <p:nvPr/>
        </p:nvSpPr>
        <p:spPr>
          <a:xfrm>
            <a:off x="1803105" y="1678525"/>
            <a:ext cx="307464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spc="-1" dirty="0">
                <a:solidFill>
                  <a:srgbClr val="000000"/>
                </a:solidFill>
                <a:latin typeface="游ゴシック" panose="020B0400000000000000" pitchFamily="50" charset="-128"/>
                <a:ea typeface="游ゴシック" panose="020B0400000000000000" pitchFamily="50" charset="-128"/>
              </a:rPr>
              <a:t>P</a:t>
            </a:r>
            <a:r>
              <a:rPr kumimoji="1" lang="en-US" altLang="ja-JP"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re-treatment</a:t>
            </a:r>
            <a:r>
              <a:rPr lang="ja-JP" altLang="en-US" sz="2000" b="1" spc="-1" dirty="0">
                <a:solidFill>
                  <a:srgbClr val="000000"/>
                </a:solidFill>
                <a:latin typeface="游ゴシック" panose="020B0400000000000000" pitchFamily="50" charset="-128"/>
                <a:ea typeface="游ゴシック" panose="020B0400000000000000" pitchFamily="50" charset="-128"/>
              </a:rPr>
              <a:t> </a:t>
            </a:r>
            <a:r>
              <a:rPr lang="en-US" altLang="ja-JP" sz="2000" b="1" spc="-1" dirty="0">
                <a:solidFill>
                  <a:srgbClr val="000000"/>
                </a:solidFill>
                <a:latin typeface="游ゴシック" panose="020B0400000000000000" pitchFamily="50" charset="-128"/>
                <a:ea typeface="游ゴシック" panose="020B0400000000000000" pitchFamily="50" charset="-128"/>
              </a:rPr>
              <a:t>Process</a:t>
            </a:r>
            <a:endParaRPr kumimoji="1" lang="en-US"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19" name="テキスト ボックス 15"/>
          <p:cNvSpPr/>
          <p:nvPr/>
        </p:nvSpPr>
        <p:spPr>
          <a:xfrm>
            <a:off x="2218845" y="4016110"/>
            <a:ext cx="224316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Plating Process</a:t>
            </a:r>
            <a:endParaRPr kumimoji="1" lang="en-US" sz="2000" b="1" i="0" u="none" strike="noStrike" kern="1200" cap="none" spc="-1" normalizeH="0" baseline="0" noProof="0" dirty="0">
              <a:ln>
                <a:noFill/>
              </a:ln>
              <a:solidFill>
                <a:srgbClr val="000000"/>
              </a:solidFill>
              <a:effectLst/>
              <a:uLnTx/>
              <a:uFillTx/>
              <a:latin typeface="+mn-lt"/>
              <a:ea typeface="+mn-ea"/>
              <a:cs typeface="+mn-cs"/>
            </a:endParaRPr>
          </a:p>
        </p:txBody>
      </p:sp>
      <p:sp>
        <p:nvSpPr>
          <p:cNvPr id="220" name="テキスト ボックス 3"/>
          <p:cNvSpPr/>
          <p:nvPr/>
        </p:nvSpPr>
        <p:spPr>
          <a:xfrm>
            <a:off x="9034605" y="3078955"/>
            <a:ext cx="2362440" cy="96413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ts val="2300"/>
              </a:lnSpc>
              <a:spcBef>
                <a:spcPts val="0"/>
              </a:spcBef>
              <a:spcAft>
                <a:spcPts val="0"/>
              </a:spcAft>
              <a:buClrTx/>
              <a:buSzTx/>
              <a:buFontTx/>
              <a:buNone/>
              <a:tabLst>
                <a:tab pos="1574800" algn="l"/>
              </a:tabLst>
              <a:defRPr/>
            </a:pPr>
            <a:r>
              <a:rPr lang="en-US" sz="1750" spc="-1" dirty="0">
                <a:solidFill>
                  <a:srgbClr val="000000"/>
                </a:solidFill>
                <a:latin typeface="游ゴシック Medium" panose="020B0500000000000000" pitchFamily="50" charset="-128"/>
                <a:ea typeface="游ゴシック Medium" panose="020B0500000000000000" pitchFamily="50" charset="-128"/>
              </a:rPr>
              <a:t>Seed</a:t>
            </a:r>
            <a:r>
              <a:rPr lang="ja-JP" altLang="en-US" sz="1750" spc="-1" dirty="0">
                <a:solidFill>
                  <a:srgbClr val="000000"/>
                </a:solidFill>
                <a:latin typeface="游ゴシック Medium" panose="020B0500000000000000" pitchFamily="50" charset="-128"/>
                <a:ea typeface="游ゴシック Medium" panose="020B0500000000000000" pitchFamily="50" charset="-128"/>
              </a:rPr>
              <a:t> </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Cu</a:t>
            </a:r>
            <a:r>
              <a:rPr lang="ja-JP" altLang="en-US" sz="1750" spc="-1" dirty="0">
                <a:solidFill>
                  <a:srgbClr val="000000"/>
                </a:solidFill>
                <a:latin typeface="游ゴシック Medium" panose="020B0500000000000000" pitchFamily="50" charset="-128"/>
                <a:ea typeface="游ゴシック Medium" panose="020B0500000000000000" pitchFamily="50" charset="-128"/>
              </a:rPr>
              <a:t> </a:t>
            </a:r>
            <a:r>
              <a:rPr lang="en-US" altLang="ja-JP" sz="1750" spc="-1" dirty="0">
                <a:solidFill>
                  <a:srgbClr val="000000"/>
                </a:solidFill>
                <a:latin typeface="游ゴシック Medium" panose="020B0500000000000000" pitchFamily="50" charset="-128"/>
                <a:ea typeface="游ゴシック Medium" panose="020B0500000000000000" pitchFamily="50" charset="-128"/>
              </a:rPr>
              <a:t>layer</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2μm</a:t>
            </a:r>
            <a:b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Sn</a:t>
            </a:r>
            <a:r>
              <a:rPr lang="ja-JP" altLang="en-US" sz="1750" spc="-1" dirty="0">
                <a:solidFill>
                  <a:srgbClr val="000000"/>
                </a:solidFill>
                <a:latin typeface="游ゴシック Medium" panose="020B0500000000000000" pitchFamily="50" charset="-128"/>
                <a:ea typeface="游ゴシック Medium" panose="020B0500000000000000" pitchFamily="50" charset="-128"/>
              </a:rPr>
              <a:t> </a:t>
            </a:r>
            <a:r>
              <a:rPr lang="en-US" altLang="ja-JP" sz="1750" spc="-1" dirty="0">
                <a:solidFill>
                  <a:srgbClr val="000000"/>
                </a:solidFill>
                <a:latin typeface="游ゴシック Medium" panose="020B0500000000000000" pitchFamily="50" charset="-128"/>
                <a:ea typeface="游ゴシック Medium" panose="020B0500000000000000" pitchFamily="50" charset="-128"/>
              </a:rPr>
              <a:t>layer</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5μm</a:t>
            </a:r>
            <a:b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Cover Cu </a:t>
            </a:r>
            <a:r>
              <a:rPr lang="en-US" sz="1750" spc="-1" dirty="0">
                <a:solidFill>
                  <a:srgbClr val="000000"/>
                </a:solidFill>
                <a:latin typeface="游ゴシック Medium" panose="020B0500000000000000" pitchFamily="50" charset="-128"/>
                <a:ea typeface="游ゴシック Medium" panose="020B0500000000000000" pitchFamily="50" charset="-128"/>
              </a:rPr>
              <a:t>layer</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2μm</a:t>
            </a:r>
          </a:p>
        </p:txBody>
      </p:sp>
      <p:sp>
        <p:nvSpPr>
          <p:cNvPr id="221" name="テキスト ボックス 5"/>
          <p:cNvSpPr/>
          <p:nvPr/>
        </p:nvSpPr>
        <p:spPr>
          <a:xfrm>
            <a:off x="7958984" y="2791330"/>
            <a:ext cx="1927800" cy="3524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7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Target thickness</a:t>
            </a:r>
            <a:endParaRPr kumimoji="1" lang="en-US" sz="17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222" name="図 7"/>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4863" t="39975" r="46433" b="41798"/>
          <a:stretch/>
        </p:blipFill>
        <p:spPr>
          <a:xfrm>
            <a:off x="6506205" y="2108032"/>
            <a:ext cx="1133640" cy="3167280"/>
          </a:xfrm>
          <a:prstGeom prst="rect">
            <a:avLst/>
          </a:prstGeom>
          <a:ln w="0">
            <a:noFill/>
          </a:ln>
        </p:spPr>
      </p:pic>
      <p:sp>
        <p:nvSpPr>
          <p:cNvPr id="224" name="テキスト ボックス 1"/>
          <p:cNvSpPr/>
          <p:nvPr/>
        </p:nvSpPr>
        <p:spPr>
          <a:xfrm>
            <a:off x="6310606" y="5313412"/>
            <a:ext cx="1621440" cy="6602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85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Appearance</a:t>
            </a:r>
            <a:br>
              <a:rPr kumimoji="1" lang="en-US" altLang="ja-JP" sz="185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br>
            <a:r>
              <a:rPr kumimoji="1" lang="en-US" altLang="ja-JP" sz="185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after plating</a:t>
            </a:r>
            <a:endParaRPr kumimoji="1" lang="en-US" sz="185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225" name="図 6"/>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64283" t="37498" r="7429" b="17764"/>
          <a:stretch/>
        </p:blipFill>
        <p:spPr>
          <a:xfrm>
            <a:off x="8298225" y="4185096"/>
            <a:ext cx="1747906" cy="1796804"/>
          </a:xfrm>
          <a:prstGeom prst="rect">
            <a:avLst/>
          </a:prstGeom>
          <a:ln w="0">
            <a:noFill/>
          </a:ln>
        </p:spPr>
      </p:pic>
      <p:sp>
        <p:nvSpPr>
          <p:cNvPr id="226" name="テキスト ボックス 2"/>
          <p:cNvSpPr/>
          <p:nvPr/>
        </p:nvSpPr>
        <p:spPr>
          <a:xfrm>
            <a:off x="7958984" y="1883662"/>
            <a:ext cx="4233016" cy="95008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ts val="2100"/>
              </a:lnSpc>
              <a:spcBef>
                <a:spcPts val="0"/>
              </a:spcBef>
              <a:spcAft>
                <a:spcPts val="400"/>
              </a:spcAft>
              <a:buClrTx/>
              <a:buSzTx/>
              <a:buFontTx/>
              <a:buNone/>
              <a:tabLst>
                <a:tab pos="1168400" algn="l"/>
              </a:tabLst>
              <a:defRPr/>
            </a:pPr>
            <a:r>
              <a:rPr lang="en-US" altLang="ja-JP" sz="1700" u="sng" spc="-1" dirty="0">
                <a:solidFill>
                  <a:srgbClr val="000000"/>
                </a:solidFill>
                <a:latin typeface="游ゴシック Medium" panose="020B0500000000000000" pitchFamily="50" charset="-128"/>
                <a:ea typeface="游ゴシック Medium" panose="020B0500000000000000" pitchFamily="50" charset="-128"/>
              </a:rPr>
              <a:t>Substrate</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t>
            </a:r>
            <a:r>
              <a:rPr lang="en-US" sz="1700" spc="-1" dirty="0">
                <a:solidFill>
                  <a:srgbClr val="000000"/>
                </a:solidFill>
                <a:latin typeface="游ゴシック Medium" panose="020B0500000000000000" pitchFamily="50" charset="-128"/>
                <a:ea typeface="游ゴシック Medium" panose="020B0500000000000000" pitchFamily="50" charset="-128"/>
              </a:rPr>
              <a:t>	</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RRR</a:t>
            </a:r>
            <a:r>
              <a:rPr lang="ja-JP" altLang="en-US" sz="1750" spc="-1" dirty="0">
                <a:solidFill>
                  <a:srgbClr val="000000"/>
                </a:solidFill>
                <a:latin typeface="游ゴシック Medium" panose="020B0500000000000000" pitchFamily="50" charset="-128"/>
                <a:ea typeface="游ゴシック Medium" panose="020B0500000000000000" pitchFamily="50" charset="-128"/>
              </a:rPr>
              <a:t> </a:t>
            </a:r>
            <a:r>
              <a:rPr kumimoji="1" lang="en-US" altLang="ja-JP"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&gt;300 Nb</a:t>
            </a:r>
            <a:b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(Residual Resistance</a:t>
            </a:r>
            <a:r>
              <a:rPr lang="ja-JP" altLang="en-US" sz="1750" spc="-1" dirty="0">
                <a:solidFill>
                  <a:srgbClr val="000000"/>
                </a:solidFill>
                <a:latin typeface="游ゴシック Medium" panose="020B0500000000000000" pitchFamily="50" charset="-128"/>
                <a:ea typeface="游ゴシック Medium" panose="020B0500000000000000" pitchFamily="50" charset="-128"/>
              </a:rPr>
              <a:t> </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Ratio)</a:t>
            </a:r>
            <a:endParaRPr lang="en-US" sz="1700" dirty="0">
              <a:solidFill>
                <a:srgbClr val="000000"/>
              </a:solidFill>
              <a:latin typeface="游ゴシック Medium" panose="020B0500000000000000" pitchFamily="50" charset="-128"/>
              <a:ea typeface="游ゴシック Medium" panose="020B0500000000000000" pitchFamily="50" charset="-128"/>
            </a:endParaRPr>
          </a:p>
          <a:p>
            <a:pPr marL="0" marR="0" lvl="0" indent="0" algn="l" defTabSz="914400" rtl="0" eaLnBrk="1" fontAlgn="auto" latinLnBrk="0" hangingPunct="1">
              <a:lnSpc>
                <a:spcPts val="2100"/>
              </a:lnSpc>
              <a:spcBef>
                <a:spcPts val="0"/>
              </a:spcBef>
              <a:buClrTx/>
              <a:buSzTx/>
              <a:buFontTx/>
              <a:buNone/>
              <a:tabLst>
                <a:tab pos="1168400" algn="l"/>
              </a:tabLst>
              <a:defRPr/>
            </a:pPr>
            <a:r>
              <a:rPr kumimoji="1" lang="en-US" altLang="ja-JP" sz="1700" b="0" i="0" u="sng"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Size</a:t>
            </a:r>
            <a:r>
              <a:rPr kumimoji="1" lang="en-US" altLang="ja-JP"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75×25×</a:t>
            </a:r>
            <a:r>
              <a:rPr kumimoji="1" lang="en-US" sz="1750" b="0" i="0" u="none" strike="noStrike" kern="1200" cap="none" spc="-1" normalizeH="0" baseline="3000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t</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3 mm</a:t>
            </a:r>
          </a:p>
        </p:txBody>
      </p:sp>
      <p:sp>
        <p:nvSpPr>
          <p:cNvPr id="227" name="テキスト ボックス 11"/>
          <p:cNvSpPr/>
          <p:nvPr/>
        </p:nvSpPr>
        <p:spPr>
          <a:xfrm>
            <a:off x="9966807" y="5478825"/>
            <a:ext cx="989195"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dirty="0">
                <a:ln>
                  <a:noFill/>
                </a:ln>
                <a:solidFill>
                  <a:srgbClr val="000000"/>
                </a:solidFill>
                <a:effectLst/>
                <a:uLnTx/>
                <a:uFillTx/>
                <a:latin typeface="游ゴシック"/>
                <a:ea typeface="游ゴシック"/>
                <a:cs typeface="+mn-cs"/>
              </a:rPr>
              <a:t>RRR Nb</a:t>
            </a:r>
            <a:endParaRPr kumimoji="1" lang="en-US" sz="1600" b="0" i="0" u="none" strike="noStrike" kern="1200" cap="none" spc="-1" normalizeH="0" baseline="0" noProof="0" dirty="0">
              <a:ln>
                <a:noFill/>
              </a:ln>
              <a:solidFill>
                <a:srgbClr val="000000"/>
              </a:solidFill>
              <a:effectLst/>
              <a:uLnTx/>
              <a:uFillTx/>
              <a:latin typeface="Calibri"/>
              <a:ea typeface="+mn-ea"/>
              <a:cs typeface="+mn-cs"/>
            </a:endParaRPr>
          </a:p>
        </p:txBody>
      </p:sp>
      <p:sp>
        <p:nvSpPr>
          <p:cNvPr id="228" name="テキスト ボックス 13"/>
          <p:cNvSpPr/>
          <p:nvPr/>
        </p:nvSpPr>
        <p:spPr>
          <a:xfrm>
            <a:off x="9973669" y="4270499"/>
            <a:ext cx="1100515"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 normalizeH="0" baseline="0" noProof="0" dirty="0">
                <a:ln>
                  <a:noFill/>
                </a:ln>
                <a:solidFill>
                  <a:srgbClr val="000000"/>
                </a:solidFill>
                <a:effectLst/>
                <a:uLnTx/>
                <a:uFillTx/>
                <a:latin typeface="游ゴシック"/>
                <a:ea typeface="游ゴシック"/>
                <a:cs typeface="+mn-cs"/>
              </a:rPr>
              <a:t>Cover </a:t>
            </a:r>
            <a:r>
              <a:rPr kumimoji="1" lang="en-US" sz="1600" b="1" i="0" u="none" strike="noStrike" kern="1200" cap="none" spc="-1" normalizeH="0" baseline="0" noProof="0" dirty="0">
                <a:ln>
                  <a:noFill/>
                </a:ln>
                <a:solidFill>
                  <a:srgbClr val="000000"/>
                </a:solidFill>
                <a:effectLst/>
                <a:uLnTx/>
                <a:uFillTx/>
                <a:latin typeface="游ゴシック"/>
                <a:ea typeface="游ゴシック"/>
                <a:cs typeface="+mn-cs"/>
              </a:rPr>
              <a:t>Cu</a:t>
            </a:r>
            <a:endParaRPr kumimoji="1" lang="en-US" sz="1600" b="0" i="0" u="none" strike="noStrike" kern="1200" cap="none" spc="-1" normalizeH="0" baseline="0" noProof="0" dirty="0">
              <a:ln>
                <a:noFill/>
              </a:ln>
              <a:solidFill>
                <a:srgbClr val="000000"/>
              </a:solidFill>
              <a:effectLst/>
              <a:uLnTx/>
              <a:uFillTx/>
              <a:latin typeface="Calibri"/>
              <a:ea typeface="+mn-ea"/>
              <a:cs typeface="+mn-cs"/>
            </a:endParaRPr>
          </a:p>
        </p:txBody>
      </p:sp>
      <p:sp>
        <p:nvSpPr>
          <p:cNvPr id="229" name="テキスト ボックス 14"/>
          <p:cNvSpPr/>
          <p:nvPr/>
        </p:nvSpPr>
        <p:spPr>
          <a:xfrm>
            <a:off x="9973669" y="5128237"/>
            <a:ext cx="1054795"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spc="-1" dirty="0">
                <a:solidFill>
                  <a:srgbClr val="000000"/>
                </a:solidFill>
                <a:latin typeface="游ゴシック"/>
                <a:ea typeface="游ゴシック"/>
              </a:rPr>
              <a:t>Seed</a:t>
            </a:r>
            <a:r>
              <a:rPr lang="ja-JP" altLang="en-US" sz="1600" b="1" spc="-1" dirty="0">
                <a:solidFill>
                  <a:srgbClr val="000000"/>
                </a:solidFill>
                <a:latin typeface="游ゴシック"/>
                <a:ea typeface="游ゴシック"/>
              </a:rPr>
              <a:t> </a:t>
            </a:r>
            <a:r>
              <a:rPr kumimoji="1" lang="en-US" sz="1600" b="1" i="0" u="none" strike="noStrike" kern="1200" cap="none" spc="-1" normalizeH="0" baseline="0" noProof="0" dirty="0">
                <a:ln>
                  <a:noFill/>
                </a:ln>
                <a:solidFill>
                  <a:srgbClr val="000000"/>
                </a:solidFill>
                <a:effectLst/>
                <a:uLnTx/>
                <a:uFillTx/>
                <a:latin typeface="游ゴシック"/>
                <a:ea typeface="游ゴシック"/>
                <a:cs typeface="+mn-cs"/>
              </a:rPr>
              <a:t>Cu</a:t>
            </a:r>
            <a:endParaRPr kumimoji="1" lang="en-US" sz="1600" b="0" i="0" u="none" strike="noStrike" kern="1200" cap="none" spc="-1" normalizeH="0" baseline="0" noProof="0" dirty="0">
              <a:ln>
                <a:noFill/>
              </a:ln>
              <a:solidFill>
                <a:srgbClr val="000000"/>
              </a:solidFill>
              <a:effectLst/>
              <a:uLnTx/>
              <a:uFillTx/>
              <a:latin typeface="Calibri"/>
              <a:ea typeface="+mn-ea"/>
              <a:cs typeface="+mn-cs"/>
            </a:endParaRPr>
          </a:p>
        </p:txBody>
      </p:sp>
      <p:sp>
        <p:nvSpPr>
          <p:cNvPr id="230" name="テキスト ボックス 15"/>
          <p:cNvSpPr/>
          <p:nvPr/>
        </p:nvSpPr>
        <p:spPr>
          <a:xfrm>
            <a:off x="9971597" y="4671196"/>
            <a:ext cx="488455"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dirty="0">
                <a:ln>
                  <a:noFill/>
                </a:ln>
                <a:solidFill>
                  <a:srgbClr val="000000"/>
                </a:solidFill>
                <a:effectLst/>
                <a:uLnTx/>
                <a:uFillTx/>
                <a:latin typeface="游ゴシック"/>
                <a:ea typeface="游ゴシック"/>
                <a:cs typeface="+mn-cs"/>
              </a:rPr>
              <a:t>Sn</a:t>
            </a:r>
            <a:endParaRPr kumimoji="1" lang="en-US" sz="1600" b="0" i="0" u="none" strike="noStrike" kern="1200" cap="none" spc="-1" normalizeH="0" baseline="0" noProof="0" dirty="0">
              <a:ln>
                <a:noFill/>
              </a:ln>
              <a:solidFill>
                <a:srgbClr val="000000"/>
              </a:solidFill>
              <a:effectLst/>
              <a:uLnTx/>
              <a:uFillTx/>
              <a:latin typeface="Calibri"/>
              <a:ea typeface="+mn-ea"/>
              <a:cs typeface="+mn-cs"/>
            </a:endParaRPr>
          </a:p>
        </p:txBody>
      </p:sp>
      <p:sp>
        <p:nvSpPr>
          <p:cNvPr id="3" name="フッター プレースホルダー 1">
            <a:extLst>
              <a:ext uri="{FF2B5EF4-FFF2-40B4-BE49-F238E27FC236}">
                <a16:creationId xmlns:a16="http://schemas.microsoft.com/office/drawing/2014/main" id="{A357480D-810B-75EA-34CD-19D8925F62B9}"/>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1320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 name="タイトル 1"/>
          <p:cNvSpPr/>
          <p:nvPr/>
        </p:nvSpPr>
        <p:spPr>
          <a:xfrm>
            <a:off x="2594339" y="598200"/>
            <a:ext cx="6978285" cy="93060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4680" marR="0" lvl="0" indent="-3240" algn="l" defTabSz="914400" rtl="0" eaLnBrk="1" fontAlgn="auto" latinLnBrk="0" hangingPunct="1">
              <a:lnSpc>
                <a:spcPct val="90000"/>
              </a:lnSpc>
              <a:spcBef>
                <a:spcPts val="0"/>
              </a:spcBef>
              <a:spcAft>
                <a:spcPts val="0"/>
              </a:spcAft>
              <a:buClrTx/>
              <a:buSzTx/>
              <a:buFontTx/>
              <a:buNone/>
              <a:tabLst>
                <a:tab pos="0" algn="l"/>
              </a:tabLst>
              <a:defRPr/>
            </a:pPr>
            <a:r>
              <a:rPr kumimoji="1" lang="ja-JP" altLang="en-US"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rPr>
              <a:t>メッキ法による多層膜形成</a:t>
            </a:r>
            <a:endParaRPr kumimoji="1" lang="en-US"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cs typeface="+mn-cs"/>
            </a:endParaRPr>
          </a:p>
        </p:txBody>
      </p:sp>
      <p:graphicFrame>
        <p:nvGraphicFramePr>
          <p:cNvPr id="216" name="表 4"/>
          <p:cNvGraphicFramePr/>
          <p:nvPr/>
        </p:nvGraphicFramePr>
        <p:xfrm>
          <a:off x="785880" y="2445120"/>
          <a:ext cx="5039640" cy="1483200"/>
        </p:xfrm>
        <a:graphic>
          <a:graphicData uri="http://schemas.openxmlformats.org/drawingml/2006/table">
            <a:tbl>
              <a:tblPr/>
              <a:tblGrid>
                <a:gridCol w="2097000">
                  <a:extLst>
                    <a:ext uri="{9D8B030D-6E8A-4147-A177-3AD203B41FA5}">
                      <a16:colId xmlns:a16="http://schemas.microsoft.com/office/drawing/2014/main" val="20000"/>
                    </a:ext>
                  </a:extLst>
                </a:gridCol>
                <a:gridCol w="2942640">
                  <a:extLst>
                    <a:ext uri="{9D8B030D-6E8A-4147-A177-3AD203B41FA5}">
                      <a16:colId xmlns:a16="http://schemas.microsoft.com/office/drawing/2014/main" val="20001"/>
                    </a:ext>
                  </a:extLst>
                </a:gridCol>
              </a:tblGrid>
              <a:tr h="370800">
                <a:tc>
                  <a:txBody>
                    <a:bodyPr/>
                    <a:lstStyle/>
                    <a:p>
                      <a:pPr algn="ctr">
                        <a:lnSpc>
                          <a:spcPct val="100000"/>
                        </a:lnSpc>
                        <a:buNone/>
                      </a:pPr>
                      <a:r>
                        <a:rPr lang="ja-JP" sz="1800" b="1" strike="noStrike" spc="-1" dirty="0">
                          <a:solidFill>
                            <a:srgbClr val="FFFFFF"/>
                          </a:solidFill>
                          <a:latin typeface="游ゴシック" panose="020B0400000000000000" pitchFamily="50" charset="-128"/>
                          <a:ea typeface="游ゴシック" panose="020B0400000000000000" pitchFamily="50" charset="-128"/>
                        </a:rPr>
                        <a:t>工程</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0000"/>
                        </a:lnSpc>
                        <a:buNone/>
                      </a:pPr>
                      <a:r>
                        <a:rPr lang="ja-JP" sz="1800" b="1" strike="noStrike" spc="-1" dirty="0">
                          <a:solidFill>
                            <a:srgbClr val="FFFFFF"/>
                          </a:solidFill>
                          <a:latin typeface="游ゴシック" panose="020B0400000000000000" pitchFamily="50" charset="-128"/>
                          <a:ea typeface="游ゴシック" panose="020B0400000000000000" pitchFamily="50" charset="-128"/>
                        </a:rPr>
                        <a:t>処理液</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370800">
                <a:tc>
                  <a:txBody>
                    <a:bodyPr/>
                    <a:lstStyle/>
                    <a:p>
                      <a:pPr algn="ctr">
                        <a:lnSpc>
                          <a:spcPct val="100000"/>
                        </a:lnSpc>
                        <a:buNone/>
                      </a:pPr>
                      <a:r>
                        <a:rPr lang="ja-JP" sz="1800" b="0" strike="noStrike" spc="-1" dirty="0">
                          <a:solidFill>
                            <a:srgbClr val="000000"/>
                          </a:solidFill>
                          <a:latin typeface="游ゴシック Medium" panose="020B0500000000000000" pitchFamily="50" charset="-128"/>
                          <a:ea typeface="游ゴシック Medium" panose="020B0500000000000000" pitchFamily="50" charset="-128"/>
                        </a:rPr>
                        <a:t>アルカリ脱脂</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nSpc>
                          <a:spcPct val="100000"/>
                        </a:lnSpc>
                        <a:buNone/>
                      </a:pPr>
                      <a:r>
                        <a:rPr lang="ja-JP" altLang="en-US" sz="1800" b="0" strike="noStrike" spc="-1" dirty="0">
                          <a:solidFill>
                            <a:srgbClr val="000000"/>
                          </a:solidFill>
                          <a:latin typeface="游ゴシック Medium" panose="020B0500000000000000" pitchFamily="50" charset="-128"/>
                          <a:ea typeface="游ゴシック Medium" panose="020B0500000000000000" pitchFamily="50" charset="-128"/>
                        </a:rPr>
                        <a:t>苛性ソーダベース溶液</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370800">
                <a:tc>
                  <a:txBody>
                    <a:bodyPr/>
                    <a:lstStyle/>
                    <a:p>
                      <a:pPr algn="ctr">
                        <a:lnSpc>
                          <a:spcPct val="100000"/>
                        </a:lnSpc>
                        <a:buNone/>
                      </a:pPr>
                      <a:r>
                        <a:rPr lang="ja-JP" sz="1800" b="0" strike="noStrike" spc="-1" dirty="0">
                          <a:solidFill>
                            <a:srgbClr val="000000"/>
                          </a:solidFill>
                          <a:latin typeface="游ゴシック Medium" panose="020B0500000000000000" pitchFamily="50" charset="-128"/>
                          <a:ea typeface="游ゴシック Medium" panose="020B0500000000000000" pitchFamily="50" charset="-128"/>
                        </a:rPr>
                        <a:t>電解脱脂</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l">
                        <a:lnSpc>
                          <a:spcPct val="100000"/>
                        </a:lnSpc>
                        <a:buNone/>
                      </a:pPr>
                      <a:r>
                        <a:rPr lang="ja-JP" altLang="en-US" sz="1800" b="0" strike="noStrike" spc="-1" dirty="0">
                          <a:solidFill>
                            <a:srgbClr val="000000"/>
                          </a:solidFill>
                          <a:latin typeface="游ゴシック Medium" panose="020B0500000000000000" pitchFamily="50" charset="-128"/>
                          <a:ea typeface="游ゴシック Medium" panose="020B0500000000000000" pitchFamily="50" charset="-128"/>
                        </a:rPr>
                        <a:t>ノーシアン電解脱脂剤</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70800">
                <a:tc>
                  <a:txBody>
                    <a:bodyPr/>
                    <a:lstStyle/>
                    <a:p>
                      <a:pPr algn="ctr">
                        <a:lnSpc>
                          <a:spcPct val="100000"/>
                        </a:lnSpc>
                        <a:buNone/>
                      </a:pPr>
                      <a:r>
                        <a:rPr lang="ja-JP" sz="1800" b="0" strike="noStrike" spc="-1">
                          <a:solidFill>
                            <a:srgbClr val="000000"/>
                          </a:solidFill>
                          <a:latin typeface="游ゴシック Medium" panose="020B0500000000000000" pitchFamily="50" charset="-128"/>
                          <a:ea typeface="游ゴシック Medium" panose="020B0500000000000000" pitchFamily="50" charset="-128"/>
                        </a:rPr>
                        <a:t>活性化</a:t>
                      </a:r>
                      <a:endParaRPr lang="en-US" sz="18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buNone/>
                      </a:pPr>
                      <a:r>
                        <a:rPr lang="ja-JP" sz="1800" b="0" strike="noStrike" spc="-1" dirty="0">
                          <a:solidFill>
                            <a:srgbClr val="000000"/>
                          </a:solidFill>
                          <a:latin typeface="游ゴシック Medium" panose="020B0500000000000000" pitchFamily="50" charset="-128"/>
                          <a:ea typeface="游ゴシック Medium" panose="020B0500000000000000" pitchFamily="50" charset="-128"/>
                        </a:rPr>
                        <a:t>塩酸（希釈）</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bl>
          </a:graphicData>
        </a:graphic>
      </p:graphicFrame>
      <p:graphicFrame>
        <p:nvGraphicFramePr>
          <p:cNvPr id="217" name="表 5"/>
          <p:cNvGraphicFramePr/>
          <p:nvPr/>
        </p:nvGraphicFramePr>
        <p:xfrm>
          <a:off x="785880" y="4526280"/>
          <a:ext cx="5039640" cy="1483200"/>
        </p:xfrm>
        <a:graphic>
          <a:graphicData uri="http://schemas.openxmlformats.org/drawingml/2006/table">
            <a:tbl>
              <a:tblPr/>
              <a:tblGrid>
                <a:gridCol w="2090520">
                  <a:extLst>
                    <a:ext uri="{9D8B030D-6E8A-4147-A177-3AD203B41FA5}">
                      <a16:colId xmlns:a16="http://schemas.microsoft.com/office/drawing/2014/main" val="20000"/>
                    </a:ext>
                  </a:extLst>
                </a:gridCol>
                <a:gridCol w="2949120">
                  <a:extLst>
                    <a:ext uri="{9D8B030D-6E8A-4147-A177-3AD203B41FA5}">
                      <a16:colId xmlns:a16="http://schemas.microsoft.com/office/drawing/2014/main" val="20001"/>
                    </a:ext>
                  </a:extLst>
                </a:gridCol>
              </a:tblGrid>
              <a:tr h="370800">
                <a:tc>
                  <a:txBody>
                    <a:bodyPr/>
                    <a:lstStyle/>
                    <a:p>
                      <a:pPr algn="ctr">
                        <a:lnSpc>
                          <a:spcPct val="100000"/>
                        </a:lnSpc>
                        <a:buNone/>
                      </a:pPr>
                      <a:r>
                        <a:rPr lang="ja-JP" sz="1800" b="1" strike="noStrike" spc="-1" dirty="0">
                          <a:solidFill>
                            <a:srgbClr val="FFFFFF"/>
                          </a:solidFill>
                          <a:latin typeface="游ゴシック" panose="020B0400000000000000" pitchFamily="50" charset="-128"/>
                          <a:ea typeface="游ゴシック" panose="020B0400000000000000" pitchFamily="50" charset="-128"/>
                        </a:rPr>
                        <a:t>工程</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0000"/>
                        </a:lnSpc>
                        <a:buNone/>
                      </a:pPr>
                      <a:r>
                        <a:rPr lang="ja-JP" sz="1800" b="1" strike="noStrike" spc="-1" dirty="0">
                          <a:solidFill>
                            <a:srgbClr val="FFFFFF"/>
                          </a:solidFill>
                          <a:latin typeface="游ゴシック" panose="020B0400000000000000" pitchFamily="50" charset="-128"/>
                          <a:ea typeface="游ゴシック" panose="020B0400000000000000" pitchFamily="50" charset="-128"/>
                        </a:rPr>
                        <a:t>処理液</a:t>
                      </a:r>
                      <a:endParaRPr lang="en-US" sz="1800" b="0" strike="noStrike" spc="-1" dirty="0">
                        <a:latin typeface="游ゴシック" panose="020B0400000000000000" pitchFamily="50" charset="-128"/>
                        <a:ea typeface="游ゴシック" panose="020B0400000000000000" pitchFamily="50" charset="-128"/>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370800">
                <a:tc>
                  <a:txBody>
                    <a:bodyPr/>
                    <a:lstStyle/>
                    <a:p>
                      <a:pPr algn="ctr">
                        <a:lnSpc>
                          <a:spcPct val="100000"/>
                        </a:lnSpc>
                        <a:buNone/>
                      </a:pPr>
                      <a:r>
                        <a:rPr lang="ja-JP" sz="1800" b="0" strike="noStrike" spc="-1" dirty="0">
                          <a:solidFill>
                            <a:srgbClr val="000000"/>
                          </a:solidFill>
                          <a:latin typeface="游ゴシック Medium" panose="020B0500000000000000" pitchFamily="50" charset="-128"/>
                          <a:ea typeface="游ゴシック Medium" panose="020B0500000000000000" pitchFamily="50" charset="-128"/>
                        </a:rPr>
                        <a:t>シード</a:t>
                      </a:r>
                      <a:r>
                        <a:rPr lang="en-US" sz="1800" b="0" strike="noStrike" spc="-1" dirty="0">
                          <a:solidFill>
                            <a:srgbClr val="000000"/>
                          </a:solidFill>
                          <a:latin typeface="游ゴシック Medium" panose="020B0500000000000000" pitchFamily="50" charset="-128"/>
                          <a:ea typeface="游ゴシック Medium" panose="020B0500000000000000" pitchFamily="50" charset="-128"/>
                        </a:rPr>
                        <a:t>Cu</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tc>
                  <a:txBody>
                    <a:bodyPr/>
                    <a:lstStyle/>
                    <a:p>
                      <a:pPr>
                        <a:lnSpc>
                          <a:spcPct val="100000"/>
                        </a:lnSpc>
                        <a:buNone/>
                      </a:pPr>
                      <a:r>
                        <a:rPr lang="ja-JP" sz="1800" b="0" strike="noStrike" spc="-1" dirty="0">
                          <a:solidFill>
                            <a:srgbClr val="000000"/>
                          </a:solidFill>
                          <a:latin typeface="游ゴシック Medium" panose="020B0500000000000000" pitchFamily="50" charset="-128"/>
                          <a:ea typeface="游ゴシック Medium" panose="020B0500000000000000" pitchFamily="50" charset="-128"/>
                        </a:rPr>
                        <a:t>ピロ銅</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370800">
                <a:tc>
                  <a:txBody>
                    <a:bodyPr/>
                    <a:lstStyle/>
                    <a:p>
                      <a:pPr algn="ctr">
                        <a:lnSpc>
                          <a:spcPct val="100000"/>
                        </a:lnSpc>
                        <a:buNone/>
                      </a:pPr>
                      <a:r>
                        <a:rPr lang="en-US" sz="1800" b="0" strike="noStrike" spc="-1" dirty="0">
                          <a:solidFill>
                            <a:srgbClr val="000000"/>
                          </a:solidFill>
                          <a:latin typeface="游ゴシック Medium" panose="020B0500000000000000" pitchFamily="50" charset="-128"/>
                          <a:ea typeface="游ゴシック Medium" panose="020B0500000000000000" pitchFamily="50" charset="-128"/>
                        </a:rPr>
                        <a:t>Sn</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0000"/>
                        </a:lnSpc>
                        <a:buNone/>
                      </a:pPr>
                      <a:r>
                        <a:rPr lang="ja-JP" sz="1800" b="0" strike="noStrike" spc="-92" dirty="0">
                          <a:solidFill>
                            <a:srgbClr val="000000"/>
                          </a:solidFill>
                          <a:latin typeface="游ゴシック Medium" panose="020B0500000000000000" pitchFamily="50" charset="-128"/>
                          <a:ea typeface="游ゴシック Medium" panose="020B0500000000000000" pitchFamily="50" charset="-128"/>
                        </a:rPr>
                        <a:t>有機酸</a:t>
                      </a:r>
                      <a:r>
                        <a:rPr lang="ja-JP" altLang="en-US" sz="1800" b="0" strike="noStrike" spc="-92" dirty="0">
                          <a:solidFill>
                            <a:srgbClr val="000000"/>
                          </a:solidFill>
                          <a:latin typeface="游ゴシック Medium" panose="020B0500000000000000" pitchFamily="50" charset="-128"/>
                          <a:ea typeface="游ゴシック Medium" panose="020B0500000000000000" pitchFamily="50" charset="-128"/>
                        </a:rPr>
                        <a:t>スズ</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70800">
                <a:tc>
                  <a:txBody>
                    <a:bodyPr/>
                    <a:lstStyle/>
                    <a:p>
                      <a:pPr algn="ctr">
                        <a:lnSpc>
                          <a:spcPct val="100000"/>
                        </a:lnSpc>
                        <a:buNone/>
                      </a:pPr>
                      <a:r>
                        <a:rPr lang="ja-JP" sz="1800" b="0" strike="noStrike" spc="-1">
                          <a:solidFill>
                            <a:srgbClr val="000000"/>
                          </a:solidFill>
                          <a:latin typeface="游ゴシック Medium" panose="020B0500000000000000" pitchFamily="50" charset="-128"/>
                          <a:ea typeface="游ゴシック Medium" panose="020B0500000000000000" pitchFamily="50" charset="-128"/>
                        </a:rPr>
                        <a:t>カバー</a:t>
                      </a:r>
                      <a:r>
                        <a:rPr lang="en-US" sz="1800" b="0" strike="noStrike" spc="-1">
                          <a:solidFill>
                            <a:srgbClr val="000000"/>
                          </a:solidFill>
                          <a:latin typeface="游ゴシック Medium" panose="020B0500000000000000" pitchFamily="50" charset="-128"/>
                          <a:ea typeface="游ゴシック Medium" panose="020B0500000000000000" pitchFamily="50" charset="-128"/>
                        </a:rPr>
                        <a:t>Cu</a:t>
                      </a:r>
                      <a:endParaRPr lang="en-US" sz="1800" b="0" strike="noStrike" spc="-1">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buNone/>
                      </a:pPr>
                      <a:r>
                        <a:rPr lang="ja-JP" sz="1800" b="0" strike="noStrike" spc="-1" dirty="0">
                          <a:solidFill>
                            <a:srgbClr val="000000"/>
                          </a:solidFill>
                          <a:latin typeface="游ゴシック Medium" panose="020B0500000000000000" pitchFamily="50" charset="-128"/>
                          <a:ea typeface="游ゴシック Medium" panose="020B0500000000000000" pitchFamily="50" charset="-128"/>
                        </a:rPr>
                        <a:t>ピロ銅</a:t>
                      </a:r>
                      <a:endParaRPr lang="en-US" sz="1800" b="0" strike="noStrike" spc="-1" dirty="0">
                        <a:latin typeface="游ゴシック Medium" panose="020B0500000000000000" pitchFamily="50" charset="-128"/>
                        <a:ea typeface="游ゴシック Medium" panose="020B0500000000000000" pitchFamily="50" charset="-128"/>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bl>
          </a:graphicData>
        </a:graphic>
      </p:graphicFrame>
      <p:sp>
        <p:nvSpPr>
          <p:cNvPr id="218" name="テキスト ボックス 5"/>
          <p:cNvSpPr/>
          <p:nvPr/>
        </p:nvSpPr>
        <p:spPr>
          <a:xfrm>
            <a:off x="2487960" y="2034000"/>
            <a:ext cx="15148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前処理工程</a:t>
            </a:r>
            <a:endParaRPr kumimoji="1" lang="en-US"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19" name="テキスト ボックス 15"/>
          <p:cNvSpPr/>
          <p:nvPr/>
        </p:nvSpPr>
        <p:spPr>
          <a:xfrm>
            <a:off x="2374560" y="4127760"/>
            <a:ext cx="174132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メッキ工程</a:t>
            </a:r>
            <a:endParaRPr kumimoji="1" lang="en-US" sz="2000" b="1" i="0" u="none" strike="noStrike" kern="1200" cap="none" spc="-1" normalizeH="0" baseline="0" noProof="0" dirty="0">
              <a:ln>
                <a:noFill/>
              </a:ln>
              <a:solidFill>
                <a:srgbClr val="000000"/>
              </a:solidFill>
              <a:effectLst/>
              <a:uLnTx/>
              <a:uFillTx/>
              <a:latin typeface="+mn-lt"/>
              <a:ea typeface="+mn-ea"/>
              <a:cs typeface="+mn-cs"/>
            </a:endParaRPr>
          </a:p>
        </p:txBody>
      </p:sp>
      <p:sp>
        <p:nvSpPr>
          <p:cNvPr id="220" name="テキスト ボックス 3"/>
          <p:cNvSpPr/>
          <p:nvPr/>
        </p:nvSpPr>
        <p:spPr>
          <a:xfrm>
            <a:off x="8832240" y="3155760"/>
            <a:ext cx="2165960" cy="8987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47840" algn="l"/>
              </a:tabLst>
              <a:defRPr/>
            </a:pPr>
            <a:r>
              <a:rPr kumimoji="1" lang="ja-JP" alt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シード</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Cu</a:t>
            </a:r>
            <a:r>
              <a:rPr kumimoji="1" lang="ja-JP" alt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層</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2μm</a:t>
            </a:r>
          </a:p>
          <a:p>
            <a:pPr marL="0" marR="0" lvl="0" indent="0" algn="l" defTabSz="914400" rtl="0" eaLnBrk="1" fontAlgn="auto" latinLnBrk="0" hangingPunct="1">
              <a:lnSpc>
                <a:spcPct val="100000"/>
              </a:lnSpc>
              <a:spcBef>
                <a:spcPts val="0"/>
              </a:spcBef>
              <a:spcAft>
                <a:spcPts val="0"/>
              </a:spcAft>
              <a:buClrTx/>
              <a:buSzTx/>
              <a:buFontTx/>
              <a:buNone/>
              <a:tabLst>
                <a:tab pos="1295400" algn="l"/>
              </a:tabLst>
              <a:defRPr/>
            </a:pP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Sn</a:t>
            </a:r>
            <a:r>
              <a:rPr kumimoji="1" lang="ja-JP" alt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層</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5μm</a:t>
            </a:r>
          </a:p>
          <a:p>
            <a:pPr marL="0" marR="0" lvl="0" indent="0" algn="l" defTabSz="914400" rtl="0" eaLnBrk="1" fontAlgn="auto" latinLnBrk="0" hangingPunct="1">
              <a:lnSpc>
                <a:spcPct val="100000"/>
              </a:lnSpc>
              <a:spcBef>
                <a:spcPts val="0"/>
              </a:spcBef>
              <a:spcAft>
                <a:spcPts val="0"/>
              </a:spcAft>
              <a:buClrTx/>
              <a:buSzTx/>
              <a:buFontTx/>
              <a:buNone/>
              <a:tabLst>
                <a:tab pos="1397160" algn="l"/>
              </a:tabLst>
              <a:defRPr/>
            </a:pPr>
            <a:r>
              <a:rPr kumimoji="1" lang="ja-JP" alt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カバー</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Cu</a:t>
            </a:r>
            <a:r>
              <a:rPr kumimoji="1" lang="ja-JP" alt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層</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2μm</a:t>
            </a:r>
          </a:p>
        </p:txBody>
      </p:sp>
      <p:sp>
        <p:nvSpPr>
          <p:cNvPr id="221" name="テキスト ボックス 5"/>
          <p:cNvSpPr/>
          <p:nvPr/>
        </p:nvSpPr>
        <p:spPr>
          <a:xfrm>
            <a:off x="7815240" y="3147120"/>
            <a:ext cx="1304280" cy="3524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目標膜厚</a:t>
            </a:r>
            <a:endPar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222" name="図 7"/>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4863" t="39975" r="46433" b="41798"/>
          <a:stretch/>
        </p:blipFill>
        <p:spPr>
          <a:xfrm>
            <a:off x="6420240" y="2457360"/>
            <a:ext cx="1133640" cy="3167280"/>
          </a:xfrm>
          <a:prstGeom prst="rect">
            <a:avLst/>
          </a:prstGeom>
          <a:ln w="0">
            <a:noFill/>
          </a:ln>
        </p:spPr>
      </p:pic>
      <p:sp>
        <p:nvSpPr>
          <p:cNvPr id="223" name="テキスト ボックス 8"/>
          <p:cNvSpPr/>
          <p:nvPr/>
        </p:nvSpPr>
        <p:spPr>
          <a:xfrm>
            <a:off x="6317480" y="1707120"/>
            <a:ext cx="1133640" cy="337100"/>
          </a:xfrm>
          <a:prstGeom prst="rect">
            <a:avLst/>
          </a:prstGeom>
          <a:solidFill>
            <a:srgbClr val="000000">
              <a:alpha val="21176"/>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dirty="0">
                <a:ln>
                  <a:noFill/>
                </a:ln>
                <a:solidFill>
                  <a:srgbClr val="FFFFFF"/>
                </a:solidFill>
                <a:effectLst/>
                <a:uLnTx/>
                <a:uFillTx/>
                <a:latin typeface="游ゴシック"/>
                <a:ea typeface="游ゴシック"/>
                <a:cs typeface="+mn-cs"/>
              </a:rPr>
              <a:t>No. 914-1</a:t>
            </a:r>
            <a:endParaRPr kumimoji="1" lang="en-US" sz="1600" b="0" i="0" u="none" strike="noStrike" kern="1200" cap="none" spc="-1" normalizeH="0" baseline="0" noProof="0" dirty="0">
              <a:ln>
                <a:noFill/>
              </a:ln>
              <a:solidFill>
                <a:srgbClr val="000000"/>
              </a:solidFill>
              <a:effectLst/>
              <a:uLnTx/>
              <a:uFillTx/>
              <a:latin typeface="Calibri"/>
              <a:ea typeface="+mn-ea"/>
              <a:cs typeface="+mn-cs"/>
            </a:endParaRPr>
          </a:p>
        </p:txBody>
      </p:sp>
      <p:sp>
        <p:nvSpPr>
          <p:cNvPr id="224" name="テキスト ボックス 1"/>
          <p:cNvSpPr/>
          <p:nvPr/>
        </p:nvSpPr>
        <p:spPr>
          <a:xfrm>
            <a:off x="6105240" y="5708520"/>
            <a:ext cx="1754280" cy="3755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50" b="1" i="0" u="none" strike="noStrike" kern="1200" cap="none" spc="-1"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メッキ後外観</a:t>
            </a:r>
            <a:endParaRPr kumimoji="1" lang="en-US" sz="1850" b="1" i="0" u="none" strike="noStrike" kern="1200" cap="none" spc="-1"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225" name="図 6"/>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64283" t="37498" r="7429" b="17764"/>
          <a:stretch/>
        </p:blipFill>
        <p:spPr>
          <a:xfrm>
            <a:off x="8688240" y="4152960"/>
            <a:ext cx="1621440" cy="1666800"/>
          </a:xfrm>
          <a:prstGeom prst="rect">
            <a:avLst/>
          </a:prstGeom>
          <a:ln w="0">
            <a:noFill/>
          </a:ln>
        </p:spPr>
      </p:pic>
      <p:sp>
        <p:nvSpPr>
          <p:cNvPr id="226" name="テキスト ボックス 2"/>
          <p:cNvSpPr/>
          <p:nvPr/>
        </p:nvSpPr>
        <p:spPr>
          <a:xfrm>
            <a:off x="7852320" y="2457000"/>
            <a:ext cx="4111920" cy="7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ts val="2500"/>
              </a:lnSpc>
              <a:spcBef>
                <a:spcPts val="0"/>
              </a:spcBef>
              <a:spcAft>
                <a:spcPts val="0"/>
              </a:spcAft>
              <a:buClrTx/>
              <a:buSzTx/>
              <a:buFontTx/>
              <a:buNone/>
              <a:tabLst>
                <a:tab pos="963720" algn="l"/>
              </a:tabLst>
              <a:defRPr/>
            </a:pPr>
            <a:r>
              <a:rPr kumimoji="1" lang="ja-JP" alt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基板</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RRR (</a:t>
            </a:r>
            <a:r>
              <a:rPr kumimoji="1" lang="ja-JP" alt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残留抵抗比</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)&gt;300 Nb</a:t>
            </a:r>
            <a:br>
              <a:rPr kumimoji="1" sz="17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br>
            <a:r>
              <a:rPr kumimoji="1" lang="ja-JP" alt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サイズ</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en-US" sz="175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75 ×25 × t3 mm</a:t>
            </a:r>
          </a:p>
        </p:txBody>
      </p:sp>
      <p:sp>
        <p:nvSpPr>
          <p:cNvPr id="227" name="テキスト ボックス 11"/>
          <p:cNvSpPr/>
          <p:nvPr/>
        </p:nvSpPr>
        <p:spPr>
          <a:xfrm>
            <a:off x="9959040" y="5340240"/>
            <a:ext cx="1367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a:ln>
                  <a:noFill/>
                </a:ln>
                <a:solidFill>
                  <a:srgbClr val="000000"/>
                </a:solidFill>
                <a:effectLst/>
                <a:uLnTx/>
                <a:uFillTx/>
                <a:latin typeface="游ゴシック"/>
                <a:ea typeface="游ゴシック"/>
                <a:cs typeface="+mn-cs"/>
              </a:rPr>
              <a:t>RRR Nb</a:t>
            </a:r>
            <a:endParaRPr kumimoji="1" lang="en-US" sz="1600" b="0" i="0" u="none" strike="noStrike" kern="1200" cap="none" spc="-1" normalizeH="0" baseline="0" noProof="0">
              <a:ln>
                <a:noFill/>
              </a:ln>
              <a:solidFill>
                <a:srgbClr val="000000"/>
              </a:solidFill>
              <a:effectLst/>
              <a:uLnTx/>
              <a:uFillTx/>
              <a:latin typeface="Calibri"/>
              <a:ea typeface="+mn-ea"/>
              <a:cs typeface="+mn-cs"/>
            </a:endParaRPr>
          </a:p>
        </p:txBody>
      </p:sp>
      <p:sp>
        <p:nvSpPr>
          <p:cNvPr id="228" name="テキスト ボックス 13"/>
          <p:cNvSpPr/>
          <p:nvPr/>
        </p:nvSpPr>
        <p:spPr>
          <a:xfrm>
            <a:off x="9995040" y="4232160"/>
            <a:ext cx="1367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 normalizeH="0" baseline="0" noProof="0">
                <a:ln>
                  <a:noFill/>
                </a:ln>
                <a:solidFill>
                  <a:srgbClr val="000000"/>
                </a:solidFill>
                <a:effectLst/>
                <a:uLnTx/>
                <a:uFillTx/>
                <a:latin typeface="游ゴシック"/>
                <a:ea typeface="游ゴシック"/>
                <a:cs typeface="+mn-cs"/>
              </a:rPr>
              <a:t>カバー</a:t>
            </a:r>
            <a:r>
              <a:rPr kumimoji="1" lang="en-US" sz="1600" b="1" i="0" u="none" strike="noStrike" kern="1200" cap="none" spc="-1" normalizeH="0" baseline="0" noProof="0">
                <a:ln>
                  <a:noFill/>
                </a:ln>
                <a:solidFill>
                  <a:srgbClr val="000000"/>
                </a:solidFill>
                <a:effectLst/>
                <a:uLnTx/>
                <a:uFillTx/>
                <a:latin typeface="游ゴシック"/>
                <a:ea typeface="游ゴシック"/>
                <a:cs typeface="+mn-cs"/>
              </a:rPr>
              <a:t>Cu</a:t>
            </a:r>
            <a:endParaRPr kumimoji="1" lang="en-US" sz="1600" b="0" i="0" u="none" strike="noStrike" kern="1200" cap="none" spc="-1" normalizeH="0" baseline="0" noProof="0">
              <a:ln>
                <a:noFill/>
              </a:ln>
              <a:solidFill>
                <a:srgbClr val="000000"/>
              </a:solidFill>
              <a:effectLst/>
              <a:uLnTx/>
              <a:uFillTx/>
              <a:latin typeface="Calibri"/>
              <a:ea typeface="+mn-ea"/>
              <a:cs typeface="+mn-cs"/>
            </a:endParaRPr>
          </a:p>
        </p:txBody>
      </p:sp>
      <p:sp>
        <p:nvSpPr>
          <p:cNvPr id="229" name="テキスト ボックス 14"/>
          <p:cNvSpPr/>
          <p:nvPr/>
        </p:nvSpPr>
        <p:spPr>
          <a:xfrm>
            <a:off x="9995040" y="5051880"/>
            <a:ext cx="1367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 normalizeH="0" baseline="0" noProof="0">
                <a:ln>
                  <a:noFill/>
                </a:ln>
                <a:solidFill>
                  <a:srgbClr val="000000"/>
                </a:solidFill>
                <a:effectLst/>
                <a:uLnTx/>
                <a:uFillTx/>
                <a:latin typeface="游ゴシック"/>
                <a:ea typeface="游ゴシック"/>
                <a:cs typeface="+mn-cs"/>
              </a:rPr>
              <a:t>シード</a:t>
            </a:r>
            <a:r>
              <a:rPr kumimoji="1" lang="en-US" sz="1600" b="1" i="0" u="none" strike="noStrike" kern="1200" cap="none" spc="-1" normalizeH="0" baseline="0" noProof="0">
                <a:ln>
                  <a:noFill/>
                </a:ln>
                <a:solidFill>
                  <a:srgbClr val="000000"/>
                </a:solidFill>
                <a:effectLst/>
                <a:uLnTx/>
                <a:uFillTx/>
                <a:latin typeface="游ゴシック"/>
                <a:ea typeface="游ゴシック"/>
                <a:cs typeface="+mn-cs"/>
              </a:rPr>
              <a:t>Cu</a:t>
            </a:r>
            <a:endParaRPr kumimoji="1" lang="en-US" sz="1600" b="0" i="0" u="none" strike="noStrike" kern="1200" cap="none" spc="-1" normalizeH="0" baseline="0" noProof="0">
              <a:ln>
                <a:noFill/>
              </a:ln>
              <a:solidFill>
                <a:srgbClr val="000000"/>
              </a:solidFill>
              <a:effectLst/>
              <a:uLnTx/>
              <a:uFillTx/>
              <a:latin typeface="Calibri"/>
              <a:ea typeface="+mn-ea"/>
              <a:cs typeface="+mn-cs"/>
            </a:endParaRPr>
          </a:p>
        </p:txBody>
      </p:sp>
      <p:sp>
        <p:nvSpPr>
          <p:cNvPr id="230" name="テキスト ボックス 15"/>
          <p:cNvSpPr/>
          <p:nvPr/>
        </p:nvSpPr>
        <p:spPr>
          <a:xfrm>
            <a:off x="9743040" y="4629960"/>
            <a:ext cx="1367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a:ln>
                  <a:noFill/>
                </a:ln>
                <a:solidFill>
                  <a:srgbClr val="000000"/>
                </a:solidFill>
                <a:effectLst/>
                <a:uLnTx/>
                <a:uFillTx/>
                <a:latin typeface="游ゴシック"/>
                <a:ea typeface="游ゴシック"/>
                <a:cs typeface="+mn-cs"/>
              </a:rPr>
              <a:t>Sn</a:t>
            </a:r>
            <a:endParaRPr kumimoji="1" lang="en-US" sz="1600" b="0" i="0" u="none" strike="noStrike" kern="1200" cap="none" spc="-1" normalizeH="0" baseline="0" noProof="0">
              <a:ln>
                <a:noFill/>
              </a:ln>
              <a:solidFill>
                <a:srgbClr val="000000"/>
              </a:solidFill>
              <a:effectLst/>
              <a:uLnTx/>
              <a:uFillTx/>
              <a:latin typeface="Calibri"/>
              <a:ea typeface="+mn-ea"/>
              <a:cs typeface="+mn-cs"/>
            </a:endParaRPr>
          </a:p>
        </p:txBody>
      </p:sp>
      <p:sp>
        <p:nvSpPr>
          <p:cNvPr id="2" name="フッター プレースホルダー 1">
            <a:extLst>
              <a:ext uri="{FF2B5EF4-FFF2-40B4-BE49-F238E27FC236}">
                <a16:creationId xmlns:a16="http://schemas.microsoft.com/office/drawing/2014/main" id="{32516A3C-2DB2-F4AC-9161-80120EAC18FD}"/>
              </a:ext>
            </a:extLst>
          </p:cNvPr>
          <p:cNvSpPr>
            <a:spLocks noGrp="1"/>
          </p:cNvSpPr>
          <p:nvPr>
            <p:ph type="ftr" sz="quarter" idx="11"/>
          </p:nvPr>
        </p:nvSpPr>
        <p:spPr>
          <a:xfrm>
            <a:off x="4038600" y="6356350"/>
            <a:ext cx="4114800" cy="365125"/>
          </a:xfrm>
        </p:spPr>
        <p:txBody>
          <a:bodyPr/>
          <a:lstStyle/>
          <a:p>
            <a:r>
              <a:rPr kumimoji="1" lang="en-US" altLang="ja-JP"/>
              <a:t>AKITA CHEMICAL INDUSTRIES CO.,LTD.</a:t>
            </a:r>
            <a:endParaRPr kumimoji="1" lang="ja-JP" altLang="en-US" dirty="0"/>
          </a:p>
        </p:txBody>
      </p:sp>
    </p:spTree>
    <p:extLst>
      <p:ext uri="{BB962C8B-B14F-4D97-AF65-F5344CB8AC3E}">
        <p14:creationId xmlns:p14="http://schemas.microsoft.com/office/powerpoint/2010/main" val="2702461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テキスト ボックス 6"/>
          <p:cNvSpPr/>
          <p:nvPr/>
        </p:nvSpPr>
        <p:spPr>
          <a:xfrm>
            <a:off x="250518" y="3708446"/>
            <a:ext cx="3204523" cy="25300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lnSpc>
                <a:spcPts val="1800"/>
              </a:lnSpc>
              <a:spcAft>
                <a:spcPts val="601"/>
              </a:spcAft>
              <a:defRPr/>
            </a:pPr>
            <a:r>
              <a:rPr lang="en-US" altLang="ja-JP" sz="1700" u="sng" spc="-1" dirty="0">
                <a:solidFill>
                  <a:srgbClr val="ED7D31"/>
                </a:solidFill>
                <a:effectLst>
                  <a:outerShdw blurRad="38100" dist="38100" dir="2700000" algn="tl">
                    <a:srgbClr val="000000">
                      <a:alpha val="43137"/>
                    </a:srgbClr>
                  </a:outerShdw>
                </a:effectLst>
                <a:latin typeface="游ゴシック Medium" panose="020B0500000000000000" pitchFamily="50" charset="-128"/>
                <a:ea typeface="游ゴシック Medium" panose="020B0500000000000000" pitchFamily="50" charset="-128"/>
              </a:rPr>
              <a:t>Thermal treatment conditions</a:t>
            </a:r>
            <a:endParaRPr kumimoji="1" lang="en-US" sz="1700" b="0" i="0" u="sng" strike="noStrike" kern="1200" cap="none" spc="-1" normalizeH="0" baseline="0" noProof="0" dirty="0">
              <a:ln>
                <a:noFill/>
              </a:ln>
              <a:solidFill>
                <a:srgbClr val="ED7D31"/>
              </a:solidFill>
              <a:effectLst>
                <a:outerShdw blurRad="38100" dist="38100" dir="2700000" algn="tl">
                  <a:srgbClr val="000000">
                    <a:alpha val="43137"/>
                  </a:srgbClr>
                </a:outerShdw>
              </a:effectLst>
              <a:uLnTx/>
              <a:uFillTx/>
              <a:latin typeface="游ゴシック Medium" panose="020B0500000000000000" pitchFamily="50" charset="-128"/>
              <a:ea typeface="游ゴシック Medium" panose="020B0500000000000000" pitchFamily="50" charset="-128"/>
            </a:endParaRPr>
          </a:p>
          <a:p>
            <a:pPr lvl="0">
              <a:lnSpc>
                <a:spcPts val="1800"/>
              </a:lnSpc>
              <a:spcAft>
                <a:spcPts val="601"/>
              </a:spcAft>
              <a:tabLst>
                <a:tab pos="1614488" algn="l"/>
                <a:tab pos="1792288" algn="l"/>
              </a:tabLst>
              <a:defRPr/>
            </a:pPr>
            <a:r>
              <a:rPr lang="en-US" altLang="ja-JP" sz="1700" u="sng" spc="-1" dirty="0">
                <a:solidFill>
                  <a:srgbClr val="000000"/>
                </a:solidFill>
                <a:latin typeface="游ゴシック Medium" panose="020B0500000000000000" pitchFamily="50" charset="-128"/>
                <a:ea typeface="游ゴシック Medium" panose="020B0500000000000000" pitchFamily="50" charset="-128"/>
              </a:rPr>
              <a:t>Temperatures</a:t>
            </a:r>
          </a:p>
          <a:p>
            <a:pPr lvl="0">
              <a:lnSpc>
                <a:spcPts val="1800"/>
              </a:lnSpc>
              <a:spcAft>
                <a:spcPts val="800"/>
              </a:spcAft>
              <a:tabLst>
                <a:tab pos="212725" algn="l"/>
              </a:tabLst>
              <a:defRPr/>
            </a:pP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① 214</a:t>
            </a:r>
            <a:r>
              <a:rPr lang="ja-JP" altLang="en-US" sz="1700" spc="-1" dirty="0">
                <a:solidFill>
                  <a:srgbClr val="000000"/>
                </a:solidFill>
                <a:latin typeface="游ゴシック Medium" panose="020B0500000000000000" pitchFamily="50" charset="-128"/>
                <a:ea typeface="游ゴシック Medium" panose="020B0500000000000000" pitchFamily="50" charset="-128"/>
              </a:rPr>
              <a:t> </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48</a:t>
            </a:r>
            <a:r>
              <a:rPr lang="ja-JP" altLang="en-US" sz="1700" spc="-1" noProof="0" dirty="0">
                <a:solidFill>
                  <a:srgbClr val="000000"/>
                </a:solidFill>
                <a:latin typeface="游ゴシック Medium" panose="020B0500000000000000" pitchFamily="50" charset="-128"/>
                <a:ea typeface="游ゴシック Medium" panose="020B0500000000000000" pitchFamily="50" charset="-128"/>
              </a:rPr>
              <a:t> </a:t>
            </a:r>
            <a:r>
              <a:rPr lang="en-US" altLang="ja-JP" sz="1700" spc="-1" noProof="0" dirty="0">
                <a:solidFill>
                  <a:srgbClr val="000000"/>
                </a:solidFill>
                <a:latin typeface="游ゴシック Medium" panose="020B0500000000000000" pitchFamily="50" charset="-128"/>
                <a:ea typeface="游ゴシック Medium" panose="020B0500000000000000" pitchFamily="50" charset="-128"/>
              </a:rPr>
              <a:t>hours</a:t>
            </a:r>
            <a:br>
              <a:rPr kumimoji="1" sz="17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br>
            <a:r>
              <a:rPr kumimoji="1" lang="en-US" sz="17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② 458 ℃, 10</a:t>
            </a:r>
            <a:r>
              <a:rPr lang="ja-JP" altLang="en-US" sz="1700" spc="-1" dirty="0">
                <a:solidFill>
                  <a:srgbClr val="000000"/>
                </a:solidFill>
                <a:latin typeface="游ゴシック Medium" panose="020B0500000000000000" pitchFamily="50" charset="-128"/>
                <a:ea typeface="游ゴシック Medium" panose="020B0500000000000000" pitchFamily="50" charset="-128"/>
              </a:rPr>
              <a:t> </a:t>
            </a:r>
            <a:r>
              <a:rPr lang="en-US" altLang="ja-JP" sz="1700" spc="-1" dirty="0">
                <a:solidFill>
                  <a:srgbClr val="000000"/>
                </a:solidFill>
                <a:latin typeface="游ゴシック Medium" panose="020B0500000000000000" pitchFamily="50" charset="-128"/>
                <a:ea typeface="游ゴシック Medium" panose="020B0500000000000000" pitchFamily="50" charset="-128"/>
              </a:rPr>
              <a:t>hours</a:t>
            </a:r>
            <a:br>
              <a:rPr kumimoji="1" sz="17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br>
            <a:r>
              <a:rPr kumimoji="1" lang="en-US" sz="17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	</a:t>
            </a:r>
            <a:r>
              <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rPr>
              <a:t>③ 700 ℃, 24</a:t>
            </a:r>
            <a:r>
              <a:rPr lang="ja-JP" altLang="en-US" sz="1700" spc="-1" dirty="0">
                <a:solidFill>
                  <a:srgbClr val="000000"/>
                </a:solidFill>
                <a:latin typeface="游ゴシック Medium" panose="020B0500000000000000" pitchFamily="50" charset="-128"/>
                <a:ea typeface="游ゴシック Medium" panose="020B0500000000000000" pitchFamily="50" charset="-128"/>
              </a:rPr>
              <a:t> </a:t>
            </a:r>
            <a:r>
              <a:rPr lang="en-US" altLang="ja-JP" sz="1700" spc="-1" dirty="0">
                <a:solidFill>
                  <a:srgbClr val="000000"/>
                </a:solidFill>
                <a:latin typeface="游ゴシック Medium" panose="020B0500000000000000" pitchFamily="50" charset="-128"/>
                <a:ea typeface="游ゴシック Medium" panose="020B0500000000000000" pitchFamily="50" charset="-128"/>
              </a:rPr>
              <a:t>hours</a:t>
            </a:r>
          </a:p>
          <a:p>
            <a:pPr lvl="0">
              <a:lnSpc>
                <a:spcPts val="1800"/>
              </a:lnSpc>
              <a:spcAft>
                <a:spcPts val="800"/>
              </a:spcAft>
              <a:tabLst>
                <a:tab pos="219075" algn="l"/>
                <a:tab pos="360363" algn="l"/>
              </a:tabLst>
              <a:defRPr/>
            </a:pPr>
            <a:r>
              <a:rPr lang="en-US" altLang="ja-JP" sz="1700" u="sng" spc="-1" dirty="0">
                <a:solidFill>
                  <a:srgbClr val="000000"/>
                </a:solidFill>
                <a:latin typeface="游ゴシック Medium" panose="020B0500000000000000" pitchFamily="50" charset="-128"/>
                <a:ea typeface="游ゴシック Medium" panose="020B0500000000000000" pitchFamily="50" charset="-128"/>
              </a:rPr>
              <a:t>Atmosphere</a:t>
            </a:r>
            <a:br>
              <a:rPr lang="en-US" altLang="ja-JP" sz="1700" spc="-1" dirty="0">
                <a:solidFill>
                  <a:srgbClr val="000000"/>
                </a:solidFill>
                <a:latin typeface="游ゴシック Medium" panose="020B0500000000000000" pitchFamily="50" charset="-128"/>
                <a:ea typeface="游ゴシック Medium" panose="020B0500000000000000" pitchFamily="50" charset="-128"/>
              </a:rPr>
            </a:br>
            <a:r>
              <a:rPr lang="en-US" altLang="ja-JP" sz="1700" spc="-1" dirty="0">
                <a:solidFill>
                  <a:srgbClr val="000000"/>
                </a:solidFill>
                <a:latin typeface="游ゴシック Medium" panose="020B0500000000000000" pitchFamily="50" charset="-128"/>
                <a:ea typeface="游ゴシック Medium" panose="020B0500000000000000" pitchFamily="50" charset="-128"/>
              </a:rPr>
              <a:t>	Vacuum below 1×10</a:t>
            </a:r>
            <a:r>
              <a:rPr lang="en-US" altLang="ja-JP" sz="1700" spc="-1" baseline="30000" dirty="0">
                <a:solidFill>
                  <a:srgbClr val="000000"/>
                </a:solidFill>
                <a:latin typeface="游ゴシック Medium" panose="020B0500000000000000" pitchFamily="50" charset="-128"/>
                <a:ea typeface="游ゴシック Medium" panose="020B0500000000000000" pitchFamily="50" charset="-128"/>
              </a:rPr>
              <a:t>-3</a:t>
            </a:r>
            <a:r>
              <a:rPr lang="en-US" altLang="ja-JP" sz="1700" spc="-1" dirty="0">
                <a:solidFill>
                  <a:srgbClr val="000000"/>
                </a:solidFill>
                <a:latin typeface="游ゴシック Medium" panose="020B0500000000000000" pitchFamily="50" charset="-128"/>
                <a:ea typeface="游ゴシック Medium" panose="020B0500000000000000" pitchFamily="50" charset="-128"/>
              </a:rPr>
              <a:t> Pa</a:t>
            </a:r>
          </a:p>
          <a:p>
            <a:pPr lvl="0">
              <a:lnSpc>
                <a:spcPts val="1800"/>
              </a:lnSpc>
              <a:spcAft>
                <a:spcPts val="601"/>
              </a:spcAft>
              <a:tabLst>
                <a:tab pos="176213" algn="l"/>
                <a:tab pos="360363" algn="l"/>
              </a:tabLst>
              <a:defRPr/>
            </a:pPr>
            <a:r>
              <a:rPr lang="en-US" altLang="ja-JP" sz="1700" u="sng" spc="-1" dirty="0">
                <a:solidFill>
                  <a:srgbClr val="000000"/>
                </a:solidFill>
                <a:latin typeface="游ゴシック Medium" panose="020B0500000000000000" pitchFamily="50" charset="-128"/>
                <a:ea typeface="游ゴシック Medium" panose="020B0500000000000000" pitchFamily="50" charset="-128"/>
              </a:rPr>
              <a:t>Rate of temperature rise</a:t>
            </a:r>
            <a:br>
              <a:rPr lang="en-US" altLang="ja-JP" sz="1700" spc="-1" dirty="0">
                <a:solidFill>
                  <a:srgbClr val="000000"/>
                </a:solidFill>
                <a:latin typeface="游ゴシック Medium" panose="020B0500000000000000" pitchFamily="50" charset="-128"/>
                <a:ea typeface="游ゴシック Medium" panose="020B0500000000000000" pitchFamily="50" charset="-128"/>
              </a:rPr>
            </a:br>
            <a:r>
              <a:rPr lang="en-US" altLang="ja-JP" sz="1700" spc="-1" dirty="0">
                <a:solidFill>
                  <a:srgbClr val="000000"/>
                </a:solidFill>
                <a:latin typeface="游ゴシック Medium" panose="020B0500000000000000" pitchFamily="50" charset="-128"/>
                <a:ea typeface="游ゴシック Medium" panose="020B0500000000000000" pitchFamily="50" charset="-128"/>
              </a:rPr>
              <a:t>	Approx. 10 </a:t>
            </a:r>
            <a:r>
              <a:rPr lang="ja-JP" altLang="en-US" sz="1700" spc="-1" dirty="0">
                <a:solidFill>
                  <a:srgbClr val="000000"/>
                </a:solidFill>
                <a:latin typeface="游ゴシック Medium" panose="020B0500000000000000" pitchFamily="50" charset="-128"/>
                <a:ea typeface="游ゴシック Medium" panose="020B0500000000000000" pitchFamily="50" charset="-128"/>
              </a:rPr>
              <a:t>℃</a:t>
            </a:r>
            <a:r>
              <a:rPr lang="en-US" altLang="ja-JP" sz="1700" spc="-1" dirty="0">
                <a:solidFill>
                  <a:srgbClr val="000000"/>
                </a:solidFill>
                <a:latin typeface="游ゴシック Medium" panose="020B0500000000000000" pitchFamily="50" charset="-128"/>
                <a:ea typeface="游ゴシック Medium" panose="020B0500000000000000" pitchFamily="50" charset="-128"/>
              </a:rPr>
              <a:t>/min</a:t>
            </a:r>
            <a:endParaRPr kumimoji="1" lang="en-US" sz="1700" b="0" i="0" u="none" strike="noStrike" kern="1200" cap="none" spc="-1"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endParaRPr>
          </a:p>
        </p:txBody>
      </p:sp>
      <p:graphicFrame>
        <p:nvGraphicFramePr>
          <p:cNvPr id="233" name="グラフ 4"/>
          <p:cNvGraphicFramePr/>
          <p:nvPr>
            <p:extLst>
              <p:ext uri="{D42A27DB-BD31-4B8C-83A1-F6EECF244321}">
                <p14:modId xmlns:p14="http://schemas.microsoft.com/office/powerpoint/2010/main" val="3840534843"/>
              </p:ext>
            </p:extLst>
          </p:nvPr>
        </p:nvGraphicFramePr>
        <p:xfrm>
          <a:off x="3492164" y="3651103"/>
          <a:ext cx="3299796" cy="2590835"/>
        </p:xfrm>
        <a:graphic>
          <a:graphicData uri="http://schemas.openxmlformats.org/drawingml/2006/chart">
            <c:chart xmlns:c="http://schemas.openxmlformats.org/drawingml/2006/chart" xmlns:r="http://schemas.openxmlformats.org/officeDocument/2006/relationships" r:id="rId3"/>
          </a:graphicData>
        </a:graphic>
      </p:graphicFrame>
      <p:sp>
        <p:nvSpPr>
          <p:cNvPr id="236" name="テキスト ボックス 1"/>
          <p:cNvSpPr/>
          <p:nvPr/>
        </p:nvSpPr>
        <p:spPr>
          <a:xfrm>
            <a:off x="826876" y="3153421"/>
            <a:ext cx="4565100" cy="3524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7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Formation of Nb</a:t>
            </a:r>
            <a:r>
              <a:rPr kumimoji="1" lang="en-US" sz="1700" b="1" i="0" u="none" strike="noStrike" kern="1200" cap="none" spc="-1" normalizeH="0" baseline="-2500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a:t>
            </a:r>
            <a:r>
              <a:rPr kumimoji="1" lang="en-US" sz="17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Sn superconducting film</a:t>
            </a:r>
          </a:p>
        </p:txBody>
      </p:sp>
      <p:sp>
        <p:nvSpPr>
          <p:cNvPr id="237" name="テキスト ボックス 6"/>
          <p:cNvSpPr/>
          <p:nvPr/>
        </p:nvSpPr>
        <p:spPr>
          <a:xfrm>
            <a:off x="3237947" y="5954955"/>
            <a:ext cx="3879349" cy="3217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lgn="ctr">
              <a:defRPr/>
            </a:pPr>
            <a:r>
              <a:rPr lang="en-US" altLang="ja-JP" sz="1500" b="1" spc="-30" dirty="0">
                <a:solidFill>
                  <a:srgbClr val="000000"/>
                </a:solidFill>
                <a:latin typeface="游ゴシック" panose="020B0400000000000000" pitchFamily="50" charset="-128"/>
                <a:ea typeface="游ゴシック" panose="020B0400000000000000" pitchFamily="50" charset="-128"/>
              </a:rPr>
              <a:t>Temperature profile of thermal treatment</a:t>
            </a:r>
            <a:endParaRPr kumimoji="1" lang="en-US" sz="1500" b="1" i="0" u="none" strike="noStrike" kern="1200" cap="none" spc="-30" normalizeH="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238" name="正方形/長方形 9"/>
          <p:cNvSpPr/>
          <p:nvPr/>
        </p:nvSpPr>
        <p:spPr>
          <a:xfrm>
            <a:off x="60960" y="1350420"/>
            <a:ext cx="4091160" cy="1732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p:style>
      </p:sp>
      <p:pic>
        <p:nvPicPr>
          <p:cNvPr id="2" name="図 2">
            <a:extLst>
              <a:ext uri="{FF2B5EF4-FFF2-40B4-BE49-F238E27FC236}">
                <a16:creationId xmlns:a16="http://schemas.microsoft.com/office/drawing/2014/main" id="{3767AA68-E178-1A8C-C882-2CCDC8CC67B1}"/>
              </a:ext>
            </a:extLst>
          </p:cNvPr>
          <p:cNvPicPr/>
          <p:nvPr/>
        </p:nvPicPr>
        <p:blipFill>
          <a:blip r:embed="rId4">
            <a:extLst>
              <a:ext uri="{28A0092B-C50C-407E-A947-70E740481C1C}">
                <a14:useLocalDpi xmlns:a14="http://schemas.microsoft.com/office/drawing/2010/main" val="0"/>
              </a:ext>
            </a:extLst>
          </a:blip>
          <a:srcRect/>
          <a:stretch/>
        </p:blipFill>
        <p:spPr>
          <a:xfrm>
            <a:off x="-265203" y="1422241"/>
            <a:ext cx="7140166" cy="1732680"/>
          </a:xfrm>
          <a:prstGeom prst="rect">
            <a:avLst/>
          </a:prstGeom>
          <a:ln w="0">
            <a:noFill/>
          </a:ln>
        </p:spPr>
      </p:pic>
      <p:sp>
        <p:nvSpPr>
          <p:cNvPr id="239" name="正方形/長方形 10"/>
          <p:cNvSpPr/>
          <p:nvPr/>
        </p:nvSpPr>
        <p:spPr>
          <a:xfrm>
            <a:off x="4150800" y="1378320"/>
            <a:ext cx="2268000" cy="173268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p:style>
      </p:sp>
      <p:pic>
        <p:nvPicPr>
          <p:cNvPr id="240" name="図 5"/>
          <p:cNvPicPr/>
          <p:nvPr/>
        </p:nvPicPr>
        <p:blipFill>
          <a:blip r:embed="rId5"/>
          <a:srcRect r="66901" b="55200"/>
          <a:stretch/>
        </p:blipFill>
        <p:spPr>
          <a:xfrm>
            <a:off x="7496652" y="1890188"/>
            <a:ext cx="3960847" cy="3175160"/>
          </a:xfrm>
          <a:prstGeom prst="rect">
            <a:avLst/>
          </a:prstGeom>
          <a:ln w="0">
            <a:noFill/>
          </a:ln>
        </p:spPr>
      </p:pic>
      <p:sp>
        <p:nvSpPr>
          <p:cNvPr id="241" name="テキスト ボックス 8"/>
          <p:cNvSpPr/>
          <p:nvPr/>
        </p:nvSpPr>
        <p:spPr>
          <a:xfrm>
            <a:off x="7871570" y="5060263"/>
            <a:ext cx="3211010" cy="6140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defRPr/>
            </a:pPr>
            <a:r>
              <a:rPr lang="en-US" altLang="ja-JP" sz="1700" b="1" spc="26" dirty="0">
                <a:solidFill>
                  <a:srgbClr val="000000"/>
                </a:solidFill>
                <a:latin typeface="游ゴシック" panose="020B0400000000000000" pitchFamily="50" charset="-128"/>
                <a:ea typeface="游ゴシック" panose="020B0400000000000000" pitchFamily="50" charset="-128"/>
              </a:rPr>
              <a:t>Cross-sectional SEM image after thermal treatment</a:t>
            </a:r>
            <a:endParaRPr kumimoji="1" lang="en-US" sz="1700" b="1" i="0" u="none" strike="noStrike" kern="1200" cap="none" spc="-1"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2" name="テキスト ボックス 11"/>
          <p:cNvSpPr/>
          <p:nvPr/>
        </p:nvSpPr>
        <p:spPr>
          <a:xfrm>
            <a:off x="10374087" y="2541080"/>
            <a:ext cx="989471"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dirty="0">
                <a:ln>
                  <a:noFill/>
                </a:ln>
                <a:solidFill>
                  <a:srgbClr val="FFFFFF"/>
                </a:solidFill>
                <a:effectLst/>
                <a:uLnTx/>
                <a:uFillTx/>
                <a:latin typeface="DejaVu Sans"/>
                <a:ea typeface="DejaVu Sans"/>
                <a:cs typeface="+mn-cs"/>
              </a:rPr>
              <a:t>Cu-Sn</a:t>
            </a:r>
            <a:endParaRPr kumimoji="1" lang="en-US" sz="1600" b="1" i="0" u="none" strike="noStrike" kern="1200" cap="none" spc="-1" normalizeH="0" baseline="0" noProof="0" dirty="0">
              <a:ln>
                <a:noFill/>
              </a:ln>
              <a:solidFill>
                <a:srgbClr val="000000"/>
              </a:solidFill>
              <a:effectLst/>
              <a:uLnTx/>
              <a:uFillTx/>
              <a:latin typeface="Calibri"/>
              <a:cs typeface="+mn-cs"/>
            </a:endParaRPr>
          </a:p>
        </p:txBody>
      </p:sp>
      <p:sp>
        <p:nvSpPr>
          <p:cNvPr id="243" name="テキスト ボックス 12"/>
          <p:cNvSpPr/>
          <p:nvPr/>
        </p:nvSpPr>
        <p:spPr>
          <a:xfrm>
            <a:off x="10318827" y="3486698"/>
            <a:ext cx="1023705"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dirty="0">
                <a:ln>
                  <a:noFill/>
                </a:ln>
                <a:solidFill>
                  <a:srgbClr val="FFFFFF"/>
                </a:solidFill>
                <a:effectLst/>
                <a:uLnTx/>
                <a:uFillTx/>
                <a:latin typeface="DejaVu Sans"/>
                <a:ea typeface="DejaVu Sans"/>
                <a:cs typeface="+mn-cs"/>
              </a:rPr>
              <a:t>Nb-Sn</a:t>
            </a:r>
            <a:endParaRPr kumimoji="1" lang="en-US" sz="1600" b="1" i="0" u="none" strike="noStrike" kern="1200" cap="none" spc="-1" normalizeH="0" baseline="0" noProof="0" dirty="0">
              <a:ln>
                <a:noFill/>
              </a:ln>
              <a:solidFill>
                <a:srgbClr val="000000"/>
              </a:solidFill>
              <a:effectLst/>
              <a:uLnTx/>
              <a:uFillTx/>
              <a:latin typeface="Calibri"/>
              <a:cs typeface="+mn-cs"/>
            </a:endParaRPr>
          </a:p>
        </p:txBody>
      </p:sp>
      <p:sp>
        <p:nvSpPr>
          <p:cNvPr id="244" name="テキスト ボックス 13"/>
          <p:cNvSpPr/>
          <p:nvPr/>
        </p:nvSpPr>
        <p:spPr>
          <a:xfrm>
            <a:off x="10222693" y="4310758"/>
            <a:ext cx="1215971"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1" normalizeH="0" baseline="0" noProof="0" dirty="0">
                <a:ln>
                  <a:noFill/>
                </a:ln>
                <a:solidFill>
                  <a:srgbClr val="FFFFFF"/>
                </a:solidFill>
                <a:effectLst/>
                <a:uLnTx/>
                <a:uFillTx/>
                <a:latin typeface="DejaVu Sans"/>
                <a:ea typeface="DejaVu Sans"/>
                <a:cs typeface="+mn-cs"/>
              </a:rPr>
              <a:t>RRR Nb</a:t>
            </a:r>
            <a:endParaRPr kumimoji="1" lang="en-US" sz="1600" b="1" i="0" u="none" strike="noStrike" kern="1200" cap="none" spc="-1" normalizeH="0" baseline="0" noProof="0" dirty="0">
              <a:ln>
                <a:noFill/>
              </a:ln>
              <a:solidFill>
                <a:srgbClr val="000000"/>
              </a:solidFill>
              <a:effectLst/>
              <a:uLnTx/>
              <a:uFillTx/>
              <a:latin typeface="Calibri"/>
              <a:cs typeface="+mn-cs"/>
            </a:endParaRPr>
          </a:p>
        </p:txBody>
      </p:sp>
      <p:sp>
        <p:nvSpPr>
          <p:cNvPr id="3" name="タイトル 1">
            <a:extLst>
              <a:ext uri="{FF2B5EF4-FFF2-40B4-BE49-F238E27FC236}">
                <a16:creationId xmlns:a16="http://schemas.microsoft.com/office/drawing/2014/main" id="{D9DE11D0-BF75-592D-85D5-BBC21731811A}"/>
              </a:ext>
            </a:extLst>
          </p:cNvPr>
          <p:cNvSpPr/>
          <p:nvPr/>
        </p:nvSpPr>
        <p:spPr>
          <a:xfrm>
            <a:off x="3345458" y="100596"/>
            <a:ext cx="5518126" cy="957960"/>
          </a:xfrm>
          <a:prstGeom prst="rect">
            <a:avLst/>
          </a:prstGeom>
          <a:solidFill>
            <a:srgbClr val="FFFFFF">
              <a:alpha val="7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4680" marR="0" lvl="0" indent="-3240" algn="ctr" defTabSz="914400" rtl="0" eaLnBrk="1" fontAlgn="auto" latinLnBrk="0" hangingPunct="1">
              <a:lnSpc>
                <a:spcPct val="90000"/>
              </a:lnSpc>
              <a:spcBef>
                <a:spcPts val="0"/>
              </a:spcBef>
              <a:spcAft>
                <a:spcPts val="0"/>
              </a:spcAft>
              <a:buClrTx/>
              <a:buSzTx/>
              <a:buFontTx/>
              <a:buNone/>
              <a:tabLst>
                <a:tab pos="0" algn="l"/>
              </a:tabLst>
              <a:defRPr/>
            </a:pPr>
            <a:r>
              <a:rPr kumimoji="1" lang="en-US" altLang="ja-JP"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rPr>
              <a:t>Thermal Treatment</a:t>
            </a:r>
            <a:endParaRPr kumimoji="1" lang="en-US" sz="4400" b="1" i="0" u="none" strike="noStrike" kern="1200" cap="none" spc="-1" normalizeH="0" baseline="0" noProof="0" dirty="0">
              <a:ln>
                <a:noFill/>
              </a:ln>
              <a:solidFill>
                <a:srgbClr val="ED7D31"/>
              </a:solidFill>
              <a:effectLst>
                <a:outerShdw blurRad="38100" dist="38100" dir="2700000" algn="tl">
                  <a:srgbClr val="000000"/>
                </a:outerShdw>
              </a:effectLst>
              <a:uLnTx/>
              <a:uFillTx/>
              <a:latin typeface="游ゴシック" panose="020B0400000000000000" pitchFamily="50" charset="-128"/>
              <a:ea typeface="游ゴシック" panose="020B0400000000000000" pitchFamily="50" charset="-128"/>
            </a:endParaRPr>
          </a:p>
        </p:txBody>
      </p:sp>
      <p:sp>
        <p:nvSpPr>
          <p:cNvPr id="5" name="吹き出し: 四角形 4">
            <a:extLst>
              <a:ext uri="{FF2B5EF4-FFF2-40B4-BE49-F238E27FC236}">
                <a16:creationId xmlns:a16="http://schemas.microsoft.com/office/drawing/2014/main" id="{4BCE13F7-1242-770D-FC9F-EE40C7041938}"/>
              </a:ext>
            </a:extLst>
          </p:cNvPr>
          <p:cNvSpPr/>
          <p:nvPr/>
        </p:nvSpPr>
        <p:spPr>
          <a:xfrm>
            <a:off x="4507310" y="5060263"/>
            <a:ext cx="1116181" cy="190645"/>
          </a:xfrm>
          <a:prstGeom prst="wedgeRectCallout">
            <a:avLst>
              <a:gd name="adj1" fmla="val -16736"/>
              <a:gd name="adj2" fmla="val -96319"/>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36000" tIns="0" rIns="36000" bIns="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0000"/>
              </a:lnSpc>
              <a:spcBef>
                <a:spcPts val="4201"/>
              </a:spcBef>
              <a:buNone/>
            </a:pPr>
            <a:r>
              <a:rPr lang="en-US" strike="noStrike" spc="-1" dirty="0">
                <a:solidFill>
                  <a:schemeClr val="lt1"/>
                </a:solidFill>
                <a:latin typeface="游ゴシック Medium" panose="020B0500000000000000" pitchFamily="50" charset="-128"/>
                <a:ea typeface="游ゴシック Medium" panose="020B0500000000000000" pitchFamily="50" charset="-128"/>
              </a:rPr>
              <a:t>214℃</a:t>
            </a:r>
            <a:r>
              <a:rPr lang="ja-JP" altLang="en-US" spc="-1" dirty="0">
                <a:solidFill>
                  <a:schemeClr val="lt1"/>
                </a:solidFill>
                <a:latin typeface="游ゴシック Medium" panose="020B0500000000000000" pitchFamily="50" charset="-128"/>
                <a:ea typeface="游ゴシック Medium" panose="020B0500000000000000" pitchFamily="50" charset="-128"/>
              </a:rPr>
              <a:t>  </a:t>
            </a:r>
            <a:r>
              <a:rPr lang="en-US" strike="noStrike" spc="-1" dirty="0">
                <a:solidFill>
                  <a:schemeClr val="lt1"/>
                </a:solidFill>
                <a:latin typeface="游ゴシック Medium" panose="020B0500000000000000" pitchFamily="50" charset="-128"/>
                <a:ea typeface="游ゴシック Medium" panose="020B0500000000000000" pitchFamily="50" charset="-128"/>
              </a:rPr>
              <a:t>48</a:t>
            </a:r>
            <a:r>
              <a:rPr lang="en-US" spc="-1" dirty="0">
                <a:solidFill>
                  <a:schemeClr val="lt1"/>
                </a:solidFill>
                <a:latin typeface="游ゴシック Medium" panose="020B0500000000000000" pitchFamily="50" charset="-128"/>
                <a:ea typeface="游ゴシック Medium" panose="020B0500000000000000" pitchFamily="50" charset="-128"/>
              </a:rPr>
              <a:t> hours</a:t>
            </a:r>
            <a:endParaRPr strike="noStrike" spc="-1" dirty="0">
              <a:latin typeface="游ゴシック Medium" panose="020B0500000000000000" pitchFamily="50" charset="-128"/>
              <a:ea typeface="游ゴシック Medium" panose="020B0500000000000000" pitchFamily="50" charset="-128"/>
            </a:endParaRPr>
          </a:p>
        </p:txBody>
      </p:sp>
      <p:sp>
        <p:nvSpPr>
          <p:cNvPr id="6" name="吹き出し: 四角形 5">
            <a:extLst>
              <a:ext uri="{FF2B5EF4-FFF2-40B4-BE49-F238E27FC236}">
                <a16:creationId xmlns:a16="http://schemas.microsoft.com/office/drawing/2014/main" id="{EEDFC1BD-79C0-D2F0-E80A-5E4BBC7D9E13}"/>
              </a:ext>
            </a:extLst>
          </p:cNvPr>
          <p:cNvSpPr/>
          <p:nvPr/>
        </p:nvSpPr>
        <p:spPr>
          <a:xfrm>
            <a:off x="4507310" y="4172480"/>
            <a:ext cx="1081154" cy="180950"/>
          </a:xfrm>
          <a:prstGeom prst="wedgeRectCallout">
            <a:avLst>
              <a:gd name="adj1" fmla="val 39362"/>
              <a:gd name="adj2" fmla="val 103536"/>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36000" tIns="0" rIns="36000" bIns="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0000"/>
              </a:lnSpc>
              <a:buNone/>
              <a:tabLst>
                <a:tab pos="0" algn="l"/>
              </a:tabLst>
            </a:pPr>
            <a:r>
              <a:rPr lang="en-US" strike="noStrike" spc="-1" dirty="0">
                <a:solidFill>
                  <a:schemeClr val="lt1"/>
                </a:solidFill>
                <a:latin typeface="游ゴシック Medium" panose="020B0500000000000000" pitchFamily="50" charset="-128"/>
                <a:ea typeface="游ゴシック Medium" panose="020B0500000000000000" pitchFamily="50" charset="-128"/>
              </a:rPr>
              <a:t>458℃</a:t>
            </a:r>
            <a:r>
              <a:rPr lang="ja-JP" altLang="en-US" spc="-1" dirty="0">
                <a:solidFill>
                  <a:schemeClr val="lt1"/>
                </a:solidFill>
                <a:latin typeface="游ゴシック Medium" panose="020B0500000000000000" pitchFamily="50" charset="-128"/>
                <a:ea typeface="游ゴシック Medium" panose="020B0500000000000000" pitchFamily="50" charset="-128"/>
              </a:rPr>
              <a:t>  </a:t>
            </a:r>
            <a:r>
              <a:rPr lang="en-US" strike="noStrike" spc="-1" dirty="0">
                <a:solidFill>
                  <a:schemeClr val="lt1"/>
                </a:solidFill>
                <a:latin typeface="游ゴシック Medium" panose="020B0500000000000000" pitchFamily="50" charset="-128"/>
                <a:ea typeface="游ゴシック Medium" panose="020B0500000000000000" pitchFamily="50" charset="-128"/>
              </a:rPr>
              <a:t>10</a:t>
            </a:r>
            <a:r>
              <a:rPr lang="en-US" spc="-1" dirty="0">
                <a:solidFill>
                  <a:schemeClr val="lt1"/>
                </a:solidFill>
                <a:latin typeface="游ゴシック Medium" panose="020B0500000000000000" pitchFamily="50" charset="-128"/>
                <a:ea typeface="游ゴシック Medium" panose="020B0500000000000000" pitchFamily="50" charset="-128"/>
              </a:rPr>
              <a:t> hours</a:t>
            </a:r>
            <a:endParaRPr strike="noStrike" spc="-1" dirty="0">
              <a:latin typeface="游ゴシック Medium" panose="020B0500000000000000" pitchFamily="50" charset="-128"/>
              <a:ea typeface="游ゴシック Medium" panose="020B0500000000000000" pitchFamily="50" charset="-128"/>
            </a:endParaRPr>
          </a:p>
        </p:txBody>
      </p:sp>
      <p:sp>
        <p:nvSpPr>
          <p:cNvPr id="7" name="吹き出し: 四角形 6">
            <a:extLst>
              <a:ext uri="{FF2B5EF4-FFF2-40B4-BE49-F238E27FC236}">
                <a16:creationId xmlns:a16="http://schemas.microsoft.com/office/drawing/2014/main" id="{ED17B30E-7453-D7D1-1130-E788F4FD57C4}"/>
              </a:ext>
            </a:extLst>
          </p:cNvPr>
          <p:cNvSpPr/>
          <p:nvPr/>
        </p:nvSpPr>
        <p:spPr>
          <a:xfrm>
            <a:off x="5803071" y="4198589"/>
            <a:ext cx="1099634" cy="201849"/>
          </a:xfrm>
          <a:prstGeom prst="wedgeRectCallout">
            <a:avLst>
              <a:gd name="adj1" fmla="val -36078"/>
              <a:gd name="adj2" fmla="val -95664"/>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36000" tIns="36000" rIns="36000" bIns="360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0000"/>
              </a:lnSpc>
              <a:buNone/>
              <a:tabLst>
                <a:tab pos="0" algn="l"/>
              </a:tabLst>
            </a:pPr>
            <a:r>
              <a:rPr lang="en-US" strike="noStrike" spc="-1" dirty="0">
                <a:solidFill>
                  <a:schemeClr val="lt1"/>
                </a:solidFill>
                <a:latin typeface="游ゴシック Medium" panose="020B0500000000000000" pitchFamily="50" charset="-128"/>
                <a:ea typeface="游ゴシック Medium" panose="020B0500000000000000" pitchFamily="50" charset="-128"/>
              </a:rPr>
              <a:t>700℃</a:t>
            </a:r>
            <a:r>
              <a:rPr lang="ja-JP" altLang="en-US" spc="-1" dirty="0">
                <a:solidFill>
                  <a:schemeClr val="lt1"/>
                </a:solidFill>
                <a:latin typeface="游ゴシック Medium" panose="020B0500000000000000" pitchFamily="50" charset="-128"/>
                <a:ea typeface="游ゴシック Medium" panose="020B0500000000000000" pitchFamily="50" charset="-128"/>
              </a:rPr>
              <a:t>  </a:t>
            </a:r>
            <a:r>
              <a:rPr lang="en-US" strike="noStrike" spc="-1" dirty="0">
                <a:solidFill>
                  <a:schemeClr val="lt1"/>
                </a:solidFill>
                <a:latin typeface="游ゴシック Medium" panose="020B0500000000000000" pitchFamily="50" charset="-128"/>
                <a:ea typeface="游ゴシック Medium" panose="020B0500000000000000" pitchFamily="50" charset="-128"/>
              </a:rPr>
              <a:t>24 </a:t>
            </a:r>
            <a:r>
              <a:rPr lang="en-US" spc="-1" dirty="0">
                <a:solidFill>
                  <a:schemeClr val="lt1"/>
                </a:solidFill>
                <a:latin typeface="游ゴシック Medium" panose="020B0500000000000000" pitchFamily="50" charset="-128"/>
                <a:ea typeface="游ゴシック Medium" panose="020B0500000000000000" pitchFamily="50" charset="-128"/>
              </a:rPr>
              <a:t>hours</a:t>
            </a:r>
            <a:endParaRPr strike="noStrike" spc="-1" dirty="0">
              <a:latin typeface="游ゴシック Medium" panose="020B0500000000000000" pitchFamily="50" charset="-128"/>
              <a:ea typeface="游ゴシック Medium" panose="020B0500000000000000" pitchFamily="50" charset="-128"/>
            </a:endParaRPr>
          </a:p>
        </p:txBody>
      </p:sp>
      <p:sp>
        <p:nvSpPr>
          <p:cNvPr id="8" name="フッター プレースホルダー 1">
            <a:extLst>
              <a:ext uri="{FF2B5EF4-FFF2-40B4-BE49-F238E27FC236}">
                <a16:creationId xmlns:a16="http://schemas.microsoft.com/office/drawing/2014/main" id="{A44627D9-D6FC-B349-CE74-AAADABE3C161}"/>
              </a:ext>
            </a:extLst>
          </p:cNvPr>
          <p:cNvSpPr>
            <a:spLocks noGrp="1"/>
          </p:cNvSpPr>
          <p:nvPr>
            <p:ph type="ftr" sz="quarter" idx="11"/>
          </p:nvPr>
        </p:nvSpPr>
        <p:spPr>
          <a:xfrm>
            <a:off x="4038600" y="6356350"/>
            <a:ext cx="4114800" cy="365125"/>
          </a:xfrm>
        </p:spPr>
        <p:txBody>
          <a:bodyPr/>
          <a:lstStyle/>
          <a:p>
            <a:r>
              <a:rPr kumimoji="1" lang="en-US" altLang="ja-JP" dirty="0">
                <a:solidFill>
                  <a:schemeClr val="bg1">
                    <a:lumMod val="50000"/>
                  </a:schemeClr>
                </a:solidFill>
                <a:latin typeface="游ゴシック" panose="020B0400000000000000" pitchFamily="50" charset="-128"/>
                <a:ea typeface="游ゴシック" panose="020B0400000000000000" pitchFamily="50" charset="-128"/>
              </a:rPr>
              <a:t>AKITA CHEMICAL INDUSTRIES CO., LTD.</a:t>
            </a:r>
            <a:endParaRPr kumimoji="1" lang="ja-JP" altLang="en-US"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9" name="テキスト ボックス 14">
            <a:extLst>
              <a:ext uri="{FF2B5EF4-FFF2-40B4-BE49-F238E27FC236}">
                <a16:creationId xmlns:a16="http://schemas.microsoft.com/office/drawing/2014/main" id="{C176E1A8-EEC7-6A4E-4274-9B4945F29890}"/>
              </a:ext>
            </a:extLst>
          </p:cNvPr>
          <p:cNvSpPr/>
          <p:nvPr/>
        </p:nvSpPr>
        <p:spPr>
          <a:xfrm>
            <a:off x="9357360" y="1890445"/>
            <a:ext cx="206121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lvl="0" algn="r">
              <a:defRPr/>
            </a:pPr>
            <a:r>
              <a:rPr lang="en-US" sz="1400" b="1" spc="-1" dirty="0">
                <a:solidFill>
                  <a:srgbClr val="FFFFFF"/>
                </a:solidFill>
                <a:ea typeface="游ゴシック"/>
              </a:rPr>
              <a:t>Sample No. AN02b</a:t>
            </a:r>
            <a:r>
              <a:rPr kumimoji="1" lang="en-US" sz="1400" b="1" i="0" u="none" strike="noStrike" kern="1200" cap="none" spc="-1" normalizeH="0" baseline="0" noProof="0" dirty="0">
                <a:ln>
                  <a:noFill/>
                </a:ln>
                <a:solidFill>
                  <a:srgbClr val="FFFFFF"/>
                </a:solidFill>
                <a:effectLst/>
                <a:uLnTx/>
                <a:uFillTx/>
                <a:latin typeface="Calibri"/>
                <a:ea typeface="游ゴシック"/>
                <a:cs typeface="+mn-cs"/>
              </a:rPr>
              <a:t>_a</a:t>
            </a:r>
            <a:endParaRPr kumimoji="1" lang="en-US" sz="1400" b="1" i="0" u="none" strike="noStrike" kern="1200" cap="none" spc="-1"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240150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additive="repl">
                                        <p:cTn id="7" dur="500"/>
                                        <p:tgtEl>
                                          <p:spTgt spid="239"/>
                                        </p:tgtEl>
                                      </p:cBhvr>
                                    </p:animEffect>
                                  </p:childTnLst>
                                </p:cTn>
                              </p:par>
                              <p:par>
                                <p:cTn id="8" presetID="10" presetClass="entr"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additive="repl">
                                        <p:cTn id="10" dur="5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fill="hold" nodeType="clickEffect">
                                  <p:stCondLst>
                                    <p:cond delay="0"/>
                                  </p:stCondLst>
                                  <p:childTnLst>
                                    <p:animEffect transition="out" filter="fade">
                                      <p:cBhvr additive="repl">
                                        <p:cTn id="14" dur="500"/>
                                        <p:tgtEl>
                                          <p:spTgt spid="233"/>
                                        </p:tgtEl>
                                      </p:cBhvr>
                                    </p:animEffect>
                                    <p:set>
                                      <p:cBhvr>
                                        <p:cTn id="15" dur="1" fill="hold">
                                          <p:stCondLst>
                                            <p:cond delay="499"/>
                                          </p:stCondLst>
                                        </p:cTn>
                                        <p:tgtEl>
                                          <p:spTgt spid="233"/>
                                        </p:tgtEl>
                                        <p:attrNameLst>
                                          <p:attrName>style.visibility</p:attrName>
                                        </p:attrNameLst>
                                      </p:cBhvr>
                                      <p:to>
                                        <p:strVal val="hidden"/>
                                      </p:to>
                                    </p:set>
                                  </p:childTnLst>
                                </p:cTn>
                              </p:par>
                              <p:par>
                                <p:cTn id="16" presetID="10" presetClass="exit" fill="hold" nodeType="withEffect">
                                  <p:stCondLst>
                                    <p:cond delay="0"/>
                                  </p:stCondLst>
                                  <p:childTnLst>
                                    <p:animEffect transition="out" filter="fade">
                                      <p:cBhvr additive="repl">
                                        <p:cTn id="17" dur="500"/>
                                        <p:tgtEl>
                                          <p:spTgt spid="237"/>
                                        </p:tgtEl>
                                      </p:cBhvr>
                                    </p:animEffect>
                                    <p:set>
                                      <p:cBhvr>
                                        <p:cTn id="18" dur="1" fill="hold">
                                          <p:stCondLst>
                                            <p:cond delay="499"/>
                                          </p:stCondLst>
                                        </p:cTn>
                                        <p:tgtEl>
                                          <p:spTgt spid="237"/>
                                        </p:tgtEl>
                                        <p:attrNameLst>
                                          <p:attrName>style.visibility</p:attrName>
                                        </p:attrNameLst>
                                      </p:cBhvr>
                                      <p:to>
                                        <p:strVal val="hidden"/>
                                      </p:to>
                                    </p:set>
                                  </p:childTnLst>
                                </p:cTn>
                              </p:par>
                              <p:par>
                                <p:cTn id="19" presetID="10" presetClass="exit" fill="hold" nodeType="withEffect">
                                  <p:stCondLst>
                                    <p:cond delay="0"/>
                                  </p:stCondLst>
                                  <p:childTnLst>
                                    <p:animEffect transition="out" filter="fade">
                                      <p:cBhvr additive="repl">
                                        <p:cTn id="20" dur="500"/>
                                        <p:tgtEl>
                                          <p:spTgt spid="232"/>
                                        </p:tgtEl>
                                      </p:cBhvr>
                                    </p:animEffect>
                                    <p:set>
                                      <p:cBhvr>
                                        <p:cTn id="21" dur="1" fill="hold">
                                          <p:stCondLst>
                                            <p:cond delay="499"/>
                                          </p:stCondLst>
                                        </p:cTn>
                                        <p:tgtEl>
                                          <p:spTgt spid="232"/>
                                        </p:tgtEl>
                                        <p:attrNameLst>
                                          <p:attrName>style.visibility</p:attrName>
                                        </p:attrNameLst>
                                      </p:cBhvr>
                                      <p:to>
                                        <p:strVal val="hidden"/>
                                      </p:to>
                                    </p:set>
                                  </p:childTnLst>
                                </p:cTn>
                              </p:par>
                              <p:par>
                                <p:cTn id="22" presetID="10" presetClass="exit" fill="hold" nodeType="withEffect">
                                  <p:stCondLst>
                                    <p:cond delay="0"/>
                                  </p:stCondLst>
                                  <p:childTnLst>
                                    <p:animEffect transition="out" filter="fade">
                                      <p:cBhvr additive="repl">
                                        <p:cTn id="23" dur="500"/>
                                        <p:tgtEl>
                                          <p:spTgt spid="239"/>
                                        </p:tgtEl>
                                      </p:cBhvr>
                                    </p:animEffect>
                                    <p:set>
                                      <p:cBhvr>
                                        <p:cTn id="24" dur="1" fill="hold">
                                          <p:stCondLst>
                                            <p:cond delay="499"/>
                                          </p:stCondLst>
                                        </p:cTn>
                                        <p:tgtEl>
                                          <p:spTgt spid="239"/>
                                        </p:tgtEl>
                                        <p:attrNameLst>
                                          <p:attrName>style.visibility</p:attrName>
                                        </p:attrNameLst>
                                      </p:cBhvr>
                                      <p:to>
                                        <p:strVal val="hidden"/>
                                      </p:to>
                                    </p:set>
                                  </p:childTnLst>
                                </p:cTn>
                              </p:par>
                              <p:par>
                                <p:cTn id="25" presetID="10" presetClass="exit" fill="hold" nodeType="withEffect">
                                  <p:stCondLst>
                                    <p:cond delay="0"/>
                                  </p:stCondLst>
                                  <p:childTnLst>
                                    <p:animEffect transition="out" filter="fade">
                                      <p:cBhvr additive="repl">
                                        <p:cTn id="26" dur="500"/>
                                        <p:tgtEl>
                                          <p:spTgt spid="238"/>
                                        </p:tgtEl>
                                      </p:cBhvr>
                                    </p:animEffect>
                                    <p:set>
                                      <p:cBhvr>
                                        <p:cTn id="27" dur="1" fill="hold">
                                          <p:stCondLst>
                                            <p:cond delay="499"/>
                                          </p:stCondLst>
                                        </p:cTn>
                                        <p:tgtEl>
                                          <p:spTgt spid="238"/>
                                        </p:tgtEl>
                                        <p:attrNameLst>
                                          <p:attrName>style.visibility</p:attrName>
                                        </p:attrNameLst>
                                      </p:cBhvr>
                                      <p:to>
                                        <p:strVal val="hidden"/>
                                      </p:to>
                                    </p:set>
                                  </p:childTnLst>
                                </p:cTn>
                              </p:par>
                              <p:par>
                                <p:cTn id="28" presetID="10" presetClass="exit" fill="hold" nodeType="withEffect">
                                  <p:stCondLst>
                                    <p:cond delay="0"/>
                                  </p:stCondLst>
                                  <p:childTnLst>
                                    <p:animEffect transition="out" filter="fade">
                                      <p:cBhvr additive="repl">
                                        <p:cTn id="29" dur="500"/>
                                        <p:tgtEl>
                                          <p:spTgt spid="240"/>
                                        </p:tgtEl>
                                      </p:cBhvr>
                                    </p:animEffect>
                                    <p:set>
                                      <p:cBhvr>
                                        <p:cTn id="30" dur="1" fill="hold">
                                          <p:stCondLst>
                                            <p:cond delay="499"/>
                                          </p:stCondLst>
                                        </p:cTn>
                                        <p:tgtEl>
                                          <p:spTgt spid="240"/>
                                        </p:tgtEl>
                                        <p:attrNameLst>
                                          <p:attrName>style.visibility</p:attrName>
                                        </p:attrNameLst>
                                      </p:cBhvr>
                                      <p:to>
                                        <p:strVal val="hidden"/>
                                      </p:to>
                                    </p:set>
                                  </p:childTnLst>
                                </p:cTn>
                              </p:par>
                              <p:par>
                                <p:cTn id="31" presetID="10" presetClass="exit" fill="hold" nodeType="withEffect">
                                  <p:stCondLst>
                                    <p:cond delay="0"/>
                                  </p:stCondLst>
                                  <p:childTnLst>
                                    <p:animEffect transition="out" filter="fade">
                                      <p:cBhvr additive="repl">
                                        <p:cTn id="32" dur="500"/>
                                        <p:tgtEl>
                                          <p:spTgt spid="241"/>
                                        </p:tgtEl>
                                      </p:cBhvr>
                                    </p:animEffect>
                                    <p:set>
                                      <p:cBhvr>
                                        <p:cTn id="33" dur="1" fill="hold">
                                          <p:stCondLst>
                                            <p:cond delay="499"/>
                                          </p:stCondLst>
                                        </p:cTn>
                                        <p:tgtEl>
                                          <p:spTgt spid="241"/>
                                        </p:tgtEl>
                                        <p:attrNameLst>
                                          <p:attrName>style.visibility</p:attrName>
                                        </p:attrNameLst>
                                      </p:cBhvr>
                                      <p:to>
                                        <p:strVal val="hidden"/>
                                      </p:to>
                                    </p:set>
                                  </p:childTnLst>
                                </p:cTn>
                              </p:par>
                              <p:par>
                                <p:cTn id="34" presetID="10" presetClass="exit" fill="hold" nodeType="withEffect">
                                  <p:stCondLst>
                                    <p:cond delay="0"/>
                                  </p:stCondLst>
                                  <p:childTnLst>
                                    <p:animEffect transition="out" filter="fade">
                                      <p:cBhvr additive="repl">
                                        <p:cTn id="35" dur="500"/>
                                        <p:tgtEl>
                                          <p:spTgt spid="242"/>
                                        </p:tgtEl>
                                      </p:cBhvr>
                                    </p:animEffect>
                                    <p:set>
                                      <p:cBhvr>
                                        <p:cTn id="36" dur="1" fill="hold">
                                          <p:stCondLst>
                                            <p:cond delay="499"/>
                                          </p:stCondLst>
                                        </p:cTn>
                                        <p:tgtEl>
                                          <p:spTgt spid="242"/>
                                        </p:tgtEl>
                                        <p:attrNameLst>
                                          <p:attrName>style.visibility</p:attrName>
                                        </p:attrNameLst>
                                      </p:cBhvr>
                                      <p:to>
                                        <p:strVal val="hidden"/>
                                      </p:to>
                                    </p:set>
                                  </p:childTnLst>
                                </p:cTn>
                              </p:par>
                              <p:par>
                                <p:cTn id="37" presetID="10" presetClass="exit" fill="hold" nodeType="withEffect">
                                  <p:stCondLst>
                                    <p:cond delay="0"/>
                                  </p:stCondLst>
                                  <p:childTnLst>
                                    <p:animEffect transition="out" filter="fade">
                                      <p:cBhvr additive="repl">
                                        <p:cTn id="38" dur="500"/>
                                        <p:tgtEl>
                                          <p:spTgt spid="243"/>
                                        </p:tgtEl>
                                      </p:cBhvr>
                                    </p:animEffect>
                                    <p:set>
                                      <p:cBhvr>
                                        <p:cTn id="39" dur="1" fill="hold">
                                          <p:stCondLst>
                                            <p:cond delay="499"/>
                                          </p:stCondLst>
                                        </p:cTn>
                                        <p:tgtEl>
                                          <p:spTgt spid="243"/>
                                        </p:tgtEl>
                                        <p:attrNameLst>
                                          <p:attrName>style.visibility</p:attrName>
                                        </p:attrNameLst>
                                      </p:cBhvr>
                                      <p:to>
                                        <p:strVal val="hidden"/>
                                      </p:to>
                                    </p:set>
                                  </p:childTnLst>
                                </p:cTn>
                              </p:par>
                              <p:par>
                                <p:cTn id="40" presetID="10" presetClass="exit" fill="hold" nodeType="withEffect">
                                  <p:stCondLst>
                                    <p:cond delay="0"/>
                                  </p:stCondLst>
                                  <p:childTnLst>
                                    <p:animEffect transition="out" filter="fade">
                                      <p:cBhvr additive="repl">
                                        <p:cTn id="41" dur="500"/>
                                        <p:tgtEl>
                                          <p:spTgt spid="244"/>
                                        </p:tgtEl>
                                      </p:cBhvr>
                                    </p:animEffect>
                                    <p:set>
                                      <p:cBhvr>
                                        <p:cTn id="42" dur="1" fill="hold">
                                          <p:stCondLst>
                                            <p:cond delay="499"/>
                                          </p:stCondLst>
                                        </p:cTn>
                                        <p:tgtEl>
                                          <p:spTgt spid="24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fill="hold" nodeType="withEffect">
                                  <p:stCondLst>
                                    <p:cond delay="0"/>
                                  </p:stCondLst>
                                  <p:childTnLst>
                                    <p:animEffect transition="out" filter="fade">
                                      <p:cBhvr additive="repl">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6741</TotalTime>
  <Words>2462</Words>
  <Application>Microsoft Office PowerPoint</Application>
  <PresentationFormat>ワイド画面</PresentationFormat>
  <Paragraphs>312</Paragraphs>
  <Slides>14</Slides>
  <Notes>13</Notes>
  <HiddenSlides>1</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14</vt:i4>
      </vt:variant>
    </vt:vector>
  </HeadingPairs>
  <TitlesOfParts>
    <vt:vector size="27" baseType="lpstr">
      <vt:lpstr>DejaVu Sans</vt:lpstr>
      <vt:lpstr>ＭＳ Ｐゴシック</vt:lpstr>
      <vt:lpstr>Noto Serif JP</vt:lpstr>
      <vt:lpstr>Yu Gothic</vt:lpstr>
      <vt:lpstr>Yu Gothic</vt:lpstr>
      <vt:lpstr>游ゴシック Light</vt:lpstr>
      <vt:lpstr>游ゴシック Medium</vt:lpstr>
      <vt:lpstr>Arial</vt:lpstr>
      <vt:lpstr>Calibri</vt:lpstr>
      <vt:lpstr>Cambria</vt:lpstr>
      <vt:lpstr>Times New Roman</vt:lpstr>
      <vt:lpstr>Wingdings</vt:lpstr>
      <vt:lpstr>Office テーマ</vt:lpstr>
      <vt:lpstr>LCWS 2023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高橋 知子</dc:creator>
  <cp:lastModifiedBy>高橋 亮</cp:lastModifiedBy>
  <cp:revision>389</cp:revision>
  <dcterms:created xsi:type="dcterms:W3CDTF">2018-05-21T06:38:44Z</dcterms:created>
  <dcterms:modified xsi:type="dcterms:W3CDTF">2023-05-16T01:08:18Z</dcterms:modified>
</cp:coreProperties>
</file>