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0" r:id="rId3"/>
    <p:sldId id="321" r:id="rId4"/>
    <p:sldId id="322" r:id="rId5"/>
    <p:sldId id="334" r:id="rId6"/>
    <p:sldId id="260" r:id="rId7"/>
    <p:sldId id="264" r:id="rId8"/>
    <p:sldId id="326" r:id="rId9"/>
    <p:sldId id="327" r:id="rId10"/>
    <p:sldId id="328" r:id="rId11"/>
    <p:sldId id="330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9150-ABEF-49CF-BDDC-04F7EAA087B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71C3-BF66-4502-BC1D-D28375137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2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F873EB-F855-E6F8-F59F-CE2701564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1CAB97-F196-0BB6-32BC-E4809E5D3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A91217-88DF-20CB-AD33-47A654D6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5959B-119F-1725-B550-C7C1F67C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49CCC9-348A-64F7-2641-6F8C1E22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13E48-024B-31D7-2970-405DEF4D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A6DE24-0A9A-9BCD-55BE-6D918B07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CEB518-D0B7-A4F8-8057-EAEE8846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73A6EB-CBB6-7B55-DD45-1A84EE52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5E0BBE-41C7-0A69-7DFB-46B916B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5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6D363A-3FDA-4060-F0D9-1BED66A0E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403E91-EE54-B82D-520C-7044194C5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6C5F69-78BF-FB5B-1846-315F573A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75066-2DFC-DB32-86F7-5DD2AF30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DB2A57-8AD2-DEB2-12A3-8E72848E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3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44B2F-CCDF-D382-DED4-284C958C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D81762-4A89-712B-7B74-8B006595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D72C61-AD0A-FD18-25A8-F5EE51A0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AFC0F3-07C2-8C9A-A554-2C8E5EA1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84BCC5-E043-2999-B79F-6B533CFA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9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6E7A9-A517-1B08-74FC-A02CF31E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6A0DFF-F8D1-E6D6-8796-C5152D04F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FDC447-1749-1218-8A0C-5DC6A263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45F699-8B64-5CBC-961F-05E72BBE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37E804-764A-F10F-F2FE-579360EE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0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1BAEB-F7DF-ACB8-246C-9479C427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A99C08-61BD-D11E-5C73-4D91A543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7F9C88-6052-27AC-6140-05447F40E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50A2F1-E1BB-5EFB-78A4-317DBAA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289926-7D95-6D85-9184-CC9EB3E2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D868BB-4346-5743-DE10-493E2F8F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8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73E2E-8533-D2A2-4A8C-368A62D5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CCAC43-8A25-A9D9-0C8A-F2261C4DE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C26E0F-EBAB-F24F-5EEA-D272A3D53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1D753A6-D6DE-B9D0-C89F-1D4C2C2A2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270A52-7D54-BBE1-DD70-C3EE6B68E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6730EA-9F05-BC35-E5CD-4B227B3E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13B1947-BA7B-C8B2-86D5-79A6B4D0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9A76AF-8024-B5A8-43AA-9EC9FE0D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70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7092E-1D31-48BE-931D-A754ABC9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DD627F-8B8B-0487-B188-3FB5562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3289EA-2DE3-9E33-A540-97C6783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577F79-6361-F1A5-D697-61C6E214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279963-A35A-1BA1-0D40-615C9C27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251026E-AE95-4CB9-BB88-32111AD5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0F6109-D3ED-FB51-6083-97A16C0E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50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3D3DF-FBB7-D4BE-36AA-C1DF99C0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EBFC0C-E6C5-198F-5311-8447BAC8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C7943D-D61A-7929-CC10-A783499D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76F58A-1BCB-0A34-1687-50B6D74E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5FDEDA-42F2-7759-1D5F-E78C0B44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8CFB19-7BFF-002B-C1DE-EF0A2F96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3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8E1C4-B789-E621-2FF7-4CF6C588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01AF9D-E24C-AE93-8B42-18F846CBA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9CA9C9-464A-E780-5ACD-B99E716F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C043BC-D6CA-47CA-446A-86F06B60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79E351-E0C8-87DF-243D-73E092BF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9C610C-A849-DE34-FD1C-95A6D7B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1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D8C7D52-AB24-8818-8F22-13B53A3D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F3B62C-A320-4816-B743-6F02B6A6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00E91-B7C2-CDED-D09C-B692AF516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6D6F6F-4E4D-8651-F822-4075BB161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F7448D-9AEC-3520-AEFF-AAC1E6FD9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FB8A-3793-4068-BF69-7382C5260D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8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1CDBE-878A-DF41-8069-309768F71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APS cavity study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5026BF-948E-9A24-5B06-DC3525C64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KEK   M.</a:t>
            </a:r>
            <a:r>
              <a:rPr lang="ja-JP" altLang="en-US" dirty="0"/>
              <a:t> </a:t>
            </a:r>
            <a:r>
              <a:rPr lang="en-US" altLang="ja-JP" dirty="0"/>
              <a:t>Fukuda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F9913C-ADB8-327B-50C9-4FA3A4CB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5F05FB-A6A4-DB5B-F921-F7E230F3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293FC3-BC38-8BB2-B17B-5B2FB780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34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AD78C4-8672-AD59-7F91-66D5146C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4984" cy="1325563"/>
          </a:xfrm>
        </p:spPr>
        <p:txBody>
          <a:bodyPr/>
          <a:lstStyle/>
          <a:p>
            <a:r>
              <a:rPr kumimoji="1" lang="en-US" altLang="ja-JP" dirty="0"/>
              <a:t>Dispersion curve and parameters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22EB3C-C527-8B3C-F43A-9905FF1A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56618C-4CB6-C8B8-9690-B0B9C693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42E8BC-0F3E-A9B7-D4C9-D156D81E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D8EBCC0E-2244-74A6-0211-B22FFE54E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29857"/>
            <a:ext cx="5861180" cy="4331239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CA15341-6710-481B-A990-209059FDB275}"/>
              </a:ext>
            </a:extLst>
          </p:cNvPr>
          <p:cNvCxnSpPr/>
          <p:nvPr/>
        </p:nvCxnSpPr>
        <p:spPr>
          <a:xfrm>
            <a:off x="4301173" y="3158412"/>
            <a:ext cx="0" cy="4572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B0A62B-529D-BE7B-F8A7-DB68EF6FB27C}"/>
              </a:ext>
            </a:extLst>
          </p:cNvPr>
          <p:cNvSpPr txBox="1"/>
          <p:nvPr/>
        </p:nvSpPr>
        <p:spPr>
          <a:xfrm>
            <a:off x="3308533" y="2667790"/>
            <a:ext cx="170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0000FF"/>
                </a:solidFill>
              </a:rPr>
              <a:t>Operation point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300D812-279B-5CB0-4622-F3C810F46E97}"/>
              </a:ext>
            </a:extLst>
          </p:cNvPr>
          <p:cNvCxnSpPr/>
          <p:nvPr/>
        </p:nvCxnSpPr>
        <p:spPr>
          <a:xfrm>
            <a:off x="6285725" y="2543413"/>
            <a:ext cx="0" cy="1179572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4A5B53F-4C51-66AA-2092-D34692CBEBF4}"/>
              </a:ext>
            </a:extLst>
          </p:cNvPr>
          <p:cNvCxnSpPr>
            <a:cxnSpLocks/>
          </p:cNvCxnSpPr>
          <p:nvPr/>
        </p:nvCxnSpPr>
        <p:spPr>
          <a:xfrm>
            <a:off x="6285725" y="3722985"/>
            <a:ext cx="0" cy="150734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063BEB-1895-186D-58CD-4563C91D6FB4}"/>
              </a:ext>
            </a:extLst>
          </p:cNvPr>
          <p:cNvSpPr txBox="1"/>
          <p:nvPr/>
        </p:nvSpPr>
        <p:spPr>
          <a:xfrm>
            <a:off x="6331792" y="2968760"/>
            <a:ext cx="102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19.6MHz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EA2B9CC-70D7-C180-C4E5-55A45D937493}"/>
              </a:ext>
            </a:extLst>
          </p:cNvPr>
          <p:cNvSpPr txBox="1"/>
          <p:nvPr/>
        </p:nvSpPr>
        <p:spPr>
          <a:xfrm>
            <a:off x="6370919" y="4263265"/>
            <a:ext cx="102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25.5MHz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180E46-FE6F-1548-0CCA-5DF8415AEF5C}"/>
              </a:ext>
            </a:extLst>
          </p:cNvPr>
          <p:cNvSpPr txBox="1"/>
          <p:nvPr/>
        </p:nvSpPr>
        <p:spPr>
          <a:xfrm>
            <a:off x="2913910" y="5176445"/>
            <a:ext cx="4114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Group velocity: vg = 0.027c 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 2.7% of the speed of light</a:t>
            </a:r>
            <a:endParaRPr lang="en-US" altLang="ja-JP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AD412C1-B0FC-98B8-5639-0E6A7EBA1671}"/>
              </a:ext>
            </a:extLst>
          </p:cNvPr>
          <p:cNvCxnSpPr>
            <a:cxnSpLocks/>
          </p:cNvCxnSpPr>
          <p:nvPr/>
        </p:nvCxnSpPr>
        <p:spPr>
          <a:xfrm flipV="1">
            <a:off x="4038600" y="3837802"/>
            <a:ext cx="208322" cy="1338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E6E4B6B2-4B7B-564D-35A3-A0579EE9A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8107"/>
              </p:ext>
            </p:extLst>
          </p:nvPr>
        </p:nvGraphicFramePr>
        <p:xfrm>
          <a:off x="7599754" y="2437290"/>
          <a:ext cx="447205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54">
                  <a:extLst>
                    <a:ext uri="{9D8B030D-6E8A-4147-A177-3AD203B41FA5}">
                      <a16:colId xmlns:a16="http://schemas.microsoft.com/office/drawing/2014/main" val="1588089300"/>
                    </a:ext>
                  </a:extLst>
                </a:gridCol>
                <a:gridCol w="1352004">
                  <a:extLst>
                    <a:ext uri="{9D8B030D-6E8A-4147-A177-3AD203B41FA5}">
                      <a16:colId xmlns:a16="http://schemas.microsoft.com/office/drawing/2014/main" val="3037212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Parameters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7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Shunt impedance [MΩ/m]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54.6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4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Transit-time factor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0.635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8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Q0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24977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7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r/Q [Ω]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1120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Group velocity: Vg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0.0269c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2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Cavity length[mm]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1268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632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BF0586-C691-5FB2-5002-09D91934A496}"/>
              </a:ext>
            </a:extLst>
          </p:cNvPr>
          <p:cNvSpPr txBox="1"/>
          <p:nvPr/>
        </p:nvSpPr>
        <p:spPr>
          <a:xfrm>
            <a:off x="9554135" y="4991779"/>
            <a:ext cx="25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Calculated by SUPERFISH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9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831B8-6613-CE49-FED7-87F34F88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04BD7B-1C68-2961-152F-BBF2A5C6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477B65-E064-0C71-1151-4181E2F9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57129B-8E45-8E82-3F38-1CCA4E3F8AC1}"/>
              </a:ext>
            </a:extLst>
          </p:cNvPr>
          <p:cNvSpPr txBox="1"/>
          <p:nvPr/>
        </p:nvSpPr>
        <p:spPr>
          <a:xfrm>
            <a:off x="321586" y="1899860"/>
            <a:ext cx="7109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21cell APS cavity is designed by SUPERFISH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Heat load test is planned using 9cell APS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Modification of  the cavity structure to make the space of thick cooling channel to get larger flow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Design of an input coupler cavity by CST studio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Design of cooling 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Heat load study with 9cell test APS cavity after this summer.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72EECB16-3C4E-F484-89F9-8C0860D3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/>
          <a:stretch/>
        </p:blipFill>
        <p:spPr>
          <a:xfrm>
            <a:off x="7623732" y="3952017"/>
            <a:ext cx="4558591" cy="23001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DB5B58-6E30-B173-DDC9-238022CA2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32" y="1470154"/>
            <a:ext cx="4246682" cy="2433073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FF03ED1-81C0-0D9C-86FB-EA6A4358E404}"/>
              </a:ext>
            </a:extLst>
          </p:cNvPr>
          <p:cNvSpPr/>
          <p:nvPr/>
        </p:nvSpPr>
        <p:spPr>
          <a:xfrm>
            <a:off x="11071089" y="1342452"/>
            <a:ext cx="755781" cy="44688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42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78D67-BBED-0B47-8612-324D86F0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Development of APS cavity for Capture </a:t>
            </a:r>
            <a:r>
              <a:rPr kumimoji="1" lang="en-US" altLang="ja-JP" dirty="0" err="1"/>
              <a:t>linac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223E22-ABCC-093B-EE48-A418E940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2023/05/17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FAC9F5-45E6-C82B-3C9A-7C602042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C71543-180B-7EA3-47E1-A9FBC754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A467CD-1F0E-4713-1916-9AB23AC1BBAA}"/>
              </a:ext>
            </a:extLst>
          </p:cNvPr>
          <p:cNvSpPr txBox="1"/>
          <p:nvPr/>
        </p:nvSpPr>
        <p:spPr>
          <a:xfrm>
            <a:off x="243031" y="1439067"/>
            <a:ext cx="60975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We have developed the L-band Alternative Periodic structure(APS) cavity for the capture </a:t>
            </a:r>
            <a:r>
              <a:rPr lang="en-US" altLang="ja-JP" dirty="0" err="1">
                <a:solidFill>
                  <a:schemeClr val="tx1"/>
                </a:solidFill>
              </a:rPr>
              <a:t>linac</a:t>
            </a:r>
            <a:r>
              <a:rPr lang="en-US" altLang="ja-JP" dirty="0">
                <a:solidFill>
                  <a:schemeClr val="tx1"/>
                </a:solidFill>
              </a:rPr>
              <a:t> in the E-driven positron source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ILC</a:t>
            </a:r>
            <a:r>
              <a:rPr lang="en-US" altLang="ja-JP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altLang="ja-JP" dirty="0"/>
          </a:p>
          <a:p>
            <a:r>
              <a:rPr lang="en-US" altLang="ja-JP" dirty="0">
                <a:solidFill>
                  <a:schemeClr val="tx1"/>
                </a:solidFill>
              </a:rPr>
              <a:t>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Beam loading compensation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Very high heat load </a:t>
            </a:r>
            <a:r>
              <a:rPr lang="en-US" altLang="ja-JP" dirty="0"/>
              <a:t>due to</a:t>
            </a:r>
            <a:r>
              <a:rPr lang="en-US" altLang="ja-JP" dirty="0">
                <a:solidFill>
                  <a:schemeClr val="tx1"/>
                </a:solidFill>
              </a:rPr>
              <a:t> electromagnetic shower from the target   </a:t>
            </a:r>
            <a:r>
              <a:rPr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 P</a:t>
            </a:r>
            <a:r>
              <a:rPr lang="en-US" altLang="ja-JP" dirty="0">
                <a:sym typeface="Wingdings" panose="05000000000000000000" pitchFamily="2" charset="2"/>
              </a:rPr>
              <a:t>owerful</a:t>
            </a:r>
            <a:r>
              <a:rPr lang="en-US" altLang="ja-JP" dirty="0">
                <a:solidFill>
                  <a:schemeClr val="tx1"/>
                </a:solidFill>
              </a:rPr>
              <a:t> cooling system is required.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Remote beam flange connection </a:t>
            </a:r>
          </a:p>
          <a:p>
            <a:pPr lvl="2"/>
            <a:r>
              <a:rPr lang="en-US" altLang="ja-JP" dirty="0">
                <a:solidFill>
                  <a:schemeClr val="tx1"/>
                </a:solidFill>
              </a:rPr>
              <a:t>Connection point is surrounded by solenoid coils</a:t>
            </a:r>
          </a:p>
          <a:p>
            <a:endParaRPr lang="en-US" altLang="ja-JP" dirty="0"/>
          </a:p>
          <a:p>
            <a:r>
              <a:rPr lang="en-US" altLang="ja-JP" dirty="0"/>
              <a:t>APS cavity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Bi-periodic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π/2 mode </a:t>
            </a:r>
            <a:r>
              <a:rPr lang="en-US" altLang="ja-JP" dirty="0">
                <a:sym typeface="Wingdings" panose="05000000000000000000" pitchFamily="2" charset="2"/>
              </a:rPr>
              <a:t> High</a:t>
            </a:r>
            <a:r>
              <a:rPr lang="en-US" altLang="ja-JP" dirty="0"/>
              <a:t> group velocity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/>
              <a:t>Contents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H</a:t>
            </a:r>
            <a:r>
              <a:rPr kumimoji="1" lang="en-US" altLang="ja-JP" dirty="0"/>
              <a:t>eat load test using L-band 9cell APS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/>
              <a:t>Design </a:t>
            </a:r>
            <a:r>
              <a:rPr lang="en-US" altLang="ja-JP" dirty="0"/>
              <a:t>of the 21cell APS cavity by SUPERFISH.</a:t>
            </a:r>
            <a:endParaRPr kumimoji="1" lang="en-US" altLang="ja-JP" dirty="0"/>
          </a:p>
          <a:p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438120-9275-989B-D260-D2063BAD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93" y="1439067"/>
            <a:ext cx="5497367" cy="223914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2749BC-5BE7-2973-8BE8-9BE9B0151AA9}"/>
              </a:ext>
            </a:extLst>
          </p:cNvPr>
          <p:cNvSpPr/>
          <p:nvPr/>
        </p:nvSpPr>
        <p:spPr>
          <a:xfrm>
            <a:off x="10664743" y="3160257"/>
            <a:ext cx="91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ILC-TDR</a:t>
            </a:r>
            <a:endParaRPr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C4D63C5-0E7C-4334-317E-20D299AFDE96}"/>
              </a:ext>
            </a:extLst>
          </p:cNvPr>
          <p:cNvCxnSpPr>
            <a:cxnSpLocks/>
          </p:cNvCxnSpPr>
          <p:nvPr/>
        </p:nvCxnSpPr>
        <p:spPr>
          <a:xfrm flipV="1">
            <a:off x="8045731" y="1543050"/>
            <a:ext cx="564869" cy="1394645"/>
          </a:xfrm>
          <a:prstGeom prst="line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5182A9-AF9F-B91B-3CE5-DDE0FB30DE87}"/>
              </a:ext>
            </a:extLst>
          </p:cNvPr>
          <p:cNvSpPr txBox="1"/>
          <p:nvPr/>
        </p:nvSpPr>
        <p:spPr>
          <a:xfrm>
            <a:off x="7822716" y="1277269"/>
            <a:ext cx="20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L-band APS</a:t>
            </a:r>
            <a:r>
              <a:rPr lang="ja-JP" altLang="en-US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00FF"/>
                </a:solidFill>
              </a:rPr>
              <a:t>cavities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7" name="図 6" descr="グラフ&#10;&#10;中程度の精度で自動的に生成された説明">
            <a:extLst>
              <a:ext uri="{FF2B5EF4-FFF2-40B4-BE49-F238E27FC236}">
                <a16:creationId xmlns:a16="http://schemas.microsoft.com/office/drawing/2014/main" id="{691543EF-A771-CEA9-9F28-8155926D2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16" y="3868628"/>
            <a:ext cx="4378353" cy="267028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ED9FAA-2A91-8091-6334-1AC01F08D229}"/>
              </a:ext>
            </a:extLst>
          </p:cNvPr>
          <p:cNvSpPr txBox="1"/>
          <p:nvPr/>
        </p:nvSpPr>
        <p:spPr>
          <a:xfrm>
            <a:off x="7582038" y="4415311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Accelerating cell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6A252C-CDB1-9B32-DD57-18F5068B2B3B}"/>
              </a:ext>
            </a:extLst>
          </p:cNvPr>
          <p:cNvSpPr txBox="1"/>
          <p:nvPr/>
        </p:nvSpPr>
        <p:spPr>
          <a:xfrm>
            <a:off x="9407027" y="414007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Coupling cell</a:t>
            </a:r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8B73613-850D-92E4-4FBA-60A21089455C}"/>
              </a:ext>
            </a:extLst>
          </p:cNvPr>
          <p:cNvCxnSpPr>
            <a:cxnSpLocks/>
          </p:cNvCxnSpPr>
          <p:nvPr/>
        </p:nvCxnSpPr>
        <p:spPr>
          <a:xfrm flipV="1">
            <a:off x="9851028" y="4506446"/>
            <a:ext cx="200030" cy="61083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3972A48-9791-D578-378D-425353534F41}"/>
              </a:ext>
            </a:extLst>
          </p:cNvPr>
          <p:cNvCxnSpPr>
            <a:cxnSpLocks/>
          </p:cNvCxnSpPr>
          <p:nvPr/>
        </p:nvCxnSpPr>
        <p:spPr>
          <a:xfrm flipH="1" flipV="1">
            <a:off x="8612182" y="4711865"/>
            <a:ext cx="224690" cy="415594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9C879-6E78-E468-898D-4C7F03E1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9cell APS cavity for the heat load test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B0F339-AD22-5964-3DC6-AD130B23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DF4DE1-BB55-E9FC-3E48-2B9645C0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9B3E8-CCC4-8A03-C56F-0D471FE2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0C2FF0-172D-9354-23D6-869700620233}"/>
              </a:ext>
            </a:extLst>
          </p:cNvPr>
          <p:cNvSpPr txBox="1"/>
          <p:nvPr/>
        </p:nvSpPr>
        <p:spPr>
          <a:xfrm>
            <a:off x="12411571" y="2173138"/>
            <a:ext cx="9875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テスト空洞を作って、この時の</a:t>
            </a:r>
            <a:r>
              <a:rPr lang="en-US" altLang="ja-JP" dirty="0"/>
              <a:t>Cavity distortion</a:t>
            </a:r>
            <a:r>
              <a:rPr lang="ja-JP" altLang="en-US" dirty="0"/>
              <a:t>によって、周波数や</a:t>
            </a:r>
            <a:r>
              <a:rPr lang="en-US" altLang="ja-JP" dirty="0"/>
              <a:t>Field balance</a:t>
            </a:r>
            <a:r>
              <a:rPr lang="ja-JP" altLang="en-US" dirty="0"/>
              <a:t>がどう変わるか</a:t>
            </a:r>
            <a:endParaRPr lang="en-US" altLang="ja-JP" dirty="0"/>
          </a:p>
          <a:p>
            <a:r>
              <a:rPr lang="ja-JP" altLang="en-US" dirty="0"/>
              <a:t>テストを予定している。</a:t>
            </a:r>
            <a:endParaRPr lang="en-US" altLang="ja-JP" dirty="0"/>
          </a:p>
          <a:p>
            <a:r>
              <a:rPr lang="ja-JP" altLang="en-US" dirty="0"/>
              <a:t>熱分布のシミュレーション結果。</a:t>
            </a:r>
            <a:endParaRPr lang="en-US" altLang="ja-JP" dirty="0"/>
          </a:p>
          <a:p>
            <a:r>
              <a:rPr kumimoji="1" lang="ja-JP" altLang="en-US" dirty="0"/>
              <a:t>テスト空洞は作成され、周波数測定は行われた。</a:t>
            </a:r>
            <a:endParaRPr kumimoji="1" lang="en-US" altLang="ja-JP" dirty="0"/>
          </a:p>
          <a:p>
            <a:r>
              <a:rPr lang="ja-JP" altLang="en-US" dirty="0"/>
              <a:t>温度を変えて試験するのはこれから。</a:t>
            </a:r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B272277-4B93-5DD3-2440-8493CD15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05" y="3429000"/>
            <a:ext cx="5448518" cy="32077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9D6E0B1-9C56-131B-94A1-8ECD615C9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282" y="4095750"/>
            <a:ext cx="1000492" cy="26602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BC8B081-6E31-794B-018A-6538A0C245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571" y="3623845"/>
            <a:ext cx="2107776" cy="16278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CDD089-3DCA-16F5-D5AD-D78C74B66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423" y="3102150"/>
            <a:ext cx="4669410" cy="36193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F29D03-F114-6A03-7BFC-DD0754C5E8BB}"/>
              </a:ext>
            </a:extLst>
          </p:cNvPr>
          <p:cNvSpPr txBox="1"/>
          <p:nvPr/>
        </p:nvSpPr>
        <p:spPr>
          <a:xfrm>
            <a:off x="677528" y="1392030"/>
            <a:ext cx="10600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9cell APS cavity has been fabricated to study the detuning by heat load due to electromagnetic showers.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cavity has two cooling lines: Body(cooling), Iris(heating).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Reproduce temperature distribution when the electromagnetic showers hit irises.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 heat load test is planned after this summer.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Measure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temperature,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resonant</a:t>
            </a:r>
            <a:r>
              <a:rPr lang="ja-JP" altLang="en-US" dirty="0"/>
              <a:t> </a:t>
            </a:r>
            <a:r>
              <a:rPr lang="en-US" altLang="ja-JP" dirty="0"/>
              <a:t>frequency, field flatness.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F5A0270-0B17-3DF1-7CA9-EEB42B89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6C45C-6066-8555-EC83-CABB064A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016" cy="1325563"/>
          </a:xfrm>
        </p:spPr>
        <p:txBody>
          <a:bodyPr/>
          <a:lstStyle/>
          <a:p>
            <a:r>
              <a:rPr kumimoji="1" lang="en-US" altLang="ja-JP" dirty="0"/>
              <a:t>Resonant frequency measurement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29CFCD-A369-A60F-B55F-A20A216C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183853-69B0-436C-ED1B-E0F273DC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LCWS2023, APS cavity study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87E373-CE09-4D77-A521-36AB98AA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F1803C-3F71-8A0C-156D-1013542A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39" y="2653764"/>
            <a:ext cx="5210902" cy="3839111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4152DB9-E0D1-61FC-6F02-7D58E4567D1B}"/>
              </a:ext>
            </a:extLst>
          </p:cNvPr>
          <p:cNvCxnSpPr>
            <a:cxnSpLocks/>
          </p:cNvCxnSpPr>
          <p:nvPr/>
        </p:nvCxnSpPr>
        <p:spPr>
          <a:xfrm>
            <a:off x="3713030" y="3581400"/>
            <a:ext cx="0" cy="46207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AF71FA-1944-EE3C-ABEA-9BD9479976EB}"/>
              </a:ext>
            </a:extLst>
          </p:cNvPr>
          <p:cNvSpPr txBox="1"/>
          <p:nvPr/>
        </p:nvSpPr>
        <p:spPr>
          <a:xfrm>
            <a:off x="2643504" y="3244334"/>
            <a:ext cx="170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Operation point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AEC3F2-6801-B087-1FE2-2F2895A4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474" y="3088635"/>
            <a:ext cx="5787295" cy="326771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371221-3573-33DD-26B9-BA580BC39406}"/>
              </a:ext>
            </a:extLst>
          </p:cNvPr>
          <p:cNvSpPr txBox="1"/>
          <p:nvPr/>
        </p:nvSpPr>
        <p:spPr>
          <a:xfrm>
            <a:off x="8588608" y="407624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1298.7MHz</a:t>
            </a:r>
            <a:endParaRPr kumimoji="1" lang="ja-JP" altLang="en-US" dirty="0"/>
          </a:p>
        </p:txBody>
      </p:sp>
      <p:pic>
        <p:nvPicPr>
          <p:cNvPr id="16" name="図 15" descr="机の上の機器&#10;&#10;低い精度で自動的に生成された説明">
            <a:extLst>
              <a:ext uri="{FF2B5EF4-FFF2-40B4-BE49-F238E27FC236}">
                <a16:creationId xmlns:a16="http://schemas.microsoft.com/office/drawing/2014/main" id="{CD09CA4B-6BD0-A7FE-1F6E-F5A57C83A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48" y="275855"/>
            <a:ext cx="2253347" cy="265737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ECDADF-866D-8948-EE33-6B01F2CB9F1C}"/>
              </a:ext>
            </a:extLst>
          </p:cNvPr>
          <p:cNvSpPr txBox="1"/>
          <p:nvPr/>
        </p:nvSpPr>
        <p:spPr>
          <a:xfrm>
            <a:off x="600075" y="1690688"/>
            <a:ext cx="729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Frequency is slightly lower than the 1.3GHz. But dispersion curve is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Field flatness obtained by bead-pull measurements is so good.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59C058-47C3-3249-25A7-E781C97D237E}"/>
              </a:ext>
            </a:extLst>
          </p:cNvPr>
          <p:cNvSpPr txBox="1"/>
          <p:nvPr/>
        </p:nvSpPr>
        <p:spPr>
          <a:xfrm>
            <a:off x="10335935" y="6016281"/>
            <a:ext cx="127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T: 21.6degC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25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DFE6E-B3B5-D1D2-95C1-8D0D0842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Design of a 21cell APS cavity for capture </a:t>
            </a:r>
            <a:r>
              <a:rPr kumimoji="1" lang="en-US" altLang="ja-JP" dirty="0" err="1"/>
              <a:t>linac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B02D8C-6EFF-95BD-DFAA-198F2228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BB9D32-B207-DFE1-FCE7-10D6108B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1ACD84-112E-E899-3B54-9044F21E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FB8A-3793-4068-BF69-7382C5260D5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360C13-ADE0-DBAA-F097-421A405894B2}"/>
              </a:ext>
            </a:extLst>
          </p:cNvPr>
          <p:cNvSpPr txBox="1"/>
          <p:nvPr/>
        </p:nvSpPr>
        <p:spPr>
          <a:xfrm>
            <a:off x="273291" y="2044357"/>
            <a:ext cx="80581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Design of cavity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err="1"/>
              <a:t>Rsh</a:t>
            </a:r>
            <a:r>
              <a:rPr lang="en-US" altLang="ja-JP" dirty="0"/>
              <a:t>, Field flatness, Group velocity,</a:t>
            </a:r>
            <a:r>
              <a:rPr lang="ja-JP" altLang="en-US" dirty="0"/>
              <a:t> </a:t>
            </a:r>
            <a:r>
              <a:rPr lang="en-US" altLang="ja-JP" dirty="0"/>
              <a:t>input coupler, pickup for rf power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Outer dimension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Cooling channel</a:t>
            </a:r>
            <a:r>
              <a:rPr lang="ja-JP" altLang="en-US" dirty="0"/>
              <a:t>、</a:t>
            </a:r>
            <a:r>
              <a:rPr lang="en-US" altLang="ja-JP" dirty="0"/>
              <a:t>Tuner</a:t>
            </a:r>
            <a:r>
              <a:rPr lang="ja-JP" altLang="en-US" dirty="0"/>
              <a:t>、</a:t>
            </a:r>
            <a:r>
              <a:rPr lang="en-US" altLang="ja-JP" dirty="0"/>
              <a:t>Waveguide</a:t>
            </a:r>
            <a:r>
              <a:rPr lang="ja-JP" altLang="en-US" dirty="0"/>
              <a:t>、</a:t>
            </a:r>
            <a:r>
              <a:rPr lang="en-US" altLang="ja-JP" dirty="0"/>
              <a:t>Beam pipe flange…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Multi-bunch beam acceleration with beam loading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Effect of Heat load and Cooling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r>
              <a:rPr lang="en-US" altLang="ja-JP" dirty="0"/>
              <a:t>Finally, It is planned to fabricate the APS cavity and install it on the test bench for checking installation space, Cooling, RF test and so on.</a:t>
            </a:r>
          </a:p>
          <a:p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DBF21E-890F-7180-BF8E-B6F66FF3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224771"/>
            <a:ext cx="3399007" cy="29178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B68F938-CA46-44F4-F168-70A42707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6" y="5373389"/>
            <a:ext cx="11164858" cy="3334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6B45D68-B567-DDA6-3C8F-E1869CF7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77" y="5662304"/>
            <a:ext cx="11155332" cy="8192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9C41477-E1BC-443C-7E83-01CA4F565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46" y="6068931"/>
            <a:ext cx="1175046" cy="72700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BFA17B-CBDE-CD7C-EA6B-7D570B0AE624}"/>
              </a:ext>
            </a:extLst>
          </p:cNvPr>
          <p:cNvSpPr txBox="1"/>
          <p:nvPr/>
        </p:nvSpPr>
        <p:spPr>
          <a:xfrm>
            <a:off x="273291" y="1482915"/>
            <a:ext cx="54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We have started the design of 21cell APS cavity</a:t>
            </a:r>
            <a:r>
              <a:rPr lang="ja-JP" altLang="en-US" dirty="0"/>
              <a:t> </a:t>
            </a:r>
            <a:r>
              <a:rPr lang="en-US" altLang="ja-JP" dirty="0"/>
              <a:t>this year.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29F8538-6288-7990-BEE0-905EF89887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81034" r="4105" b="5145"/>
          <a:stretch/>
        </p:blipFill>
        <p:spPr>
          <a:xfrm>
            <a:off x="6755363" y="1447552"/>
            <a:ext cx="5070482" cy="4739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E512DC-4A86-BEED-B8C1-A58BF01097DE}"/>
              </a:ext>
            </a:extLst>
          </p:cNvPr>
          <p:cNvSpPr txBox="1"/>
          <p:nvPr/>
        </p:nvSpPr>
        <p:spPr>
          <a:xfrm>
            <a:off x="7165910" y="1862651"/>
            <a:ext cx="407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 accelerating cells and 10 coupling cells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20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5CDBC-AD39-7A77-459E-8FE24B40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Design of a 21cell APS cavity for the capture </a:t>
            </a:r>
            <a:r>
              <a:rPr kumimoji="1" lang="en-US" altLang="ja-JP" dirty="0" err="1"/>
              <a:t>linac</a:t>
            </a:r>
            <a:endParaRPr kumimoji="1"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B69EB3B-C25C-9775-9D91-629E6122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A8DDE-F39B-3D1E-F66E-2FC2ED5D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537E9E-5446-171E-F83F-496BC51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BE16A7-E669-7E91-3C24-13AA8738A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627" y="3063875"/>
            <a:ext cx="5612796" cy="3429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FF6DBF-7991-3621-B3D4-428EBD19C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7"/>
          <a:stretch/>
        </p:blipFill>
        <p:spPr>
          <a:xfrm>
            <a:off x="6549452" y="3115193"/>
            <a:ext cx="4891541" cy="302140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CF11D0-01EF-C99B-1DF5-6EF2971B17AE}"/>
              </a:ext>
            </a:extLst>
          </p:cNvPr>
          <p:cNvSpPr txBox="1"/>
          <p:nvPr/>
        </p:nvSpPr>
        <p:spPr>
          <a:xfrm>
            <a:off x="7462238" y="2484876"/>
            <a:ext cx="306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Drawing of the 9cell APS cavity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039D06-82C7-1679-691A-DD89917B9264}"/>
              </a:ext>
            </a:extLst>
          </p:cNvPr>
          <p:cNvSpPr txBox="1"/>
          <p:nvPr/>
        </p:nvSpPr>
        <p:spPr>
          <a:xfrm>
            <a:off x="501795" y="1735655"/>
            <a:ext cx="882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 21cell APS cavity is designed by SUPERFISH now. </a:t>
            </a:r>
          </a:p>
          <a:p>
            <a:r>
              <a:rPr lang="en-US" altLang="ja-JP" dirty="0"/>
              <a:t>The cavity structure is based on the 9cell APS cavity for the heat load test.</a:t>
            </a:r>
          </a:p>
        </p:txBody>
      </p:sp>
    </p:spTree>
    <p:extLst>
      <p:ext uri="{BB962C8B-B14F-4D97-AF65-F5344CB8AC3E}">
        <p14:creationId xmlns:p14="http://schemas.microsoft.com/office/powerpoint/2010/main" val="269357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2BBF1-0C1F-07AB-8363-6872797D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Resonant frequency adjustment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919C7C-6260-FDE4-F817-BB11A7A8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8184F8-13CC-D577-3FB9-93D50298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2BDE4B-5C7D-E4D4-C668-B4C6EB3D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6BDC26-372D-2702-C585-7E471D4A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78" y="3025263"/>
            <a:ext cx="5744377" cy="3508374"/>
          </a:xfrm>
          <a:prstGeom prst="rect">
            <a:avLst/>
          </a:prstGeom>
        </p:spPr>
      </p:pic>
      <p:pic>
        <p:nvPicPr>
          <p:cNvPr id="9" name="図 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8735C280-E360-1F82-753E-B7D946DD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025263"/>
            <a:ext cx="5752536" cy="35083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9CAC75-CACA-53CA-AAF2-70E1347DF08E}"/>
              </a:ext>
            </a:extLst>
          </p:cNvPr>
          <p:cNvSpPr txBox="1"/>
          <p:nvPr/>
        </p:nvSpPr>
        <p:spPr>
          <a:xfrm>
            <a:off x="2286000" y="2764535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Accelerating cell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E04A50-94EC-0D56-A9FF-032AB306E44B}"/>
              </a:ext>
            </a:extLst>
          </p:cNvPr>
          <p:cNvSpPr txBox="1"/>
          <p:nvPr/>
        </p:nvSpPr>
        <p:spPr>
          <a:xfrm>
            <a:off x="8798004" y="2781441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Coupling cell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4F8AB9-43C7-3B9A-1760-DFA9D128F2B2}"/>
              </a:ext>
            </a:extLst>
          </p:cNvPr>
          <p:cNvSpPr txBox="1"/>
          <p:nvPr/>
        </p:nvSpPr>
        <p:spPr>
          <a:xfrm>
            <a:off x="324384" y="1513459"/>
            <a:ext cx="692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Radii of both an accelerating cell and a coupling cell are adjusted to match the resonant frequency of 1300MHz.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A09AB8-95B5-EDD4-D427-C56BC29D47BC}"/>
              </a:ext>
            </a:extLst>
          </p:cNvPr>
          <p:cNvSpPr txBox="1"/>
          <p:nvPr/>
        </p:nvSpPr>
        <p:spPr>
          <a:xfrm>
            <a:off x="3581400" y="3357827"/>
            <a:ext cx="206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Resonant frequency</a:t>
            </a:r>
          </a:p>
          <a:p>
            <a:r>
              <a:rPr kumimoji="1" lang="en-US" altLang="ja-JP" dirty="0"/>
              <a:t>1300.0045MHz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4C68C8-1BAE-1C21-53A4-F83E034BE578}"/>
              </a:ext>
            </a:extLst>
          </p:cNvPr>
          <p:cNvSpPr txBox="1"/>
          <p:nvPr/>
        </p:nvSpPr>
        <p:spPr>
          <a:xfrm>
            <a:off x="8288660" y="896726"/>
            <a:ext cx="164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2a: 60.0 mm</a:t>
            </a:r>
          </a:p>
          <a:p>
            <a:r>
              <a:rPr lang="en-US" altLang="ja-JP" dirty="0">
                <a:effectLst/>
              </a:rPr>
              <a:t>2b: 182.74mm</a:t>
            </a:r>
          </a:p>
          <a:p>
            <a:r>
              <a:rPr lang="en-US" altLang="ja-JP" dirty="0"/>
              <a:t>2c: 197.245mm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8BDEBD-7E8F-0931-A57C-2365C7E42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248" y="718322"/>
            <a:ext cx="2128377" cy="1298061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537E677-DA32-1ADD-E903-92DEE50B868B}"/>
              </a:ext>
            </a:extLst>
          </p:cNvPr>
          <p:cNvCxnSpPr/>
          <p:nvPr/>
        </p:nvCxnSpPr>
        <p:spPr>
          <a:xfrm flipV="1">
            <a:off x="10014168" y="1363928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41E1FF-AA68-6AA9-D4B6-7C04BE2BA064}"/>
              </a:ext>
            </a:extLst>
          </p:cNvPr>
          <p:cNvSpPr txBox="1"/>
          <p:nvPr/>
        </p:nvSpPr>
        <p:spPr>
          <a:xfrm>
            <a:off x="9784721" y="15647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233BDE8-6648-F43C-642F-45136C594981}"/>
              </a:ext>
            </a:extLst>
          </p:cNvPr>
          <p:cNvCxnSpPr>
            <a:cxnSpLocks/>
          </p:cNvCxnSpPr>
          <p:nvPr/>
        </p:nvCxnSpPr>
        <p:spPr>
          <a:xfrm flipV="1">
            <a:off x="11258030" y="1303087"/>
            <a:ext cx="0" cy="63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AC8BFC-6017-0443-C966-2AD59F172D1B}"/>
              </a:ext>
            </a:extLst>
          </p:cNvPr>
          <p:cNvSpPr txBox="1"/>
          <p:nvPr/>
        </p:nvSpPr>
        <p:spPr>
          <a:xfrm>
            <a:off x="11028583" y="150393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D2F8116-731B-192E-2AEA-C2B881E98851}"/>
              </a:ext>
            </a:extLst>
          </p:cNvPr>
          <p:cNvCxnSpPr>
            <a:cxnSpLocks/>
          </p:cNvCxnSpPr>
          <p:nvPr/>
        </p:nvCxnSpPr>
        <p:spPr>
          <a:xfrm flipV="1">
            <a:off x="10238265" y="1733260"/>
            <a:ext cx="5350" cy="17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24E26-5C62-6042-D576-A10C31AA1BC3}"/>
              </a:ext>
            </a:extLst>
          </p:cNvPr>
          <p:cNvSpPr txBox="1"/>
          <p:nvPr/>
        </p:nvSpPr>
        <p:spPr>
          <a:xfrm>
            <a:off x="10238265" y="16274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A8ADE9-996C-852C-56E1-868FE076071B}"/>
              </a:ext>
            </a:extLst>
          </p:cNvPr>
          <p:cNvCxnSpPr>
            <a:cxnSpLocks/>
          </p:cNvCxnSpPr>
          <p:nvPr/>
        </p:nvCxnSpPr>
        <p:spPr>
          <a:xfrm flipV="1">
            <a:off x="3069692" y="3701190"/>
            <a:ext cx="0" cy="25252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75F9FF-33EA-7C34-87B2-317C30C5568A}"/>
              </a:ext>
            </a:extLst>
          </p:cNvPr>
          <p:cNvSpPr txBox="1"/>
          <p:nvPr/>
        </p:nvSpPr>
        <p:spPr>
          <a:xfrm>
            <a:off x="3086811" y="45947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C56BEBE-FD7E-20EC-5944-968CAE0B54C6}"/>
              </a:ext>
            </a:extLst>
          </p:cNvPr>
          <p:cNvSpPr txBox="1"/>
          <p:nvPr/>
        </p:nvSpPr>
        <p:spPr>
          <a:xfrm>
            <a:off x="3581400" y="4114166"/>
            <a:ext cx="161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2b: 182.74mm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0027E8-6488-DB07-56A7-D5F03A00AE51}"/>
              </a:ext>
            </a:extLst>
          </p:cNvPr>
          <p:cNvSpPr txBox="1"/>
          <p:nvPr/>
        </p:nvSpPr>
        <p:spPr>
          <a:xfrm>
            <a:off x="9361361" y="3394595"/>
            <a:ext cx="206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Resonant frequency</a:t>
            </a:r>
          </a:p>
          <a:p>
            <a:r>
              <a:rPr kumimoji="1" lang="en-US" altLang="ja-JP" dirty="0"/>
              <a:t>1300.0086MHz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64850D9-89B3-9249-6083-CE45C3974277}"/>
              </a:ext>
            </a:extLst>
          </p:cNvPr>
          <p:cNvSpPr txBox="1"/>
          <p:nvPr/>
        </p:nvSpPr>
        <p:spPr>
          <a:xfrm>
            <a:off x="9361361" y="4150934"/>
            <a:ext cx="1754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2c: 1</a:t>
            </a:r>
            <a:r>
              <a:rPr lang="en-US" altLang="ja-JP" dirty="0"/>
              <a:t>97.245mm</a:t>
            </a:r>
            <a:endParaRPr lang="en-US" altLang="ja-JP" dirty="0">
              <a:effectLst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C05DEB8-F4BE-470E-E634-A0E4043606B6}"/>
              </a:ext>
            </a:extLst>
          </p:cNvPr>
          <p:cNvCxnSpPr>
            <a:cxnSpLocks/>
          </p:cNvCxnSpPr>
          <p:nvPr/>
        </p:nvCxnSpPr>
        <p:spPr>
          <a:xfrm flipV="1">
            <a:off x="6467767" y="3394595"/>
            <a:ext cx="0" cy="28318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197EC1-BC2C-6701-A2DC-194273BCEB1A}"/>
              </a:ext>
            </a:extLst>
          </p:cNvPr>
          <p:cNvSpPr txBox="1"/>
          <p:nvPr/>
        </p:nvSpPr>
        <p:spPr>
          <a:xfrm>
            <a:off x="6061115" y="45947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93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2652A-A2D3-1104-9B0B-0D98C37A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Resonant frequency adjustment (End cell)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55C4DD-AEC4-7696-44F3-7C65E5DF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D07783-7470-6CA6-252B-7E957D88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8048E5-8652-7E3D-745A-464C4B4D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593DB4-C512-9466-5E11-41FDECC35D73}"/>
              </a:ext>
            </a:extLst>
          </p:cNvPr>
          <p:cNvSpPr txBox="1"/>
          <p:nvPr/>
        </p:nvSpPr>
        <p:spPr>
          <a:xfrm>
            <a:off x="403644" y="1545914"/>
            <a:ext cx="91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round chamfering of an end cell are adjusted to match the resonant frequency of 1300MHz.</a:t>
            </a:r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9E4B19F-CF2D-0A25-462C-5C0215BDE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34" y="2800486"/>
            <a:ext cx="5640367" cy="344519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A28556-AB3C-DA98-276B-924F08142708}"/>
              </a:ext>
            </a:extLst>
          </p:cNvPr>
          <p:cNvSpPr txBox="1"/>
          <p:nvPr/>
        </p:nvSpPr>
        <p:spPr>
          <a:xfrm>
            <a:off x="3965627" y="318390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1300.0026MHz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19AD9A-B7CA-F9E8-E669-E5C29751E1EF}"/>
              </a:ext>
            </a:extLst>
          </p:cNvPr>
          <p:cNvSpPr txBox="1"/>
          <p:nvPr/>
        </p:nvSpPr>
        <p:spPr>
          <a:xfrm>
            <a:off x="2019088" y="4570967"/>
            <a:ext cx="131959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R: 7.913mm</a:t>
            </a:r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331980-ECF3-4AE0-99AC-1DE9BACB7650}"/>
              </a:ext>
            </a:extLst>
          </p:cNvPr>
          <p:cNvCxnSpPr/>
          <p:nvPr/>
        </p:nvCxnSpPr>
        <p:spPr>
          <a:xfrm>
            <a:off x="2993449" y="4953194"/>
            <a:ext cx="382555" cy="38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39A7A6D-CB19-F1DD-E0D7-00F7CFA87BA0}"/>
              </a:ext>
            </a:extLst>
          </p:cNvPr>
          <p:cNvCxnSpPr>
            <a:cxnSpLocks/>
          </p:cNvCxnSpPr>
          <p:nvPr/>
        </p:nvCxnSpPr>
        <p:spPr>
          <a:xfrm flipV="1">
            <a:off x="4091012" y="4413710"/>
            <a:ext cx="0" cy="15085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B15F18-0730-9A6B-B0B2-8EC366DBC8AE}"/>
              </a:ext>
            </a:extLst>
          </p:cNvPr>
          <p:cNvSpPr txBox="1"/>
          <p:nvPr/>
        </p:nvSpPr>
        <p:spPr>
          <a:xfrm>
            <a:off x="4070314" y="49833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70763B-3CEB-46B0-575D-1600F507FB7D}"/>
              </a:ext>
            </a:extLst>
          </p:cNvPr>
          <p:cNvSpPr txBox="1"/>
          <p:nvPr/>
        </p:nvSpPr>
        <p:spPr>
          <a:xfrm>
            <a:off x="3965627" y="3486822"/>
            <a:ext cx="1619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2b: 182.74mm</a:t>
            </a:r>
          </a:p>
          <a:p>
            <a:r>
              <a:rPr lang="en-US" altLang="ja-JP" dirty="0"/>
              <a:t>R: 7.913mm</a:t>
            </a:r>
            <a:endParaRPr lang="en-US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1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97CB43-6F9D-1F29-86F1-A9ADEA7E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 field calculated by SUPERFISH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54C8A6-C945-AF4B-7498-4D9153F4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2023/05/17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7F6A0A-DCA6-B0A3-942F-7E0E9167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LCWS2023, APS cavity study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2D10AE-78C1-C98A-3ABB-10C341D8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4A29-784E-4368-B757-59075C2C29D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F19E0C8-BAD1-36E0-AA33-F4F3C581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83" y="3151130"/>
            <a:ext cx="5471550" cy="33417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CBFB67-FB4C-44A2-4785-799A706B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151130"/>
            <a:ext cx="5479321" cy="33417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FA3664-171A-CA46-5CF6-D4D03EB5373E}"/>
              </a:ext>
            </a:extLst>
          </p:cNvPr>
          <p:cNvSpPr txBox="1"/>
          <p:nvPr/>
        </p:nvSpPr>
        <p:spPr>
          <a:xfrm>
            <a:off x="2811410" y="3556943"/>
            <a:ext cx="245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ym typeface="Wingdings" panose="05000000000000000000" pitchFamily="2" charset="2"/>
              </a:rPr>
              <a:t>Resonant frequency: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1300.0037MHz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CED4A4-9207-0E36-BCC5-F17E61399AAB}"/>
              </a:ext>
            </a:extLst>
          </p:cNvPr>
          <p:cNvSpPr txBox="1"/>
          <p:nvPr/>
        </p:nvSpPr>
        <p:spPr>
          <a:xfrm>
            <a:off x="7974142" y="2781798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Ez</a:t>
            </a:r>
            <a:r>
              <a:rPr kumimoji="1" lang="en-US" altLang="ja-JP" dirty="0"/>
              <a:t> on the z-axis 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498ED2-2E6E-A942-7F36-8A56E63E5C60}"/>
              </a:ext>
            </a:extLst>
          </p:cNvPr>
          <p:cNvSpPr txBox="1"/>
          <p:nvPr/>
        </p:nvSpPr>
        <p:spPr>
          <a:xfrm>
            <a:off x="457200" y="1619250"/>
            <a:ext cx="9971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21cell APS cavity was constructed by combining these accelerating cells, coupling cells and end cells.</a:t>
            </a:r>
          </a:p>
          <a:p>
            <a:r>
              <a:rPr lang="en-US" altLang="ja-JP" dirty="0"/>
              <a:t>The resonant frequency calculated by SUPERFISH is 1300 </a:t>
            </a:r>
            <a:r>
              <a:rPr lang="en-US" altLang="ja-JP" dirty="0" err="1"/>
              <a:t>MHz.</a:t>
            </a:r>
            <a:endParaRPr lang="en-US" altLang="ja-JP" dirty="0"/>
          </a:p>
          <a:p>
            <a:r>
              <a:rPr lang="en-US" altLang="ja-JP" dirty="0"/>
              <a:t>Good field flatness is obtained.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42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752</Words>
  <Application>Microsoft Office PowerPoint</Application>
  <PresentationFormat>ワイド画面</PresentationFormat>
  <Paragraphs>150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Arial</vt:lpstr>
      <vt:lpstr>Calibri</vt:lpstr>
      <vt:lpstr>Office テーマ</vt:lpstr>
      <vt:lpstr>APS cavity study</vt:lpstr>
      <vt:lpstr>Development of APS cavity for Capture linac</vt:lpstr>
      <vt:lpstr>9cell APS cavity for the heat load test</vt:lpstr>
      <vt:lpstr>Resonant frequency measurement</vt:lpstr>
      <vt:lpstr>Design of a 21cell APS cavity for capture linac</vt:lpstr>
      <vt:lpstr>Design of a 21cell APS cavity for the capture linac</vt:lpstr>
      <vt:lpstr>Resonant frequency adjustment</vt:lpstr>
      <vt:lpstr>Resonant frequency adjustment (End cell)</vt:lpstr>
      <vt:lpstr>Electric field calculated by SUPERFISH</vt:lpstr>
      <vt:lpstr>Dispersion curve and parameters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キャプチャー用の加速管製作について</dc:title>
  <dc:creator>FUKUDA Masafumi</dc:creator>
  <cp:lastModifiedBy>FUKUDA Masafumi</cp:lastModifiedBy>
  <cp:revision>168</cp:revision>
  <dcterms:created xsi:type="dcterms:W3CDTF">2023-03-14T06:36:12Z</dcterms:created>
  <dcterms:modified xsi:type="dcterms:W3CDTF">2023-05-17T18:16:27Z</dcterms:modified>
</cp:coreProperties>
</file>