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sldIdLst>
    <p:sldId id="321" r:id="rId2"/>
    <p:sldId id="256" r:id="rId3"/>
    <p:sldId id="259" r:id="rId4"/>
    <p:sldId id="257" r:id="rId5"/>
    <p:sldId id="373" r:id="rId6"/>
    <p:sldId id="282" r:id="rId7"/>
    <p:sldId id="266" r:id="rId8"/>
    <p:sldId id="287" r:id="rId9"/>
    <p:sldId id="375" r:id="rId10"/>
    <p:sldId id="376" r:id="rId11"/>
    <p:sldId id="382" r:id="rId12"/>
    <p:sldId id="384" r:id="rId13"/>
    <p:sldId id="383" r:id="rId14"/>
    <p:sldId id="390" r:id="rId15"/>
    <p:sldId id="399" r:id="rId16"/>
    <p:sldId id="398" r:id="rId17"/>
    <p:sldId id="392" r:id="rId18"/>
    <p:sldId id="396" r:id="rId19"/>
    <p:sldId id="395" r:id="rId20"/>
    <p:sldId id="397" r:id="rId21"/>
    <p:sldId id="400" r:id="rId22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95"/>
    <p:restoredTop sz="96327"/>
  </p:normalViewPr>
  <p:slideViewPr>
    <p:cSldViewPr snapToGrid="0">
      <p:cViewPr varScale="1">
        <p:scale>
          <a:sx n="205" d="100"/>
          <a:sy n="205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2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660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6988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133" y="130631"/>
            <a:ext cx="7159625" cy="631371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0E80DB3-1769-F621-2FD8-8B43C0CE4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77" y="6519694"/>
            <a:ext cx="1093579" cy="336893"/>
          </a:xfrm>
          <a:prstGeom prst="rect">
            <a:avLst/>
          </a:prstGeom>
        </p:spPr>
      </p:pic>
      <p:pic>
        <p:nvPicPr>
          <p:cNvPr id="4" name="Afbeelding 12">
            <a:extLst>
              <a:ext uri="{FF2B5EF4-FFF2-40B4-BE49-F238E27FC236}">
                <a16:creationId xmlns:a16="http://schemas.microsoft.com/office/drawing/2014/main" id="{69D5FADD-0201-CE7E-FD0F-F099E2FAB1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02566" y="6540059"/>
            <a:ext cx="847109" cy="296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0DE71-9A09-D7A7-CC17-786826544A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931" y="6549033"/>
            <a:ext cx="502568" cy="28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2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448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41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9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97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31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94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27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73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5F97-FCBA-EA4D-B18A-59777F03C638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74CF7-9A4C-184D-9230-940BA8A877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701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612.06124" TargetMode="External"/><Relationship Id="rId3" Type="http://schemas.openxmlformats.org/officeDocument/2006/relationships/hyperlink" Target="https://arxiv.org/search/physics?searchtype=author&amp;query=McConkey%2C+N" TargetMode="External"/><Relationship Id="rId7" Type="http://schemas.openxmlformats.org/officeDocument/2006/relationships/hyperlink" Target="https://arxiv.org/search/physics?searchtype=author&amp;query=Warburton%2C+T+K" TargetMode="External"/><Relationship Id="rId2" Type="http://schemas.openxmlformats.org/officeDocument/2006/relationships/hyperlink" Target="https://www.teledyneimaging.com/en/aerospace-and-defense/products/sensors-overview/ccd/ccd201-20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search/physics?searchtype=author&amp;query=Wallbank%2C+M" TargetMode="External"/><Relationship Id="rId5" Type="http://schemas.openxmlformats.org/officeDocument/2006/relationships/hyperlink" Target="https://arxiv.org/search/physics?searchtype=author&amp;query=Thiesse%2C+M" TargetMode="External"/><Relationship Id="rId4" Type="http://schemas.openxmlformats.org/officeDocument/2006/relationships/hyperlink" Target="https://arxiv.org/search/physics?searchtype=author&amp;query=Spooner%2C+N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opscience.iop.org/article/10.1088/1748-0221/14/08/P08010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C28E5E-ED3A-A9BA-C920-4BA3FB1A171B}"/>
              </a:ext>
            </a:extLst>
          </p:cNvPr>
          <p:cNvSpPr txBox="1"/>
          <p:nvPr/>
        </p:nvSpPr>
        <p:spPr>
          <a:xfrm>
            <a:off x="439860" y="214767"/>
            <a:ext cx="7928068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dirty="0">
                <a:solidFill>
                  <a:srgbClr val="00B0F0"/>
                </a:solidFill>
              </a:rPr>
              <a:t>C</a:t>
            </a:r>
            <a:r>
              <a:rPr lang="nl-NL" sz="4800" baseline="30000" dirty="0">
                <a:solidFill>
                  <a:srgbClr val="00B0F0"/>
                </a:solidFill>
              </a:rPr>
              <a:t>3</a:t>
            </a:r>
            <a:r>
              <a:rPr lang="nl-NL" sz="4800" dirty="0">
                <a:solidFill>
                  <a:srgbClr val="00B0F0"/>
                </a:solidFill>
              </a:rPr>
              <a:t> </a:t>
            </a:r>
            <a:r>
              <a:rPr lang="nl-NL" sz="4800" dirty="0" err="1">
                <a:solidFill>
                  <a:srgbClr val="00B0F0"/>
                </a:solidFill>
              </a:rPr>
              <a:t>Alignment</a:t>
            </a:r>
            <a:r>
              <a:rPr lang="nl-NL" sz="4800" dirty="0">
                <a:solidFill>
                  <a:srgbClr val="00B0F0"/>
                </a:solidFill>
              </a:rPr>
              <a:t> </a:t>
            </a:r>
            <a:r>
              <a:rPr lang="nl-NL" sz="4800" dirty="0" err="1">
                <a:solidFill>
                  <a:srgbClr val="00B0F0"/>
                </a:solidFill>
              </a:rPr>
              <a:t>with</a:t>
            </a:r>
            <a:r>
              <a:rPr lang="nl-NL" sz="4800" dirty="0">
                <a:solidFill>
                  <a:srgbClr val="00B0F0"/>
                </a:solidFill>
              </a:rPr>
              <a:t> </a:t>
            </a:r>
            <a:r>
              <a:rPr lang="nl-NL" sz="4800" dirty="0" err="1">
                <a:solidFill>
                  <a:srgbClr val="00B0F0"/>
                </a:solidFill>
              </a:rPr>
              <a:t>Rasnik</a:t>
            </a:r>
            <a:endParaRPr lang="nl-NL" sz="4800" dirty="0">
              <a:solidFill>
                <a:srgbClr val="00B0F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r>
              <a:rPr lang="nl-NL" dirty="0">
                <a:solidFill>
                  <a:srgbClr val="FFFF00"/>
                </a:solidFill>
              </a:rPr>
              <a:t>	</a:t>
            </a:r>
            <a:r>
              <a:rPr lang="nl-NL" sz="2800" dirty="0">
                <a:solidFill>
                  <a:srgbClr val="0070C0"/>
                </a:solidFill>
              </a:rPr>
              <a:t>…</a:t>
            </a:r>
            <a:r>
              <a:rPr lang="nl-NL" sz="2800" dirty="0" err="1">
                <a:solidFill>
                  <a:srgbClr val="0070C0"/>
                </a:solidFill>
              </a:rPr>
              <a:t>the</a:t>
            </a:r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err="1">
                <a:solidFill>
                  <a:srgbClr val="0070C0"/>
                </a:solidFill>
              </a:rPr>
              <a:t>alignment</a:t>
            </a:r>
            <a:r>
              <a:rPr lang="nl-NL" sz="2800" dirty="0">
                <a:solidFill>
                  <a:srgbClr val="0070C0"/>
                </a:solidFill>
              </a:rPr>
              <a:t> of </a:t>
            </a:r>
            <a:r>
              <a:rPr lang="nl-NL" sz="2800" dirty="0" err="1">
                <a:solidFill>
                  <a:srgbClr val="0070C0"/>
                </a:solidFill>
              </a:rPr>
              <a:t>the</a:t>
            </a:r>
            <a:r>
              <a:rPr lang="nl-NL" sz="2800" dirty="0">
                <a:solidFill>
                  <a:srgbClr val="0070C0"/>
                </a:solidFill>
              </a:rPr>
              <a:t> C3 </a:t>
            </a:r>
            <a:r>
              <a:rPr lang="nl-NL" sz="2800" dirty="0" err="1">
                <a:solidFill>
                  <a:srgbClr val="0070C0"/>
                </a:solidFill>
              </a:rPr>
              <a:t>accellerator</a:t>
            </a:r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err="1">
                <a:solidFill>
                  <a:srgbClr val="0070C0"/>
                </a:solidFill>
              </a:rPr>
              <a:t>structures</a:t>
            </a:r>
            <a:r>
              <a:rPr lang="nl-NL" sz="2800" dirty="0">
                <a:solidFill>
                  <a:srgbClr val="0070C0"/>
                </a:solidFill>
              </a:rPr>
              <a:t>…</a:t>
            </a: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r>
              <a:rPr lang="nl-NL" dirty="0">
                <a:solidFill>
                  <a:srgbClr val="FFFF00"/>
                </a:solidFill>
              </a:rPr>
              <a:t>Harry van der Graaf, Joris van Heijningen, </a:t>
            </a:r>
            <a:r>
              <a:rPr lang="nl-NL" dirty="0" err="1">
                <a:solidFill>
                  <a:srgbClr val="FFFF00"/>
                </a:solidFill>
              </a:rPr>
              <a:t>Anoop</a:t>
            </a:r>
            <a:r>
              <a:rPr lang="nl-NL" dirty="0">
                <a:solidFill>
                  <a:srgbClr val="FFFF00"/>
                </a:solidFill>
              </a:rPr>
              <a:t> </a:t>
            </a:r>
            <a:r>
              <a:rPr lang="nl-NL" dirty="0" err="1">
                <a:solidFill>
                  <a:srgbClr val="FFFF00"/>
                </a:solidFill>
              </a:rPr>
              <a:t>Nagesh</a:t>
            </a:r>
            <a:r>
              <a:rPr lang="nl-NL" dirty="0">
                <a:solidFill>
                  <a:srgbClr val="FFFF00"/>
                </a:solidFill>
              </a:rPr>
              <a:t> </a:t>
            </a:r>
            <a:r>
              <a:rPr lang="nl-NL" dirty="0" err="1">
                <a:solidFill>
                  <a:srgbClr val="FFFF00"/>
                </a:solidFill>
              </a:rPr>
              <a:t>Koushik</a:t>
            </a:r>
            <a:endParaRPr lang="nl-NL" dirty="0">
              <a:solidFill>
                <a:srgbClr val="FFFF0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endParaRPr lang="nl-NL" dirty="0">
              <a:solidFill>
                <a:srgbClr val="FFFF00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LCWS 2023, SLAC, Stanford, CA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947E148-1F8A-3C99-27CA-98CCE6A4A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72" y="6010277"/>
            <a:ext cx="2544206" cy="587835"/>
          </a:xfrm>
          <a:prstGeom prst="rect">
            <a:avLst/>
          </a:prstGeom>
        </p:spPr>
      </p:pic>
      <p:pic>
        <p:nvPicPr>
          <p:cNvPr id="3" name="Afbeelding 12">
            <a:extLst>
              <a:ext uri="{FF2B5EF4-FFF2-40B4-BE49-F238E27FC236}">
                <a16:creationId xmlns:a16="http://schemas.microsoft.com/office/drawing/2014/main" id="{C123FD25-6EEF-7E78-5129-76A5CEA7F3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463647" y="5980449"/>
            <a:ext cx="2469345" cy="647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D2F68-25DB-2B4F-F243-A73EC1164B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46" y="6010277"/>
            <a:ext cx="1371600" cy="587842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403B75F8-A3B5-092B-891B-C7C81D055737}"/>
              </a:ext>
            </a:extLst>
          </p:cNvPr>
          <p:cNvGrpSpPr/>
          <p:nvPr/>
        </p:nvGrpSpPr>
        <p:grpSpPr>
          <a:xfrm>
            <a:off x="-188939" y="2877034"/>
            <a:ext cx="4760939" cy="239762"/>
            <a:chOff x="999564" y="2949048"/>
            <a:chExt cx="4760939" cy="2397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0D398C-8B53-9037-F55A-3AE727D5F511}"/>
                </a:ext>
              </a:extLst>
            </p:cNvPr>
            <p:cNvGrpSpPr/>
            <p:nvPr/>
          </p:nvGrpSpPr>
          <p:grpSpPr>
            <a:xfrm>
              <a:off x="999564" y="2949048"/>
              <a:ext cx="1588126" cy="229582"/>
              <a:chOff x="1777115" y="927414"/>
              <a:chExt cx="4251300" cy="78079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4469EFC-FD31-8908-F157-D2EAACE07E81}"/>
                  </a:ext>
                </a:extLst>
              </p:cNvPr>
              <p:cNvGrpSpPr/>
              <p:nvPr/>
            </p:nvGrpSpPr>
            <p:grpSpPr>
              <a:xfrm>
                <a:off x="1777115" y="1164627"/>
                <a:ext cx="4251300" cy="306364"/>
                <a:chOff x="2914151" y="2754888"/>
                <a:chExt cx="4251300" cy="306364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FD54735-EB9E-D934-9174-B54B8D242BC5}"/>
                    </a:ext>
                  </a:extLst>
                </p:cNvPr>
                <p:cNvSpPr/>
                <p:nvPr/>
              </p:nvSpPr>
              <p:spPr>
                <a:xfrm>
                  <a:off x="2914151" y="2754889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2210D97-E585-96A6-832D-133835515801}"/>
                    </a:ext>
                  </a:extLst>
                </p:cNvPr>
                <p:cNvSpPr/>
                <p:nvPr/>
              </p:nvSpPr>
              <p:spPr>
                <a:xfrm>
                  <a:off x="5102085" y="2754888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9E0A048-5375-41C1-1E92-C194DD760A5F}"/>
                    </a:ext>
                  </a:extLst>
                </p:cNvPr>
                <p:cNvSpPr/>
                <p:nvPr/>
              </p:nvSpPr>
              <p:spPr>
                <a:xfrm>
                  <a:off x="7040883" y="2754888"/>
                  <a:ext cx="124568" cy="306363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46D80CE-576C-0B46-0F8E-A77EFD5CF5C1}"/>
                  </a:ext>
                </a:extLst>
              </p:cNvPr>
              <p:cNvSpPr/>
              <p:nvPr/>
            </p:nvSpPr>
            <p:spPr>
              <a:xfrm>
                <a:off x="465088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2DDBD39-8F6E-FB00-57E3-15BE638F85B3}"/>
                  </a:ext>
                </a:extLst>
              </p:cNvPr>
              <p:cNvSpPr/>
              <p:nvPr/>
            </p:nvSpPr>
            <p:spPr>
              <a:xfrm>
                <a:off x="5943271" y="94620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872332A-7473-BD27-1A25-2FEE20185792}"/>
                  </a:ext>
                </a:extLst>
              </p:cNvPr>
              <p:cNvSpPr/>
              <p:nvPr/>
            </p:nvSpPr>
            <p:spPr>
              <a:xfrm>
                <a:off x="192686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A529FD-F10B-ED60-8214-0E88BF99C074}"/>
                  </a:ext>
                </a:extLst>
              </p:cNvPr>
              <p:cNvSpPr/>
              <p:nvPr/>
            </p:nvSpPr>
            <p:spPr>
              <a:xfrm>
                <a:off x="3276716" y="927414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BE5B74-8FBB-C932-FD44-813C5AEFFC0A}"/>
                  </a:ext>
                </a:extLst>
              </p:cNvPr>
              <p:cNvSpPr/>
              <p:nvPr/>
            </p:nvSpPr>
            <p:spPr>
              <a:xfrm>
                <a:off x="1926865" y="1489783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C4EEFE-51A9-BBB0-D15C-91ACA5C40E78}"/>
                  </a:ext>
                </a:extLst>
              </p:cNvPr>
              <p:cNvSpPr/>
              <p:nvPr/>
            </p:nvSpPr>
            <p:spPr>
              <a:xfrm>
                <a:off x="3274662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8BF2BF2-8119-78B7-3C1E-BAB64E0D9CA5}"/>
                  </a:ext>
                </a:extLst>
              </p:cNvPr>
              <p:cNvSpPr/>
              <p:nvPr/>
            </p:nvSpPr>
            <p:spPr>
              <a:xfrm>
                <a:off x="4653998" y="1470990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4E9EC29-C0BC-2AB7-7E8A-C3DA32EE2BEA}"/>
                  </a:ext>
                </a:extLst>
              </p:cNvPr>
              <p:cNvSpPr/>
              <p:nvPr/>
            </p:nvSpPr>
            <p:spPr>
              <a:xfrm>
                <a:off x="5943270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4546104-B202-F9C2-E2EC-132E303279D4}"/>
                  </a:ext>
                </a:extLst>
              </p:cNvPr>
              <p:cNvCxnSpPr>
                <a:cxnSpLocks/>
                <a:stCxn id="10" idx="2"/>
                <a:endCxn id="8" idx="0"/>
              </p:cNvCxnSpPr>
              <p:nvPr/>
            </p:nvCxnSpPr>
            <p:spPr>
              <a:xfrm flipV="1">
                <a:off x="1949725" y="930845"/>
                <a:ext cx="2724020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50C06D2-82BE-7CCD-E0A8-9F5B53DC1C67}"/>
                  </a:ext>
                </a:extLst>
              </p:cNvPr>
              <p:cNvCxnSpPr>
                <a:cxnSpLocks/>
                <a:endCxn id="9" idx="0"/>
              </p:cNvCxnSpPr>
              <p:nvPr/>
            </p:nvCxnSpPr>
            <p:spPr>
              <a:xfrm flipV="1">
                <a:off x="3334594" y="946205"/>
                <a:ext cx="2631537" cy="1910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12B443E-3815-5E46-9517-712DEA5E24A5}"/>
                  </a:ext>
                </a:extLst>
              </p:cNvPr>
              <p:cNvCxnSpPr>
                <a:cxnSpLocks/>
                <a:stCxn id="12" idx="0"/>
                <a:endCxn id="14" idx="2"/>
              </p:cNvCxnSpPr>
              <p:nvPr/>
            </p:nvCxnSpPr>
            <p:spPr>
              <a:xfrm>
                <a:off x="1949725" y="1489783"/>
                <a:ext cx="2727133" cy="1996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C7E8B04-B71C-FD2C-08D0-4B2CAFD99979}"/>
                  </a:ext>
                </a:extLst>
              </p:cNvPr>
              <p:cNvCxnSpPr>
                <a:cxnSpLocks/>
                <a:stCxn id="13" idx="0"/>
                <a:endCxn id="15" idx="2"/>
              </p:cNvCxnSpPr>
              <p:nvPr/>
            </p:nvCxnSpPr>
            <p:spPr>
              <a:xfrm>
                <a:off x="3297522" y="1486352"/>
                <a:ext cx="2668608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CC52A9A-0B8E-28DB-756C-480A996C2526}"/>
                </a:ext>
              </a:extLst>
            </p:cNvPr>
            <p:cNvGrpSpPr/>
            <p:nvPr/>
          </p:nvGrpSpPr>
          <p:grpSpPr>
            <a:xfrm>
              <a:off x="2589527" y="2959228"/>
              <a:ext cx="1588126" cy="229582"/>
              <a:chOff x="1777115" y="927414"/>
              <a:chExt cx="4251300" cy="78079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C22933B-DEBC-3979-757D-8D9C51ACA5A7}"/>
                  </a:ext>
                </a:extLst>
              </p:cNvPr>
              <p:cNvGrpSpPr/>
              <p:nvPr/>
            </p:nvGrpSpPr>
            <p:grpSpPr>
              <a:xfrm>
                <a:off x="1777115" y="1164627"/>
                <a:ext cx="4251300" cy="306364"/>
                <a:chOff x="2914151" y="2754888"/>
                <a:chExt cx="4251300" cy="306364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5C53CB05-7E71-FC71-6667-D7DEEA1353FD}"/>
                    </a:ext>
                  </a:extLst>
                </p:cNvPr>
                <p:cNvSpPr/>
                <p:nvPr/>
              </p:nvSpPr>
              <p:spPr>
                <a:xfrm>
                  <a:off x="2914151" y="2754889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D7887C7-96C8-5F89-676C-330864A3DB70}"/>
                    </a:ext>
                  </a:extLst>
                </p:cNvPr>
                <p:cNvSpPr/>
                <p:nvPr/>
              </p:nvSpPr>
              <p:spPr>
                <a:xfrm>
                  <a:off x="5102085" y="2754888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413AEDB4-C002-80DA-49F9-F3BC5F921348}"/>
                    </a:ext>
                  </a:extLst>
                </p:cNvPr>
                <p:cNvSpPr/>
                <p:nvPr/>
              </p:nvSpPr>
              <p:spPr>
                <a:xfrm>
                  <a:off x="7040883" y="2754888"/>
                  <a:ext cx="124568" cy="306363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B1DEC00-67F8-7DC4-1E88-130347518E86}"/>
                  </a:ext>
                </a:extLst>
              </p:cNvPr>
              <p:cNvSpPr/>
              <p:nvPr/>
            </p:nvSpPr>
            <p:spPr>
              <a:xfrm>
                <a:off x="465088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BEC41E8-ADEA-EA5C-5A5F-DC02901B02DD}"/>
                  </a:ext>
                </a:extLst>
              </p:cNvPr>
              <p:cNvSpPr/>
              <p:nvPr/>
            </p:nvSpPr>
            <p:spPr>
              <a:xfrm>
                <a:off x="5943271" y="94620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5645D3-27F1-FF15-6E6E-3E4A0DA07A66}"/>
                  </a:ext>
                </a:extLst>
              </p:cNvPr>
              <p:cNvSpPr/>
              <p:nvPr/>
            </p:nvSpPr>
            <p:spPr>
              <a:xfrm>
                <a:off x="192686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EA29D25-F66A-526C-99B1-6CC9E5FA558D}"/>
                  </a:ext>
                </a:extLst>
              </p:cNvPr>
              <p:cNvSpPr/>
              <p:nvPr/>
            </p:nvSpPr>
            <p:spPr>
              <a:xfrm>
                <a:off x="3276716" y="927414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4E34579-306B-F9E0-B54D-3A0C5D707F06}"/>
                  </a:ext>
                </a:extLst>
              </p:cNvPr>
              <p:cNvSpPr/>
              <p:nvPr/>
            </p:nvSpPr>
            <p:spPr>
              <a:xfrm>
                <a:off x="1926865" y="1489783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61406FA-D323-AEB3-DC3C-6D36A5592F39}"/>
                  </a:ext>
                </a:extLst>
              </p:cNvPr>
              <p:cNvSpPr/>
              <p:nvPr/>
            </p:nvSpPr>
            <p:spPr>
              <a:xfrm>
                <a:off x="3274662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C46C2EF-8091-2D38-36C8-47D2B2C81BCE}"/>
                  </a:ext>
                </a:extLst>
              </p:cNvPr>
              <p:cNvSpPr/>
              <p:nvPr/>
            </p:nvSpPr>
            <p:spPr>
              <a:xfrm>
                <a:off x="4653998" y="1470990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7DD80A6-8E18-76E1-87AC-5665D9F06629}"/>
                  </a:ext>
                </a:extLst>
              </p:cNvPr>
              <p:cNvSpPr/>
              <p:nvPr/>
            </p:nvSpPr>
            <p:spPr>
              <a:xfrm>
                <a:off x="5943270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6650BDC-767E-47E2-235F-4B866E6BE613}"/>
                  </a:ext>
                </a:extLst>
              </p:cNvPr>
              <p:cNvCxnSpPr>
                <a:cxnSpLocks/>
                <a:stCxn id="27" idx="2"/>
                <a:endCxn id="25" idx="0"/>
              </p:cNvCxnSpPr>
              <p:nvPr/>
            </p:nvCxnSpPr>
            <p:spPr>
              <a:xfrm flipV="1">
                <a:off x="1949725" y="930845"/>
                <a:ext cx="2724020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B1576B3-84D6-458C-EA79-D808C802BCF6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 flipV="1">
                <a:off x="3334594" y="946205"/>
                <a:ext cx="2631537" cy="1910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D87383C-8720-9608-D287-D657F7D5F726}"/>
                  </a:ext>
                </a:extLst>
              </p:cNvPr>
              <p:cNvCxnSpPr>
                <a:cxnSpLocks/>
                <a:stCxn id="29" idx="0"/>
                <a:endCxn id="31" idx="2"/>
              </p:cNvCxnSpPr>
              <p:nvPr/>
            </p:nvCxnSpPr>
            <p:spPr>
              <a:xfrm>
                <a:off x="1949725" y="1489783"/>
                <a:ext cx="2727133" cy="1996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34A43F4-602C-0D09-D937-1CFC6894496C}"/>
                  </a:ext>
                </a:extLst>
              </p:cNvPr>
              <p:cNvCxnSpPr>
                <a:cxnSpLocks/>
                <a:stCxn id="30" idx="0"/>
                <a:endCxn id="32" idx="2"/>
              </p:cNvCxnSpPr>
              <p:nvPr/>
            </p:nvCxnSpPr>
            <p:spPr>
              <a:xfrm>
                <a:off x="3297522" y="1486352"/>
                <a:ext cx="2668608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27CFE56-EBB8-9F90-028F-EE680D1AF196}"/>
                </a:ext>
              </a:extLst>
            </p:cNvPr>
            <p:cNvGrpSpPr/>
            <p:nvPr/>
          </p:nvGrpSpPr>
          <p:grpSpPr>
            <a:xfrm>
              <a:off x="4172377" y="2958179"/>
              <a:ext cx="1588126" cy="229582"/>
              <a:chOff x="1777115" y="927414"/>
              <a:chExt cx="4251300" cy="78079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18E4BD8-70BE-1FA1-2F1B-E9033457C969}"/>
                  </a:ext>
                </a:extLst>
              </p:cNvPr>
              <p:cNvGrpSpPr/>
              <p:nvPr/>
            </p:nvGrpSpPr>
            <p:grpSpPr>
              <a:xfrm>
                <a:off x="1777115" y="1164627"/>
                <a:ext cx="4251300" cy="306364"/>
                <a:chOff x="2914151" y="2754888"/>
                <a:chExt cx="4251300" cy="306364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1633F66-3159-A4DA-972E-0482E204A4AB}"/>
                    </a:ext>
                  </a:extLst>
                </p:cNvPr>
                <p:cNvSpPr/>
                <p:nvPr/>
              </p:nvSpPr>
              <p:spPr>
                <a:xfrm>
                  <a:off x="2914151" y="2754889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E9D0854-E6BE-7E53-7C6A-8EF02B8898FB}"/>
                    </a:ext>
                  </a:extLst>
                </p:cNvPr>
                <p:cNvSpPr/>
                <p:nvPr/>
              </p:nvSpPr>
              <p:spPr>
                <a:xfrm>
                  <a:off x="5102085" y="2754888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92AFAB4A-56F0-C8A5-02BF-238053E8D60F}"/>
                    </a:ext>
                  </a:extLst>
                </p:cNvPr>
                <p:cNvSpPr/>
                <p:nvPr/>
              </p:nvSpPr>
              <p:spPr>
                <a:xfrm>
                  <a:off x="7040883" y="2754888"/>
                  <a:ext cx="124568" cy="306363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B77A6B7-6172-E394-C160-1EAD92A5FA77}"/>
                  </a:ext>
                </a:extLst>
              </p:cNvPr>
              <p:cNvSpPr/>
              <p:nvPr/>
            </p:nvSpPr>
            <p:spPr>
              <a:xfrm>
                <a:off x="465088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A0F1107-C2FD-220B-4BBA-E3597494711B}"/>
                  </a:ext>
                </a:extLst>
              </p:cNvPr>
              <p:cNvSpPr/>
              <p:nvPr/>
            </p:nvSpPr>
            <p:spPr>
              <a:xfrm>
                <a:off x="5943271" y="94620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1F5B2CF-396F-04D9-74D5-21567ABC7CCD}"/>
                  </a:ext>
                </a:extLst>
              </p:cNvPr>
              <p:cNvSpPr/>
              <p:nvPr/>
            </p:nvSpPr>
            <p:spPr>
              <a:xfrm>
                <a:off x="192686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25B5B0B-7F5C-9A7F-4DF9-7DD3331B5DDB}"/>
                  </a:ext>
                </a:extLst>
              </p:cNvPr>
              <p:cNvSpPr/>
              <p:nvPr/>
            </p:nvSpPr>
            <p:spPr>
              <a:xfrm>
                <a:off x="3276716" y="927414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9B4A834-22E0-AFB5-FACF-AA614A3AC49E}"/>
                  </a:ext>
                </a:extLst>
              </p:cNvPr>
              <p:cNvSpPr/>
              <p:nvPr/>
            </p:nvSpPr>
            <p:spPr>
              <a:xfrm>
                <a:off x="1926865" y="1489783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4D152D-10C1-ED6E-43E0-6DA550887C94}"/>
                  </a:ext>
                </a:extLst>
              </p:cNvPr>
              <p:cNvSpPr/>
              <p:nvPr/>
            </p:nvSpPr>
            <p:spPr>
              <a:xfrm>
                <a:off x="3274662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BABB9A8-9CE2-1784-8EBE-8036DCEA0F9A}"/>
                  </a:ext>
                </a:extLst>
              </p:cNvPr>
              <p:cNvSpPr/>
              <p:nvPr/>
            </p:nvSpPr>
            <p:spPr>
              <a:xfrm>
                <a:off x="4653998" y="1470990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88DA5BD-8633-6C62-76AE-F1626A0B8814}"/>
                  </a:ext>
                </a:extLst>
              </p:cNvPr>
              <p:cNvSpPr/>
              <p:nvPr/>
            </p:nvSpPr>
            <p:spPr>
              <a:xfrm>
                <a:off x="5943270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4128D9F-9898-8B5C-5818-BEBE255787C8}"/>
                  </a:ext>
                </a:extLst>
              </p:cNvPr>
              <p:cNvCxnSpPr>
                <a:cxnSpLocks/>
                <a:stCxn id="44" idx="2"/>
                <a:endCxn id="42" idx="0"/>
              </p:cNvCxnSpPr>
              <p:nvPr/>
            </p:nvCxnSpPr>
            <p:spPr>
              <a:xfrm flipV="1">
                <a:off x="1949725" y="930845"/>
                <a:ext cx="2724020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9B127C3-2C6A-0528-91BC-526E6DFA8179}"/>
                  </a:ext>
                </a:extLst>
              </p:cNvPr>
              <p:cNvCxnSpPr>
                <a:cxnSpLocks/>
                <a:endCxn id="43" idx="0"/>
              </p:cNvCxnSpPr>
              <p:nvPr/>
            </p:nvCxnSpPr>
            <p:spPr>
              <a:xfrm flipV="1">
                <a:off x="3334594" y="946205"/>
                <a:ext cx="2631537" cy="1910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6B05C67-5382-A13B-060F-C6E69759A826}"/>
                  </a:ext>
                </a:extLst>
              </p:cNvPr>
              <p:cNvCxnSpPr>
                <a:cxnSpLocks/>
                <a:stCxn id="46" idx="0"/>
                <a:endCxn id="48" idx="2"/>
              </p:cNvCxnSpPr>
              <p:nvPr/>
            </p:nvCxnSpPr>
            <p:spPr>
              <a:xfrm>
                <a:off x="1949725" y="1489783"/>
                <a:ext cx="2727133" cy="1996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362745C-5326-5DB3-C3D2-49CC118D1296}"/>
                  </a:ext>
                </a:extLst>
              </p:cNvPr>
              <p:cNvCxnSpPr>
                <a:cxnSpLocks/>
                <a:stCxn id="47" idx="0"/>
                <a:endCxn id="49" idx="2"/>
              </p:cNvCxnSpPr>
              <p:nvPr/>
            </p:nvCxnSpPr>
            <p:spPr>
              <a:xfrm>
                <a:off x="3297522" y="1486352"/>
                <a:ext cx="2668608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1BCADA7-3B85-72F7-8E54-D61F30ECC004}"/>
              </a:ext>
            </a:extLst>
          </p:cNvPr>
          <p:cNvGrpSpPr/>
          <p:nvPr/>
        </p:nvGrpSpPr>
        <p:grpSpPr>
          <a:xfrm>
            <a:off x="4566765" y="2893213"/>
            <a:ext cx="4760939" cy="239762"/>
            <a:chOff x="999564" y="2949048"/>
            <a:chExt cx="4760939" cy="239762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6ABEBBB-E33A-FD87-0C69-B67B3E30086B}"/>
                </a:ext>
              </a:extLst>
            </p:cNvPr>
            <p:cNvGrpSpPr/>
            <p:nvPr/>
          </p:nvGrpSpPr>
          <p:grpSpPr>
            <a:xfrm>
              <a:off x="999564" y="2949048"/>
              <a:ext cx="1588126" cy="229582"/>
              <a:chOff x="1777115" y="927414"/>
              <a:chExt cx="4251300" cy="780791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82390BF-1FE5-0445-C5F9-FF1B5F977FAC}"/>
                  </a:ext>
                </a:extLst>
              </p:cNvPr>
              <p:cNvGrpSpPr/>
              <p:nvPr/>
            </p:nvGrpSpPr>
            <p:grpSpPr>
              <a:xfrm>
                <a:off x="1777115" y="1164627"/>
                <a:ext cx="4251300" cy="306364"/>
                <a:chOff x="2914151" y="2754888"/>
                <a:chExt cx="4251300" cy="306364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951BCB25-B3EB-3751-E4A1-FB304358186C}"/>
                    </a:ext>
                  </a:extLst>
                </p:cNvPr>
                <p:cNvSpPr/>
                <p:nvPr/>
              </p:nvSpPr>
              <p:spPr>
                <a:xfrm>
                  <a:off x="2914151" y="2754889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9FEAAF45-7329-9982-0717-3CAC82FC06DA}"/>
                    </a:ext>
                  </a:extLst>
                </p:cNvPr>
                <p:cNvSpPr/>
                <p:nvPr/>
              </p:nvSpPr>
              <p:spPr>
                <a:xfrm>
                  <a:off x="5102085" y="2754888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6BCC72A6-BA8D-83A6-39C5-86DF513E8235}"/>
                    </a:ext>
                  </a:extLst>
                </p:cNvPr>
                <p:cNvSpPr/>
                <p:nvPr/>
              </p:nvSpPr>
              <p:spPr>
                <a:xfrm>
                  <a:off x="7040883" y="2754888"/>
                  <a:ext cx="124568" cy="306363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576112F-B41D-F146-68DB-1945DEFB841B}"/>
                  </a:ext>
                </a:extLst>
              </p:cNvPr>
              <p:cNvSpPr/>
              <p:nvPr/>
            </p:nvSpPr>
            <p:spPr>
              <a:xfrm>
                <a:off x="465088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727967D-FD86-BE15-6171-AA7B0B812CF7}"/>
                  </a:ext>
                </a:extLst>
              </p:cNvPr>
              <p:cNvSpPr/>
              <p:nvPr/>
            </p:nvSpPr>
            <p:spPr>
              <a:xfrm>
                <a:off x="5943271" y="94620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5B887E4-41D9-061A-3363-3F537B740696}"/>
                  </a:ext>
                </a:extLst>
              </p:cNvPr>
              <p:cNvSpPr/>
              <p:nvPr/>
            </p:nvSpPr>
            <p:spPr>
              <a:xfrm>
                <a:off x="192686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0761548-2D62-D8CC-2F5B-CDAC813140F0}"/>
                  </a:ext>
                </a:extLst>
              </p:cNvPr>
              <p:cNvSpPr/>
              <p:nvPr/>
            </p:nvSpPr>
            <p:spPr>
              <a:xfrm>
                <a:off x="3276716" y="927414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49B5000C-A4FF-90B1-3314-0319E3EBF8F1}"/>
                  </a:ext>
                </a:extLst>
              </p:cNvPr>
              <p:cNvSpPr/>
              <p:nvPr/>
            </p:nvSpPr>
            <p:spPr>
              <a:xfrm>
                <a:off x="1926865" y="1489783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273E9A1-9D2E-68A2-5408-42087C044FA1}"/>
                  </a:ext>
                </a:extLst>
              </p:cNvPr>
              <p:cNvSpPr/>
              <p:nvPr/>
            </p:nvSpPr>
            <p:spPr>
              <a:xfrm>
                <a:off x="3274662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76C7E96-80AE-FD1F-3880-DE1DA4CB5D00}"/>
                  </a:ext>
                </a:extLst>
              </p:cNvPr>
              <p:cNvSpPr/>
              <p:nvPr/>
            </p:nvSpPr>
            <p:spPr>
              <a:xfrm>
                <a:off x="4653998" y="1470990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CCA10EC-DAB6-907E-440A-5B6D4B45420A}"/>
                  </a:ext>
                </a:extLst>
              </p:cNvPr>
              <p:cNvSpPr/>
              <p:nvPr/>
            </p:nvSpPr>
            <p:spPr>
              <a:xfrm>
                <a:off x="5943270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BC84016-F0FB-EF23-4E76-B6B50270ADB0}"/>
                  </a:ext>
                </a:extLst>
              </p:cNvPr>
              <p:cNvCxnSpPr>
                <a:cxnSpLocks/>
                <a:stCxn id="97" idx="2"/>
                <a:endCxn id="95" idx="0"/>
              </p:cNvCxnSpPr>
              <p:nvPr/>
            </p:nvCxnSpPr>
            <p:spPr>
              <a:xfrm flipV="1">
                <a:off x="1949725" y="930845"/>
                <a:ext cx="2724020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7D0889E-7AD8-0008-E2F2-3F92268BE3E5}"/>
                  </a:ext>
                </a:extLst>
              </p:cNvPr>
              <p:cNvCxnSpPr>
                <a:cxnSpLocks/>
                <a:endCxn id="96" idx="0"/>
              </p:cNvCxnSpPr>
              <p:nvPr/>
            </p:nvCxnSpPr>
            <p:spPr>
              <a:xfrm flipV="1">
                <a:off x="3334594" y="946205"/>
                <a:ext cx="2631537" cy="1910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21DBD08-A53F-7EF5-55CE-7E0D9E91063B}"/>
                  </a:ext>
                </a:extLst>
              </p:cNvPr>
              <p:cNvCxnSpPr>
                <a:cxnSpLocks/>
                <a:stCxn id="99" idx="0"/>
                <a:endCxn id="101" idx="2"/>
              </p:cNvCxnSpPr>
              <p:nvPr/>
            </p:nvCxnSpPr>
            <p:spPr>
              <a:xfrm>
                <a:off x="1949725" y="1489783"/>
                <a:ext cx="2727133" cy="1996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47B10FC3-7AF7-F83F-693C-69EAFC835CCE}"/>
                  </a:ext>
                </a:extLst>
              </p:cNvPr>
              <p:cNvCxnSpPr>
                <a:cxnSpLocks/>
                <a:stCxn id="100" idx="0"/>
                <a:endCxn id="102" idx="2"/>
              </p:cNvCxnSpPr>
              <p:nvPr/>
            </p:nvCxnSpPr>
            <p:spPr>
              <a:xfrm>
                <a:off x="3297522" y="1486352"/>
                <a:ext cx="2668608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A70C1A-22C8-2DFB-5D94-F46D09745A8D}"/>
                </a:ext>
              </a:extLst>
            </p:cNvPr>
            <p:cNvGrpSpPr/>
            <p:nvPr/>
          </p:nvGrpSpPr>
          <p:grpSpPr>
            <a:xfrm>
              <a:off x="2589527" y="2959228"/>
              <a:ext cx="1588126" cy="229582"/>
              <a:chOff x="1777115" y="927414"/>
              <a:chExt cx="4251300" cy="780791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D82C693-4BF5-6475-C27A-54962EFAC8CE}"/>
                  </a:ext>
                </a:extLst>
              </p:cNvPr>
              <p:cNvGrpSpPr/>
              <p:nvPr/>
            </p:nvGrpSpPr>
            <p:grpSpPr>
              <a:xfrm>
                <a:off x="1777115" y="1164627"/>
                <a:ext cx="4251300" cy="306364"/>
                <a:chOff x="2914151" y="2754888"/>
                <a:chExt cx="4251300" cy="306364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48D87CE-D0ED-32D5-FEAF-CAC130973416}"/>
                    </a:ext>
                  </a:extLst>
                </p:cNvPr>
                <p:cNvSpPr/>
                <p:nvPr/>
              </p:nvSpPr>
              <p:spPr>
                <a:xfrm>
                  <a:off x="2914151" y="2754889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6800C5E0-D68D-4357-609E-FFED7CE0B3AC}"/>
                    </a:ext>
                  </a:extLst>
                </p:cNvPr>
                <p:cNvSpPr/>
                <p:nvPr/>
              </p:nvSpPr>
              <p:spPr>
                <a:xfrm>
                  <a:off x="5102085" y="2754888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E0170D4-4FBE-DEAC-ED99-69FC5A2D7A9E}"/>
                    </a:ext>
                  </a:extLst>
                </p:cNvPr>
                <p:cNvSpPr/>
                <p:nvPr/>
              </p:nvSpPr>
              <p:spPr>
                <a:xfrm>
                  <a:off x="7040883" y="2754888"/>
                  <a:ext cx="124568" cy="306363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50300F6-BF99-A610-95B0-CC57A8F22055}"/>
                  </a:ext>
                </a:extLst>
              </p:cNvPr>
              <p:cNvSpPr/>
              <p:nvPr/>
            </p:nvSpPr>
            <p:spPr>
              <a:xfrm>
                <a:off x="465088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FD75C12-720A-1361-1416-56A9E9F2C1BC}"/>
                  </a:ext>
                </a:extLst>
              </p:cNvPr>
              <p:cNvSpPr/>
              <p:nvPr/>
            </p:nvSpPr>
            <p:spPr>
              <a:xfrm>
                <a:off x="5943271" y="94620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7B88794-C1EA-D90E-6523-1FBBC768A698}"/>
                  </a:ext>
                </a:extLst>
              </p:cNvPr>
              <p:cNvSpPr/>
              <p:nvPr/>
            </p:nvSpPr>
            <p:spPr>
              <a:xfrm>
                <a:off x="192686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9C9DD07-0849-C6D4-B8BC-7B23C6DF6814}"/>
                  </a:ext>
                </a:extLst>
              </p:cNvPr>
              <p:cNvSpPr/>
              <p:nvPr/>
            </p:nvSpPr>
            <p:spPr>
              <a:xfrm>
                <a:off x="3276716" y="927414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99C6E1F-A9AC-7047-860B-F15FB9FBCE2A}"/>
                  </a:ext>
                </a:extLst>
              </p:cNvPr>
              <p:cNvSpPr/>
              <p:nvPr/>
            </p:nvSpPr>
            <p:spPr>
              <a:xfrm>
                <a:off x="1926865" y="1489783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ED0DCFB-1F8A-7ED9-1826-EE3924F54CF3}"/>
                  </a:ext>
                </a:extLst>
              </p:cNvPr>
              <p:cNvSpPr/>
              <p:nvPr/>
            </p:nvSpPr>
            <p:spPr>
              <a:xfrm>
                <a:off x="3274662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6BDC3AD-BF7A-2C55-A015-68F1A70E0775}"/>
                  </a:ext>
                </a:extLst>
              </p:cNvPr>
              <p:cNvSpPr/>
              <p:nvPr/>
            </p:nvSpPr>
            <p:spPr>
              <a:xfrm>
                <a:off x="4653998" y="1470990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60DE151F-0078-EAF1-E923-6AFABF8C7CBE}"/>
                  </a:ext>
                </a:extLst>
              </p:cNvPr>
              <p:cNvSpPr/>
              <p:nvPr/>
            </p:nvSpPr>
            <p:spPr>
              <a:xfrm>
                <a:off x="5943270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AEF4263-82A2-D3CB-3009-F2599009CCE2}"/>
                  </a:ext>
                </a:extLst>
              </p:cNvPr>
              <p:cNvCxnSpPr>
                <a:cxnSpLocks/>
                <a:stCxn id="81" idx="2"/>
                <a:endCxn id="79" idx="0"/>
              </p:cNvCxnSpPr>
              <p:nvPr/>
            </p:nvCxnSpPr>
            <p:spPr>
              <a:xfrm flipV="1">
                <a:off x="1949725" y="930845"/>
                <a:ext cx="2724020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F3A927C-C1E3-7148-43FC-7EBF8659BB4D}"/>
                  </a:ext>
                </a:extLst>
              </p:cNvPr>
              <p:cNvCxnSpPr>
                <a:cxnSpLocks/>
                <a:endCxn id="80" idx="0"/>
              </p:cNvCxnSpPr>
              <p:nvPr/>
            </p:nvCxnSpPr>
            <p:spPr>
              <a:xfrm flipV="1">
                <a:off x="3334594" y="946205"/>
                <a:ext cx="2631537" cy="1910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0E6B9C2A-0873-CAB4-D267-5E9D61D4E522}"/>
                  </a:ext>
                </a:extLst>
              </p:cNvPr>
              <p:cNvCxnSpPr>
                <a:cxnSpLocks/>
                <a:stCxn id="83" idx="0"/>
                <a:endCxn id="85" idx="2"/>
              </p:cNvCxnSpPr>
              <p:nvPr/>
            </p:nvCxnSpPr>
            <p:spPr>
              <a:xfrm>
                <a:off x="1949725" y="1489783"/>
                <a:ext cx="2727133" cy="1996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71E7224-5D32-381E-940B-6E315C84BCD2}"/>
                  </a:ext>
                </a:extLst>
              </p:cNvPr>
              <p:cNvCxnSpPr>
                <a:cxnSpLocks/>
                <a:stCxn id="84" idx="0"/>
                <a:endCxn id="86" idx="2"/>
              </p:cNvCxnSpPr>
              <p:nvPr/>
            </p:nvCxnSpPr>
            <p:spPr>
              <a:xfrm>
                <a:off x="3297522" y="1486352"/>
                <a:ext cx="2668608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98DCC2A-68C5-B464-6162-194484FDF93B}"/>
                </a:ext>
              </a:extLst>
            </p:cNvPr>
            <p:cNvGrpSpPr/>
            <p:nvPr/>
          </p:nvGrpSpPr>
          <p:grpSpPr>
            <a:xfrm>
              <a:off x="4172377" y="2958179"/>
              <a:ext cx="1588126" cy="229582"/>
              <a:chOff x="1777115" y="927414"/>
              <a:chExt cx="4251300" cy="780791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D18AE5E-E71E-DF30-90A4-3A9322F05A44}"/>
                  </a:ext>
                </a:extLst>
              </p:cNvPr>
              <p:cNvGrpSpPr/>
              <p:nvPr/>
            </p:nvGrpSpPr>
            <p:grpSpPr>
              <a:xfrm>
                <a:off x="1777115" y="1164627"/>
                <a:ext cx="4251300" cy="306364"/>
                <a:chOff x="2914151" y="2754888"/>
                <a:chExt cx="4251300" cy="30636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3581BE66-E611-FED1-395E-FF6776F48B50}"/>
                    </a:ext>
                  </a:extLst>
                </p:cNvPr>
                <p:cNvSpPr/>
                <p:nvPr/>
              </p:nvSpPr>
              <p:spPr>
                <a:xfrm>
                  <a:off x="2914151" y="2754889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63E609EE-376B-964A-BDF7-0E6E183F06CA}"/>
                    </a:ext>
                  </a:extLst>
                </p:cNvPr>
                <p:cNvSpPr/>
                <p:nvPr/>
              </p:nvSpPr>
              <p:spPr>
                <a:xfrm>
                  <a:off x="5102085" y="2754888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39DE17B4-DE5D-631E-C331-5D867F490DFD}"/>
                    </a:ext>
                  </a:extLst>
                </p:cNvPr>
                <p:cNvSpPr/>
                <p:nvPr/>
              </p:nvSpPr>
              <p:spPr>
                <a:xfrm>
                  <a:off x="7040883" y="2754888"/>
                  <a:ext cx="124568" cy="306363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E478272-18D4-33C2-793C-B4FBC6BD8BE8}"/>
                  </a:ext>
                </a:extLst>
              </p:cNvPr>
              <p:cNvSpPr/>
              <p:nvPr/>
            </p:nvSpPr>
            <p:spPr>
              <a:xfrm>
                <a:off x="465088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EEC29DF-8FCC-81A1-3658-90B23B42D8E9}"/>
                  </a:ext>
                </a:extLst>
              </p:cNvPr>
              <p:cNvSpPr/>
              <p:nvPr/>
            </p:nvSpPr>
            <p:spPr>
              <a:xfrm>
                <a:off x="5943271" y="94620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ECB57D8-9457-70DC-0B67-07BE0E20EADA}"/>
                  </a:ext>
                </a:extLst>
              </p:cNvPr>
              <p:cNvSpPr/>
              <p:nvPr/>
            </p:nvSpPr>
            <p:spPr>
              <a:xfrm>
                <a:off x="192686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B39E912-2453-C390-5D04-23C1CA3F24CF}"/>
                  </a:ext>
                </a:extLst>
              </p:cNvPr>
              <p:cNvSpPr/>
              <p:nvPr/>
            </p:nvSpPr>
            <p:spPr>
              <a:xfrm>
                <a:off x="3276716" y="927414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61F0169-570A-8317-6E25-E3B607019356}"/>
                  </a:ext>
                </a:extLst>
              </p:cNvPr>
              <p:cNvSpPr/>
              <p:nvPr/>
            </p:nvSpPr>
            <p:spPr>
              <a:xfrm>
                <a:off x="1926865" y="1489783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0D54B08-680D-7550-1228-97DF4F20ACE7}"/>
                  </a:ext>
                </a:extLst>
              </p:cNvPr>
              <p:cNvSpPr/>
              <p:nvPr/>
            </p:nvSpPr>
            <p:spPr>
              <a:xfrm>
                <a:off x="3274662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97090DD-3CCA-AF17-6D70-2D4B884684E6}"/>
                  </a:ext>
                </a:extLst>
              </p:cNvPr>
              <p:cNvSpPr/>
              <p:nvPr/>
            </p:nvSpPr>
            <p:spPr>
              <a:xfrm>
                <a:off x="4653998" y="1470990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EA5EC0-CE29-9C01-543B-3BA01EBDEE9A}"/>
                  </a:ext>
                </a:extLst>
              </p:cNvPr>
              <p:cNvSpPr/>
              <p:nvPr/>
            </p:nvSpPr>
            <p:spPr>
              <a:xfrm>
                <a:off x="5943270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4D18DBD-FEAC-6DA4-9B32-218170CA5B77}"/>
                  </a:ext>
                </a:extLst>
              </p:cNvPr>
              <p:cNvCxnSpPr>
                <a:cxnSpLocks/>
                <a:stCxn id="65" idx="2"/>
                <a:endCxn id="63" idx="0"/>
              </p:cNvCxnSpPr>
              <p:nvPr/>
            </p:nvCxnSpPr>
            <p:spPr>
              <a:xfrm flipV="1">
                <a:off x="1949725" y="930845"/>
                <a:ext cx="2724020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8B8CBBF-2FA2-531D-7940-7968ED91FC0A}"/>
                  </a:ext>
                </a:extLst>
              </p:cNvPr>
              <p:cNvCxnSpPr>
                <a:cxnSpLocks/>
                <a:endCxn id="64" idx="0"/>
              </p:cNvCxnSpPr>
              <p:nvPr/>
            </p:nvCxnSpPr>
            <p:spPr>
              <a:xfrm flipV="1">
                <a:off x="3334594" y="946205"/>
                <a:ext cx="2631537" cy="1910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09C8B30-A889-5687-7FA9-E973ECD164FA}"/>
                  </a:ext>
                </a:extLst>
              </p:cNvPr>
              <p:cNvCxnSpPr>
                <a:cxnSpLocks/>
                <a:stCxn id="67" idx="0"/>
                <a:endCxn id="69" idx="2"/>
              </p:cNvCxnSpPr>
              <p:nvPr/>
            </p:nvCxnSpPr>
            <p:spPr>
              <a:xfrm>
                <a:off x="1949725" y="1489783"/>
                <a:ext cx="2727133" cy="1996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77B0E49B-B72F-1340-0A90-7CDC4DA9F272}"/>
                  </a:ext>
                </a:extLst>
              </p:cNvPr>
              <p:cNvCxnSpPr>
                <a:cxnSpLocks/>
                <a:stCxn id="68" idx="0"/>
                <a:endCxn id="70" idx="2"/>
              </p:cNvCxnSpPr>
              <p:nvPr/>
            </p:nvCxnSpPr>
            <p:spPr>
              <a:xfrm>
                <a:off x="3297522" y="1486352"/>
                <a:ext cx="2668608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993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8296-1E46-A9B1-EE62-3205934F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84" y="208774"/>
            <a:ext cx="7159625" cy="473528"/>
          </a:xfrm>
        </p:spPr>
        <p:txBody>
          <a:bodyPr>
            <a:normAutofit fontScale="90000"/>
          </a:bodyPr>
          <a:lstStyle/>
          <a:p>
            <a:r>
              <a:rPr lang="en-BE" dirty="0"/>
              <a:t>Limits and sources of noise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E75041-09A9-7C40-4AE0-5FE77881FA60}"/>
              </a:ext>
            </a:extLst>
          </p:cNvPr>
          <p:cNvGrpSpPr/>
          <p:nvPr/>
        </p:nvGrpSpPr>
        <p:grpSpPr>
          <a:xfrm>
            <a:off x="6319458" y="878120"/>
            <a:ext cx="2336954" cy="1782799"/>
            <a:chOff x="6431425" y="2668990"/>
            <a:chExt cx="2336954" cy="17827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04CDDC-4564-0488-625D-6D3748D5E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1425" y="2680003"/>
              <a:ext cx="2336954" cy="17717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0ED4CB-CD6A-F1F3-FA93-CEE13C596B9A}"/>
                </a:ext>
              </a:extLst>
            </p:cNvPr>
            <p:cNvSpPr/>
            <p:nvPr/>
          </p:nvSpPr>
          <p:spPr bwMode="auto">
            <a:xfrm>
              <a:off x="6431425" y="2668990"/>
              <a:ext cx="2336954" cy="1779667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BE">
                <a:solidFill>
                  <a:srgbClr val="FF0000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D0204FC-883D-A424-6DCD-9020AD9546F3}"/>
              </a:ext>
            </a:extLst>
          </p:cNvPr>
          <p:cNvSpPr txBox="1"/>
          <p:nvPr/>
        </p:nvSpPr>
        <p:spPr>
          <a:xfrm>
            <a:off x="5999450" y="2686220"/>
            <a:ext cx="29769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500" dirty="0"/>
              <a:t>Quantum noise = </a:t>
            </a:r>
          </a:p>
          <a:p>
            <a:r>
              <a:rPr lang="en-BE" sz="1500" dirty="0"/>
              <a:t>√(electronic noise</a:t>
            </a:r>
            <a:r>
              <a:rPr lang="en-BE" sz="1500" baseline="30000" dirty="0"/>
              <a:t>2</a:t>
            </a:r>
            <a:r>
              <a:rPr lang="en-BE" sz="1500" dirty="0"/>
              <a:t> + photon noise</a:t>
            </a:r>
            <a:r>
              <a:rPr lang="en-BE" sz="1500" baseline="30000" dirty="0"/>
              <a:t>2</a:t>
            </a:r>
            <a:r>
              <a:rPr lang="en-BE" sz="1500" dirty="0"/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BE5B2-7DBD-2058-467C-B79AEE890DB9}"/>
                  </a:ext>
                </a:extLst>
              </p:cNvPr>
              <p:cNvSpPr txBox="1"/>
              <p:nvPr/>
            </p:nvSpPr>
            <p:spPr>
              <a:xfrm>
                <a:off x="6199105" y="3148915"/>
                <a:ext cx="202465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BE" sz="1500" dirty="0">
                    <a:solidFill>
                      <a:schemeClr val="bg1">
                        <a:lumMod val="65000"/>
                      </a:schemeClr>
                    </a:solidFill>
                  </a:rPr>
                  <a:t>constant	</a:t>
                </a:r>
                <a14:m>
                  <m:oMath xmlns:m="http://schemas.openxmlformats.org/officeDocument/2006/math">
                    <m:r>
                      <a:rPr lang="en-BE" sz="1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BE" sz="1500" dirty="0">
                    <a:solidFill>
                      <a:schemeClr val="bg1">
                        <a:lumMod val="65000"/>
                      </a:schemeClr>
                    </a:solidFill>
                  </a:rPr>
                  <a:t># photons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BE5B2-7DBD-2058-467C-B79AEE890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105" y="3148915"/>
                <a:ext cx="2024657" cy="323165"/>
              </a:xfrm>
              <a:prstGeom prst="rect">
                <a:avLst/>
              </a:prstGeom>
              <a:blipFill>
                <a:blip r:embed="rId3"/>
                <a:stretch>
                  <a:fillRect l="-1250" t="-7692" b="-1923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4FD24BFB-18F0-C943-317A-D64B084C78E3}"/>
              </a:ext>
            </a:extLst>
          </p:cNvPr>
          <p:cNvGrpSpPr/>
          <p:nvPr/>
        </p:nvGrpSpPr>
        <p:grpSpPr>
          <a:xfrm>
            <a:off x="3515217" y="862638"/>
            <a:ext cx="2336954" cy="2140530"/>
            <a:chOff x="3198120" y="3377910"/>
            <a:chExt cx="2336954" cy="214053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3031D5-11F2-2FA5-3804-E3B51F2C8EA4}"/>
                </a:ext>
              </a:extLst>
            </p:cNvPr>
            <p:cNvGrpSpPr/>
            <p:nvPr/>
          </p:nvGrpSpPr>
          <p:grpSpPr>
            <a:xfrm>
              <a:off x="3198120" y="3377910"/>
              <a:ext cx="2336954" cy="1779667"/>
              <a:chOff x="8831087" y="894645"/>
              <a:chExt cx="3115939" cy="237288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C7A7960-7CE0-12A0-F86C-CE4C74CED0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3698" t="52961" r="50118" b="20570"/>
              <a:stretch/>
            </p:blipFill>
            <p:spPr>
              <a:xfrm>
                <a:off x="8831087" y="905153"/>
                <a:ext cx="3115939" cy="2362381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E0F130C-7FA6-6DEA-9B6C-138E67538571}"/>
                  </a:ext>
                </a:extLst>
              </p:cNvPr>
              <p:cNvSpPr/>
              <p:nvPr/>
            </p:nvSpPr>
            <p:spPr bwMode="auto">
              <a:xfrm>
                <a:off x="8831087" y="894645"/>
                <a:ext cx="3115939" cy="2372889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BE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166A22-8768-A069-D0B8-94AFD2D525A3}"/>
                </a:ext>
              </a:extLst>
            </p:cNvPr>
            <p:cNvSpPr txBox="1"/>
            <p:nvPr/>
          </p:nvSpPr>
          <p:spPr>
            <a:xfrm>
              <a:off x="3291831" y="5195275"/>
              <a:ext cx="188827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500" dirty="0"/>
                <a:t>Blurring by diffraction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297183-2DAA-3967-A1BC-56EE083F7968}"/>
              </a:ext>
            </a:extLst>
          </p:cNvPr>
          <p:cNvGrpSpPr/>
          <p:nvPr/>
        </p:nvGrpSpPr>
        <p:grpSpPr>
          <a:xfrm>
            <a:off x="207116" y="862638"/>
            <a:ext cx="3084715" cy="1751332"/>
            <a:chOff x="228586" y="1512684"/>
            <a:chExt cx="3084715" cy="17513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A1287D-40CD-E459-09C9-CCBF1225A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621" y="1767935"/>
              <a:ext cx="2116256" cy="5916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5465F3-79F8-6358-BAFF-10D4470C2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12602" y="1737923"/>
              <a:ext cx="736928" cy="73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78FFD62E-2258-C5F3-4EAB-4AC5104BE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12601" y="1737923"/>
              <a:ext cx="736928" cy="73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B6D637D6-459D-D16A-9B64-7E469786F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2601" y="1737925"/>
              <a:ext cx="736928" cy="73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9B6E6F3C-82E6-F969-51A7-9A14487D2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12601" y="1737924"/>
              <a:ext cx="736928" cy="73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49205F-D028-134B-EBF9-A236888E6330}"/>
                </a:ext>
              </a:extLst>
            </p:cNvPr>
            <p:cNvSpPr/>
            <p:nvPr/>
          </p:nvSpPr>
          <p:spPr bwMode="auto">
            <a:xfrm>
              <a:off x="228586" y="1512684"/>
              <a:ext cx="3084715" cy="1156306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BE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BD7B97-D2C9-3DE2-E6EA-7D1B2047580A}"/>
                </a:ext>
              </a:extLst>
            </p:cNvPr>
            <p:cNvSpPr txBox="1"/>
            <p:nvPr/>
          </p:nvSpPr>
          <p:spPr>
            <a:xfrm>
              <a:off x="375620" y="2710018"/>
              <a:ext cx="283648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500" dirty="0"/>
                <a:t>Image wobble by varying</a:t>
              </a:r>
              <a:br>
                <a:rPr lang="en-BE" sz="1500" dirty="0"/>
              </a:br>
              <a:r>
                <a:rPr lang="en-BE" sz="1500" dirty="0"/>
                <a:t>refractive </a:t>
              </a:r>
              <a:r>
                <a:rPr lang="en-BE" sz="1500"/>
                <a:t>index </a:t>
              </a:r>
              <a:r>
                <a:rPr lang="nl-NL" sz="1500" dirty="0" err="1"/>
                <a:t>along</a:t>
              </a:r>
              <a:r>
                <a:rPr lang="en-BE" sz="1500"/>
                <a:t> </a:t>
              </a:r>
              <a:r>
                <a:rPr lang="en-BE" sz="1500" dirty="0"/>
                <a:t>optical path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90F49D4-1D76-DB08-4111-A6F38D8A46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150" y="3689354"/>
            <a:ext cx="4398242" cy="28306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63FB25-E805-DC67-7B5F-0242A8D340DE}"/>
              </a:ext>
            </a:extLst>
          </p:cNvPr>
          <p:cNvSpPr txBox="1"/>
          <p:nvPr/>
        </p:nvSpPr>
        <p:spPr>
          <a:xfrm>
            <a:off x="4846533" y="5764436"/>
            <a:ext cx="401593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100" dirty="0"/>
              <a:t>H. van der Graaf et al., “</a:t>
            </a:r>
            <a:r>
              <a:rPr lang="en-GB" sz="1100" dirty="0"/>
              <a:t>The ultimate performance of the Rasnik 3-point alignment system</a:t>
            </a:r>
            <a:r>
              <a:rPr lang="en-BE" sz="1100"/>
              <a:t>”, </a:t>
            </a:r>
            <a:r>
              <a:rPr lang="en-GB" sz="1100" dirty="0">
                <a:effectLst/>
                <a:latin typeface="CharisSIL"/>
              </a:rPr>
              <a:t>Nuclear Inst. and Methods in Physics Research, A 1050 (2023) 168160 </a:t>
            </a:r>
            <a:endParaRPr lang="en-GB" sz="1100" dirty="0">
              <a:effectLst/>
            </a:endParaRPr>
          </a:p>
          <a:p>
            <a:pPr algn="l"/>
            <a:endParaRPr lang="en-GB" sz="1000" dirty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5286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4EBF64-A29B-37C8-48E4-83DB19ED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33" y="955223"/>
            <a:ext cx="7159625" cy="473528"/>
          </a:xfrm>
        </p:spPr>
        <p:txBody>
          <a:bodyPr>
            <a:normAutofit fontScale="90000"/>
          </a:bodyPr>
          <a:lstStyle/>
          <a:p>
            <a:r>
              <a:rPr lang="en-BE" dirty="0"/>
              <a:t>Future Rasnik developments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C45F3-8C99-EFC4-7B2F-60252E025926}"/>
              </a:ext>
            </a:extLst>
          </p:cNvPr>
          <p:cNvSpPr txBox="1"/>
          <p:nvPr/>
        </p:nvSpPr>
        <p:spPr>
          <a:xfrm>
            <a:off x="676680" y="1513465"/>
            <a:ext cx="53481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pitchFamily="2" charset="2"/>
              <a:buChar char="Ø"/>
            </a:pPr>
            <a:r>
              <a:rPr lang="en-BE" sz="1350" dirty="0"/>
              <a:t>Particle colliders and gravitational-wave detectors are going cryogenic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C413A-A8F3-3247-BE47-B87DA6EAEF1A}"/>
              </a:ext>
            </a:extLst>
          </p:cNvPr>
          <p:cNvSpPr txBox="1"/>
          <p:nvPr/>
        </p:nvSpPr>
        <p:spPr>
          <a:xfrm>
            <a:off x="978280" y="2022427"/>
            <a:ext cx="17625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350"/>
              <a:t>C</a:t>
            </a:r>
            <a:r>
              <a:rPr lang="en-BE" sz="1350" baseline="30000"/>
              <a:t>3</a:t>
            </a:r>
            <a:r>
              <a:rPr lang="en-BE" sz="1350"/>
              <a:t> </a:t>
            </a:r>
            <a:r>
              <a:rPr lang="en-BE" sz="1350">
                <a:solidFill>
                  <a:schemeClr val="bg1">
                    <a:lumMod val="65000"/>
                  </a:schemeClr>
                </a:solidFill>
              </a:rPr>
              <a:t>cool </a:t>
            </a:r>
            <a:r>
              <a:rPr lang="en-BE" sz="1350" dirty="0">
                <a:solidFill>
                  <a:schemeClr val="bg1">
                    <a:lumMod val="65000"/>
                  </a:schemeClr>
                </a:solidFill>
              </a:rPr>
              <a:t>copper collider</a:t>
            </a:r>
            <a:endParaRPr lang="en-BE" sz="135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C985C0-F65A-C103-8533-DCFB5A246F3D}"/>
              </a:ext>
            </a:extLst>
          </p:cNvPr>
          <p:cNvSpPr txBox="1"/>
          <p:nvPr/>
        </p:nvSpPr>
        <p:spPr>
          <a:xfrm>
            <a:off x="5802952" y="2030319"/>
            <a:ext cx="1470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350" dirty="0"/>
              <a:t>Einstein Telescope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C39895-187E-E8AE-4750-D0F82CE25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" y="2376067"/>
            <a:ext cx="4639335" cy="24872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E037C9-338D-B0CB-33E5-4A121673C7E1}"/>
              </a:ext>
            </a:extLst>
          </p:cNvPr>
          <p:cNvSpPr txBox="1"/>
          <p:nvPr/>
        </p:nvSpPr>
        <p:spPr>
          <a:xfrm>
            <a:off x="186896" y="2447281"/>
            <a:ext cx="4892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350" dirty="0">
                <a:solidFill>
                  <a:schemeClr val="bg1"/>
                </a:solidFill>
              </a:rPr>
              <a:t>77 K</a:t>
            </a:r>
          </a:p>
        </p:txBody>
      </p:sp>
      <p:pic>
        <p:nvPicPr>
          <p:cNvPr id="14" name="Picture 6" descr="Einstein Telescope : Slideshow">
            <a:extLst>
              <a:ext uri="{FF2B5EF4-FFF2-40B4-BE49-F238E27FC236}">
                <a16:creationId xmlns:a16="http://schemas.microsoft.com/office/drawing/2014/main" id="{62479740-1DBA-ACC6-7367-567CF3102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527" y="2417536"/>
            <a:ext cx="4318473" cy="242977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D7169-5675-8FB8-02B0-AC87736462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836" y1="67680" x2="49153" y2="67956"/>
                        <a14:foregroundMark x1="49153" y1="67956" x2="63277" y2="66022"/>
                        <a14:foregroundMark x1="63277" y1="66022" x2="74294" y2="69890"/>
                        <a14:foregroundMark x1="18927" y1="83702" x2="37571" y2="86188"/>
                        <a14:foregroundMark x1="37571" y1="86188" x2="64972" y2="83978"/>
                        <a14:foregroundMark x1="64972" y1="83978" x2="78531" y2="85912"/>
                        <a14:foregroundMark x1="78531" y1="85912" x2="82486" y2="83978"/>
                        <a14:foregroundMark x1="63277" y1="42541" x2="59040" y2="29834"/>
                        <a14:foregroundMark x1="59040" y1="29834" x2="56497" y2="27072"/>
                        <a14:backgroundMark x1="44915" y1="61050" x2="50282" y2="59116"/>
                        <a14:backgroundMark x1="38418" y1="79282" x2="65254" y2="77624"/>
                        <a14:backgroundMark x1="65254" y1="77624" x2="66102" y2="77624"/>
                        <a14:backgroundMark x1="30226" y1="52210" x2="30791" y2="52210"/>
                        <a14:backgroundMark x1="69492" y1="52210" x2="70339" y2="50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066" y="2376067"/>
            <a:ext cx="1073886" cy="10981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399797-FF74-58AE-D0E6-C84E74ECED14}"/>
              </a:ext>
            </a:extLst>
          </p:cNvPr>
          <p:cNvSpPr txBox="1"/>
          <p:nvPr/>
        </p:nvSpPr>
        <p:spPr>
          <a:xfrm>
            <a:off x="991067" y="5084179"/>
            <a:ext cx="51709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pitchFamily="2" charset="2"/>
              <a:buChar char="Ø"/>
            </a:pPr>
            <a:r>
              <a:rPr lang="en-BE" sz="1350" dirty="0"/>
              <a:t>Need for cryogenic CMOS pixel sensors and diode laser (e.g. VCSEL)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366B2A-49F6-994A-F994-C4AA6462765D}"/>
              </a:ext>
            </a:extLst>
          </p:cNvPr>
          <p:cNvSpPr txBox="1"/>
          <p:nvPr/>
        </p:nvSpPr>
        <p:spPr>
          <a:xfrm>
            <a:off x="8466408" y="4434371"/>
            <a:ext cx="4892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350" dirty="0">
                <a:solidFill>
                  <a:schemeClr val="bg1"/>
                </a:solidFill>
              </a:rPr>
              <a:t>10 K</a:t>
            </a:r>
          </a:p>
        </p:txBody>
      </p:sp>
    </p:spTree>
    <p:extLst>
      <p:ext uri="{BB962C8B-B14F-4D97-AF65-F5344CB8AC3E}">
        <p14:creationId xmlns:p14="http://schemas.microsoft.com/office/powerpoint/2010/main" val="231893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34D868-6B2D-DADF-707C-F9F819E7BEF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932288" y="3558778"/>
            <a:ext cx="685800" cy="238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E60960-C3B9-B9CF-328E-723C531EE33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389143" y="3559374"/>
            <a:ext cx="685800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1B78A2-009D-2C40-DA94-012728FB08B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133033" y="3559373"/>
            <a:ext cx="685800" cy="119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2D35B7-B9B3-93FA-EA91-F5493484F00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846593" y="3559374"/>
            <a:ext cx="685800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3CDB45-E87B-1131-7B49-284FC8B09D8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590483" y="3559373"/>
            <a:ext cx="685800" cy="119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F93BE1-72BE-BEA6-5BEB-3140776CC5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73997" y="3387327"/>
            <a:ext cx="2466975" cy="37266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1E207F-BADE-A2A5-62EE-C2538E1EA6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09554" y="3357563"/>
            <a:ext cx="2465785" cy="37266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5A082CD-5180-0572-0342-852E759335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4303" y="3429001"/>
            <a:ext cx="2465784" cy="37385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9DD014A-3510-4C58-7A72-BB0AED866F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67003" y="3429001"/>
            <a:ext cx="2465784" cy="37385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042F221-DDAE-753B-2AC1-5A2B41A628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32788" y="3429001"/>
            <a:ext cx="2465785" cy="37385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D88BC73-8172-1D65-AEFC-B6085C3035B6}"/>
              </a:ext>
            </a:extLst>
          </p:cNvPr>
          <p:cNvSpPr/>
          <p:nvPr/>
        </p:nvSpPr>
        <p:spPr>
          <a:xfrm>
            <a:off x="3421927" y="3655756"/>
            <a:ext cx="54006" cy="14049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A5675-B650-D289-363D-5A94C528EF78}"/>
              </a:ext>
            </a:extLst>
          </p:cNvPr>
          <p:cNvSpPr txBox="1"/>
          <p:nvPr/>
        </p:nvSpPr>
        <p:spPr>
          <a:xfrm>
            <a:off x="1706431" y="1401302"/>
            <a:ext cx="5854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From</a:t>
            </a:r>
            <a:r>
              <a:rPr lang="nl-NL" dirty="0"/>
              <a:t> 3-point </a:t>
            </a:r>
            <a:r>
              <a:rPr lang="nl-NL" dirty="0" err="1"/>
              <a:t>alignment</a:t>
            </a:r>
            <a:r>
              <a:rPr lang="nl-NL" dirty="0"/>
              <a:t> system </a:t>
            </a:r>
            <a:r>
              <a:rPr lang="nl-NL" dirty="0" err="1"/>
              <a:t>to</a:t>
            </a:r>
            <a:r>
              <a:rPr lang="nl-NL" dirty="0"/>
              <a:t> n-point </a:t>
            </a:r>
            <a:r>
              <a:rPr lang="nl-NL" dirty="0" err="1"/>
              <a:t>alignment</a:t>
            </a:r>
            <a:r>
              <a:rPr lang="nl-NL" dirty="0"/>
              <a:t> system:</a:t>
            </a:r>
          </a:p>
          <a:p>
            <a:endParaRPr lang="nl-NL" dirty="0"/>
          </a:p>
          <a:p>
            <a:r>
              <a:rPr lang="nl-NL" b="1" i="1" dirty="0"/>
              <a:t>					</a:t>
            </a:r>
            <a:r>
              <a:rPr lang="nl-NL" b="1" i="1" dirty="0" err="1"/>
              <a:t>chainplates</a:t>
            </a:r>
            <a:endParaRPr lang="nl-NL" b="1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BDCC89-215E-1EE2-4B39-5048EB06AA4A}"/>
              </a:ext>
            </a:extLst>
          </p:cNvPr>
          <p:cNvSpPr/>
          <p:nvPr/>
        </p:nvSpPr>
        <p:spPr>
          <a:xfrm>
            <a:off x="3484211" y="3364203"/>
            <a:ext cx="54006" cy="1404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377351-B636-DA48-767E-05C04455676B}"/>
              </a:ext>
            </a:extLst>
          </p:cNvPr>
          <p:cNvSpPr/>
          <p:nvPr/>
        </p:nvSpPr>
        <p:spPr>
          <a:xfrm>
            <a:off x="3458194" y="3539485"/>
            <a:ext cx="34289" cy="540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5D872C-44E1-0D64-C80B-153967091564}"/>
              </a:ext>
            </a:extLst>
          </p:cNvPr>
          <p:cNvSpPr/>
          <p:nvPr/>
        </p:nvSpPr>
        <p:spPr>
          <a:xfrm>
            <a:off x="3862253" y="4552335"/>
            <a:ext cx="54006" cy="14049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08135C2-1FA8-72E1-F7D6-C085DDD06AC7}"/>
              </a:ext>
            </a:extLst>
          </p:cNvPr>
          <p:cNvSpPr/>
          <p:nvPr/>
        </p:nvSpPr>
        <p:spPr>
          <a:xfrm>
            <a:off x="3862253" y="4066281"/>
            <a:ext cx="54006" cy="1404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7A8EC3-8032-592D-B482-7518117F5FB2}"/>
              </a:ext>
            </a:extLst>
          </p:cNvPr>
          <p:cNvSpPr/>
          <p:nvPr/>
        </p:nvSpPr>
        <p:spPr>
          <a:xfrm>
            <a:off x="3862255" y="4336311"/>
            <a:ext cx="34289" cy="540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9AFF7-ECC3-995A-99CB-10F5DA6E7388}"/>
              </a:ext>
            </a:extLst>
          </p:cNvPr>
          <p:cNvSpPr txBox="1"/>
          <p:nvPr/>
        </p:nvSpPr>
        <p:spPr>
          <a:xfrm>
            <a:off x="3970266" y="4044195"/>
            <a:ext cx="105509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FF0000"/>
                </a:solidFill>
              </a:rPr>
              <a:t>image pixel sensor</a:t>
            </a:r>
          </a:p>
          <a:p>
            <a:endParaRPr lang="nl-NL" sz="900" dirty="0">
              <a:solidFill>
                <a:srgbClr val="FF0000"/>
              </a:solidFill>
            </a:endParaRPr>
          </a:p>
          <a:p>
            <a:r>
              <a:rPr lang="nl-NL" sz="900" dirty="0">
                <a:solidFill>
                  <a:srgbClr val="FF0000"/>
                </a:solidFill>
              </a:rPr>
              <a:t>zone </a:t>
            </a:r>
            <a:r>
              <a:rPr lang="nl-NL" sz="900" dirty="0" err="1">
                <a:solidFill>
                  <a:srgbClr val="FF0000"/>
                </a:solidFill>
              </a:rPr>
              <a:t>plate</a:t>
            </a:r>
            <a:endParaRPr lang="nl-NL" sz="900" dirty="0">
              <a:solidFill>
                <a:srgbClr val="FF0000"/>
              </a:solidFill>
            </a:endParaRPr>
          </a:p>
          <a:p>
            <a:endParaRPr lang="nl-NL" sz="900" dirty="0">
              <a:solidFill>
                <a:srgbClr val="FF0000"/>
              </a:solidFill>
            </a:endParaRPr>
          </a:p>
          <a:p>
            <a:r>
              <a:rPr lang="nl-NL" sz="900" dirty="0">
                <a:solidFill>
                  <a:srgbClr val="FF0000"/>
                </a:solidFill>
              </a:rPr>
              <a:t>VCSEL laser diode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8FDEF-A236-61E5-9AB2-EECF65F12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51" y="2401294"/>
            <a:ext cx="7498496" cy="3473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FB06E-F7E9-9628-6487-7161642371A2}"/>
              </a:ext>
            </a:extLst>
          </p:cNvPr>
          <p:cNvSpPr txBox="1"/>
          <p:nvPr/>
        </p:nvSpPr>
        <p:spPr>
          <a:xfrm>
            <a:off x="5586576" y="716922"/>
            <a:ext cx="2143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accelerator </a:t>
            </a:r>
            <a:r>
              <a:rPr lang="nl-NL" dirty="0" err="1"/>
              <a:t>structure</a:t>
            </a:r>
            <a:endParaRPr lang="nl-NL" dirty="0"/>
          </a:p>
          <a:p>
            <a:endParaRPr lang="nl-NL" dirty="0"/>
          </a:p>
          <a:p>
            <a:r>
              <a:rPr lang="nl-NL" dirty="0"/>
              <a:t>stick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DE2900-B09F-82EB-D788-31E43925B7C1}"/>
              </a:ext>
            </a:extLst>
          </p:cNvPr>
          <p:cNvCxnSpPr>
            <a:cxnSpLocks/>
          </p:cNvCxnSpPr>
          <p:nvPr/>
        </p:nvCxnSpPr>
        <p:spPr>
          <a:xfrm flipH="1">
            <a:off x="5072932" y="982988"/>
            <a:ext cx="600080" cy="1640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E163DEA-A550-938F-A5DE-E9612E42A138}"/>
              </a:ext>
            </a:extLst>
          </p:cNvPr>
          <p:cNvSpPr txBox="1"/>
          <p:nvPr/>
        </p:nvSpPr>
        <p:spPr>
          <a:xfrm>
            <a:off x="354564" y="478972"/>
            <a:ext cx="446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C3: </a:t>
            </a:r>
            <a:r>
              <a:rPr lang="nl-NL" dirty="0" err="1"/>
              <a:t>alignment</a:t>
            </a:r>
            <a:r>
              <a:rPr lang="nl-NL" dirty="0"/>
              <a:t> of ~2100 accelerator </a:t>
            </a:r>
            <a:r>
              <a:rPr lang="nl-NL" dirty="0" err="1"/>
              <a:t>structures</a:t>
            </a:r>
            <a:endParaRPr lang="nl-NL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F372D5C-9E79-404C-2813-20D322B46AA2}"/>
              </a:ext>
            </a:extLst>
          </p:cNvPr>
          <p:cNvCxnSpPr>
            <a:cxnSpLocks/>
          </p:cNvCxnSpPr>
          <p:nvPr/>
        </p:nvCxnSpPr>
        <p:spPr>
          <a:xfrm>
            <a:off x="5909388" y="1579984"/>
            <a:ext cx="273698" cy="870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E207A5E-1931-D9DB-234E-73C415C9C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053" y="5289608"/>
            <a:ext cx="2755958" cy="14844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A8E41F-3CED-387F-FD74-12B0568A08DD}"/>
              </a:ext>
            </a:extLst>
          </p:cNvPr>
          <p:cNvSpPr txBox="1"/>
          <p:nvPr/>
        </p:nvSpPr>
        <p:spPr>
          <a:xfrm>
            <a:off x="7871963" y="557348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Stick</a:t>
            </a:r>
          </a:p>
        </p:txBody>
      </p:sp>
    </p:spTree>
    <p:extLst>
      <p:ext uri="{BB962C8B-B14F-4D97-AF65-F5344CB8AC3E}">
        <p14:creationId xmlns:p14="http://schemas.microsoft.com/office/powerpoint/2010/main" val="499510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FCC49-D738-57C7-72B1-5ED6EE658C81}"/>
              </a:ext>
            </a:extLst>
          </p:cNvPr>
          <p:cNvSpPr/>
          <p:nvPr/>
        </p:nvSpPr>
        <p:spPr>
          <a:xfrm>
            <a:off x="2711396" y="1306286"/>
            <a:ext cx="3331596" cy="324782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208D97-4FF8-E919-667E-8133D4629720}"/>
              </a:ext>
            </a:extLst>
          </p:cNvPr>
          <p:cNvSpPr/>
          <p:nvPr/>
        </p:nvSpPr>
        <p:spPr>
          <a:xfrm>
            <a:off x="6042992" y="3332921"/>
            <a:ext cx="172277" cy="9607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17D49F-8EC6-DB5B-FBC4-73BD115A8EEB}"/>
              </a:ext>
            </a:extLst>
          </p:cNvPr>
          <p:cNvGrpSpPr/>
          <p:nvPr/>
        </p:nvGrpSpPr>
        <p:grpSpPr>
          <a:xfrm rot="5400000">
            <a:off x="6395171" y="3111609"/>
            <a:ext cx="172277" cy="538702"/>
            <a:chOff x="7026300" y="3428999"/>
            <a:chExt cx="172277" cy="5387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4BA005-69AE-318A-3DE4-E525D1DABAC3}"/>
                </a:ext>
              </a:extLst>
            </p:cNvPr>
            <p:cNvSpPr/>
            <p:nvPr/>
          </p:nvSpPr>
          <p:spPr>
            <a:xfrm>
              <a:off x="7026300" y="3428999"/>
              <a:ext cx="172277" cy="53870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669F17-871D-A398-4B24-658D3434884F}"/>
                </a:ext>
              </a:extLst>
            </p:cNvPr>
            <p:cNvSpPr/>
            <p:nvPr/>
          </p:nvSpPr>
          <p:spPr>
            <a:xfrm>
              <a:off x="7060093" y="3458816"/>
              <a:ext cx="104693" cy="11396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661E6F1-48E5-E30E-321F-262D544C31C5}"/>
                </a:ext>
              </a:extLst>
            </p:cNvPr>
            <p:cNvSpPr/>
            <p:nvPr/>
          </p:nvSpPr>
          <p:spPr>
            <a:xfrm>
              <a:off x="7056114" y="3655612"/>
              <a:ext cx="108672" cy="954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0262B2-6FFA-7BE6-3438-C2CFD59FAD1F}"/>
                </a:ext>
              </a:extLst>
            </p:cNvPr>
            <p:cNvSpPr/>
            <p:nvPr/>
          </p:nvSpPr>
          <p:spPr>
            <a:xfrm>
              <a:off x="7056114" y="3833855"/>
              <a:ext cx="108672" cy="9541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714C40-2599-C4DF-EBFD-55D94D6EE42E}"/>
              </a:ext>
            </a:extLst>
          </p:cNvPr>
          <p:cNvGrpSpPr/>
          <p:nvPr/>
        </p:nvGrpSpPr>
        <p:grpSpPr>
          <a:xfrm rot="16200000">
            <a:off x="2183630" y="3109619"/>
            <a:ext cx="172277" cy="538702"/>
            <a:chOff x="7026300" y="3428999"/>
            <a:chExt cx="172277" cy="5387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D19F55-4A5F-79B7-40A3-8A17213EA624}"/>
                </a:ext>
              </a:extLst>
            </p:cNvPr>
            <p:cNvSpPr/>
            <p:nvPr/>
          </p:nvSpPr>
          <p:spPr>
            <a:xfrm>
              <a:off x="7026300" y="3428999"/>
              <a:ext cx="172277" cy="53870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F2F62F-8E55-C1B8-A41B-BD3B59A1B14F}"/>
                </a:ext>
              </a:extLst>
            </p:cNvPr>
            <p:cNvSpPr/>
            <p:nvPr/>
          </p:nvSpPr>
          <p:spPr>
            <a:xfrm>
              <a:off x="7060093" y="3458816"/>
              <a:ext cx="104693" cy="11396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CB882B-7343-E82A-933F-6281740DEDC2}"/>
                </a:ext>
              </a:extLst>
            </p:cNvPr>
            <p:cNvSpPr/>
            <p:nvPr/>
          </p:nvSpPr>
          <p:spPr>
            <a:xfrm>
              <a:off x="7056114" y="3655612"/>
              <a:ext cx="108672" cy="954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87DC6BD-90F0-3D68-47D6-5CAD75685034}"/>
                </a:ext>
              </a:extLst>
            </p:cNvPr>
            <p:cNvSpPr/>
            <p:nvPr/>
          </p:nvSpPr>
          <p:spPr>
            <a:xfrm>
              <a:off x="7056114" y="3833855"/>
              <a:ext cx="108672" cy="9541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0460A90-6D72-2E45-9EFB-6C92CA12BBD6}"/>
              </a:ext>
            </a:extLst>
          </p:cNvPr>
          <p:cNvSpPr/>
          <p:nvPr/>
        </p:nvSpPr>
        <p:spPr>
          <a:xfrm>
            <a:off x="2539119" y="3334909"/>
            <a:ext cx="172277" cy="9607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B4AB9C6-E999-92AA-E548-9E51003318EE}"/>
              </a:ext>
            </a:extLst>
          </p:cNvPr>
          <p:cNvSpPr/>
          <p:nvPr/>
        </p:nvSpPr>
        <p:spPr>
          <a:xfrm>
            <a:off x="3729162" y="2290117"/>
            <a:ext cx="1296063" cy="1280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A74C17-2414-9210-5E1B-BB05F4718C7E}"/>
              </a:ext>
            </a:extLst>
          </p:cNvPr>
          <p:cNvSpPr txBox="1"/>
          <p:nvPr/>
        </p:nvSpPr>
        <p:spPr>
          <a:xfrm>
            <a:off x="1332096" y="699714"/>
            <a:ext cx="367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Front view </a:t>
            </a:r>
            <a:r>
              <a:rPr lang="nl-NL" dirty="0" err="1"/>
              <a:t>into</a:t>
            </a:r>
            <a:r>
              <a:rPr lang="nl-NL" dirty="0"/>
              <a:t> accelerator </a:t>
            </a:r>
            <a:r>
              <a:rPr lang="nl-NL" dirty="0" err="1"/>
              <a:t>structure</a:t>
            </a:r>
            <a:endParaRPr lang="nl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93C06-53E1-0C4F-4B53-6DEEEF6369BA}"/>
              </a:ext>
            </a:extLst>
          </p:cNvPr>
          <p:cNvSpPr txBox="1"/>
          <p:nvPr/>
        </p:nvSpPr>
        <p:spPr>
          <a:xfrm>
            <a:off x="1050715" y="5198091"/>
            <a:ext cx="7727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Alignment</a:t>
            </a:r>
            <a:r>
              <a:rPr lang="nl-NL" dirty="0"/>
              <a:t> fits in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optical</a:t>
            </a:r>
            <a:r>
              <a:rPr lang="nl-NL" dirty="0"/>
              <a:t> </a:t>
            </a:r>
            <a:r>
              <a:rPr lang="nl-NL" dirty="0" err="1"/>
              <a:t>paths</a:t>
            </a:r>
            <a:r>
              <a:rPr lang="nl-NL" dirty="0"/>
              <a:t>, </a:t>
            </a:r>
            <a:r>
              <a:rPr lang="nl-NL" dirty="0" err="1"/>
              <a:t>adjascent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along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accelerator </a:t>
            </a:r>
            <a:r>
              <a:rPr lang="nl-NL" dirty="0" err="1"/>
              <a:t>structures</a:t>
            </a:r>
            <a:r>
              <a:rPr lang="nl-NL" dirty="0"/>
              <a:t>,</a:t>
            </a:r>
          </a:p>
          <a:p>
            <a:r>
              <a:rPr lang="nl-NL" dirty="0"/>
              <a:t>of 5 mm x 18 mm.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8929A0-1B89-36AB-8CEE-AD5CEFDFEDFF}"/>
              </a:ext>
            </a:extLst>
          </p:cNvPr>
          <p:cNvCxnSpPr>
            <a:stCxn id="2" idx="1"/>
            <a:endCxn id="2" idx="3"/>
          </p:cNvCxnSpPr>
          <p:nvPr/>
        </p:nvCxnSpPr>
        <p:spPr>
          <a:xfrm>
            <a:off x="2711396" y="2930198"/>
            <a:ext cx="33315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62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EDE3D-789A-1A31-AE38-D6AB24E6B6F3}"/>
              </a:ext>
            </a:extLst>
          </p:cNvPr>
          <p:cNvSpPr/>
          <p:nvPr/>
        </p:nvSpPr>
        <p:spPr>
          <a:xfrm>
            <a:off x="2528824" y="240773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30CED1-6D1B-2D7F-B474-FA17467E41A7}"/>
              </a:ext>
            </a:extLst>
          </p:cNvPr>
          <p:cNvSpPr/>
          <p:nvPr/>
        </p:nvSpPr>
        <p:spPr>
          <a:xfrm>
            <a:off x="3587924" y="240773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A7075-F9E3-5217-795C-11A7D7216C00}"/>
              </a:ext>
            </a:extLst>
          </p:cNvPr>
          <p:cNvSpPr/>
          <p:nvPr/>
        </p:nvSpPr>
        <p:spPr>
          <a:xfrm>
            <a:off x="4658993" y="240773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857198-2AB4-13BB-CF62-A3E04BE83878}"/>
              </a:ext>
            </a:extLst>
          </p:cNvPr>
          <p:cNvSpPr/>
          <p:nvPr/>
        </p:nvSpPr>
        <p:spPr>
          <a:xfrm>
            <a:off x="5741546" y="240773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7BE19A-B00C-8A8C-AA77-5B13BC217A01}"/>
              </a:ext>
            </a:extLst>
          </p:cNvPr>
          <p:cNvSpPr/>
          <p:nvPr/>
        </p:nvSpPr>
        <p:spPr>
          <a:xfrm>
            <a:off x="6824100" y="240773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FA11C8-ADCB-54BB-D161-BC84F45DC231}"/>
              </a:ext>
            </a:extLst>
          </p:cNvPr>
          <p:cNvCxnSpPr/>
          <p:nvPr/>
        </p:nvCxnSpPr>
        <p:spPr>
          <a:xfrm>
            <a:off x="6246186" y="2559818"/>
            <a:ext cx="0" cy="1620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2A5FBA-7D48-F7EA-3808-BF100C69F48D}"/>
              </a:ext>
            </a:extLst>
          </p:cNvPr>
          <p:cNvCxnSpPr/>
          <p:nvPr/>
        </p:nvCxnSpPr>
        <p:spPr>
          <a:xfrm>
            <a:off x="3005826" y="2564904"/>
            <a:ext cx="0" cy="1620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1D6E61-4D78-B602-4BE4-43A51FE2ACBA}"/>
              </a:ext>
            </a:extLst>
          </p:cNvPr>
          <p:cNvCxnSpPr/>
          <p:nvPr/>
        </p:nvCxnSpPr>
        <p:spPr>
          <a:xfrm>
            <a:off x="5166066" y="2574596"/>
            <a:ext cx="0" cy="1620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C2D610-9103-CED0-03D9-D94C8DD7B681}"/>
              </a:ext>
            </a:extLst>
          </p:cNvPr>
          <p:cNvCxnSpPr/>
          <p:nvPr/>
        </p:nvCxnSpPr>
        <p:spPr>
          <a:xfrm>
            <a:off x="7326306" y="2574596"/>
            <a:ext cx="0" cy="1620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722846-ABE7-C748-417A-88B809106E74}"/>
              </a:ext>
            </a:extLst>
          </p:cNvPr>
          <p:cNvCxnSpPr/>
          <p:nvPr/>
        </p:nvCxnSpPr>
        <p:spPr>
          <a:xfrm>
            <a:off x="4085946" y="2238445"/>
            <a:ext cx="0" cy="1620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28EAF2-059C-1634-AB1A-2CADCA25A395}"/>
              </a:ext>
            </a:extLst>
          </p:cNvPr>
          <p:cNvCxnSpPr/>
          <p:nvPr/>
        </p:nvCxnSpPr>
        <p:spPr>
          <a:xfrm>
            <a:off x="6246186" y="2248137"/>
            <a:ext cx="0" cy="1620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BA167AB-FF84-6D95-EF5A-0531C786455B}"/>
              </a:ext>
            </a:extLst>
          </p:cNvPr>
          <p:cNvCxnSpPr/>
          <p:nvPr/>
        </p:nvCxnSpPr>
        <p:spPr>
          <a:xfrm>
            <a:off x="4085946" y="2560058"/>
            <a:ext cx="0" cy="1620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206F91-4CF9-16FA-2186-9640361D63B4}"/>
              </a:ext>
            </a:extLst>
          </p:cNvPr>
          <p:cNvCxnSpPr/>
          <p:nvPr/>
        </p:nvCxnSpPr>
        <p:spPr>
          <a:xfrm>
            <a:off x="6246186" y="2569750"/>
            <a:ext cx="0" cy="1620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0F3F4C3-13A1-F0B2-D0ED-D1CBDFE71BE6}"/>
              </a:ext>
            </a:extLst>
          </p:cNvPr>
          <p:cNvGrpSpPr/>
          <p:nvPr/>
        </p:nvGrpSpPr>
        <p:grpSpPr>
          <a:xfrm>
            <a:off x="3005826" y="2236023"/>
            <a:ext cx="4320480" cy="171710"/>
            <a:chOff x="827584" y="1255518"/>
            <a:chExt cx="5760640" cy="22894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9DDA8FC-76D2-EA48-1B89-E05C22C0DF5A}"/>
                </a:ext>
              </a:extLst>
            </p:cNvPr>
            <p:cNvCxnSpPr/>
            <p:nvPr/>
          </p:nvCxnSpPr>
          <p:spPr>
            <a:xfrm>
              <a:off x="827584" y="1255518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80C99DC-FBFB-CF25-90C6-2155BA398C2F}"/>
                </a:ext>
              </a:extLst>
            </p:cNvPr>
            <p:cNvCxnSpPr/>
            <p:nvPr/>
          </p:nvCxnSpPr>
          <p:spPr>
            <a:xfrm>
              <a:off x="3707904" y="1268441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CC766A9-81B3-A1CC-E87C-4A5BD55C521F}"/>
                </a:ext>
              </a:extLst>
            </p:cNvPr>
            <p:cNvCxnSpPr/>
            <p:nvPr/>
          </p:nvCxnSpPr>
          <p:spPr>
            <a:xfrm>
              <a:off x="6588224" y="1268441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6578E76-632D-E973-E6AA-85628000D83B}"/>
              </a:ext>
            </a:extLst>
          </p:cNvPr>
          <p:cNvSpPr/>
          <p:nvPr/>
        </p:nvSpPr>
        <p:spPr>
          <a:xfrm>
            <a:off x="1475073" y="240773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9668305-B775-C774-3647-C63A8459E30B}"/>
              </a:ext>
            </a:extLst>
          </p:cNvPr>
          <p:cNvCxnSpPr/>
          <p:nvPr/>
        </p:nvCxnSpPr>
        <p:spPr>
          <a:xfrm>
            <a:off x="3005826" y="3276642"/>
            <a:ext cx="0" cy="65216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E173501-C90A-8B3C-DEDF-71AE5EAE965E}"/>
              </a:ext>
            </a:extLst>
          </p:cNvPr>
          <p:cNvCxnSpPr/>
          <p:nvPr/>
        </p:nvCxnSpPr>
        <p:spPr>
          <a:xfrm>
            <a:off x="5166066" y="3276642"/>
            <a:ext cx="0" cy="65216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A4ABF3D-4B86-3FC1-7480-26542339EE97}"/>
              </a:ext>
            </a:extLst>
          </p:cNvPr>
          <p:cNvCxnSpPr/>
          <p:nvPr/>
        </p:nvCxnSpPr>
        <p:spPr>
          <a:xfrm>
            <a:off x="7326306" y="3276642"/>
            <a:ext cx="0" cy="65216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E4AB6A-AA5A-73DC-1746-F4B2E445D9EB}"/>
              </a:ext>
            </a:extLst>
          </p:cNvPr>
          <p:cNvCxnSpPr/>
          <p:nvPr/>
        </p:nvCxnSpPr>
        <p:spPr>
          <a:xfrm>
            <a:off x="4085946" y="3276642"/>
            <a:ext cx="0" cy="65216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F14852-7F02-DB57-8B8B-E332C377FBBD}"/>
              </a:ext>
            </a:extLst>
          </p:cNvPr>
          <p:cNvCxnSpPr/>
          <p:nvPr/>
        </p:nvCxnSpPr>
        <p:spPr>
          <a:xfrm>
            <a:off x="6246186" y="3276642"/>
            <a:ext cx="0" cy="65216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6364E4-F257-4AAB-1871-C0CB7E659CB8}"/>
              </a:ext>
            </a:extLst>
          </p:cNvPr>
          <p:cNvCxnSpPr>
            <a:cxnSpLocks/>
          </p:cNvCxnSpPr>
          <p:nvPr/>
        </p:nvCxnSpPr>
        <p:spPr>
          <a:xfrm>
            <a:off x="3005827" y="3370148"/>
            <a:ext cx="2160239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20A4041-7DB7-5D9B-696B-44DE27952CEE}"/>
              </a:ext>
            </a:extLst>
          </p:cNvPr>
          <p:cNvCxnSpPr>
            <a:cxnSpLocks/>
          </p:cNvCxnSpPr>
          <p:nvPr/>
        </p:nvCxnSpPr>
        <p:spPr>
          <a:xfrm>
            <a:off x="4085947" y="3391906"/>
            <a:ext cx="2160239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D90264B-3AD4-AD4D-5BBD-D5BC238F2840}"/>
              </a:ext>
            </a:extLst>
          </p:cNvPr>
          <p:cNvCxnSpPr>
            <a:cxnSpLocks/>
          </p:cNvCxnSpPr>
          <p:nvPr/>
        </p:nvCxnSpPr>
        <p:spPr>
          <a:xfrm>
            <a:off x="5179093" y="3387059"/>
            <a:ext cx="2160239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9B0A2BA-0568-18E0-0137-BD51E845C85A}"/>
              </a:ext>
            </a:extLst>
          </p:cNvPr>
          <p:cNvCxnSpPr>
            <a:cxnSpLocks/>
          </p:cNvCxnSpPr>
          <p:nvPr/>
        </p:nvCxnSpPr>
        <p:spPr>
          <a:xfrm>
            <a:off x="6246185" y="3396752"/>
            <a:ext cx="1404158" cy="263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51A5B7E-9E46-ABA3-0407-68E027B1F58A}"/>
              </a:ext>
            </a:extLst>
          </p:cNvPr>
          <p:cNvCxnSpPr>
            <a:cxnSpLocks/>
          </p:cNvCxnSpPr>
          <p:nvPr/>
        </p:nvCxnSpPr>
        <p:spPr>
          <a:xfrm>
            <a:off x="7326303" y="3394464"/>
            <a:ext cx="375455" cy="77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ADF82F8-9F7C-5312-4FF9-5875CEC32F22}"/>
              </a:ext>
            </a:extLst>
          </p:cNvPr>
          <p:cNvCxnSpPr>
            <a:cxnSpLocks/>
          </p:cNvCxnSpPr>
          <p:nvPr/>
        </p:nvCxnSpPr>
        <p:spPr>
          <a:xfrm>
            <a:off x="2573778" y="2078850"/>
            <a:ext cx="9628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6B707AB-40EA-E2F5-1486-7129B82D8249}"/>
              </a:ext>
            </a:extLst>
          </p:cNvPr>
          <p:cNvCxnSpPr>
            <a:cxnSpLocks/>
          </p:cNvCxnSpPr>
          <p:nvPr/>
        </p:nvCxnSpPr>
        <p:spPr>
          <a:xfrm>
            <a:off x="2564532" y="1808820"/>
            <a:ext cx="19442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B130957-ABC4-1A36-444A-04EFCE8A3100}"/>
              </a:ext>
            </a:extLst>
          </p:cNvPr>
          <p:cNvSpPr txBox="1"/>
          <p:nvPr/>
        </p:nvSpPr>
        <p:spPr>
          <a:xfrm>
            <a:off x="2711846" y="1922853"/>
            <a:ext cx="69281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50" dirty="0" err="1"/>
              <a:t>acc</a:t>
            </a:r>
            <a:r>
              <a:rPr lang="nl-NL" sz="750" dirty="0"/>
              <a:t> </a:t>
            </a:r>
            <a:r>
              <a:rPr lang="nl-NL" sz="750" dirty="0" err="1"/>
              <a:t>structure</a:t>
            </a:r>
            <a:endParaRPr lang="nl-NL" sz="75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7925B2-C00B-9825-E6DB-8C72B3771D04}"/>
              </a:ext>
            </a:extLst>
          </p:cNvPr>
          <p:cNvSpPr txBox="1"/>
          <p:nvPr/>
        </p:nvSpPr>
        <p:spPr>
          <a:xfrm>
            <a:off x="3317338" y="1624155"/>
            <a:ext cx="50526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50" dirty="0" err="1"/>
              <a:t>raft</a:t>
            </a:r>
            <a:r>
              <a:rPr lang="nl-NL" sz="750" dirty="0"/>
              <a:t> unit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C3C2979-81FB-A105-8CA5-5706C25A6537}"/>
              </a:ext>
            </a:extLst>
          </p:cNvPr>
          <p:cNvCxnSpPr>
            <a:cxnSpLocks/>
          </p:cNvCxnSpPr>
          <p:nvPr/>
        </p:nvCxnSpPr>
        <p:spPr>
          <a:xfrm>
            <a:off x="2564532" y="1538790"/>
            <a:ext cx="5031804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00BCFEC-894C-A3AA-9E1D-CCD4425E734B}"/>
              </a:ext>
            </a:extLst>
          </p:cNvPr>
          <p:cNvSpPr txBox="1"/>
          <p:nvPr/>
        </p:nvSpPr>
        <p:spPr>
          <a:xfrm>
            <a:off x="4738279" y="1368938"/>
            <a:ext cx="8467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50" dirty="0"/>
              <a:t>cryo module n+1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097C18E-0B83-1971-E4E0-1ACC40CA25A3}"/>
              </a:ext>
            </a:extLst>
          </p:cNvPr>
          <p:cNvSpPr txBox="1"/>
          <p:nvPr/>
        </p:nvSpPr>
        <p:spPr>
          <a:xfrm>
            <a:off x="1452506" y="1376773"/>
            <a:ext cx="75052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50" dirty="0"/>
              <a:t>cryo module 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3921957-20A9-829C-C454-FDF27207DBA5}"/>
              </a:ext>
            </a:extLst>
          </p:cNvPr>
          <p:cNvCxnSpPr>
            <a:cxnSpLocks/>
          </p:cNvCxnSpPr>
          <p:nvPr/>
        </p:nvCxnSpPr>
        <p:spPr>
          <a:xfrm flipH="1">
            <a:off x="1230427" y="1538790"/>
            <a:ext cx="1077947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F6EF99C-D452-6373-9BA6-738B3DA3C1A6}"/>
              </a:ext>
            </a:extLst>
          </p:cNvPr>
          <p:cNvCxnSpPr/>
          <p:nvPr/>
        </p:nvCxnSpPr>
        <p:spPr>
          <a:xfrm>
            <a:off x="1871700" y="2236022"/>
            <a:ext cx="0" cy="1620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CCDBC86-2A5C-3544-5CB5-4ADAFD0909C9}"/>
              </a:ext>
            </a:extLst>
          </p:cNvPr>
          <p:cNvCxnSpPr/>
          <p:nvPr/>
        </p:nvCxnSpPr>
        <p:spPr>
          <a:xfrm>
            <a:off x="1871700" y="2574596"/>
            <a:ext cx="0" cy="1620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62E1D304-5692-010D-9176-A46BD855F498}"/>
              </a:ext>
            </a:extLst>
          </p:cNvPr>
          <p:cNvSpPr txBox="1"/>
          <p:nvPr/>
        </p:nvSpPr>
        <p:spPr>
          <a:xfrm>
            <a:off x="5089788" y="4039222"/>
            <a:ext cx="101502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50" dirty="0"/>
              <a:t>8x </a:t>
            </a:r>
            <a:r>
              <a:rPr lang="nl-NL" sz="750" dirty="0" err="1"/>
              <a:t>RasDif</a:t>
            </a:r>
            <a:r>
              <a:rPr lang="nl-NL" sz="750" dirty="0"/>
              <a:t> </a:t>
            </a:r>
            <a:r>
              <a:rPr lang="nl-NL" sz="750" dirty="0" err="1"/>
              <a:t>chainplates</a:t>
            </a:r>
            <a:endParaRPr lang="nl-NL" sz="75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90DFE30-AAAF-CA42-9742-CC2689B69488}"/>
              </a:ext>
            </a:extLst>
          </p:cNvPr>
          <p:cNvSpPr/>
          <p:nvPr/>
        </p:nvSpPr>
        <p:spPr>
          <a:xfrm>
            <a:off x="2528824" y="502986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19229D2-B465-D94B-8CFC-684B8CC861AA}"/>
              </a:ext>
            </a:extLst>
          </p:cNvPr>
          <p:cNvSpPr/>
          <p:nvPr/>
        </p:nvSpPr>
        <p:spPr>
          <a:xfrm>
            <a:off x="3587924" y="502986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17C2C85-003D-3A4B-BE77-45A714603DFD}"/>
              </a:ext>
            </a:extLst>
          </p:cNvPr>
          <p:cNvSpPr/>
          <p:nvPr/>
        </p:nvSpPr>
        <p:spPr>
          <a:xfrm>
            <a:off x="4658993" y="502986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5F0A354-6D00-9C47-9B1B-217B4A453A51}"/>
              </a:ext>
            </a:extLst>
          </p:cNvPr>
          <p:cNvSpPr/>
          <p:nvPr/>
        </p:nvSpPr>
        <p:spPr>
          <a:xfrm>
            <a:off x="5741546" y="502986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CC8B48-E032-1646-A7FD-5527030DF1B9}"/>
              </a:ext>
            </a:extLst>
          </p:cNvPr>
          <p:cNvSpPr/>
          <p:nvPr/>
        </p:nvSpPr>
        <p:spPr>
          <a:xfrm>
            <a:off x="6824100" y="502986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85998B7-7434-3243-83C9-A4CD0BFBF05F}"/>
              </a:ext>
            </a:extLst>
          </p:cNvPr>
          <p:cNvSpPr/>
          <p:nvPr/>
        </p:nvSpPr>
        <p:spPr>
          <a:xfrm>
            <a:off x="1475073" y="5029862"/>
            <a:ext cx="972108" cy="162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4A12E6-5DD6-BE4D-8C04-7FF6D960CDE3}"/>
              </a:ext>
            </a:extLst>
          </p:cNvPr>
          <p:cNvGrpSpPr/>
          <p:nvPr/>
        </p:nvGrpSpPr>
        <p:grpSpPr>
          <a:xfrm>
            <a:off x="1660301" y="4870267"/>
            <a:ext cx="5454606" cy="174134"/>
            <a:chOff x="2835891" y="6276075"/>
            <a:chExt cx="7272808" cy="23217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D7839A7-B98B-CA4D-A404-ABA76EA04615}"/>
                </a:ext>
              </a:extLst>
            </p:cNvPr>
            <p:cNvCxnSpPr/>
            <p:nvPr/>
          </p:nvCxnSpPr>
          <p:spPr>
            <a:xfrm>
              <a:off x="5788219" y="6279306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2053D6E-2AB5-2946-8016-19F2275686B5}"/>
                </a:ext>
              </a:extLst>
            </p:cNvPr>
            <p:cNvCxnSpPr/>
            <p:nvPr/>
          </p:nvCxnSpPr>
          <p:spPr>
            <a:xfrm>
              <a:off x="8668539" y="6292229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4974A7F-4DE1-9444-A4D2-320A9DF288C0}"/>
                </a:ext>
              </a:extLst>
            </p:cNvPr>
            <p:cNvCxnSpPr/>
            <p:nvPr/>
          </p:nvCxnSpPr>
          <p:spPr>
            <a:xfrm>
              <a:off x="4348059" y="6276076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4EC915D-FBB7-E944-8819-27FC30318891}"/>
                </a:ext>
              </a:extLst>
            </p:cNvPr>
            <p:cNvCxnSpPr/>
            <p:nvPr/>
          </p:nvCxnSpPr>
          <p:spPr>
            <a:xfrm>
              <a:off x="7228379" y="6288999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4D94810-1235-414F-A4D7-E3D8ADFC6CF0}"/>
                </a:ext>
              </a:extLst>
            </p:cNvPr>
            <p:cNvCxnSpPr/>
            <p:nvPr/>
          </p:nvCxnSpPr>
          <p:spPr>
            <a:xfrm>
              <a:off x="10108699" y="6288999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67D4C12-873F-8447-B7E6-B0AA87F0C552}"/>
                </a:ext>
              </a:extLst>
            </p:cNvPr>
            <p:cNvCxnSpPr/>
            <p:nvPr/>
          </p:nvCxnSpPr>
          <p:spPr>
            <a:xfrm>
              <a:off x="2835891" y="6276075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BF445E5-1670-0D4F-82A5-C386746AEEFA}"/>
              </a:ext>
            </a:extLst>
          </p:cNvPr>
          <p:cNvGrpSpPr/>
          <p:nvPr/>
        </p:nvGrpSpPr>
        <p:grpSpPr>
          <a:xfrm>
            <a:off x="2208575" y="4868011"/>
            <a:ext cx="5454606" cy="174134"/>
            <a:chOff x="2835891" y="6276075"/>
            <a:chExt cx="7272808" cy="232178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332EC13-8EF6-E141-BA23-F071FA0CA8F9}"/>
                </a:ext>
              </a:extLst>
            </p:cNvPr>
            <p:cNvCxnSpPr/>
            <p:nvPr/>
          </p:nvCxnSpPr>
          <p:spPr>
            <a:xfrm>
              <a:off x="5788219" y="6279306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186E398-ACCD-F847-B378-6AD85279136D}"/>
                </a:ext>
              </a:extLst>
            </p:cNvPr>
            <p:cNvCxnSpPr/>
            <p:nvPr/>
          </p:nvCxnSpPr>
          <p:spPr>
            <a:xfrm>
              <a:off x="8668539" y="6292229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5C617BE-D796-D24E-9905-75193C65E201}"/>
                </a:ext>
              </a:extLst>
            </p:cNvPr>
            <p:cNvCxnSpPr/>
            <p:nvPr/>
          </p:nvCxnSpPr>
          <p:spPr>
            <a:xfrm>
              <a:off x="4348059" y="6276076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6CFD214-14E1-5C45-AA01-6F0C6EC734B3}"/>
                </a:ext>
              </a:extLst>
            </p:cNvPr>
            <p:cNvCxnSpPr/>
            <p:nvPr/>
          </p:nvCxnSpPr>
          <p:spPr>
            <a:xfrm>
              <a:off x="7228379" y="6288999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F9BF62D-ADA3-F443-96AA-372ADA233572}"/>
                </a:ext>
              </a:extLst>
            </p:cNvPr>
            <p:cNvCxnSpPr/>
            <p:nvPr/>
          </p:nvCxnSpPr>
          <p:spPr>
            <a:xfrm>
              <a:off x="10108699" y="6288999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F6EA7BD-3FF5-DF40-8B8C-7D37637877FD}"/>
                </a:ext>
              </a:extLst>
            </p:cNvPr>
            <p:cNvCxnSpPr/>
            <p:nvPr/>
          </p:nvCxnSpPr>
          <p:spPr>
            <a:xfrm>
              <a:off x="2835891" y="6276075"/>
              <a:ext cx="0" cy="216024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CA835B2-D089-D340-83ED-4F7D59042756}"/>
              </a:ext>
            </a:extLst>
          </p:cNvPr>
          <p:cNvGrpSpPr/>
          <p:nvPr/>
        </p:nvGrpSpPr>
        <p:grpSpPr>
          <a:xfrm>
            <a:off x="1660301" y="5200521"/>
            <a:ext cx="6002880" cy="176389"/>
            <a:chOff x="2640733" y="6305035"/>
            <a:chExt cx="8003840" cy="235185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C53D4E2-4923-9541-9EC8-D115E896DED9}"/>
                </a:ext>
              </a:extLst>
            </p:cNvPr>
            <p:cNvGrpSpPr/>
            <p:nvPr/>
          </p:nvGrpSpPr>
          <p:grpSpPr>
            <a:xfrm>
              <a:off x="2640733" y="6308042"/>
              <a:ext cx="7272808" cy="232178"/>
              <a:chOff x="2835891" y="6276075"/>
              <a:chExt cx="7272808" cy="232178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2A7B7C4-060D-7146-BCCB-887EF353E184}"/>
                  </a:ext>
                </a:extLst>
              </p:cNvPr>
              <p:cNvCxnSpPr/>
              <p:nvPr/>
            </p:nvCxnSpPr>
            <p:spPr>
              <a:xfrm>
                <a:off x="5788219" y="6279306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04C776F-A5EF-D148-956F-C32CDD38C7D0}"/>
                  </a:ext>
                </a:extLst>
              </p:cNvPr>
              <p:cNvCxnSpPr/>
              <p:nvPr/>
            </p:nvCxnSpPr>
            <p:spPr>
              <a:xfrm>
                <a:off x="8668539" y="6292229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01302DB-79F8-E34D-9ADE-CCEF599D8924}"/>
                  </a:ext>
                </a:extLst>
              </p:cNvPr>
              <p:cNvCxnSpPr/>
              <p:nvPr/>
            </p:nvCxnSpPr>
            <p:spPr>
              <a:xfrm>
                <a:off x="4348059" y="6276076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B35CDED6-B063-DB4B-A9EE-FF307C689ECA}"/>
                  </a:ext>
                </a:extLst>
              </p:cNvPr>
              <p:cNvCxnSpPr/>
              <p:nvPr/>
            </p:nvCxnSpPr>
            <p:spPr>
              <a:xfrm>
                <a:off x="7228379" y="6288999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41B8059D-CB45-A642-A4C6-8DC47A414371}"/>
                  </a:ext>
                </a:extLst>
              </p:cNvPr>
              <p:cNvCxnSpPr/>
              <p:nvPr/>
            </p:nvCxnSpPr>
            <p:spPr>
              <a:xfrm>
                <a:off x="10108699" y="6288999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14C47573-8908-934C-88A1-DCD442B154A0}"/>
                  </a:ext>
                </a:extLst>
              </p:cNvPr>
              <p:cNvCxnSpPr/>
              <p:nvPr/>
            </p:nvCxnSpPr>
            <p:spPr>
              <a:xfrm>
                <a:off x="2835891" y="6276075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DBF735D5-C4A1-D54C-A0DD-5E3C700AA0F8}"/>
                </a:ext>
              </a:extLst>
            </p:cNvPr>
            <p:cNvGrpSpPr/>
            <p:nvPr/>
          </p:nvGrpSpPr>
          <p:grpSpPr>
            <a:xfrm>
              <a:off x="3371765" y="6305035"/>
              <a:ext cx="7272808" cy="232178"/>
              <a:chOff x="2835891" y="6276075"/>
              <a:chExt cx="7272808" cy="232178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FBA90581-AFCA-9847-8658-FF50FA0463E2}"/>
                  </a:ext>
                </a:extLst>
              </p:cNvPr>
              <p:cNvCxnSpPr/>
              <p:nvPr/>
            </p:nvCxnSpPr>
            <p:spPr>
              <a:xfrm>
                <a:off x="5788219" y="6279306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082B13E2-6010-CA4F-BC85-10110E0D43AC}"/>
                  </a:ext>
                </a:extLst>
              </p:cNvPr>
              <p:cNvCxnSpPr/>
              <p:nvPr/>
            </p:nvCxnSpPr>
            <p:spPr>
              <a:xfrm>
                <a:off x="8668539" y="6292229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24994B28-1CB4-3049-AE9C-3322645ABB30}"/>
                  </a:ext>
                </a:extLst>
              </p:cNvPr>
              <p:cNvCxnSpPr/>
              <p:nvPr/>
            </p:nvCxnSpPr>
            <p:spPr>
              <a:xfrm>
                <a:off x="4348059" y="6276076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96BAA95-7FF1-E844-B80E-D49CFFB4B1B9}"/>
                  </a:ext>
                </a:extLst>
              </p:cNvPr>
              <p:cNvCxnSpPr/>
              <p:nvPr/>
            </p:nvCxnSpPr>
            <p:spPr>
              <a:xfrm>
                <a:off x="7228379" y="6288999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97316AA5-8160-EF4B-AB46-13DA3C1433EC}"/>
                  </a:ext>
                </a:extLst>
              </p:cNvPr>
              <p:cNvCxnSpPr/>
              <p:nvPr/>
            </p:nvCxnSpPr>
            <p:spPr>
              <a:xfrm>
                <a:off x="10108699" y="6288999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CF39345-B179-3C49-BDBD-01FFE1A217C2}"/>
                  </a:ext>
                </a:extLst>
              </p:cNvPr>
              <p:cNvCxnSpPr/>
              <p:nvPr/>
            </p:nvCxnSpPr>
            <p:spPr>
              <a:xfrm>
                <a:off x="2835891" y="6276075"/>
                <a:ext cx="0" cy="216024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097C2C4-FD13-F54D-8661-CE4F4B8052A3}"/>
              </a:ext>
            </a:extLst>
          </p:cNvPr>
          <p:cNvSpPr txBox="1"/>
          <p:nvPr/>
        </p:nvSpPr>
        <p:spPr>
          <a:xfrm>
            <a:off x="3358899" y="2736378"/>
            <a:ext cx="49128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Structure can rotate around Y axis left unnoticed by </a:t>
            </a:r>
            <a:r>
              <a:rPr lang="en-US" sz="1500" b="1" dirty="0" err="1">
                <a:solidFill>
                  <a:srgbClr val="0070C0"/>
                </a:solidFill>
              </a:rPr>
              <a:t>Rasnik</a:t>
            </a:r>
            <a:r>
              <a:rPr lang="en-US" sz="1500" b="1" dirty="0">
                <a:solidFill>
                  <a:srgbClr val="0070C0"/>
                </a:solidFill>
              </a:rPr>
              <a:t>!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0231322-05F9-DC4B-B2DE-50C3B51A74EC}"/>
              </a:ext>
            </a:extLst>
          </p:cNvPr>
          <p:cNvSpPr txBox="1"/>
          <p:nvPr/>
        </p:nvSpPr>
        <p:spPr>
          <a:xfrm>
            <a:off x="4073978" y="5451554"/>
            <a:ext cx="45263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Each structure is 6D defined in space, with redundancy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A7DC8-3B2F-EB43-9CDF-546A6D7731E0}"/>
              </a:ext>
            </a:extLst>
          </p:cNvPr>
          <p:cNvSpPr txBox="1"/>
          <p:nvPr/>
        </p:nvSpPr>
        <p:spPr>
          <a:xfrm>
            <a:off x="4940558" y="2223265"/>
            <a:ext cx="5164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↺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250516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D0A72E-15CC-3F40-B01F-14929869066E}"/>
              </a:ext>
            </a:extLst>
          </p:cNvPr>
          <p:cNvSpPr txBox="1"/>
          <p:nvPr/>
        </p:nvSpPr>
        <p:spPr>
          <a:xfrm>
            <a:off x="490818" y="4188488"/>
            <a:ext cx="5608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Stick</a:t>
            </a:r>
          </a:p>
          <a:p>
            <a:endParaRPr lang="en-US" sz="1350" dirty="0"/>
          </a:p>
          <a:p>
            <a:r>
              <a:rPr lang="en-US" sz="1350" dirty="0"/>
              <a:t>A Stick includes 4 items: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a CMOS image sensor chip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a transparent pattern forming a zone lens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a laser diode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a mounting interface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6F48F-A898-993A-B312-DA48A5454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424"/>
            <a:ext cx="5829300" cy="3139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7209B0-E933-E9E9-34DB-BABA38902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6424"/>
            <a:ext cx="5829300" cy="3139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E956F-CFAD-791F-6B16-D27151306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00" y="966424"/>
            <a:ext cx="5829300" cy="3139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A65067-D816-D430-D84D-2C5F577EC3EF}"/>
              </a:ext>
            </a:extLst>
          </p:cNvPr>
          <p:cNvSpPr txBox="1"/>
          <p:nvPr/>
        </p:nvSpPr>
        <p:spPr>
          <a:xfrm>
            <a:off x="3633952" y="1511519"/>
            <a:ext cx="1661224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image sensor </a:t>
            </a:r>
            <a:r>
              <a:rPr lang="nl-NL" sz="1350" dirty="0" err="1">
                <a:solidFill>
                  <a:srgbClr val="FFFF00"/>
                </a:solidFill>
              </a:rPr>
              <a:t>mount</a:t>
            </a:r>
            <a:r>
              <a:rPr lang="nl-NL" sz="1350" dirty="0">
                <a:solidFill>
                  <a:srgbClr val="FFFF00"/>
                </a:solidFill>
              </a:rPr>
              <a:t> </a:t>
            </a:r>
          </a:p>
          <a:p>
            <a:endParaRPr lang="nl-NL" sz="1350" dirty="0">
              <a:solidFill>
                <a:srgbClr val="FFFF00"/>
              </a:solidFill>
            </a:endParaRPr>
          </a:p>
          <a:p>
            <a:r>
              <a:rPr lang="nl-NL" sz="1350" dirty="0">
                <a:solidFill>
                  <a:srgbClr val="FFFF00"/>
                </a:solidFill>
              </a:rPr>
              <a:t>zone lens</a:t>
            </a:r>
          </a:p>
          <a:p>
            <a:endParaRPr lang="nl-NL" sz="1350" dirty="0">
              <a:solidFill>
                <a:srgbClr val="FFFF00"/>
              </a:solidFill>
            </a:endParaRPr>
          </a:p>
          <a:p>
            <a:r>
              <a:rPr lang="nl-NL" sz="1350" dirty="0">
                <a:solidFill>
                  <a:srgbClr val="FFFF00"/>
                </a:solidFill>
              </a:rPr>
              <a:t>laser diode </a:t>
            </a:r>
            <a:r>
              <a:rPr lang="nl-NL" sz="1350" dirty="0" err="1">
                <a:solidFill>
                  <a:srgbClr val="FFFF00"/>
                </a:solidFill>
              </a:rPr>
              <a:t>mount</a:t>
            </a:r>
            <a:endParaRPr lang="nl-NL" sz="1350" dirty="0">
              <a:solidFill>
                <a:srgbClr val="FFFF00"/>
              </a:solidFill>
            </a:endParaRPr>
          </a:p>
          <a:p>
            <a:endParaRPr lang="nl-NL" sz="1350" dirty="0">
              <a:solidFill>
                <a:srgbClr val="FFFF00"/>
              </a:solidFill>
            </a:endParaRPr>
          </a:p>
          <a:p>
            <a:r>
              <a:rPr lang="nl-NL" sz="1350" dirty="0">
                <a:solidFill>
                  <a:srgbClr val="FFFF00"/>
                </a:solidFill>
              </a:rPr>
              <a:t>YZ ref </a:t>
            </a:r>
            <a:r>
              <a:rPr lang="nl-NL" sz="1350" dirty="0" err="1">
                <a:solidFill>
                  <a:srgbClr val="FFFF00"/>
                </a:solidFill>
              </a:rPr>
              <a:t>fixation</a:t>
            </a:r>
            <a:endParaRPr lang="nl-NL" sz="1350" dirty="0">
              <a:solidFill>
                <a:srgbClr val="FFFF00"/>
              </a:solidFill>
            </a:endParaRPr>
          </a:p>
          <a:p>
            <a:endParaRPr lang="nl-NL" sz="1350" dirty="0">
              <a:solidFill>
                <a:srgbClr val="FFFF00"/>
              </a:solidFill>
            </a:endParaRPr>
          </a:p>
          <a:p>
            <a:r>
              <a:rPr lang="nl-NL" sz="1350" dirty="0">
                <a:solidFill>
                  <a:srgbClr val="FFFF00"/>
                </a:solidFill>
              </a:rPr>
              <a:t>X ref </a:t>
            </a:r>
            <a:r>
              <a:rPr lang="nl-NL" sz="1350" dirty="0" err="1">
                <a:solidFill>
                  <a:srgbClr val="FFFF00"/>
                </a:solidFill>
              </a:rPr>
              <a:t>fixation</a:t>
            </a:r>
            <a:endParaRPr lang="nl-NL" sz="1350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932BB7-2705-CDB3-EAED-9120F139038A}"/>
              </a:ext>
            </a:extLst>
          </p:cNvPr>
          <p:cNvCxnSpPr/>
          <p:nvPr/>
        </p:nvCxnSpPr>
        <p:spPr>
          <a:xfrm flipH="1" flipV="1">
            <a:off x="2412125" y="1377513"/>
            <a:ext cx="1182413" cy="25224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5BE45A-B4E4-5128-2C86-252C098F0970}"/>
              </a:ext>
            </a:extLst>
          </p:cNvPr>
          <p:cNvCxnSpPr>
            <a:cxnSpLocks/>
          </p:cNvCxnSpPr>
          <p:nvPr/>
        </p:nvCxnSpPr>
        <p:spPr>
          <a:xfrm flipH="1" flipV="1">
            <a:off x="2400301" y="1744651"/>
            <a:ext cx="1233651" cy="3592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C7E756-BE45-032C-522A-35EE325B3E15}"/>
              </a:ext>
            </a:extLst>
          </p:cNvPr>
          <p:cNvCxnSpPr>
            <a:cxnSpLocks/>
          </p:cNvCxnSpPr>
          <p:nvPr/>
        </p:nvCxnSpPr>
        <p:spPr>
          <a:xfrm flipH="1" flipV="1">
            <a:off x="2465243" y="2103908"/>
            <a:ext cx="1168709" cy="37719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18B6AD-1A71-CDD1-6ED8-550EB999D45C}"/>
              </a:ext>
            </a:extLst>
          </p:cNvPr>
          <p:cNvCxnSpPr>
            <a:cxnSpLocks/>
          </p:cNvCxnSpPr>
          <p:nvPr/>
        </p:nvCxnSpPr>
        <p:spPr>
          <a:xfrm>
            <a:off x="4721773" y="2930416"/>
            <a:ext cx="1062301" cy="89257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EFFF68-FF13-8E71-5D0F-F2E9F89B4B63}"/>
              </a:ext>
            </a:extLst>
          </p:cNvPr>
          <p:cNvCxnSpPr>
            <a:cxnSpLocks/>
          </p:cNvCxnSpPr>
          <p:nvPr/>
        </p:nvCxnSpPr>
        <p:spPr>
          <a:xfrm flipH="1">
            <a:off x="2956214" y="3429000"/>
            <a:ext cx="677738" cy="39398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505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750E0CC-4E3F-1093-18BB-DC72489B21EA}"/>
              </a:ext>
            </a:extLst>
          </p:cNvPr>
          <p:cNvGrpSpPr/>
          <p:nvPr/>
        </p:nvGrpSpPr>
        <p:grpSpPr>
          <a:xfrm>
            <a:off x="626340" y="1617829"/>
            <a:ext cx="7457731" cy="810448"/>
            <a:chOff x="626340" y="1617829"/>
            <a:chExt cx="7457731" cy="81044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198D9F8-8F5B-0CEA-D1C8-3B37A97D856C}"/>
                </a:ext>
              </a:extLst>
            </p:cNvPr>
            <p:cNvGrpSpPr/>
            <p:nvPr/>
          </p:nvGrpSpPr>
          <p:grpSpPr>
            <a:xfrm>
              <a:off x="626340" y="1617829"/>
              <a:ext cx="4251300" cy="780791"/>
              <a:chOff x="1777115" y="927414"/>
              <a:chExt cx="4251300" cy="78079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62384F15-5CBA-E5FA-8884-6F45DFA6EB72}"/>
                  </a:ext>
                </a:extLst>
              </p:cNvPr>
              <p:cNvGrpSpPr/>
              <p:nvPr/>
            </p:nvGrpSpPr>
            <p:grpSpPr>
              <a:xfrm>
                <a:off x="1777115" y="1164627"/>
                <a:ext cx="4251300" cy="306364"/>
                <a:chOff x="2914151" y="2754888"/>
                <a:chExt cx="4251300" cy="306364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20D3FC4-8BA0-8690-19AA-5681F1C29E4C}"/>
                    </a:ext>
                  </a:extLst>
                </p:cNvPr>
                <p:cNvSpPr/>
                <p:nvPr/>
              </p:nvSpPr>
              <p:spPr>
                <a:xfrm>
                  <a:off x="2914151" y="2754889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43756FF5-3EBF-4C3C-1D51-7DD9BD8A89F3}"/>
                    </a:ext>
                  </a:extLst>
                </p:cNvPr>
                <p:cNvSpPr/>
                <p:nvPr/>
              </p:nvSpPr>
              <p:spPr>
                <a:xfrm>
                  <a:off x="5102085" y="2754888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6C2DC6F-0E39-BDE5-64A6-B641B489D7C7}"/>
                    </a:ext>
                  </a:extLst>
                </p:cNvPr>
                <p:cNvSpPr/>
                <p:nvPr/>
              </p:nvSpPr>
              <p:spPr>
                <a:xfrm>
                  <a:off x="7040883" y="2754888"/>
                  <a:ext cx="124568" cy="306363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4323B03-84C2-A075-7811-E0E9B8EA263A}"/>
                  </a:ext>
                </a:extLst>
              </p:cNvPr>
              <p:cNvSpPr/>
              <p:nvPr/>
            </p:nvSpPr>
            <p:spPr>
              <a:xfrm>
                <a:off x="465088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24FD4F-C810-1A47-16FF-8CD3E425563C}"/>
                  </a:ext>
                </a:extLst>
              </p:cNvPr>
              <p:cNvSpPr/>
              <p:nvPr/>
            </p:nvSpPr>
            <p:spPr>
              <a:xfrm>
                <a:off x="5943271" y="94620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AF99009-B1F9-6BA0-7045-550C051D6725}"/>
                  </a:ext>
                </a:extLst>
              </p:cNvPr>
              <p:cNvSpPr/>
              <p:nvPr/>
            </p:nvSpPr>
            <p:spPr>
              <a:xfrm>
                <a:off x="192686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6F69F3-54A1-59A6-4E7B-6B43D702AECC}"/>
                  </a:ext>
                </a:extLst>
              </p:cNvPr>
              <p:cNvSpPr/>
              <p:nvPr/>
            </p:nvSpPr>
            <p:spPr>
              <a:xfrm>
                <a:off x="3276716" y="927414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66F7684-450A-769C-5608-6EB55A4DD8E2}"/>
                  </a:ext>
                </a:extLst>
              </p:cNvPr>
              <p:cNvSpPr/>
              <p:nvPr/>
            </p:nvSpPr>
            <p:spPr>
              <a:xfrm>
                <a:off x="1926865" y="1489783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E7B2A3D-5BF9-CBF8-5DC9-DF220CF32336}"/>
                  </a:ext>
                </a:extLst>
              </p:cNvPr>
              <p:cNvSpPr/>
              <p:nvPr/>
            </p:nvSpPr>
            <p:spPr>
              <a:xfrm>
                <a:off x="3274662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9D148FB-8090-66B2-AB93-2C6E533F41BF}"/>
                  </a:ext>
                </a:extLst>
              </p:cNvPr>
              <p:cNvSpPr/>
              <p:nvPr/>
            </p:nvSpPr>
            <p:spPr>
              <a:xfrm>
                <a:off x="4653998" y="1470990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2B7CDC8-31D2-C11A-B3F4-B170596C8685}"/>
                  </a:ext>
                </a:extLst>
              </p:cNvPr>
              <p:cNvSpPr/>
              <p:nvPr/>
            </p:nvSpPr>
            <p:spPr>
              <a:xfrm>
                <a:off x="5943270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ECAB72D-0C67-1FC4-C403-B634BE0BFE62}"/>
                  </a:ext>
                </a:extLst>
              </p:cNvPr>
              <p:cNvCxnSpPr>
                <a:cxnSpLocks/>
                <a:stCxn id="10" idx="2"/>
                <a:endCxn id="8" idx="0"/>
              </p:cNvCxnSpPr>
              <p:nvPr/>
            </p:nvCxnSpPr>
            <p:spPr>
              <a:xfrm flipV="1">
                <a:off x="1949725" y="930845"/>
                <a:ext cx="2724020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6DF9433-7605-7DDE-C945-D01426AA8E19}"/>
                  </a:ext>
                </a:extLst>
              </p:cNvPr>
              <p:cNvCxnSpPr>
                <a:cxnSpLocks/>
                <a:endCxn id="9" idx="0"/>
              </p:cNvCxnSpPr>
              <p:nvPr/>
            </p:nvCxnSpPr>
            <p:spPr>
              <a:xfrm flipV="1">
                <a:off x="3334594" y="946205"/>
                <a:ext cx="2631537" cy="1910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C886A92-31F9-8DE4-E717-C7EB890BED05}"/>
                  </a:ext>
                </a:extLst>
              </p:cNvPr>
              <p:cNvCxnSpPr>
                <a:cxnSpLocks/>
                <a:stCxn id="12" idx="0"/>
                <a:endCxn id="14" idx="2"/>
              </p:cNvCxnSpPr>
              <p:nvPr/>
            </p:nvCxnSpPr>
            <p:spPr>
              <a:xfrm>
                <a:off x="1949725" y="1489783"/>
                <a:ext cx="2727133" cy="1996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D4E331E-5B68-07F1-6846-CA8B1BAF15E7}"/>
                  </a:ext>
                </a:extLst>
              </p:cNvPr>
              <p:cNvCxnSpPr>
                <a:cxnSpLocks/>
                <a:stCxn id="13" idx="0"/>
                <a:endCxn id="15" idx="2"/>
              </p:cNvCxnSpPr>
              <p:nvPr/>
            </p:nvCxnSpPr>
            <p:spPr>
              <a:xfrm>
                <a:off x="3297522" y="1486352"/>
                <a:ext cx="2668608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ACD6E8-1CF1-E8BE-20F3-DB4AA3EA2479}"/>
                </a:ext>
              </a:extLst>
            </p:cNvPr>
            <p:cNvGrpSpPr/>
            <p:nvPr/>
          </p:nvGrpSpPr>
          <p:grpSpPr>
            <a:xfrm>
              <a:off x="6250102" y="1636620"/>
              <a:ext cx="1833969" cy="791657"/>
              <a:chOff x="6096000" y="3189613"/>
              <a:chExt cx="1833969" cy="79165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A9DEDA3-0647-F4E4-B93E-85CA46442F1D}"/>
                  </a:ext>
                </a:extLst>
              </p:cNvPr>
              <p:cNvGrpSpPr/>
              <p:nvPr/>
            </p:nvGrpSpPr>
            <p:grpSpPr>
              <a:xfrm>
                <a:off x="6599979" y="3189613"/>
                <a:ext cx="830118" cy="791657"/>
                <a:chOff x="2393739" y="3555373"/>
                <a:chExt cx="830118" cy="791657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0870668-E44E-A7F7-97B5-7D6CEBB5159A}"/>
                    </a:ext>
                  </a:extLst>
                </p:cNvPr>
                <p:cNvSpPr/>
                <p:nvPr/>
              </p:nvSpPr>
              <p:spPr>
                <a:xfrm>
                  <a:off x="2393739" y="3973849"/>
                  <a:ext cx="830118" cy="373181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6E18FFA-5867-F280-F4C0-1D566BD2B933}"/>
                    </a:ext>
                  </a:extLst>
                </p:cNvPr>
                <p:cNvSpPr/>
                <p:nvPr/>
              </p:nvSpPr>
              <p:spPr>
                <a:xfrm>
                  <a:off x="2393739" y="3555373"/>
                  <a:ext cx="830118" cy="396478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A321514-E04B-B410-DE2A-D65838971D1F}"/>
                    </a:ext>
                  </a:extLst>
                </p:cNvPr>
                <p:cNvSpPr/>
                <p:nvPr/>
              </p:nvSpPr>
              <p:spPr>
                <a:xfrm>
                  <a:off x="2470470" y="3638238"/>
                  <a:ext cx="676656" cy="649224"/>
                </a:xfrm>
                <a:prstGeom prst="rect">
                  <a:avLst/>
                </a:prstGeom>
                <a:solidFill>
                  <a:schemeClr val="accent1">
                    <a:alpha val="26961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DDEC869-9A58-ADE4-1F49-01336014FA0F}"/>
                  </a:ext>
                </a:extLst>
              </p:cNvPr>
              <p:cNvSpPr/>
              <p:nvPr/>
            </p:nvSpPr>
            <p:spPr>
              <a:xfrm>
                <a:off x="6096000" y="3755136"/>
                <a:ext cx="499872" cy="1158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D10ABDC-C586-0EE5-BC0D-5420784E608F}"/>
                  </a:ext>
                </a:extLst>
              </p:cNvPr>
              <p:cNvSpPr/>
              <p:nvPr/>
            </p:nvSpPr>
            <p:spPr>
              <a:xfrm>
                <a:off x="7430097" y="3755718"/>
                <a:ext cx="499872" cy="1158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D0B3DE27-CF4A-9CB1-F82C-7A15AFD243C2}"/>
                  </a:ext>
                </a:extLst>
              </p:cNvPr>
              <p:cNvGrpSpPr/>
              <p:nvPr/>
            </p:nvGrpSpPr>
            <p:grpSpPr>
              <a:xfrm>
                <a:off x="6116020" y="3773093"/>
                <a:ext cx="342915" cy="81884"/>
                <a:chOff x="6116020" y="3773093"/>
                <a:chExt cx="342915" cy="81884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C5D1B8E-2E5A-C288-BD19-16991FC5776B}"/>
                    </a:ext>
                  </a:extLst>
                </p:cNvPr>
                <p:cNvSpPr/>
                <p:nvPr/>
              </p:nvSpPr>
              <p:spPr>
                <a:xfrm>
                  <a:off x="6116020" y="3775067"/>
                  <a:ext cx="75091" cy="7991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A7E1F1D-FCB2-8AB5-C298-79F664265367}"/>
                    </a:ext>
                  </a:extLst>
                </p:cNvPr>
                <p:cNvSpPr/>
                <p:nvPr/>
              </p:nvSpPr>
              <p:spPr>
                <a:xfrm>
                  <a:off x="6246907" y="3773093"/>
                  <a:ext cx="75091" cy="799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B95D35A-8213-F281-372C-B25ECF2D1422}"/>
                    </a:ext>
                  </a:extLst>
                </p:cNvPr>
                <p:cNvSpPr/>
                <p:nvPr/>
              </p:nvSpPr>
              <p:spPr>
                <a:xfrm>
                  <a:off x="6383844" y="3773093"/>
                  <a:ext cx="75091" cy="79910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B0F0599-56EB-31D6-8126-E4EAB1710250}"/>
                  </a:ext>
                </a:extLst>
              </p:cNvPr>
              <p:cNvGrpSpPr/>
              <p:nvPr/>
            </p:nvGrpSpPr>
            <p:grpSpPr>
              <a:xfrm rot="10800000">
                <a:off x="7568766" y="3771119"/>
                <a:ext cx="342915" cy="81884"/>
                <a:chOff x="6116020" y="3773093"/>
                <a:chExt cx="342915" cy="81884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4B23C5E-3DA9-E51D-1A28-DA35B7C7C666}"/>
                    </a:ext>
                  </a:extLst>
                </p:cNvPr>
                <p:cNvSpPr/>
                <p:nvPr/>
              </p:nvSpPr>
              <p:spPr>
                <a:xfrm>
                  <a:off x="6116020" y="3775067"/>
                  <a:ext cx="75091" cy="7991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802C5FE-0544-82ED-C5EB-DEF24C75A326}"/>
                    </a:ext>
                  </a:extLst>
                </p:cNvPr>
                <p:cNvSpPr/>
                <p:nvPr/>
              </p:nvSpPr>
              <p:spPr>
                <a:xfrm>
                  <a:off x="6246907" y="3773093"/>
                  <a:ext cx="75091" cy="799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63511AE-5525-2289-72F7-20FD2F1A3BF8}"/>
                    </a:ext>
                  </a:extLst>
                </p:cNvPr>
                <p:cNvSpPr/>
                <p:nvPr/>
              </p:nvSpPr>
              <p:spPr>
                <a:xfrm>
                  <a:off x="6383844" y="3773093"/>
                  <a:ext cx="75091" cy="79910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B7399D4-B301-4D71-8269-7C41B1B780AF}"/>
              </a:ext>
            </a:extLst>
          </p:cNvPr>
          <p:cNvSpPr txBox="1"/>
          <p:nvPr/>
        </p:nvSpPr>
        <p:spPr>
          <a:xfrm>
            <a:off x="128016" y="204874"/>
            <a:ext cx="418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Rasnik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>
                <a:solidFill>
                  <a:srgbClr val="FF0000"/>
                </a:solidFill>
              </a:rPr>
              <a:t>Quarter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Cryogenic</a:t>
            </a:r>
            <a:r>
              <a:rPr lang="nl-NL" dirty="0">
                <a:solidFill>
                  <a:srgbClr val="FF0000"/>
                </a:solidFill>
              </a:rPr>
              <a:t> Module </a:t>
            </a:r>
            <a:r>
              <a:rPr lang="nl-NL" dirty="0"/>
              <a:t>QCM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29E50F-AF41-1518-305E-AAC4B8A3ACE1}"/>
              </a:ext>
            </a:extLst>
          </p:cNvPr>
          <p:cNvSpPr txBox="1"/>
          <p:nvPr/>
        </p:nvSpPr>
        <p:spPr>
          <a:xfrm>
            <a:off x="488925" y="3403351"/>
            <a:ext cx="8269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Sticks: </a:t>
            </a:r>
            <a:r>
              <a:rPr lang="nl-NL" dirty="0" err="1"/>
              <a:t>fully</a:t>
            </a:r>
            <a:r>
              <a:rPr lang="nl-NL" dirty="0"/>
              <a:t> </a:t>
            </a:r>
            <a:r>
              <a:rPr lang="nl-NL" dirty="0" err="1"/>
              <a:t>submerged</a:t>
            </a:r>
            <a:r>
              <a:rPr lang="nl-NL" dirty="0"/>
              <a:t> in LN</a:t>
            </a:r>
            <a:r>
              <a:rPr lang="nl-NL" baseline="-25000" dirty="0"/>
              <a:t>2</a:t>
            </a:r>
            <a:r>
              <a:rPr lang="nl-NL" dirty="0"/>
              <a:t>:</a:t>
            </a:r>
          </a:p>
          <a:p>
            <a:endParaRPr lang="nl-NL" dirty="0"/>
          </a:p>
          <a:p>
            <a:r>
              <a:rPr lang="nl-NL" dirty="0">
                <a:sym typeface="Wingdings" pitchFamily="2" charset="2"/>
              </a:rPr>
              <a:t> Laser diode </a:t>
            </a:r>
            <a:r>
              <a:rPr lang="nl-NL" dirty="0" err="1">
                <a:sym typeface="Wingdings" pitchFamily="2" charset="2"/>
              </a:rPr>
              <a:t>and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cam</a:t>
            </a:r>
            <a:r>
              <a:rPr lang="nl-NL" dirty="0">
                <a:sym typeface="Wingdings" pitchFamily="2" charset="2"/>
              </a:rPr>
              <a:t> (image sensor on pcb) </a:t>
            </a:r>
            <a:r>
              <a:rPr lang="nl-NL" dirty="0" err="1">
                <a:sym typeface="Wingdings" pitchFamily="2" charset="2"/>
              </a:rPr>
              <a:t>should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be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able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to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operate</a:t>
            </a:r>
            <a:r>
              <a:rPr lang="nl-NL" dirty="0">
                <a:sym typeface="Wingdings" pitchFamily="2" charset="2"/>
              </a:rPr>
              <a:t> in </a:t>
            </a:r>
            <a:r>
              <a:rPr lang="nl-NL" dirty="0"/>
              <a:t>LN</a:t>
            </a:r>
            <a:r>
              <a:rPr lang="nl-NL" baseline="-25000" dirty="0"/>
              <a:t>2 </a:t>
            </a:r>
            <a:r>
              <a:rPr lang="nl-NL" dirty="0"/>
              <a:t>(77 K)!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5C165D-FCA4-F295-FC3D-2E1370FB6007}"/>
              </a:ext>
            </a:extLst>
          </p:cNvPr>
          <p:cNvSpPr txBox="1"/>
          <p:nvPr/>
        </p:nvSpPr>
        <p:spPr>
          <a:xfrm>
            <a:off x="890321" y="4844099"/>
            <a:ext cx="8091948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Laser diode: </a:t>
            </a:r>
            <a:r>
              <a:rPr lang="nl-NL" dirty="0" err="1"/>
              <a:t>tested</a:t>
            </a:r>
            <a:r>
              <a:rPr lang="nl-NL" dirty="0"/>
              <a:t> 4 different types, </a:t>
            </a:r>
            <a:r>
              <a:rPr lang="nl-NL" dirty="0" err="1"/>
              <a:t>worked</a:t>
            </a:r>
            <a:r>
              <a:rPr lang="nl-NL" dirty="0"/>
              <a:t> </a:t>
            </a:r>
            <a:r>
              <a:rPr lang="nl-NL" dirty="0" err="1"/>
              <a:t>allright</a:t>
            </a:r>
            <a:r>
              <a:rPr lang="nl-NL" dirty="0"/>
              <a:t> </a:t>
            </a:r>
            <a:r>
              <a:rPr lang="nl-NL" dirty="0" err="1"/>
              <a:t>simply</a:t>
            </a:r>
            <a:r>
              <a:rPr lang="nl-NL" dirty="0"/>
              <a:t> </a:t>
            </a:r>
            <a:r>
              <a:rPr lang="nl-NL" dirty="0" err="1"/>
              <a:t>submerged</a:t>
            </a:r>
            <a:r>
              <a:rPr lang="nl-NL" dirty="0"/>
              <a:t>	</a:t>
            </a:r>
            <a:r>
              <a:rPr lang="en-NL" sz="2000" dirty="0">
                <a:latin typeface="Apple Color Emoji" pitchFamily="2" charset="0"/>
              </a:rPr>
              <a:t>😊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favorite</a:t>
            </a:r>
            <a:r>
              <a:rPr lang="nl-NL" dirty="0"/>
              <a:t> </a:t>
            </a:r>
            <a:r>
              <a:rPr lang="nl-NL" dirty="0" err="1"/>
              <a:t>cam</a:t>
            </a:r>
            <a:r>
              <a:rPr lang="nl-NL" dirty="0"/>
              <a:t> (</a:t>
            </a:r>
            <a:r>
              <a:rPr lang="nl-NL" dirty="0" err="1"/>
              <a:t>Daheng</a:t>
            </a:r>
            <a:r>
              <a:rPr lang="nl-NL" dirty="0"/>
              <a:t> VEN-134) </a:t>
            </a:r>
            <a:r>
              <a:rPr lang="nl-NL" dirty="0" err="1"/>
              <a:t>fails</a:t>
            </a:r>
            <a:r>
              <a:rPr lang="nl-NL" dirty="0"/>
              <a:t> at 90 K	</a:t>
            </a:r>
            <a:r>
              <a:rPr lang="en-NL" sz="3200" baseline="-25000" dirty="0">
                <a:latin typeface="Apple Color Emoji" pitchFamily="2" charset="0"/>
              </a:rPr>
              <a:t>🙁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068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517035-0AA5-9072-212B-752C70872226}"/>
              </a:ext>
            </a:extLst>
          </p:cNvPr>
          <p:cNvSpPr txBox="1"/>
          <p:nvPr/>
        </p:nvSpPr>
        <p:spPr>
          <a:xfrm>
            <a:off x="628260" y="665584"/>
            <a:ext cx="799322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err="1"/>
              <a:t>CCDs</a:t>
            </a:r>
            <a:r>
              <a:rPr lang="nl-NL" dirty="0"/>
              <a:t> operating at 4 K </a:t>
            </a:r>
            <a:r>
              <a:rPr lang="nl-NL" dirty="0" err="1"/>
              <a:t>exist</a:t>
            </a:r>
            <a:r>
              <a:rPr lang="nl-NL" dirty="0"/>
              <a:t> (Webb </a:t>
            </a:r>
            <a:r>
              <a:rPr lang="nl-NL" dirty="0" err="1"/>
              <a:t>telescope</a:t>
            </a:r>
            <a:r>
              <a:rPr lang="nl-NL" dirty="0"/>
              <a:t>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err="1"/>
              <a:t>Commercially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: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Teledyne</a:t>
            </a:r>
            <a:r>
              <a:rPr lang="en-GB" b="0" i="0" dirty="0">
                <a:effectLst/>
                <a:latin typeface="Helvetica" pitchFamily="2" charset="0"/>
                <a:hlinkClick r:id="rId2"/>
              </a:rPr>
              <a:t> CCD201-20</a:t>
            </a: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. Too sophisticated, need to develop readout system</a:t>
            </a:r>
          </a:p>
          <a:p>
            <a:endParaRPr lang="en-GB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GB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GB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0000"/>
                </a:solidFill>
              </a:rPr>
              <a:t>N. McConkey (</a:t>
            </a:r>
            <a:r>
              <a:rPr lang="en-GB" dirty="0" err="1">
                <a:solidFill>
                  <a:srgbClr val="000000"/>
                </a:solidFill>
              </a:rPr>
              <a:t>Univ</a:t>
            </a:r>
            <a:r>
              <a:rPr lang="en-GB" dirty="0">
                <a:solidFill>
                  <a:srgbClr val="000000"/>
                </a:solidFill>
              </a:rPr>
              <a:t> of Sheffield): tested, in 2016, many simple webcams at 77 K and found the </a:t>
            </a:r>
            <a:r>
              <a:rPr lang="en-GB" dirty="0" err="1">
                <a:solidFill>
                  <a:srgbClr val="000000"/>
                </a:solidFill>
              </a:rPr>
              <a:t>Floureon</a:t>
            </a:r>
            <a:r>
              <a:rPr lang="en-GB" dirty="0">
                <a:solidFill>
                  <a:srgbClr val="000000"/>
                </a:solidFill>
              </a:rPr>
              <a:t> Car Rear View cam working at 77 K. This cam is not anymore available.</a:t>
            </a:r>
          </a:p>
          <a:p>
            <a:endParaRPr lang="en-GB" sz="1000" b="1" i="0" u="none" strike="noStrike" dirty="0">
              <a:solidFill>
                <a:srgbClr val="000000"/>
              </a:solidFill>
              <a:effectLst/>
              <a:latin typeface="Lucida Grande" panose="020B0600040502020204" pitchFamily="34" charset="0"/>
            </a:endParaRPr>
          </a:p>
          <a:p>
            <a:endParaRPr lang="en-GB" sz="1000" b="1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endParaRPr lang="en-GB" sz="1000" b="1" i="0" u="none" strike="noStrike" dirty="0">
              <a:solidFill>
                <a:srgbClr val="000000"/>
              </a:solidFill>
              <a:effectLst/>
              <a:latin typeface="Lucida Grande" panose="020B0600040502020204" pitchFamily="34" charset="0"/>
            </a:endParaRPr>
          </a:p>
          <a:p>
            <a:endParaRPr lang="en-GB" sz="1000" b="1" i="0" u="none" strike="noStrike" dirty="0">
              <a:solidFill>
                <a:srgbClr val="000000"/>
              </a:solidFill>
              <a:effectLst/>
              <a:latin typeface="Lucida Grande" panose="020B0600040502020204" pitchFamily="34" charset="0"/>
            </a:endParaRPr>
          </a:p>
          <a:p>
            <a:endParaRPr lang="en-GB" sz="1000" b="1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endParaRPr lang="en-GB" sz="1000" b="1" i="0" u="none" strike="noStrike" dirty="0">
              <a:solidFill>
                <a:srgbClr val="000000"/>
              </a:solidFill>
              <a:effectLst/>
              <a:latin typeface="Lucida Grande" panose="020B06000405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i="0" u="none" strike="noStrike" dirty="0">
                <a:solidFill>
                  <a:srgbClr val="000000"/>
                </a:solidFill>
                <a:effectLst/>
              </a:rPr>
              <a:t>Alternatives: 	</a:t>
            </a:r>
          </a:p>
          <a:p>
            <a:pPr marL="742950" lvl="1" indent="-285750">
              <a:buFontTx/>
              <a:buChar char="-"/>
            </a:pPr>
            <a:r>
              <a:rPr lang="en-GB" i="0" u="none" strike="noStrike" dirty="0">
                <a:solidFill>
                  <a:srgbClr val="000000"/>
                </a:solidFill>
                <a:effectLst/>
              </a:rPr>
              <a:t>1	place cam in mini-cryostat: complicated, expensive</a:t>
            </a:r>
          </a:p>
          <a:p>
            <a:pPr marL="742950" lvl="1" indent="-285750">
              <a:buFontTx/>
              <a:buChar char="-"/>
            </a:pPr>
            <a:r>
              <a:rPr lang="en-GB" i="0" u="none" strike="noStrike" dirty="0">
                <a:solidFill>
                  <a:srgbClr val="000000"/>
                </a:solidFill>
                <a:effectLst/>
              </a:rPr>
              <a:t>2	place </a:t>
            </a:r>
            <a:r>
              <a:rPr lang="en-GB" i="0" u="none" strike="noStrike" dirty="0" err="1">
                <a:solidFill>
                  <a:srgbClr val="000000"/>
                </a:solidFill>
                <a:effectLst/>
              </a:rPr>
              <a:t>Rasnik</a:t>
            </a:r>
            <a:r>
              <a:rPr lang="en-GB" i="0" u="none" strike="noStrike" dirty="0">
                <a:solidFill>
                  <a:srgbClr val="000000"/>
                </a:solidFill>
                <a:effectLst/>
              </a:rPr>
              <a:t> in gaseous N</a:t>
            </a:r>
            <a:r>
              <a:rPr lang="en-GB" i="0" u="none" strike="noStrike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GB" i="0" u="none" strike="noStrike" dirty="0">
                <a:solidFill>
                  <a:srgbClr val="000000"/>
                </a:solidFill>
                <a:effectLst/>
              </a:rPr>
              <a:t> space: very unpractical</a:t>
            </a:r>
            <a:endParaRPr lang="nl-NL" dirty="0"/>
          </a:p>
          <a:p>
            <a:endParaRPr lang="nl-NL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C35A5F8-CF59-3CA6-FAF3-5E457CE3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3681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L" alt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357DA-F38F-A693-62E0-DD2226FAF634}"/>
              </a:ext>
            </a:extLst>
          </p:cNvPr>
          <p:cNvSpPr txBox="1"/>
          <p:nvPr/>
        </p:nvSpPr>
        <p:spPr>
          <a:xfrm>
            <a:off x="2674775" y="3982616"/>
            <a:ext cx="6061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i="0" strike="noStrike" dirty="0">
                <a:effectLst/>
                <a:latin typeface="Lucida Grande" panose="020B0600040502020204" pitchFamily="34" charset="0"/>
                <a:hlinkClick r:id="rId3"/>
              </a:rPr>
              <a:t>Nicola McConkey</a:t>
            </a:r>
            <a:r>
              <a:rPr lang="en-GB" sz="1000" b="0" i="0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GB" sz="1000" b="0" i="0" strike="noStrike" dirty="0">
                <a:effectLst/>
                <a:latin typeface="Lucida Grande" panose="020B0600040502020204" pitchFamily="34" charset="0"/>
                <a:hlinkClick r:id="rId4"/>
              </a:rPr>
              <a:t>Neil Spooner</a:t>
            </a:r>
            <a:r>
              <a:rPr lang="en-GB" sz="1000" b="0" i="0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GB" sz="1000" b="0" i="0" strike="noStrike" dirty="0">
                <a:effectLst/>
                <a:latin typeface="Lucida Grande" panose="020B0600040502020204" pitchFamily="34" charset="0"/>
                <a:hlinkClick r:id="rId5"/>
              </a:rPr>
              <a:t>Matthew Thiesse</a:t>
            </a:r>
            <a:r>
              <a:rPr lang="en-GB" sz="1000" b="0" i="0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GB" sz="1000" b="0" i="0" strike="noStrike" dirty="0">
                <a:effectLst/>
                <a:latin typeface="Lucida Grande" panose="020B0600040502020204" pitchFamily="34" charset="0"/>
                <a:hlinkClick r:id="rId6"/>
              </a:rPr>
              <a:t>Michael Wallbank</a:t>
            </a:r>
            <a:r>
              <a:rPr lang="en-GB" sz="1000" b="0" i="0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GB" sz="1000" b="0" i="0" strike="noStrike" dirty="0">
                <a:effectLst/>
                <a:latin typeface="Lucida Grande" panose="020B0600040502020204" pitchFamily="34" charset="0"/>
                <a:hlinkClick r:id="rId7"/>
              </a:rPr>
              <a:t>Thomas Karl Warburton</a:t>
            </a:r>
            <a:r>
              <a:rPr lang="en-GB" sz="1000" b="0" i="0" strike="noStrike" dirty="0">
                <a:effectLst/>
                <a:latin typeface="Lucida Grande" panose="020B0600040502020204" pitchFamily="34" charset="0"/>
              </a:rPr>
              <a:t>:</a:t>
            </a:r>
            <a:endParaRPr lang="en-GB" sz="1000" b="1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r>
              <a:rPr lang="en-GB" sz="1000" b="1" i="0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Cryogenic CMOS Cameras for High Voltage Monitoring in Liquid Argon</a:t>
            </a:r>
            <a:r>
              <a:rPr lang="en-GB" sz="1000" b="0" i="0" strike="noStrike" dirty="0">
                <a:effectLst/>
                <a:latin typeface="Lucida Grande" panose="020B0600040502020204" pitchFamily="34" charset="0"/>
                <a:hlinkClick r:id="rId8"/>
              </a:rPr>
              <a:t> arXiv:1612.06124</a:t>
            </a:r>
            <a:r>
              <a:rPr lang="en-GB" sz="1000" b="1" i="0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 </a:t>
            </a:r>
          </a:p>
          <a:p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729145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83D364-D5D0-0145-E1E2-E1A9AE86A932}"/>
              </a:ext>
            </a:extLst>
          </p:cNvPr>
          <p:cNvGrpSpPr/>
          <p:nvPr/>
        </p:nvGrpSpPr>
        <p:grpSpPr>
          <a:xfrm>
            <a:off x="3644546" y="4407409"/>
            <a:ext cx="1625205" cy="1658694"/>
            <a:chOff x="2393739" y="3555373"/>
            <a:chExt cx="830118" cy="7916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77E1D1-65C7-DD04-6F5A-3727896FE662}"/>
                </a:ext>
              </a:extLst>
            </p:cNvPr>
            <p:cNvSpPr/>
            <p:nvPr/>
          </p:nvSpPr>
          <p:spPr>
            <a:xfrm>
              <a:off x="2393739" y="3973849"/>
              <a:ext cx="830118" cy="37318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AE13A9-72FF-BFED-4D35-0744CA67DF39}"/>
                </a:ext>
              </a:extLst>
            </p:cNvPr>
            <p:cNvSpPr/>
            <p:nvPr/>
          </p:nvSpPr>
          <p:spPr>
            <a:xfrm>
              <a:off x="2393739" y="3555373"/>
              <a:ext cx="830118" cy="39647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AD8266-633B-7476-7DE1-45CA142943F2}"/>
                </a:ext>
              </a:extLst>
            </p:cNvPr>
            <p:cNvSpPr/>
            <p:nvPr/>
          </p:nvSpPr>
          <p:spPr>
            <a:xfrm>
              <a:off x="2470470" y="3638238"/>
              <a:ext cx="676656" cy="649224"/>
            </a:xfrm>
            <a:prstGeom prst="rect">
              <a:avLst/>
            </a:prstGeom>
            <a:solidFill>
              <a:schemeClr val="accent1">
                <a:alpha val="26961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6640566-5BF5-B526-A776-BE2AD608B892}"/>
              </a:ext>
            </a:extLst>
          </p:cNvPr>
          <p:cNvSpPr/>
          <p:nvPr/>
        </p:nvSpPr>
        <p:spPr>
          <a:xfrm>
            <a:off x="2657856" y="5592303"/>
            <a:ext cx="978649" cy="2426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F8F840-382F-9AC0-B2AC-6345E73B3C99}"/>
              </a:ext>
            </a:extLst>
          </p:cNvPr>
          <p:cNvSpPr/>
          <p:nvPr/>
        </p:nvSpPr>
        <p:spPr>
          <a:xfrm>
            <a:off x="5269751" y="5593522"/>
            <a:ext cx="978649" cy="2426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7AE76C-AE92-E444-9337-B39BF0477B96}"/>
              </a:ext>
            </a:extLst>
          </p:cNvPr>
          <p:cNvSpPr/>
          <p:nvPr/>
        </p:nvSpPr>
        <p:spPr>
          <a:xfrm>
            <a:off x="2953302" y="5629927"/>
            <a:ext cx="147013" cy="167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3E8486-B423-6B84-1E59-BD38FDA8FCF9}"/>
              </a:ext>
            </a:extLst>
          </p:cNvPr>
          <p:cNvSpPr/>
          <p:nvPr/>
        </p:nvSpPr>
        <p:spPr>
          <a:xfrm>
            <a:off x="3221397" y="5629927"/>
            <a:ext cx="147013" cy="1674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75EF0E-77E8-3A59-7C1C-F14D399A962D}"/>
              </a:ext>
            </a:extLst>
          </p:cNvPr>
          <p:cNvSpPr/>
          <p:nvPr/>
        </p:nvSpPr>
        <p:spPr>
          <a:xfrm rot="10800000">
            <a:off x="6248400" y="2200656"/>
            <a:ext cx="271486" cy="3231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5EFFA9-FFCF-4EB4-22AB-58D1CEDD2A4A}"/>
              </a:ext>
            </a:extLst>
          </p:cNvPr>
          <p:cNvSpPr/>
          <p:nvPr/>
        </p:nvSpPr>
        <p:spPr>
          <a:xfrm rot="10800000">
            <a:off x="5809332" y="5629927"/>
            <a:ext cx="147013" cy="167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8B1ECF-FB66-8D90-43E2-F7C63D69DA84}"/>
              </a:ext>
            </a:extLst>
          </p:cNvPr>
          <p:cNvSpPr/>
          <p:nvPr/>
        </p:nvSpPr>
        <p:spPr>
          <a:xfrm rot="10800000">
            <a:off x="5541237" y="5629927"/>
            <a:ext cx="147013" cy="1674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1EB98A-BA41-0C34-FD00-AFC295F648D3}"/>
              </a:ext>
            </a:extLst>
          </p:cNvPr>
          <p:cNvSpPr/>
          <p:nvPr/>
        </p:nvSpPr>
        <p:spPr>
          <a:xfrm rot="10800000">
            <a:off x="2386371" y="5556836"/>
            <a:ext cx="271486" cy="3231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060422-67A3-8B37-A59C-E2E75EE91F84}"/>
              </a:ext>
            </a:extLst>
          </p:cNvPr>
          <p:cNvSpPr/>
          <p:nvPr/>
        </p:nvSpPr>
        <p:spPr>
          <a:xfrm>
            <a:off x="5269751" y="2200656"/>
            <a:ext cx="978649" cy="937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6935C7-A3CE-3B79-92AE-051A83F5FCFC}"/>
              </a:ext>
            </a:extLst>
          </p:cNvPr>
          <p:cNvSpPr/>
          <p:nvPr/>
        </p:nvSpPr>
        <p:spPr>
          <a:xfrm rot="10800000">
            <a:off x="6250689" y="5552067"/>
            <a:ext cx="271486" cy="3231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D8F1A4-02F9-B88E-6B0E-F27620B7F1A7}"/>
              </a:ext>
            </a:extLst>
          </p:cNvPr>
          <p:cNvCxnSpPr>
            <a:cxnSpLocks/>
          </p:cNvCxnSpPr>
          <p:nvPr/>
        </p:nvCxnSpPr>
        <p:spPr>
          <a:xfrm flipV="1">
            <a:off x="5956345" y="2359152"/>
            <a:ext cx="182327" cy="20482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57CA6D4F-3ADF-AFE3-AA18-E3CBD47DD4A8}"/>
              </a:ext>
            </a:extLst>
          </p:cNvPr>
          <p:cNvSpPr/>
          <p:nvPr/>
        </p:nvSpPr>
        <p:spPr>
          <a:xfrm>
            <a:off x="3913632" y="1194816"/>
            <a:ext cx="1371600" cy="2395728"/>
          </a:xfrm>
          <a:custGeom>
            <a:avLst/>
            <a:gdLst>
              <a:gd name="connsiteX0" fmla="*/ 2310384 w 2328672"/>
              <a:gd name="connsiteY0" fmla="*/ 0 h 2377440"/>
              <a:gd name="connsiteX1" fmla="*/ 2328672 w 2328672"/>
              <a:gd name="connsiteY1" fmla="*/ 2377440 h 2377440"/>
              <a:gd name="connsiteX2" fmla="*/ 1950720 w 2328672"/>
              <a:gd name="connsiteY2" fmla="*/ 2194560 h 2377440"/>
              <a:gd name="connsiteX3" fmla="*/ 963168 w 2328672"/>
              <a:gd name="connsiteY3" fmla="*/ 1310640 h 2377440"/>
              <a:gd name="connsiteX4" fmla="*/ 0 w 2328672"/>
              <a:gd name="connsiteY4" fmla="*/ 1109472 h 2377440"/>
              <a:gd name="connsiteX5" fmla="*/ 1554480 w 2328672"/>
              <a:gd name="connsiteY5" fmla="*/ 371856 h 2377440"/>
              <a:gd name="connsiteX6" fmla="*/ 2310384 w 2328672"/>
              <a:gd name="connsiteY6" fmla="*/ 0 h 2377440"/>
              <a:gd name="connsiteX0" fmla="*/ 1347216 w 1365504"/>
              <a:gd name="connsiteY0" fmla="*/ 0 h 2377440"/>
              <a:gd name="connsiteX1" fmla="*/ 1365504 w 1365504"/>
              <a:gd name="connsiteY1" fmla="*/ 2377440 h 2377440"/>
              <a:gd name="connsiteX2" fmla="*/ 987552 w 1365504"/>
              <a:gd name="connsiteY2" fmla="*/ 2194560 h 2377440"/>
              <a:gd name="connsiteX3" fmla="*/ 0 w 1365504"/>
              <a:gd name="connsiteY3" fmla="*/ 1310640 h 2377440"/>
              <a:gd name="connsiteX4" fmla="*/ 353568 w 1365504"/>
              <a:gd name="connsiteY4" fmla="*/ 920496 h 2377440"/>
              <a:gd name="connsiteX5" fmla="*/ 591312 w 1365504"/>
              <a:gd name="connsiteY5" fmla="*/ 371856 h 2377440"/>
              <a:gd name="connsiteX6" fmla="*/ 1347216 w 1365504"/>
              <a:gd name="connsiteY6" fmla="*/ 0 h 2377440"/>
              <a:gd name="connsiteX0" fmla="*/ 1371600 w 1371600"/>
              <a:gd name="connsiteY0" fmla="*/ 0 h 2395728"/>
              <a:gd name="connsiteX1" fmla="*/ 1365504 w 1371600"/>
              <a:gd name="connsiteY1" fmla="*/ 2395728 h 2395728"/>
              <a:gd name="connsiteX2" fmla="*/ 987552 w 1371600"/>
              <a:gd name="connsiteY2" fmla="*/ 2212848 h 2395728"/>
              <a:gd name="connsiteX3" fmla="*/ 0 w 1371600"/>
              <a:gd name="connsiteY3" fmla="*/ 1328928 h 2395728"/>
              <a:gd name="connsiteX4" fmla="*/ 353568 w 1371600"/>
              <a:gd name="connsiteY4" fmla="*/ 938784 h 2395728"/>
              <a:gd name="connsiteX5" fmla="*/ 591312 w 1371600"/>
              <a:gd name="connsiteY5" fmla="*/ 390144 h 2395728"/>
              <a:gd name="connsiteX6" fmla="*/ 1371600 w 1371600"/>
              <a:gd name="connsiteY6" fmla="*/ 0 h 239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395728">
                <a:moveTo>
                  <a:pt x="1371600" y="0"/>
                </a:moveTo>
                <a:lnTo>
                  <a:pt x="1365504" y="2395728"/>
                </a:lnTo>
                <a:lnTo>
                  <a:pt x="987552" y="2212848"/>
                </a:lnTo>
                <a:lnTo>
                  <a:pt x="0" y="1328928"/>
                </a:lnTo>
                <a:lnTo>
                  <a:pt x="353568" y="938784"/>
                </a:lnTo>
                <a:lnTo>
                  <a:pt x="591312" y="390144"/>
                </a:lnTo>
                <a:lnTo>
                  <a:pt x="137160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4E69AE-23C6-7E83-5F8A-473BF23E8193}"/>
              </a:ext>
            </a:extLst>
          </p:cNvPr>
          <p:cNvCxnSpPr/>
          <p:nvPr/>
        </p:nvCxnSpPr>
        <p:spPr>
          <a:xfrm flipV="1">
            <a:off x="6041136" y="2265273"/>
            <a:ext cx="152400" cy="1463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45E6E0D-AA10-6671-2DF8-60EA0C260604}"/>
              </a:ext>
            </a:extLst>
          </p:cNvPr>
          <p:cNvCxnSpPr>
            <a:cxnSpLocks/>
          </p:cNvCxnSpPr>
          <p:nvPr/>
        </p:nvCxnSpPr>
        <p:spPr>
          <a:xfrm>
            <a:off x="6138672" y="2359152"/>
            <a:ext cx="2753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841A2B4-9C13-71F9-4DBB-16B6219A5BAD}"/>
              </a:ext>
            </a:extLst>
          </p:cNvPr>
          <p:cNvSpPr txBox="1"/>
          <p:nvPr/>
        </p:nvSpPr>
        <p:spPr>
          <a:xfrm>
            <a:off x="5695058" y="1949257"/>
            <a:ext cx="581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mirror</a:t>
            </a:r>
            <a:endParaRPr lang="nl-NL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6B777A-6441-056C-AC6B-DA5D43A5DB29}"/>
              </a:ext>
            </a:extLst>
          </p:cNvPr>
          <p:cNvSpPr txBox="1"/>
          <p:nvPr/>
        </p:nvSpPr>
        <p:spPr>
          <a:xfrm>
            <a:off x="6460645" y="2220652"/>
            <a:ext cx="1024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cam</a:t>
            </a:r>
            <a:r>
              <a:rPr lang="nl-NL" sz="1200" dirty="0"/>
              <a:t> in </a:t>
            </a:r>
            <a:r>
              <a:rPr lang="nl-NL" sz="1200" dirty="0" err="1"/>
              <a:t>dewar</a:t>
            </a:r>
            <a:endParaRPr lang="nl-NL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80FA96-491F-F19F-75BB-2ECEF3C9A4EE}"/>
              </a:ext>
            </a:extLst>
          </p:cNvPr>
          <p:cNvSpPr txBox="1"/>
          <p:nvPr/>
        </p:nvSpPr>
        <p:spPr>
          <a:xfrm>
            <a:off x="668550" y="463116"/>
            <a:ext cx="536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Alternative</a:t>
            </a:r>
            <a:r>
              <a:rPr lang="nl-NL" dirty="0"/>
              <a:t> 1: </a:t>
            </a:r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cam</a:t>
            </a:r>
            <a:r>
              <a:rPr lang="nl-NL" dirty="0"/>
              <a:t> in </a:t>
            </a:r>
            <a:r>
              <a:rPr lang="nl-NL" dirty="0" err="1"/>
              <a:t>insulating</a:t>
            </a:r>
            <a:r>
              <a:rPr lang="nl-NL" dirty="0"/>
              <a:t> container (</a:t>
            </a:r>
            <a:r>
              <a:rPr lang="nl-NL" dirty="0" err="1"/>
              <a:t>dewar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9405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2CDE81-1098-7381-E835-3D2A699F0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929" y="2095177"/>
            <a:ext cx="4251071" cy="3051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699F3-37B3-0939-4A94-7C48DA891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1" y="4018217"/>
            <a:ext cx="4659884" cy="1338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468B2-DA37-57B3-74C3-75AD4A7C1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0" y="1711441"/>
            <a:ext cx="5655536" cy="1012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B2BC98-E877-8C09-C473-A4F1C2023311}"/>
              </a:ext>
            </a:extLst>
          </p:cNvPr>
          <p:cNvSpPr txBox="1"/>
          <p:nvPr/>
        </p:nvSpPr>
        <p:spPr>
          <a:xfrm rot="19406880">
            <a:off x="4958845" y="2891109"/>
            <a:ext cx="1672509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Muon chambers in L</a:t>
            </a:r>
            <a:r>
              <a:rPr lang="en-US" sz="1350" baseline="-250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73419-4EC5-1D1C-A208-0BEA780C95FE}"/>
              </a:ext>
            </a:extLst>
          </p:cNvPr>
          <p:cNvSpPr txBox="1"/>
          <p:nvPr/>
        </p:nvSpPr>
        <p:spPr>
          <a:xfrm>
            <a:off x="747422" y="3249066"/>
            <a:ext cx="2269339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BE" sz="1350" dirty="0"/>
              <a:t>First Rasnik design: 4QD</a:t>
            </a:r>
          </a:p>
          <a:p>
            <a:r>
              <a:rPr lang="en-BE" sz="1350" dirty="0">
                <a:solidFill>
                  <a:srgbClr val="FF0000"/>
                </a:solidFill>
              </a:rPr>
              <a:t>Red Alignment System NIKhef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BD41AA-4EF2-CCC1-EC40-65A5F5694869}"/>
              </a:ext>
            </a:extLst>
          </p:cNvPr>
          <p:cNvSpPr txBox="1"/>
          <p:nvPr/>
        </p:nvSpPr>
        <p:spPr>
          <a:xfrm>
            <a:off x="222421" y="416708"/>
            <a:ext cx="85963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b="1" dirty="0">
                <a:solidFill>
                  <a:schemeClr val="accent1"/>
                </a:solidFill>
              </a:rPr>
              <a:t>1983:	</a:t>
            </a:r>
            <a:r>
              <a:rPr lang="nl-NL" sz="2100" b="1" dirty="0" err="1">
                <a:solidFill>
                  <a:schemeClr val="accent1"/>
                </a:solidFill>
              </a:rPr>
              <a:t>Alignment</a:t>
            </a:r>
            <a:r>
              <a:rPr lang="nl-NL" sz="2100" b="1" dirty="0">
                <a:solidFill>
                  <a:schemeClr val="accent1"/>
                </a:solidFill>
              </a:rPr>
              <a:t> of </a:t>
            </a:r>
            <a:r>
              <a:rPr lang="nl-NL" sz="2100" b="1" dirty="0" err="1">
                <a:solidFill>
                  <a:schemeClr val="accent1"/>
                </a:solidFill>
              </a:rPr>
              <a:t>the</a:t>
            </a:r>
            <a:r>
              <a:rPr lang="nl-NL" sz="2100" b="1" dirty="0">
                <a:solidFill>
                  <a:schemeClr val="accent1"/>
                </a:solidFill>
              </a:rPr>
              <a:t> Muon Spectrometer of </a:t>
            </a:r>
            <a:r>
              <a:rPr lang="nl-NL" sz="2100" b="1" dirty="0" err="1">
                <a:solidFill>
                  <a:schemeClr val="accent1"/>
                </a:solidFill>
              </a:rPr>
              <a:t>the</a:t>
            </a:r>
            <a:r>
              <a:rPr lang="nl-NL" sz="2100" b="1" dirty="0">
                <a:solidFill>
                  <a:schemeClr val="accent1"/>
                </a:solidFill>
              </a:rPr>
              <a:t> </a:t>
            </a:r>
            <a:r>
              <a:rPr lang="nl-NL" sz="2100" b="1" i="1" dirty="0">
                <a:solidFill>
                  <a:schemeClr val="accent1"/>
                </a:solidFill>
              </a:rPr>
              <a:t>L</a:t>
            </a:r>
            <a:r>
              <a:rPr lang="nl-NL" sz="2100" b="1" i="1" baseline="-25000" dirty="0">
                <a:solidFill>
                  <a:schemeClr val="accent1"/>
                </a:solidFill>
              </a:rPr>
              <a:t>3</a:t>
            </a:r>
            <a:r>
              <a:rPr lang="nl-NL" sz="2100" b="1" dirty="0">
                <a:solidFill>
                  <a:schemeClr val="accent1"/>
                </a:solidFill>
              </a:rPr>
              <a:t> experiment at CERN</a:t>
            </a:r>
          </a:p>
          <a:p>
            <a:r>
              <a:rPr lang="nl-NL" sz="2100" b="1" dirty="0">
                <a:solidFill>
                  <a:schemeClr val="accent1"/>
                </a:solidFill>
              </a:rPr>
              <a:t>		</a:t>
            </a:r>
            <a:r>
              <a:rPr lang="nl-NL" sz="1400" dirty="0">
                <a:solidFill>
                  <a:srgbClr val="002060"/>
                </a:solidFill>
              </a:rPr>
              <a:t>…..</a:t>
            </a:r>
            <a:r>
              <a:rPr lang="nl-NL" sz="1400" dirty="0" err="1">
                <a:solidFill>
                  <a:srgbClr val="002060"/>
                </a:solidFill>
              </a:rPr>
              <a:t>original</a:t>
            </a:r>
            <a:r>
              <a:rPr lang="nl-NL" sz="1400" dirty="0">
                <a:solidFill>
                  <a:srgbClr val="002060"/>
                </a:solidFill>
              </a:rPr>
              <a:t> </a:t>
            </a:r>
            <a:r>
              <a:rPr lang="nl-NL" sz="1400" dirty="0" err="1">
                <a:solidFill>
                  <a:srgbClr val="002060"/>
                </a:solidFill>
              </a:rPr>
              <a:t>idea</a:t>
            </a:r>
            <a:r>
              <a:rPr lang="nl-NL" sz="1400" dirty="0">
                <a:solidFill>
                  <a:srgbClr val="002060"/>
                </a:solidFill>
              </a:rPr>
              <a:t> was </a:t>
            </a:r>
            <a:r>
              <a:rPr lang="nl-NL" sz="1400" dirty="0" err="1">
                <a:solidFill>
                  <a:srgbClr val="002060"/>
                </a:solidFill>
              </a:rPr>
              <a:t>from</a:t>
            </a:r>
            <a:r>
              <a:rPr lang="nl-NL" sz="1400" dirty="0">
                <a:solidFill>
                  <a:srgbClr val="002060"/>
                </a:solidFill>
              </a:rPr>
              <a:t> </a:t>
            </a:r>
            <a:r>
              <a:rPr lang="nl-NL" sz="1400" dirty="0" err="1">
                <a:solidFill>
                  <a:srgbClr val="002060"/>
                </a:solidFill>
              </a:rPr>
              <a:t>Draper</a:t>
            </a:r>
            <a:r>
              <a:rPr lang="nl-NL" sz="1400" dirty="0">
                <a:solidFill>
                  <a:srgbClr val="002060"/>
                </a:solidFill>
              </a:rPr>
              <a:t> Lab/MIT, Cambridge, Mass</a:t>
            </a:r>
          </a:p>
        </p:txBody>
      </p:sp>
    </p:spTree>
    <p:extLst>
      <p:ext uri="{BB962C8B-B14F-4D97-AF65-F5344CB8AC3E}">
        <p14:creationId xmlns:p14="http://schemas.microsoft.com/office/powerpoint/2010/main" val="1229832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83D364-D5D0-0145-E1E2-E1A9AE86A932}"/>
              </a:ext>
            </a:extLst>
          </p:cNvPr>
          <p:cNvGrpSpPr/>
          <p:nvPr/>
        </p:nvGrpSpPr>
        <p:grpSpPr>
          <a:xfrm>
            <a:off x="3644546" y="4407409"/>
            <a:ext cx="1625205" cy="1658694"/>
            <a:chOff x="2393739" y="3555373"/>
            <a:chExt cx="830118" cy="7916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77E1D1-65C7-DD04-6F5A-3727896FE662}"/>
                </a:ext>
              </a:extLst>
            </p:cNvPr>
            <p:cNvSpPr/>
            <p:nvPr/>
          </p:nvSpPr>
          <p:spPr>
            <a:xfrm>
              <a:off x="2393739" y="3973849"/>
              <a:ext cx="830118" cy="37318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AE13A9-72FF-BFED-4D35-0744CA67DF39}"/>
                </a:ext>
              </a:extLst>
            </p:cNvPr>
            <p:cNvSpPr/>
            <p:nvPr/>
          </p:nvSpPr>
          <p:spPr>
            <a:xfrm>
              <a:off x="2393739" y="3555373"/>
              <a:ext cx="830118" cy="39647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AD8266-633B-7476-7DE1-45CA142943F2}"/>
                </a:ext>
              </a:extLst>
            </p:cNvPr>
            <p:cNvSpPr/>
            <p:nvPr/>
          </p:nvSpPr>
          <p:spPr>
            <a:xfrm>
              <a:off x="2470470" y="3638238"/>
              <a:ext cx="676656" cy="649224"/>
            </a:xfrm>
            <a:prstGeom prst="rect">
              <a:avLst/>
            </a:prstGeom>
            <a:solidFill>
              <a:schemeClr val="accent1">
                <a:alpha val="26961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F04C26-9223-8D51-5AC7-EF51B970C46D}"/>
              </a:ext>
            </a:extLst>
          </p:cNvPr>
          <p:cNvGrpSpPr/>
          <p:nvPr/>
        </p:nvGrpSpPr>
        <p:grpSpPr>
          <a:xfrm>
            <a:off x="3080705" y="2822493"/>
            <a:ext cx="242677" cy="2932131"/>
            <a:chOff x="3080705" y="2822493"/>
            <a:chExt cx="242677" cy="29321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6640566-5BF5-B526-A776-BE2AD608B892}"/>
                </a:ext>
              </a:extLst>
            </p:cNvPr>
            <p:cNvSpPr/>
            <p:nvPr/>
          </p:nvSpPr>
          <p:spPr>
            <a:xfrm rot="5400000">
              <a:off x="1735978" y="4167220"/>
              <a:ext cx="2932131" cy="24267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7AE76C-AE92-E444-9337-B39BF0477B96}"/>
                </a:ext>
              </a:extLst>
            </p:cNvPr>
            <p:cNvSpPr/>
            <p:nvPr/>
          </p:nvSpPr>
          <p:spPr>
            <a:xfrm rot="5400000">
              <a:off x="3128538" y="3107731"/>
              <a:ext cx="147013" cy="1674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3E8486-B423-6B84-1E59-BD38FDA8FCF9}"/>
                </a:ext>
              </a:extLst>
            </p:cNvPr>
            <p:cNvSpPr/>
            <p:nvPr/>
          </p:nvSpPr>
          <p:spPr>
            <a:xfrm rot="5400000">
              <a:off x="3128538" y="3375826"/>
              <a:ext cx="147013" cy="167429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CC388D-FF51-65EB-1255-703B4FACB3BA}"/>
                </a:ext>
              </a:extLst>
            </p:cNvPr>
            <p:cNvSpPr/>
            <p:nvPr/>
          </p:nvSpPr>
          <p:spPr>
            <a:xfrm rot="16200000">
              <a:off x="3129042" y="2835742"/>
              <a:ext cx="147935" cy="16935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0E02FC-964C-4A01-3FD8-B2A9D7C05E0B}"/>
              </a:ext>
            </a:extLst>
          </p:cNvPr>
          <p:cNvGrpSpPr/>
          <p:nvPr/>
        </p:nvGrpSpPr>
        <p:grpSpPr>
          <a:xfrm>
            <a:off x="5590914" y="2810301"/>
            <a:ext cx="242677" cy="2932131"/>
            <a:chOff x="3080705" y="2822493"/>
            <a:chExt cx="242677" cy="293213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82F6611-43DC-0349-4A8B-3F83674E615E}"/>
                </a:ext>
              </a:extLst>
            </p:cNvPr>
            <p:cNvSpPr/>
            <p:nvPr/>
          </p:nvSpPr>
          <p:spPr>
            <a:xfrm rot="5400000">
              <a:off x="1735978" y="4167220"/>
              <a:ext cx="2932131" cy="24267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8D671A-6CDF-81F6-5E7C-A1252A2D0951}"/>
                </a:ext>
              </a:extLst>
            </p:cNvPr>
            <p:cNvSpPr/>
            <p:nvPr/>
          </p:nvSpPr>
          <p:spPr>
            <a:xfrm rot="5400000">
              <a:off x="3128538" y="3107731"/>
              <a:ext cx="147013" cy="1674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1306F7-5E31-CF56-6204-1F4DF1A6BC23}"/>
                </a:ext>
              </a:extLst>
            </p:cNvPr>
            <p:cNvSpPr/>
            <p:nvPr/>
          </p:nvSpPr>
          <p:spPr>
            <a:xfrm rot="5400000">
              <a:off x="3128538" y="3375826"/>
              <a:ext cx="147013" cy="167429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7CF8F2F-49B2-0403-88E1-8E974BC8DF33}"/>
                </a:ext>
              </a:extLst>
            </p:cNvPr>
            <p:cNvSpPr/>
            <p:nvPr/>
          </p:nvSpPr>
          <p:spPr>
            <a:xfrm rot="16200000">
              <a:off x="3129042" y="2835742"/>
              <a:ext cx="147935" cy="16935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56884DCA-200D-733B-2F83-3F52C46065B9}"/>
              </a:ext>
            </a:extLst>
          </p:cNvPr>
          <p:cNvSpPr/>
          <p:nvPr/>
        </p:nvSpPr>
        <p:spPr>
          <a:xfrm>
            <a:off x="3323383" y="5474208"/>
            <a:ext cx="321163" cy="2804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29C5D4-DDA8-BDC4-1373-D709B312D1AA}"/>
              </a:ext>
            </a:extLst>
          </p:cNvPr>
          <p:cNvSpPr/>
          <p:nvPr/>
        </p:nvSpPr>
        <p:spPr>
          <a:xfrm>
            <a:off x="5269751" y="5461795"/>
            <a:ext cx="321163" cy="2804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7784577-BCE4-2A52-CEEA-83560B369C6C}"/>
              </a:ext>
            </a:extLst>
          </p:cNvPr>
          <p:cNvCxnSpPr>
            <a:cxnSpLocks/>
          </p:cNvCxnSpPr>
          <p:nvPr/>
        </p:nvCxnSpPr>
        <p:spPr>
          <a:xfrm flipV="1">
            <a:off x="2499360" y="3723048"/>
            <a:ext cx="4687824" cy="770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6D5E6DE-5400-3A00-80BD-C8F9659ACBCB}"/>
              </a:ext>
            </a:extLst>
          </p:cNvPr>
          <p:cNvSpPr txBox="1"/>
          <p:nvPr/>
        </p:nvSpPr>
        <p:spPr>
          <a:xfrm>
            <a:off x="6318324" y="3730752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LN</a:t>
            </a:r>
            <a:r>
              <a:rPr lang="nl-NL" sz="1200" baseline="-25000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8A47C6-5815-CF74-9A2B-1982A856F328}"/>
              </a:ext>
            </a:extLst>
          </p:cNvPr>
          <p:cNvSpPr txBox="1"/>
          <p:nvPr/>
        </p:nvSpPr>
        <p:spPr>
          <a:xfrm>
            <a:off x="6291072" y="3344952"/>
            <a:ext cx="901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gaseous</a:t>
            </a:r>
            <a:r>
              <a:rPr lang="nl-NL" sz="1200" dirty="0"/>
              <a:t> N</a:t>
            </a:r>
            <a:r>
              <a:rPr lang="nl-NL" sz="12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8A1828-6566-94B3-C67A-9C6E9A3ABCFE}"/>
              </a:ext>
            </a:extLst>
          </p:cNvPr>
          <p:cNvSpPr txBox="1"/>
          <p:nvPr/>
        </p:nvSpPr>
        <p:spPr>
          <a:xfrm>
            <a:off x="597408" y="597408"/>
            <a:ext cx="462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Alternative</a:t>
            </a:r>
            <a:r>
              <a:rPr lang="nl-NL" dirty="0"/>
              <a:t> 2: </a:t>
            </a:r>
            <a:r>
              <a:rPr lang="nl-NL" dirty="0" err="1"/>
              <a:t>bring</a:t>
            </a:r>
            <a:r>
              <a:rPr lang="nl-NL" dirty="0"/>
              <a:t> </a:t>
            </a:r>
            <a:r>
              <a:rPr lang="nl-NL" dirty="0" err="1"/>
              <a:t>Rasnik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gaseous</a:t>
            </a:r>
            <a:r>
              <a:rPr lang="nl-NL" dirty="0"/>
              <a:t> volume</a:t>
            </a:r>
          </a:p>
        </p:txBody>
      </p:sp>
    </p:spTree>
    <p:extLst>
      <p:ext uri="{BB962C8B-B14F-4D97-AF65-F5344CB8AC3E}">
        <p14:creationId xmlns:p14="http://schemas.microsoft.com/office/powerpoint/2010/main" val="425938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A8868E-CD00-7578-41C5-A7DD3F8FAC03}"/>
              </a:ext>
            </a:extLst>
          </p:cNvPr>
          <p:cNvSpPr txBox="1"/>
          <p:nvPr/>
        </p:nvSpPr>
        <p:spPr>
          <a:xfrm>
            <a:off x="311020" y="802433"/>
            <a:ext cx="8524321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rgbClr val="7030A0"/>
                </a:solidFill>
              </a:rPr>
              <a:t>Conclusions</a:t>
            </a:r>
            <a:r>
              <a:rPr lang="nl-NL" sz="2400" dirty="0">
                <a:solidFill>
                  <a:srgbClr val="7030A0"/>
                </a:solidFill>
              </a:rPr>
              <a:t> &amp; </a:t>
            </a:r>
            <a:r>
              <a:rPr lang="nl-NL" sz="2400" dirty="0" err="1">
                <a:solidFill>
                  <a:srgbClr val="7030A0"/>
                </a:solidFill>
              </a:rPr>
              <a:t>plans</a:t>
            </a:r>
            <a:endParaRPr lang="nl-NL" sz="2400" dirty="0">
              <a:solidFill>
                <a:srgbClr val="7030A0"/>
              </a:solidFill>
            </a:endParaRPr>
          </a:p>
          <a:p>
            <a:endParaRPr lang="nl-NL" dirty="0"/>
          </a:p>
          <a:p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The </a:t>
            </a:r>
            <a:r>
              <a:rPr lang="nl-NL" b="1" i="1" dirty="0" err="1">
                <a:solidFill>
                  <a:srgbClr val="00B050"/>
                </a:solidFill>
              </a:rPr>
              <a:t>continues</a:t>
            </a:r>
            <a:r>
              <a:rPr lang="nl-NL" dirty="0"/>
              <a:t> </a:t>
            </a:r>
            <a:r>
              <a:rPr lang="nl-NL" dirty="0" err="1"/>
              <a:t>alignment</a:t>
            </a:r>
            <a:r>
              <a:rPr lang="nl-NL" dirty="0"/>
              <a:t> of </a:t>
            </a:r>
            <a:r>
              <a:rPr lang="nl-NL" b="1" i="1" dirty="0" err="1">
                <a:solidFill>
                  <a:srgbClr val="00B050"/>
                </a:solidFill>
              </a:rPr>
              <a:t>all</a:t>
            </a:r>
            <a:r>
              <a:rPr lang="nl-NL" dirty="0">
                <a:solidFill>
                  <a:srgbClr val="00B050"/>
                </a:solidFill>
              </a:rPr>
              <a:t> </a:t>
            </a:r>
            <a:r>
              <a:rPr lang="nl-NL" dirty="0"/>
              <a:t>accelerator </a:t>
            </a:r>
            <a:r>
              <a:rPr lang="nl-NL" dirty="0" err="1"/>
              <a:t>structures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Rasnik</a:t>
            </a:r>
            <a:r>
              <a:rPr lang="nl-NL" dirty="0"/>
              <a:t> </a:t>
            </a:r>
            <a:r>
              <a:rPr lang="nl-NL" dirty="0" err="1"/>
              <a:t>seems</a:t>
            </a:r>
            <a:r>
              <a:rPr lang="nl-NL" dirty="0"/>
              <a:t> </a:t>
            </a:r>
            <a:r>
              <a:rPr lang="nl-NL" dirty="0" err="1"/>
              <a:t>feasable</a:t>
            </a: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Priority 1: </a:t>
            </a:r>
            <a:r>
              <a:rPr lang="nl-NL" dirty="0" err="1"/>
              <a:t>find</a:t>
            </a:r>
            <a:r>
              <a:rPr lang="nl-NL" dirty="0"/>
              <a:t> 77 K-</a:t>
            </a:r>
            <a:r>
              <a:rPr lang="nl-NL" dirty="0" err="1"/>
              <a:t>proof</a:t>
            </a:r>
            <a:r>
              <a:rPr lang="nl-NL" dirty="0"/>
              <a:t> </a:t>
            </a:r>
            <a:r>
              <a:rPr lang="nl-NL" dirty="0" err="1"/>
              <a:t>cam</a:t>
            </a:r>
            <a:r>
              <a:rPr lang="nl-NL" dirty="0"/>
              <a:t> </a:t>
            </a:r>
            <a:r>
              <a:rPr lang="nl-NL" dirty="0">
                <a:solidFill>
                  <a:srgbClr val="FFC000"/>
                </a:solidFill>
              </a:rPr>
              <a:t>[</a:t>
            </a:r>
            <a:r>
              <a:rPr lang="nl-NL" dirty="0" err="1">
                <a:solidFill>
                  <a:srgbClr val="FFC000"/>
                </a:solidFill>
              </a:rPr>
              <a:t>including</a:t>
            </a:r>
            <a:r>
              <a:rPr lang="nl-NL" dirty="0">
                <a:solidFill>
                  <a:srgbClr val="FFC000"/>
                </a:solidFill>
              </a:rPr>
              <a:t> (warm) </a:t>
            </a:r>
            <a:r>
              <a:rPr lang="nl-NL" dirty="0" err="1">
                <a:solidFill>
                  <a:srgbClr val="FFC000"/>
                </a:solidFill>
              </a:rPr>
              <a:t>readout</a:t>
            </a:r>
            <a:r>
              <a:rPr lang="nl-NL" dirty="0">
                <a:solidFill>
                  <a:srgbClr val="FFC000"/>
                </a:solidFill>
              </a:rPr>
              <a:t> &amp; control system]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rgbClr val="FFC000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/>
              <a:t>Design Stick (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aux</a:t>
            </a:r>
            <a:r>
              <a:rPr lang="nl-NL" dirty="0"/>
              <a:t> </a:t>
            </a:r>
            <a:r>
              <a:rPr lang="nl-NL" dirty="0" err="1"/>
              <a:t>mechanics</a:t>
            </a:r>
            <a:r>
              <a:rPr lang="nl-NL" dirty="0"/>
              <a:t>): produce 8 sticks </a:t>
            </a:r>
            <a:r>
              <a:rPr lang="nl-NL" dirty="0" err="1"/>
              <a:t>for</a:t>
            </a:r>
            <a:r>
              <a:rPr lang="nl-NL" dirty="0"/>
              <a:t> QCM, </a:t>
            </a:r>
            <a:r>
              <a:rPr lang="nl-NL" dirty="0">
                <a:solidFill>
                  <a:srgbClr val="FF0000"/>
                </a:solidFill>
              </a:rPr>
              <a:t>ready end 2023</a:t>
            </a:r>
          </a:p>
          <a:p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Set up 3-stick </a:t>
            </a:r>
            <a:r>
              <a:rPr lang="nl-NL" dirty="0" err="1"/>
              <a:t>calibration</a:t>
            </a:r>
            <a:r>
              <a:rPr lang="nl-NL" dirty="0"/>
              <a:t> station: QCM is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equipped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pre-</a:t>
            </a:r>
            <a:r>
              <a:rPr lang="nl-NL" dirty="0" err="1"/>
              <a:t>calibrated</a:t>
            </a:r>
            <a:r>
              <a:rPr lang="nl-NL" dirty="0"/>
              <a:t> Sticks.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B0DF20-DE87-4980-9427-AD32EAC1AA46}"/>
              </a:ext>
            </a:extLst>
          </p:cNvPr>
          <p:cNvGrpSpPr/>
          <p:nvPr/>
        </p:nvGrpSpPr>
        <p:grpSpPr>
          <a:xfrm>
            <a:off x="613899" y="5443380"/>
            <a:ext cx="7457731" cy="810448"/>
            <a:chOff x="626340" y="1617829"/>
            <a:chExt cx="7457731" cy="81044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4CF79E-BA30-610D-806C-24B6236C1E4E}"/>
                </a:ext>
              </a:extLst>
            </p:cNvPr>
            <p:cNvGrpSpPr/>
            <p:nvPr/>
          </p:nvGrpSpPr>
          <p:grpSpPr>
            <a:xfrm>
              <a:off x="626340" y="1617829"/>
              <a:ext cx="4251300" cy="780791"/>
              <a:chOff x="1777115" y="927414"/>
              <a:chExt cx="4251300" cy="78079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6A4EB57-4E3C-C8B7-A843-BF4F11C9AAE6}"/>
                  </a:ext>
                </a:extLst>
              </p:cNvPr>
              <p:cNvGrpSpPr/>
              <p:nvPr/>
            </p:nvGrpSpPr>
            <p:grpSpPr>
              <a:xfrm>
                <a:off x="1777115" y="1164627"/>
                <a:ext cx="4251300" cy="306364"/>
                <a:chOff x="2914151" y="2754888"/>
                <a:chExt cx="4251300" cy="306364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EA9B42B-85AD-CCAA-3590-E0A503FBBEB1}"/>
                    </a:ext>
                  </a:extLst>
                </p:cNvPr>
                <p:cNvSpPr/>
                <p:nvPr/>
              </p:nvSpPr>
              <p:spPr>
                <a:xfrm>
                  <a:off x="2914151" y="2754889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7CBFF78-8DD9-F65E-557D-3B8DE55F87BE}"/>
                    </a:ext>
                  </a:extLst>
                </p:cNvPr>
                <p:cNvSpPr/>
                <p:nvPr/>
              </p:nvSpPr>
              <p:spPr>
                <a:xfrm>
                  <a:off x="5102085" y="2754888"/>
                  <a:ext cx="2063366" cy="30636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C3B0353-2194-994E-4A19-F84E133B69D4}"/>
                    </a:ext>
                  </a:extLst>
                </p:cNvPr>
                <p:cNvSpPr/>
                <p:nvPr/>
              </p:nvSpPr>
              <p:spPr>
                <a:xfrm>
                  <a:off x="7040883" y="2754888"/>
                  <a:ext cx="124568" cy="306363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3D1B168-911B-0CA2-2823-A58DE20B3163}"/>
                  </a:ext>
                </a:extLst>
              </p:cNvPr>
              <p:cNvSpPr/>
              <p:nvPr/>
            </p:nvSpPr>
            <p:spPr>
              <a:xfrm>
                <a:off x="465088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C0A42F6-7E58-95A4-C2C0-637316B3C087}"/>
                  </a:ext>
                </a:extLst>
              </p:cNvPr>
              <p:cNvSpPr/>
              <p:nvPr/>
            </p:nvSpPr>
            <p:spPr>
              <a:xfrm>
                <a:off x="5943271" y="94620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22D7CF9-7A60-965B-C240-3FAF0FC7C54C}"/>
                  </a:ext>
                </a:extLst>
              </p:cNvPr>
              <p:cNvSpPr/>
              <p:nvPr/>
            </p:nvSpPr>
            <p:spPr>
              <a:xfrm>
                <a:off x="1926865" y="930845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4BB1107-D15F-5EE9-7D08-F58497564C3F}"/>
                  </a:ext>
                </a:extLst>
              </p:cNvPr>
              <p:cNvSpPr/>
              <p:nvPr/>
            </p:nvSpPr>
            <p:spPr>
              <a:xfrm>
                <a:off x="3276716" y="927414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40FE3B2-00DB-76E3-3595-5189D1BE2FF6}"/>
                  </a:ext>
                </a:extLst>
              </p:cNvPr>
              <p:cNvSpPr/>
              <p:nvPr/>
            </p:nvSpPr>
            <p:spPr>
              <a:xfrm>
                <a:off x="1926865" y="1489783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17896B2-A609-C0D3-B4CA-9FC457CE1B0B}"/>
                  </a:ext>
                </a:extLst>
              </p:cNvPr>
              <p:cNvSpPr/>
              <p:nvPr/>
            </p:nvSpPr>
            <p:spPr>
              <a:xfrm>
                <a:off x="3274662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8A3330-366A-492E-938F-606F82B8F812}"/>
                  </a:ext>
                </a:extLst>
              </p:cNvPr>
              <p:cNvSpPr/>
              <p:nvPr/>
            </p:nvSpPr>
            <p:spPr>
              <a:xfrm>
                <a:off x="4653998" y="1470990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D591758-DC3C-90C2-A79F-F9A5CADA4B6D}"/>
                  </a:ext>
                </a:extLst>
              </p:cNvPr>
              <p:cNvSpPr/>
              <p:nvPr/>
            </p:nvSpPr>
            <p:spPr>
              <a:xfrm>
                <a:off x="5943270" y="1486352"/>
                <a:ext cx="45719" cy="2184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B92E249-252F-88A6-6EB7-4AC47BFAA0C7}"/>
                  </a:ext>
                </a:extLst>
              </p:cNvPr>
              <p:cNvCxnSpPr>
                <a:cxnSpLocks/>
                <a:stCxn id="25" idx="2"/>
                <a:endCxn id="23" idx="0"/>
              </p:cNvCxnSpPr>
              <p:nvPr/>
            </p:nvCxnSpPr>
            <p:spPr>
              <a:xfrm flipV="1">
                <a:off x="1949725" y="930845"/>
                <a:ext cx="2724020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5AF5CB7-9549-7E21-529C-7E5557B02202}"/>
                  </a:ext>
                </a:extLst>
              </p:cNvPr>
              <p:cNvCxnSpPr>
                <a:cxnSpLocks/>
                <a:endCxn id="24" idx="0"/>
              </p:cNvCxnSpPr>
              <p:nvPr/>
            </p:nvCxnSpPr>
            <p:spPr>
              <a:xfrm flipV="1">
                <a:off x="3334594" y="946205"/>
                <a:ext cx="2631537" cy="1910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DAEBDB3-4519-5D14-1BB1-79763E231E2E}"/>
                  </a:ext>
                </a:extLst>
              </p:cNvPr>
              <p:cNvCxnSpPr>
                <a:cxnSpLocks/>
                <a:stCxn id="27" idx="0"/>
                <a:endCxn id="29" idx="2"/>
              </p:cNvCxnSpPr>
              <p:nvPr/>
            </p:nvCxnSpPr>
            <p:spPr>
              <a:xfrm>
                <a:off x="1949725" y="1489783"/>
                <a:ext cx="2727133" cy="1996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D499EB8-C808-FBEF-8B5C-1328A2D17C86}"/>
                  </a:ext>
                </a:extLst>
              </p:cNvPr>
              <p:cNvCxnSpPr>
                <a:cxnSpLocks/>
                <a:stCxn id="28" idx="0"/>
                <a:endCxn id="30" idx="2"/>
              </p:cNvCxnSpPr>
              <p:nvPr/>
            </p:nvCxnSpPr>
            <p:spPr>
              <a:xfrm>
                <a:off x="3297522" y="1486352"/>
                <a:ext cx="2668608" cy="2184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CF7190D-5974-16A4-902B-6E3CAAAB92D1}"/>
                </a:ext>
              </a:extLst>
            </p:cNvPr>
            <p:cNvGrpSpPr/>
            <p:nvPr/>
          </p:nvGrpSpPr>
          <p:grpSpPr>
            <a:xfrm>
              <a:off x="6250102" y="1636620"/>
              <a:ext cx="1833969" cy="791657"/>
              <a:chOff x="6096000" y="3189613"/>
              <a:chExt cx="1833969" cy="79165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BBF9A40-F121-5CCB-B583-9B3AA9A58D71}"/>
                  </a:ext>
                </a:extLst>
              </p:cNvPr>
              <p:cNvGrpSpPr/>
              <p:nvPr/>
            </p:nvGrpSpPr>
            <p:grpSpPr>
              <a:xfrm>
                <a:off x="6599979" y="3189613"/>
                <a:ext cx="830118" cy="791657"/>
                <a:chOff x="2393739" y="3555373"/>
                <a:chExt cx="830118" cy="791657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F8EBF5-9BCE-6F8F-A6F7-57A4231704FA}"/>
                    </a:ext>
                  </a:extLst>
                </p:cNvPr>
                <p:cNvSpPr/>
                <p:nvPr/>
              </p:nvSpPr>
              <p:spPr>
                <a:xfrm>
                  <a:off x="2393739" y="3973849"/>
                  <a:ext cx="830118" cy="373181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7BF6EF4-AA98-0D31-0DEE-3A39A895C97F}"/>
                    </a:ext>
                  </a:extLst>
                </p:cNvPr>
                <p:cNvSpPr/>
                <p:nvPr/>
              </p:nvSpPr>
              <p:spPr>
                <a:xfrm>
                  <a:off x="2393739" y="3555373"/>
                  <a:ext cx="830118" cy="396478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D3E24FC-417C-9DDC-5E75-8F2F44184799}"/>
                    </a:ext>
                  </a:extLst>
                </p:cNvPr>
                <p:cNvSpPr/>
                <p:nvPr/>
              </p:nvSpPr>
              <p:spPr>
                <a:xfrm>
                  <a:off x="2470470" y="3638238"/>
                  <a:ext cx="676656" cy="649224"/>
                </a:xfrm>
                <a:prstGeom prst="rect">
                  <a:avLst/>
                </a:prstGeom>
                <a:solidFill>
                  <a:schemeClr val="accent1">
                    <a:alpha val="26961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2879FD-8654-E316-A197-0645A5766CCB}"/>
                  </a:ext>
                </a:extLst>
              </p:cNvPr>
              <p:cNvSpPr/>
              <p:nvPr/>
            </p:nvSpPr>
            <p:spPr>
              <a:xfrm>
                <a:off x="6096000" y="3755136"/>
                <a:ext cx="499872" cy="1158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E988627-88DA-FF34-4156-4696A6B3A139}"/>
                  </a:ext>
                </a:extLst>
              </p:cNvPr>
              <p:cNvSpPr/>
              <p:nvPr/>
            </p:nvSpPr>
            <p:spPr>
              <a:xfrm>
                <a:off x="7430097" y="3755718"/>
                <a:ext cx="499872" cy="1158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A9072F8-08F5-05E4-7C2D-2DAC8819C5E2}"/>
                  </a:ext>
                </a:extLst>
              </p:cNvPr>
              <p:cNvGrpSpPr/>
              <p:nvPr/>
            </p:nvGrpSpPr>
            <p:grpSpPr>
              <a:xfrm>
                <a:off x="6116020" y="3773093"/>
                <a:ext cx="342915" cy="81884"/>
                <a:chOff x="6116020" y="3773093"/>
                <a:chExt cx="342915" cy="81884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D57793C-C1CE-DFD2-3E7B-B128F9D08F4B}"/>
                    </a:ext>
                  </a:extLst>
                </p:cNvPr>
                <p:cNvSpPr/>
                <p:nvPr/>
              </p:nvSpPr>
              <p:spPr>
                <a:xfrm>
                  <a:off x="6116020" y="3775067"/>
                  <a:ext cx="75091" cy="7991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6BA950D-FFC0-0630-993E-56EC34B068A5}"/>
                    </a:ext>
                  </a:extLst>
                </p:cNvPr>
                <p:cNvSpPr/>
                <p:nvPr/>
              </p:nvSpPr>
              <p:spPr>
                <a:xfrm>
                  <a:off x="6246907" y="3773093"/>
                  <a:ext cx="75091" cy="799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B0C7203-1140-0DDD-83F0-F097854A7E6F}"/>
                    </a:ext>
                  </a:extLst>
                </p:cNvPr>
                <p:cNvSpPr/>
                <p:nvPr/>
              </p:nvSpPr>
              <p:spPr>
                <a:xfrm>
                  <a:off x="6383844" y="3773093"/>
                  <a:ext cx="75091" cy="79910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3FE8464-85FF-8970-8319-C80CE860537E}"/>
                  </a:ext>
                </a:extLst>
              </p:cNvPr>
              <p:cNvGrpSpPr/>
              <p:nvPr/>
            </p:nvGrpSpPr>
            <p:grpSpPr>
              <a:xfrm rot="10800000">
                <a:off x="7568766" y="3771119"/>
                <a:ext cx="342915" cy="81884"/>
                <a:chOff x="6116020" y="3773093"/>
                <a:chExt cx="342915" cy="8188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FC7F65F-1D64-7F65-BD1E-A6E187BA9231}"/>
                    </a:ext>
                  </a:extLst>
                </p:cNvPr>
                <p:cNvSpPr/>
                <p:nvPr/>
              </p:nvSpPr>
              <p:spPr>
                <a:xfrm>
                  <a:off x="6116020" y="3775067"/>
                  <a:ext cx="75091" cy="7991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C1781D3-8D84-AEA4-9CDC-F40C8439266A}"/>
                    </a:ext>
                  </a:extLst>
                </p:cNvPr>
                <p:cNvSpPr/>
                <p:nvPr/>
              </p:nvSpPr>
              <p:spPr>
                <a:xfrm>
                  <a:off x="6246907" y="3773093"/>
                  <a:ext cx="75091" cy="799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59C434D-D525-76BB-8AE0-6D941F2BB24F}"/>
                    </a:ext>
                  </a:extLst>
                </p:cNvPr>
                <p:cNvSpPr/>
                <p:nvPr/>
              </p:nvSpPr>
              <p:spPr>
                <a:xfrm>
                  <a:off x="6383844" y="3773093"/>
                  <a:ext cx="75091" cy="79910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D202A91-7D68-514C-612D-B2B90BB3B1AF}"/>
              </a:ext>
            </a:extLst>
          </p:cNvPr>
          <p:cNvSpPr txBox="1"/>
          <p:nvPr/>
        </p:nvSpPr>
        <p:spPr>
          <a:xfrm>
            <a:off x="2600131" y="4739631"/>
            <a:ext cx="406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QCM:		</a:t>
            </a:r>
            <a:r>
              <a:rPr lang="nl-NL" dirty="0" err="1"/>
              <a:t>Quarter</a:t>
            </a:r>
            <a:r>
              <a:rPr lang="nl-NL" dirty="0"/>
              <a:t> </a:t>
            </a:r>
            <a:r>
              <a:rPr lang="nl-NL" dirty="0" err="1"/>
              <a:t>Cryogenic</a:t>
            </a:r>
            <a:r>
              <a:rPr lang="nl-NL" dirty="0"/>
              <a:t> Module</a:t>
            </a:r>
          </a:p>
        </p:txBody>
      </p:sp>
    </p:spTree>
    <p:extLst>
      <p:ext uri="{BB962C8B-B14F-4D97-AF65-F5344CB8AC3E}">
        <p14:creationId xmlns:p14="http://schemas.microsoft.com/office/powerpoint/2010/main" val="688947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ECC4047-B08D-65D1-6CF9-1E351933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6233" y="2285632"/>
            <a:ext cx="5685235" cy="299323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D25C45-234F-80D1-0088-DAC831F3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392" y="606732"/>
            <a:ext cx="6364558" cy="8044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1993: CCD-</a:t>
            </a:r>
            <a:r>
              <a:rPr lang="en-US" sz="2000" b="1" dirty="0" err="1"/>
              <a:t>Rasnik</a:t>
            </a:r>
            <a:r>
              <a:rPr lang="en-US" sz="2000" b="1" dirty="0"/>
              <a:t> Three Point Alignment system for ATLAS</a:t>
            </a:r>
            <a:br>
              <a:rPr lang="en-US" sz="2000" b="1" dirty="0"/>
            </a:br>
            <a:br>
              <a:rPr lang="en-US" sz="2000" b="1" dirty="0"/>
            </a:b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374A0-E033-EE97-8D61-ACA5A48E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302" y="2146174"/>
            <a:ext cx="1807369" cy="142160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BA912F6-9C95-DF51-A429-5533B0099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5589" y="3768655"/>
            <a:ext cx="1469572" cy="145868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2CEF4BE-3008-4750-7B76-F52B86B68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8346" y="3754027"/>
            <a:ext cx="1456814" cy="147161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3F158AA-C4A6-87D7-820D-1A553DB38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0220" y="2791493"/>
            <a:ext cx="1793081" cy="135016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A59D21DA-0FE6-1F5D-E1F8-3FC639FD5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6208" y="2461103"/>
            <a:ext cx="485359" cy="7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485D32-886E-03E8-23CE-98D9E36F1BEA}"/>
              </a:ext>
            </a:extLst>
          </p:cNvPr>
          <p:cNvSpPr txBox="1"/>
          <p:nvPr/>
        </p:nvSpPr>
        <p:spPr>
          <a:xfrm>
            <a:off x="4154739" y="5367007"/>
            <a:ext cx="4350832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kern="5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</a:rPr>
              <a:t>M. Beker et al., “The Rasnik 3-point alignment system”, </a:t>
            </a:r>
            <a:r>
              <a:rPr lang="en-US" sz="825" u="sng" kern="5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JINST 14 P08010</a:t>
            </a:r>
            <a:r>
              <a:rPr lang="en-US" sz="825" kern="5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</a:rPr>
              <a:t> (2019)</a:t>
            </a:r>
            <a:endParaRPr lang="en-BE" sz="825" dirty="0">
              <a:solidFill>
                <a:schemeClr val="bg1">
                  <a:lumMod val="75000"/>
                </a:schemeClr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E8919A-E2FC-6213-8CCB-5D9D536D8C20}"/>
              </a:ext>
            </a:extLst>
          </p:cNvPr>
          <p:cNvSpPr txBox="1"/>
          <p:nvPr/>
        </p:nvSpPr>
        <p:spPr>
          <a:xfrm>
            <a:off x="184965" y="2051004"/>
            <a:ext cx="3335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itchFamily="2" charset="2"/>
              <a:buChar char="Ø"/>
            </a:pPr>
            <a:r>
              <a:rPr lang="en-BE" sz="1350" dirty="0"/>
              <a:t>Coded mask is projected via lens on pixel sensor;;</a:t>
            </a:r>
          </a:p>
          <a:p>
            <a:pPr marL="257175" indent="-257175">
              <a:buFont typeface="Wingdings" pitchFamily="2" charset="2"/>
              <a:buChar char="Ø"/>
            </a:pPr>
            <a:endParaRPr lang="en-BE" sz="1350" dirty="0"/>
          </a:p>
          <a:p>
            <a:pPr marL="257175" indent="-257175">
              <a:buFont typeface="Wingdings" pitchFamily="2" charset="2"/>
              <a:buChar char="Ø"/>
            </a:pPr>
            <a:r>
              <a:rPr lang="en-BE" sz="1350" dirty="0"/>
              <a:t>In principle, all 6 DoFs of mask &amp; pixel sensor + x,y,z of lens can be determined;</a:t>
            </a:r>
          </a:p>
          <a:p>
            <a:pPr marL="257175" indent="-257175">
              <a:buFont typeface="Wingdings" pitchFamily="2" charset="2"/>
              <a:buChar char="Ø"/>
            </a:pPr>
            <a:endParaRPr lang="en-BE" sz="1350" dirty="0"/>
          </a:p>
          <a:p>
            <a:pPr marL="257175" indent="-257175">
              <a:buFont typeface="Wingdings" pitchFamily="2" charset="2"/>
              <a:buChar char="Ø"/>
            </a:pPr>
            <a:r>
              <a:rPr lang="en-BE" sz="1350" dirty="0"/>
              <a:t>x,y,z and rotZ (</a:t>
            </a:r>
            <a:r>
              <a:rPr lang="en-BE" sz="1350" dirty="0">
                <a:latin typeface="Symbol" pitchFamily="2" charset="2"/>
              </a:rPr>
              <a:t>q</a:t>
            </a:r>
            <a:r>
              <a:rPr lang="en-BE" sz="1350" baseline="-25000" dirty="0"/>
              <a:t>z</a:t>
            </a:r>
            <a:r>
              <a:rPr lang="en-BE" sz="1350" dirty="0"/>
              <a:t>, not for lens) are measured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2D7439-109B-31EA-3175-5C4A792B5160}"/>
              </a:ext>
            </a:extLst>
          </p:cNvPr>
          <p:cNvCxnSpPr>
            <a:cxnSpLocks/>
          </p:cNvCxnSpPr>
          <p:nvPr/>
        </p:nvCxnSpPr>
        <p:spPr bwMode="auto">
          <a:xfrm>
            <a:off x="7707887" y="3011419"/>
            <a:ext cx="296525" cy="874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148C0F-F764-5FEE-69D4-760639FCD5E3}"/>
              </a:ext>
            </a:extLst>
          </p:cNvPr>
          <p:cNvSpPr txBox="1"/>
          <p:nvPr/>
        </p:nvSpPr>
        <p:spPr>
          <a:xfrm>
            <a:off x="7960592" y="2884462"/>
            <a:ext cx="2535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35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15643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05781 -0.030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-155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81 -0.03079 L 0.00143 -0.00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15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0418 0.033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1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8 0.03333 L -0.00313 0.0020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157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E64026-393D-9310-FE84-27692F86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926" y="470193"/>
            <a:ext cx="6219739" cy="473528"/>
          </a:xfrm>
        </p:spPr>
        <p:txBody>
          <a:bodyPr>
            <a:normAutofit/>
          </a:bodyPr>
          <a:lstStyle/>
          <a:p>
            <a:r>
              <a:rPr lang="en-US" sz="2100" b="1" dirty="0">
                <a:solidFill>
                  <a:srgbClr val="0070C0"/>
                </a:solidFill>
              </a:rPr>
              <a:t>ATLAS experiment: 8000 </a:t>
            </a:r>
            <a:r>
              <a:rPr lang="en-US" sz="2100" b="1" dirty="0" err="1">
                <a:solidFill>
                  <a:srgbClr val="0070C0"/>
                </a:solidFill>
              </a:rPr>
              <a:t>Rasniks</a:t>
            </a:r>
            <a:r>
              <a:rPr lang="en-US" sz="2100" b="1" dirty="0">
                <a:solidFill>
                  <a:srgbClr val="0070C0"/>
                </a:solidFill>
              </a:rPr>
              <a:t>, none fails since start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67685-ACFF-23D7-7DF3-7BC065EB5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17" y="1530282"/>
            <a:ext cx="3714245" cy="2751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B314C3-427E-5CC5-9E52-88626A5B7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608" y="3047794"/>
            <a:ext cx="3867593" cy="2279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3CFE1C-3939-36EF-8F32-08E999A64616}"/>
              </a:ext>
            </a:extLst>
          </p:cNvPr>
          <p:cNvSpPr txBox="1"/>
          <p:nvPr/>
        </p:nvSpPr>
        <p:spPr>
          <a:xfrm>
            <a:off x="4669663" y="2071621"/>
            <a:ext cx="17002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/>
              <a:t>In order to properly </a:t>
            </a:r>
            <a:br>
              <a:rPr lang="en-US" sz="1350" dirty="0"/>
            </a:br>
            <a:r>
              <a:rPr lang="en-US" sz="1350" dirty="0"/>
              <a:t>reconstruct vertices…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A2F7F-70C1-41A0-37B2-698EB5F5C240}"/>
              </a:ext>
            </a:extLst>
          </p:cNvPr>
          <p:cNvSpPr txBox="1"/>
          <p:nvPr/>
        </p:nvSpPr>
        <p:spPr>
          <a:xfrm>
            <a:off x="809338" y="4519242"/>
            <a:ext cx="20780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/>
              <a:t>… we need to know where </a:t>
            </a:r>
            <a:br>
              <a:rPr lang="en-US" sz="1350" dirty="0"/>
            </a:br>
            <a:r>
              <a:rPr lang="en-US" sz="1350" dirty="0"/>
              <a:t>our detectors are!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7B0589-C140-B882-F319-59044FC15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535" y="1579533"/>
            <a:ext cx="5113566" cy="37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533" y="2474758"/>
            <a:ext cx="5685235" cy="299323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6" b="4627"/>
          <a:stretch>
            <a:fillRect/>
          </a:stretch>
        </p:blipFill>
        <p:spPr bwMode="auto">
          <a:xfrm>
            <a:off x="2164177" y="3166696"/>
            <a:ext cx="2025083" cy="228242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7904" y="3309233"/>
            <a:ext cx="887526" cy="95655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4834" y="2356732"/>
            <a:ext cx="1513454" cy="12962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12445">
            <a:off x="1447478" y="1388374"/>
            <a:ext cx="3809697" cy="112899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 distance Rasniks: </a:t>
            </a:r>
            <a:r>
              <a:rPr lang="en-US" dirty="0" err="1"/>
              <a:t>RasDif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1774" y="2388709"/>
            <a:ext cx="7458075" cy="312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47"/>
          <a:stretch>
            <a:fillRect/>
          </a:stretch>
        </p:blipFill>
        <p:spPr bwMode="auto">
          <a:xfrm>
            <a:off x="4194191" y="2993780"/>
            <a:ext cx="1323125" cy="156492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5508" y="2650229"/>
            <a:ext cx="485775" cy="72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2948E-6 L -3.05556E-6 0.2018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8">
            <a:extLst>
              <a:ext uri="{FF2B5EF4-FFF2-40B4-BE49-F238E27FC236}">
                <a16:creationId xmlns:a16="http://schemas.microsoft.com/office/drawing/2014/main" id="{28665101-BCFC-11F6-CE3C-41E2F01F1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91" y="244820"/>
            <a:ext cx="4515378" cy="40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D65D6-520D-1FA7-1BEF-D5459F1AF7D4}"/>
              </a:ext>
            </a:extLst>
          </p:cNvPr>
          <p:cNvSpPr txBox="1"/>
          <p:nvPr/>
        </p:nvSpPr>
        <p:spPr>
          <a:xfrm>
            <a:off x="367740" y="1882885"/>
            <a:ext cx="353121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 err="1"/>
              <a:t>Alignment</a:t>
            </a:r>
            <a:r>
              <a:rPr lang="nl-NL" sz="1350" dirty="0"/>
              <a:t> over long </a:t>
            </a:r>
            <a:r>
              <a:rPr lang="nl-NL" sz="1350" dirty="0" err="1"/>
              <a:t>distance</a:t>
            </a:r>
            <a:r>
              <a:rPr lang="nl-NL" sz="1350" dirty="0"/>
              <a:t> ( &gt; 100 m): </a:t>
            </a:r>
            <a:r>
              <a:rPr lang="nl-NL" sz="1350" dirty="0" err="1"/>
              <a:t>RasClic</a:t>
            </a:r>
            <a:r>
              <a:rPr lang="nl-NL" sz="1350" dirty="0"/>
              <a:t>, later </a:t>
            </a:r>
            <a:r>
              <a:rPr lang="nl-NL" sz="1350" dirty="0" err="1"/>
              <a:t>RasDif</a:t>
            </a:r>
            <a:r>
              <a:rPr lang="nl-NL" sz="1350" dirty="0"/>
              <a:t>:</a:t>
            </a:r>
          </a:p>
          <a:p>
            <a:endParaRPr lang="nl-NL" sz="1350" dirty="0"/>
          </a:p>
          <a:p>
            <a:pPr marL="214313" indent="-214313">
              <a:buFontTx/>
              <a:buChar char="-"/>
            </a:pPr>
            <a:r>
              <a:rPr lang="nl-NL" sz="1350" dirty="0" err="1"/>
              <a:t>replace</a:t>
            </a:r>
            <a:r>
              <a:rPr lang="nl-NL" sz="1350" dirty="0"/>
              <a:t> lens </a:t>
            </a:r>
            <a:r>
              <a:rPr lang="nl-NL" sz="1350" dirty="0" err="1"/>
              <a:t>by</a:t>
            </a:r>
            <a:r>
              <a:rPr lang="nl-NL" sz="1350" dirty="0"/>
              <a:t> zone </a:t>
            </a:r>
            <a:r>
              <a:rPr lang="nl-NL" sz="1350" dirty="0" err="1"/>
              <a:t>plate</a:t>
            </a:r>
            <a:endParaRPr lang="nl-NL" sz="1350" dirty="0"/>
          </a:p>
          <a:p>
            <a:endParaRPr lang="nl-NL" sz="1350" dirty="0"/>
          </a:p>
          <a:p>
            <a:pPr marL="214313" indent="-214313">
              <a:buFontTx/>
              <a:buChar char="-"/>
            </a:pPr>
            <a:r>
              <a:rPr lang="nl-NL" sz="1350" dirty="0" err="1"/>
              <a:t>replace</a:t>
            </a:r>
            <a:r>
              <a:rPr lang="nl-NL" sz="1350" dirty="0"/>
              <a:t> </a:t>
            </a:r>
            <a:r>
              <a:rPr lang="nl-NL" sz="1350" dirty="0" err="1"/>
              <a:t>coded</a:t>
            </a:r>
            <a:r>
              <a:rPr lang="nl-NL" sz="1350" dirty="0"/>
              <a:t> </a:t>
            </a:r>
            <a:r>
              <a:rPr lang="nl-NL" sz="1350" dirty="0" err="1"/>
              <a:t>mask</a:t>
            </a:r>
            <a:r>
              <a:rPr lang="nl-NL" sz="1350" dirty="0"/>
              <a:t> </a:t>
            </a:r>
            <a:r>
              <a:rPr lang="nl-NL" sz="1350" dirty="0" err="1"/>
              <a:t>by</a:t>
            </a:r>
            <a:r>
              <a:rPr lang="nl-NL" sz="1350" dirty="0"/>
              <a:t> </a:t>
            </a:r>
            <a:r>
              <a:rPr lang="nl-NL" sz="1350" dirty="0" err="1"/>
              <a:t>monochromatic</a:t>
            </a:r>
            <a:r>
              <a:rPr lang="nl-NL" sz="1350" dirty="0"/>
              <a:t> </a:t>
            </a:r>
            <a:r>
              <a:rPr lang="nl-NL" sz="1350" dirty="0" err="1"/>
              <a:t>spherical</a:t>
            </a:r>
            <a:r>
              <a:rPr lang="nl-NL" sz="1350" dirty="0"/>
              <a:t>-wave light source (1 $ laser diode)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E37415-2ADD-0497-3AE7-23F5F9D47CFB}"/>
              </a:ext>
            </a:extLst>
          </p:cNvPr>
          <p:cNvGrpSpPr/>
          <p:nvPr/>
        </p:nvGrpSpPr>
        <p:grpSpPr>
          <a:xfrm>
            <a:off x="291654" y="4743170"/>
            <a:ext cx="5854110" cy="2030980"/>
            <a:chOff x="403621" y="131797"/>
            <a:chExt cx="4168379" cy="2030980"/>
          </a:xfrm>
        </p:grpSpPr>
        <p:pic>
          <p:nvPicPr>
            <p:cNvPr id="14340" name="Picture 9">
              <a:extLst>
                <a:ext uri="{FF2B5EF4-FFF2-40B4-BE49-F238E27FC236}">
                  <a16:creationId xmlns:a16="http://schemas.microsoft.com/office/drawing/2014/main" id="{69625159-7930-1BC6-1D22-34923A49B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21" y="363742"/>
              <a:ext cx="4168379" cy="1799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4647125-9441-8DF7-D9EF-AAFE26F8DAF4}"/>
                </a:ext>
              </a:extLst>
            </p:cNvPr>
            <p:cNvCxnSpPr/>
            <p:nvPr/>
          </p:nvCxnSpPr>
          <p:spPr>
            <a:xfrm>
              <a:off x="663017" y="431879"/>
              <a:ext cx="3402378" cy="0"/>
            </a:xfrm>
            <a:prstGeom prst="straightConnector1">
              <a:avLst/>
            </a:prstGeom>
            <a:ln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741457-9DD1-D14B-C4E9-848027434A4F}"/>
                </a:ext>
              </a:extLst>
            </p:cNvPr>
            <p:cNvSpPr txBox="1"/>
            <p:nvPr/>
          </p:nvSpPr>
          <p:spPr>
            <a:xfrm>
              <a:off x="1984057" y="131797"/>
              <a:ext cx="62549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350" dirty="0">
                  <a:highlight>
                    <a:srgbClr val="FFFF00"/>
                  </a:highlight>
                </a:rPr>
                <a:t>140 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5119E06-C7DE-75EB-941F-3F713ABB871B}"/>
              </a:ext>
            </a:extLst>
          </p:cNvPr>
          <p:cNvSpPr txBox="1"/>
          <p:nvPr/>
        </p:nvSpPr>
        <p:spPr>
          <a:xfrm>
            <a:off x="6269116" y="5566740"/>
            <a:ext cx="28002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srgbClr val="00B0F0"/>
                </a:solidFill>
              </a:rPr>
              <a:t>Pioneered</a:t>
            </a:r>
            <a:r>
              <a:rPr lang="nl-NL" sz="1400" dirty="0">
                <a:solidFill>
                  <a:srgbClr val="00B0F0"/>
                </a:solidFill>
              </a:rPr>
              <a:t> </a:t>
            </a:r>
            <a:r>
              <a:rPr lang="nl-NL" sz="1400" dirty="0" err="1">
                <a:solidFill>
                  <a:srgbClr val="00B0F0"/>
                </a:solidFill>
              </a:rPr>
              <a:t>by</a:t>
            </a:r>
            <a:r>
              <a:rPr lang="nl-NL" sz="1400" dirty="0">
                <a:solidFill>
                  <a:srgbClr val="00B0F0"/>
                </a:solidFill>
              </a:rPr>
              <a:t> </a:t>
            </a:r>
            <a:r>
              <a:rPr lang="en-GB" sz="1400" dirty="0">
                <a:solidFill>
                  <a:srgbClr val="00B0F0"/>
                </a:solidFill>
                <a:effectLst/>
                <a:latin typeface="CharisSIL"/>
              </a:rPr>
              <a:t>A. </a:t>
            </a:r>
            <a:r>
              <a:rPr lang="en-GB" sz="1400" dirty="0" err="1">
                <a:solidFill>
                  <a:srgbClr val="00B0F0"/>
                </a:solidFill>
                <a:effectLst/>
                <a:latin typeface="CharisSIL"/>
              </a:rPr>
              <a:t>Seryi</a:t>
            </a:r>
            <a:r>
              <a:rPr lang="en-GB" sz="1400" dirty="0">
                <a:solidFill>
                  <a:srgbClr val="00B0F0"/>
                </a:solidFill>
                <a:effectLst/>
                <a:latin typeface="CharisSIL"/>
              </a:rPr>
              <a:t>, SLAC:</a:t>
            </a:r>
          </a:p>
          <a:p>
            <a:r>
              <a:rPr lang="en-GB" sz="1000" dirty="0">
                <a:effectLst/>
                <a:latin typeface="CharisSIL"/>
              </a:rPr>
              <a:t>Investigation of slow motions of the SLAC </a:t>
            </a:r>
            <a:r>
              <a:rPr lang="en-GB" sz="1000" dirty="0" err="1">
                <a:effectLst/>
                <a:latin typeface="CharisSIL"/>
              </a:rPr>
              <a:t>linac</a:t>
            </a:r>
            <a:r>
              <a:rPr lang="en-GB" sz="1000" dirty="0">
                <a:effectLst/>
                <a:latin typeface="CharisSIL"/>
              </a:rPr>
              <a:t> tunnel, SLAC-PUB-8597 8597 (1) (2000) P06034, </a:t>
            </a:r>
            <a:r>
              <a:rPr lang="en-GB" sz="1000" dirty="0" err="1">
                <a:solidFill>
                  <a:srgbClr val="007FAA"/>
                </a:solidFill>
                <a:effectLst/>
                <a:latin typeface="CharisSIL"/>
              </a:rPr>
              <a:t>arXiv:physics</a:t>
            </a:r>
            <a:r>
              <a:rPr lang="en-GB" sz="1000" dirty="0">
                <a:solidFill>
                  <a:srgbClr val="007FAA"/>
                </a:solidFill>
                <a:effectLst/>
                <a:latin typeface="CharisSIL"/>
              </a:rPr>
              <a:t>/0008195</a:t>
            </a:r>
            <a:r>
              <a:rPr lang="en-GB" sz="1000" dirty="0">
                <a:effectLst/>
                <a:latin typeface="CharisSIL"/>
              </a:rPr>
              <a:t>. </a:t>
            </a:r>
            <a:endParaRPr lang="en-GB" sz="1000" dirty="0">
              <a:effectLst/>
            </a:endParaRPr>
          </a:p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074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95D8B-B9CF-2B91-810F-BF9BC09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33" y="955223"/>
            <a:ext cx="7159625" cy="4735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RasCLIC</a:t>
            </a:r>
            <a:r>
              <a:rPr lang="en-US" dirty="0"/>
              <a:t>: 4 m set-up at Nikhef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7FF3-3991-FBFD-90D2-FB7B19CCD5E9}"/>
              </a:ext>
            </a:extLst>
          </p:cNvPr>
          <p:cNvSpPr txBox="1">
            <a:spLocks/>
          </p:cNvSpPr>
          <p:nvPr/>
        </p:nvSpPr>
        <p:spPr>
          <a:xfrm>
            <a:off x="361627" y="1659673"/>
            <a:ext cx="5354241" cy="11644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800" dirty="0"/>
              <a:t> 2 </a:t>
            </a:r>
            <a:r>
              <a:rPr lang="en-US" sz="1800" dirty="0" err="1"/>
              <a:t>Rasniks</a:t>
            </a:r>
            <a:r>
              <a:rPr lang="en-US" sz="1800" dirty="0"/>
              <a:t> and 2 </a:t>
            </a:r>
            <a:r>
              <a:rPr lang="en-US" sz="1800" dirty="0" err="1"/>
              <a:t>Rasdifs</a:t>
            </a:r>
            <a:r>
              <a:rPr lang="en-US" sz="1800" dirty="0"/>
              <a:t> in parallel operation</a:t>
            </a:r>
          </a:p>
          <a:p>
            <a:pPr>
              <a:buFont typeface="Wingdings" pitchFamily="2" charset="2"/>
              <a:buChar char="Ø"/>
            </a:pPr>
            <a:endParaRPr lang="en-US" sz="1800" dirty="0"/>
          </a:p>
          <a:p>
            <a:pPr>
              <a:buFont typeface="Wingdings" pitchFamily="2" charset="2"/>
              <a:buChar char="Ø"/>
            </a:pPr>
            <a:r>
              <a:rPr lang="en-US" sz="1800" dirty="0"/>
              <a:t> 2 masks and 2 lasers on actuator</a:t>
            </a:r>
          </a:p>
          <a:p>
            <a:pPr>
              <a:buFont typeface="Wingdings" pitchFamily="2" charset="2"/>
              <a:buChar char="Ø"/>
            </a:pPr>
            <a:endParaRPr lang="en-US" sz="1800" dirty="0"/>
          </a:p>
          <a:p>
            <a:pPr>
              <a:buFont typeface="Wingdings" pitchFamily="2" charset="2"/>
              <a:buChar char="Ø"/>
            </a:pPr>
            <a:endParaRPr lang="en-US" sz="1800" dirty="0"/>
          </a:p>
          <a:p>
            <a:pPr>
              <a:buFont typeface="Wingdings" pitchFamily="2" charset="2"/>
              <a:buChar char="Ø"/>
            </a:pPr>
            <a:endParaRPr lang="en-US" sz="1800" dirty="0"/>
          </a:p>
          <a:p>
            <a:pPr>
              <a:buFont typeface="Wingdings" pitchFamily="2" charset="2"/>
              <a:buChar char="Ø"/>
            </a:pPr>
            <a:endParaRPr lang="en-US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8D9B4A-DBA0-F4CD-E528-F21BCC572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155042" y="2644570"/>
            <a:ext cx="4309431" cy="350406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AD045F-6808-16FC-66B1-D47C709BDDB3}"/>
              </a:ext>
            </a:extLst>
          </p:cNvPr>
          <p:cNvSpPr txBox="1">
            <a:spLocks/>
          </p:cNvSpPr>
          <p:nvPr/>
        </p:nvSpPr>
        <p:spPr bwMode="auto">
          <a:xfrm>
            <a:off x="671691" y="2664358"/>
            <a:ext cx="5354240" cy="46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46447" indent="-146447" eaLnBrk="0" hangingPunct="0">
              <a:lnSpc>
                <a:spcPts val="1875"/>
              </a:lnSpc>
              <a:buClr>
                <a:srgbClr val="00A6D6"/>
              </a:buClr>
              <a:buFontTx/>
              <a:buChar char="•"/>
              <a:defRPr/>
            </a:pPr>
            <a:endParaRPr lang="en-US" sz="1500" kern="0" dirty="0">
              <a:ea typeface="ＭＳ Ｐゴシック" charset="-128"/>
              <a:cs typeface="ＭＳ Ｐゴシック" charset="-128"/>
            </a:endParaRPr>
          </a:p>
          <a:p>
            <a:pPr marL="257175" indent="-257175" eaLnBrk="0" hangingPunct="0">
              <a:lnSpc>
                <a:spcPts val="1875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1350" kern="0" dirty="0">
                <a:ea typeface="ＭＳ Ｐゴシック" charset="-128"/>
                <a:cs typeface="ＭＳ Ｐゴシック" charset="-128"/>
              </a:rPr>
              <a:t>2 lenses and 2 diffraction plates 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A81C89B-49EC-ACB6-2A24-58EC1A15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113" y="2900526"/>
            <a:ext cx="4042277" cy="27576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12B433-974C-0634-90BF-D19959597621}"/>
              </a:ext>
            </a:extLst>
          </p:cNvPr>
          <p:cNvSpPr txBox="1">
            <a:spLocks/>
          </p:cNvSpPr>
          <p:nvPr/>
        </p:nvSpPr>
        <p:spPr bwMode="auto">
          <a:xfrm>
            <a:off x="671692" y="3208864"/>
            <a:ext cx="5354240" cy="46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57175" indent="-257175" eaLnBrk="0" hangingPunct="0">
              <a:lnSpc>
                <a:spcPts val="1875"/>
              </a:lnSpc>
              <a:buClr>
                <a:srgbClr val="00A6D6"/>
              </a:buClr>
              <a:buFont typeface="Wingdings" pitchFamily="2" charset="2"/>
              <a:buChar char="Ø"/>
              <a:defRPr/>
            </a:pPr>
            <a:endParaRPr lang="en-US" sz="1350" kern="0" dirty="0">
              <a:ea typeface="ＭＳ Ｐゴシック" charset="-128"/>
              <a:cs typeface="ＭＳ Ｐゴシック" charset="-128"/>
            </a:endParaRPr>
          </a:p>
          <a:p>
            <a:pPr marL="257175" indent="-257175" eaLnBrk="0" hangingPunct="0">
              <a:lnSpc>
                <a:spcPts val="1875"/>
              </a:lnSpc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1350" kern="0" dirty="0">
                <a:ea typeface="ＭＳ Ｐゴシック" charset="-128"/>
                <a:cs typeface="ＭＳ Ｐゴシック" charset="-128"/>
              </a:rPr>
              <a:t>4 pixel image sensors of a Logitech C300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71E2342-D4F6-2E73-9EE9-8E71F6455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988" y="3832451"/>
            <a:ext cx="3842100" cy="172594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9" name="Picture 8" descr="4msupixsenss.JPG">
            <a:extLst>
              <a:ext uri="{FF2B5EF4-FFF2-40B4-BE49-F238E27FC236}">
                <a16:creationId xmlns:a16="http://schemas.microsoft.com/office/drawing/2014/main" id="{DE7579C9-C68D-0CED-E9EA-D906922A61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113" y="3829793"/>
            <a:ext cx="4317467" cy="1725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6DCECF-9602-FE3E-5D19-B144884590A7}"/>
              </a:ext>
            </a:extLst>
          </p:cNvPr>
          <p:cNvSpPr/>
          <p:nvPr/>
        </p:nvSpPr>
        <p:spPr>
          <a:xfrm rot="5400000">
            <a:off x="7488249" y="2396152"/>
            <a:ext cx="2591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AU" sz="900" dirty="0" err="1">
                <a:solidFill>
                  <a:schemeClr val="bg1">
                    <a:lumMod val="85000"/>
                  </a:schemeClr>
                </a:solidFill>
              </a:rPr>
              <a:t>JvH</a:t>
            </a:r>
            <a:r>
              <a:rPr lang="en-AU" sz="900" dirty="0">
                <a:solidFill>
                  <a:schemeClr val="bg1">
                    <a:lumMod val="85000"/>
                  </a:schemeClr>
                </a:solidFill>
              </a:rPr>
              <a:t>, “Precision Improvement in Optical Alignment Systems of Linear Colliders ”, M.Sc. Thesis, Delft University of Technology (2012)</a:t>
            </a:r>
            <a:br>
              <a:rPr lang="en-AU" sz="900" dirty="0">
                <a:solidFill>
                  <a:schemeClr val="bg1">
                    <a:lumMod val="85000"/>
                  </a:schemeClr>
                </a:solidFill>
              </a:rPr>
            </a:br>
            <a:endParaRPr lang="en-AU" sz="9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3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5">
            <a:extLst>
              <a:ext uri="{FF2B5EF4-FFF2-40B4-BE49-F238E27FC236}">
                <a16:creationId xmlns:a16="http://schemas.microsoft.com/office/drawing/2014/main" id="{5C063699-C196-F5D8-B840-E1A864A94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69" y="745275"/>
            <a:ext cx="714113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NL" sz="1350" dirty="0" err="1"/>
              <a:t>RasChain</a:t>
            </a:r>
            <a:r>
              <a:rPr lang="en-US" altLang="en-NL" sz="1350" dirty="0"/>
              <a:t>: interconnected “leapfrog” </a:t>
            </a:r>
            <a:r>
              <a:rPr lang="en-US" altLang="en-NL" sz="1350" dirty="0" err="1"/>
              <a:t>Rasnik</a:t>
            </a:r>
            <a:r>
              <a:rPr lang="en-US" altLang="en-NL" sz="1350" dirty="0"/>
              <a:t> systems for basic CLIC units of 2010 mm</a:t>
            </a:r>
          </a:p>
          <a:p>
            <a:pPr eaLnBrk="1" hangingPunct="1"/>
            <a:endParaRPr lang="en-US" altLang="en-NL" sz="1350" dirty="0"/>
          </a:p>
        </p:txBody>
      </p:sp>
      <p:grpSp>
        <p:nvGrpSpPr>
          <p:cNvPr id="15362" name="Group 7">
            <a:extLst>
              <a:ext uri="{FF2B5EF4-FFF2-40B4-BE49-F238E27FC236}">
                <a16:creationId xmlns:a16="http://schemas.microsoft.com/office/drawing/2014/main" id="{2C9489E3-1441-9B57-498D-CB59F62D5B74}"/>
              </a:ext>
            </a:extLst>
          </p:cNvPr>
          <p:cNvGrpSpPr>
            <a:grpSpLocks/>
          </p:cNvGrpSpPr>
          <p:nvPr/>
        </p:nvGrpSpPr>
        <p:grpSpPr bwMode="auto">
          <a:xfrm>
            <a:off x="3600451" y="1808561"/>
            <a:ext cx="3151585" cy="458390"/>
            <a:chOff x="-239713" y="1144588"/>
            <a:chExt cx="9852026" cy="9144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E02DF01-F3FD-1F1B-4DBB-E72E107EF90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990996" y="1599928"/>
              <a:ext cx="914400" cy="372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C1B3D3C-04BC-3506-EEA3-95552A8A68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266320" y="1599928"/>
              <a:ext cx="914400" cy="372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C263FE-DF04-F0D1-8272-B3D468A21A5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591438" y="1599928"/>
              <a:ext cx="914400" cy="372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A82E323-BD4D-D273-5237-DAB6756425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543503" y="1601789"/>
              <a:ext cx="91440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2C9A0B7-33D1-D2FE-E3B5-FF50C37FD9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868621" y="1601789"/>
              <a:ext cx="91440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F84F85-6D7C-B9ED-7745-C10CB1FCB3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6335" y="1372594"/>
              <a:ext cx="3290212" cy="496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D1745D1-DA7D-3228-6B1C-6DB55FA9AC0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239713" y="1332218"/>
              <a:ext cx="3286491" cy="49639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7D6A8F5-BDBB-9A9B-E894-658DA6B55A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14215" y="1427220"/>
              <a:ext cx="3286488" cy="4987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93444F-C8F4-6301-3784-9D2E8833DF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35611" y="1427220"/>
              <a:ext cx="3290212" cy="4987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960C71E-66E2-A6DF-700E-7F37276FD0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25822" y="1427220"/>
              <a:ext cx="3286491" cy="4987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5363" name="Picture 15" descr="raschain without comp 5.jpg">
            <a:extLst>
              <a:ext uri="{FF2B5EF4-FFF2-40B4-BE49-F238E27FC236}">
                <a16:creationId xmlns:a16="http://schemas.microsoft.com/office/drawing/2014/main" id="{E5DE7A03-E294-0530-4B14-9E9FF9320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07" y="2564606"/>
            <a:ext cx="5426869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4E79B-536B-15BB-C835-81FB28642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33" y="955223"/>
            <a:ext cx="7159625" cy="473528"/>
          </a:xfrm>
        </p:spPr>
        <p:txBody>
          <a:bodyPr>
            <a:normAutofit fontScale="90000"/>
          </a:bodyPr>
          <a:lstStyle/>
          <a:p>
            <a:r>
              <a:rPr lang="en-US" dirty="0"/>
              <a:t>140 m test set-up (TT1 @ CERN)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6AD6D-7DD4-63E8-F367-430CB77AE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99" y="1845693"/>
            <a:ext cx="5255142" cy="192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E6C4B-0430-A87C-513E-570EBB37E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928" y="1734436"/>
            <a:ext cx="1672073" cy="1256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E42FA-9B7A-3F87-6F32-A1686A4A7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3658890"/>
            <a:ext cx="2121195" cy="1838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8753F-634A-5CBD-98E3-294C13142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197" y="3845274"/>
            <a:ext cx="4258340" cy="1465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75626-CAA7-4250-27E1-4B049E870F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188" y="1419368"/>
            <a:ext cx="6915812" cy="4257162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912DCF-5ECC-CC81-EBA1-68E69BF85CF6}"/>
              </a:ext>
            </a:extLst>
          </p:cNvPr>
          <p:cNvSpPr/>
          <p:nvPr/>
        </p:nvSpPr>
        <p:spPr>
          <a:xfrm rot="5400000">
            <a:off x="4996014" y="4936378"/>
            <a:ext cx="678180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AU" sz="900" dirty="0" err="1">
                <a:solidFill>
                  <a:schemeClr val="bg1">
                    <a:lumMod val="50000"/>
                  </a:schemeClr>
                </a:solidFill>
              </a:rPr>
              <a:t>JvH</a:t>
            </a:r>
            <a:r>
              <a:rPr lang="en-AU" sz="900" dirty="0">
                <a:solidFill>
                  <a:schemeClr val="bg1">
                    <a:lumMod val="50000"/>
                  </a:schemeClr>
                </a:solidFill>
              </a:rPr>
              <a:t>, “Precision Improvement in Optical Alignment Systems of Linear </a:t>
            </a:r>
            <a:br>
              <a:rPr lang="en-AU" sz="9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AU" sz="900" dirty="0">
                <a:solidFill>
                  <a:schemeClr val="bg1">
                    <a:lumMod val="50000"/>
                  </a:schemeClr>
                </a:solidFill>
              </a:rPr>
              <a:t>Colliders ”, M.Sc. Thesis, Delft University of Technology (2012)</a:t>
            </a:r>
            <a:br>
              <a:rPr lang="en-AU" sz="900" dirty="0">
                <a:solidFill>
                  <a:schemeClr val="bg1">
                    <a:lumMod val="50000"/>
                  </a:schemeClr>
                </a:solidFill>
              </a:rPr>
            </a:br>
            <a:endParaRPr lang="en-A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7F08D0-E052-D0B5-C4FA-D61D4FB9EFA6}"/>
              </a:ext>
            </a:extLst>
          </p:cNvPr>
          <p:cNvSpPr txBox="1"/>
          <p:nvPr/>
        </p:nvSpPr>
        <p:spPr>
          <a:xfrm>
            <a:off x="1974480" y="3237975"/>
            <a:ext cx="2335491" cy="507831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BE" sz="1350" dirty="0"/>
              <a:t>in vacuum</a:t>
            </a:r>
            <a:r>
              <a:rPr lang="en-BE" sz="1350"/>
              <a:t>: 100 </a:t>
            </a:r>
            <a:r>
              <a:rPr lang="en-BE" sz="1350" dirty="0"/>
              <a:t>nm RMS over 140 m</a:t>
            </a:r>
          </a:p>
        </p:txBody>
      </p:sp>
    </p:spTree>
    <p:extLst>
      <p:ext uri="{BB962C8B-B14F-4D97-AF65-F5344CB8AC3E}">
        <p14:creationId xmlns:p14="http://schemas.microsoft.com/office/powerpoint/2010/main" val="319351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3769</TotalTime>
  <Words>907</Words>
  <Application>Microsoft Macintosh PowerPoint</Application>
  <PresentationFormat>Overhead</PresentationFormat>
  <Paragraphs>156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Apple Color Emoji</vt:lpstr>
      <vt:lpstr>Arial</vt:lpstr>
      <vt:lpstr>Calibri</vt:lpstr>
      <vt:lpstr>Calibri Light</vt:lpstr>
      <vt:lpstr>Cambria Math</vt:lpstr>
      <vt:lpstr>CharisSIL</vt:lpstr>
      <vt:lpstr>Helvetica</vt:lpstr>
      <vt:lpstr>Lucida Grande</vt:lpstr>
      <vt:lpstr>Symbol</vt:lpstr>
      <vt:lpstr>Wingdings</vt:lpstr>
      <vt:lpstr>Office Theme</vt:lpstr>
      <vt:lpstr>PowerPoint Presentation</vt:lpstr>
      <vt:lpstr>PowerPoint Presentation</vt:lpstr>
      <vt:lpstr>   1993: CCD-Rasnik Three Point Alignment system for ATLAS  </vt:lpstr>
      <vt:lpstr>ATLAS experiment: 8000 Rasniks, none fails since start</vt:lpstr>
      <vt:lpstr>Long distance Rasniks: RasDif</vt:lpstr>
      <vt:lpstr>PowerPoint Presentation</vt:lpstr>
      <vt:lpstr>RasCLIC: 4 m set-up at Nikhef</vt:lpstr>
      <vt:lpstr>PowerPoint Presentation</vt:lpstr>
      <vt:lpstr>140 m test set-up (TT1 @ CERN)</vt:lpstr>
      <vt:lpstr>Limits and sources of noise</vt:lpstr>
      <vt:lpstr>Future Rasnik developments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31</cp:revision>
  <dcterms:created xsi:type="dcterms:W3CDTF">2023-02-06T14:09:23Z</dcterms:created>
  <dcterms:modified xsi:type="dcterms:W3CDTF">2023-05-17T12:30:05Z</dcterms:modified>
</cp:coreProperties>
</file>