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265" r:id="rId3"/>
    <p:sldId id="285" r:id="rId4"/>
    <p:sldId id="288" r:id="rId5"/>
    <p:sldId id="287" r:id="rId6"/>
    <p:sldId id="289" r:id="rId7"/>
    <p:sldId id="290" r:id="rId8"/>
    <p:sldId id="478" r:id="rId9"/>
    <p:sldId id="477" r:id="rId10"/>
    <p:sldId id="286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494" r:id="rId21"/>
    <p:sldId id="480" r:id="rId22"/>
    <p:sldId id="481" r:id="rId23"/>
    <p:sldId id="482" r:id="rId24"/>
    <p:sldId id="483" r:id="rId25"/>
    <p:sldId id="484" r:id="rId26"/>
    <p:sldId id="495" r:id="rId27"/>
    <p:sldId id="496" r:id="rId28"/>
    <p:sldId id="384" r:id="rId29"/>
    <p:sldId id="476" r:id="rId3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66FF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8"/>
  </p:normalViewPr>
  <p:slideViewPr>
    <p:cSldViewPr snapToGrid="0" snapToObjects="1">
      <p:cViewPr varScale="1">
        <p:scale>
          <a:sx n="119" d="100"/>
          <a:sy n="119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A3B165-47EC-4E1E-BDBA-E4DF57BA9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4C55D-4067-4749-BF3A-F02AEC18B8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724E8371-E6E2-494A-9C0B-8EB13B068636}" type="datetimeFigureOut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86DBC-499A-46A8-9E2B-CD0ABB38D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3631B-3EB9-47E2-B4BC-A7EB3DDA0C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FF2B2771-DE78-45C4-81A9-D31BED583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B4064B-59AF-45FD-8220-D57726527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B3FB9-EE7E-4440-8285-B17B14D1E4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8D1EA5-F984-4A74-9831-7BDF04467BDE}" type="datetimeFigureOut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9CE5E1-C991-443E-B954-656D8A115C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AED3D3-6482-4DAD-BA9D-A657C906D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1D74D-94B2-4DC4-A9E7-5335F8EA8C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32ACD-9C04-4458-BC24-6E0FCDBA0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4F78096-C111-4714-9E80-5703B04493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>
            <a:extLst>
              <a:ext uri="{FF2B5EF4-FFF2-40B4-BE49-F238E27FC236}">
                <a16:creationId xmlns:a16="http://schemas.microsoft.com/office/drawing/2014/main" id="{A787E416-0584-4C7D-AAF7-BED611D29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>
            <a:extLst>
              <a:ext uri="{FF2B5EF4-FFF2-40B4-BE49-F238E27FC236}">
                <a16:creationId xmlns:a16="http://schemas.microsoft.com/office/drawing/2014/main" id="{8A03634B-C40D-4DC9-813D-23A51E884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7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5D1D91-6E8B-4C40-86EC-CB4E572C242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432C0-A462-4265-86E0-FA9B555F5102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46E0FC-49DF-4C2E-AC28-00CFF3D2830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FA437D-2556-4DCE-B7ED-07225A60E27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78547-D27A-42B6-862A-0FAB8517E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1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0A7F7-2D82-419F-9432-B02EF4E8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06AA2ED3-D329-4DE3-B0A3-E1C6C510D56E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2674-F48C-4312-804C-F0CA86AB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4ED8A-5CC4-4316-BA4F-FE9DDE7C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EE758-4CF1-4A68-9682-67BCB65FF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7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CB9513-D754-46C3-AD85-534AF09A906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D76D0960-909C-4DA0-8BA2-C9DE68B9BEBF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A76AAE-5E64-484F-A85E-59DA1DA63E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D06AB-B70B-46C9-9C32-63603615691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16CAA529-6FA5-49BB-B7C4-C696745CA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5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EF0FCD-E898-4306-A98A-AB373B7588D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3ABEEE8-C227-4B60-88A8-F54ED6C6FA41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83970-7A3C-44EE-882B-3E863BBBCE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80FB32-E70D-48E6-8514-2762488C1C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61AB1788-DC9A-4345-9474-351B36054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6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7D8C19-D1ED-48F4-8DA8-F4340813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678B1-71A7-407A-A9D6-37F4DAACC3E2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CAC71-4AB1-44AF-AE61-0A9F822F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DEB2A8-2CA9-42AA-99C2-9957A43E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8121-8322-4A25-897D-45314F6D7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69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>
                <a:solidFill>
                  <a:srgbClr val="000000"/>
                </a:solidFill>
                <a:latin typeface="Arial"/>
              </a:rPr>
              <a:t>ILC Meeting 27 March 2017 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dirty="0" err="1"/>
              <a:t>Arun</a:t>
            </a:r>
            <a:r>
              <a:rPr lang="en-US" dirty="0"/>
              <a:t> Saini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1337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2DE409-9E37-4873-955D-6920D542232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4E1ED-3647-42A0-8715-BC7265159C6C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6604F1-8EDB-4A9F-BAEC-E3F723A2B2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00954D-5498-4808-85E4-E0011F2209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21F2D-D0FC-4AF0-86F7-55DC503B0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30BF8-F1FD-4850-8B86-06E1549F850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4C8AF-AB74-4F52-9B68-FA13FB8DCC32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03F10-2729-4626-B16B-FE3FFA883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515B0-1E14-43EF-86F0-66540F689D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32FD1-C19E-4970-AC01-38EA05BF7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8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E2E6-2438-4309-A584-48F42F80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354CC-23C9-4DF4-9583-10ED89A4C04D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1902F-89E4-49B6-951F-7ED4B5CB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DDADC82-98BA-4A6E-9291-0BBA3EB0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15FA9-798B-4FB1-AB90-AA8430516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72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25447D-7E8A-4D17-95BD-0BBE95F92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92E9457C-0FC1-4883-B9E7-416B574B16C2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507B370-3FCC-470E-BB66-2A80E37DC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1AA393-0D8F-40C4-B9CA-C1C3B9F2E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CA293109-BE82-4E4F-906C-187858323C5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>
            <a:extLst>
              <a:ext uri="{FF2B5EF4-FFF2-40B4-BE49-F238E27FC236}">
                <a16:creationId xmlns:a16="http://schemas.microsoft.com/office/drawing/2014/main" id="{8414A4B3-836E-44C0-A90E-15677A10E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7035B457-55EB-4D21-A324-681BD6E14C9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B9D19A7C-445A-445E-BE05-182CD1090C34}" type="datetime1">
              <a:rPr lang="en-US" altLang="en-US"/>
              <a:pPr/>
              <a:t>5/12/23</a:t>
            </a:fld>
            <a:endParaRPr lang="en-US" altLang="en-US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67214C97-921F-4B82-982F-BBFC2957C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AAC82148-EB9C-4C63-A78A-83F3568C7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7C111C6B-6746-47E2-AAAE-273826B542F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>
            <a:extLst>
              <a:ext uri="{FF2B5EF4-FFF2-40B4-BE49-F238E27FC236}">
                <a16:creationId xmlns:a16="http://schemas.microsoft.com/office/drawing/2014/main" id="{25F90527-E95F-4578-B18E-1229532AF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celconf.web.cern.ch/ipac2016/papers/wepmr012.pdf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hyperlink" Target="https://accelconf.web.cern.ch/IPAC10/papers/thpd08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accelconf.web.cern.ch/ipac2016/papers/thpmr003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16890022031271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celconf.web.cern.ch/linac2016/papers/moplr008.pdf" TargetMode="External"/><Relationship Id="rId4" Type="http://schemas.openxmlformats.org/officeDocument/2006/relationships/hyperlink" Target="https://bitbucket.org/whitegr/ilc-lattices/download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01F77E09-9F1B-48C8-9860-7CDADDB0DE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6450" y="2859087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</a:rPr>
              <a:t>Overview of Low Emittance Transport and Beam Dynamics Studies of ILC </a:t>
            </a:r>
            <a:r>
              <a:rPr lang="en-US" altLang="en-US" dirty="0" err="1">
                <a:latin typeface="Helvetica" panose="020B0604020202020204" pitchFamily="34" charset="0"/>
              </a:rPr>
              <a:t>Linac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6DE126E9-2A3F-4127-81F9-A1FEB850A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48625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</a:rPr>
              <a:t>Arun Saini	</a:t>
            </a:r>
          </a:p>
          <a:p>
            <a:pPr algn="ctr"/>
            <a:r>
              <a:rPr lang="en-US" altLang="en-US" dirty="0">
                <a:latin typeface="Helvetica" panose="020B0604020202020204" pitchFamily="34" charset="0"/>
              </a:rPr>
              <a:t>Presenter: Nikolay Solyak</a:t>
            </a:r>
          </a:p>
          <a:p>
            <a:pPr algn="ctr"/>
            <a:r>
              <a:rPr lang="en-US" altLang="en-US" dirty="0">
                <a:latin typeface="Helvetica" panose="020B0604020202020204" pitchFamily="34" charset="0"/>
              </a:rPr>
              <a:t>LCWS Meeting</a:t>
            </a:r>
          </a:p>
          <a:p>
            <a:pPr algn="ctr"/>
            <a:r>
              <a:rPr lang="en-US" altLang="en-US" dirty="0">
                <a:latin typeface="Helvetica" panose="020B0604020202020204" pitchFamily="34" charset="0"/>
              </a:rPr>
              <a:t>05/17/2023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3DB2-930C-A3D2-C85E-D0A0992B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Misalignment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1D09-11B0-D1E4-4FD3-1FF207C54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611254"/>
          </a:xfrm>
        </p:spPr>
        <p:txBody>
          <a:bodyPr/>
          <a:lstStyle/>
          <a:p>
            <a:r>
              <a:rPr lang="en-US" dirty="0"/>
              <a:t>Random misalignments of individual beamline elements were introduced within the range of </a:t>
            </a:r>
            <a:r>
              <a:rPr lang="en-US" sz="2400" dirty="0"/>
              <a:t>+/- 3</a:t>
            </a:r>
            <a:r>
              <a:rPr lang="en-US" sz="2400" dirty="0">
                <a:latin typeface="Symbol" panose="05050102010706020507" pitchFamily="18" charset="2"/>
              </a:rPr>
              <a:t>s </a:t>
            </a:r>
          </a:p>
          <a:p>
            <a:r>
              <a:rPr lang="en-US" dirty="0"/>
              <a:t>Study was performed with 50 machines.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1FBC7-9AD1-E3E2-9FED-780411EB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3C92-4634-3B35-BC20-4F25C104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ECB3B-EF19-32A6-A933-CB748457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4DA4D9-142E-7C8E-A5C1-2DD05DA9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144" y="3208559"/>
            <a:ext cx="3410431" cy="2671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30C73-D3BC-731A-E29C-F661213A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761" y="3314020"/>
            <a:ext cx="3150043" cy="2500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ED100-3FB1-D679-9A90-8C071F2CF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" y="3165470"/>
            <a:ext cx="3069754" cy="25929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AB4B66-5ADD-C896-1C6D-485AD3024E0E}"/>
              </a:ext>
            </a:extLst>
          </p:cNvPr>
          <p:cNvSpPr txBox="1"/>
          <p:nvPr/>
        </p:nvSpPr>
        <p:spPr>
          <a:xfrm>
            <a:off x="335756" y="2704417"/>
            <a:ext cx="8458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Distribution of quadrupole, cavity and BPMs offset.</a:t>
            </a:r>
            <a:endParaRPr lang="en-US" sz="2200" dirty="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91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2AAF-25E6-07A4-CFF8-4E7CA7D4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Emittance Transport Studies for Curved </a:t>
            </a:r>
            <a:r>
              <a:rPr lang="en-US" dirty="0" err="1"/>
              <a:t>Linac</a:t>
            </a:r>
            <a:r>
              <a:rPr lang="en-US" dirty="0"/>
              <a:t> (1)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B5851-A485-A740-0DFB-F8BBBB1A5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695E3-452B-F337-AAC7-007F9D42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D51C5-D109-838E-82EA-EEA957E9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509D8B5E-6852-50B7-6FE8-8B16C494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1630189"/>
            <a:ext cx="4040188" cy="277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F65C2A55-36B9-7645-D6ED-A0D1CBD3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83361" y="1605448"/>
            <a:ext cx="4041775" cy="282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7C8B6AE-7273-6BBF-8355-BC19545759A0}"/>
              </a:ext>
            </a:extLst>
          </p:cNvPr>
          <p:cNvSpPr txBox="1">
            <a:spLocks/>
          </p:cNvSpPr>
          <p:nvPr/>
        </p:nvSpPr>
        <p:spPr bwMode="auto">
          <a:xfrm>
            <a:off x="621903" y="878672"/>
            <a:ext cx="4896544" cy="8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kern="0" dirty="0">
              <a:ea typeface="Arial Unicode MS"/>
            </a:endParaRPr>
          </a:p>
          <a:p>
            <a:pPr defTabSz="914400"/>
            <a:endParaRPr lang="en-US" kern="0" dirty="0">
              <a:ea typeface="Arial Unicode MS"/>
            </a:endParaRPr>
          </a:p>
          <a:p>
            <a:pPr defTabSz="914400"/>
            <a:r>
              <a:rPr lang="en-US" kern="0" dirty="0">
                <a:ea typeface="Arial Unicode MS"/>
              </a:rPr>
              <a:t>Emittance growth </a:t>
            </a:r>
            <a:r>
              <a:rPr lang="en-US" kern="0" dirty="0">
                <a:solidFill>
                  <a:srgbClr val="0000FF"/>
                </a:solidFill>
                <a:ea typeface="Arial Unicode MS"/>
              </a:rPr>
              <a:t>without</a:t>
            </a:r>
            <a:r>
              <a:rPr lang="en-US" kern="0" dirty="0">
                <a:ea typeface="Arial Unicode MS"/>
              </a:rPr>
              <a:t> and </a:t>
            </a:r>
            <a:r>
              <a:rPr lang="en-US" kern="0" dirty="0">
                <a:solidFill>
                  <a:srgbClr val="00B050"/>
                </a:solidFill>
                <a:ea typeface="Arial Unicode MS"/>
              </a:rPr>
              <a:t>with correction</a:t>
            </a:r>
          </a:p>
          <a:p>
            <a:pPr defTabSz="914400"/>
            <a:endParaRPr lang="en-US" kern="0" dirty="0">
              <a:ea typeface="Arial Unicode M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1F5D0F-56BD-3201-E4EC-C4E7ED0351C9}"/>
              </a:ext>
            </a:extLst>
          </p:cNvPr>
          <p:cNvSpPr/>
          <p:nvPr/>
        </p:nvSpPr>
        <p:spPr bwMode="auto">
          <a:xfrm>
            <a:off x="621904" y="1593737"/>
            <a:ext cx="734616" cy="432048"/>
          </a:xfrm>
          <a:prstGeom prst="ellipse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/>
            <a:endParaRPr lang="en-US" sz="3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16D10D-068E-12BA-1AC8-0266841BD947}"/>
              </a:ext>
            </a:extLst>
          </p:cNvPr>
          <p:cNvSpPr/>
          <p:nvPr/>
        </p:nvSpPr>
        <p:spPr bwMode="auto">
          <a:xfrm>
            <a:off x="4662092" y="1630189"/>
            <a:ext cx="734616" cy="432048"/>
          </a:xfrm>
          <a:prstGeom prst="ellipse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/>
            <a:endParaRPr lang="en-US" sz="3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AE8007-F8C1-1478-288B-66E791D83253}"/>
              </a:ext>
            </a:extLst>
          </p:cNvPr>
          <p:cNvSpPr txBox="1"/>
          <p:nvPr/>
        </p:nvSpPr>
        <p:spPr>
          <a:xfrm>
            <a:off x="476139" y="4690945"/>
            <a:ext cx="821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Maximum normalized RMS Emittance without correction is ~2E+06 nm.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After applying correction, max. emittance dilution is limited to 12 nm.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Mean emittance growth after applying correction is 3.3nm. </a:t>
            </a:r>
          </a:p>
          <a:p>
            <a:pPr defTabSz="914400"/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70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E6DB-0D60-4848-258D-FFBED040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Emittance Transport Studies for Curved </a:t>
            </a:r>
            <a:r>
              <a:rPr lang="en-US" dirty="0" err="1"/>
              <a:t>Linac</a:t>
            </a:r>
            <a:r>
              <a:rPr lang="en-US" dirty="0"/>
              <a:t>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753D-FDDE-8B8D-41AA-4CCFD521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750AE-44FA-C92C-6692-6AE94A97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CC88F-EF82-8BCB-AE46-852E5D35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132D7940-7AD5-B7C9-1980-B91121A0C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71" y="1875120"/>
            <a:ext cx="5503753" cy="4399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C05B8E-9222-5095-3255-07561BB0C0E3}"/>
              </a:ext>
            </a:extLst>
          </p:cNvPr>
          <p:cNvSpPr txBox="1"/>
          <p:nvPr/>
        </p:nvSpPr>
        <p:spPr>
          <a:xfrm>
            <a:off x="381000" y="85543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Distribution of emittance dilution after applying one to one and dispersion free steering.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028D2-2B1A-2A5F-86F2-00E0DF05D4B6}"/>
              </a:ext>
            </a:extLst>
          </p:cNvPr>
          <p:cNvSpPr txBox="1"/>
          <p:nvPr/>
        </p:nvSpPr>
        <p:spPr>
          <a:xfrm>
            <a:off x="1603786" y="1717312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>
                <a:latin typeface="Symbol" panose="05050102010706020507" pitchFamily="18" charset="2"/>
              </a:rPr>
              <a:t>De</a:t>
            </a:r>
            <a:r>
              <a:rPr lang="en-US" sz="2200" dirty="0"/>
              <a:t> =</a:t>
            </a:r>
            <a:r>
              <a:rPr lang="en-US" sz="2200" dirty="0">
                <a:latin typeface="Symbol" panose="05050102010706020507" pitchFamily="18" charset="2"/>
              </a:rPr>
              <a:t> </a:t>
            </a:r>
            <a:r>
              <a:rPr lang="en-US" sz="2200" dirty="0" err="1">
                <a:latin typeface="Symbol" panose="05050102010706020507" pitchFamily="18" charset="2"/>
              </a:rPr>
              <a:t>e</a:t>
            </a:r>
            <a:r>
              <a:rPr lang="en-US" sz="2200" baseline="-25000" dirty="0" err="1"/>
              <a:t>f</a:t>
            </a:r>
            <a:r>
              <a:rPr lang="en-US" sz="2200" baseline="-25000" dirty="0"/>
              <a:t> </a:t>
            </a:r>
            <a:r>
              <a:rPr lang="en-US" sz="2200" dirty="0"/>
              <a:t>- </a:t>
            </a:r>
            <a:r>
              <a:rPr lang="en-US" sz="2200" dirty="0" err="1">
                <a:latin typeface="Symbol" panose="05050102010706020507" pitchFamily="18" charset="2"/>
              </a:rPr>
              <a:t>e</a:t>
            </a:r>
            <a:r>
              <a:rPr lang="en-US" sz="2200" baseline="-25000" dirty="0" err="1"/>
              <a:t>i</a:t>
            </a:r>
            <a:endParaRPr lang="en-US" sz="22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34E69-E104-AAAF-8412-542FDF7C986C}"/>
              </a:ext>
            </a:extLst>
          </p:cNvPr>
          <p:cNvSpPr txBox="1"/>
          <p:nvPr/>
        </p:nvSpPr>
        <p:spPr>
          <a:xfrm>
            <a:off x="5363905" y="2165798"/>
            <a:ext cx="3658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 machines are used.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Initial emittance is 24 nm.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Mean emittance growth after applying correction is 3.3 nm while 90% emittance is 6.7 nm.</a:t>
            </a:r>
            <a:endParaRPr lang="en-US" baseline="-25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1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3889-673E-D844-2310-8D96B4D4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Emittance Transport Studies for Curved </a:t>
            </a:r>
            <a:r>
              <a:rPr lang="en-US" dirty="0" err="1"/>
              <a:t>Linac</a:t>
            </a:r>
            <a:r>
              <a:rPr lang="en-US" dirty="0"/>
              <a:t> (3)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7A41-6236-9C28-5F33-1026C884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A6AB-80C6-9A7C-5326-44E96351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49D25-7BA0-987A-908E-D512E336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C4C01CFD-707C-65B5-3824-66D81CB6C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2713" y="1700808"/>
            <a:ext cx="4041775" cy="302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A4597B7E-A7B1-D24B-3728-6691A7454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5917" y="1938536"/>
            <a:ext cx="4040188" cy="302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67E02ED-84E8-6420-23D8-DCBBF77466C5}"/>
              </a:ext>
            </a:extLst>
          </p:cNvPr>
          <p:cNvSpPr txBox="1">
            <a:spLocks/>
          </p:cNvSpPr>
          <p:nvPr/>
        </p:nvSpPr>
        <p:spPr bwMode="auto">
          <a:xfrm>
            <a:off x="4989512" y="980728"/>
            <a:ext cx="36972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</a:rPr>
              <a:t>Golden trajectories after applying correction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41CA7F6-77FD-0DA6-AAC1-FFFADE54EED7}"/>
              </a:ext>
            </a:extLst>
          </p:cNvPr>
          <p:cNvSpPr txBox="1">
            <a:spLocks/>
          </p:cNvSpPr>
          <p:nvPr/>
        </p:nvSpPr>
        <p:spPr bwMode="auto">
          <a:xfrm>
            <a:off x="372706" y="773423"/>
            <a:ext cx="4040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325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</a:rPr>
              <a:t>Beam trajectories </a:t>
            </a:r>
            <a:r>
              <a:rPr kumimoji="0" 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 Unicode MS"/>
              </a:rPr>
              <a:t>without</a:t>
            </a:r>
            <a:r>
              <a:rPr kumimoji="0" 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</a:rPr>
              <a:t> and </a:t>
            </a:r>
            <a:r>
              <a:rPr kumimoji="0" 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 Unicode MS"/>
              </a:rPr>
              <a:t>with correction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F42D2A-FD84-B034-B300-C84A2E15EE45}"/>
              </a:ext>
            </a:extLst>
          </p:cNvPr>
          <p:cNvSpPr/>
          <p:nvPr/>
        </p:nvSpPr>
        <p:spPr bwMode="auto">
          <a:xfrm>
            <a:off x="323528" y="1938536"/>
            <a:ext cx="734616" cy="432048"/>
          </a:xfrm>
          <a:prstGeom prst="ellipse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/>
            <a:endParaRPr lang="en-US" sz="3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7E974D-A6D3-E503-91AD-112332FD7A36}"/>
              </a:ext>
            </a:extLst>
          </p:cNvPr>
          <p:cNvSpPr/>
          <p:nvPr/>
        </p:nvSpPr>
        <p:spPr bwMode="auto">
          <a:xfrm>
            <a:off x="4989512" y="1700808"/>
            <a:ext cx="734616" cy="432048"/>
          </a:xfrm>
          <a:prstGeom prst="ellipse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/>
            <a:endParaRPr lang="en-US" sz="3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1F5A32-F6B2-C0DC-C2BD-3890E03920BC}"/>
              </a:ext>
            </a:extLst>
          </p:cNvPr>
          <p:cNvCxnSpPr/>
          <p:nvPr/>
        </p:nvCxnSpPr>
        <p:spPr>
          <a:xfrm flipV="1">
            <a:off x="3714463" y="2353471"/>
            <a:ext cx="1623307" cy="1026365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EE5A71-5B36-F4A3-D96E-F656AFC8EA8A}"/>
              </a:ext>
            </a:extLst>
          </p:cNvPr>
          <p:cNvSpPr txBox="1"/>
          <p:nvPr/>
        </p:nvSpPr>
        <p:spPr>
          <a:xfrm>
            <a:off x="302815" y="4996721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Maximum excursion of beam trajectory without correction is 30mm.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Superconducting cavity aperture limitation is 35 mm.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After applying one to one and DFS correction, excursion of beam trajectories are limited in +/- 3 </a:t>
            </a:r>
            <a:r>
              <a:rPr lang="en-US" sz="180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</a:rPr>
              <a:t>s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of BPMs offset.</a:t>
            </a:r>
          </a:p>
          <a:p>
            <a:pPr defTabSz="914400"/>
            <a:endParaRPr lang="en-US" sz="1800" dirty="0">
              <a:solidFill>
                <a:srgbClr val="000000"/>
              </a:solidFill>
              <a:latin typeface="Arial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0672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FC67-6824-2189-C320-DD60D69E7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Emittance Transport Studies for Curved </a:t>
            </a:r>
            <a:r>
              <a:rPr lang="en-US" dirty="0" err="1"/>
              <a:t>Linac</a:t>
            </a:r>
            <a:r>
              <a:rPr lang="en-US" dirty="0"/>
              <a:t> (4)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2B2E-62F8-3F72-2497-608FC031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8A977-6530-00C0-9D93-BC8B7622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A8153-2747-220B-A3C3-18B41E64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905EC40-9525-8F59-0A2E-AD18B7969BD7}"/>
              </a:ext>
            </a:extLst>
          </p:cNvPr>
          <p:cNvSpPr txBox="1">
            <a:spLocks/>
          </p:cNvSpPr>
          <p:nvPr/>
        </p:nvSpPr>
        <p:spPr bwMode="auto">
          <a:xfrm>
            <a:off x="827584" y="1424150"/>
            <a:ext cx="2808312" cy="6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</a:rPr>
              <a:t>After One to One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1C4C702-C445-E30A-1DFA-DA7073EC5557}"/>
              </a:ext>
            </a:extLst>
          </p:cNvPr>
          <p:cNvSpPr txBox="1">
            <a:spLocks/>
          </p:cNvSpPr>
          <p:nvPr/>
        </p:nvSpPr>
        <p:spPr bwMode="auto">
          <a:xfrm>
            <a:off x="4291708" y="1402482"/>
            <a:ext cx="4600771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</a:rPr>
              <a:t>      After One to One +DFS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9EDF4-7990-D526-CDF4-E72BE83177FB}"/>
              </a:ext>
            </a:extLst>
          </p:cNvPr>
          <p:cNvSpPr txBox="1"/>
          <p:nvPr/>
        </p:nvSpPr>
        <p:spPr>
          <a:xfrm>
            <a:off x="359024" y="501965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Emittance dilution in curved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Arial Unicode MS"/>
              </a:rPr>
              <a:t>linac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 and straight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Arial Unicode MS"/>
              </a:rPr>
              <a:t>linac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 after applying correction is within budget of 4 nm dilution (Specification of  20 % emittance growth in main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Arial Unicode MS"/>
              </a:rPr>
              <a:t>linac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).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33399">
                    <a:lumMod val="75000"/>
                  </a:srgbClr>
                </a:solidFill>
                <a:latin typeface="Arial" charset="0"/>
                <a:ea typeface="Arial Unicode MS"/>
              </a:rPr>
              <a:t>Dilution in curved </a:t>
            </a:r>
            <a:r>
              <a:rPr lang="en-US" sz="1800" dirty="0" err="1">
                <a:solidFill>
                  <a:srgbClr val="333399">
                    <a:lumMod val="75000"/>
                  </a:srgbClr>
                </a:solidFill>
                <a:latin typeface="Arial" charset="0"/>
                <a:ea typeface="Arial Unicode MS"/>
              </a:rPr>
              <a:t>linac</a:t>
            </a:r>
            <a:r>
              <a:rPr lang="en-US" sz="1800" dirty="0">
                <a:solidFill>
                  <a:srgbClr val="333399">
                    <a:lumMod val="75000"/>
                  </a:srgbClr>
                </a:solidFill>
                <a:latin typeface="Arial" charset="0"/>
                <a:ea typeface="Arial Unicode MS"/>
              </a:rPr>
              <a:t> is ~2nm higher in comparison to straight </a:t>
            </a:r>
            <a:r>
              <a:rPr lang="en-US" sz="1800" dirty="0" err="1">
                <a:solidFill>
                  <a:srgbClr val="333399">
                    <a:lumMod val="75000"/>
                  </a:srgbClr>
                </a:solidFill>
                <a:latin typeface="Arial" charset="0"/>
                <a:ea typeface="Arial Unicode MS"/>
              </a:rPr>
              <a:t>linac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Arial Unicode MS"/>
              </a:rPr>
              <a:t>. </a:t>
            </a:r>
          </a:p>
          <a:p>
            <a:pPr defTabSz="914400"/>
            <a:endParaRPr lang="en-US" sz="1800" dirty="0">
              <a:solidFill>
                <a:srgbClr val="000000"/>
              </a:solidFill>
              <a:latin typeface="Arial" charset="0"/>
              <a:ea typeface="Arial Unicode MS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charset="0"/>
              <a:ea typeface="Arial Unicode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3F3A39-98CE-88BD-BEC7-7F0D4A6F83B1}"/>
              </a:ext>
            </a:extLst>
          </p:cNvPr>
          <p:cNvSpPr txBox="1"/>
          <p:nvPr/>
        </p:nvSpPr>
        <p:spPr>
          <a:xfrm>
            <a:off x="1891209" y="1065089"/>
            <a:ext cx="5507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Arial Unicode MS"/>
              </a:rPr>
              <a:t>Mean Emittance Growth for 50 seeds</a:t>
            </a:r>
            <a:endParaRPr lang="en-US" sz="2200" dirty="0">
              <a:solidFill>
                <a:srgbClr val="0000FF"/>
              </a:solidFill>
              <a:latin typeface="Symbol" panose="05050102010706020507" pitchFamily="18" charset="2"/>
              <a:ea typeface="Arial Unicode MS"/>
            </a:endParaRPr>
          </a:p>
          <a:p>
            <a:pPr defTabSz="914400"/>
            <a:r>
              <a:rPr lang="en-US" sz="2200" dirty="0">
                <a:solidFill>
                  <a:srgbClr val="0000FF"/>
                </a:solidFill>
                <a:latin typeface="Symbol" panose="05050102010706020507" pitchFamily="18" charset="2"/>
                <a:ea typeface="Arial Unicode MS"/>
              </a:rPr>
              <a:t> </a:t>
            </a:r>
          </a:p>
        </p:txBody>
      </p:sp>
      <p:pic>
        <p:nvPicPr>
          <p:cNvPr id="11" name="Content Placeholder 18">
            <a:extLst>
              <a:ext uri="{FF2B5EF4-FFF2-40B4-BE49-F238E27FC236}">
                <a16:creationId xmlns:a16="http://schemas.microsoft.com/office/drawing/2014/main" id="{34E3435B-9D9F-ED72-0D5B-341055250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8881" y="1994619"/>
            <a:ext cx="4040188" cy="302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20">
            <a:extLst>
              <a:ext uri="{FF2B5EF4-FFF2-40B4-BE49-F238E27FC236}">
                <a16:creationId xmlns:a16="http://schemas.microsoft.com/office/drawing/2014/main" id="{3ED503A6-7A5D-4796-0E09-BE3F1395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16425" y="1994619"/>
            <a:ext cx="4041775" cy="30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30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1E89-E262-005A-E081-FC75BACA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Realistic Model for Static Misalignment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1D5EA-7836-9AB0-4463-5E6DB52D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662054"/>
          </a:xfrm>
        </p:spPr>
        <p:txBody>
          <a:bodyPr/>
          <a:lstStyle/>
          <a:p>
            <a:pPr algn="just"/>
            <a:r>
              <a:rPr lang="en-US" dirty="0"/>
              <a:t>Different stages of assembly, installation and commissioning introduce a kind of systematic correlated misalignments among beamline elements in comparison to random misalignments of individual elements.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6007-6907-A161-F6E5-3AE46950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0D60B-53DC-F702-6AFC-89839786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860A-49AB-9E9A-84C4-DD03B3CF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5BFB0F-6D02-0F99-351D-1E81D95F0623}"/>
              </a:ext>
            </a:extLst>
          </p:cNvPr>
          <p:cNvSpPr txBox="1">
            <a:spLocks/>
          </p:cNvSpPr>
          <p:nvPr/>
        </p:nvSpPr>
        <p:spPr>
          <a:xfrm>
            <a:off x="295275" y="2597973"/>
            <a:ext cx="4306734" cy="166205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Installation of SRF cavities on a string introduces independent random misalignments of the cavity.</a:t>
            </a:r>
          </a:p>
          <a:p>
            <a:pPr algn="just"/>
            <a:r>
              <a:rPr lang="en-US" dirty="0"/>
              <a:t>Installation of the string on cryomodule would introduce the string misalignments instead of individual cavity. All cavity on the string would acquire a common offset.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80EEB3-82FE-D01A-1426-EEF93A35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2" y="2705102"/>
            <a:ext cx="4306734" cy="1533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64790-FFBE-AB76-DFDB-084BC8176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2" y="4648202"/>
            <a:ext cx="4141785" cy="13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3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F197-436F-3193-ED82-87866C0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Misalignment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06F3-EFDF-7F5B-6C09-D8D4D31F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4694327" cy="641739"/>
          </a:xfrm>
        </p:spPr>
        <p:txBody>
          <a:bodyPr/>
          <a:lstStyle/>
          <a:p>
            <a:r>
              <a:rPr lang="en-US" dirty="0"/>
              <a:t>Cavities misalignment on string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6B670-BD7F-BAA6-F740-492FE410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429DA-51C9-B6AD-6917-7CFC56FF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2F20-6C1C-5D51-A155-BFD52146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0AB0D-CBBE-A50A-3CD3-7FC1295E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118" y="818909"/>
            <a:ext cx="3909282" cy="1045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A9D33-41A2-AC7A-00DB-EA2A06B04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13" y="1755381"/>
            <a:ext cx="3826464" cy="138653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95B695-B38F-2F0A-ED08-90839CE1E2E6}"/>
              </a:ext>
            </a:extLst>
          </p:cNvPr>
          <p:cNvSpPr txBox="1">
            <a:spLocks/>
          </p:cNvSpPr>
          <p:nvPr/>
        </p:nvSpPr>
        <p:spPr>
          <a:xfrm>
            <a:off x="239623" y="2623752"/>
            <a:ext cx="4694327" cy="6417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String misalignment on CM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2E7421-3C6C-CA4C-FD42-69EB3C9DD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487" y="3122503"/>
            <a:ext cx="3587044" cy="229540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36E0B1-B7DE-A1BA-1216-3591123BB035}"/>
              </a:ext>
            </a:extLst>
          </p:cNvPr>
          <p:cNvSpPr txBox="1">
            <a:spLocks/>
          </p:cNvSpPr>
          <p:nvPr/>
        </p:nvSpPr>
        <p:spPr>
          <a:xfrm>
            <a:off x="161925" y="3734974"/>
            <a:ext cx="4694327" cy="6417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CM misalignment on Network Line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2058F-1D4F-A541-FEAC-B1E6F3B55D88}"/>
              </a:ext>
            </a:extLst>
          </p:cNvPr>
          <p:cNvSpPr txBox="1"/>
          <p:nvPr/>
        </p:nvSpPr>
        <p:spPr>
          <a:xfrm>
            <a:off x="5188655" y="5982837"/>
            <a:ext cx="321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>
                <a:hlinkClick r:id="rId5"/>
              </a:rPr>
              <a:t>A. Saini et al, IPAC 2016, WEPMR012</a:t>
            </a:r>
            <a:endParaRPr lang="en-US" sz="16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41FA8E-54B4-C429-9147-6CC7054F391A}"/>
              </a:ext>
            </a:extLst>
          </p:cNvPr>
          <p:cNvSpPr txBox="1">
            <a:spLocks/>
          </p:cNvSpPr>
          <p:nvPr/>
        </p:nvSpPr>
        <p:spPr>
          <a:xfrm>
            <a:off x="161925" y="5487936"/>
            <a:ext cx="4694327" cy="64173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Implications of Correlated misalignments are more sever 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CD8256-52A4-1446-6CDD-3FA2BD806B2B}"/>
              </a:ext>
            </a:extLst>
          </p:cNvPr>
          <p:cNvSpPr txBox="1"/>
          <p:nvPr/>
        </p:nvSpPr>
        <p:spPr>
          <a:xfrm>
            <a:off x="5449060" y="5407349"/>
            <a:ext cx="3078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Detailed discussion of the model is presented elsewhere</a:t>
            </a:r>
          </a:p>
        </p:txBody>
      </p:sp>
    </p:spTree>
    <p:extLst>
      <p:ext uri="{BB962C8B-B14F-4D97-AF65-F5344CB8AC3E}">
        <p14:creationId xmlns:p14="http://schemas.microsoft.com/office/powerpoint/2010/main" val="72305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201C-56AF-EB35-FAB6-74D5B4284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Misalignment Budget for LCLS-II SRF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00C0-9E60-71A0-01B7-4A6138EA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2665"/>
            <a:ext cx="5879841" cy="543157"/>
          </a:xfrm>
        </p:spPr>
        <p:txBody>
          <a:bodyPr/>
          <a:lstStyle/>
          <a:p>
            <a:r>
              <a:rPr lang="en-US" dirty="0"/>
              <a:t>Correlated Misalignments Budget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F2FB6-7DD9-DF7E-C935-7EA218EC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0D98-BAC8-7C75-FD29-835613DA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B64A-E4D0-E40C-A813-F0B52A58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A2D2C-DAC4-8FFB-1C70-241CD249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581"/>
            <a:ext cx="8582344" cy="1733887"/>
          </a:xfrm>
          <a:prstGeom prst="rect">
            <a:avLst/>
          </a:prstGeom>
        </p:spPr>
      </p:pic>
      <p:graphicFrame>
        <p:nvGraphicFramePr>
          <p:cNvPr id="10" name="Group 38">
            <a:extLst>
              <a:ext uri="{FF2B5EF4-FFF2-40B4-BE49-F238E27FC236}">
                <a16:creationId xmlns:a16="http://schemas.microsoft.com/office/drawing/2014/main" id="{27807DE7-5E67-73BB-046F-23639B924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47769"/>
              </p:ext>
            </p:extLst>
          </p:nvPr>
        </p:nvGraphicFramePr>
        <p:xfrm>
          <a:off x="2027945" y="3629407"/>
          <a:ext cx="5557750" cy="2735574"/>
        </p:xfrm>
        <a:graphic>
          <a:graphicData uri="http://schemas.openxmlformats.org/drawingml/2006/table">
            <a:tbl>
              <a:tblPr/>
              <a:tblGrid>
                <a:gridCol w="3587914">
                  <a:extLst>
                    <a:ext uri="{9D8B030D-6E8A-4147-A177-3AD203B41FA5}">
                      <a16:colId xmlns:a16="http://schemas.microsoft.com/office/drawing/2014/main" val="568656710"/>
                    </a:ext>
                  </a:extLst>
                </a:gridCol>
                <a:gridCol w="1969836">
                  <a:extLst>
                    <a:ext uri="{9D8B030D-6E8A-4147-A177-3AD203B41FA5}">
                      <a16:colId xmlns:a16="http://schemas.microsoft.com/office/drawing/2014/main" val="2632056913"/>
                    </a:ext>
                  </a:extLst>
                </a:gridCol>
              </a:tblGrid>
              <a:tr h="33656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Tolerance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Vertical (y) plane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13551"/>
                  </a:ext>
                </a:extLst>
              </a:tr>
              <a:tr h="32785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BPM Offset 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39256"/>
                  </a:ext>
                </a:extLst>
              </a:tr>
              <a:tr h="32750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Quad offset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52375"/>
                  </a:ext>
                </a:extLst>
              </a:tr>
              <a:tr h="32750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Cavity Offset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17576"/>
                  </a:ext>
                </a:extLst>
              </a:tr>
              <a:tr h="32785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Cryostat Offset w.r.t. Survey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54231"/>
                  </a:ext>
                </a:extLst>
              </a:tr>
              <a:tr h="32785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Cavity Pitch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500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01149"/>
                  </a:ext>
                </a:extLst>
              </a:tr>
              <a:tr h="32750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Cryostat Pitch w.r.t. Survey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27502"/>
                  </a:ext>
                </a:extLst>
              </a:tr>
              <a:tr h="38733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BPM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10.0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05731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401EFD-C412-FF30-18AA-D400B0C0C774}"/>
              </a:ext>
            </a:extLst>
          </p:cNvPr>
          <p:cNvSpPr txBox="1">
            <a:spLocks/>
          </p:cNvSpPr>
          <p:nvPr/>
        </p:nvSpPr>
        <p:spPr>
          <a:xfrm>
            <a:off x="275257" y="3049128"/>
            <a:ext cx="7251081" cy="54315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LCLS-II Independent Random Misalignments Budget </a:t>
            </a:r>
          </a:p>
        </p:txBody>
      </p:sp>
    </p:spTree>
    <p:extLst>
      <p:ext uri="{BB962C8B-B14F-4D97-AF65-F5344CB8AC3E}">
        <p14:creationId xmlns:p14="http://schemas.microsoft.com/office/powerpoint/2010/main" val="248478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83D1E8-2845-4A00-237F-3DAE7CF9820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66950" y="969018"/>
            <a:ext cx="3805050" cy="521002"/>
          </a:xfrm>
        </p:spPr>
        <p:txBody>
          <a:bodyPr/>
          <a:lstStyle/>
          <a:p>
            <a:r>
              <a:rPr lang="en-US" dirty="0"/>
              <a:t>Mean emittance growth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F7D00C-2346-B152-184F-1C7F423EF2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033555" y="840582"/>
            <a:ext cx="3881845" cy="677756"/>
          </a:xfrm>
        </p:spPr>
        <p:txBody>
          <a:bodyPr/>
          <a:lstStyle/>
          <a:p>
            <a:r>
              <a:rPr lang="en-US" dirty="0"/>
              <a:t>Mean emittance growth after one to one steering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AE6F2CB-12BF-D936-5487-E4A3417DD6CA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162922" y="1245963"/>
            <a:ext cx="4251325" cy="318849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9AD7C66-DCC1-CBE8-8C37-A6A4C95A9E35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4654550" y="1412610"/>
            <a:ext cx="4260850" cy="3195637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AB3D874-B99F-82DB-B015-B7FD6B61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growth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B7CEC-3A12-1A1B-6F75-03810A32D7E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F1EE4-2897-E8A6-9345-BC14B5B365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7EC8-2925-B271-2FB1-40CC3471800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5D291-1DF8-25D0-E62F-6C111C4B65B4}"/>
              </a:ext>
            </a:extLst>
          </p:cNvPr>
          <p:cNvSpPr txBox="1"/>
          <p:nvPr/>
        </p:nvSpPr>
        <p:spPr>
          <a:xfrm>
            <a:off x="384900" y="4449898"/>
            <a:ext cx="807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 Study: Correlated Misalignments- Mean Emittance dilutions are ~55% and ~  2.7% without and with 1-1 correction respectively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Case Study: Uncorrelated Misalignments- Mean Emittance dilutions are 19% and 1.0 % without and with correction respectively.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1E2B9-DCFF-CD88-BD0B-09441E1F1E6C}"/>
              </a:ext>
            </a:extLst>
          </p:cNvPr>
          <p:cNvSpPr txBox="1"/>
          <p:nvPr/>
        </p:nvSpPr>
        <p:spPr>
          <a:xfrm>
            <a:off x="383474" y="5801355"/>
            <a:ext cx="853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Realistic correlated misalignment model results in a higher emittance growth </a:t>
            </a:r>
          </a:p>
        </p:txBody>
      </p:sp>
    </p:spTree>
    <p:extLst>
      <p:ext uri="{BB962C8B-B14F-4D97-AF65-F5344CB8AC3E}">
        <p14:creationId xmlns:p14="http://schemas.microsoft.com/office/powerpoint/2010/main" val="81187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AF50-F90F-C253-765B-CF5D9B9A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Coupler RF kick and Wake Kick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5A0-8EC4-3A90-9FB6-0DB93CBB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0202"/>
            <a:ext cx="5405845" cy="1168931"/>
          </a:xfrm>
        </p:spPr>
        <p:txBody>
          <a:bodyPr/>
          <a:lstStyle/>
          <a:p>
            <a:r>
              <a:rPr lang="en-US" dirty="0"/>
              <a:t>The coupler generates RF and wake kicks</a:t>
            </a:r>
          </a:p>
          <a:p>
            <a:pPr lvl="1"/>
            <a:r>
              <a:rPr lang="en-US" dirty="0"/>
              <a:t>Even beam passing through axis experience its kicks </a:t>
            </a:r>
          </a:p>
          <a:p>
            <a:pPr marL="457200" lvl="1" indent="0">
              <a:buNone/>
            </a:pPr>
            <a:endParaRPr lang="en-US" sz="1800" dirty="0">
              <a:hlinkClick r:id="rId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245C8-52F6-0BBE-3757-17238F6D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4B4E-825D-7C4B-C1D9-F190FA84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792E-2BCF-9764-15DB-90978CF4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8F4E0-4F39-EC9B-7BB8-1A172462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94" y="874767"/>
            <a:ext cx="2567316" cy="1607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4577E-1D87-575B-C402-24E11AAF8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750" y="3788230"/>
            <a:ext cx="3189347" cy="2506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7DDACA-B33F-D6BE-64EE-183FB88A3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405" y="1070209"/>
            <a:ext cx="1747565" cy="1411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0FFAA9-4391-585D-1A45-740823B8C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16" y="3979817"/>
            <a:ext cx="2738803" cy="21161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72BE61-85C0-8116-2AA2-97B73B99B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81" y="3515106"/>
            <a:ext cx="3529426" cy="28072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53BFFF7-0DE9-9A47-24DF-01CFD87469BD}"/>
              </a:ext>
            </a:extLst>
          </p:cNvPr>
          <p:cNvSpPr txBox="1"/>
          <p:nvPr/>
        </p:nvSpPr>
        <p:spPr>
          <a:xfrm>
            <a:off x="110381" y="2537509"/>
            <a:ext cx="35294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buNone/>
            </a:pPr>
            <a:r>
              <a:rPr lang="en-US" sz="1500" dirty="0">
                <a:latin typeface="+mj-lt"/>
                <a:hlinkClick r:id="rId2"/>
              </a:rPr>
              <a:t>Study of Coupler's effect in ILC like lattice, IPAC10, THPD088, </a:t>
            </a:r>
            <a:r>
              <a:rPr lang="en-US" sz="1500" dirty="0" err="1">
                <a:latin typeface="+mj-lt"/>
                <a:hlinkClick r:id="rId2"/>
              </a:rPr>
              <a:t>A.Saini</a:t>
            </a:r>
            <a:r>
              <a:rPr lang="en-US" sz="1500" dirty="0">
                <a:latin typeface="+mj-lt"/>
                <a:hlinkClick r:id="rId2"/>
              </a:rPr>
              <a:t> et al</a:t>
            </a:r>
            <a:endParaRPr lang="en-US" sz="1500" dirty="0">
              <a:latin typeface="+mj-lt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9697AB4-BAE2-67CF-9B1F-7BAAFA4485B6}"/>
              </a:ext>
            </a:extLst>
          </p:cNvPr>
          <p:cNvSpPr txBox="1">
            <a:spLocks/>
          </p:cNvSpPr>
          <p:nvPr/>
        </p:nvSpPr>
        <p:spPr>
          <a:xfrm>
            <a:off x="3866617" y="2670659"/>
            <a:ext cx="4913811" cy="116893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kick is dependent on the particle position in bunch.</a:t>
            </a:r>
          </a:p>
          <a:p>
            <a:r>
              <a:rPr lang="en-US" sz="1800" dirty="0"/>
              <a:t>Longer bunch has larger impact. One to one steering is not enough for compensation.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04776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FF51D3-6208-FA25-7FB8-A4565148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A6632E-1611-F388-B7EE-7C902D3BF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ILC Main </a:t>
            </a:r>
            <a:r>
              <a:rPr lang="en-US" dirty="0" err="1"/>
              <a:t>Linac</a:t>
            </a:r>
            <a:r>
              <a:rPr lang="en-US" dirty="0"/>
              <a:t>  </a:t>
            </a:r>
          </a:p>
          <a:p>
            <a:r>
              <a:rPr lang="en-US" dirty="0"/>
              <a:t>Review of Emittance Dilution Mechanisms</a:t>
            </a:r>
          </a:p>
          <a:p>
            <a:pPr lvl="1"/>
            <a:r>
              <a:rPr lang="en-US" dirty="0"/>
              <a:t>Baseline Optics</a:t>
            </a:r>
          </a:p>
          <a:p>
            <a:pPr lvl="1"/>
            <a:r>
              <a:rPr lang="en-US" dirty="0"/>
              <a:t>Static Misalignments</a:t>
            </a:r>
          </a:p>
          <a:p>
            <a:pPr lvl="1"/>
            <a:r>
              <a:rPr lang="en-US" dirty="0"/>
              <a:t>Coupler RF and Wake Kick </a:t>
            </a:r>
          </a:p>
          <a:p>
            <a:r>
              <a:rPr lang="en-US" dirty="0"/>
              <a:t>Failure modes 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119-4516-08F3-FFCF-C9469E31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EE8-C227-4B60-88A8-F54ED6C6FA41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376E0-00B1-1349-B055-078E35A3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30845-2C59-D5A4-68BA-C7E5EEC6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B1788-DC9A-4345-9474-351B36054DF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444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E1C66-120D-9701-4AEC-F26F25C1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Scenarios in ILC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B39C-A4B9-D9EB-B40C-2E3A725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7910"/>
            <a:ext cx="8672513" cy="1460596"/>
          </a:xfrm>
        </p:spPr>
        <p:txBody>
          <a:bodyPr/>
          <a:lstStyle/>
          <a:p>
            <a:pPr algn="just"/>
            <a:r>
              <a:rPr lang="en-US" sz="2200" dirty="0"/>
              <a:t>A large number of beamline elements in the </a:t>
            </a:r>
            <a:r>
              <a:rPr lang="en-US" sz="2200" dirty="0" err="1"/>
              <a:t>linac</a:t>
            </a:r>
            <a:r>
              <a:rPr lang="en-US" sz="2200" dirty="0"/>
              <a:t> increases likelihood of a beamline element failure during operation. </a:t>
            </a:r>
          </a:p>
          <a:p>
            <a:pPr algn="just"/>
            <a:r>
              <a:rPr lang="en-US" sz="2200" dirty="0"/>
              <a:t>These failures might degrade beam quality, as well as, results in beam loss. Beam loss can be segmented in two categories: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51E6E-4FC6-56AA-0609-45D97D79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FE82-4CE8-FF95-B7BA-BF0A80D1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242E6-B513-9E89-1B97-3473C0B3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C5E1DE-435A-6DA5-E96E-5F069B9D1A71}"/>
              </a:ext>
            </a:extLst>
          </p:cNvPr>
          <p:cNvGrpSpPr/>
          <p:nvPr/>
        </p:nvGrpSpPr>
        <p:grpSpPr>
          <a:xfrm>
            <a:off x="5781721" y="2779449"/>
            <a:ext cx="3257457" cy="2540219"/>
            <a:chOff x="5825462" y="2462678"/>
            <a:chExt cx="3257457" cy="254021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69C9361-A797-26EA-474E-A446765E3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5462" y="2462678"/>
              <a:ext cx="3257457" cy="254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21DF1-D508-660F-A910-B98D0AF0F307}"/>
                </a:ext>
              </a:extLst>
            </p:cNvPr>
            <p:cNvSpPr txBox="1"/>
            <p:nvPr/>
          </p:nvSpPr>
          <p:spPr>
            <a:xfrm>
              <a:off x="5825462" y="2485325"/>
              <a:ext cx="22762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Single pulse damage in 1.4mm Cu: NLC studies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A8CE4B-638A-18B5-C171-5F906E4B82BF}"/>
              </a:ext>
            </a:extLst>
          </p:cNvPr>
          <p:cNvSpPr txBox="1"/>
          <p:nvPr/>
        </p:nvSpPr>
        <p:spPr>
          <a:xfrm>
            <a:off x="5715001" y="5319668"/>
            <a:ext cx="2952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  <a:effectLst/>
                <a:cs typeface="Calibri" panose="020F0502020204030204" pitchFamily="34" charset="0"/>
              </a:rPr>
              <a:t>M. Ross http://indico.cern.ch/conferenceDisplay.py?confId=185561</a:t>
            </a:r>
            <a:endParaRPr lang="en-US" sz="180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3DE1FE-927D-0709-FB88-01131B7178D0}"/>
              </a:ext>
            </a:extLst>
          </p:cNvPr>
          <p:cNvSpPr txBox="1">
            <a:spLocks/>
          </p:cNvSpPr>
          <p:nvPr/>
        </p:nvSpPr>
        <p:spPr>
          <a:xfrm>
            <a:off x="228600" y="2398506"/>
            <a:ext cx="5486401" cy="146059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/>
              <a:t>Unlocalized beam loss: Fractional particle losses over a length for a period of time. Implications are</a:t>
            </a:r>
          </a:p>
          <a:p>
            <a:pPr lvl="1" algn="just"/>
            <a:r>
              <a:rPr lang="en-US" sz="2000" dirty="0"/>
              <a:t>Additional heat load in cryogenic environment</a:t>
            </a:r>
          </a:p>
          <a:p>
            <a:pPr lvl="1" algn="just"/>
            <a:r>
              <a:rPr lang="en-US" dirty="0"/>
              <a:t> Radioactivation</a:t>
            </a:r>
          </a:p>
          <a:p>
            <a:pPr algn="just"/>
            <a:r>
              <a:rPr lang="en-US" sz="2200" dirty="0"/>
              <a:t>Localized  beam loss: A full bunch or a complete beam pulse is lost on a localized surface.    </a:t>
            </a:r>
          </a:p>
          <a:p>
            <a:pPr lvl="1" algn="just"/>
            <a:r>
              <a:rPr lang="en-US" sz="2000" dirty="0"/>
              <a:t>Sever beam induced thermal damage.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18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E15A-58A7-B06F-62F2-F77042A0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Thermal Damage in ILC main </a:t>
            </a:r>
            <a:r>
              <a:rPr lang="en-US" dirty="0" err="1"/>
              <a:t>Linac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EE44-182B-52FF-37EB-6C0172C2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CA324-AC76-977F-A7BE-2AEC25E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6EBD4-0F5C-D242-7F2C-B11ECAEB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43EFCE-FA9E-D048-0802-471185691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880" y="990635"/>
            <a:ext cx="5087020" cy="334728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98A8C6-AB44-CE02-9105-EA40E0CC8F58}"/>
              </a:ext>
            </a:extLst>
          </p:cNvPr>
          <p:cNvSpPr txBox="1">
            <a:spLocks/>
          </p:cNvSpPr>
          <p:nvPr/>
        </p:nvSpPr>
        <p:spPr>
          <a:xfrm>
            <a:off x="228599" y="964958"/>
            <a:ext cx="3911601" cy="451509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Beam induced thermal damage depends on beam density at impact location 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If critical charge density above ~1pC/µm</a:t>
            </a:r>
            <a:r>
              <a:rPr lang="en-US" sz="2200" baseline="30000" dirty="0"/>
              <a:t>2   </a:t>
            </a:r>
            <a:r>
              <a:rPr lang="en-US" sz="2200" dirty="0"/>
              <a:t>there is substantial risk of beam induced damage.</a:t>
            </a:r>
          </a:p>
          <a:p>
            <a:r>
              <a:rPr lang="en-US" sz="2200" dirty="0"/>
              <a:t>Localized beam loss could result in significant damage in main </a:t>
            </a:r>
            <a:r>
              <a:rPr lang="en-US" sz="2200" dirty="0" err="1"/>
              <a:t>linac</a:t>
            </a:r>
            <a:r>
              <a:rPr lang="en-US" sz="2200" dirty="0"/>
              <a:t>.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6F51F4-AD58-462A-6CB5-46C441521299}"/>
                  </a:ext>
                </a:extLst>
              </p:cNvPr>
              <p:cNvSpPr/>
              <p:nvPr/>
            </p:nvSpPr>
            <p:spPr>
              <a:xfrm>
                <a:off x="663575" y="2067974"/>
                <a:ext cx="2689711" cy="692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5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25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de-DE" sz="25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25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de-DE" sz="25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500" dirty="0" smtClean="0">
                            <a:solidFill>
                              <a:schemeClr val="tx1"/>
                            </a:solidFill>
                          </a:rPr>
                          <m:t>ϱ</m:t>
                        </m:r>
                        <m:r>
                          <a:rPr lang="de-DE" sz="25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sz="2500" b="0" i="1" baseline="-2500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sz="25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i="1" dirty="0">
                            <a:latin typeface="Cambria Math"/>
                          </a:rPr>
                          <m:t>𝑑</m:t>
                        </m:r>
                        <m:r>
                          <a:rPr lang="de-DE" sz="2500" i="1" dirty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GB" sz="2500" i="1" dirty="0">
                            <a:latin typeface="Cambria Math"/>
                          </a:rPr>
                          <m:t>𝑑</m:t>
                        </m:r>
                        <m:r>
                          <a:rPr lang="de-DE" sz="2500" i="1" dirty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GB" sz="2500" dirty="0"/>
                  <a:t>)·</a:t>
                </a:r>
                <a:r>
                  <a:rPr lang="el-GR" sz="2500" dirty="0">
                    <a:solidFill>
                      <a:srgbClr val="0000FF"/>
                    </a:solidFill>
                  </a:rPr>
                  <a:t>σ</a:t>
                </a:r>
                <a:r>
                  <a:rPr lang="en-US" sz="2500" baseline="-25000" dirty="0">
                    <a:solidFill>
                      <a:srgbClr val="0000FF"/>
                    </a:solidFill>
                  </a:rPr>
                  <a:t>beam</a:t>
                </a:r>
                <a:endParaRPr lang="en-GB" sz="2500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36F51F4-AD58-462A-6CB5-46C441521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5" y="2067974"/>
                <a:ext cx="2689711" cy="692305"/>
              </a:xfrm>
              <a:prstGeom prst="rect">
                <a:avLst/>
              </a:prstGeom>
              <a:blipFill>
                <a:blip r:embed="rId3"/>
                <a:stretch>
                  <a:fillRect r="-680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67AE66-102A-E3BF-B8D4-D4F566D4F6D5}"/>
                  </a:ext>
                </a:extLst>
              </p:cNvPr>
              <p:cNvSpPr txBox="1"/>
              <p:nvPr/>
            </p:nvSpPr>
            <p:spPr>
              <a:xfrm>
                <a:off x="4782225" y="4341250"/>
                <a:ext cx="4216475" cy="11533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𝐵𝑒𝑎𝑚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𝐼𝐿𝐶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𝑏𝑢𝑛𝑐h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𝑏𝑢𝑛𝑐h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    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67AE66-102A-E3BF-B8D4-D4F566D4F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25" y="4341250"/>
                <a:ext cx="4216475" cy="1153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D473E3E-E672-62AD-EF75-076223CD5CC0}"/>
              </a:ext>
            </a:extLst>
          </p:cNvPr>
          <p:cNvSpPr txBox="1"/>
          <p:nvPr/>
        </p:nvSpPr>
        <p:spPr>
          <a:xfrm>
            <a:off x="76200" y="5163972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 Understanding of Impact of component failures at vulnerable locations is important to devise appropriate mitigation scheme and Machine protection system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5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FA0301-5D52-B9B5-DA0A-F82F24D870C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89778" y="2859610"/>
            <a:ext cx="3084325" cy="449263"/>
          </a:xfrm>
        </p:spPr>
        <p:txBody>
          <a:bodyPr/>
          <a:lstStyle/>
          <a:p>
            <a:r>
              <a:rPr lang="en-US" dirty="0"/>
              <a:t>SRF Cavity Failures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CF020E-B9F9-9613-14FC-DA9EF7BD09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169898" y="2787491"/>
            <a:ext cx="3789951" cy="487521"/>
          </a:xfrm>
        </p:spPr>
        <p:txBody>
          <a:bodyPr/>
          <a:lstStyle/>
          <a:p>
            <a:pPr algn="ctr"/>
            <a:r>
              <a:rPr lang="en-US" dirty="0"/>
              <a:t>Quadrupole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40F8-8515-666C-393D-A432407EB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15900" y="891295"/>
            <a:ext cx="8743949" cy="1750304"/>
          </a:xfrm>
        </p:spPr>
        <p:txBody>
          <a:bodyPr/>
          <a:lstStyle/>
          <a:p>
            <a:r>
              <a:rPr lang="en-US" sz="2200" dirty="0"/>
              <a:t>An extensive study was performed to understand beam sensitivity against a variety of fault scenarios.  </a:t>
            </a:r>
            <a:r>
              <a:rPr lang="en-US" sz="2000" dirty="0">
                <a:hlinkClick r:id="rId2"/>
              </a:rPr>
              <a:t>A. Saini et al, THPMR003, IPAC16</a:t>
            </a:r>
            <a:endParaRPr lang="en-US" sz="2000" dirty="0"/>
          </a:p>
          <a:p>
            <a:r>
              <a:rPr lang="en-US" sz="2200" dirty="0"/>
              <a:t>The main </a:t>
            </a:r>
            <a:r>
              <a:rPr lang="en-US" sz="2200" dirty="0" err="1"/>
              <a:t>linac</a:t>
            </a:r>
            <a:r>
              <a:rPr lang="en-US" sz="2200" dirty="0"/>
              <a:t> is robust against SRF cavity failure.</a:t>
            </a:r>
          </a:p>
          <a:p>
            <a:r>
              <a:rPr lang="en-US" sz="2200" dirty="0"/>
              <a:t>Random 5 quadrupole failures in main </a:t>
            </a:r>
            <a:r>
              <a:rPr lang="en-US" sz="2200" dirty="0" err="1"/>
              <a:t>linac</a:t>
            </a:r>
            <a:r>
              <a:rPr lang="en-US" sz="2200" dirty="0"/>
              <a:t> would start generating beam loss.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D9DD1-E38D-B805-4F34-AC335147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Mode Studies for ILC Main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1EBA6-3533-5663-0E06-8D67CFC4E54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2B056-FB31-F18C-FD58-DD81045497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6F04E-32C0-E65D-7B8A-26E1F15D7CA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255C46E2-0ED0-B06A-78CD-9EA396058976}"/>
              </a:ext>
            </a:extLst>
          </p:cNvPr>
          <p:cNvPicPr>
            <a:picLocks noGrp="1" noChangeAspect="1" noChangeArrowheads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043773"/>
            <a:ext cx="4260850" cy="329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C89C6D-8FB6-E684-0CC3-3CB238E61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1" y="3063000"/>
            <a:ext cx="4350748" cy="32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9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B57B-5195-AB1D-F466-22F7791F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Quadrupole Failure in Main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65AB4-6E5C-84A1-9471-6F35D12A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47797"/>
            <a:ext cx="8672513" cy="1014353"/>
          </a:xfrm>
        </p:spPr>
        <p:txBody>
          <a:bodyPr/>
          <a:lstStyle/>
          <a:p>
            <a:r>
              <a:rPr lang="en-US" sz="2200" dirty="0"/>
              <a:t>Quadrupole failures alter transverse focusing period and results in large amplitude beam oscillation.</a:t>
            </a:r>
          </a:p>
          <a:p>
            <a:pPr lvl="1"/>
            <a:r>
              <a:rPr lang="en-US" sz="1800" dirty="0"/>
              <a:t>Resulting increase in beam sizes reduces beam density at impact location.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9033-29B6-CEC7-06DD-224C18D2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1648F-3BFC-6B5E-0477-BCADAE10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7A756-F05B-C7E1-8394-81282DF8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A754E8-6146-94F8-BD4B-E1050834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2656641"/>
            <a:ext cx="4622865" cy="370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1AAF04E-DC01-B9E6-F207-4DFC87F3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76823"/>
            <a:ext cx="4288394" cy="384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39591C6-5EE6-5C36-080D-982AA79E9972}"/>
              </a:ext>
            </a:extLst>
          </p:cNvPr>
          <p:cNvSpPr txBox="1">
            <a:spLocks/>
          </p:cNvSpPr>
          <p:nvPr/>
        </p:nvSpPr>
        <p:spPr>
          <a:xfrm>
            <a:off x="4777570" y="2181539"/>
            <a:ext cx="3971796" cy="487521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     Loss Particle Energy Distribution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09FF28-4307-A63D-5B08-FD5CBDEC6D12}"/>
              </a:ext>
            </a:extLst>
          </p:cNvPr>
          <p:cNvSpPr txBox="1">
            <a:spLocks/>
          </p:cNvSpPr>
          <p:nvPr/>
        </p:nvSpPr>
        <p:spPr>
          <a:xfrm>
            <a:off x="363602" y="2080220"/>
            <a:ext cx="3789951" cy="487521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Vertical Trajectory distribution for all seeds for a case study for 100% beam loss</a:t>
            </a:r>
          </a:p>
        </p:txBody>
      </p:sp>
    </p:spTree>
    <p:extLst>
      <p:ext uri="{BB962C8B-B14F-4D97-AF65-F5344CB8AC3E}">
        <p14:creationId xmlns:p14="http://schemas.microsoft.com/office/powerpoint/2010/main" val="190218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CBE8-74C1-1E8C-EA5B-9CA0819C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Modes in Bunch Compressor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C8D1-3D3F-93A6-FB08-F2B8DA18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9848"/>
            <a:ext cx="8672513" cy="966844"/>
          </a:xfrm>
        </p:spPr>
        <p:txBody>
          <a:bodyPr/>
          <a:lstStyle/>
          <a:p>
            <a:r>
              <a:rPr lang="en-US" sz="2200" dirty="0"/>
              <a:t>Fault scenarios were also studied in bunch compressors. </a:t>
            </a:r>
          </a:p>
          <a:p>
            <a:r>
              <a:rPr lang="en-US" sz="2200" dirty="0"/>
              <a:t>Beam is relatively more sensitive to component failure in bunch compressor.</a:t>
            </a:r>
          </a:p>
          <a:p>
            <a:pPr lvl="1"/>
            <a:r>
              <a:rPr lang="en-US" sz="2000" dirty="0"/>
              <a:t>In comparison to main </a:t>
            </a:r>
            <a:r>
              <a:rPr lang="en-US" sz="2000" dirty="0" err="1"/>
              <a:t>linac</a:t>
            </a:r>
            <a:r>
              <a:rPr lang="en-US" sz="2000" dirty="0"/>
              <a:t>, RF phase acceptance in BC1 is lower.</a:t>
            </a:r>
          </a:p>
          <a:p>
            <a:pPr lvl="1"/>
            <a:r>
              <a:rPr lang="en-US" dirty="0"/>
              <a:t>Collimators imposes limiting aperture in bunch compressors.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3B23-FAA8-8AD8-7EC9-D2E2D4DD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0DB52-DFD7-FB07-C7E7-4CE0CD1A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10E18-1139-0422-C130-4128A0FB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B8973-EB95-9122-03A0-D7CC25B09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970704"/>
            <a:ext cx="4248150" cy="3374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95221D-F61E-57C5-A0C0-ED0413F3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76" y="3256314"/>
            <a:ext cx="4041998" cy="3029975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79E85E0-73D5-94BA-EA41-D2BB39354E72}"/>
              </a:ext>
            </a:extLst>
          </p:cNvPr>
          <p:cNvSpPr txBox="1">
            <a:spLocks/>
          </p:cNvSpPr>
          <p:nvPr/>
        </p:nvSpPr>
        <p:spPr>
          <a:xfrm>
            <a:off x="5251450" y="2705568"/>
            <a:ext cx="3505853" cy="487521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Loss Particle in Bunch Compressor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09B6C95-B89D-64D7-12CE-466D7DD15644}"/>
              </a:ext>
            </a:extLst>
          </p:cNvPr>
          <p:cNvSpPr txBox="1">
            <a:spLocks/>
          </p:cNvSpPr>
          <p:nvPr/>
        </p:nvSpPr>
        <p:spPr>
          <a:xfrm>
            <a:off x="371149" y="2726943"/>
            <a:ext cx="4156401" cy="487521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Beam loss with RF phase shift in BC1</a:t>
            </a:r>
          </a:p>
        </p:txBody>
      </p:sp>
    </p:spTree>
    <p:extLst>
      <p:ext uri="{BB962C8B-B14F-4D97-AF65-F5344CB8AC3E}">
        <p14:creationId xmlns:p14="http://schemas.microsoft.com/office/powerpoint/2010/main" val="259217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1D10-0370-02B7-0C93-7C33215D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Availability and Reliability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6B7F-0499-2F8D-2114-B7D432EE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4806"/>
            <a:ext cx="8672513" cy="4987867"/>
          </a:xfrm>
        </p:spPr>
        <p:txBody>
          <a:bodyPr/>
          <a:lstStyle/>
          <a:p>
            <a:r>
              <a:rPr lang="en-US" dirty="0"/>
              <a:t>Availability and reliability engineering aspects need to be incorporate in the design of modern accelerator facilities.</a:t>
            </a:r>
          </a:p>
          <a:p>
            <a:pPr lvl="1"/>
            <a:r>
              <a:rPr lang="en-US" dirty="0"/>
              <a:t>Identify potential vulnerable components and develop potential mitigation strategies.</a:t>
            </a:r>
          </a:p>
          <a:p>
            <a:pPr lvl="1"/>
            <a:r>
              <a:rPr lang="en-US" dirty="0"/>
              <a:t>Reduce unscheduled beam interruptions</a:t>
            </a:r>
          </a:p>
          <a:p>
            <a:pPr lvl="1"/>
            <a:r>
              <a:rPr lang="en-US" dirty="0"/>
              <a:t>Minimize maintenance and operation cost of the machine</a:t>
            </a:r>
          </a:p>
          <a:p>
            <a:r>
              <a:rPr lang="en-US" dirty="0"/>
              <a:t>ILC needs an updated machine availability analysis</a:t>
            </a:r>
          </a:p>
          <a:p>
            <a:pPr lvl="1"/>
            <a:r>
              <a:rPr lang="en-US" dirty="0"/>
              <a:t>Expertise and experience gained with modern accelerators (XFEL, LCLS-II) needs to be utilize. </a:t>
            </a:r>
          </a:p>
          <a:p>
            <a:pPr lvl="1"/>
            <a:r>
              <a:rPr lang="en-US" dirty="0"/>
              <a:t>Availability for complete facility needs to be evaluated instead of individual system</a:t>
            </a:r>
          </a:p>
          <a:p>
            <a:r>
              <a:rPr lang="en-US" dirty="0"/>
              <a:t>Lately published </a:t>
            </a:r>
            <a:r>
              <a:rPr lang="en-US" sz="1800" dirty="0">
                <a:hlinkClick r:id="rId2"/>
              </a:rPr>
              <a:t>Assessment of PIP-II operational availability for PIP-II SRF facility, </a:t>
            </a:r>
            <a:r>
              <a:rPr lang="en-US" sz="1800" dirty="0" err="1">
                <a:hlinkClick r:id="rId2"/>
              </a:rPr>
              <a:t>A.Saini</a:t>
            </a:r>
            <a:r>
              <a:rPr lang="en-US" sz="1800" dirty="0"/>
              <a:t> </a:t>
            </a:r>
            <a:r>
              <a:rPr lang="en-US" sz="2000" dirty="0"/>
              <a:t>et al</a:t>
            </a:r>
            <a:r>
              <a:rPr lang="en-US" dirty="0"/>
              <a:t>, This model can be adapted and scaled for ILC.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F48E5-1B33-27B4-FED5-DFE39DA9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23043-52AE-E98E-DBF5-1747E21C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E9D55-DEB8-500A-C6EB-C140DF93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405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67D0-FCEB-4037-BEB3-89A83F89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7191-A98D-1826-9F9F-D101169F7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studies  had been performed for ILC </a:t>
            </a:r>
            <a:r>
              <a:rPr lang="en-US" dirty="0" err="1"/>
              <a:t>Linac</a:t>
            </a:r>
            <a:r>
              <a:rPr lang="en-US" dirty="0"/>
              <a:t> and that can be adapted for new linear collider proposals.</a:t>
            </a:r>
          </a:p>
          <a:p>
            <a:r>
              <a:rPr lang="en-US" dirty="0"/>
              <a:t>Some studies need to be updated</a:t>
            </a:r>
          </a:p>
          <a:p>
            <a:pPr lvl="1"/>
            <a:r>
              <a:rPr lang="en-US" dirty="0"/>
              <a:t>Realistic misalignments </a:t>
            </a:r>
          </a:p>
          <a:p>
            <a:pPr lvl="1"/>
            <a:r>
              <a:rPr lang="en-US" dirty="0"/>
              <a:t>Availability Analyses. </a:t>
            </a:r>
          </a:p>
          <a:p>
            <a:r>
              <a:rPr lang="en-US" dirty="0"/>
              <a:t>Fermilab have expertise and resources. We are happy to contribute and collaborate on </a:t>
            </a:r>
            <a:r>
              <a:rPr lang="en-US"/>
              <a:t>similar studies.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A8405-DB12-D1BD-293E-C6ADA2EB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672CF-A719-42D4-7071-48617BA3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029F-17F9-7F4F-5020-56B22C3E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07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ILC: Basic Parameters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b="1">
                <a:solidFill>
                  <a:srgbClr val="000000"/>
                </a:solidFill>
                <a:latin typeface="Arial"/>
              </a:rPr>
              <a:t>ILC Meeting 27 March 2017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 err="1"/>
              <a:t>Arun</a:t>
            </a:r>
            <a:r>
              <a:rPr lang="en-US" dirty="0"/>
              <a:t> </a:t>
            </a:r>
            <a:r>
              <a:rPr lang="en-US" dirty="0" err="1"/>
              <a:t>Saini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27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0" y="1398150"/>
            <a:ext cx="711795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811682" y="1900930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84358" y="5333300"/>
          <a:ext cx="3024336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685800" progId="Equation.3">
                  <p:embed/>
                </p:oleObj>
              </mc:Choice>
              <mc:Fallback>
                <p:oleObj name="Equation" r:id="rId3" imgW="1587240" imgH="6858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4358" y="5333300"/>
                        <a:ext cx="3024336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446322" y="5754965"/>
          <a:ext cx="1189632" cy="113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660240" progId="Equation.3">
                  <p:embed/>
                </p:oleObj>
              </mc:Choice>
              <mc:Fallback>
                <p:oleObj name="Equation" r:id="rId5" imgW="520560" imgH="66024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322" y="5754965"/>
                        <a:ext cx="1189632" cy="1138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419872" y="102881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TDR Parameter Lists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732240" y="1484784"/>
            <a:ext cx="432048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96229" y="2379786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96229" y="2548088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45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6" y="496562"/>
            <a:ext cx="8355254" cy="327561"/>
          </a:xfrm>
        </p:spPr>
        <p:txBody>
          <a:bodyPr/>
          <a:lstStyle/>
          <a:p>
            <a:r>
              <a:rPr lang="en-US" sz="3500" dirty="0"/>
              <a:t>Dispersion Functions along the </a:t>
            </a:r>
            <a:r>
              <a:rPr lang="en-US" sz="3500" dirty="0" err="1"/>
              <a:t>Linac</a:t>
            </a:r>
            <a:endParaRPr lang="en-US" sz="3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ctr" hangingPunct="0"/>
            <a:fld id="{5863C1CD-C76F-42C3-9197-9D62C47E5F92}" type="datetime1">
              <a:rPr lang="en-US" b="1" smtClean="0">
                <a:solidFill>
                  <a:srgbClr val="000000"/>
                </a:solidFill>
                <a:latin typeface="Arial"/>
              </a:rPr>
              <a:t>5/12/23</a:t>
            </a:fld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28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809" y="1274371"/>
            <a:ext cx="391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Dispersion Prime along the </a:t>
            </a:r>
            <a:r>
              <a:rPr lang="en-US" sz="2000" dirty="0" err="1"/>
              <a:t>Linac</a:t>
            </a:r>
            <a:r>
              <a:rPr lang="en-US" sz="20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1274806"/>
            <a:ext cx="440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Dispersion Function along the </a:t>
            </a:r>
            <a:r>
              <a:rPr lang="en-US" sz="2000" dirty="0" err="1"/>
              <a:t>Linac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0276" y="5301208"/>
            <a:ext cx="836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Maximum vertical dispersion in the </a:t>
            </a:r>
            <a:r>
              <a:rPr lang="en-US" dirty="0" err="1"/>
              <a:t>linac</a:t>
            </a:r>
            <a:r>
              <a:rPr lang="en-US" dirty="0"/>
              <a:t> is ~1x10</a:t>
            </a:r>
            <a:r>
              <a:rPr lang="en-US" baseline="30000" dirty="0"/>
              <a:t>-2  </a:t>
            </a:r>
            <a:r>
              <a:rPr lang="en-US" dirty="0"/>
              <a:t>(m).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Horizontal dispersion is zero in the </a:t>
            </a:r>
            <a:r>
              <a:rPr lang="en-US" dirty="0" err="1"/>
              <a:t>linac</a:t>
            </a:r>
            <a:r>
              <a:rPr lang="en-US" dirty="0"/>
              <a:t>.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1" y="1696186"/>
            <a:ext cx="4552656" cy="3244982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74481"/>
            <a:ext cx="4464495" cy="32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0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9ACB-E098-8A15-C82A-A7866C12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Colliders for Higgs Factory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375ECEE-F458-65E2-4FF7-0275C7F9D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97829"/>
              </p:ext>
            </p:extLst>
          </p:nvPr>
        </p:nvGraphicFramePr>
        <p:xfrm>
          <a:off x="262179" y="1954803"/>
          <a:ext cx="867251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930">
                  <a:extLst>
                    <a:ext uri="{9D8B030D-6E8A-4147-A177-3AD203B41FA5}">
                      <a16:colId xmlns:a16="http://schemas.microsoft.com/office/drawing/2014/main" val="2169113510"/>
                    </a:ext>
                  </a:extLst>
                </a:gridCol>
                <a:gridCol w="1017122">
                  <a:extLst>
                    <a:ext uri="{9D8B030D-6E8A-4147-A177-3AD203B41FA5}">
                      <a16:colId xmlns:a16="http://schemas.microsoft.com/office/drawing/2014/main" val="4204423238"/>
                    </a:ext>
                  </a:extLst>
                </a:gridCol>
                <a:gridCol w="1460738">
                  <a:extLst>
                    <a:ext uri="{9D8B030D-6E8A-4147-A177-3AD203B41FA5}">
                      <a16:colId xmlns:a16="http://schemas.microsoft.com/office/drawing/2014/main" val="3030440581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49494333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49361460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24444193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4189702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CME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TeV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Lumi</a:t>
                      </a:r>
                      <a:r>
                        <a:rPr lang="en-US" dirty="0"/>
                        <a:t> per IP @ Higgs</a:t>
                      </a:r>
                    </a:p>
                    <a:p>
                      <a:r>
                        <a:rPr lang="en-US" dirty="0"/>
                        <a:t>(10^34)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Pre-Project </a:t>
                      </a:r>
                    </a:p>
                    <a:p>
                      <a:r>
                        <a:rPr lang="en-US" dirty="0"/>
                        <a:t>R&amp;D</a:t>
                      </a:r>
                    </a:p>
                    <a:p>
                      <a:r>
                        <a:rPr lang="en-US" dirty="0"/>
                        <a:t>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Years to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Range </a:t>
                      </a:r>
                    </a:p>
                    <a:p>
                      <a:r>
                        <a:rPr lang="en-US" dirty="0"/>
                        <a:t>(2021 $B)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Electric Power</a:t>
                      </a:r>
                    </a:p>
                    <a:p>
                      <a:r>
                        <a:rPr lang="en-US" dirty="0"/>
                        <a:t>MW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06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198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788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8AAC-C95F-9202-56F7-8DCD7370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1A81-3DF8-C243-B2DD-DD90D457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9A90B-FEB2-7B5E-3E27-0B5A6C56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1CAA12-A828-4DC9-919E-3FEE7C118EEF}"/>
              </a:ext>
            </a:extLst>
          </p:cNvPr>
          <p:cNvSpPr txBox="1"/>
          <p:nvPr/>
        </p:nvSpPr>
        <p:spPr>
          <a:xfrm>
            <a:off x="4646907" y="1667362"/>
            <a:ext cx="44082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0" i="0" u="none" strike="noStrike" baseline="0" dirty="0">
                <a:solidFill>
                  <a:srgbClr val="003087"/>
                </a:solidFill>
                <a:latin typeface="Calibri" panose="020F0502020204030204" pitchFamily="34" charset="0"/>
              </a:rPr>
              <a:t>Table I5 - ITF Report – T.Roser, et al, </a:t>
            </a:r>
            <a:r>
              <a:rPr lang="da-DK" sz="14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arXiv:2208.06030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74275FF-2BB0-8A57-3640-33236715A4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028" y="4744330"/>
                <a:ext cx="8672513" cy="1486622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2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/>
                      <m:t>Integrated</m:t>
                    </m:r>
                    <m:r>
                      <m:rPr>
                        <m:nor/>
                      </m:rPr>
                      <a:rPr lang="en-US" sz="2000" dirty="0" smtClean="0"/>
                      <m:t> </m:t>
                    </m:r>
                    <m:r>
                      <m:rPr>
                        <m:nor/>
                      </m:rPr>
                      <a:rPr lang="en-US" sz="2000" dirty="0" smtClean="0"/>
                      <m:t>Luminosity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limLow>
                      <m:limLow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lim>
                    </m:limLow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limLow>
                      <m:limLow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𝐸𝑓𝑓𝑒𝑐𝑡𝑖𝑣𝑒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𝑂𝑝𝑠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𝑇𝑖𝑚𝑒</m:t>
                            </m:r>
                          </m:e>
                        </m:groupChr>
                      </m:e>
                      <m:lim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lim>
                    </m:limLow>
                  </m:oMath>
                </a14:m>
                <a:endParaRPr lang="en-US" sz="2000" dirty="0"/>
              </a:p>
              <a:p>
                <a:r>
                  <a:rPr lang="en-US" sz="2000" dirty="0"/>
                  <a:t>Creative solutions and mitigation strategies developed for ILC are applicable and scalable to new accelerator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74275FF-2BB0-8A57-3640-33236715A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8" y="4744330"/>
                <a:ext cx="8672513" cy="1486622"/>
              </a:xfrm>
              <a:prstGeom prst="rect">
                <a:avLst/>
              </a:prstGeom>
              <a:blipFill>
                <a:blip r:embed="rId2"/>
                <a:stretch>
                  <a:fillRect l="-1687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8F9B80B-3504-8468-EF34-91B0C3A8CFEC}"/>
              </a:ext>
            </a:extLst>
          </p:cNvPr>
          <p:cNvSpPr/>
          <p:nvPr/>
        </p:nvSpPr>
        <p:spPr>
          <a:xfrm>
            <a:off x="241885" y="3148964"/>
            <a:ext cx="8686800" cy="401205"/>
          </a:xfrm>
          <a:prstGeom prst="rect">
            <a:avLst/>
          </a:prstGeom>
          <a:noFill/>
          <a:ln w="158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C05092-6823-9F73-868E-FA63F6065333}"/>
              </a:ext>
            </a:extLst>
          </p:cNvPr>
          <p:cNvSpPr txBox="1">
            <a:spLocks/>
          </p:cNvSpPr>
          <p:nvPr/>
        </p:nvSpPr>
        <p:spPr>
          <a:xfrm>
            <a:off x="303850" y="946027"/>
            <a:ext cx="8672513" cy="89606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Snowmass’21 Accelerator Frontier group listed four promising traditional electron-positron collider projects for Higgs Factories. </a:t>
            </a:r>
          </a:p>
        </p:txBody>
      </p:sp>
    </p:spTree>
    <p:extLst>
      <p:ext uri="{BB962C8B-B14F-4D97-AF65-F5344CB8AC3E}">
        <p14:creationId xmlns:p14="http://schemas.microsoft.com/office/powerpoint/2010/main" val="6120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9A8B-35D3-29BC-6CDD-FFE80945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ILC Schematic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623D0-A185-5794-D8C7-0ABD8765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EE5C6-5144-51AC-DA7B-5B8C0B71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4CB0-77AD-3146-9066-219B0AE9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A72E6D-F5D0-3A0A-9E12-EDBAD42C9942}"/>
              </a:ext>
            </a:extLst>
          </p:cNvPr>
          <p:cNvGrpSpPr/>
          <p:nvPr/>
        </p:nvGrpSpPr>
        <p:grpSpPr>
          <a:xfrm>
            <a:off x="251520" y="980728"/>
            <a:ext cx="8794548" cy="4922204"/>
            <a:chOff x="314405" y="894372"/>
            <a:chExt cx="8794548" cy="4922204"/>
          </a:xfrm>
        </p:grpSpPr>
        <p:pic>
          <p:nvPicPr>
            <p:cNvPr id="8" name="Picture 7" descr="OT0105H.jpg">
              <a:extLst>
                <a:ext uri="{FF2B5EF4-FFF2-40B4-BE49-F238E27FC236}">
                  <a16:creationId xmlns:a16="http://schemas.microsoft.com/office/drawing/2014/main" id="{1563EE1B-0C8A-4A4B-6A09-4DE94763E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2082" y="894372"/>
              <a:ext cx="8608228" cy="49222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E7A454-854B-EB39-2BCD-E051165C3671}"/>
                </a:ext>
              </a:extLst>
            </p:cNvPr>
            <p:cNvSpPr txBox="1"/>
            <p:nvPr/>
          </p:nvSpPr>
          <p:spPr>
            <a:xfrm>
              <a:off x="3401033" y="1119697"/>
              <a:ext cx="1762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Damping Rings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F2F177-6422-E605-73CA-81BFA09A0B64}"/>
                </a:ext>
              </a:extLst>
            </p:cNvPr>
            <p:cNvSpPr txBox="1"/>
            <p:nvPr/>
          </p:nvSpPr>
          <p:spPr>
            <a:xfrm>
              <a:off x="5167134" y="1620552"/>
              <a:ext cx="2125196" cy="5326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GB" dirty="0">
                  <a:latin typeface="Calibri" panose="020F0502020204030204" pitchFamily="34" charset="0"/>
                </a:rPr>
                <a:t>Polarised electron source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9CBF59-8B2B-DB9E-5EC6-930A32BCBE66}"/>
                </a:ext>
              </a:extLst>
            </p:cNvPr>
            <p:cNvCxnSpPr/>
            <p:nvPr/>
          </p:nvCxnSpPr>
          <p:spPr bwMode="auto">
            <a:xfrm>
              <a:off x="5966618" y="2060848"/>
              <a:ext cx="78238" cy="489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9302FD-D0CB-4E71-2DA7-DDAC7D3C422D}"/>
                </a:ext>
              </a:extLst>
            </p:cNvPr>
            <p:cNvSpPr txBox="1"/>
            <p:nvPr/>
          </p:nvSpPr>
          <p:spPr>
            <a:xfrm>
              <a:off x="2033807" y="1576711"/>
              <a:ext cx="1489797" cy="8083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dirty="0"/>
                <a:t>Polarised positron</a:t>
              </a:r>
              <a:br>
                <a:rPr lang="en-GB" dirty="0"/>
              </a:br>
              <a:r>
                <a:rPr lang="en-GB" dirty="0"/>
                <a:t>source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DED551-D26D-E62D-A501-3E11936B9244}"/>
                </a:ext>
              </a:extLst>
            </p:cNvPr>
            <p:cNvSpPr/>
            <p:nvPr/>
          </p:nvSpPr>
          <p:spPr bwMode="auto">
            <a:xfrm>
              <a:off x="2940588" y="4528918"/>
              <a:ext cx="397815" cy="3969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E7BE638-56BF-E049-1567-54B5D105F1F3}"/>
                </a:ext>
              </a:extLst>
            </p:cNvPr>
            <p:cNvCxnSpPr/>
            <p:nvPr/>
          </p:nvCxnSpPr>
          <p:spPr bwMode="auto">
            <a:xfrm flipH="1" flipV="1">
              <a:off x="3842797" y="3470797"/>
              <a:ext cx="230847" cy="7753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901A581-5FD6-5B8A-AE2B-EBA6D66DFBFA}"/>
                </a:ext>
              </a:extLst>
            </p:cNvPr>
            <p:cNvCxnSpPr/>
            <p:nvPr/>
          </p:nvCxnSpPr>
          <p:spPr bwMode="auto">
            <a:xfrm>
              <a:off x="4280750" y="1576711"/>
              <a:ext cx="0" cy="8376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311F80-9D55-2B0B-3FB6-ADDEF5C0FF9C}"/>
                </a:ext>
              </a:extLst>
            </p:cNvPr>
            <p:cNvCxnSpPr/>
            <p:nvPr/>
          </p:nvCxnSpPr>
          <p:spPr bwMode="auto">
            <a:xfrm>
              <a:off x="1193067" y="2664794"/>
              <a:ext cx="0" cy="10639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B6181-5B35-B620-D1C8-1EF26A92F7FC}"/>
                </a:ext>
              </a:extLst>
            </p:cNvPr>
            <p:cNvSpPr txBox="1"/>
            <p:nvPr/>
          </p:nvSpPr>
          <p:spPr>
            <a:xfrm>
              <a:off x="314405" y="1903670"/>
              <a:ext cx="1950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Ring to Main Linac (RTML)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0A91C6-42EA-DC34-D8F5-93712BB3657C}"/>
                </a:ext>
              </a:extLst>
            </p:cNvPr>
            <p:cNvSpPr txBox="1"/>
            <p:nvPr/>
          </p:nvSpPr>
          <p:spPr>
            <a:xfrm>
              <a:off x="314405" y="5254261"/>
              <a:ext cx="49539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</a:rPr>
                <a:t>e- Main </a:t>
              </a:r>
              <a:r>
                <a:rPr lang="en-GB" dirty="0" err="1">
                  <a:solidFill>
                    <a:srgbClr val="0000FF"/>
                  </a:solidFill>
                </a:rPr>
                <a:t>Linac</a:t>
              </a:r>
              <a:r>
                <a:rPr lang="en-GB" dirty="0">
                  <a:solidFill>
                    <a:srgbClr val="0000FF"/>
                  </a:solidFill>
                </a:rPr>
                <a:t> (incl. bunch compressor)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F2A1BAD-4248-8FD2-B50D-2E142FA3E4D8}"/>
                </a:ext>
              </a:extLst>
            </p:cNvPr>
            <p:cNvCxnSpPr/>
            <p:nvPr/>
          </p:nvCxnSpPr>
          <p:spPr bwMode="auto">
            <a:xfrm>
              <a:off x="2762677" y="2305424"/>
              <a:ext cx="880052" cy="9705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98B68D-CBC8-ABD7-F19C-7BF134B7E1F4}"/>
                </a:ext>
              </a:extLst>
            </p:cNvPr>
            <p:cNvCxnSpPr/>
            <p:nvPr/>
          </p:nvCxnSpPr>
          <p:spPr bwMode="auto">
            <a:xfrm flipH="1" flipV="1">
              <a:off x="4774595" y="3552158"/>
              <a:ext cx="106268" cy="8428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5CEFBE-A15F-83E0-124F-FA6000FEF4C5}"/>
                </a:ext>
              </a:extLst>
            </p:cNvPr>
            <p:cNvSpPr txBox="1"/>
            <p:nvPr/>
          </p:nvSpPr>
          <p:spPr>
            <a:xfrm>
              <a:off x="3232472" y="4297315"/>
              <a:ext cx="2226684" cy="10391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dirty="0"/>
                <a:t>Beam Delivery System (BDS) &amp; physics detectors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37844F-562B-6AAF-8CD5-19D67C8941DC}"/>
                </a:ext>
              </a:extLst>
            </p:cNvPr>
            <p:cNvCxnSpPr/>
            <p:nvPr/>
          </p:nvCxnSpPr>
          <p:spPr bwMode="auto">
            <a:xfrm flipV="1">
              <a:off x="1858322" y="3973577"/>
              <a:ext cx="0" cy="10745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68CE95-672E-3154-4580-A25D74BCB739}"/>
                </a:ext>
              </a:extLst>
            </p:cNvPr>
            <p:cNvSpPr txBox="1"/>
            <p:nvPr/>
          </p:nvSpPr>
          <p:spPr>
            <a:xfrm rot="20750088">
              <a:off x="6503066" y="2907573"/>
              <a:ext cx="260588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8000"/>
                  </a:solidFill>
                </a:rPr>
                <a:t>e+ Main </a:t>
              </a:r>
              <a:r>
                <a:rPr lang="en-GB" dirty="0" err="1">
                  <a:solidFill>
                    <a:srgbClr val="008000"/>
                  </a:solidFill>
                </a:rPr>
                <a:t>Linac</a:t>
              </a:r>
              <a:r>
                <a:rPr lang="en-GB" dirty="0">
                  <a:solidFill>
                    <a:srgbClr val="008000"/>
                  </a:solidFill>
                </a:rPr>
                <a:t> (incl. bunch compressor)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897C338-E85B-08FA-E339-B76428E101DF}"/>
                </a:ext>
              </a:extLst>
            </p:cNvPr>
            <p:cNvCxnSpPr/>
            <p:nvPr/>
          </p:nvCxnSpPr>
          <p:spPr bwMode="auto">
            <a:xfrm flipH="1" flipV="1">
              <a:off x="7078221" y="2542964"/>
              <a:ext cx="76944" cy="6821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A62063-D076-951F-A671-AC302D45A24B}"/>
                </a:ext>
              </a:extLst>
            </p:cNvPr>
            <p:cNvSpPr txBox="1"/>
            <p:nvPr/>
          </p:nvSpPr>
          <p:spPr>
            <a:xfrm>
              <a:off x="5395983" y="3830685"/>
              <a:ext cx="104501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Beam dump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C7534DB-46F5-DE2E-79F0-26EABD9E5536}"/>
                </a:ext>
              </a:extLst>
            </p:cNvPr>
            <p:cNvCxnSpPr/>
            <p:nvPr/>
          </p:nvCxnSpPr>
          <p:spPr bwMode="auto">
            <a:xfrm flipH="1" flipV="1">
              <a:off x="5210949" y="3387912"/>
              <a:ext cx="392792" cy="4887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7" name="Content Placeholder 7">
            <a:extLst>
              <a:ext uri="{FF2B5EF4-FFF2-40B4-BE49-F238E27FC236}">
                <a16:creationId xmlns:a16="http://schemas.microsoft.com/office/drawing/2014/main" id="{29966634-9E08-BA0E-5E78-93335314D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71320"/>
              </p:ext>
            </p:extLst>
          </p:nvPr>
        </p:nvGraphicFramePr>
        <p:xfrm>
          <a:off x="5942852" y="4753596"/>
          <a:ext cx="3025197" cy="14554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2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 panose="020F0502020204030204" pitchFamily="34" charset="0"/>
                        </a:rPr>
                        <a:t>Total length (500 </a:t>
                      </a:r>
                      <a:r>
                        <a:rPr lang="en-GB" sz="1600" dirty="0" err="1">
                          <a:latin typeface="Calibri" panose="020F0502020204030204" pitchFamily="34" charset="0"/>
                        </a:rPr>
                        <a:t>GeV</a:t>
                      </a:r>
                      <a:r>
                        <a:rPr lang="en-GB" sz="1600" dirty="0">
                          <a:latin typeface="Calibri" panose="020F0502020204030204" pitchFamily="34" charset="0"/>
                        </a:rPr>
                        <a:t>) 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/>
                        <a:t>30.5</a:t>
                      </a:r>
                      <a:r>
                        <a:rPr lang="en-GB" sz="1600" baseline="0" dirty="0"/>
                        <a:t> km</a:t>
                      </a:r>
                      <a:endParaRPr lang="en-GB" sz="1600" dirty="0"/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2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 panose="020F0502020204030204" pitchFamily="34" charset="0"/>
                        </a:rPr>
                        <a:t>      SCRF ML (RTML)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/>
                        <a:t>22.2 km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6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 panose="020F0502020204030204" pitchFamily="34" charset="0"/>
                        </a:rPr>
                        <a:t>      RTML_BC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/>
                        <a:t>2.8 km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6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 panose="020F0502020204030204" pitchFamily="34" charset="0"/>
                        </a:rPr>
                        <a:t>      Positron source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/>
                        <a:t>1.1 km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6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 panose="020F0502020204030204" pitchFamily="34" charset="0"/>
                        </a:rPr>
                        <a:t>      BDS / IR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/>
                        <a:t>4.5 km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53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>
                          <a:latin typeface="Calibri" panose="020F0502020204030204" pitchFamily="34" charset="0"/>
                        </a:rPr>
                        <a:t>Damping Rings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GB" sz="1600" dirty="0"/>
                        <a:t>3.2 km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0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BB20-AC51-DDC8-E02B-A885753A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err="1"/>
              <a:t>Linac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0E72-F458-D4BA-7F4B-90BB2D3A4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25816"/>
            <a:ext cx="8672513" cy="1102277"/>
          </a:xfrm>
        </p:spPr>
        <p:txBody>
          <a:bodyPr/>
          <a:lstStyle/>
          <a:p>
            <a:pPr algn="just"/>
            <a:r>
              <a:rPr lang="en-US" sz="2000" dirty="0"/>
              <a:t>ILC utilizes two types of CMs.  Type A comprise nine, 1.3 GHz, 9-cell SRF cavities while Type B includes 8 cavities and a quadrupole magnet package at the center.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BEAB7-7979-D7F6-F510-327646C6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5F254-97F9-9B08-1DB5-5737E3F2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7904-8941-2EFE-F4A0-75717515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FB4639B5-5DCC-80D1-0DB4-BB1B04FA0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" y="1898654"/>
            <a:ext cx="7237565" cy="413962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5CCAF0-2CC4-278E-2D8C-A08B77C6278A}"/>
              </a:ext>
            </a:extLst>
          </p:cNvPr>
          <p:cNvSpPr txBox="1">
            <a:spLocks/>
          </p:cNvSpPr>
          <p:nvPr/>
        </p:nvSpPr>
        <p:spPr>
          <a:xfrm>
            <a:off x="4118464" y="1690428"/>
            <a:ext cx="4882661" cy="11022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Arrangement of CMs in  configuration of A-B-A makes an RF/ML unit. A total of 285 (282) units for e-</a:t>
            </a:r>
            <a:r>
              <a:rPr lang="en-US" sz="2000" dirty="0" err="1"/>
              <a:t>linac</a:t>
            </a:r>
            <a:r>
              <a:rPr lang="en-US" sz="2000" dirty="0"/>
              <a:t> (e+ </a:t>
            </a:r>
            <a:r>
              <a:rPr lang="en-US" sz="2000" dirty="0" err="1"/>
              <a:t>linac</a:t>
            </a:r>
            <a:r>
              <a:rPr lang="en-US" sz="2000" dirty="0"/>
              <a:t>).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8DE332-68A3-5483-3D92-3852E6485331}"/>
              </a:ext>
            </a:extLst>
          </p:cNvPr>
          <p:cNvSpPr txBox="1">
            <a:spLocks/>
          </p:cNvSpPr>
          <p:nvPr/>
        </p:nvSpPr>
        <p:spPr>
          <a:xfrm>
            <a:off x="4530077" y="2707935"/>
            <a:ext cx="4533900" cy="85354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Three ML units with cold box makes a cryo-string.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ACB94A-FCA7-B1EB-2527-D6FFD84E560F}"/>
              </a:ext>
            </a:extLst>
          </p:cNvPr>
          <p:cNvSpPr txBox="1">
            <a:spLocks/>
          </p:cNvSpPr>
          <p:nvPr/>
        </p:nvSpPr>
        <p:spPr>
          <a:xfrm>
            <a:off x="5164137" y="5544577"/>
            <a:ext cx="3648075" cy="85354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Number of </a:t>
            </a:r>
            <a:r>
              <a:rPr lang="en-US" sz="1800" dirty="0" err="1"/>
              <a:t>cryo</a:t>
            </a:r>
            <a:r>
              <a:rPr lang="en-US" sz="1800" dirty="0"/>
              <a:t> strings between successive warm section makes a cryo-unit.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F512C8A-1DEE-C8E9-8571-B9D88625BC69}"/>
              </a:ext>
            </a:extLst>
          </p:cNvPr>
          <p:cNvSpPr txBox="1">
            <a:spLocks/>
          </p:cNvSpPr>
          <p:nvPr/>
        </p:nvSpPr>
        <p:spPr>
          <a:xfrm>
            <a:off x="5189666" y="3338770"/>
            <a:ext cx="3725734" cy="85354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Periodic arrangement of cryo-string is interrupted by insertion of 7.7 m warm section.</a:t>
            </a:r>
          </a:p>
        </p:txBody>
      </p:sp>
    </p:spTree>
    <p:extLst>
      <p:ext uri="{BB962C8B-B14F-4D97-AF65-F5344CB8AC3E}">
        <p14:creationId xmlns:p14="http://schemas.microsoft.com/office/powerpoint/2010/main" val="8536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7EB3-EF30-41FC-2820-FBD629BC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ILC Main </a:t>
            </a:r>
            <a:r>
              <a:rPr lang="en-US" dirty="0" err="1"/>
              <a:t>Linac</a:t>
            </a:r>
            <a:r>
              <a:rPr lang="en-US" dirty="0"/>
              <a:t> Optics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25259-7729-C923-CA56-20C82CB38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7" y="4340258"/>
            <a:ext cx="4291453" cy="126562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Maximum periodic Twiss function in horizontal and vertical plane are 120 and 140m respectively.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Minimum periodic Twiss function in horizontal and vertical plane are 31 and 40 m respectively.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0E30-EC30-163F-21BD-78E0E2DC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6826D-1B3A-CFDE-1FCF-F0CDA632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37FD5-9A0F-77F8-7F6E-48105D25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0B65835B-D3DD-26B2-DE15-6F7907B6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" y="829990"/>
            <a:ext cx="4498603" cy="3265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AF221C-BE54-27B1-CF2B-964D931D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48" y="2945198"/>
            <a:ext cx="4291453" cy="29612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F5A44-A0F5-7B68-D33A-144514DA13BA}"/>
              </a:ext>
            </a:extLst>
          </p:cNvPr>
          <p:cNvSpPr txBox="1"/>
          <p:nvPr/>
        </p:nvSpPr>
        <p:spPr>
          <a:xfrm>
            <a:off x="5133436" y="2679203"/>
            <a:ext cx="3568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Beta Functions in First Cryo-Unit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8B02C-8D30-2AFB-8B48-265FC4C639B0}"/>
              </a:ext>
            </a:extLst>
          </p:cNvPr>
          <p:cNvSpPr txBox="1"/>
          <p:nvPr/>
        </p:nvSpPr>
        <p:spPr>
          <a:xfrm rot="2669995">
            <a:off x="3974772" y="2000335"/>
            <a:ext cx="215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Zoomed View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4161CE-F2C1-947D-B0DD-63C5D5AA88CE}"/>
              </a:ext>
            </a:extLst>
          </p:cNvPr>
          <p:cNvCxnSpPr>
            <a:cxnSpLocks/>
          </p:cNvCxnSpPr>
          <p:nvPr/>
        </p:nvCxnSpPr>
        <p:spPr bwMode="auto">
          <a:xfrm>
            <a:off x="4204279" y="1736180"/>
            <a:ext cx="880784" cy="864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8DEA71-873A-C58D-B508-B7C47F61CAD3}"/>
              </a:ext>
            </a:extLst>
          </p:cNvPr>
          <p:cNvSpPr txBox="1"/>
          <p:nvPr/>
        </p:nvSpPr>
        <p:spPr>
          <a:xfrm>
            <a:off x="5111553" y="945007"/>
            <a:ext cx="3971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ILC2016x (Dec.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https://bitbucket.org/whitegr/ilc-lattices/downloads/</a:t>
            </a: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https://accelconf.web.cern.ch/linac2016/papers/moplr008.pdf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9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1243-D75D-55AF-575B-AFE5562F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Curved ILC </a:t>
            </a:r>
            <a:r>
              <a:rPr lang="en-US" dirty="0" err="1"/>
              <a:t>Linac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C195-105F-A49E-1FFC-261AF5ED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897447"/>
            <a:ext cx="8548474" cy="1008004"/>
          </a:xfrm>
        </p:spPr>
        <p:txBody>
          <a:bodyPr/>
          <a:lstStyle/>
          <a:p>
            <a:r>
              <a:rPr lang="en-US" sz="2200" dirty="0"/>
              <a:t>An essential feature of the ILC </a:t>
            </a:r>
            <a:r>
              <a:rPr lang="en-US" sz="2200" dirty="0" err="1"/>
              <a:t>Linac</a:t>
            </a:r>
            <a:r>
              <a:rPr lang="en-US" sz="2200" dirty="0"/>
              <a:t> is that it follows the earth’s curvature.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C9EFB-440D-FD2B-B45F-10DBE115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35EF-4581-2CF4-DF41-2815EC16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5813-3444-958A-8007-3836CB81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3FDC8D84-9CD0-BE4B-FEFE-D96E65A4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3" y="2957065"/>
            <a:ext cx="4108563" cy="3256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5FDF7-16A9-3F57-D1D1-41B6CB65C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1535736"/>
            <a:ext cx="3050219" cy="132936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E133621-1ACE-0449-56AB-023D9351F0C1}"/>
              </a:ext>
            </a:extLst>
          </p:cNvPr>
          <p:cNvSpPr txBox="1">
            <a:spLocks/>
          </p:cNvSpPr>
          <p:nvPr/>
        </p:nvSpPr>
        <p:spPr>
          <a:xfrm>
            <a:off x="5026288" y="2481088"/>
            <a:ext cx="3959589" cy="482409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Optimized Dispersion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6538C-5557-EE22-AFC4-AF798200350A}"/>
              </a:ext>
            </a:extLst>
          </p:cNvPr>
          <p:cNvSpPr txBox="1"/>
          <p:nvPr/>
        </p:nvSpPr>
        <p:spPr>
          <a:xfrm>
            <a:off x="228601" y="2709616"/>
            <a:ext cx="4572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Vertical dipole correctors are used to steer the beam along Earth’s curvature.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Because there is only one corrector per RF unit (3 cryomodules), beam is steered in such a way that it is passed off-axis through cryomodule but through the center of quadrupoles.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1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30CBF4-C46D-1F84-0883-B373A664967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20039" y="860206"/>
            <a:ext cx="4803023" cy="12658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tracking studies is performed using LUCRETIA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 Gaussian distribution of 10k macro particles distributed in 4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are tracked through the lattice.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Linac</a:t>
            </a:r>
            <a:r>
              <a:rPr lang="en-US" dirty="0"/>
              <a:t> is aligned and wake fields are included</a:t>
            </a:r>
          </a:p>
          <a:p>
            <a:r>
              <a:rPr lang="en-US" dirty="0"/>
              <a:t>     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354CE7-424C-F76E-46A0-0878A5A8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Growth in Baseline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BCCF8-6492-5B46-7667-4D8502CC24A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1C46-8A95-A37D-90F2-F5DDA4998A1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A8004-0D38-4304-305C-81B56D2F91E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A1DBDB5-6C71-797E-397E-DE7F00E1BAE1}"/>
              </a:ext>
            </a:extLst>
          </p:cNvPr>
          <p:cNvSpPr txBox="1">
            <a:spLocks/>
          </p:cNvSpPr>
          <p:nvPr/>
        </p:nvSpPr>
        <p:spPr>
          <a:xfrm>
            <a:off x="806450" y="3202822"/>
            <a:ext cx="2745118" cy="482409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Unmatched Optics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6249591-170C-26E3-2EFB-B0CABD6D1E4C}"/>
              </a:ext>
            </a:extLst>
          </p:cNvPr>
          <p:cNvSpPr txBox="1">
            <a:spLocks/>
          </p:cNvSpPr>
          <p:nvPr/>
        </p:nvSpPr>
        <p:spPr>
          <a:xfrm>
            <a:off x="5773237" y="2826734"/>
            <a:ext cx="2304256" cy="512194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Curved </a:t>
            </a:r>
            <a:r>
              <a:rPr lang="en-US" sz="2200" dirty="0" err="1"/>
              <a:t>Linac</a:t>
            </a:r>
            <a:endParaRPr lang="en-US" sz="2200" dirty="0"/>
          </a:p>
        </p:txBody>
      </p:sp>
      <p:pic>
        <p:nvPicPr>
          <p:cNvPr id="24" name="Content Placeholder 13">
            <a:extLst>
              <a:ext uri="{FF2B5EF4-FFF2-40B4-BE49-F238E27FC236}">
                <a16:creationId xmlns:a16="http://schemas.microsoft.com/office/drawing/2014/main" id="{7FAB45DD-BAE3-8290-3912-73E1CE664763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" y="3643336"/>
            <a:ext cx="4132172" cy="3097947"/>
          </a:xfrm>
          <a:solidFill>
            <a:schemeClr val="bg1"/>
          </a:solidFill>
        </p:spPr>
      </p:pic>
      <p:pic>
        <p:nvPicPr>
          <p:cNvPr id="15" name="Content Placeholder 31">
            <a:extLst>
              <a:ext uri="{FF2B5EF4-FFF2-40B4-BE49-F238E27FC236}">
                <a16:creationId xmlns:a16="http://schemas.microsoft.com/office/drawing/2014/main" id="{F3EA13FC-5DE4-8E18-8C99-4B64D3DB03AB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4799894" y="3628777"/>
            <a:ext cx="4260850" cy="3195637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C60D376-88BC-1740-3220-7F2CC3B7E9CC}"/>
              </a:ext>
            </a:extLst>
          </p:cNvPr>
          <p:cNvGrpSpPr/>
          <p:nvPr/>
        </p:nvGrpSpPr>
        <p:grpSpPr>
          <a:xfrm>
            <a:off x="5232400" y="887833"/>
            <a:ext cx="3662403" cy="2631499"/>
            <a:chOff x="5219700" y="944983"/>
            <a:chExt cx="3662403" cy="2631499"/>
          </a:xfrm>
        </p:grpSpPr>
        <p:pic>
          <p:nvPicPr>
            <p:cNvPr id="26" name="Content Placeholder 9">
              <a:extLst>
                <a:ext uri="{FF2B5EF4-FFF2-40B4-BE49-F238E27FC236}">
                  <a16:creationId xmlns:a16="http://schemas.microsoft.com/office/drawing/2014/main" id="{D5BDB0A6-17BA-298D-1CB9-C447F3F33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00" y="944983"/>
              <a:ext cx="3662403" cy="263149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CFD205-B4CD-5099-1559-CA2B36045949}"/>
                </a:ext>
              </a:extLst>
            </p:cNvPr>
            <p:cNvSpPr txBox="1"/>
            <p:nvPr/>
          </p:nvSpPr>
          <p:spPr>
            <a:xfrm>
              <a:off x="5739821" y="1160031"/>
              <a:ext cx="2724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404040"/>
                  </a:solidFill>
                  <a:latin typeface="+mj-lt"/>
                </a:rPr>
                <a:t>Matching b/w cryo-units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5C6EC3-8DF4-A218-6F4D-F9C1CEF23B96}"/>
                </a:ext>
              </a:extLst>
            </p:cNvPr>
            <p:cNvCxnSpPr/>
            <p:nvPr/>
          </p:nvCxnSpPr>
          <p:spPr bwMode="auto">
            <a:xfrm flipH="1">
              <a:off x="6010961" y="1876626"/>
              <a:ext cx="514226" cy="6091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A32FF3-E102-4BBD-AA4E-372D990F79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689" y="1876626"/>
              <a:ext cx="52002" cy="8221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6E48281-0CEF-067C-142A-EE960E018E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19450" y="1869195"/>
              <a:ext cx="656050" cy="8994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A49C8C7-F5DE-D710-9D0E-E9F16CB3F4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689" y="1888245"/>
              <a:ext cx="1171911" cy="6962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0F9CA3F-AEAE-4153-9FDE-EBE8BEA9B610}"/>
              </a:ext>
            </a:extLst>
          </p:cNvPr>
          <p:cNvSpPr txBox="1"/>
          <p:nvPr/>
        </p:nvSpPr>
        <p:spPr>
          <a:xfrm rot="2176103">
            <a:off x="3644849" y="4214984"/>
            <a:ext cx="215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matching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09D020-C5F1-4375-53A8-0F395C8FE16B}"/>
              </a:ext>
            </a:extLst>
          </p:cNvPr>
          <p:cNvCxnSpPr>
            <a:cxnSpLocks/>
          </p:cNvCxnSpPr>
          <p:nvPr/>
        </p:nvCxnSpPr>
        <p:spPr bwMode="auto">
          <a:xfrm>
            <a:off x="3841750" y="4013200"/>
            <a:ext cx="1052813" cy="777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09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EA45-26FA-72E0-303A-14AD96B0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</a:t>
            </a:r>
            <a:r>
              <a:rPr lang="en-US" dirty="0" err="1"/>
              <a:t>Linac</a:t>
            </a:r>
            <a:r>
              <a:rPr lang="en-US" dirty="0"/>
              <a:t> Performance with Static misalignments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A969-FEE3-F126-B336-1812E7BB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50" y="4508220"/>
            <a:ext cx="6463410" cy="690563"/>
          </a:xfrm>
        </p:spPr>
        <p:txBody>
          <a:bodyPr/>
          <a:lstStyle/>
          <a:p>
            <a:r>
              <a:rPr lang="en-US" sz="2200" dirty="0"/>
              <a:t>Misalignments were applied only in vertical plane.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34BF-6A19-BCD1-A0A3-EC543AC5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2ED3-D329-4DE3-B0A3-E1C6C510D56E}" type="datetime1">
              <a:rPr lang="en-US" altLang="en-US" smtClean="0"/>
              <a:pPr/>
              <a:t>5/12/23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9DE72-0016-0D82-72B6-361754CC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9F0A-CE75-A2F2-E450-188835A1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E758-4CF1-4A68-9682-67BCB65FFA7B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DCF79-09AF-939A-6A31-A229B758D8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92" y="1340751"/>
            <a:ext cx="3182888" cy="24409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6E7B0-6222-09B0-5B99-CE7E1FE63929}"/>
              </a:ext>
            </a:extLst>
          </p:cNvPr>
          <p:cNvSpPr txBox="1"/>
          <p:nvPr/>
        </p:nvSpPr>
        <p:spPr>
          <a:xfrm>
            <a:off x="228600" y="893354"/>
            <a:ext cx="524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Nominal Alignment Tolerances for ILC Main </a:t>
            </a:r>
            <a:r>
              <a:rPr lang="en-US" sz="2000" dirty="0" err="1"/>
              <a:t>Linac</a:t>
            </a:r>
            <a:endParaRPr lang="en-US" sz="2000" dirty="0"/>
          </a:p>
        </p:txBody>
      </p:sp>
      <p:graphicFrame>
        <p:nvGraphicFramePr>
          <p:cNvPr id="10" name="Group 38">
            <a:extLst>
              <a:ext uri="{FF2B5EF4-FFF2-40B4-BE49-F238E27FC236}">
                <a16:creationId xmlns:a16="http://schemas.microsoft.com/office/drawing/2014/main" id="{02A700C6-A930-1DC2-E9D4-5FA427117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71761"/>
              </p:ext>
            </p:extLst>
          </p:nvPr>
        </p:nvGraphicFramePr>
        <p:xfrm>
          <a:off x="157250" y="1346053"/>
          <a:ext cx="5557750" cy="3077936"/>
        </p:xfrm>
        <a:graphic>
          <a:graphicData uri="http://schemas.openxmlformats.org/drawingml/2006/table">
            <a:tbl>
              <a:tblPr/>
              <a:tblGrid>
                <a:gridCol w="3587914">
                  <a:extLst>
                    <a:ext uri="{9D8B030D-6E8A-4147-A177-3AD203B41FA5}">
                      <a16:colId xmlns:a16="http://schemas.microsoft.com/office/drawing/2014/main" val="568656710"/>
                    </a:ext>
                  </a:extLst>
                </a:gridCol>
                <a:gridCol w="1969836">
                  <a:extLst>
                    <a:ext uri="{9D8B030D-6E8A-4147-A177-3AD203B41FA5}">
                      <a16:colId xmlns:a16="http://schemas.microsoft.com/office/drawing/2014/main" val="2632056913"/>
                    </a:ext>
                  </a:extLst>
                </a:gridCol>
              </a:tblGrid>
              <a:tr h="33656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Tolerance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Vertical (y) plane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13551"/>
                  </a:ext>
                </a:extLst>
              </a:tr>
              <a:tr h="32785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BPM Offset 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300 </a:t>
                      </a:r>
                      <a:r>
                        <a:rPr kumimoji="0" lang="el-G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239256"/>
                  </a:ext>
                </a:extLst>
              </a:tr>
              <a:tr h="32750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Quad offset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52375"/>
                  </a:ext>
                </a:extLst>
              </a:tr>
              <a:tr h="34236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Quad Rotation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300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01153"/>
                  </a:ext>
                </a:extLst>
              </a:tr>
              <a:tr h="32750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Cavity Offset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300 </a:t>
                      </a:r>
                      <a:r>
                        <a:rPr kumimoji="0" lang="el-G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317576"/>
                  </a:ext>
                </a:extLst>
              </a:tr>
              <a:tr h="32785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Cryostat Offset w.r.t. Survey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200 </a:t>
                      </a:r>
                      <a:r>
                        <a:rPr kumimoji="0" lang="el-G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54231"/>
                  </a:ext>
                </a:extLst>
              </a:tr>
              <a:tr h="32785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Cavity Pitch w.r.t.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Cryomodule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300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01149"/>
                  </a:ext>
                </a:extLst>
              </a:tr>
              <a:tr h="32750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Cryostat Pitch w.r.t. Survey 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rad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27502"/>
                  </a:ext>
                </a:extLst>
              </a:tr>
              <a:tr h="38733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BPM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1.0 </a:t>
                      </a:r>
                      <a:r>
                        <a:rPr kumimoji="0" lang="el-G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μ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0573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1C21C47-5861-04BF-7E1A-B39799E92A00}"/>
              </a:ext>
            </a:extLst>
          </p:cNvPr>
          <p:cNvSpPr txBox="1"/>
          <p:nvPr/>
        </p:nvSpPr>
        <p:spPr>
          <a:xfrm>
            <a:off x="6450013" y="3817161"/>
            <a:ext cx="20378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/>
              <a:t>Aligned</a:t>
            </a:r>
          </a:p>
          <a:p>
            <a:pPr marL="342900" indent="-342900">
              <a:buAutoNum type="alphaLcParenBoth"/>
            </a:pPr>
            <a:r>
              <a:rPr lang="en-US" dirty="0"/>
              <a:t>Offset </a:t>
            </a:r>
          </a:p>
          <a:p>
            <a:pPr marL="342900" indent="-342900">
              <a:buAutoNum type="alphaLcParenBoth"/>
            </a:pPr>
            <a:r>
              <a:rPr lang="en-US" dirty="0"/>
              <a:t>Pitch/ Tilt.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4773B-D52A-43B5-AAFC-CC68D48B8C80}"/>
              </a:ext>
            </a:extLst>
          </p:cNvPr>
          <p:cNvSpPr txBox="1">
            <a:spLocks/>
          </p:cNvSpPr>
          <p:nvPr/>
        </p:nvSpPr>
        <p:spPr>
          <a:xfrm>
            <a:off x="157249" y="5166378"/>
            <a:ext cx="8497517" cy="69056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Short range wake fields were included in analysis</a:t>
            </a:r>
          </a:p>
          <a:p>
            <a:r>
              <a:rPr lang="en-US" sz="2200" dirty="0"/>
              <a:t>One to one steering and dispersion free steering were applied in tandem. </a:t>
            </a:r>
          </a:p>
        </p:txBody>
      </p:sp>
    </p:spTree>
    <p:extLst>
      <p:ext uri="{BB962C8B-B14F-4D97-AF65-F5344CB8AC3E}">
        <p14:creationId xmlns:p14="http://schemas.microsoft.com/office/powerpoint/2010/main" val="119983040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23567</TotalTime>
  <Words>2064</Words>
  <Application>Microsoft Macintosh PowerPoint</Application>
  <PresentationFormat>On-screen Show (4:3)</PresentationFormat>
  <Paragraphs>355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Helvetica</vt:lpstr>
      <vt:lpstr>Symbol</vt:lpstr>
      <vt:lpstr>FNAL_TemplateMac_060514</vt:lpstr>
      <vt:lpstr>Fermilab: Footer Only</vt:lpstr>
      <vt:lpstr>Equation</vt:lpstr>
      <vt:lpstr>Overview of Low Emittance Transport and Beam Dynamics Studies of ILC Linac</vt:lpstr>
      <vt:lpstr>Outline</vt:lpstr>
      <vt:lpstr>Linear Colliders for Higgs Factory </vt:lpstr>
      <vt:lpstr>ILC Schematic</vt:lpstr>
      <vt:lpstr>Main Linac Architecture</vt:lpstr>
      <vt:lpstr>ILC Main Linac Optics</vt:lpstr>
      <vt:lpstr>Curved ILC Linac </vt:lpstr>
      <vt:lpstr>Emittance Growth in Baseline Linac</vt:lpstr>
      <vt:lpstr>Main Linac Performance with Static misalignments </vt:lpstr>
      <vt:lpstr>Misalignment Implementation</vt:lpstr>
      <vt:lpstr>Low Emittance Transport Studies for Curved Linac (1)</vt:lpstr>
      <vt:lpstr>Low Emittance Transport Studies for Curved Linac (2)</vt:lpstr>
      <vt:lpstr>Low Emittance Transport Studies for Curved Linac (3)</vt:lpstr>
      <vt:lpstr>Low Emittance Transport Studies for Curved Linac (4)</vt:lpstr>
      <vt:lpstr>New Realistic Model for Static Misalignment Studies</vt:lpstr>
      <vt:lpstr>Correlated Misalignment Model</vt:lpstr>
      <vt:lpstr>Misalignment Budget for LCLS-II SRF Linac</vt:lpstr>
      <vt:lpstr>Emittance growth comparison</vt:lpstr>
      <vt:lpstr>Coupler RF kick and Wake Kick </vt:lpstr>
      <vt:lpstr>Fault Scenarios in ILC Linac</vt:lpstr>
      <vt:lpstr>Risk of Thermal Damage in ILC main Linac </vt:lpstr>
      <vt:lpstr>Failure Mode Studies for ILC Main Linac</vt:lpstr>
      <vt:lpstr>Quadrupole Failure in Main Linac</vt:lpstr>
      <vt:lpstr>Failure Modes in Bunch Compressor</vt:lpstr>
      <vt:lpstr>Machine Availability and Reliability </vt:lpstr>
      <vt:lpstr>Summary</vt:lpstr>
      <vt:lpstr>ILC: Basic Parameters</vt:lpstr>
      <vt:lpstr>Dispersion Functions along the Linac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Nikolay A Solyak</cp:lastModifiedBy>
  <cp:revision>355</cp:revision>
  <cp:lastPrinted>2023-05-10T01:13:05Z</cp:lastPrinted>
  <dcterms:created xsi:type="dcterms:W3CDTF">2014-01-03T20:18:13Z</dcterms:created>
  <dcterms:modified xsi:type="dcterms:W3CDTF">2023-05-12T20:46:22Z</dcterms:modified>
</cp:coreProperties>
</file>