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80" r:id="rId7"/>
    <p:sldId id="274" r:id="rId8"/>
    <p:sldId id="275" r:id="rId9"/>
    <p:sldId id="276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C078BD-4A94-4AA9-A85E-B200E9171B52}" v="478" dt="2023-05-16T10:01:50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rico manosperti" userId="c05f1df1a0cf0199" providerId="Windows Live" clId="Web-{CEC078BD-4A94-4AA9-A85E-B200E9171B52}"/>
    <pc:docChg chg="addSld modSld sldOrd">
      <pc:chgData name="enrico manosperti" userId="c05f1df1a0cf0199" providerId="Windows Live" clId="Web-{CEC078BD-4A94-4AA9-A85E-B200E9171B52}" dt="2023-05-16T10:01:50.186" v="361" actId="20577"/>
      <pc:docMkLst>
        <pc:docMk/>
      </pc:docMkLst>
      <pc:sldChg chg="modSp">
        <pc:chgData name="enrico manosperti" userId="c05f1df1a0cf0199" providerId="Windows Live" clId="Web-{CEC078BD-4A94-4AA9-A85E-B200E9171B52}" dt="2023-05-16T07:18:18.049" v="7" actId="20577"/>
        <pc:sldMkLst>
          <pc:docMk/>
          <pc:sldMk cId="748998816" sldId="270"/>
        </pc:sldMkLst>
        <pc:spChg chg="mod">
          <ac:chgData name="enrico manosperti" userId="c05f1df1a0cf0199" providerId="Windows Live" clId="Web-{CEC078BD-4A94-4AA9-A85E-B200E9171B52}" dt="2023-05-16T07:18:18.049" v="7" actId="20577"/>
          <ac:spMkLst>
            <pc:docMk/>
            <pc:sldMk cId="748998816" sldId="270"/>
            <ac:spMk id="78" creationId="{00000000-0000-0000-0000-000000000000}"/>
          </ac:spMkLst>
        </pc:spChg>
      </pc:sldChg>
      <pc:sldChg chg="addSp modSp">
        <pc:chgData name="enrico manosperti" userId="c05f1df1a0cf0199" providerId="Windows Live" clId="Web-{CEC078BD-4A94-4AA9-A85E-B200E9171B52}" dt="2023-05-16T10:01:50.186" v="361" actId="20577"/>
        <pc:sldMkLst>
          <pc:docMk/>
          <pc:sldMk cId="1507545315" sldId="271"/>
        </pc:sldMkLst>
        <pc:spChg chg="add mod">
          <ac:chgData name="enrico manosperti" userId="c05f1df1a0cf0199" providerId="Windows Live" clId="Web-{CEC078BD-4A94-4AA9-A85E-B200E9171B52}" dt="2023-05-16T10:01:50.186" v="361" actId="20577"/>
          <ac:spMkLst>
            <pc:docMk/>
            <pc:sldMk cId="1507545315" sldId="271"/>
            <ac:spMk id="5" creationId="{827467E0-FAE2-BF61-D492-9802B42F903F}"/>
          </ac:spMkLst>
        </pc:spChg>
        <pc:spChg chg="mod">
          <ac:chgData name="enrico manosperti" userId="c05f1df1a0cf0199" providerId="Windows Live" clId="Web-{CEC078BD-4A94-4AA9-A85E-B200E9171B52}" dt="2023-05-16T08:30:23.126" v="172" actId="20577"/>
          <ac:spMkLst>
            <pc:docMk/>
            <pc:sldMk cId="1507545315" sldId="271"/>
            <ac:spMk id="78" creationId="{00000000-0000-0000-0000-000000000000}"/>
          </ac:spMkLst>
        </pc:spChg>
      </pc:sldChg>
      <pc:sldChg chg="addSp delSp modSp">
        <pc:chgData name="enrico manosperti" userId="c05f1df1a0cf0199" providerId="Windows Live" clId="Web-{CEC078BD-4A94-4AA9-A85E-B200E9171B52}" dt="2023-05-16T08:28:28.899" v="116" actId="20577"/>
        <pc:sldMkLst>
          <pc:docMk/>
          <pc:sldMk cId="1434167225" sldId="272"/>
        </pc:sldMkLst>
        <pc:spChg chg="add del">
          <ac:chgData name="enrico manosperti" userId="c05f1df1a0cf0199" providerId="Windows Live" clId="Web-{CEC078BD-4A94-4AA9-A85E-B200E9171B52}" dt="2023-05-16T08:27:25.832" v="93"/>
          <ac:spMkLst>
            <pc:docMk/>
            <pc:sldMk cId="1434167225" sldId="272"/>
            <ac:spMk id="5" creationId="{350681D6-087C-FBB3-0FED-80F4E275E3AB}"/>
          </ac:spMkLst>
        </pc:spChg>
        <pc:spChg chg="add del mod">
          <ac:chgData name="enrico manosperti" userId="c05f1df1a0cf0199" providerId="Windows Live" clId="Web-{CEC078BD-4A94-4AA9-A85E-B200E9171B52}" dt="2023-05-16T07:19:19.303" v="11"/>
          <ac:spMkLst>
            <pc:docMk/>
            <pc:sldMk cId="1434167225" sldId="272"/>
            <ac:spMk id="5" creationId="{79220CA4-D000-9079-B70E-43701A2C0698}"/>
          </ac:spMkLst>
        </pc:spChg>
        <pc:spChg chg="add mod">
          <ac:chgData name="enrico manosperti" userId="c05f1df1a0cf0199" providerId="Windows Live" clId="Web-{CEC078BD-4A94-4AA9-A85E-B200E9171B52}" dt="2023-05-16T08:28:09.476" v="108" actId="1076"/>
          <ac:spMkLst>
            <pc:docMk/>
            <pc:sldMk cId="1434167225" sldId="272"/>
            <ac:spMk id="12" creationId="{80AA2ABE-6AD2-7036-6B4F-A2F2FD936C49}"/>
          </ac:spMkLst>
        </pc:spChg>
        <pc:spChg chg="mod">
          <ac:chgData name="enrico manosperti" userId="c05f1df1a0cf0199" providerId="Windows Live" clId="Web-{CEC078BD-4A94-4AA9-A85E-B200E9171B52}" dt="2023-05-16T08:28:28.899" v="116" actId="20577"/>
          <ac:spMkLst>
            <pc:docMk/>
            <pc:sldMk cId="1434167225" sldId="272"/>
            <ac:spMk id="78" creationId="{00000000-0000-0000-0000-000000000000}"/>
          </ac:spMkLst>
        </pc:spChg>
        <pc:grpChg chg="add mod">
          <ac:chgData name="enrico manosperti" userId="c05f1df1a0cf0199" providerId="Windows Live" clId="Web-{CEC078BD-4A94-4AA9-A85E-B200E9171B52}" dt="2023-05-16T07:23:45.979" v="45" actId="1076"/>
          <ac:grpSpMkLst>
            <pc:docMk/>
            <pc:sldMk cId="1434167225" sldId="272"/>
            <ac:grpSpMk id="11" creationId="{018BCBB1-5AFE-A126-A48B-692A720001BD}"/>
          </ac:grpSpMkLst>
        </pc:grpChg>
        <pc:picChg chg="add mod">
          <ac:chgData name="enrico manosperti" userId="c05f1df1a0cf0199" providerId="Windows Live" clId="Web-{CEC078BD-4A94-4AA9-A85E-B200E9171B52}" dt="2023-05-16T07:19:32.914" v="13" actId="1076"/>
          <ac:picMkLst>
            <pc:docMk/>
            <pc:sldMk cId="1434167225" sldId="272"/>
            <ac:picMk id="6" creationId="{E4B9A04E-BE33-1706-014E-B30A2ADFD184}"/>
          </ac:picMkLst>
        </pc:picChg>
        <pc:picChg chg="add mod">
          <ac:chgData name="enrico manosperti" userId="c05f1df1a0cf0199" providerId="Windows Live" clId="Web-{CEC078BD-4A94-4AA9-A85E-B200E9171B52}" dt="2023-05-16T07:19:51.696" v="15" actId="1076"/>
          <ac:picMkLst>
            <pc:docMk/>
            <pc:sldMk cId="1434167225" sldId="272"/>
            <ac:picMk id="7" creationId="{D3C30221-FF94-0E60-1AA9-7886632CB8FE}"/>
          </ac:picMkLst>
        </pc:picChg>
        <pc:picChg chg="add mod">
          <ac:chgData name="enrico manosperti" userId="c05f1df1a0cf0199" providerId="Windows Live" clId="Web-{CEC078BD-4A94-4AA9-A85E-B200E9171B52}" dt="2023-05-16T07:20:44.638" v="22" actId="1076"/>
          <ac:picMkLst>
            <pc:docMk/>
            <pc:sldMk cId="1434167225" sldId="272"/>
            <ac:picMk id="8" creationId="{05586D6A-4950-E5B8-A96C-F92597E30242}"/>
          </ac:picMkLst>
        </pc:picChg>
        <pc:picChg chg="add mod">
          <ac:chgData name="enrico manosperti" userId="c05f1df1a0cf0199" providerId="Windows Live" clId="Web-{CEC078BD-4A94-4AA9-A85E-B200E9171B52}" dt="2023-05-16T07:20:55.060" v="23" actId="1076"/>
          <ac:picMkLst>
            <pc:docMk/>
            <pc:sldMk cId="1434167225" sldId="272"/>
            <ac:picMk id="9" creationId="{4A62C249-507A-2BB5-EDE1-A6BBC57712C6}"/>
          </ac:picMkLst>
        </pc:picChg>
        <pc:picChg chg="add mod">
          <ac:chgData name="enrico manosperti" userId="c05f1df1a0cf0199" providerId="Windows Live" clId="Web-{CEC078BD-4A94-4AA9-A85E-B200E9171B52}" dt="2023-05-16T07:23:36.619" v="44" actId="1076"/>
          <ac:picMkLst>
            <pc:docMk/>
            <pc:sldMk cId="1434167225" sldId="272"/>
            <ac:picMk id="10" creationId="{9C17916A-CE4D-5CF7-80F4-DB71FFF390E7}"/>
          </ac:picMkLst>
        </pc:picChg>
      </pc:sldChg>
      <pc:sldChg chg="addSp delSp modSp">
        <pc:chgData name="enrico manosperti" userId="c05f1df1a0cf0199" providerId="Windows Live" clId="Web-{CEC078BD-4A94-4AA9-A85E-B200E9171B52}" dt="2023-05-16T09:13:36.332" v="317" actId="20577"/>
        <pc:sldMkLst>
          <pc:docMk/>
          <pc:sldMk cId="4225224992" sldId="273"/>
        </pc:sldMkLst>
        <pc:spChg chg="add del mod">
          <ac:chgData name="enrico manosperti" userId="c05f1df1a0cf0199" providerId="Windows Live" clId="Web-{CEC078BD-4A94-4AA9-A85E-B200E9171B52}" dt="2023-05-16T07:33:26.569" v="67"/>
          <ac:spMkLst>
            <pc:docMk/>
            <pc:sldMk cId="4225224992" sldId="273"/>
            <ac:spMk id="6" creationId="{3B8EB7BE-6D24-A247-E0A8-0D47527B40C8}"/>
          </ac:spMkLst>
        </pc:spChg>
        <pc:spChg chg="add mod">
          <ac:chgData name="enrico manosperti" userId="c05f1df1a0cf0199" providerId="Windows Live" clId="Web-{CEC078BD-4A94-4AA9-A85E-B200E9171B52}" dt="2023-05-16T09:13:36.332" v="317" actId="20577"/>
          <ac:spMkLst>
            <pc:docMk/>
            <pc:sldMk cId="4225224992" sldId="273"/>
            <ac:spMk id="8" creationId="{8E321B67-614E-584A-82AD-07EF5C0D2D23}"/>
          </ac:spMkLst>
        </pc:spChg>
        <pc:spChg chg="add del mod">
          <ac:chgData name="enrico manosperti" userId="c05f1df1a0cf0199" providerId="Windows Live" clId="Web-{CEC078BD-4A94-4AA9-A85E-B200E9171B52}" dt="2023-05-16T08:58:03.857" v="316"/>
          <ac:spMkLst>
            <pc:docMk/>
            <pc:sldMk cId="4225224992" sldId="273"/>
            <ac:spMk id="9" creationId="{74B73407-E5F4-EF4C-E258-CF9A7007ECF4}"/>
          </ac:spMkLst>
        </pc:spChg>
        <pc:spChg chg="mod">
          <ac:chgData name="enrico manosperti" userId="c05f1df1a0cf0199" providerId="Windows Live" clId="Web-{CEC078BD-4A94-4AA9-A85E-B200E9171B52}" dt="2023-05-16T08:57:35.011" v="312" actId="20577"/>
          <ac:spMkLst>
            <pc:docMk/>
            <pc:sldMk cId="4225224992" sldId="273"/>
            <ac:spMk id="78" creationId="{00000000-0000-0000-0000-000000000000}"/>
          </ac:spMkLst>
        </pc:spChg>
        <pc:picChg chg="add mod">
          <ac:chgData name="enrico manosperti" userId="c05f1df1a0cf0199" providerId="Windows Live" clId="Web-{CEC078BD-4A94-4AA9-A85E-B200E9171B52}" dt="2023-05-16T08:56:55.977" v="306" actId="1076"/>
          <ac:picMkLst>
            <pc:docMk/>
            <pc:sldMk cId="4225224992" sldId="273"/>
            <ac:picMk id="5" creationId="{085B76F6-605D-6373-46E5-BA1B9B752975}"/>
          </ac:picMkLst>
        </pc:picChg>
        <pc:picChg chg="add mod">
          <ac:chgData name="enrico manosperti" userId="c05f1df1a0cf0199" providerId="Windows Live" clId="Web-{CEC078BD-4A94-4AA9-A85E-B200E9171B52}" dt="2023-05-16T08:57:00.118" v="307" actId="1076"/>
          <ac:picMkLst>
            <pc:docMk/>
            <pc:sldMk cId="4225224992" sldId="273"/>
            <ac:picMk id="6" creationId="{9CF3ECC7-F0E2-216B-1E11-86CA26A8D444}"/>
          </ac:picMkLst>
        </pc:picChg>
        <pc:picChg chg="add mod">
          <ac:chgData name="enrico manosperti" userId="c05f1df1a0cf0199" providerId="Windows Live" clId="Web-{CEC078BD-4A94-4AA9-A85E-B200E9171B52}" dt="2023-05-16T08:56:32.100" v="302" actId="14100"/>
          <ac:picMkLst>
            <pc:docMk/>
            <pc:sldMk cId="4225224992" sldId="273"/>
            <ac:picMk id="7" creationId="{89AFFB6D-912E-527A-5210-4FE0CFBC56EC}"/>
          </ac:picMkLst>
        </pc:picChg>
      </pc:sldChg>
      <pc:sldChg chg="addSp delSp modSp">
        <pc:chgData name="enrico manosperti" userId="c05f1df1a0cf0199" providerId="Windows Live" clId="Web-{CEC078BD-4A94-4AA9-A85E-B200E9171B52}" dt="2023-05-16T08:53:26.290" v="259" actId="14100"/>
        <pc:sldMkLst>
          <pc:docMk/>
          <pc:sldMk cId="1126252189" sldId="274"/>
        </pc:sldMkLst>
        <pc:spChg chg="add mod">
          <ac:chgData name="enrico manosperti" userId="c05f1df1a0cf0199" providerId="Windows Live" clId="Web-{CEC078BD-4A94-4AA9-A85E-B200E9171B52}" dt="2023-05-16T08:53:26.290" v="259" actId="14100"/>
          <ac:spMkLst>
            <pc:docMk/>
            <pc:sldMk cId="1126252189" sldId="274"/>
            <ac:spMk id="7" creationId="{65B78063-AE0B-A439-5AA0-843B4B42E472}"/>
          </ac:spMkLst>
        </pc:spChg>
        <pc:spChg chg="add del mod">
          <ac:chgData name="enrico manosperti" userId="c05f1df1a0cf0199" providerId="Windows Live" clId="Web-{CEC078BD-4A94-4AA9-A85E-B200E9171B52}" dt="2023-05-16T08:29:21.747" v="142" actId="20577"/>
          <ac:spMkLst>
            <pc:docMk/>
            <pc:sldMk cId="1126252189" sldId="274"/>
            <ac:spMk id="78" creationId="{00000000-0000-0000-0000-000000000000}"/>
          </ac:spMkLst>
        </pc:spChg>
        <pc:picChg chg="add mod">
          <ac:chgData name="enrico manosperti" userId="c05f1df1a0cf0199" providerId="Windows Live" clId="Web-{CEC078BD-4A94-4AA9-A85E-B200E9171B52}" dt="2023-05-16T07:24:30.842" v="55" actId="14100"/>
          <ac:picMkLst>
            <pc:docMk/>
            <pc:sldMk cId="1126252189" sldId="274"/>
            <ac:picMk id="5" creationId="{0474B11E-8D82-607B-528B-AEB78966E26A}"/>
          </ac:picMkLst>
        </pc:picChg>
        <pc:picChg chg="add mod">
          <ac:chgData name="enrico manosperti" userId="c05f1df1a0cf0199" providerId="Windows Live" clId="Web-{CEC078BD-4A94-4AA9-A85E-B200E9171B52}" dt="2023-05-16T07:24:24.123" v="54" actId="1076"/>
          <ac:picMkLst>
            <pc:docMk/>
            <pc:sldMk cId="1126252189" sldId="274"/>
            <ac:picMk id="6" creationId="{A50E9C03-1AF6-B129-9001-43D6192D216D}"/>
          </ac:picMkLst>
        </pc:picChg>
        <pc:picChg chg="add del mod">
          <ac:chgData name="enrico manosperti" userId="c05f1df1a0cf0199" providerId="Windows Live" clId="Web-{CEC078BD-4A94-4AA9-A85E-B200E9171B52}" dt="2023-05-16T07:22:18.645" v="36"/>
          <ac:picMkLst>
            <pc:docMk/>
            <pc:sldMk cId="1126252189" sldId="274"/>
            <ac:picMk id="7" creationId="{365A8F5F-2FAB-AEBE-1C6F-805BA30A5FC9}"/>
          </ac:picMkLst>
        </pc:picChg>
        <pc:picChg chg="add del mod">
          <ac:chgData name="enrico manosperti" userId="c05f1df1a0cf0199" providerId="Windows Live" clId="Web-{CEC078BD-4A94-4AA9-A85E-B200E9171B52}" dt="2023-05-16T07:22:18.645" v="35"/>
          <ac:picMkLst>
            <pc:docMk/>
            <pc:sldMk cId="1126252189" sldId="274"/>
            <ac:picMk id="8" creationId="{543D788D-9460-0FA7-25AB-91D34961D8BA}"/>
          </ac:picMkLst>
        </pc:picChg>
      </pc:sldChg>
      <pc:sldChg chg="addSp modSp">
        <pc:chgData name="enrico manosperti" userId="c05f1df1a0cf0199" providerId="Windows Live" clId="Web-{CEC078BD-4A94-4AA9-A85E-B200E9171B52}" dt="2023-05-16T08:52:07.706" v="232" actId="20577"/>
        <pc:sldMkLst>
          <pc:docMk/>
          <pc:sldMk cId="1478208982" sldId="275"/>
        </pc:sldMkLst>
        <pc:spChg chg="add mod">
          <ac:chgData name="enrico manosperti" userId="c05f1df1a0cf0199" providerId="Windows Live" clId="Web-{CEC078BD-4A94-4AA9-A85E-B200E9171B52}" dt="2023-05-16T08:52:07.706" v="232" actId="20577"/>
          <ac:spMkLst>
            <pc:docMk/>
            <pc:sldMk cId="1478208982" sldId="275"/>
            <ac:spMk id="7" creationId="{BD0FB65E-FC13-2357-FCF0-6816F9A91316}"/>
          </ac:spMkLst>
        </pc:spChg>
        <pc:spChg chg="mod">
          <ac:chgData name="enrico manosperti" userId="c05f1df1a0cf0199" providerId="Windows Live" clId="Web-{CEC078BD-4A94-4AA9-A85E-B200E9171B52}" dt="2023-05-16T08:29:36.810" v="152" actId="20577"/>
          <ac:spMkLst>
            <pc:docMk/>
            <pc:sldMk cId="1478208982" sldId="275"/>
            <ac:spMk id="78" creationId="{00000000-0000-0000-0000-000000000000}"/>
          </ac:spMkLst>
        </pc:spChg>
        <pc:picChg chg="add mod">
          <ac:chgData name="enrico manosperti" userId="c05f1df1a0cf0199" providerId="Windows Live" clId="Web-{CEC078BD-4A94-4AA9-A85E-B200E9171B52}" dt="2023-05-16T07:25:20.596" v="62" actId="14100"/>
          <ac:picMkLst>
            <pc:docMk/>
            <pc:sldMk cId="1478208982" sldId="275"/>
            <ac:picMk id="5" creationId="{A79A3580-8B2C-4B67-7CD3-A9886B3FFD96}"/>
          </ac:picMkLst>
        </pc:picChg>
        <pc:picChg chg="add mod">
          <ac:chgData name="enrico manosperti" userId="c05f1df1a0cf0199" providerId="Windows Live" clId="Web-{CEC078BD-4A94-4AA9-A85E-B200E9171B52}" dt="2023-05-16T07:25:31.784" v="64" actId="14100"/>
          <ac:picMkLst>
            <pc:docMk/>
            <pc:sldMk cId="1478208982" sldId="275"/>
            <ac:picMk id="6" creationId="{B86EB334-F7FD-DA47-C5D8-050A1A89F2BB}"/>
          </ac:picMkLst>
        </pc:picChg>
      </pc:sldChg>
      <pc:sldChg chg="addSp modSp">
        <pc:chgData name="enrico manosperti" userId="c05f1df1a0cf0199" providerId="Windows Live" clId="Web-{CEC078BD-4A94-4AA9-A85E-B200E9171B52}" dt="2023-05-16T08:54:13.731" v="279" actId="20577"/>
        <pc:sldMkLst>
          <pc:docMk/>
          <pc:sldMk cId="2802153652" sldId="276"/>
        </pc:sldMkLst>
        <pc:spChg chg="add mod">
          <ac:chgData name="enrico manosperti" userId="c05f1df1a0cf0199" providerId="Windows Live" clId="Web-{CEC078BD-4A94-4AA9-A85E-B200E9171B52}" dt="2023-05-16T08:54:13.731" v="279" actId="20577"/>
          <ac:spMkLst>
            <pc:docMk/>
            <pc:sldMk cId="2802153652" sldId="276"/>
            <ac:spMk id="5" creationId="{30AD30FF-C4DF-53B1-94C1-E8F4D1953E89}"/>
          </ac:spMkLst>
        </pc:spChg>
        <pc:spChg chg="mod">
          <ac:chgData name="enrico manosperti" userId="c05f1df1a0cf0199" providerId="Windows Live" clId="Web-{CEC078BD-4A94-4AA9-A85E-B200E9171B52}" dt="2023-05-16T08:30:08.156" v="162" actId="20577"/>
          <ac:spMkLst>
            <pc:docMk/>
            <pc:sldMk cId="2802153652" sldId="276"/>
            <ac:spMk id="78" creationId="{00000000-0000-0000-0000-000000000000}"/>
          </ac:spMkLst>
        </pc:spChg>
      </pc:sldChg>
      <pc:sldChg chg="modSp add ord replId">
        <pc:chgData name="enrico manosperti" userId="c05f1df1a0cf0199" providerId="Windows Live" clId="Web-{CEC078BD-4A94-4AA9-A85E-B200E9171B52}" dt="2023-05-16T08:38:19.145" v="206" actId="20577"/>
        <pc:sldMkLst>
          <pc:docMk/>
          <pc:sldMk cId="4179061762" sldId="279"/>
        </pc:sldMkLst>
        <pc:spChg chg="mod">
          <ac:chgData name="enrico manosperti" userId="c05f1df1a0cf0199" providerId="Windows Live" clId="Web-{CEC078BD-4A94-4AA9-A85E-B200E9171B52}" dt="2023-05-16T08:38:19.145" v="206" actId="20577"/>
          <ac:spMkLst>
            <pc:docMk/>
            <pc:sldMk cId="4179061762" sldId="279"/>
            <ac:spMk id="7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2210DE-4C56-CDDD-27D6-755601F97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D860A95-2CD7-1C38-B836-687248047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30FADD-175D-A0C3-50AF-48DE6E822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0D46-25BA-4279-A16F-3091B7BE02EF}" type="datetimeFigureOut">
              <a:rPr lang="it-IT" smtClean="0"/>
              <a:t>17/05/2023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44C130-94B8-0CFA-BCCC-5839F91EB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B18F68-F42C-C15A-D171-CC92F6E2B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5A3C-0F52-4F5B-8A87-688C015416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889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C54DB4-F6F1-CF0F-CF74-13996D7D2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FC69DDA-AA33-E47F-C75D-2B1B19A250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57EE70-2B41-6137-F1CA-A0F97244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0D46-25BA-4279-A16F-3091B7BE02EF}" type="datetimeFigureOut">
              <a:rPr lang="it-IT" smtClean="0"/>
              <a:t>17/05/2023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CB4491-3407-EBCF-0BD2-EE93573BE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F3DF6C-C817-4017-EC03-9192ECC26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5A3C-0F52-4F5B-8A87-688C015416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132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1877BEC-64F5-7099-137C-4DC0BBCB19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8FE8F61-52C4-6F40-A2EA-554AE46EE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62D0F4-41CA-23BD-BB49-B277CCC0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0D46-25BA-4279-A16F-3091B7BE02EF}" type="datetimeFigureOut">
              <a:rPr lang="it-IT" smtClean="0"/>
              <a:t>17/05/2023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834AD2-27F4-73E4-E2D1-4BED7D465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0B82D3-D7FA-3107-EC3A-664BF2A87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5A3C-0F52-4F5B-8A87-688C015416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9259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067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FFD5E7-01A1-A6F0-7CF9-AE607AA9C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D2C100-EDDC-3630-0A78-A6DEE6A05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BB216F-8166-5B38-B88D-E5278B308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0D46-25BA-4279-A16F-3091B7BE02EF}" type="datetimeFigureOut">
              <a:rPr lang="it-IT" smtClean="0"/>
              <a:t>17/05/2023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8F599A-FE46-F4E9-1F3F-801EDDE01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3578CF-CDAC-557E-936B-F2DBF704A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5A3C-0F52-4F5B-8A87-688C015416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10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F6E3C3-B927-4EE5-961C-E586D8B7B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47ECD1E-81D5-03BD-CA87-BEFB95301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9FEC72-B03D-40BC-D289-D355863EF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0D46-25BA-4279-A16F-3091B7BE02EF}" type="datetimeFigureOut">
              <a:rPr lang="it-IT" smtClean="0"/>
              <a:t>17/05/2023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2792C7-870A-3EED-8231-8B0391A45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145B0A-7944-6735-B60A-94268C571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5A3C-0F52-4F5B-8A87-688C015416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375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71DB3C-CE7B-5021-776C-F64D06C48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61BCF4-3FC3-89DD-49F2-08BF85726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E55F43B-8B82-4682-4BA4-039641D70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E3BA5C-2C1E-2A15-D138-247EAB3C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0D46-25BA-4279-A16F-3091B7BE02EF}" type="datetimeFigureOut">
              <a:rPr lang="it-IT" smtClean="0"/>
              <a:t>17/05/2023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2AA72EA-7D15-2173-5F71-1D2EA9447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E07DAB-422D-F111-3CCC-0234456C3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5A3C-0F52-4F5B-8A87-688C015416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440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399097-20FE-5E46-F899-D716AFD0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CAEB72E-9BFF-D195-0EFC-51E6AE9E7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46EDFA0-E03A-C158-F83B-9BCF32387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C491B39-133D-D42C-2272-9C0D3D85AA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9B1EB1D-0C4F-D9D7-CD52-E9D9E13B06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C26F7E5-A09E-821B-B0CE-1F34AE942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0D46-25BA-4279-A16F-3091B7BE02EF}" type="datetimeFigureOut">
              <a:rPr lang="it-IT" smtClean="0"/>
              <a:t>17/05/2023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9698C82-8FAF-EA8C-07A0-92E4C4322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B85074D-4071-9C79-8240-19D2EA9CF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5A3C-0F52-4F5B-8A87-688C015416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5312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15DE66-E115-631D-6058-6AA1C4857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5950266-10FC-24AB-8D67-3EEAE9081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0D46-25BA-4279-A16F-3091B7BE02EF}" type="datetimeFigureOut">
              <a:rPr lang="it-IT" smtClean="0"/>
              <a:t>17/05/2023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1F3A705-E9B1-AE3D-6E64-05C367C5C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60F0EC2-74E1-8931-6D60-7A008711C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5A3C-0F52-4F5B-8A87-688C015416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5848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8E48C7C-0212-0BE1-7FC8-A97C6263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0D46-25BA-4279-A16F-3091B7BE02EF}" type="datetimeFigureOut">
              <a:rPr lang="it-IT" smtClean="0"/>
              <a:t>17/05/2023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2FA6360-706E-85D3-BE84-FE9D68604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8C5CF12-1F32-A78F-A028-76A29B9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5A3C-0F52-4F5B-8A87-688C015416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119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9D2B9D-E722-CC1B-0674-5A3D0B370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415074-C946-4B1D-5727-02CF858DE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D191E72-FC92-A778-66A2-3146E4D37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E250410-C3D9-44A0-8778-71F510ACE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0D46-25BA-4279-A16F-3091B7BE02EF}" type="datetimeFigureOut">
              <a:rPr lang="it-IT" smtClean="0"/>
              <a:t>17/05/2023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3C85331-5714-E781-BC4B-792332A84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41B20F2-109F-9EFE-912C-6C718EF2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5A3C-0F52-4F5B-8A87-688C015416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0978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832FFA-6667-54D0-F5A3-31F1EDFF0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9D59F22-9C1B-0552-BE83-344ABF8852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1ED4844-86EA-DA69-2244-B1C45A230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B2BB3F8-2C22-46C9-2D36-B36F0A59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0D46-25BA-4279-A16F-3091B7BE02EF}" type="datetimeFigureOut">
              <a:rPr lang="it-IT" smtClean="0"/>
              <a:t>17/05/2023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2F44C30-9318-0925-BAAB-7422F12CE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D5F6839-719E-A84B-7CB3-ED9EC4ABC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5A3C-0F52-4F5B-8A87-688C015416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08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34496C4-B407-C5AC-5818-E2648F79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A22C34B-8F9A-B45C-9504-57BE46E65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1A8A50-1F8E-CA2F-49C7-55D15F3B6A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D0D46-25BA-4279-A16F-3091B7BE02EF}" type="datetimeFigureOut">
              <a:rPr lang="it-IT" smtClean="0"/>
              <a:t>17/05/2023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692E93-F9D8-3757-35B6-D73C86381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471587-97F5-3671-2F80-6C34A91F42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25A3C-0F52-4F5B-8A87-688C015416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449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523880" y="698089"/>
            <a:ext cx="9143280" cy="40410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90000"/>
              </a:lnSpc>
            </a:pPr>
            <a:br>
              <a:rPr sz="7200" dirty="0">
                <a:solidFill>
                  <a:schemeClr val="bg1"/>
                </a:solidFill>
              </a:rPr>
            </a:br>
            <a:endParaRPr lang="it-IT" sz="72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it-IT" sz="7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MAD-NG for </a:t>
            </a:r>
            <a:r>
              <a:rPr lang="it-IT" sz="7200" b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Final</a:t>
            </a:r>
            <a:r>
              <a:rPr lang="it-IT" sz="7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Focus Design</a:t>
            </a:r>
          </a:p>
          <a:p>
            <a:pPr algn="ctr">
              <a:lnSpc>
                <a:spcPct val="90000"/>
              </a:lnSpc>
            </a:pPr>
            <a:endParaRPr lang="it-IT" sz="7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1524360" y="5008071"/>
            <a:ext cx="9143280" cy="11518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it-IT" sz="2400" b="0" strike="noStrike" spc="-1" dirty="0">
                <a:solidFill>
                  <a:srgbClr val="000000"/>
                </a:solidFill>
                <a:ea typeface="DejaVu Sans"/>
              </a:rPr>
              <a:t>Enrico Manosperti, </a:t>
            </a:r>
            <a:r>
              <a:rPr lang="fr-FR" sz="2400" b="0" strike="noStrike" baseline="0" dirty="0"/>
              <a:t>Laurent Deniau, </a:t>
            </a:r>
            <a:r>
              <a:rPr lang="fr-FR" sz="2400" b="0" i="0" u="none" strike="noStrike" baseline="0" dirty="0"/>
              <a:t>Joshua  </a:t>
            </a:r>
            <a:r>
              <a:rPr lang="fr-FR" sz="2400" b="0" strike="noStrike" baseline="0" dirty="0"/>
              <a:t>Gray,</a:t>
            </a:r>
            <a:r>
              <a:rPr lang="it-IT" sz="2400" b="0" strike="noStrike" spc="-1" dirty="0">
                <a:solidFill>
                  <a:srgbClr val="000000"/>
                </a:solidFill>
                <a:ea typeface="DejaVu Sans"/>
              </a:rPr>
              <a:t> 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400" b="0" strike="noStrike" baseline="0" dirty="0"/>
              <a:t>Rogelio Tomás and Andrii </a:t>
            </a:r>
            <a:r>
              <a:rPr lang="en-US" sz="2400" b="0" strike="noStrike" baseline="0" dirty="0" err="1"/>
              <a:t>Pastushenko</a:t>
            </a:r>
            <a:r>
              <a:rPr lang="it-IT" sz="24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endParaRPr lang="en-GB" sz="2400" b="0" strike="noStrike" spc="-1" dirty="0"/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it-IT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17/05/2023</a:t>
            </a:r>
            <a:endParaRPr lang="en-GB" sz="2400" b="0" strike="noStrike" spc="-1" dirty="0">
              <a:latin typeface="Arial"/>
            </a:endParaRPr>
          </a:p>
        </p:txBody>
      </p:sp>
      <p:pic>
        <p:nvPicPr>
          <p:cNvPr id="2" name="Immagine 1" descr="Immagine che contiene Elementi grafici, Carattere, grafica, design&#10;&#10;Descrizione generata automaticamente">
            <a:extLst>
              <a:ext uri="{FF2B5EF4-FFF2-40B4-BE49-F238E27FC236}">
                <a16:creationId xmlns:a16="http://schemas.microsoft.com/office/drawing/2014/main" id="{90D1470D-6F2B-2A06-D212-7097967EE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35" y="4913061"/>
            <a:ext cx="1726950" cy="1754581"/>
          </a:xfrm>
          <a:prstGeom prst="rect">
            <a:avLst/>
          </a:prstGeom>
        </p:spPr>
      </p:pic>
      <p:pic>
        <p:nvPicPr>
          <p:cNvPr id="3" name="Immagine 2" descr="Immagine che contiene Elementi grafici, Carattere, cerchio, simbolo&#10;&#10;Descrizione generata automaticamente">
            <a:extLst>
              <a:ext uri="{FF2B5EF4-FFF2-40B4-BE49-F238E27FC236}">
                <a16:creationId xmlns:a16="http://schemas.microsoft.com/office/drawing/2014/main" id="{EF252834-1E25-2D71-0A05-7DC44D85E0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9" t="14917" r="14771" b="13893"/>
          <a:stretch/>
        </p:blipFill>
        <p:spPr>
          <a:xfrm>
            <a:off x="9930580" y="4913060"/>
            <a:ext cx="1727450" cy="175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9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0"/>
            <a:ext cx="12191400" cy="10760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/>
          <a:lstStyle/>
          <a:p>
            <a:r>
              <a:rPr lang="it-IT" sz="6000" err="1">
                <a:solidFill>
                  <a:schemeClr val="bg1"/>
                </a:solidFill>
                <a:latin typeface="Calibri"/>
                <a:cs typeface="Calibri Light"/>
              </a:rPr>
              <a:t>Table</a:t>
            </a:r>
            <a:r>
              <a:rPr lang="it-IT" sz="6000" dirty="0">
                <a:solidFill>
                  <a:schemeClr val="bg1"/>
                </a:solidFill>
                <a:latin typeface="Calibri"/>
                <a:cs typeface="Calibri Light"/>
              </a:rPr>
              <a:t> of </a:t>
            </a:r>
            <a:r>
              <a:rPr lang="it-IT" sz="6000" err="1">
                <a:solidFill>
                  <a:schemeClr val="bg1"/>
                </a:solidFill>
                <a:latin typeface="Calibri"/>
                <a:cs typeface="Calibri Light"/>
              </a:rPr>
              <a:t>contents</a:t>
            </a:r>
            <a:endParaRPr lang="it-IT" sz="6000">
              <a:solidFill>
                <a:schemeClr val="bg1"/>
              </a:solidFill>
              <a:latin typeface="Calibri"/>
              <a:cs typeface="Calibri Light" panose="020F0302020204030204" pitchFamily="34" charset="0"/>
            </a:endParaRPr>
          </a:p>
        </p:txBody>
      </p:sp>
      <p:pic>
        <p:nvPicPr>
          <p:cNvPr id="79" name="Immagine 5"/>
          <p:cNvPicPr/>
          <p:nvPr/>
        </p:nvPicPr>
        <p:blipFill>
          <a:blip r:embed="rId2"/>
          <a:stretch/>
        </p:blipFill>
        <p:spPr>
          <a:xfrm>
            <a:off x="0" y="6444720"/>
            <a:ext cx="12191400" cy="415440"/>
          </a:xfrm>
          <a:prstGeom prst="rect">
            <a:avLst/>
          </a:prstGeom>
          <a:ln>
            <a:noFill/>
          </a:ln>
        </p:spPr>
      </p:pic>
      <p:sp>
        <p:nvSpPr>
          <p:cNvPr id="80" name="CustomShape 2"/>
          <p:cNvSpPr/>
          <p:nvPr/>
        </p:nvSpPr>
        <p:spPr>
          <a:xfrm>
            <a:off x="0" y="6446160"/>
            <a:ext cx="1219140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Enrico Manosperti		LCWS 2023				                  	17/05/2023		              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81" name="CustomShape 3"/>
          <p:cNvSpPr/>
          <p:nvPr/>
        </p:nvSpPr>
        <p:spPr>
          <a:xfrm>
            <a:off x="9084960" y="644256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F00C0C0-981C-4BAB-ABD9-27F03707A146}" type="slidenum">
              <a:rPr lang="de-DE" sz="1800" b="0" strike="noStrike" spc="-1">
                <a:solidFill>
                  <a:srgbClr val="FFFFFF"/>
                </a:solidFill>
                <a:latin typeface="Calibri"/>
              </a:rPr>
              <a:t>2</a:t>
            </a:fld>
            <a:endParaRPr lang="en-GB" sz="1800" b="0" strike="noStrike" spc="-1" dirty="0">
              <a:latin typeface="Arial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592F2BFE-92DD-9DA2-A8C1-F1C81EC08C32}"/>
              </a:ext>
            </a:extLst>
          </p:cNvPr>
          <p:cNvGrpSpPr/>
          <p:nvPr/>
        </p:nvGrpSpPr>
        <p:grpSpPr>
          <a:xfrm>
            <a:off x="10068307" y="28531"/>
            <a:ext cx="1848389" cy="954695"/>
            <a:chOff x="3395658" y="3084260"/>
            <a:chExt cx="3454400" cy="1754582"/>
          </a:xfrm>
        </p:grpSpPr>
        <p:pic>
          <p:nvPicPr>
            <p:cNvPr id="3" name="Immagine 2" descr="Immagine che contiene Elementi grafici, Carattere, grafica, design&#10;&#10;Descrizione generata automaticamente">
              <a:extLst>
                <a:ext uri="{FF2B5EF4-FFF2-40B4-BE49-F238E27FC236}">
                  <a16:creationId xmlns:a16="http://schemas.microsoft.com/office/drawing/2014/main" id="{8D095576-6FEF-F769-47BB-13E952802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5658" y="3084261"/>
              <a:ext cx="1726950" cy="1754581"/>
            </a:xfrm>
            <a:prstGeom prst="rect">
              <a:avLst/>
            </a:prstGeom>
          </p:spPr>
        </p:pic>
        <p:pic>
          <p:nvPicPr>
            <p:cNvPr id="4" name="Immagine 3" descr="Immagine che contiene Elementi grafici, Carattere, cerchio, simbolo&#10;&#10;Descrizione generata automaticamente">
              <a:extLst>
                <a:ext uri="{FF2B5EF4-FFF2-40B4-BE49-F238E27FC236}">
                  <a16:creationId xmlns:a16="http://schemas.microsoft.com/office/drawing/2014/main" id="{261EF978-A6C4-2746-BCF3-54298F122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39" t="14917" r="14771" b="13893"/>
            <a:stretch/>
          </p:blipFill>
          <p:spPr>
            <a:xfrm>
              <a:off x="5122608" y="3084260"/>
              <a:ext cx="1727450" cy="1754582"/>
            </a:xfrm>
            <a:prstGeom prst="rect">
              <a:avLst/>
            </a:prstGeom>
          </p:spPr>
        </p:pic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30C0F20-ADAB-E444-04BC-DEBC16E47622}"/>
              </a:ext>
            </a:extLst>
          </p:cNvPr>
          <p:cNvSpPr txBox="1"/>
          <p:nvPr/>
        </p:nvSpPr>
        <p:spPr>
          <a:xfrm>
            <a:off x="353961" y="1327355"/>
            <a:ext cx="52307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/>
              <a:t>MAD-X and MAD-NG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err="1"/>
              <a:t>Twiss</a:t>
            </a:r>
            <a:r>
              <a:rPr lang="it-IT" dirty="0"/>
              <a:t> </a:t>
            </a:r>
            <a:r>
              <a:rPr lang="it-IT" dirty="0" err="1"/>
              <a:t>command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/>
              <a:t>Match </a:t>
            </a:r>
            <a:r>
              <a:rPr lang="it-IT" dirty="0" err="1"/>
              <a:t>command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/>
              <a:t>Tracking performance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it-IT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it-IT" dirty="0" err="1"/>
              <a:t>Execution</a:t>
            </a:r>
            <a:r>
              <a:rPr lang="it-IT" dirty="0"/>
              <a:t> time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it-IT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it-IT" dirty="0" err="1"/>
              <a:t>Results</a:t>
            </a:r>
            <a:r>
              <a:rPr lang="it-IT" dirty="0"/>
              <a:t> </a:t>
            </a:r>
            <a:r>
              <a:rPr lang="it-IT" dirty="0" err="1"/>
              <a:t>accuracy</a:t>
            </a:r>
            <a:endParaRPr lang="it-IT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err="1"/>
              <a:t>Summary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8998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0"/>
            <a:ext cx="12191400" cy="10760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/>
          <a:lstStyle/>
          <a:p>
            <a:r>
              <a:rPr lang="it-IT" sz="6000" dirty="0">
                <a:solidFill>
                  <a:schemeClr val="bg1"/>
                </a:solidFill>
                <a:ea typeface="+mn-lt"/>
                <a:cs typeface="+mn-lt"/>
              </a:rPr>
              <a:t>MAD-X and MAD-NG</a:t>
            </a:r>
          </a:p>
          <a:p>
            <a:endParaRPr lang="it-I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9" name="Immagine 5"/>
          <p:cNvPicPr/>
          <p:nvPr/>
        </p:nvPicPr>
        <p:blipFill>
          <a:blip r:embed="rId2"/>
          <a:stretch/>
        </p:blipFill>
        <p:spPr>
          <a:xfrm>
            <a:off x="0" y="6444720"/>
            <a:ext cx="12191400" cy="415440"/>
          </a:xfrm>
          <a:prstGeom prst="rect">
            <a:avLst/>
          </a:prstGeom>
          <a:ln>
            <a:noFill/>
          </a:ln>
        </p:spPr>
      </p:pic>
      <p:sp>
        <p:nvSpPr>
          <p:cNvPr id="80" name="CustomShape 2"/>
          <p:cNvSpPr/>
          <p:nvPr/>
        </p:nvSpPr>
        <p:spPr>
          <a:xfrm>
            <a:off x="0" y="6446160"/>
            <a:ext cx="1219140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Enrico Manosperti		LCWS 2023				                  	17/05/2023		              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81" name="CustomShape 3"/>
          <p:cNvSpPr/>
          <p:nvPr/>
        </p:nvSpPr>
        <p:spPr>
          <a:xfrm>
            <a:off x="9084960" y="644256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F00C0C0-981C-4BAB-ABD9-27F03707A146}" type="slidenum">
              <a:rPr lang="de-DE" sz="1800" b="0" strike="noStrike" spc="-1">
                <a:solidFill>
                  <a:srgbClr val="FFFFFF"/>
                </a:solidFill>
                <a:latin typeface="Calibri"/>
              </a:rPr>
              <a:t>3</a:t>
            </a:fld>
            <a:endParaRPr lang="en-GB" sz="1800" b="0" strike="noStrike" spc="-1" dirty="0">
              <a:latin typeface="Arial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592F2BFE-92DD-9DA2-A8C1-F1C81EC08C32}"/>
              </a:ext>
            </a:extLst>
          </p:cNvPr>
          <p:cNvGrpSpPr/>
          <p:nvPr/>
        </p:nvGrpSpPr>
        <p:grpSpPr>
          <a:xfrm>
            <a:off x="10068307" y="28531"/>
            <a:ext cx="1848389" cy="954695"/>
            <a:chOff x="3395658" y="3084260"/>
            <a:chExt cx="3454400" cy="1754582"/>
          </a:xfrm>
        </p:grpSpPr>
        <p:pic>
          <p:nvPicPr>
            <p:cNvPr id="3" name="Immagine 2" descr="Immagine che contiene Elementi grafici, Carattere, grafica, design&#10;&#10;Descrizione generata automaticamente">
              <a:extLst>
                <a:ext uri="{FF2B5EF4-FFF2-40B4-BE49-F238E27FC236}">
                  <a16:creationId xmlns:a16="http://schemas.microsoft.com/office/drawing/2014/main" id="{8D095576-6FEF-F769-47BB-13E952802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5658" y="3084261"/>
              <a:ext cx="1726950" cy="1754581"/>
            </a:xfrm>
            <a:prstGeom prst="rect">
              <a:avLst/>
            </a:prstGeom>
          </p:spPr>
        </p:pic>
        <p:pic>
          <p:nvPicPr>
            <p:cNvPr id="4" name="Immagine 3" descr="Immagine che contiene Elementi grafici, Carattere, cerchio, simbolo&#10;&#10;Descrizione generata automaticamente">
              <a:extLst>
                <a:ext uri="{FF2B5EF4-FFF2-40B4-BE49-F238E27FC236}">
                  <a16:creationId xmlns:a16="http://schemas.microsoft.com/office/drawing/2014/main" id="{261EF978-A6C4-2746-BCF3-54298F122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39" t="14917" r="14771" b="13893"/>
            <a:stretch/>
          </p:blipFill>
          <p:spPr>
            <a:xfrm>
              <a:off x="5122608" y="3084260"/>
              <a:ext cx="1727450" cy="1754582"/>
            </a:xfrm>
            <a:prstGeom prst="rect">
              <a:avLst/>
            </a:prstGeom>
          </p:spPr>
        </p:pic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27467E0-FAE2-BF61-D492-9802B42F903F}"/>
              </a:ext>
            </a:extLst>
          </p:cNvPr>
          <p:cNvSpPr txBox="1"/>
          <p:nvPr/>
        </p:nvSpPr>
        <p:spPr>
          <a:xfrm>
            <a:off x="168613" y="1238656"/>
            <a:ext cx="11660219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MAD-X and MAD-NG are simulation codes for beam dynamics and optics used for particle accelerator design and optimization.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MAD-X was released in 2002 and it is based on the programming languages C, C++, Fortan77, and Fortran90.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MAD-NG has been developed since 2016 in parallel to MAD-X, and is based on the Lua programming language with few extensions.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Physics is based on the </a:t>
            </a:r>
            <a:r>
              <a:rPr lang="en-US" dirty="0" err="1"/>
              <a:t>symplectic</a:t>
            </a:r>
            <a:r>
              <a:rPr lang="en-US" dirty="0"/>
              <a:t> integration of differential maps made out of Generalized Truncated Power Series Algebra (GTPSA).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MAD-X 5.8.1 and MAD-NG 0.9.6, to achieve the best performance for the CLIC FFS design for an energy of 7 </a:t>
            </a:r>
            <a:r>
              <a:rPr lang="en-US" dirty="0" err="1">
                <a:ea typeface="+mn-lt"/>
                <a:cs typeface="+mn-lt"/>
              </a:rPr>
              <a:t>TeV</a:t>
            </a:r>
            <a:r>
              <a:rPr lang="en-US" dirty="0">
                <a:ea typeface="+mn-lt"/>
                <a:cs typeface="+mn-lt"/>
              </a:rPr>
              <a:t> in the center-of-mass.</a:t>
            </a: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07545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0"/>
            <a:ext cx="12191400" cy="10760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/>
          <a:lstStyle/>
          <a:p>
            <a:r>
              <a:rPr lang="it-IT" sz="6000" dirty="0" err="1">
                <a:solidFill>
                  <a:srgbClr val="FFFFFF"/>
                </a:solidFill>
                <a:latin typeface="Calibri"/>
              </a:rPr>
              <a:t>Twiss</a:t>
            </a:r>
            <a:r>
              <a:rPr lang="it-IT" sz="60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it-IT" sz="6000" dirty="0" err="1">
                <a:solidFill>
                  <a:srgbClr val="FFFFFF"/>
                </a:solidFill>
                <a:latin typeface="Calibri"/>
              </a:rPr>
              <a:t>command</a:t>
            </a:r>
            <a:endParaRPr lang="it-IT" dirty="0" err="1"/>
          </a:p>
        </p:txBody>
      </p:sp>
      <p:pic>
        <p:nvPicPr>
          <p:cNvPr id="79" name="Immagine 5"/>
          <p:cNvPicPr/>
          <p:nvPr/>
        </p:nvPicPr>
        <p:blipFill>
          <a:blip r:embed="rId2"/>
          <a:stretch/>
        </p:blipFill>
        <p:spPr>
          <a:xfrm>
            <a:off x="0" y="6444720"/>
            <a:ext cx="12191400" cy="415440"/>
          </a:xfrm>
          <a:prstGeom prst="rect">
            <a:avLst/>
          </a:prstGeom>
          <a:ln>
            <a:noFill/>
          </a:ln>
        </p:spPr>
      </p:pic>
      <p:sp>
        <p:nvSpPr>
          <p:cNvPr id="80" name="CustomShape 2"/>
          <p:cNvSpPr/>
          <p:nvPr/>
        </p:nvSpPr>
        <p:spPr>
          <a:xfrm>
            <a:off x="0" y="6446160"/>
            <a:ext cx="1219140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Enrico Manosperti		LCWS 2023				                  	17/05/2023		              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81" name="CustomShape 3"/>
          <p:cNvSpPr/>
          <p:nvPr/>
        </p:nvSpPr>
        <p:spPr>
          <a:xfrm>
            <a:off x="9084960" y="644256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F00C0C0-981C-4BAB-ABD9-27F03707A146}" type="slidenum">
              <a:rPr lang="de-DE" sz="1800" b="0" strike="noStrike" spc="-1">
                <a:solidFill>
                  <a:srgbClr val="FFFFFF"/>
                </a:solidFill>
                <a:latin typeface="Calibri"/>
              </a:rPr>
              <a:t>4</a:t>
            </a:fld>
            <a:endParaRPr lang="en-GB" sz="1800" b="0" strike="noStrike" spc="-1" dirty="0">
              <a:latin typeface="Arial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592F2BFE-92DD-9DA2-A8C1-F1C81EC08C32}"/>
              </a:ext>
            </a:extLst>
          </p:cNvPr>
          <p:cNvGrpSpPr/>
          <p:nvPr/>
        </p:nvGrpSpPr>
        <p:grpSpPr>
          <a:xfrm>
            <a:off x="10068307" y="28531"/>
            <a:ext cx="1848389" cy="954695"/>
            <a:chOff x="3395658" y="3084260"/>
            <a:chExt cx="3454400" cy="1754582"/>
          </a:xfrm>
        </p:grpSpPr>
        <p:pic>
          <p:nvPicPr>
            <p:cNvPr id="3" name="Immagine 2" descr="Immagine che contiene Elementi grafici, Carattere, grafica, design&#10;&#10;Descrizione generata automaticamente">
              <a:extLst>
                <a:ext uri="{FF2B5EF4-FFF2-40B4-BE49-F238E27FC236}">
                  <a16:creationId xmlns:a16="http://schemas.microsoft.com/office/drawing/2014/main" id="{8D095576-6FEF-F769-47BB-13E952802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5658" y="3084261"/>
              <a:ext cx="1726950" cy="1754581"/>
            </a:xfrm>
            <a:prstGeom prst="rect">
              <a:avLst/>
            </a:prstGeom>
          </p:spPr>
        </p:pic>
        <p:pic>
          <p:nvPicPr>
            <p:cNvPr id="4" name="Immagine 3" descr="Immagine che contiene Elementi grafici, Carattere, cerchio, simbolo&#10;&#10;Descrizione generata automaticamente">
              <a:extLst>
                <a:ext uri="{FF2B5EF4-FFF2-40B4-BE49-F238E27FC236}">
                  <a16:creationId xmlns:a16="http://schemas.microsoft.com/office/drawing/2014/main" id="{261EF978-A6C4-2746-BCF3-54298F122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39" t="14917" r="14771" b="13893"/>
            <a:stretch/>
          </p:blipFill>
          <p:spPr>
            <a:xfrm>
              <a:off x="5122608" y="3084260"/>
              <a:ext cx="1727450" cy="1754582"/>
            </a:xfrm>
            <a:prstGeom prst="rect">
              <a:avLst/>
            </a:prstGeom>
          </p:spPr>
        </p:pic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018BCBB1-5AFE-A126-A48B-692A720001BD}"/>
              </a:ext>
            </a:extLst>
          </p:cNvPr>
          <p:cNvGrpSpPr/>
          <p:nvPr/>
        </p:nvGrpSpPr>
        <p:grpSpPr>
          <a:xfrm>
            <a:off x="207390" y="2553404"/>
            <a:ext cx="9054597" cy="3660671"/>
            <a:chOff x="301658" y="1510460"/>
            <a:chExt cx="8242169" cy="2975367"/>
          </a:xfrm>
        </p:grpSpPr>
        <p:pic>
          <p:nvPicPr>
            <p:cNvPr id="6" name="Immagine 6" descr="Immagine che contiene grafico&#10;&#10;Descrizione generata automaticamente">
              <a:extLst>
                <a:ext uri="{FF2B5EF4-FFF2-40B4-BE49-F238E27FC236}">
                  <a16:creationId xmlns:a16="http://schemas.microsoft.com/office/drawing/2014/main" id="{E4B9A04E-BE33-1706-014E-B30A2ADFD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1658" y="1510460"/>
              <a:ext cx="2743199" cy="1496090"/>
            </a:xfrm>
            <a:prstGeom prst="rect">
              <a:avLst/>
            </a:prstGeom>
          </p:spPr>
        </p:pic>
        <p:pic>
          <p:nvPicPr>
            <p:cNvPr id="7" name="Immagine 7" descr="Immagine che contiene grafico&#10;&#10;Descrizione generata automaticamente">
              <a:extLst>
                <a:ext uri="{FF2B5EF4-FFF2-40B4-BE49-F238E27FC236}">
                  <a16:creationId xmlns:a16="http://schemas.microsoft.com/office/drawing/2014/main" id="{D3C30221-FF94-0E60-1AA9-7886632CB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1659" y="2984915"/>
              <a:ext cx="2743198" cy="1500912"/>
            </a:xfrm>
            <a:prstGeom prst="rect">
              <a:avLst/>
            </a:prstGeom>
          </p:spPr>
        </p:pic>
        <p:pic>
          <p:nvPicPr>
            <p:cNvPr id="8" name="Immagine 8" descr="Immagine che contiene grafico&#10;&#10;Descrizione generata automaticamente">
              <a:extLst>
                <a:ext uri="{FF2B5EF4-FFF2-40B4-BE49-F238E27FC236}">
                  <a16:creationId xmlns:a16="http://schemas.microsoft.com/office/drawing/2014/main" id="{05586D6A-4950-E5B8-A96C-F92597E30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51143" y="1513265"/>
              <a:ext cx="2743199" cy="1474768"/>
            </a:xfrm>
            <a:prstGeom prst="rect">
              <a:avLst/>
            </a:prstGeom>
          </p:spPr>
        </p:pic>
        <p:pic>
          <p:nvPicPr>
            <p:cNvPr id="9" name="Immagine 9" descr="Immagine che contiene grafico&#10;&#10;Descrizione generata automaticamente">
              <a:extLst>
                <a:ext uri="{FF2B5EF4-FFF2-40B4-BE49-F238E27FC236}">
                  <a16:creationId xmlns:a16="http://schemas.microsoft.com/office/drawing/2014/main" id="{4A62C249-507A-2BB5-EDE1-A6BBC5771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51143" y="3002911"/>
              <a:ext cx="2743199" cy="1480630"/>
            </a:xfrm>
            <a:prstGeom prst="rect">
              <a:avLst/>
            </a:prstGeom>
          </p:spPr>
        </p:pic>
        <p:pic>
          <p:nvPicPr>
            <p:cNvPr id="10" name="Immagine 10" descr="Immagine che contiene grafico&#10;&#10;Descrizione generata automaticamente">
              <a:extLst>
                <a:ext uri="{FF2B5EF4-FFF2-40B4-BE49-F238E27FC236}">
                  <a16:creationId xmlns:a16="http://schemas.microsoft.com/office/drawing/2014/main" id="{9C17916A-CE4D-5CF7-80F4-DB71FFF3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00627" y="2956285"/>
              <a:ext cx="2743200" cy="1526748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80AA2ABE-6AD2-7036-6B4F-A2F2FD936C49}"/>
                  </a:ext>
                </a:extLst>
              </p:cNvPr>
              <p:cNvSpPr txBox="1"/>
              <p:nvPr/>
            </p:nvSpPr>
            <p:spPr>
              <a:xfrm>
                <a:off x="119975" y="1190017"/>
                <a:ext cx="11707465" cy="1363387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</a:t>
                </a:r>
                <a:r>
                  <a:rPr lang="en-US" i="1" dirty="0"/>
                  <a:t>Twiss</a:t>
                </a:r>
                <a:r>
                  <a:rPr lang="en-US" dirty="0"/>
                  <a:t> command provides a single interface to calculate the linear lattice functions.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</a:t>
                </a:r>
                <a:r>
                  <a:rPr lang="en-US" sz="1800" b="0" u="none" strike="noStrike" baseline="0" dirty="0"/>
                  <a:t>table comparison over a large dynamic range of variables values</a:t>
                </a:r>
              </a:p>
              <a:p>
                <a:r>
                  <a:rPr lang="en-US" sz="1800" b="0" u="none" strike="noStrike" baseline="0" dirty="0"/>
                  <a:t>		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1800" b="0" i="0" u="none" strike="noStrike" baseline="0" smtClean="0">
                        <a:latin typeface="Cambria Math" panose="02040503050406030204" pitchFamily="18" charset="0"/>
                      </a:rPr>
                      <m:t>Di</m:t>
                    </m:r>
                    <m:r>
                      <m:rPr>
                        <m:sty m:val="p"/>
                      </m:rPr>
                      <a:rPr lang="it-IT" sz="1800" b="0" i="0" u="none" strike="noStrike" baseline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it-IT" sz="1800" b="0" i="0" u="none" strike="noStrike" baseline="0" smtClean="0">
                        <a:latin typeface="Cambria Math" panose="02040503050406030204" pitchFamily="18" charset="0"/>
                      </a:rPr>
                      <m:t>crepancy</m:t>
                    </m:r>
                    <m:r>
                      <a:rPr lang="it-IT" sz="1800" b="0" i="0" u="none" strike="noStrike" baseline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8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lit/>
                          </m:rPr>
                          <a:rPr lang="it-IT" i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i="0" smtClean="0">
                                <a:latin typeface="Cambria Math" panose="02040503050406030204" pitchFamily="18" charset="0"/>
                              </a:rPr>
                              <m:t>MADNG</m:t>
                            </m:r>
                          </m:sub>
                        </m:sSub>
                        <m:r>
                          <a:rPr lang="it-IT" i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i="0" smtClean="0">
                                <a:latin typeface="Cambria Math" panose="02040503050406030204" pitchFamily="18" charset="0"/>
                              </a:rPr>
                              <m:t>MADX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it-IT" i="0" smtClean="0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t-IT" i="0" smtClean="0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it-IT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lit/>
                          </m:rPr>
                          <a:rPr lang="it-IT" i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i="0" smtClean="0">
                                <a:latin typeface="Cambria Math" panose="02040503050406030204" pitchFamily="18" charset="0"/>
                              </a:rPr>
                              <m:t>MADX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it-IT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it-IT" i="0" smtClean="0">
                            <a:latin typeface="Cambria Math" panose="02040503050406030204" pitchFamily="18" charset="0"/>
                          </a:rPr>
                          <m:t>,1)</m:t>
                        </m:r>
                      </m:den>
                    </m:f>
                  </m:oMath>
                </a14:m>
                <a:r>
                  <a:rPr lang="it-IT" dirty="0"/>
                  <a:t> </a:t>
                </a:r>
              </a:p>
              <a:p>
                <a:r>
                  <a:rPr lang="it-IT" sz="1800" b="0" u="none" strike="noStrike" baseline="0" dirty="0"/>
                  <a:t>      </a:t>
                </a:r>
                <a:r>
                  <a:rPr lang="en-US" sz="1800" b="0" u="none" strike="noStrike" baseline="0" dirty="0"/>
                  <a:t>where 𝑋 is the value to be compared between the two codes. </a:t>
                </a:r>
                <a:endParaRPr lang="en-US" dirty="0"/>
              </a:p>
            </p:txBody>
          </p:sp>
        </mc:Choice>
        <mc:Fallback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80AA2ABE-6AD2-7036-6B4F-A2F2FD936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75" y="1190017"/>
                <a:ext cx="11707465" cy="1363387"/>
              </a:xfrm>
              <a:prstGeom prst="rect">
                <a:avLst/>
              </a:prstGeom>
              <a:blipFill>
                <a:blip r:embed="rId10"/>
                <a:stretch>
                  <a:fillRect l="-365" t="-2232" b="-62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773294F9-E84B-3EDC-8659-224542402BE5}"/>
                  </a:ext>
                </a:extLst>
              </p:cNvPr>
              <p:cNvSpPr txBox="1"/>
              <p:nvPr/>
            </p:nvSpPr>
            <p:spPr>
              <a:xfrm>
                <a:off x="6248391" y="2525760"/>
                <a:ext cx="5736219" cy="15028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b="0" u="none" strike="noStrike" baseline="0" dirty="0"/>
                  <a:t>The Twiss command has been initialized with the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i="0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i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it-IT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104.3 </m:t>
                    </m:r>
                    <m:r>
                      <m:rPr>
                        <m:nor/>
                      </m:rPr>
                      <a:rPr lang="en-US" dirty="0"/>
                      <m:t>m</m:t>
                    </m:r>
                    <m:r>
                      <a:rPr lang="it-IT" b="0" i="0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it-I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b="0" i="0" dirty="0" smtClean="0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b="0" i="0" dirty="0" smtClean="0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  <m:r>
                      <a:rPr lang="it-IT" b="0" i="0" dirty="0" smtClean="0">
                        <a:latin typeface="Cambria Math" panose="02040503050406030204" pitchFamily="18" charset="0"/>
                      </a:rPr>
                      <m:t>=28.9 </m:t>
                    </m:r>
                    <m:r>
                      <m:rPr>
                        <m:sty m:val="p"/>
                      </m:rPr>
                      <a:rPr lang="it-IT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it-IT" b="0" i="0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it-I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b="0" i="0" dirty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it-IT" b="0" i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b="0" i="0" dirty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b="0" i="0" dirty="0" smtClean="0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  <m:r>
                      <a:rPr lang="it-IT" b="0" i="0" dirty="0" smtClean="0">
                        <a:latin typeface="Cambria Math" panose="02040503050406030204" pitchFamily="18" charset="0"/>
                      </a:rPr>
                      <m:t>=0 </m:t>
                    </m:r>
                    <m:r>
                      <m:rPr>
                        <m:sty m:val="p"/>
                      </m:rPr>
                      <a:rPr lang="it-IT" b="0" i="0" dirty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it-IT" b="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b="0" i="0" dirty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it-IT" b="0" i="0" dirty="0" smtClean="0">
                        <a:latin typeface="Cambria Math" panose="02040503050406030204" pitchFamily="18" charset="0"/>
                      </a:rPr>
                      <m:t>=0 </m:t>
                    </m:r>
                    <m:r>
                      <m:rPr>
                        <m:sty m:val="p"/>
                      </m:rPr>
                      <a:rPr lang="it-IT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it-IT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b="0" u="none" strike="noStrike" baseline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b="0" u="none" strike="noStrike" baseline="0" dirty="0"/>
                  <a:t>The largest discrepancy between the two codes is reached for the dispersion which remains slightly below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dirty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it-IT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i="0" dirty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i="0" dirty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it-IT" b="0" i="0" dirty="0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it-IT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0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b="0" i="0" dirty="0" smtClean="0">
                            <a:latin typeface="Cambria Math" panose="02040503050406030204" pitchFamily="18" charset="0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en-US" sz="1800" b="0" u="none" strike="noStrike" baseline="0" dirty="0"/>
                  <a:t>. </a:t>
                </a: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773294F9-E84B-3EDC-8659-224542402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391" y="2525760"/>
                <a:ext cx="5736219" cy="1502847"/>
              </a:xfrm>
              <a:prstGeom prst="rect">
                <a:avLst/>
              </a:prstGeom>
              <a:blipFill>
                <a:blip r:embed="rId11"/>
                <a:stretch>
                  <a:fillRect l="-744" t="-2024" r="-213" b="-566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0F22FE1B-FCFA-24C0-CD83-638EDDD9EDFD}"/>
                  </a:ext>
                </a:extLst>
              </p:cNvPr>
              <p:cNvSpPr txBox="1"/>
              <p:nvPr/>
            </p:nvSpPr>
            <p:spPr>
              <a:xfrm>
                <a:off x="9222733" y="4259252"/>
                <a:ext cx="264780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b="0" u="none" strike="noStrike" baseline="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dirty="0" smtClean="0">
                        <a:latin typeface="Cambria Math" panose="02040503050406030204" pitchFamily="18" charset="0"/>
                      </a:rPr>
                      <m:t>β</m:t>
                    </m:r>
                    <m:r>
                      <a:rPr lang="it-IT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b="0" i="0" dirty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it-IT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b="0" i="0" dirty="0" smtClean="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sz="1800" b="0" u="none" strike="noStrike" baseline="0" dirty="0"/>
                  <a:t>, the maximum discrepancy remains below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0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b="0" i="0" dirty="0" smtClean="0">
                            <a:latin typeface="Cambria Math" panose="02040503050406030204" pitchFamily="18" charset="0"/>
                          </a:rPr>
                          <m:t>−11</m:t>
                        </m:r>
                      </m:sup>
                    </m:sSup>
                  </m:oMath>
                </a14:m>
                <a:r>
                  <a:rPr lang="en-US" sz="1800" b="0" u="none" strike="noStrike" baseline="0" dirty="0"/>
                  <a:t>.</a:t>
                </a:r>
                <a:endParaRPr lang="it-IT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0F22FE1B-FCFA-24C0-CD83-638EDDD9E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733" y="4259252"/>
                <a:ext cx="2647804" cy="923330"/>
              </a:xfrm>
              <a:prstGeom prst="rect">
                <a:avLst/>
              </a:prstGeom>
              <a:blipFill>
                <a:blip r:embed="rId12"/>
                <a:stretch>
                  <a:fillRect l="-1613" t="-3974" r="-230" b="-99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4167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0"/>
            <a:ext cx="12191400" cy="10760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/>
          <a:lstStyle/>
          <a:p>
            <a:r>
              <a:rPr lang="it-IT" sz="6000" dirty="0">
                <a:solidFill>
                  <a:srgbClr val="FFFFFF"/>
                </a:solidFill>
                <a:latin typeface="Calibri"/>
              </a:rPr>
              <a:t>Match </a:t>
            </a:r>
            <a:r>
              <a:rPr lang="it-IT" sz="6000" dirty="0" err="1">
                <a:solidFill>
                  <a:srgbClr val="FFFFFF"/>
                </a:solidFill>
                <a:latin typeface="Calibri"/>
              </a:rPr>
              <a:t>command</a:t>
            </a:r>
            <a:endParaRPr lang="it-IT" dirty="0" err="1"/>
          </a:p>
        </p:txBody>
      </p:sp>
      <p:pic>
        <p:nvPicPr>
          <p:cNvPr id="79" name="Immagine 5"/>
          <p:cNvPicPr/>
          <p:nvPr/>
        </p:nvPicPr>
        <p:blipFill>
          <a:blip r:embed="rId2"/>
          <a:stretch/>
        </p:blipFill>
        <p:spPr>
          <a:xfrm>
            <a:off x="0" y="6444720"/>
            <a:ext cx="12191400" cy="415440"/>
          </a:xfrm>
          <a:prstGeom prst="rect">
            <a:avLst/>
          </a:prstGeom>
          <a:ln>
            <a:noFill/>
          </a:ln>
        </p:spPr>
      </p:pic>
      <p:sp>
        <p:nvSpPr>
          <p:cNvPr id="80" name="CustomShape 2"/>
          <p:cNvSpPr/>
          <p:nvPr/>
        </p:nvSpPr>
        <p:spPr>
          <a:xfrm>
            <a:off x="0" y="6446160"/>
            <a:ext cx="1219140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Enrico Manosperti		LCWS 2023				                  	17/05/2023		              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81" name="CustomShape 3"/>
          <p:cNvSpPr/>
          <p:nvPr/>
        </p:nvSpPr>
        <p:spPr>
          <a:xfrm>
            <a:off x="9084960" y="644256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F00C0C0-981C-4BAB-ABD9-27F03707A146}" type="slidenum">
              <a:rPr lang="de-DE" sz="1800" b="0" strike="noStrike" spc="-1">
                <a:solidFill>
                  <a:srgbClr val="FFFFFF"/>
                </a:solidFill>
                <a:latin typeface="Calibri"/>
              </a:rPr>
              <a:t>5</a:t>
            </a:fld>
            <a:endParaRPr lang="en-GB" sz="1800" b="0" strike="noStrike" spc="-1" dirty="0">
              <a:latin typeface="Arial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592F2BFE-92DD-9DA2-A8C1-F1C81EC08C32}"/>
              </a:ext>
            </a:extLst>
          </p:cNvPr>
          <p:cNvGrpSpPr/>
          <p:nvPr/>
        </p:nvGrpSpPr>
        <p:grpSpPr>
          <a:xfrm>
            <a:off x="10068307" y="28531"/>
            <a:ext cx="1848389" cy="954695"/>
            <a:chOff x="3395658" y="3084260"/>
            <a:chExt cx="3454400" cy="1754582"/>
          </a:xfrm>
        </p:grpSpPr>
        <p:pic>
          <p:nvPicPr>
            <p:cNvPr id="3" name="Immagine 2" descr="Immagine che contiene Elementi grafici, Carattere, grafica, design&#10;&#10;Descrizione generata automaticamente">
              <a:extLst>
                <a:ext uri="{FF2B5EF4-FFF2-40B4-BE49-F238E27FC236}">
                  <a16:creationId xmlns:a16="http://schemas.microsoft.com/office/drawing/2014/main" id="{8D095576-6FEF-F769-47BB-13E952802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5658" y="3084261"/>
              <a:ext cx="1726950" cy="1754581"/>
            </a:xfrm>
            <a:prstGeom prst="rect">
              <a:avLst/>
            </a:prstGeom>
          </p:spPr>
        </p:pic>
        <p:pic>
          <p:nvPicPr>
            <p:cNvPr id="4" name="Immagine 3" descr="Immagine che contiene Elementi grafici, Carattere, cerchio, simbolo&#10;&#10;Descrizione generata automaticamente">
              <a:extLst>
                <a:ext uri="{FF2B5EF4-FFF2-40B4-BE49-F238E27FC236}">
                  <a16:creationId xmlns:a16="http://schemas.microsoft.com/office/drawing/2014/main" id="{261EF978-A6C4-2746-BCF3-54298F122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39" t="14917" r="14771" b="13893"/>
            <a:stretch/>
          </p:blipFill>
          <p:spPr>
            <a:xfrm>
              <a:off x="5122608" y="3084260"/>
              <a:ext cx="1727450" cy="1754582"/>
            </a:xfrm>
            <a:prstGeom prst="rect">
              <a:avLst/>
            </a:prstGeom>
          </p:spPr>
        </p:pic>
      </p:grpSp>
      <p:pic>
        <p:nvPicPr>
          <p:cNvPr id="5" name="Immagine 5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085B76F6-605D-6373-46E5-BA1B9B7529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214102"/>
            <a:ext cx="5822791" cy="35483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E321B67-614E-584A-82AD-07EF5C0D2D23}"/>
                  </a:ext>
                </a:extLst>
              </p:cNvPr>
              <p:cNvSpPr txBox="1"/>
              <p:nvPr/>
            </p:nvSpPr>
            <p:spPr>
              <a:xfrm>
                <a:off x="184265" y="1076040"/>
                <a:ext cx="6482005" cy="561968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/>
                  <a:t>The </a:t>
                </a:r>
                <a:r>
                  <a:rPr lang="en-US" i="1" dirty="0"/>
                  <a:t>Match</a:t>
                </a:r>
                <a:r>
                  <a:rPr lang="en-US" dirty="0"/>
                  <a:t> command is used for matching the optics parameters at any part of the machine. </a:t>
                </a:r>
              </a:p>
              <a:p>
                <a:r>
                  <a:rPr lang="en-US" dirty="0"/>
                  <a:t>Variation of the strengths of the quadrupoles in the FFS (17 quadrupoles).</a:t>
                </a:r>
                <a:endParaRPr lang="it-IT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Penalty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function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d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</m:rPr>
                                    <a:rPr lang="it-IT" i="0" smtClean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i="0" smtClean="0">
                                          <a:latin typeface="Cambria Math" panose="02040503050406030204" pitchFamily="18" charset="0"/>
                                        </a:rPr>
                                        <m:t>w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it-IT" i="0" smtClean="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  <m:sup>
                                      <m:r>
                                        <a:rPr lang="it-IT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it-IT" i="0" smtClean="0">
                                                  <a:latin typeface="Cambria Math" panose="02040503050406030204" pitchFamily="18" charset="0"/>
                                                </a:rPr>
                                                <m:t>x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it-IT" i="0" smtClean="0">
                                                  <a:latin typeface="Cambria Math" panose="02040503050406030204" pitchFamily="18" charset="0"/>
                                                </a:rPr>
                                                <m:t>i</m:t>
                                              </m:r>
                                            </m:sub>
                                          </m:sSub>
                                          <m:r>
                                            <a:rPr lang="it-IT" i="0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it-IT" i="0" smtClean="0">
                                                  <a:latin typeface="Cambria Math" panose="02040503050406030204" pitchFamily="18" charset="0"/>
                                                </a:rPr>
                                                <m:t>c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it-IT" i="0" smtClean="0">
                                                  <a:latin typeface="Cambria Math" panose="02040503050406030204" pitchFamily="18" charset="0"/>
                                                </a:rPr>
                                                <m:t>i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it-IT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</m:rPr>
                                    <a:rPr lang="it-IT" i="0" smtClean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i="0" smtClean="0">
                                          <a:latin typeface="Cambria Math" panose="02040503050406030204" pitchFamily="18" charset="0"/>
                                        </a:rPr>
                                        <m:t>w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it-IT" i="0" smtClean="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  <m:sup>
                                      <m:r>
                                        <a:rPr lang="it-IT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den>
                          </m:f>
                        </m:e>
                      </m:rad>
                    </m:oMath>
                  </m:oMathPara>
                </a14:m>
                <a:endParaRPr lang="it-IT" dirty="0"/>
              </a:p>
              <a:p>
                <a:r>
                  <a:rPr lang="en-US" sz="1800" b="0" u="none" strike="noStrike" baseline="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800" b="0" u="none" strike="noStrike" baseline="0" dirty="0"/>
                  <a:t> </a:t>
                </a:r>
                <a:r>
                  <a:rPr lang="en-US" sz="1800" b="0" u="none" strike="noStrike" baseline="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800" b="0" u="none" strike="noStrike" baseline="0" dirty="0"/>
                  <a:t>  </a:t>
                </a:r>
                <a:r>
                  <a:rPr lang="en-US" sz="1800" b="0" u="none" strike="noStrike" baseline="0" dirty="0"/>
                  <a:t>are respectively the values and targets of the constraints, and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800" b="0" u="none" strike="noStrike" baseline="0" dirty="0"/>
                  <a:t> are the weights associated with the </a:t>
                </a:r>
                <a:r>
                  <a:rPr lang="it-IT" sz="1800" b="0" u="none" strike="noStrike" baseline="0" dirty="0" err="1"/>
                  <a:t>constraints</a:t>
                </a:r>
                <a:r>
                  <a:rPr lang="it-IT" sz="1800" b="0" u="none" strike="noStrike" baseline="0" dirty="0"/>
                  <a:t>.</a:t>
                </a:r>
              </a:p>
              <a:p>
                <a:pPr algn="l"/>
                <a:r>
                  <a:rPr lang="en-US" sz="1800" b="0" u="none" strike="noStrike" baseline="0" dirty="0"/>
                  <a:t>Optimization steps: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b="0" u="none" strike="noStrike" baseline="0" dirty="0"/>
                  <a:t>Computation of the Jacobian by finite differences in the variables (small plateaus of dots).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/>
                  <a:t>Jacobian </a:t>
                </a:r>
                <a:r>
                  <a:rPr lang="en-US" b="0" u="none" strike="noStrike" baseline="0" dirty="0"/>
                  <a:t>application to the first new step (upper line).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b="0" u="none" strike="noStrike" baseline="0" dirty="0"/>
                  <a:t>Line-search bisection (single dots stepping down) to decrease the penalty function. Maximum number of attempts is controlled by the </a:t>
                </a:r>
                <a:r>
                  <a:rPr lang="en-US" b="0" u="none" strike="noStrike" baseline="0" dirty="0" err="1"/>
                  <a:t>bisec</a:t>
                </a:r>
                <a:r>
                  <a:rPr lang="en-US" b="0" u="none" strike="noStrike" baseline="0" dirty="0"/>
                  <a:t> option (here </a:t>
                </a:r>
                <a:r>
                  <a:rPr lang="en-US" b="0" u="none" strike="noStrike" baseline="0" dirty="0" err="1"/>
                  <a:t>bisec</a:t>
                </a:r>
                <a:r>
                  <a:rPr lang="en-US" b="0" u="none" strike="noStrike" baseline="0" dirty="0"/>
                  <a:t>=3). </a:t>
                </a:r>
              </a:p>
              <a:p>
                <a:r>
                  <a:rPr lang="en-US" dirty="0"/>
                  <a:t>N</a:t>
                </a:r>
                <a:r>
                  <a:rPr lang="en-US" b="0" u="none" strike="noStrike" baseline="0" dirty="0"/>
                  <a:t>umber of calls for each stage:</a:t>
                </a:r>
                <a:endParaRPr lang="it-I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number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variables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+1+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best</m:t>
                          </m:r>
                          <m:r>
                            <a:rPr lang="it-IT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bisec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E321B67-614E-584A-82AD-07EF5C0D2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65" y="1076040"/>
                <a:ext cx="6482005" cy="5619680"/>
              </a:xfrm>
              <a:prstGeom prst="rect">
                <a:avLst/>
              </a:prstGeom>
              <a:blipFill>
                <a:blip r:embed="rId6"/>
                <a:stretch>
                  <a:fillRect l="-752" t="-651" r="-47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A8AAE38-74ED-0493-838F-AFF38D63DBED}"/>
              </a:ext>
            </a:extLst>
          </p:cNvPr>
          <p:cNvSpPr txBox="1"/>
          <p:nvPr/>
        </p:nvSpPr>
        <p:spPr>
          <a:xfrm>
            <a:off x="5451987" y="299392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68FB7D96-D009-A712-F75C-AA510B61F3E9}"/>
                  </a:ext>
                </a:extLst>
              </p:cNvPr>
              <p:cNvSpPr txBox="1"/>
              <p:nvPr/>
            </p:nvSpPr>
            <p:spPr>
              <a:xfrm>
                <a:off x="6850535" y="4900515"/>
                <a:ext cx="5043948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1800" b="0" i="0" u="none" strike="noStrike" baseline="0" dirty="0">
                    <a:latin typeface="TeXGyreTermes-Regular"/>
                  </a:rPr>
                  <a:t>MAD-X considers one call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0" i="0" u="none" strike="noStrike" baseline="0" dirty="0">
                    <a:latin typeface="TeXGyreTermes-Regular"/>
                  </a:rPr>
                  <a:t>, varying the variables in small steps, whereas MAD-NG looks for a global solution with larger initial steps</a:t>
                </a:r>
                <a:r>
                  <a:rPr lang="it-IT" sz="1800" b="0" i="0" u="none" strike="noStrike" baseline="0" dirty="0">
                    <a:latin typeface="TeXGyreTermes-Regular"/>
                  </a:rPr>
                  <a:t>.</a:t>
                </a:r>
                <a:endParaRPr lang="it-IT" dirty="0"/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68FB7D96-D009-A712-F75C-AA510B61F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535" y="4900515"/>
                <a:ext cx="5043948" cy="923330"/>
              </a:xfrm>
              <a:prstGeom prst="rect">
                <a:avLst/>
              </a:prstGeom>
              <a:blipFill>
                <a:blip r:embed="rId7"/>
                <a:stretch>
                  <a:fillRect l="-1088" t="-3974" b="-99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224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0"/>
            <a:ext cx="12191400" cy="10760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/>
          <a:lstStyle/>
          <a:p>
            <a:r>
              <a:rPr lang="it-IT" sz="6000" dirty="0">
                <a:solidFill>
                  <a:srgbClr val="FFFFFF"/>
                </a:solidFill>
                <a:latin typeface="Calibri"/>
              </a:rPr>
              <a:t>Match </a:t>
            </a:r>
            <a:r>
              <a:rPr lang="it-IT" sz="6000" dirty="0" err="1">
                <a:solidFill>
                  <a:srgbClr val="FFFFFF"/>
                </a:solidFill>
                <a:latin typeface="Calibri"/>
              </a:rPr>
              <a:t>command</a:t>
            </a:r>
            <a:endParaRPr lang="it-IT" dirty="0" err="1"/>
          </a:p>
        </p:txBody>
      </p:sp>
      <p:pic>
        <p:nvPicPr>
          <p:cNvPr id="79" name="Immagine 5"/>
          <p:cNvPicPr/>
          <p:nvPr/>
        </p:nvPicPr>
        <p:blipFill>
          <a:blip r:embed="rId2"/>
          <a:stretch/>
        </p:blipFill>
        <p:spPr>
          <a:xfrm>
            <a:off x="0" y="6444720"/>
            <a:ext cx="12191400" cy="415440"/>
          </a:xfrm>
          <a:prstGeom prst="rect">
            <a:avLst/>
          </a:prstGeom>
          <a:ln>
            <a:noFill/>
          </a:ln>
        </p:spPr>
      </p:pic>
      <p:sp>
        <p:nvSpPr>
          <p:cNvPr id="80" name="CustomShape 2"/>
          <p:cNvSpPr/>
          <p:nvPr/>
        </p:nvSpPr>
        <p:spPr>
          <a:xfrm>
            <a:off x="0" y="6446160"/>
            <a:ext cx="1219140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Enrico Manosperti		LCWS 2023				                  	17/05/2023		              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81" name="CustomShape 3"/>
          <p:cNvSpPr/>
          <p:nvPr/>
        </p:nvSpPr>
        <p:spPr>
          <a:xfrm>
            <a:off x="9084960" y="644256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F00C0C0-981C-4BAB-ABD9-27F03707A146}" type="slidenum">
              <a:rPr lang="de-DE" sz="1800" b="0" strike="noStrike" spc="-1">
                <a:solidFill>
                  <a:srgbClr val="FFFFFF"/>
                </a:solidFill>
                <a:latin typeface="Calibri"/>
              </a:rPr>
              <a:t>6</a:t>
            </a:fld>
            <a:endParaRPr lang="en-GB" sz="1800" b="0" strike="noStrike" spc="-1" dirty="0">
              <a:latin typeface="Arial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592F2BFE-92DD-9DA2-A8C1-F1C81EC08C32}"/>
              </a:ext>
            </a:extLst>
          </p:cNvPr>
          <p:cNvGrpSpPr/>
          <p:nvPr/>
        </p:nvGrpSpPr>
        <p:grpSpPr>
          <a:xfrm>
            <a:off x="10068307" y="28531"/>
            <a:ext cx="1848389" cy="954695"/>
            <a:chOff x="3395658" y="3084260"/>
            <a:chExt cx="3454400" cy="1754582"/>
          </a:xfrm>
        </p:grpSpPr>
        <p:pic>
          <p:nvPicPr>
            <p:cNvPr id="3" name="Immagine 2" descr="Immagine che contiene Elementi grafici, Carattere, grafica, design&#10;&#10;Descrizione generata automaticamente">
              <a:extLst>
                <a:ext uri="{FF2B5EF4-FFF2-40B4-BE49-F238E27FC236}">
                  <a16:creationId xmlns:a16="http://schemas.microsoft.com/office/drawing/2014/main" id="{8D095576-6FEF-F769-47BB-13E952802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5658" y="3084261"/>
              <a:ext cx="1726950" cy="1754581"/>
            </a:xfrm>
            <a:prstGeom prst="rect">
              <a:avLst/>
            </a:prstGeom>
          </p:spPr>
        </p:pic>
        <p:pic>
          <p:nvPicPr>
            <p:cNvPr id="4" name="Immagine 3" descr="Immagine che contiene Elementi grafici, Carattere, cerchio, simbolo&#10;&#10;Descrizione generata automaticamente">
              <a:extLst>
                <a:ext uri="{FF2B5EF4-FFF2-40B4-BE49-F238E27FC236}">
                  <a16:creationId xmlns:a16="http://schemas.microsoft.com/office/drawing/2014/main" id="{261EF978-A6C4-2746-BCF3-54298F122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39" t="14917" r="14771" b="13893"/>
            <a:stretch/>
          </p:blipFill>
          <p:spPr>
            <a:xfrm>
              <a:off x="5122608" y="3084260"/>
              <a:ext cx="1727450" cy="1754582"/>
            </a:xfrm>
            <a:prstGeom prst="rect">
              <a:avLst/>
            </a:prstGeom>
          </p:spPr>
        </p:pic>
      </p:grpSp>
      <p:pic>
        <p:nvPicPr>
          <p:cNvPr id="6" name="Immagine 6" descr="Immagine che contiene tavolo&#10;&#10;Descrizione generata automaticamente">
            <a:extLst>
              <a:ext uri="{FF2B5EF4-FFF2-40B4-BE49-F238E27FC236}">
                <a16:creationId xmlns:a16="http://schemas.microsoft.com/office/drawing/2014/main" id="{9CF3ECC7-F0E2-216B-1E11-86CA26A8D4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934" y="2239609"/>
            <a:ext cx="4953531" cy="2031325"/>
          </a:xfrm>
          <a:prstGeom prst="rect">
            <a:avLst/>
          </a:prstGeom>
        </p:spPr>
      </p:pic>
      <p:pic>
        <p:nvPicPr>
          <p:cNvPr id="7" name="Immagine 7" descr="Immagine che contiene testo, lettera&#10;&#10;Descrizione generata automaticamente">
            <a:extLst>
              <a:ext uri="{FF2B5EF4-FFF2-40B4-BE49-F238E27FC236}">
                <a16:creationId xmlns:a16="http://schemas.microsoft.com/office/drawing/2014/main" id="{89AFFB6D-912E-527A-5210-4FE0CFBC56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7415" y="4318421"/>
            <a:ext cx="8755070" cy="2031325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A8AAE38-74ED-0493-838F-AFF38D63DBED}"/>
              </a:ext>
            </a:extLst>
          </p:cNvPr>
          <p:cNvSpPr txBox="1"/>
          <p:nvPr/>
        </p:nvSpPr>
        <p:spPr>
          <a:xfrm>
            <a:off x="5451987" y="299392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A3A1D55-5557-7334-F006-A8D2CFCDC5ED}"/>
              </a:ext>
            </a:extLst>
          </p:cNvPr>
          <p:cNvSpPr txBox="1"/>
          <p:nvPr/>
        </p:nvSpPr>
        <p:spPr>
          <a:xfrm>
            <a:off x="364560" y="1226302"/>
            <a:ext cx="83271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TeXGyreTermes-Regular"/>
              </a:rPr>
              <a:t>SIMPLEX and LMDIF are other matching methods available in MAD-X.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TeXGyreTermes-Regular"/>
              </a:rPr>
              <a:t>MAD-NG reaches the best result of all.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8950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0"/>
            <a:ext cx="12191400" cy="10760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/>
          <a:lstStyle/>
          <a:p>
            <a:r>
              <a:rPr lang="it-IT" sz="6000" dirty="0">
                <a:solidFill>
                  <a:schemeClr val="bg1"/>
                </a:solidFill>
                <a:ea typeface="+mn-lt"/>
                <a:cs typeface="+mn-lt"/>
              </a:rPr>
              <a:t>Performance – </a:t>
            </a:r>
            <a:r>
              <a:rPr lang="it-IT" sz="6000" dirty="0" err="1">
                <a:solidFill>
                  <a:schemeClr val="bg1"/>
                </a:solidFill>
                <a:ea typeface="+mn-lt"/>
                <a:cs typeface="+mn-lt"/>
              </a:rPr>
              <a:t>Execution</a:t>
            </a:r>
            <a:r>
              <a:rPr lang="it-IT" sz="6000" dirty="0">
                <a:solidFill>
                  <a:schemeClr val="bg1"/>
                </a:solidFill>
                <a:ea typeface="+mn-lt"/>
                <a:cs typeface="+mn-lt"/>
              </a:rPr>
              <a:t> time</a:t>
            </a:r>
          </a:p>
          <a:p>
            <a:endParaRPr lang="it-I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9" name="Immagine 5"/>
          <p:cNvPicPr/>
          <p:nvPr/>
        </p:nvPicPr>
        <p:blipFill>
          <a:blip r:embed="rId2"/>
          <a:stretch/>
        </p:blipFill>
        <p:spPr>
          <a:xfrm>
            <a:off x="0" y="6444720"/>
            <a:ext cx="12191400" cy="415440"/>
          </a:xfrm>
          <a:prstGeom prst="rect">
            <a:avLst/>
          </a:prstGeom>
          <a:ln>
            <a:noFill/>
          </a:ln>
        </p:spPr>
      </p:pic>
      <p:sp>
        <p:nvSpPr>
          <p:cNvPr id="80" name="CustomShape 2"/>
          <p:cNvSpPr/>
          <p:nvPr/>
        </p:nvSpPr>
        <p:spPr>
          <a:xfrm>
            <a:off x="0" y="6446160"/>
            <a:ext cx="1219140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Enrico Manosperti		LCWS 2023				                  	17/05/2023		              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81" name="CustomShape 3"/>
          <p:cNvSpPr/>
          <p:nvPr/>
        </p:nvSpPr>
        <p:spPr>
          <a:xfrm>
            <a:off x="9084960" y="644256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F00C0C0-981C-4BAB-ABD9-27F03707A146}" type="slidenum">
              <a:rPr lang="de-DE" sz="1800" b="0" strike="noStrike" spc="-1">
                <a:solidFill>
                  <a:srgbClr val="FFFFFF"/>
                </a:solidFill>
                <a:latin typeface="Calibri"/>
              </a:rPr>
              <a:t>7</a:t>
            </a:fld>
            <a:endParaRPr lang="en-GB" sz="1800" b="0" strike="noStrike" spc="-1" dirty="0">
              <a:latin typeface="Arial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592F2BFE-92DD-9DA2-A8C1-F1C81EC08C32}"/>
              </a:ext>
            </a:extLst>
          </p:cNvPr>
          <p:cNvGrpSpPr/>
          <p:nvPr/>
        </p:nvGrpSpPr>
        <p:grpSpPr>
          <a:xfrm>
            <a:off x="10068307" y="28531"/>
            <a:ext cx="1848389" cy="954695"/>
            <a:chOff x="3395658" y="3084260"/>
            <a:chExt cx="3454400" cy="1754582"/>
          </a:xfrm>
        </p:grpSpPr>
        <p:pic>
          <p:nvPicPr>
            <p:cNvPr id="3" name="Immagine 2" descr="Immagine che contiene Elementi grafici, Carattere, grafica, design&#10;&#10;Descrizione generata automaticamente">
              <a:extLst>
                <a:ext uri="{FF2B5EF4-FFF2-40B4-BE49-F238E27FC236}">
                  <a16:creationId xmlns:a16="http://schemas.microsoft.com/office/drawing/2014/main" id="{8D095576-6FEF-F769-47BB-13E952802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5658" y="3084261"/>
              <a:ext cx="1726950" cy="1754581"/>
            </a:xfrm>
            <a:prstGeom prst="rect">
              <a:avLst/>
            </a:prstGeom>
          </p:spPr>
        </p:pic>
        <p:pic>
          <p:nvPicPr>
            <p:cNvPr id="4" name="Immagine 3" descr="Immagine che contiene Elementi grafici, Carattere, cerchio, simbolo&#10;&#10;Descrizione generata automaticamente">
              <a:extLst>
                <a:ext uri="{FF2B5EF4-FFF2-40B4-BE49-F238E27FC236}">
                  <a16:creationId xmlns:a16="http://schemas.microsoft.com/office/drawing/2014/main" id="{261EF978-A6C4-2746-BCF3-54298F122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39" t="14917" r="14771" b="13893"/>
            <a:stretch/>
          </p:blipFill>
          <p:spPr>
            <a:xfrm>
              <a:off x="5122608" y="3084260"/>
              <a:ext cx="1727450" cy="1754582"/>
            </a:xfrm>
            <a:prstGeom prst="rect">
              <a:avLst/>
            </a:prstGeom>
          </p:spPr>
        </p:pic>
      </p:grpSp>
      <p:pic>
        <p:nvPicPr>
          <p:cNvPr id="5" name="Immagine 5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0474B11E-8D82-607B-528B-AEB78966E2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6607" y="1219560"/>
            <a:ext cx="5180890" cy="3184183"/>
          </a:xfrm>
          <a:prstGeom prst="rect">
            <a:avLst/>
          </a:prstGeom>
        </p:spPr>
      </p:pic>
      <p:pic>
        <p:nvPicPr>
          <p:cNvPr id="6" name="Immagine 6" descr="Immagine che contiene tavolo&#10;&#10;Descrizione generata automaticamente">
            <a:extLst>
              <a:ext uri="{FF2B5EF4-FFF2-40B4-BE49-F238E27FC236}">
                <a16:creationId xmlns:a16="http://schemas.microsoft.com/office/drawing/2014/main" id="{A50E9C03-1AF6-B129-9001-43D6192D21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8318" y="4403743"/>
            <a:ext cx="5229122" cy="19855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65B78063-AE0B-A439-5AA0-843B4B42E472}"/>
                  </a:ext>
                </a:extLst>
              </p:cNvPr>
              <p:cNvSpPr txBox="1"/>
              <p:nvPr/>
            </p:nvSpPr>
            <p:spPr>
              <a:xfrm>
                <a:off x="265995" y="1219560"/>
                <a:ext cx="6272457" cy="3864648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Polymorphic Tracking Code (PTC) is a Fortran 90 library included in MAD-X that provides </a:t>
                </a:r>
                <a:r>
                  <a:rPr lang="en-US" dirty="0" err="1"/>
                  <a:t>symplectic</a:t>
                </a:r>
                <a:r>
                  <a:rPr lang="en-US" dirty="0"/>
                  <a:t> integration of the equations of motion through all accelerator elements.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MAD-NG and PTC are polymorphic tracking codes based on the principle of tracking differential maps.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ea typeface="+mn-lt"/>
                    <a:cs typeface="+mn-lt"/>
                  </a:rPr>
                  <a:t>In PTC it is possible to select the kind of Hamiltonian, exact (exact = true ) or expanded (exact = true), to be used for the elements maps.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ea typeface="+mn-lt"/>
                    <a:cs typeface="+mn-lt"/>
                  </a:rPr>
                  <a:t>The number of coefficients in the TPSAs of  a differential map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ν</m:t>
                    </m:r>
                  </m:oMath>
                </a14:m>
                <a:r>
                  <a:rPr lang="en-US" dirty="0">
                    <a:ea typeface="+mn-lt"/>
                    <a:cs typeface="+mn-lt"/>
                  </a:rPr>
                  <a:t> variables at order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𝑛</m:t>
                    </m:r>
                  </m:oMath>
                </a14:m>
                <a:r>
                  <a:rPr lang="en-US" dirty="0">
                    <a:ea typeface="+mn-lt"/>
                    <a:cs typeface="+mn-lt"/>
                  </a:rPr>
                  <a:t> is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𝜈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𝑛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+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𝜈</m:t>
                            </m:r>
                          </m:num>
                          <m:den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𝑣</m:t>
                            </m:r>
                          </m:den>
                        </m:f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𝑛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+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𝜈</m:t>
                            </m:r>
                          </m:e>
                        </m:d>
                        <m:r>
                          <a:rPr lang="it-IT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!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𝑛</m:t>
                        </m:r>
                        <m:r>
                          <a:rPr lang="it-IT" i="1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!(</m:t>
                        </m:r>
                        <m:r>
                          <a:rPr lang="it-IT" i="1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𝜈</m:t>
                        </m:r>
                        <m:r>
                          <a:rPr lang="it-IT" i="1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−1</m:t>
                        </m:r>
                        <m:r>
                          <m:rPr>
                            <m:lit/>
                          </m:rPr>
                          <a:rPr lang="it-IT" i="1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)</m:t>
                        </m:r>
                        <m:r>
                          <a:rPr lang="it-IT" i="1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!</m:t>
                        </m:r>
                      </m:den>
                    </m:f>
                  </m:oMath>
                </a14:m>
                <a:endParaRPr lang="en-US" dirty="0">
                  <a:ea typeface="+mn-lt"/>
                  <a:cs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ea typeface="+mn-lt"/>
                    <a:cs typeface="+mn-lt"/>
                  </a:rPr>
                  <a:t>MAD-NG performs the map computation between two and four times faster than MADX-PTC for exact=true and at the same speed for exact=false.</a:t>
                </a: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65B78063-AE0B-A439-5AA0-843B4B42E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95" y="1219560"/>
                <a:ext cx="6272457" cy="3864648"/>
              </a:xfrm>
              <a:prstGeom prst="rect">
                <a:avLst/>
              </a:prstGeom>
              <a:blipFill>
                <a:blip r:embed="rId7"/>
                <a:stretch>
                  <a:fillRect l="-680" t="-789" r="-389" b="-15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6252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0"/>
            <a:ext cx="12191400" cy="10760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/>
          <a:lstStyle/>
          <a:p>
            <a:r>
              <a:rPr lang="it-IT" sz="6000" dirty="0">
                <a:solidFill>
                  <a:schemeClr val="bg1"/>
                </a:solidFill>
                <a:ea typeface="+mn-lt"/>
                <a:cs typeface="+mn-lt"/>
              </a:rPr>
              <a:t>Performance – </a:t>
            </a:r>
            <a:r>
              <a:rPr lang="it-IT" sz="6000" dirty="0" err="1">
                <a:solidFill>
                  <a:schemeClr val="bg1"/>
                </a:solidFill>
                <a:ea typeface="+mn-lt"/>
                <a:cs typeface="+mn-lt"/>
              </a:rPr>
              <a:t>Results</a:t>
            </a:r>
            <a:r>
              <a:rPr lang="it-IT" sz="6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it-IT" sz="6000" dirty="0" err="1">
                <a:solidFill>
                  <a:schemeClr val="bg1"/>
                </a:solidFill>
                <a:ea typeface="+mn-lt"/>
                <a:cs typeface="+mn-lt"/>
              </a:rPr>
              <a:t>accuracy</a:t>
            </a:r>
          </a:p>
          <a:p>
            <a:endParaRPr lang="it-I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9" name="Immagine 5"/>
          <p:cNvPicPr/>
          <p:nvPr/>
        </p:nvPicPr>
        <p:blipFill>
          <a:blip r:embed="rId2"/>
          <a:stretch/>
        </p:blipFill>
        <p:spPr>
          <a:xfrm>
            <a:off x="0" y="6444720"/>
            <a:ext cx="12191400" cy="415440"/>
          </a:xfrm>
          <a:prstGeom prst="rect">
            <a:avLst/>
          </a:prstGeom>
          <a:ln>
            <a:noFill/>
          </a:ln>
        </p:spPr>
      </p:pic>
      <p:sp>
        <p:nvSpPr>
          <p:cNvPr id="80" name="CustomShape 2"/>
          <p:cNvSpPr/>
          <p:nvPr/>
        </p:nvSpPr>
        <p:spPr>
          <a:xfrm>
            <a:off x="0" y="6446160"/>
            <a:ext cx="1219140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Enrico Manosperti		LCWS 2023				                  	17/05/2023		              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81" name="CustomShape 3"/>
          <p:cNvSpPr/>
          <p:nvPr/>
        </p:nvSpPr>
        <p:spPr>
          <a:xfrm>
            <a:off x="9084960" y="644256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F00C0C0-981C-4BAB-ABD9-27F03707A146}" type="slidenum">
              <a:rPr lang="de-DE" sz="1800" b="0" strike="noStrike" spc="-1">
                <a:solidFill>
                  <a:srgbClr val="FFFFFF"/>
                </a:solidFill>
                <a:latin typeface="Calibri"/>
              </a:rPr>
              <a:t>8</a:t>
            </a:fld>
            <a:endParaRPr lang="en-GB" sz="1800" b="0" strike="noStrike" spc="-1" dirty="0">
              <a:latin typeface="Arial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592F2BFE-92DD-9DA2-A8C1-F1C81EC08C32}"/>
              </a:ext>
            </a:extLst>
          </p:cNvPr>
          <p:cNvGrpSpPr/>
          <p:nvPr/>
        </p:nvGrpSpPr>
        <p:grpSpPr>
          <a:xfrm>
            <a:off x="10068307" y="28531"/>
            <a:ext cx="1848389" cy="954695"/>
            <a:chOff x="3395658" y="3084260"/>
            <a:chExt cx="3454400" cy="1754582"/>
          </a:xfrm>
        </p:grpSpPr>
        <p:pic>
          <p:nvPicPr>
            <p:cNvPr id="3" name="Immagine 2" descr="Immagine che contiene Elementi grafici, Carattere, grafica, design&#10;&#10;Descrizione generata automaticamente">
              <a:extLst>
                <a:ext uri="{FF2B5EF4-FFF2-40B4-BE49-F238E27FC236}">
                  <a16:creationId xmlns:a16="http://schemas.microsoft.com/office/drawing/2014/main" id="{8D095576-6FEF-F769-47BB-13E952802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5658" y="3084261"/>
              <a:ext cx="1726950" cy="1754581"/>
            </a:xfrm>
            <a:prstGeom prst="rect">
              <a:avLst/>
            </a:prstGeom>
          </p:spPr>
        </p:pic>
        <p:pic>
          <p:nvPicPr>
            <p:cNvPr id="4" name="Immagine 3" descr="Immagine che contiene Elementi grafici, Carattere, cerchio, simbolo&#10;&#10;Descrizione generata automaticamente">
              <a:extLst>
                <a:ext uri="{FF2B5EF4-FFF2-40B4-BE49-F238E27FC236}">
                  <a16:creationId xmlns:a16="http://schemas.microsoft.com/office/drawing/2014/main" id="{261EF978-A6C4-2746-BCF3-54298F122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39" t="14917" r="14771" b="13893"/>
            <a:stretch/>
          </p:blipFill>
          <p:spPr>
            <a:xfrm>
              <a:off x="5122608" y="3084260"/>
              <a:ext cx="1727450" cy="175458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BD0FB65E-FC13-2357-FCF0-6816F9A91316}"/>
                  </a:ext>
                </a:extLst>
              </p:cNvPr>
              <p:cNvSpPr txBox="1"/>
              <p:nvPr/>
            </p:nvSpPr>
            <p:spPr>
              <a:xfrm>
                <a:off x="95655" y="1125166"/>
                <a:ext cx="5793868" cy="2585323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maps generated by MAD-NG and MADX-PTC are used as input by </a:t>
                </a:r>
                <a:r>
                  <a:rPr lang="en-US" dirty="0" err="1"/>
                  <a:t>Mapclass</a:t>
                </a:r>
                <a:r>
                  <a:rPr lang="en-US" dirty="0"/>
                  <a:t> to compute the higher order beam size at the Interaction Point. </a:t>
                </a:r>
                <a:endParaRPr lang="it-IT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beam size computed from the maps generated by the two codes, with both exact = false and exact = true, are the same within a tolerance below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dirty="0"/>
                  <a:t> nm.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ea typeface="+mn-lt"/>
                    <a:cs typeface="+mn-lt"/>
                  </a:rPr>
                  <a:t>Beam size delivered by </a:t>
                </a:r>
                <a:r>
                  <a:rPr lang="en-US" dirty="0" err="1">
                    <a:ea typeface="+mn-lt"/>
                    <a:cs typeface="+mn-lt"/>
                  </a:rPr>
                  <a:t>Mapclass</a:t>
                </a:r>
                <a:r>
                  <a:rPr lang="en-US" dirty="0">
                    <a:ea typeface="+mn-lt"/>
                    <a:cs typeface="+mn-lt"/>
                  </a:rPr>
                  <a:t> with MAD-NG and MADX-PTC maps as input,  computed here with a rms relative momentum spread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m:rPr>
                        <m:lit/>
                      </m:rPr>
                      <a:rPr lang="it-IT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=0.3%</m:t>
                    </m:r>
                  </m:oMath>
                </a14:m>
                <a:r>
                  <a:rPr lang="en-US" dirty="0">
                    <a:ea typeface="+mn-lt"/>
                    <a:cs typeface="+mn-lt"/>
                  </a:rPr>
                  <a:t>.</a:t>
                </a:r>
                <a:endParaRPr lang="en-US" dirty="0">
                  <a:cs typeface="Calibri"/>
                </a:endParaRP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BD0FB65E-FC13-2357-FCF0-6816F9A91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55" y="1125166"/>
                <a:ext cx="5793868" cy="2585323"/>
              </a:xfrm>
              <a:prstGeom prst="rect">
                <a:avLst/>
              </a:prstGeom>
              <a:blipFill>
                <a:blip r:embed="rId5"/>
                <a:stretch>
                  <a:fillRect l="-737" t="-1415" b="-28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 descr="Immagine che contiene testo, linea, schermata, Carattere&#10;&#10;Descrizione generata automaticamente">
            <a:extLst>
              <a:ext uri="{FF2B5EF4-FFF2-40B4-BE49-F238E27FC236}">
                <a16:creationId xmlns:a16="http://schemas.microsoft.com/office/drawing/2014/main" id="{E974655D-7DD6-A427-7BFD-AE2292CB09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133" y="1104571"/>
            <a:ext cx="6420212" cy="4027868"/>
          </a:xfrm>
          <a:prstGeom prst="rect">
            <a:avLst/>
          </a:prstGeom>
        </p:spPr>
      </p:pic>
      <p:pic>
        <p:nvPicPr>
          <p:cNvPr id="11" name="Immagine 10" descr="Immagine che contiene testo, linea, diagramma, Diagramma&#10;&#10;Descrizione generata automaticamente">
            <a:extLst>
              <a:ext uri="{FF2B5EF4-FFF2-40B4-BE49-F238E27FC236}">
                <a16:creationId xmlns:a16="http://schemas.microsoft.com/office/drawing/2014/main" id="{630C54A1-D7DA-FC3C-EA29-25D0F41D39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5" y="4090219"/>
            <a:ext cx="5793868" cy="235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08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0"/>
            <a:ext cx="12191400" cy="10760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/>
          <a:lstStyle/>
          <a:p>
            <a:r>
              <a:rPr lang="it-IT" sz="6000" dirty="0" err="1">
                <a:solidFill>
                  <a:srgbClr val="FFFFFF"/>
                </a:solidFill>
                <a:latin typeface="Calibri"/>
              </a:rPr>
              <a:t>Summary</a:t>
            </a:r>
            <a:r>
              <a:rPr lang="it-IT" sz="6000" b="0" i="0" dirty="0">
                <a:solidFill>
                  <a:srgbClr val="FFFFFF"/>
                </a:solidFill>
                <a:latin typeface="Calibri"/>
              </a:rPr>
              <a:t>​</a:t>
            </a:r>
            <a:endParaRPr lang="it-I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9" name="Immagine 5"/>
          <p:cNvPicPr/>
          <p:nvPr/>
        </p:nvPicPr>
        <p:blipFill>
          <a:blip r:embed="rId2"/>
          <a:stretch/>
        </p:blipFill>
        <p:spPr>
          <a:xfrm>
            <a:off x="0" y="6444720"/>
            <a:ext cx="12191400" cy="415440"/>
          </a:xfrm>
          <a:prstGeom prst="rect">
            <a:avLst/>
          </a:prstGeom>
          <a:ln>
            <a:noFill/>
          </a:ln>
        </p:spPr>
      </p:pic>
      <p:sp>
        <p:nvSpPr>
          <p:cNvPr id="80" name="CustomShape 2"/>
          <p:cNvSpPr/>
          <p:nvPr/>
        </p:nvSpPr>
        <p:spPr>
          <a:xfrm>
            <a:off x="0" y="6446160"/>
            <a:ext cx="1219140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Enrico Manosperti		LCWS 2023				                  	17/05/2023		              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81" name="CustomShape 3"/>
          <p:cNvSpPr/>
          <p:nvPr/>
        </p:nvSpPr>
        <p:spPr>
          <a:xfrm>
            <a:off x="9084960" y="644256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F00C0C0-981C-4BAB-ABD9-27F03707A146}" type="slidenum">
              <a:rPr lang="de-DE" sz="1800" b="0" strike="noStrike" spc="-1">
                <a:solidFill>
                  <a:srgbClr val="FFFFFF"/>
                </a:solidFill>
                <a:latin typeface="Calibri"/>
              </a:rPr>
              <a:t>9</a:t>
            </a:fld>
            <a:endParaRPr lang="en-GB" sz="1800" b="0" strike="noStrike" spc="-1" dirty="0">
              <a:latin typeface="Arial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592F2BFE-92DD-9DA2-A8C1-F1C81EC08C32}"/>
              </a:ext>
            </a:extLst>
          </p:cNvPr>
          <p:cNvGrpSpPr/>
          <p:nvPr/>
        </p:nvGrpSpPr>
        <p:grpSpPr>
          <a:xfrm>
            <a:off x="10068307" y="28531"/>
            <a:ext cx="1848389" cy="954695"/>
            <a:chOff x="3395658" y="3084260"/>
            <a:chExt cx="3454400" cy="1754582"/>
          </a:xfrm>
        </p:grpSpPr>
        <p:pic>
          <p:nvPicPr>
            <p:cNvPr id="3" name="Immagine 2" descr="Immagine che contiene Elementi grafici, Carattere, grafica, design&#10;&#10;Descrizione generata automaticamente">
              <a:extLst>
                <a:ext uri="{FF2B5EF4-FFF2-40B4-BE49-F238E27FC236}">
                  <a16:creationId xmlns:a16="http://schemas.microsoft.com/office/drawing/2014/main" id="{8D095576-6FEF-F769-47BB-13E952802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5658" y="3084261"/>
              <a:ext cx="1726950" cy="1754581"/>
            </a:xfrm>
            <a:prstGeom prst="rect">
              <a:avLst/>
            </a:prstGeom>
          </p:spPr>
        </p:pic>
        <p:pic>
          <p:nvPicPr>
            <p:cNvPr id="4" name="Immagine 3" descr="Immagine che contiene Elementi grafici, Carattere, cerchio, simbolo&#10;&#10;Descrizione generata automaticamente">
              <a:extLst>
                <a:ext uri="{FF2B5EF4-FFF2-40B4-BE49-F238E27FC236}">
                  <a16:creationId xmlns:a16="http://schemas.microsoft.com/office/drawing/2014/main" id="{261EF978-A6C4-2746-BCF3-54298F122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39" t="14917" r="14771" b="13893"/>
            <a:stretch/>
          </p:blipFill>
          <p:spPr>
            <a:xfrm>
              <a:off x="5122608" y="3084260"/>
              <a:ext cx="1727450" cy="1754582"/>
            </a:xfrm>
            <a:prstGeom prst="rect">
              <a:avLst/>
            </a:prstGeom>
          </p:spPr>
        </p:pic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0AD30FF-C4DF-53B1-94C1-E8F4D1953E89}"/>
              </a:ext>
            </a:extLst>
          </p:cNvPr>
          <p:cNvSpPr txBox="1"/>
          <p:nvPr/>
        </p:nvSpPr>
        <p:spPr>
          <a:xfrm>
            <a:off x="128081" y="1120676"/>
            <a:ext cx="11788615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 comparison between MAD-X and the new code MAD-NG was carried out for the three main commands offered by these codes, </a:t>
            </a:r>
            <a:r>
              <a:rPr lang="en-US" i="1" dirty="0"/>
              <a:t>track</a:t>
            </a:r>
            <a:r>
              <a:rPr lang="en-US" dirty="0"/>
              <a:t>, </a:t>
            </a:r>
            <a:r>
              <a:rPr lang="en-US" i="1" dirty="0" err="1"/>
              <a:t>twiss</a:t>
            </a:r>
            <a:r>
              <a:rPr lang="en-US" dirty="0"/>
              <a:t>, and </a:t>
            </a:r>
            <a:r>
              <a:rPr lang="en-US" i="1" dirty="0"/>
              <a:t>match</a:t>
            </a:r>
            <a:r>
              <a:rPr lang="en-U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 evolution of the penalty functions and the delivered results obtained for different optimization methods have been analyzed to compare the overall performance of these codes.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For the particular example shown here MAD-NG achieved a smaller penalty function.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 speed performance and the accuracy of the maps have been cross-checked between these codes for different setups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Better runtime performances for MAD-NG when considering the best available physics model exact=true.</a:t>
            </a:r>
          </a:p>
        </p:txBody>
      </p:sp>
    </p:spTree>
    <p:extLst>
      <p:ext uri="{BB962C8B-B14F-4D97-AF65-F5344CB8AC3E}">
        <p14:creationId xmlns:p14="http://schemas.microsoft.com/office/powerpoint/2010/main" val="28021536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913</Words>
  <Application>Microsoft Office PowerPoint</Application>
  <PresentationFormat>Widescreen</PresentationFormat>
  <Paragraphs>88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TeXGyreTermes-Regular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enrico manosperti</dc:creator>
  <cp:lastModifiedBy>enrico manosperti</cp:lastModifiedBy>
  <cp:revision>190</cp:revision>
  <dcterms:created xsi:type="dcterms:W3CDTF">2023-05-15T05:40:00Z</dcterms:created>
  <dcterms:modified xsi:type="dcterms:W3CDTF">2023-05-17T15:12:06Z</dcterms:modified>
</cp:coreProperties>
</file>