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D4AD5-A970-4EA6-809E-20DB69B023FE}" v="690" dt="2023-05-15T15:10:12.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co manosperti" userId="c05f1df1a0cf0199" providerId="LiveId" clId="{8A8D4AD5-A970-4EA6-809E-20DB69B023FE}"/>
    <pc:docChg chg="undo custSel modSld">
      <pc:chgData name="enrico manosperti" userId="c05f1df1a0cf0199" providerId="LiveId" clId="{8A8D4AD5-A970-4EA6-809E-20DB69B023FE}" dt="2023-05-15T15:15:49.426" v="1602" actId="20577"/>
      <pc:docMkLst>
        <pc:docMk/>
      </pc:docMkLst>
      <pc:sldChg chg="modSp mod">
        <pc:chgData name="enrico manosperti" userId="c05f1df1a0cf0199" providerId="LiveId" clId="{8A8D4AD5-A970-4EA6-809E-20DB69B023FE}" dt="2023-05-15T15:15:49.426" v="1602" actId="20577"/>
        <pc:sldMkLst>
          <pc:docMk/>
          <pc:sldMk cId="748998816" sldId="270"/>
        </pc:sldMkLst>
        <pc:spChg chg="mod">
          <ac:chgData name="enrico manosperti" userId="c05f1df1a0cf0199" providerId="LiveId" clId="{8A8D4AD5-A970-4EA6-809E-20DB69B023FE}" dt="2023-05-15T15:15:49.426" v="1602" actId="20577"/>
          <ac:spMkLst>
            <pc:docMk/>
            <pc:sldMk cId="748998816" sldId="270"/>
            <ac:spMk id="78" creationId="{00000000-0000-0000-0000-000000000000}"/>
          </ac:spMkLst>
        </pc:spChg>
      </pc:sldChg>
      <pc:sldChg chg="modSp mod">
        <pc:chgData name="enrico manosperti" userId="c05f1df1a0cf0199" providerId="LiveId" clId="{8A8D4AD5-A970-4EA6-809E-20DB69B023FE}" dt="2023-05-15T15:15:37.566" v="1577" actId="20577"/>
        <pc:sldMkLst>
          <pc:docMk/>
          <pc:sldMk cId="2170264762" sldId="271"/>
        </pc:sldMkLst>
        <pc:spChg chg="mod">
          <ac:chgData name="enrico manosperti" userId="c05f1df1a0cf0199" providerId="LiveId" clId="{8A8D4AD5-A970-4EA6-809E-20DB69B023FE}" dt="2023-05-15T15:15:37.566" v="1577" actId="20577"/>
          <ac:spMkLst>
            <pc:docMk/>
            <pc:sldMk cId="2170264762" sldId="271"/>
            <ac:spMk id="78" creationId="{00000000-0000-0000-0000-000000000000}"/>
          </ac:spMkLst>
        </pc:spChg>
      </pc:sldChg>
      <pc:sldChg chg="modSp mod">
        <pc:chgData name="enrico manosperti" userId="c05f1df1a0cf0199" providerId="LiveId" clId="{8A8D4AD5-A970-4EA6-809E-20DB69B023FE}" dt="2023-05-15T15:14:53.373" v="1545" actId="20577"/>
        <pc:sldMkLst>
          <pc:docMk/>
          <pc:sldMk cId="3461595566" sldId="272"/>
        </pc:sldMkLst>
        <pc:spChg chg="mod">
          <ac:chgData name="enrico manosperti" userId="c05f1df1a0cf0199" providerId="LiveId" clId="{8A8D4AD5-A970-4EA6-809E-20DB69B023FE}" dt="2023-05-15T10:03:34.300" v="746" actId="20577"/>
          <ac:spMkLst>
            <pc:docMk/>
            <pc:sldMk cId="3461595566" sldId="272"/>
            <ac:spMk id="9" creationId="{643DAFAB-C873-A7F1-C538-053E2E7C1D9F}"/>
          </ac:spMkLst>
        </pc:spChg>
        <pc:spChg chg="mod">
          <ac:chgData name="enrico manosperti" userId="c05f1df1a0cf0199" providerId="LiveId" clId="{8A8D4AD5-A970-4EA6-809E-20DB69B023FE}" dt="2023-05-15T15:14:53.373" v="1545" actId="20577"/>
          <ac:spMkLst>
            <pc:docMk/>
            <pc:sldMk cId="3461595566" sldId="272"/>
            <ac:spMk id="78" creationId="{00000000-0000-0000-0000-000000000000}"/>
          </ac:spMkLst>
        </pc:spChg>
      </pc:sldChg>
      <pc:sldChg chg="modSp mod">
        <pc:chgData name="enrico manosperti" userId="c05f1df1a0cf0199" providerId="LiveId" clId="{8A8D4AD5-A970-4EA6-809E-20DB69B023FE}" dt="2023-05-15T15:14:18.963" v="1514" actId="20577"/>
        <pc:sldMkLst>
          <pc:docMk/>
          <pc:sldMk cId="1456173062" sldId="273"/>
        </pc:sldMkLst>
        <pc:spChg chg="mod">
          <ac:chgData name="enrico manosperti" userId="c05f1df1a0cf0199" providerId="LiveId" clId="{8A8D4AD5-A970-4EA6-809E-20DB69B023FE}" dt="2023-05-15T15:14:18.963" v="1514" actId="20577"/>
          <ac:spMkLst>
            <pc:docMk/>
            <pc:sldMk cId="1456173062" sldId="273"/>
            <ac:spMk id="78" creationId="{00000000-0000-0000-0000-000000000000}"/>
          </ac:spMkLst>
        </pc:spChg>
      </pc:sldChg>
      <pc:sldChg chg="modSp mod">
        <pc:chgData name="enrico manosperti" userId="c05f1df1a0cf0199" providerId="LiveId" clId="{8A8D4AD5-A970-4EA6-809E-20DB69B023FE}" dt="2023-05-15T15:13:49.157" v="1463" actId="20577"/>
        <pc:sldMkLst>
          <pc:docMk/>
          <pc:sldMk cId="5987567" sldId="274"/>
        </pc:sldMkLst>
        <pc:spChg chg="mod">
          <ac:chgData name="enrico manosperti" userId="c05f1df1a0cf0199" providerId="LiveId" clId="{8A8D4AD5-A970-4EA6-809E-20DB69B023FE}" dt="2023-05-15T15:13:49.157" v="1463" actId="20577"/>
          <ac:spMkLst>
            <pc:docMk/>
            <pc:sldMk cId="5987567" sldId="274"/>
            <ac:spMk id="78" creationId="{00000000-0000-0000-0000-000000000000}"/>
          </ac:spMkLst>
        </pc:spChg>
      </pc:sldChg>
      <pc:sldChg chg="addSp modSp mod">
        <pc:chgData name="enrico manosperti" userId="c05f1df1a0cf0199" providerId="LiveId" clId="{8A8D4AD5-A970-4EA6-809E-20DB69B023FE}" dt="2023-05-15T15:12:54.513" v="1418" actId="20577"/>
        <pc:sldMkLst>
          <pc:docMk/>
          <pc:sldMk cId="1198046044" sldId="275"/>
        </pc:sldMkLst>
        <pc:spChg chg="mod">
          <ac:chgData name="enrico manosperti" userId="c05f1df1a0cf0199" providerId="LiveId" clId="{8A8D4AD5-A970-4EA6-809E-20DB69B023FE}" dt="2023-05-15T09:05:49.249" v="530" actId="2711"/>
          <ac:spMkLst>
            <pc:docMk/>
            <pc:sldMk cId="1198046044" sldId="275"/>
            <ac:spMk id="7" creationId="{33483C0F-0772-4E32-E03F-A66119E0D4C4}"/>
          </ac:spMkLst>
        </pc:spChg>
        <pc:spChg chg="mod">
          <ac:chgData name="enrico manosperti" userId="c05f1df1a0cf0199" providerId="LiveId" clId="{8A8D4AD5-A970-4EA6-809E-20DB69B023FE}" dt="2023-05-15T15:10:12.451" v="1333" actId="2711"/>
          <ac:spMkLst>
            <pc:docMk/>
            <pc:sldMk cId="1198046044" sldId="275"/>
            <ac:spMk id="9" creationId="{47D5CBDC-FC57-8D21-50F5-75C5157F901C}"/>
          </ac:spMkLst>
        </pc:spChg>
        <pc:spChg chg="add mod">
          <ac:chgData name="enrico manosperti" userId="c05f1df1a0cf0199" providerId="LiveId" clId="{8A8D4AD5-A970-4EA6-809E-20DB69B023FE}" dt="2023-05-15T15:10:07.978" v="1332" actId="2711"/>
          <ac:spMkLst>
            <pc:docMk/>
            <pc:sldMk cId="1198046044" sldId="275"/>
            <ac:spMk id="11" creationId="{7777D8B9-F578-97B2-94C9-D4A204493A62}"/>
          </ac:spMkLst>
        </pc:spChg>
        <pc:spChg chg="mod">
          <ac:chgData name="enrico manosperti" userId="c05f1df1a0cf0199" providerId="LiveId" clId="{8A8D4AD5-A970-4EA6-809E-20DB69B023FE}" dt="2023-05-15T15:12:54.513" v="1418" actId="20577"/>
          <ac:spMkLst>
            <pc:docMk/>
            <pc:sldMk cId="1198046044" sldId="275"/>
            <ac:spMk id="78" creationId="{00000000-0000-0000-0000-000000000000}"/>
          </ac:spMkLst>
        </pc:spChg>
        <pc:picChg chg="mod">
          <ac:chgData name="enrico manosperti" userId="c05f1df1a0cf0199" providerId="LiveId" clId="{8A8D4AD5-A970-4EA6-809E-20DB69B023FE}" dt="2023-05-15T08:49:29.361" v="174" actId="1076"/>
          <ac:picMkLst>
            <pc:docMk/>
            <pc:sldMk cId="1198046044" sldId="275"/>
            <ac:picMk id="5" creationId="{FAA6622B-A408-30B0-6A8D-F9EB1585305D}"/>
          </ac:picMkLst>
        </pc:picChg>
      </pc:sldChg>
      <pc:sldChg chg="addSp modSp mod">
        <pc:chgData name="enrico manosperti" userId="c05f1df1a0cf0199" providerId="LiveId" clId="{8A8D4AD5-A970-4EA6-809E-20DB69B023FE}" dt="2023-05-15T15:12:36.220" v="1389" actId="20577"/>
        <pc:sldMkLst>
          <pc:docMk/>
          <pc:sldMk cId="505518970" sldId="276"/>
        </pc:sldMkLst>
        <pc:spChg chg="add mod">
          <ac:chgData name="enrico manosperti" userId="c05f1df1a0cf0199" providerId="LiveId" clId="{8A8D4AD5-A970-4EA6-809E-20DB69B023FE}" dt="2023-05-15T09:07:11.422" v="558" actId="20577"/>
          <ac:spMkLst>
            <pc:docMk/>
            <pc:sldMk cId="505518970" sldId="276"/>
            <ac:spMk id="11" creationId="{05454ADD-C4EE-5372-2D10-C7F3E5E27A67}"/>
          </ac:spMkLst>
        </pc:spChg>
        <pc:spChg chg="mod">
          <ac:chgData name="enrico manosperti" userId="c05f1df1a0cf0199" providerId="LiveId" clId="{8A8D4AD5-A970-4EA6-809E-20DB69B023FE}" dt="2023-05-15T15:12:36.220" v="1389" actId="20577"/>
          <ac:spMkLst>
            <pc:docMk/>
            <pc:sldMk cId="505518970" sldId="276"/>
            <ac:spMk id="78" creationId="{00000000-0000-0000-0000-000000000000}"/>
          </ac:spMkLst>
        </pc:spChg>
        <pc:spChg chg="mod">
          <ac:chgData name="enrico manosperti" userId="c05f1df1a0cf0199" providerId="LiveId" clId="{8A8D4AD5-A970-4EA6-809E-20DB69B023FE}" dt="2023-05-15T09:08:22.716" v="582" actId="20577"/>
          <ac:spMkLst>
            <pc:docMk/>
            <pc:sldMk cId="505518970" sldId="276"/>
            <ac:spMk id="80" creationId="{00000000-0000-0000-0000-000000000000}"/>
          </ac:spMkLst>
        </pc:spChg>
        <pc:picChg chg="add mod">
          <ac:chgData name="enrico manosperti" userId="c05f1df1a0cf0199" providerId="LiveId" clId="{8A8D4AD5-A970-4EA6-809E-20DB69B023FE}" dt="2023-05-15T09:07:56.485" v="568" actId="1076"/>
          <ac:picMkLst>
            <pc:docMk/>
            <pc:sldMk cId="505518970" sldId="276"/>
            <ac:picMk id="3" creationId="{F6A30653-6B26-C2AF-8196-7DA8C3E9B59D}"/>
          </ac:picMkLst>
        </pc:picChg>
        <pc:picChg chg="add mod">
          <ac:chgData name="enrico manosperti" userId="c05f1df1a0cf0199" providerId="LiveId" clId="{8A8D4AD5-A970-4EA6-809E-20DB69B023FE}" dt="2023-05-15T09:07:59.998" v="569" actId="1076"/>
          <ac:picMkLst>
            <pc:docMk/>
            <pc:sldMk cId="505518970" sldId="276"/>
            <ac:picMk id="5" creationId="{0B1D6D17-ADB0-2B1F-2C6D-26E7D49B611E}"/>
          </ac:picMkLst>
        </pc:picChg>
        <pc:picChg chg="add mod">
          <ac:chgData name="enrico manosperti" userId="c05f1df1a0cf0199" providerId="LiveId" clId="{8A8D4AD5-A970-4EA6-809E-20DB69B023FE}" dt="2023-05-15T08:59:27.950" v="301" actId="14100"/>
          <ac:picMkLst>
            <pc:docMk/>
            <pc:sldMk cId="505518970" sldId="276"/>
            <ac:picMk id="7" creationId="{147F425F-E8B7-D6DD-5515-381FEA6203A6}"/>
          </ac:picMkLst>
        </pc:picChg>
        <pc:picChg chg="add mod">
          <ac:chgData name="enrico manosperti" userId="c05f1df1a0cf0199" providerId="LiveId" clId="{8A8D4AD5-A970-4EA6-809E-20DB69B023FE}" dt="2023-05-15T09:07:50.197" v="567" actId="1076"/>
          <ac:picMkLst>
            <pc:docMk/>
            <pc:sldMk cId="505518970" sldId="276"/>
            <ac:picMk id="9" creationId="{0CEA1B0D-62F0-E2FB-BF5F-12C561994091}"/>
          </ac:picMkLst>
        </pc:picChg>
      </pc:sldChg>
      <pc:sldChg chg="addSp modSp mod">
        <pc:chgData name="enrico manosperti" userId="c05f1df1a0cf0199" providerId="LiveId" clId="{8A8D4AD5-A970-4EA6-809E-20DB69B023FE}" dt="2023-05-15T15:12:19.475" v="1370" actId="20577"/>
        <pc:sldMkLst>
          <pc:docMk/>
          <pc:sldMk cId="2021266671" sldId="277"/>
        </pc:sldMkLst>
        <pc:spChg chg="add mod">
          <ac:chgData name="enrico manosperti" userId="c05f1df1a0cf0199" providerId="LiveId" clId="{8A8D4AD5-A970-4EA6-809E-20DB69B023FE}" dt="2023-05-15T15:09:46.327" v="1331" actId="2711"/>
          <ac:spMkLst>
            <pc:docMk/>
            <pc:sldMk cId="2021266671" sldId="277"/>
            <ac:spMk id="7" creationId="{5B2B8F19-73DF-21CE-80CC-58460149FBD6}"/>
          </ac:spMkLst>
        </pc:spChg>
        <pc:spChg chg="mod">
          <ac:chgData name="enrico manosperti" userId="c05f1df1a0cf0199" providerId="LiveId" clId="{8A8D4AD5-A970-4EA6-809E-20DB69B023FE}" dt="2023-05-15T15:12:19.475" v="1370" actId="20577"/>
          <ac:spMkLst>
            <pc:docMk/>
            <pc:sldMk cId="2021266671" sldId="277"/>
            <ac:spMk id="78" creationId="{00000000-0000-0000-0000-000000000000}"/>
          </ac:spMkLst>
        </pc:spChg>
        <pc:picChg chg="add mod">
          <ac:chgData name="enrico manosperti" userId="c05f1df1a0cf0199" providerId="LiveId" clId="{8A8D4AD5-A970-4EA6-809E-20DB69B023FE}" dt="2023-05-15T15:08:54.599" v="1324" actId="1076"/>
          <ac:picMkLst>
            <pc:docMk/>
            <pc:sldMk cId="2021266671" sldId="277"/>
            <ac:picMk id="3" creationId="{FF9FE387-5442-ABF4-3AE3-AA53F29FF1FC}"/>
          </ac:picMkLst>
        </pc:picChg>
        <pc:picChg chg="add mod">
          <ac:chgData name="enrico manosperti" userId="c05f1df1a0cf0199" providerId="LiveId" clId="{8A8D4AD5-A970-4EA6-809E-20DB69B023FE}" dt="2023-05-15T15:08:58.417" v="1326" actId="1076"/>
          <ac:picMkLst>
            <pc:docMk/>
            <pc:sldMk cId="2021266671" sldId="277"/>
            <ac:picMk id="5" creationId="{3682560A-AB6D-49F3-DD2C-33E551944954}"/>
          </ac:picMkLst>
        </pc:picChg>
      </pc:sldChg>
      <pc:sldChg chg="addSp modSp mod">
        <pc:chgData name="enrico manosperti" userId="c05f1df1a0cf0199" providerId="LiveId" clId="{8A8D4AD5-A970-4EA6-809E-20DB69B023FE}" dt="2023-05-15T15:12:00.352" v="1358" actId="20577"/>
        <pc:sldMkLst>
          <pc:docMk/>
          <pc:sldMk cId="591726940" sldId="278"/>
        </pc:sldMkLst>
        <pc:spChg chg="add mod">
          <ac:chgData name="enrico manosperti" userId="c05f1df1a0cf0199" providerId="LiveId" clId="{8A8D4AD5-A970-4EA6-809E-20DB69B023FE}" dt="2023-05-15T15:11:18.968" v="1346" actId="20577"/>
          <ac:spMkLst>
            <pc:docMk/>
            <pc:sldMk cId="591726940" sldId="278"/>
            <ac:spMk id="3" creationId="{411BE5CC-B1BD-607E-15F5-5BFA7D4920B5}"/>
          </ac:spMkLst>
        </pc:spChg>
        <pc:spChg chg="mod">
          <ac:chgData name="enrico manosperti" userId="c05f1df1a0cf0199" providerId="LiveId" clId="{8A8D4AD5-A970-4EA6-809E-20DB69B023FE}" dt="2023-05-15T15:12:00.352" v="1358" actId="20577"/>
          <ac:spMkLst>
            <pc:docMk/>
            <pc:sldMk cId="591726940" sldId="278"/>
            <ac:spMk id="7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210DE-4C56-CDDD-27D6-755601F97F2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D860A95-2CD7-1C38-B836-687248047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430FADD-175D-A0C3-50AF-48DE6E8224B6}"/>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4644C130-94B8-0CFA-BCCC-5839F91EBE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B18F68-F42C-C15A-D171-CC92F6E2BA23}"/>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41788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54DB4-F6F1-CF0F-CF74-13996D7D205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FC69DDA-AA33-E47F-C75D-2B1B19A2503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57EE70-2B41-6137-F1CA-A0F97244F1C6}"/>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0FCB4491-3407-EBCF-0BD2-EE93573BEA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F3DF6C-C817-4017-EC03-9192ECC266D9}"/>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11013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1877BEC-64F5-7099-137C-4DC0BBCB19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8FE8F61-52C4-6F40-A2EA-554AE46EED7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62D0F4-41CA-23BD-BB49-B277CCC099C9}"/>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AA834AD2-27F4-73E4-E2D1-4BED7D4652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0B82D3-D7FA-3107-EC3A-664BF2A87478}"/>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107925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7706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FD5E7-01A1-A6F0-7CF9-AE607AA9CE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D2C100-EDDC-3630-0A78-A6DEE6A0563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BB216F-8166-5B38-B88D-E5278B308008}"/>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598F599A-FE46-F4E9-1F3F-801EDDE019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3578CF-CDAC-557E-936B-F2DBF704AED9}"/>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2465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F6E3C3-B927-4EE5-961C-E586D8B7BAD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7ECD1E-81D5-03BD-CA87-BEFB95301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B9FEC72-B03D-40BC-D289-D355863EFE11}"/>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782792C7-870A-3EED-8231-8B0391A45F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145B0A-7944-6735-B60A-94268C5710D0}"/>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366375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DB3C-CE7B-5021-776C-F64D06C48B7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61BCF4-3FC3-89DD-49F2-08BF857262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55F43B-8B82-4682-4BA4-039641D70CA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7E3BA5C-2C1E-2A15-D138-247EAB3CE998}"/>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6" name="Segnaposto piè di pagina 5">
            <a:extLst>
              <a:ext uri="{FF2B5EF4-FFF2-40B4-BE49-F238E27FC236}">
                <a16:creationId xmlns:a16="http://schemas.microsoft.com/office/drawing/2014/main" id="{A2AA72EA-7D15-2173-5F71-1D2EA94471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E07DAB-422D-F111-3CCC-0234456C332B}"/>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102440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399097-20FE-5E46-F899-D716AFD011A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AEB72E-9BFF-D195-0EFC-51E6AE9E7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46EDFA0-E03A-C158-F83B-9BCF32387EA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C491B39-133D-D42C-2272-9C0D3D85AA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9B1EB1D-0C4F-D9D7-CD52-E9D9E13B06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C26F7E5-A09E-821B-B0CE-1F34AE942D8A}"/>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8" name="Segnaposto piè di pagina 7">
            <a:extLst>
              <a:ext uri="{FF2B5EF4-FFF2-40B4-BE49-F238E27FC236}">
                <a16:creationId xmlns:a16="http://schemas.microsoft.com/office/drawing/2014/main" id="{19698C82-8FAF-EA8C-07A0-92E4C432271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B85074D-4071-9C79-8240-19D2EA9CF450}"/>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426531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5DE66-E115-631D-6058-6AA1C485766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5950266-10FC-24AB-8D67-3EEAE90813B2}"/>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4" name="Segnaposto piè di pagina 3">
            <a:extLst>
              <a:ext uri="{FF2B5EF4-FFF2-40B4-BE49-F238E27FC236}">
                <a16:creationId xmlns:a16="http://schemas.microsoft.com/office/drawing/2014/main" id="{D1F3A705-E9B1-AE3D-6E64-05C367C5C3E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60F0EC2-74E1-8931-6D60-7A008711C896}"/>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101584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8E48C7C-0212-0BE1-7FC8-A97C6263CC3A}"/>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3" name="Segnaposto piè di pagina 2">
            <a:extLst>
              <a:ext uri="{FF2B5EF4-FFF2-40B4-BE49-F238E27FC236}">
                <a16:creationId xmlns:a16="http://schemas.microsoft.com/office/drawing/2014/main" id="{42FA6360-706E-85D3-BE84-FE9D68604FA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8C5CF12-1F32-A78F-A028-76A29B9D2753}"/>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285119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D2B9D-E722-CC1B-0674-5A3D0B3700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415074-C946-4B1D-5727-02CF858DE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D191E72-FC92-A778-66A2-3146E4D37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E250410-C3D9-44A0-8778-71F510ACE278}"/>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6" name="Segnaposto piè di pagina 5">
            <a:extLst>
              <a:ext uri="{FF2B5EF4-FFF2-40B4-BE49-F238E27FC236}">
                <a16:creationId xmlns:a16="http://schemas.microsoft.com/office/drawing/2014/main" id="{A3C85331-5714-E781-BC4B-792332A849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1B20F2-109F-9EFE-912C-6C718EF2FE76}"/>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35409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32FFA-6667-54D0-F5A3-31F1EDFF03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9D59F22-9C1B-0552-BE83-344ABF885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1ED4844-86EA-DA69-2244-B1C45A230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2BB3F8-2C22-46C9-2D36-B36F0A59EE18}"/>
              </a:ext>
            </a:extLst>
          </p:cNvPr>
          <p:cNvSpPr>
            <a:spLocks noGrp="1"/>
          </p:cNvSpPr>
          <p:nvPr>
            <p:ph type="dt" sz="half" idx="10"/>
          </p:nvPr>
        </p:nvSpPr>
        <p:spPr/>
        <p:txBody>
          <a:bodyPr/>
          <a:lstStyle/>
          <a:p>
            <a:fld id="{3CCD0D46-25BA-4279-A16F-3091B7BE02EF}" type="datetimeFigureOut">
              <a:rPr lang="it-IT" smtClean="0"/>
              <a:t>17/05/2023</a:t>
            </a:fld>
            <a:endParaRPr lang="it-IT"/>
          </a:p>
        </p:txBody>
      </p:sp>
      <p:sp>
        <p:nvSpPr>
          <p:cNvPr id="6" name="Segnaposto piè di pagina 5">
            <a:extLst>
              <a:ext uri="{FF2B5EF4-FFF2-40B4-BE49-F238E27FC236}">
                <a16:creationId xmlns:a16="http://schemas.microsoft.com/office/drawing/2014/main" id="{12F44C30-9318-0925-BAAB-7422F12CE6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5F6839-719E-A84B-7CB3-ED9EC4ABC5C2}"/>
              </a:ext>
            </a:extLst>
          </p:cNvPr>
          <p:cNvSpPr>
            <a:spLocks noGrp="1"/>
          </p:cNvSpPr>
          <p:nvPr>
            <p:ph type="sldNum" sz="quarter" idx="12"/>
          </p:nvPr>
        </p:nvSpPr>
        <p:spPr/>
        <p:txBody>
          <a:bodyPr/>
          <a:lstStyle/>
          <a:p>
            <a:fld id="{52025A3C-0F52-4F5B-8A87-688C015416E7}" type="slidenum">
              <a:rPr lang="it-IT" smtClean="0"/>
              <a:t>‹N›</a:t>
            </a:fld>
            <a:endParaRPr lang="it-IT"/>
          </a:p>
        </p:txBody>
      </p:sp>
    </p:spTree>
    <p:extLst>
      <p:ext uri="{BB962C8B-B14F-4D97-AF65-F5344CB8AC3E}">
        <p14:creationId xmlns:p14="http://schemas.microsoft.com/office/powerpoint/2010/main" val="353108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34496C4-B407-C5AC-5818-E2648F791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A22C34B-8F9A-B45C-9504-57BE46E65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1A8A50-1F8E-CA2F-49C7-55D15F3B6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D0D46-25BA-4279-A16F-3091B7BE02EF}" type="datetimeFigureOut">
              <a:rPr lang="it-IT" smtClean="0"/>
              <a:t>17/05/2023</a:t>
            </a:fld>
            <a:endParaRPr lang="it-IT"/>
          </a:p>
        </p:txBody>
      </p:sp>
      <p:sp>
        <p:nvSpPr>
          <p:cNvPr id="5" name="Segnaposto piè di pagina 4">
            <a:extLst>
              <a:ext uri="{FF2B5EF4-FFF2-40B4-BE49-F238E27FC236}">
                <a16:creationId xmlns:a16="http://schemas.microsoft.com/office/drawing/2014/main" id="{64692E93-F9D8-3757-35B6-D73C86381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4471587-97F5-3671-2F80-6C34A91F4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25A3C-0F52-4F5B-8A87-688C015416E7}" type="slidenum">
              <a:rPr lang="it-IT" smtClean="0"/>
              <a:t>‹N›</a:t>
            </a:fld>
            <a:endParaRPr lang="it-IT"/>
          </a:p>
        </p:txBody>
      </p:sp>
    </p:spTree>
    <p:extLst>
      <p:ext uri="{BB962C8B-B14F-4D97-AF65-F5344CB8AC3E}">
        <p14:creationId xmlns:p14="http://schemas.microsoft.com/office/powerpoint/2010/main" val="250449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emf"/><Relationship Id="rId7"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523880" y="698089"/>
            <a:ext cx="9143280" cy="4041059"/>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20000"/>
          </a:bodyPr>
          <a:lstStyle/>
          <a:p>
            <a:pPr algn="ctr">
              <a:lnSpc>
                <a:spcPct val="90000"/>
              </a:lnSpc>
            </a:pPr>
            <a:br>
              <a:rPr sz="7200" dirty="0">
                <a:solidFill>
                  <a:schemeClr val="bg1"/>
                </a:solidFill>
              </a:rPr>
            </a:br>
            <a:endParaRPr lang="it-IT" sz="7200" dirty="0">
              <a:solidFill>
                <a:schemeClr val="bg1"/>
              </a:solidFill>
            </a:endParaRPr>
          </a:p>
          <a:p>
            <a:pPr algn="ctr">
              <a:lnSpc>
                <a:spcPct val="90000"/>
              </a:lnSpc>
            </a:pPr>
            <a:r>
              <a:rPr lang="it-IT" sz="7200" b="1" dirty="0">
                <a:solidFill>
                  <a:schemeClr val="bg1"/>
                </a:solidFill>
                <a:latin typeface="Calibri Light" panose="020F0302020204030204" pitchFamily="34" charset="0"/>
                <a:cs typeface="Calibri Light" panose="020F0302020204030204" pitchFamily="34" charset="0"/>
              </a:rPr>
              <a:t>Design of CLIC </a:t>
            </a:r>
          </a:p>
          <a:p>
            <a:pPr algn="ctr">
              <a:lnSpc>
                <a:spcPct val="90000"/>
              </a:lnSpc>
            </a:pPr>
            <a:r>
              <a:rPr lang="it-IT" sz="7200" b="1" dirty="0" err="1">
                <a:solidFill>
                  <a:schemeClr val="bg1"/>
                </a:solidFill>
                <a:latin typeface="Calibri Light" panose="020F0302020204030204" pitchFamily="34" charset="0"/>
                <a:cs typeface="Calibri Light" panose="020F0302020204030204" pitchFamily="34" charset="0"/>
              </a:rPr>
              <a:t>Beam</a:t>
            </a:r>
            <a:r>
              <a:rPr lang="it-IT" sz="7200" b="1" dirty="0">
                <a:solidFill>
                  <a:schemeClr val="bg1"/>
                </a:solidFill>
                <a:latin typeface="Calibri Light" panose="020F0302020204030204" pitchFamily="34" charset="0"/>
                <a:cs typeface="Calibri Light" panose="020F0302020204030204" pitchFamily="34" charset="0"/>
              </a:rPr>
              <a:t> </a:t>
            </a:r>
            <a:r>
              <a:rPr lang="it-IT" sz="7200" b="1" dirty="0" err="1">
                <a:solidFill>
                  <a:schemeClr val="bg1"/>
                </a:solidFill>
                <a:latin typeface="Calibri Light" panose="020F0302020204030204" pitchFamily="34" charset="0"/>
                <a:cs typeface="Calibri Light" panose="020F0302020204030204" pitchFamily="34" charset="0"/>
              </a:rPr>
              <a:t>Delivey</a:t>
            </a:r>
            <a:r>
              <a:rPr lang="it-IT" sz="7200" b="1" dirty="0">
                <a:solidFill>
                  <a:schemeClr val="bg1"/>
                </a:solidFill>
                <a:latin typeface="Calibri Light" panose="020F0302020204030204" pitchFamily="34" charset="0"/>
                <a:cs typeface="Calibri Light" panose="020F0302020204030204" pitchFamily="34" charset="0"/>
              </a:rPr>
              <a:t> System </a:t>
            </a:r>
          </a:p>
          <a:p>
            <a:pPr algn="ctr">
              <a:lnSpc>
                <a:spcPct val="90000"/>
              </a:lnSpc>
            </a:pPr>
            <a:r>
              <a:rPr lang="it-IT" sz="7200" b="1" dirty="0" err="1">
                <a:solidFill>
                  <a:schemeClr val="bg1"/>
                </a:solidFill>
                <a:latin typeface="Calibri Light" panose="020F0302020204030204" pitchFamily="34" charset="0"/>
                <a:cs typeface="Calibri Light" panose="020F0302020204030204" pitchFamily="34" charset="0"/>
              </a:rPr>
              <a:t>at</a:t>
            </a:r>
            <a:r>
              <a:rPr lang="it-IT" sz="7200" b="1" dirty="0">
                <a:solidFill>
                  <a:schemeClr val="bg1"/>
                </a:solidFill>
                <a:latin typeface="Calibri Light" panose="020F0302020204030204" pitchFamily="34" charset="0"/>
                <a:cs typeface="Calibri Light" panose="020F0302020204030204" pitchFamily="34" charset="0"/>
              </a:rPr>
              <a:t> 7 TeV</a:t>
            </a:r>
          </a:p>
          <a:p>
            <a:pPr algn="ctr">
              <a:lnSpc>
                <a:spcPct val="90000"/>
              </a:lnSpc>
            </a:pPr>
            <a:endParaRPr lang="it-IT" sz="7200" dirty="0">
              <a:solidFill>
                <a:schemeClr val="bg1"/>
              </a:solidFill>
              <a:latin typeface="Calibri Light" panose="020F0302020204030204" pitchFamily="34" charset="0"/>
              <a:cs typeface="Calibri Light" panose="020F0302020204030204" pitchFamily="34" charset="0"/>
            </a:endParaRPr>
          </a:p>
        </p:txBody>
      </p:sp>
      <p:sp>
        <p:nvSpPr>
          <p:cNvPr id="77" name="CustomShape 2"/>
          <p:cNvSpPr/>
          <p:nvPr/>
        </p:nvSpPr>
        <p:spPr>
          <a:xfrm>
            <a:off x="1524360" y="5008072"/>
            <a:ext cx="9143280" cy="78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gn="ctr">
              <a:lnSpc>
                <a:spcPct val="90000"/>
              </a:lnSpc>
              <a:spcBef>
                <a:spcPts val="1001"/>
              </a:spcBef>
              <a:tabLst>
                <a:tab pos="0" algn="l"/>
              </a:tabLst>
            </a:pPr>
            <a:r>
              <a:rPr lang="it-IT" sz="2400" b="0" strike="noStrike" spc="-1" dirty="0">
                <a:solidFill>
                  <a:srgbClr val="000000"/>
                </a:solidFill>
                <a:latin typeface="Calibri"/>
                <a:ea typeface="DejaVu Sans"/>
              </a:rPr>
              <a:t>Enrico Manosperti, </a:t>
            </a:r>
            <a:r>
              <a:rPr lang="en-US" sz="2400" b="0" i="0" u="none" strike="noStrike" baseline="0" dirty="0"/>
              <a:t>Rogelio Tomás and Andrii </a:t>
            </a:r>
            <a:r>
              <a:rPr lang="en-US" sz="2400" b="0" i="0" u="none" strike="noStrike" baseline="0" dirty="0" err="1"/>
              <a:t>Pastushenko</a:t>
            </a:r>
            <a:r>
              <a:rPr lang="it-IT" sz="2400" b="0" strike="noStrike" spc="-1" dirty="0">
                <a:solidFill>
                  <a:srgbClr val="000000"/>
                </a:solidFill>
                <a:ea typeface="DejaVu Sans"/>
              </a:rPr>
              <a:t> </a:t>
            </a:r>
            <a:endParaRPr lang="en-GB" sz="2400" b="0" strike="noStrike" spc="-1" dirty="0"/>
          </a:p>
          <a:p>
            <a:pPr algn="ctr">
              <a:lnSpc>
                <a:spcPct val="90000"/>
              </a:lnSpc>
              <a:spcBef>
                <a:spcPts val="1001"/>
              </a:spcBef>
              <a:tabLst>
                <a:tab pos="0" algn="l"/>
              </a:tabLst>
            </a:pPr>
            <a:r>
              <a:rPr lang="it-IT" sz="2400" b="0" strike="noStrike" spc="-1" dirty="0">
                <a:solidFill>
                  <a:srgbClr val="000000"/>
                </a:solidFill>
                <a:latin typeface="Calibri"/>
                <a:ea typeface="DejaVu Sans"/>
              </a:rPr>
              <a:t>17/05/2023</a:t>
            </a:r>
            <a:endParaRPr lang="en-GB" sz="2400" b="0" strike="noStrike" spc="-1" dirty="0">
              <a:latin typeface="Arial"/>
            </a:endParaRPr>
          </a:p>
        </p:txBody>
      </p:sp>
      <p:pic>
        <p:nvPicPr>
          <p:cNvPr id="3" name="Immagine 2" descr="Immagine che contiene Elementi grafici, Carattere, grafica, design&#10;&#10;Descrizione generata automaticamente">
            <a:extLst>
              <a:ext uri="{FF2B5EF4-FFF2-40B4-BE49-F238E27FC236}">
                <a16:creationId xmlns:a16="http://schemas.microsoft.com/office/drawing/2014/main" id="{31C7454F-AC5D-145D-D890-FE300E350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35" y="4913061"/>
            <a:ext cx="1726950" cy="1754581"/>
          </a:xfrm>
          <a:prstGeom prst="rect">
            <a:avLst/>
          </a:prstGeom>
        </p:spPr>
      </p:pic>
      <p:pic>
        <p:nvPicPr>
          <p:cNvPr id="5" name="Immagine 4" descr="Immagine che contiene Elementi grafici, Carattere, cerchio, simbolo&#10;&#10;Descrizione generata automaticamente">
            <a:extLst>
              <a:ext uri="{FF2B5EF4-FFF2-40B4-BE49-F238E27FC236}">
                <a16:creationId xmlns:a16="http://schemas.microsoft.com/office/drawing/2014/main" id="{D233D60C-4B7C-11E8-4C1D-27ACCEB83BDE}"/>
              </a:ext>
            </a:extLst>
          </p:cNvPr>
          <p:cNvPicPr>
            <a:picLocks noChangeAspect="1"/>
          </p:cNvPicPr>
          <p:nvPr/>
        </p:nvPicPr>
        <p:blipFill rotWithShape="1">
          <a:blip r:embed="rId3">
            <a:extLst>
              <a:ext uri="{28A0092B-C50C-407E-A947-70E740481C1C}">
                <a14:useLocalDpi xmlns:a14="http://schemas.microsoft.com/office/drawing/2010/main" val="0"/>
              </a:ext>
            </a:extLst>
          </a:blip>
          <a:srcRect l="15139" t="14917" r="14771" b="13893"/>
          <a:stretch/>
        </p:blipFill>
        <p:spPr>
          <a:xfrm>
            <a:off x="9930580" y="4913060"/>
            <a:ext cx="1727450" cy="1754582"/>
          </a:xfrm>
          <a:prstGeom prst="rect">
            <a:avLst/>
          </a:prstGeom>
        </p:spPr>
      </p:pic>
    </p:spTree>
    <p:extLst>
      <p:ext uri="{BB962C8B-B14F-4D97-AF65-F5344CB8AC3E}">
        <p14:creationId xmlns:p14="http://schemas.microsoft.com/office/powerpoint/2010/main" val="17046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r>
              <a:rPr lang="it-IT" sz="6000" dirty="0">
                <a:solidFill>
                  <a:schemeClr val="bg1"/>
                </a:solidFill>
                <a:latin typeface="Calibri Light" panose="020F0302020204030204" pitchFamily="34" charset="0"/>
                <a:cs typeface="Calibri Light" panose="020F0302020204030204" pitchFamily="34" charset="0"/>
              </a:rPr>
              <a:t> </a:t>
            </a:r>
            <a:r>
              <a:rPr lang="it-IT" sz="6000" dirty="0" err="1">
                <a:solidFill>
                  <a:schemeClr val="bg1"/>
                </a:solidFill>
                <a:latin typeface="Calibri Light" panose="020F0302020204030204" pitchFamily="34" charset="0"/>
                <a:cs typeface="Calibri Light" panose="020F0302020204030204" pitchFamily="34" charset="0"/>
              </a:rPr>
              <a:t>Summary</a:t>
            </a:r>
            <a:endParaRPr lang="it-IT" sz="6000" dirty="0">
              <a:solidFill>
                <a:schemeClr val="bg1"/>
              </a:solidFill>
              <a:latin typeface="Calibri Light" panose="020F0302020204030204" pitchFamily="34" charset="0"/>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10</a:t>
            </a:fld>
            <a:endParaRPr lang="en-GB" sz="1800" b="0" strike="noStrike" spc="-1" dirty="0">
              <a:latin typeface="Arial"/>
            </a:endParaRP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411BE5CC-B1BD-607E-15F5-5BFA7D4920B5}"/>
                  </a:ext>
                </a:extLst>
              </p:cNvPr>
              <p:cNvSpPr txBox="1"/>
              <p:nvPr/>
            </p:nvSpPr>
            <p:spPr>
              <a:xfrm>
                <a:off x="206477" y="1182510"/>
                <a:ext cx="11887199" cy="4527393"/>
              </a:xfrm>
              <a:prstGeom prst="rect">
                <a:avLst/>
              </a:prstGeom>
              <a:noFill/>
            </p:spPr>
            <p:txBody>
              <a:bodyPr wrap="square">
                <a:spAutoFit/>
              </a:bodyPr>
              <a:lstStyle/>
              <a:p>
                <a:pPr marL="285750" indent="-285750" algn="l">
                  <a:buFont typeface="Wingdings" panose="05000000000000000000" pitchFamily="2" charset="2"/>
                  <a:buChar char="§"/>
                </a:pPr>
                <a:r>
                  <a:rPr lang="en-US" b="0" u="none" strike="noStrike" baseline="0" dirty="0"/>
                  <a:t>The new BDS at 7 </a:t>
                </a:r>
                <a:r>
                  <a:rPr lang="en-US" b="0" u="none" strike="noStrike" baseline="0" dirty="0" err="1"/>
                  <a:t>TeV</a:t>
                </a:r>
                <a:r>
                  <a:rPr lang="en-US" b="0" u="none" strike="noStrike" baseline="0" dirty="0"/>
                  <a:t> was developed by scaling up the previous design used for 3 </a:t>
                </a:r>
                <a:r>
                  <a:rPr lang="en-US" b="0" u="none" strike="noStrike" baseline="0" dirty="0" err="1"/>
                  <a:t>TeV</a:t>
                </a:r>
                <a:r>
                  <a:rPr lang="en-US" b="0" u="none" strike="noStrike" baseline="0" dirty="0"/>
                  <a:t>. </a:t>
                </a:r>
              </a:p>
              <a:p>
                <a:pPr marL="285750" indent="-285750" algn="l">
                  <a:buFont typeface="Wingdings" panose="05000000000000000000" pitchFamily="2" charset="2"/>
                  <a:buChar char="§"/>
                </a:pPr>
                <a:r>
                  <a:rPr lang="en-US" b="0" u="none" strike="noStrike" baseline="0" dirty="0"/>
                  <a:t>To mitigate the effects of SR, the bending angles in Collimation and FFS were reduced by 86% and 64%, respectively, for a BDS of 6 km length.</a:t>
                </a:r>
              </a:p>
              <a:p>
                <a:pPr marL="742950" lvl="1" indent="-285750">
                  <a:buFont typeface="Arial" panose="020B0604020202020204" pitchFamily="34" charset="0"/>
                  <a:buChar char="•"/>
                </a:pPr>
                <a:r>
                  <a:rPr lang="en-US" b="0" u="none" strike="noStrike" baseline="0" dirty="0"/>
                  <a:t>Further extending the Collimation section will not improve luminosity significantly. </a:t>
                </a:r>
              </a:p>
              <a:p>
                <a:pPr marL="285750" indent="-285750" algn="l">
                  <a:buFont typeface="Wingdings" panose="05000000000000000000" pitchFamily="2" charset="2"/>
                  <a:buChar char="§"/>
                </a:pPr>
                <a:r>
                  <a:rPr lang="en-US" b="0" u="none" strike="noStrike" baseline="0" dirty="0"/>
                  <a:t>The FFS has been optimized by </a:t>
                </a:r>
              </a:p>
              <a:p>
                <a:pPr marL="742950" lvl="1" indent="-285750">
                  <a:buFont typeface="Arial" panose="020B0604020202020204" pitchFamily="34" charset="0"/>
                  <a:buChar char="•"/>
                </a:pPr>
                <a:r>
                  <a:rPr lang="en-US" b="0" u="none" strike="noStrike" baseline="0" dirty="0"/>
                  <a:t>bringing </a:t>
                </a:r>
                <a14:m>
                  <m:oMath xmlns:m="http://schemas.openxmlformats.org/officeDocument/2006/math">
                    <m:sSup>
                      <m:sSupPr>
                        <m:ctrlPr>
                          <a:rPr lang="it-IT" b="0" i="1" u="none" strike="noStrike" baseline="0" smtClean="0">
                            <a:latin typeface="Cambria Math" panose="02040503050406030204" pitchFamily="18" charset="0"/>
                          </a:rPr>
                        </m:ctrlPr>
                      </m:sSupPr>
                      <m:e>
                        <m:r>
                          <m:rPr>
                            <m:sty m:val="p"/>
                          </m:rPr>
                          <a:rPr lang="it-IT" b="0" i="0" u="none" strike="noStrike" baseline="0" smtClean="0">
                            <a:latin typeface="Cambria Math" panose="02040503050406030204" pitchFamily="18" charset="0"/>
                          </a:rPr>
                          <m:t>L</m:t>
                        </m:r>
                      </m:e>
                      <m:sup>
                        <m:r>
                          <a:rPr lang="it-IT" b="0" i="0" u="none" strike="noStrike" baseline="0" smtClean="0">
                            <a:latin typeface="Cambria Math" panose="02040503050406030204" pitchFamily="18" charset="0"/>
                          </a:rPr>
                          <m:t>∗</m:t>
                        </m:r>
                      </m:sup>
                    </m:sSup>
                  </m:oMath>
                </a14:m>
                <a:r>
                  <a:rPr lang="en-US" b="0" u="none" strike="noStrike" baseline="0" dirty="0"/>
                  <a:t> from 8 m to 6 m, </a:t>
                </a:r>
              </a:p>
              <a:p>
                <a:pPr marL="742950" lvl="1" indent="-285750">
                  <a:buFont typeface="Arial" panose="020B0604020202020204" pitchFamily="34" charset="0"/>
                  <a:buChar char="•"/>
                </a:pPr>
                <a:r>
                  <a:rPr lang="en-US" b="0" u="none" strike="noStrike" baseline="0" dirty="0"/>
                  <a:t>rematching the Twiss parameters at the IP </a:t>
                </a:r>
                <a:endParaRPr lang="en-US" dirty="0"/>
              </a:p>
              <a:p>
                <a:pPr marL="742950" lvl="1" indent="-285750">
                  <a:buFont typeface="Arial" panose="020B0604020202020204" pitchFamily="34" charset="0"/>
                  <a:buChar char="•"/>
                </a:pPr>
                <a:r>
                  <a:rPr lang="en-US" b="0" u="none" strike="noStrike" baseline="0" dirty="0"/>
                  <a:t>optimizing higher-order aberrations using </a:t>
                </a:r>
                <a:r>
                  <a:rPr lang="en-US" b="0" u="none" strike="noStrike" baseline="0" dirty="0" err="1"/>
                  <a:t>sextupoles</a:t>
                </a:r>
                <a:r>
                  <a:rPr lang="en-US" b="0" u="none" strike="noStrike" baseline="0" dirty="0"/>
                  <a:t>, octupoles, and </a:t>
                </a:r>
                <a:r>
                  <a:rPr lang="en-US" b="0" u="none" strike="noStrike" baseline="0" dirty="0" err="1"/>
                  <a:t>decapoles</a:t>
                </a:r>
                <a:r>
                  <a:rPr lang="en-US" b="0" u="none" strike="noStrike" baseline="0" dirty="0"/>
                  <a:t>. </a:t>
                </a:r>
                <a:endParaRPr lang="en-US" dirty="0"/>
              </a:p>
              <a:p>
                <a:pPr marL="285750" indent="-285750">
                  <a:buFont typeface="Wingdings" panose="05000000000000000000" pitchFamily="2" charset="2"/>
                  <a:buChar char="§"/>
                </a:pPr>
                <a:r>
                  <a:rPr lang="en-US" b="0" u="none" strike="noStrike" baseline="0" dirty="0"/>
                  <a:t>Combining all systems together results in a luminosity of </a:t>
                </a:r>
                <a14:m>
                  <m:oMath xmlns:m="http://schemas.openxmlformats.org/officeDocument/2006/math">
                    <m:sSup>
                      <m:sSupPr>
                        <m:ctrlPr>
                          <a:rPr lang="it-IT" b="0" i="1" u="none" strike="noStrike" baseline="0" smtClean="0">
                            <a:latin typeface="Cambria Math" panose="02040503050406030204" pitchFamily="18" charset="0"/>
                          </a:rPr>
                        </m:ctrlPr>
                      </m:sSupPr>
                      <m:e>
                        <m:r>
                          <a:rPr lang="it-IT" b="0" i="0" u="none" strike="noStrike" baseline="0" smtClean="0">
                            <a:latin typeface="Cambria Math" panose="02040503050406030204" pitchFamily="18" charset="0"/>
                          </a:rPr>
                          <m:t>10</m:t>
                        </m:r>
                      </m:e>
                      <m:sup>
                        <m:r>
                          <a:rPr lang="it-IT" b="0" i="0" u="none" strike="noStrike" baseline="0" smtClean="0">
                            <a:latin typeface="Cambria Math" panose="02040503050406030204" pitchFamily="18" charset="0"/>
                          </a:rPr>
                          <m:t>35</m:t>
                        </m:r>
                      </m:sup>
                    </m:sSup>
                    <m:r>
                      <m:rPr>
                        <m:sty m:val="p"/>
                      </m:rPr>
                      <a:rPr lang="it-IT" b="0" i="0" u="none" strike="noStrike" baseline="0" smtClean="0">
                        <a:latin typeface="Cambria Math" panose="02040503050406030204" pitchFamily="18" charset="0"/>
                      </a:rPr>
                      <m:t>c</m:t>
                    </m:r>
                    <m:sSup>
                      <m:sSupPr>
                        <m:ctrlPr>
                          <a:rPr lang="it-IT" b="0" i="1" u="none" strike="noStrike" baseline="0" smtClean="0">
                            <a:latin typeface="Cambria Math" panose="02040503050406030204" pitchFamily="18" charset="0"/>
                          </a:rPr>
                        </m:ctrlPr>
                      </m:sSupPr>
                      <m:e>
                        <m:r>
                          <m:rPr>
                            <m:sty m:val="p"/>
                          </m:rPr>
                          <a:rPr lang="it-IT" b="0" i="0" u="none" strike="noStrike" baseline="0" smtClean="0">
                            <a:latin typeface="Cambria Math" panose="02040503050406030204" pitchFamily="18" charset="0"/>
                          </a:rPr>
                          <m:t>m</m:t>
                        </m:r>
                      </m:e>
                      <m:sup>
                        <m:r>
                          <a:rPr lang="it-IT" b="0" i="0" u="none" strike="noStrike" baseline="0" smtClean="0">
                            <a:latin typeface="Cambria Math" panose="02040503050406030204" pitchFamily="18" charset="0"/>
                          </a:rPr>
                          <m:t>−2</m:t>
                        </m:r>
                      </m:sup>
                    </m:sSup>
                    <m:sSup>
                      <m:sSupPr>
                        <m:ctrlPr>
                          <a:rPr lang="it-IT" b="0" i="1" u="none" strike="noStrike" baseline="0" smtClean="0">
                            <a:latin typeface="Cambria Math" panose="02040503050406030204" pitchFamily="18" charset="0"/>
                          </a:rPr>
                        </m:ctrlPr>
                      </m:sSupPr>
                      <m:e>
                        <m:r>
                          <m:rPr>
                            <m:sty m:val="p"/>
                          </m:rPr>
                          <a:rPr lang="it-IT" b="0" i="0" u="none" strike="noStrike" baseline="0" smtClean="0">
                            <a:latin typeface="Cambria Math" panose="02040503050406030204" pitchFamily="18" charset="0"/>
                          </a:rPr>
                          <m:t>s</m:t>
                        </m:r>
                      </m:e>
                      <m:sup>
                        <m:r>
                          <a:rPr lang="it-IT" b="0" i="0" u="none" strike="noStrike" baseline="0" smtClean="0">
                            <a:latin typeface="Cambria Math" panose="02040503050406030204" pitchFamily="18" charset="0"/>
                          </a:rPr>
                          <m:t>−1</m:t>
                        </m:r>
                      </m:sup>
                    </m:sSup>
                  </m:oMath>
                </a14:m>
                <a:r>
                  <a:rPr lang="en-US" b="0" u="none" strike="noStrike" baseline="0" dirty="0"/>
                  <a:t>. </a:t>
                </a:r>
              </a:p>
              <a:p>
                <a:pPr marL="285750" indent="-285750">
                  <a:buFont typeface="Wingdings" panose="05000000000000000000" pitchFamily="2" charset="2"/>
                  <a:buChar char="§"/>
                </a:pPr>
                <a:r>
                  <a:rPr lang="en-US" b="0" u="none" strike="noStrike" baseline="0" dirty="0"/>
                  <a:t>Further optimization of the systems can be achieved through additional studies. </a:t>
                </a:r>
              </a:p>
              <a:p>
                <a:pPr marL="742950" lvl="1" indent="-285750">
                  <a:buFont typeface="Arial" panose="020B0604020202020204" pitchFamily="34" charset="0"/>
                  <a:buChar char="•"/>
                </a:pPr>
                <a:r>
                  <a:rPr lang="en-US" b="0" u="none" strike="noStrike" baseline="0" dirty="0"/>
                  <a:t>For the Collimation section, the length of the </a:t>
                </a:r>
                <a:r>
                  <a:rPr lang="en-US" b="0" u="none" strike="noStrike" baseline="0" dirty="0" err="1"/>
                  <a:t>betatron</a:t>
                </a:r>
                <a:r>
                  <a:rPr lang="en-US" b="0" u="none" strike="noStrike" baseline="0" dirty="0"/>
                  <a:t> collimation could be reduced as it has no bends.</a:t>
                </a:r>
              </a:p>
              <a:p>
                <a:pPr marL="742950" lvl="1" indent="-285750">
                  <a:buFont typeface="Arial" panose="020B0604020202020204" pitchFamily="34" charset="0"/>
                  <a:buChar char="•"/>
                </a:pPr>
                <a:r>
                  <a:rPr lang="en-US" dirty="0"/>
                  <a:t>For</a:t>
                </a:r>
                <a:r>
                  <a:rPr lang="en-US" b="0" u="none" strike="noStrike" baseline="0" dirty="0"/>
                  <a:t> the FFS, it has been observed that increasing the length of the system can further reduce the SR effects. </a:t>
                </a:r>
              </a:p>
              <a:p>
                <a:pPr marL="742950" lvl="1" indent="-285750">
                  <a:buFont typeface="Arial" panose="020B0604020202020204" pitchFamily="34" charset="0"/>
                  <a:buChar char="•"/>
                </a:pPr>
                <a:r>
                  <a:rPr lang="en-US" b="0" u="none" strike="noStrike" baseline="0" dirty="0"/>
                  <a:t>However, a preliminary study did not produce better results, indicating that further investigations are required to improve its performance. </a:t>
                </a:r>
              </a:p>
              <a:p>
                <a:pPr marL="742950" lvl="1" indent="-285750">
                  <a:buFont typeface="Arial" panose="020B0604020202020204" pitchFamily="34" charset="0"/>
                  <a:buChar char="•"/>
                </a:pPr>
                <a:r>
                  <a:rPr lang="en-US" b="0" u="none" strike="noStrike" baseline="0" dirty="0"/>
                  <a:t>One approach under development is through the exploitation of the new MAD-NG code, which could offer additional tools and faster speed to optimize </a:t>
                </a:r>
                <a:r>
                  <a:rPr lang="it-IT" b="0" u="none" strike="noStrike" baseline="0" dirty="0"/>
                  <a:t>the FFS design.</a:t>
                </a:r>
                <a:endParaRPr lang="it-IT" dirty="0"/>
              </a:p>
            </p:txBody>
          </p:sp>
        </mc:Choice>
        <mc:Fallback xmlns="">
          <p:sp>
            <p:nvSpPr>
              <p:cNvPr id="3" name="CasellaDiTesto 2">
                <a:extLst>
                  <a:ext uri="{FF2B5EF4-FFF2-40B4-BE49-F238E27FC236}">
                    <a16:creationId xmlns:a16="http://schemas.microsoft.com/office/drawing/2014/main" id="{411BE5CC-B1BD-607E-15F5-5BFA7D4920B5}"/>
                  </a:ext>
                </a:extLst>
              </p:cNvPr>
              <p:cNvSpPr txBox="1">
                <a:spLocks noRot="1" noChangeAspect="1" noMove="1" noResize="1" noEditPoints="1" noAdjustHandles="1" noChangeArrowheads="1" noChangeShapeType="1" noTextEdit="1"/>
              </p:cNvSpPr>
              <p:nvPr/>
            </p:nvSpPr>
            <p:spPr>
              <a:xfrm>
                <a:off x="206477" y="1182510"/>
                <a:ext cx="11887199" cy="4527393"/>
              </a:xfrm>
              <a:prstGeom prst="rect">
                <a:avLst/>
              </a:prstGeom>
              <a:blipFill>
                <a:blip r:embed="rId3"/>
                <a:stretch>
                  <a:fillRect l="-359" t="-808" r="-103" b="-1346"/>
                </a:stretch>
              </a:blipFill>
            </p:spPr>
            <p:txBody>
              <a:bodyPr/>
              <a:lstStyle/>
              <a:p>
                <a:r>
                  <a:rPr lang="it-IT">
                    <a:noFill/>
                  </a:rPr>
                  <a:t> </a:t>
                </a:r>
              </a:p>
            </p:txBody>
          </p:sp>
        </mc:Fallback>
      </mc:AlternateContent>
      <p:grpSp>
        <p:nvGrpSpPr>
          <p:cNvPr id="6" name="Gruppo 5">
            <a:extLst>
              <a:ext uri="{FF2B5EF4-FFF2-40B4-BE49-F238E27FC236}">
                <a16:creationId xmlns:a16="http://schemas.microsoft.com/office/drawing/2014/main" id="{97298D35-868C-8C05-AE17-91EBC2802817}"/>
              </a:ext>
            </a:extLst>
          </p:cNvPr>
          <p:cNvGrpSpPr/>
          <p:nvPr/>
        </p:nvGrpSpPr>
        <p:grpSpPr>
          <a:xfrm>
            <a:off x="10068307" y="28531"/>
            <a:ext cx="1848389" cy="954695"/>
            <a:chOff x="3395658" y="3084260"/>
            <a:chExt cx="3454400" cy="1754582"/>
          </a:xfrm>
        </p:grpSpPr>
        <p:pic>
          <p:nvPicPr>
            <p:cNvPr id="7" name="Immagine 6" descr="Immagine che contiene Elementi grafici, Carattere, grafica, design&#10;&#10;Descrizione generata automaticamente">
              <a:extLst>
                <a:ext uri="{FF2B5EF4-FFF2-40B4-BE49-F238E27FC236}">
                  <a16:creationId xmlns:a16="http://schemas.microsoft.com/office/drawing/2014/main" id="{284C063F-69F9-D237-412F-04DD1C1F2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8" name="Immagine 7" descr="Immagine che contiene Elementi grafici, Carattere, cerchio, simbolo&#10;&#10;Descrizione generata automaticamente">
              <a:extLst>
                <a:ext uri="{FF2B5EF4-FFF2-40B4-BE49-F238E27FC236}">
                  <a16:creationId xmlns:a16="http://schemas.microsoft.com/office/drawing/2014/main" id="{05B85F74-1C6E-06F4-5A45-70090948A18C}"/>
                </a:ext>
              </a:extLst>
            </p:cNvPr>
            <p:cNvPicPr>
              <a:picLocks noChangeAspect="1"/>
            </p:cNvPicPr>
            <p:nvPr/>
          </p:nvPicPr>
          <p:blipFill rotWithShape="1">
            <a:blip r:embed="rId5">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59172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Table</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contents</a:t>
            </a:r>
            <a:endPar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2</a:t>
            </a:fld>
            <a:endParaRPr lang="en-GB" sz="1800" b="0" strike="noStrike" spc="-1" dirty="0">
              <a:latin typeface="Arial"/>
            </a:endParaRPr>
          </a:p>
        </p:txBody>
      </p:sp>
      <p:grpSp>
        <p:nvGrpSpPr>
          <p:cNvPr id="4" name="Gruppo 3">
            <a:extLst>
              <a:ext uri="{FF2B5EF4-FFF2-40B4-BE49-F238E27FC236}">
                <a16:creationId xmlns:a16="http://schemas.microsoft.com/office/drawing/2014/main" id="{B7D65907-C70A-73F0-B990-22C21202DFE5}"/>
              </a:ext>
            </a:extLst>
          </p:cNvPr>
          <p:cNvGrpSpPr/>
          <p:nvPr/>
        </p:nvGrpSpPr>
        <p:grpSpPr>
          <a:xfrm>
            <a:off x="10068307" y="28531"/>
            <a:ext cx="1848389" cy="954695"/>
            <a:chOff x="3395658" y="3084260"/>
            <a:chExt cx="3454400" cy="1754582"/>
          </a:xfrm>
        </p:grpSpPr>
        <p:pic>
          <p:nvPicPr>
            <p:cNvPr id="2" name="Immagine 1" descr="Immagine che contiene Elementi grafici, Carattere, grafica, design&#10;&#10;Descrizione generata automaticamente">
              <a:extLst>
                <a:ext uri="{FF2B5EF4-FFF2-40B4-BE49-F238E27FC236}">
                  <a16:creationId xmlns:a16="http://schemas.microsoft.com/office/drawing/2014/main" id="{105AE7F4-1E42-11C5-94A1-87E8BC9A8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3" name="Immagine 2" descr="Immagine che contiene Elementi grafici, Carattere, cerchio, simbolo&#10;&#10;Descrizione generata automaticamente">
              <a:extLst>
                <a:ext uri="{FF2B5EF4-FFF2-40B4-BE49-F238E27FC236}">
                  <a16:creationId xmlns:a16="http://schemas.microsoft.com/office/drawing/2014/main" id="{AFC96DAF-973D-894D-64DA-16093CAC4DE4}"/>
                </a:ext>
              </a:extLst>
            </p:cNvPr>
            <p:cNvPicPr>
              <a:picLocks noChangeAspect="1"/>
            </p:cNvPicPr>
            <p:nvPr/>
          </p:nvPicPr>
          <p:blipFill rotWithShape="1">
            <a:blip r:embed="rId4">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
        <p:nvSpPr>
          <p:cNvPr id="5" name="CasellaDiTesto 4">
            <a:extLst>
              <a:ext uri="{FF2B5EF4-FFF2-40B4-BE49-F238E27FC236}">
                <a16:creationId xmlns:a16="http://schemas.microsoft.com/office/drawing/2014/main" id="{D2385DC9-0923-04A3-5938-BFA487452E01}"/>
              </a:ext>
            </a:extLst>
          </p:cNvPr>
          <p:cNvSpPr txBox="1"/>
          <p:nvPr/>
        </p:nvSpPr>
        <p:spPr>
          <a:xfrm>
            <a:off x="294968" y="1386348"/>
            <a:ext cx="6017342" cy="3139321"/>
          </a:xfrm>
          <a:prstGeom prst="rect">
            <a:avLst/>
          </a:prstGeom>
          <a:noFill/>
        </p:spPr>
        <p:txBody>
          <a:bodyPr wrap="square" rtlCol="0">
            <a:spAutoFit/>
          </a:bodyPr>
          <a:lstStyle/>
          <a:p>
            <a:pPr marL="285750" indent="-285750">
              <a:buFont typeface="Wingdings" panose="05000000000000000000" pitchFamily="2" charset="2"/>
              <a:buChar char="§"/>
            </a:pPr>
            <a:r>
              <a:rPr lang="it-IT" dirty="0" err="1"/>
              <a:t>Luminosity</a:t>
            </a:r>
            <a:r>
              <a:rPr lang="it-IT" dirty="0"/>
              <a:t> </a:t>
            </a:r>
            <a:r>
              <a:rPr lang="it-IT" dirty="0" err="1"/>
              <a:t>extrapolation</a:t>
            </a:r>
            <a:endParaRPr lang="it-IT" dirty="0"/>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a:t>Issues and challenges of the 7 TeV design</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err="1"/>
              <a:t>Collimation</a:t>
            </a:r>
            <a:r>
              <a:rPr lang="it-IT" dirty="0"/>
              <a:t> </a:t>
            </a:r>
            <a:r>
              <a:rPr lang="it-IT" dirty="0" err="1"/>
              <a:t>section</a:t>
            </a:r>
            <a:r>
              <a:rPr lang="it-IT" dirty="0"/>
              <a:t> design and </a:t>
            </a:r>
            <a:r>
              <a:rPr lang="it-IT" dirty="0" err="1"/>
              <a:t>optimization</a:t>
            </a:r>
            <a:endParaRPr lang="it-IT" dirty="0"/>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err="1"/>
              <a:t>Final</a:t>
            </a:r>
            <a:r>
              <a:rPr lang="it-IT" dirty="0"/>
              <a:t> Focus System design and </a:t>
            </a:r>
            <a:r>
              <a:rPr lang="it-IT" dirty="0" err="1"/>
              <a:t>optimization</a:t>
            </a:r>
            <a:endParaRPr lang="it-IT" dirty="0"/>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a:t>Full </a:t>
            </a:r>
            <a:r>
              <a:rPr lang="it-IT" dirty="0" err="1"/>
              <a:t>Beam</a:t>
            </a:r>
            <a:r>
              <a:rPr lang="it-IT" dirty="0"/>
              <a:t> Delivery System</a:t>
            </a:r>
          </a:p>
          <a:p>
            <a:pPr marL="285750" indent="-285750">
              <a:buFont typeface="Wingdings" panose="05000000000000000000" pitchFamily="2" charset="2"/>
              <a:buChar char="§"/>
            </a:pPr>
            <a:endParaRPr lang="it-IT" dirty="0"/>
          </a:p>
          <a:p>
            <a:pPr marL="285750" indent="-285750">
              <a:buFont typeface="Wingdings" panose="05000000000000000000" pitchFamily="2" charset="2"/>
              <a:buChar char="§"/>
            </a:pPr>
            <a:r>
              <a:rPr lang="it-IT" dirty="0" err="1"/>
              <a:t>Summary</a:t>
            </a:r>
            <a:endParaRPr lang="it-IT" dirty="0"/>
          </a:p>
        </p:txBody>
      </p:sp>
    </p:spTree>
    <p:extLst>
      <p:ext uri="{BB962C8B-B14F-4D97-AF65-F5344CB8AC3E}">
        <p14:creationId xmlns:p14="http://schemas.microsoft.com/office/powerpoint/2010/main" val="7489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Luminosity</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extrapolation</a:t>
            </a:r>
            <a:endPar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600" y="64425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3</a:t>
            </a:fld>
            <a:endParaRPr lang="en-GB" sz="1800" b="0" strike="noStrike" spc="-1" dirty="0">
              <a:latin typeface="Arial"/>
            </a:endParaRPr>
          </a:p>
        </p:txBody>
      </p:sp>
      <p:pic>
        <p:nvPicPr>
          <p:cNvPr id="3" name="Immagine 2" descr="Immagine che contiene schermata, Diagramma, linea, diagramma&#10;&#10;Descrizione generata automaticamente">
            <a:extLst>
              <a:ext uri="{FF2B5EF4-FFF2-40B4-BE49-F238E27FC236}">
                <a16:creationId xmlns:a16="http://schemas.microsoft.com/office/drawing/2014/main" id="{CAD826CE-2A8B-307B-3076-80C481E6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921" y="1349825"/>
            <a:ext cx="8055654" cy="4390403"/>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31A01AA-0B51-4F37-648E-E777E227BD0B}"/>
                  </a:ext>
                </a:extLst>
              </p:cNvPr>
              <p:cNvSpPr txBox="1"/>
              <p:nvPr/>
            </p:nvSpPr>
            <p:spPr>
              <a:xfrm>
                <a:off x="297425" y="1713323"/>
                <a:ext cx="3687098" cy="3426644"/>
              </a:xfrm>
              <a:prstGeom prst="rect">
                <a:avLst/>
              </a:prstGeom>
              <a:noFill/>
            </p:spPr>
            <p:txBody>
              <a:bodyPr wrap="square">
                <a:spAutoFit/>
              </a:bodyPr>
              <a:lstStyle/>
              <a:p>
                <a:pPr marL="285750" indent="-285750">
                  <a:buFont typeface="Arial" panose="020B0604020202020204" pitchFamily="34" charset="0"/>
                  <a:buChar char="•"/>
                </a:pPr>
                <a:r>
                  <a:rPr lang="en-US" dirty="0"/>
                  <a:t>First studies of CLIC BDS with 7 </a:t>
                </a:r>
                <a:r>
                  <a:rPr lang="en-US" dirty="0" err="1"/>
                  <a:t>TeV</a:t>
                </a:r>
                <a:r>
                  <a:rPr lang="en-US" dirty="0"/>
                  <a:t> of </a:t>
                </a:r>
                <a:r>
                  <a:rPr lang="en-US" dirty="0" err="1"/>
                  <a:t>c.m.</a:t>
                </a:r>
                <a:r>
                  <a:rPr lang="en-US" dirty="0"/>
                  <a:t> energy.</a:t>
                </a:r>
              </a:p>
              <a:p>
                <a:r>
                  <a:rPr lang="en-US" dirty="0"/>
                  <a:t> </a:t>
                </a:r>
              </a:p>
              <a:p>
                <a:pPr marL="285750" indent="-285750">
                  <a:buFont typeface="Arial" panose="020B0604020202020204" pitchFamily="34" charset="0"/>
                  <a:buChar char="•"/>
                </a:pPr>
                <a:r>
                  <a:rPr lang="en-US" dirty="0"/>
                  <a:t>Scaling up the previous 3 </a:t>
                </a:r>
                <a:r>
                  <a:rPr lang="en-US" dirty="0" err="1"/>
                  <a:t>TeV</a:t>
                </a:r>
                <a:r>
                  <a:rPr lang="en-US" dirty="0"/>
                  <a:t> lattice by a factor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𝛼</m:t>
                        </m:r>
                      </m:e>
                      <m:sub>
                        <m:r>
                          <a:rPr lang="it-IT" b="0" i="1" smtClean="0">
                            <a:latin typeface="Cambria Math" panose="02040503050406030204" pitchFamily="18" charset="0"/>
                          </a:rPr>
                          <m:t>𝑠</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panose="02040503050406030204" pitchFamily="18" charset="0"/>
                              </a:rPr>
                              <m:t>7</m:t>
                            </m:r>
                            <m:r>
                              <m:rPr>
                                <m:lit/>
                              </m:rPr>
                              <a:rPr lang="it-IT" b="0" i="1" smtClean="0">
                                <a:latin typeface="Cambria Math" panose="02040503050406030204" pitchFamily="18" charset="0"/>
                              </a:rPr>
                              <m:t>/</m:t>
                            </m:r>
                            <m:r>
                              <a:rPr lang="it-IT" b="0" i="1" smtClean="0">
                                <a:latin typeface="Cambria Math" panose="02040503050406030204" pitchFamily="18" charset="0"/>
                              </a:rPr>
                              <m:t>3</m:t>
                            </m:r>
                          </m:e>
                        </m:d>
                      </m:e>
                      <m:sup>
                        <m:r>
                          <a:rPr lang="it-IT" b="0" i="1" smtClean="0">
                            <a:latin typeface="Cambria Math" panose="02040503050406030204" pitchFamily="18" charset="0"/>
                          </a:rPr>
                          <m:t>1</m:t>
                        </m:r>
                        <m:r>
                          <m:rPr>
                            <m:lit/>
                          </m:rPr>
                          <a:rPr lang="it-IT" b="0" i="1" smtClean="0">
                            <a:latin typeface="Cambria Math" panose="02040503050406030204" pitchFamily="18" charset="0"/>
                          </a:rPr>
                          <m:t>/</m:t>
                        </m:r>
                        <m:r>
                          <a:rPr lang="it-IT" b="0" i="1" smtClean="0">
                            <a:latin typeface="Cambria Math" panose="02040503050406030204" pitchFamily="18" charset="0"/>
                          </a:rPr>
                          <m:t>3</m:t>
                        </m:r>
                      </m:sup>
                    </m:sSup>
                  </m:oMath>
                </a14:m>
                <a:r>
                  <a:rPr lang="en-US" dirty="0"/>
                  <a:t>, to accommodate the higher energy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Luminosity extrapolated from previous studies up to a </a:t>
                </a:r>
                <a:r>
                  <a:rPr lang="en-US" dirty="0" err="1"/>
                  <a:t>c.m.</a:t>
                </a:r>
                <a:r>
                  <a:rPr lang="en-US" dirty="0"/>
                  <a:t> energy of 3 </a:t>
                </a:r>
                <a:r>
                  <a:rPr lang="en-US" dirty="0" err="1"/>
                  <a:t>TeV</a:t>
                </a:r>
                <a:r>
                  <a:rPr lang="en-US" dirty="0"/>
                  <a:t>.</a:t>
                </a:r>
              </a:p>
              <a:p>
                <a:endParaRPr lang="it-IT" dirty="0"/>
              </a:p>
            </p:txBody>
          </p:sp>
        </mc:Choice>
        <mc:Fallback xmlns="">
          <p:sp>
            <p:nvSpPr>
              <p:cNvPr id="5" name="CasellaDiTesto 4">
                <a:extLst>
                  <a:ext uri="{FF2B5EF4-FFF2-40B4-BE49-F238E27FC236}">
                    <a16:creationId xmlns:a16="http://schemas.microsoft.com/office/drawing/2014/main" id="{131A01AA-0B51-4F37-648E-E777E227BD0B}"/>
                  </a:ext>
                </a:extLst>
              </p:cNvPr>
              <p:cNvSpPr txBox="1">
                <a:spLocks noRot="1" noChangeAspect="1" noMove="1" noResize="1" noEditPoints="1" noAdjustHandles="1" noChangeArrowheads="1" noChangeShapeType="1" noTextEdit="1"/>
              </p:cNvSpPr>
              <p:nvPr/>
            </p:nvSpPr>
            <p:spPr>
              <a:xfrm>
                <a:off x="297425" y="1713323"/>
                <a:ext cx="3687098" cy="3426644"/>
              </a:xfrm>
              <a:prstGeom prst="rect">
                <a:avLst/>
              </a:prstGeom>
              <a:blipFill>
                <a:blip r:embed="rId4"/>
                <a:stretch>
                  <a:fillRect l="-1157" t="-8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E8311E1-59D3-8BC7-3322-433385005263}"/>
                  </a:ext>
                </a:extLst>
              </p:cNvPr>
              <p:cNvSpPr txBox="1"/>
              <p:nvPr/>
            </p:nvSpPr>
            <p:spPr>
              <a:xfrm>
                <a:off x="151823" y="5141047"/>
                <a:ext cx="3687098" cy="4001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it-IT" b="0" i="1" smtClean="0">
                              <a:latin typeface="Cambria Math" panose="02040503050406030204" pitchFamily="18" charset="0"/>
                              <a:ea typeface="Cambria Math" panose="02040503050406030204" pitchFamily="18" charset="0"/>
                            </a:rPr>
                            <m:t>𝑝𝑟𝑒𝑑</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35</m:t>
                          </m:r>
                        </m:sup>
                      </m:sSup>
                      <m:r>
                        <a:rPr lang="it-IT" b="0" i="1" smtClean="0">
                          <a:latin typeface="Cambria Math" panose="02040503050406030204" pitchFamily="18" charset="0"/>
                          <a:ea typeface="Cambria Math" panose="02040503050406030204" pitchFamily="18" charset="0"/>
                        </a:rPr>
                        <m:t>𝑐</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𝑚</m:t>
                          </m:r>
                        </m:e>
                        <m:sup>
                          <m:r>
                            <a:rPr lang="it-IT" b="0" i="1" smtClean="0">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𝑠</m:t>
                          </m:r>
                        </m:e>
                        <m:sup>
                          <m:r>
                            <a:rPr lang="it-IT" b="0" i="1" smtClean="0">
                              <a:latin typeface="Cambria Math" panose="02040503050406030204" pitchFamily="18" charset="0"/>
                              <a:ea typeface="Cambria Math" panose="02040503050406030204" pitchFamily="18" charset="0"/>
                            </a:rPr>
                            <m:t>−1</m:t>
                          </m:r>
                        </m:sup>
                      </m:sSup>
                    </m:oMath>
                  </m:oMathPara>
                </a14:m>
                <a:endParaRPr lang="it-IT" dirty="0"/>
              </a:p>
            </p:txBody>
          </p:sp>
        </mc:Choice>
        <mc:Fallback xmlns="">
          <p:sp>
            <p:nvSpPr>
              <p:cNvPr id="7" name="CasellaDiTesto 6">
                <a:extLst>
                  <a:ext uri="{FF2B5EF4-FFF2-40B4-BE49-F238E27FC236}">
                    <a16:creationId xmlns:a16="http://schemas.microsoft.com/office/drawing/2014/main" id="{AE8311E1-59D3-8BC7-3322-433385005263}"/>
                  </a:ext>
                </a:extLst>
              </p:cNvPr>
              <p:cNvSpPr txBox="1">
                <a:spLocks noRot="1" noChangeAspect="1" noMove="1" noResize="1" noEditPoints="1" noAdjustHandles="1" noChangeArrowheads="1" noChangeShapeType="1" noTextEdit="1"/>
              </p:cNvSpPr>
              <p:nvPr/>
            </p:nvSpPr>
            <p:spPr>
              <a:xfrm>
                <a:off x="151823" y="5141047"/>
                <a:ext cx="3687098" cy="400174"/>
              </a:xfrm>
              <a:prstGeom prst="rect">
                <a:avLst/>
              </a:prstGeom>
              <a:blipFill>
                <a:blip r:embed="rId5"/>
                <a:stretch>
                  <a:fillRect b="-6061"/>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E7FA72B0-F58A-CE43-A172-0A414B1CBC66}"/>
              </a:ext>
            </a:extLst>
          </p:cNvPr>
          <p:cNvGrpSpPr/>
          <p:nvPr/>
        </p:nvGrpSpPr>
        <p:grpSpPr>
          <a:xfrm>
            <a:off x="10068307" y="28531"/>
            <a:ext cx="1848389" cy="954695"/>
            <a:chOff x="3395658" y="3084260"/>
            <a:chExt cx="3454400" cy="1754582"/>
          </a:xfrm>
        </p:grpSpPr>
        <p:pic>
          <p:nvPicPr>
            <p:cNvPr id="4" name="Immagine 3" descr="Immagine che contiene Elementi grafici, Carattere, grafica, design&#10;&#10;Descrizione generata automaticamente">
              <a:extLst>
                <a:ext uri="{FF2B5EF4-FFF2-40B4-BE49-F238E27FC236}">
                  <a16:creationId xmlns:a16="http://schemas.microsoft.com/office/drawing/2014/main" id="{B30539B3-54DB-995A-5063-AFA0C45D8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6" name="Immagine 5" descr="Immagine che contiene Elementi grafici, Carattere, cerchio, simbolo&#10;&#10;Descrizione generata automaticamente">
              <a:extLst>
                <a:ext uri="{FF2B5EF4-FFF2-40B4-BE49-F238E27FC236}">
                  <a16:creationId xmlns:a16="http://schemas.microsoft.com/office/drawing/2014/main" id="{6DE35318-FB84-758B-B0AB-38C9A0F55811}"/>
                </a:ext>
              </a:extLst>
            </p:cNvPr>
            <p:cNvPicPr>
              <a:picLocks noChangeAspect="1"/>
            </p:cNvPicPr>
            <p:nvPr/>
          </p:nvPicPr>
          <p:blipFill rotWithShape="1">
            <a:blip r:embed="rId7">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217026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Issue</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of the new design</a:t>
            </a: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4</a:t>
            </a:fld>
            <a:endParaRPr lang="en-GB" sz="1800" b="0" strike="noStrike" spc="-1" dirty="0">
              <a:latin typeface="Arial"/>
            </a:endParaRP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643DAFAB-C873-A7F1-C538-053E2E7C1D9F}"/>
                  </a:ext>
                </a:extLst>
              </p:cNvPr>
              <p:cNvSpPr txBox="1"/>
              <p:nvPr/>
            </p:nvSpPr>
            <p:spPr>
              <a:xfrm>
                <a:off x="230758" y="1447592"/>
                <a:ext cx="11729883" cy="4551246"/>
              </a:xfrm>
              <a:prstGeom prst="rect">
                <a:avLst/>
              </a:prstGeom>
              <a:noFill/>
            </p:spPr>
            <p:txBody>
              <a:bodyPr wrap="square">
                <a:spAutoFit/>
              </a:bodyPr>
              <a:lstStyle/>
              <a:p>
                <a:pPr marL="342900" indent="-342900">
                  <a:buFont typeface="Arial" panose="020B0604020202020204" pitchFamily="34" charset="0"/>
                  <a:buChar char="•"/>
                </a:pPr>
                <a:r>
                  <a:rPr lang="en-US" dirty="0"/>
                  <a:t>The main sources of synchrotron radiation are the bending magnets in the Collimation section and in the Final Focus System.</a:t>
                </a:r>
              </a:p>
              <a:p>
                <a:r>
                  <a:rPr lang="it-IT" b="0" dirty="0"/>
                  <a:t>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𝜎</m:t>
                        </m:r>
                      </m:e>
                      <m:sub>
                        <m:r>
                          <a:rPr lang="it-IT" b="0" i="1" smtClean="0">
                            <a:latin typeface="Cambria Math" panose="02040503050406030204" pitchFamily="18" charset="0"/>
                          </a:rPr>
                          <m:t>𝑏𝑒𝑛𝑑</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2</m:t>
                        </m:r>
                      </m:sub>
                    </m:sSub>
                    <m:nary>
                      <m:naryPr>
                        <m:ctrlPr>
                          <a:rPr lang="it-IT" b="0" i="1" smtClean="0">
                            <a:latin typeface="Cambria Math" panose="02040503050406030204" pitchFamily="18" charset="0"/>
                          </a:rPr>
                        </m:ctrlPr>
                      </m:naryPr>
                      <m:sub>
                        <m:r>
                          <a:rPr lang="it-IT" b="0" i="1" smtClean="0">
                            <a:latin typeface="Cambria Math" panose="02040503050406030204" pitchFamily="18" charset="0"/>
                          </a:rPr>
                          <m:t>0</m:t>
                        </m:r>
                      </m:sub>
                      <m:sup>
                        <m:r>
                          <m:rPr>
                            <m:sty m:val="p"/>
                          </m:rPr>
                          <a:rPr lang="it-IT" b="0" i="0" smtClean="0">
                            <a:latin typeface="Cambria Math" panose="02040503050406030204" pitchFamily="18" charset="0"/>
                          </a:rPr>
                          <m:t>Θ</m:t>
                        </m:r>
                      </m:sup>
                      <m:e>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r>
                                  <a:rPr lang="it-IT" b="0" i="1" smtClean="0">
                                    <a:latin typeface="Cambria Math" panose="02040503050406030204" pitchFamily="18" charset="0"/>
                                  </a:rPr>
                                  <m:t>𝐸</m:t>
                                </m:r>
                              </m:e>
                              <m:sup>
                                <m:r>
                                  <a:rPr lang="it-IT" b="0" i="1" smtClean="0">
                                    <a:latin typeface="Cambria Math" panose="02040503050406030204" pitchFamily="18" charset="0"/>
                                  </a:rPr>
                                  <m:t>5</m:t>
                                </m:r>
                              </m:sup>
                            </m:sSup>
                          </m:num>
                          <m:den>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3</m:t>
                                </m:r>
                              </m:sup>
                            </m:sSup>
                          </m:den>
                        </m:f>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𝜌</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𝑐𝑜𝑠</m:t>
                                    </m:r>
                                    <m:r>
                                      <a:rPr lang="it-IT" b="0" i="1" smtClean="0">
                                        <a:latin typeface="Cambria Math" panose="02040503050406030204" pitchFamily="18" charset="0"/>
                                      </a:rPr>
                                      <m:t>𝜃</m:t>
                                    </m:r>
                                  </m:e>
                                </m:d>
                              </m:e>
                            </m:d>
                          </m:e>
                          <m:sup>
                            <m:r>
                              <a:rPr lang="it-IT" b="0" i="1" smtClean="0">
                                <a:latin typeface="Cambria Math" panose="02040503050406030204" pitchFamily="18" charset="0"/>
                              </a:rPr>
                              <m:t>2</m:t>
                            </m:r>
                          </m:sup>
                        </m:sSup>
                        <m:r>
                          <a:rPr lang="it-IT" b="0" i="1" smtClean="0">
                            <a:latin typeface="Cambria Math" panose="02040503050406030204" pitchFamily="18" charset="0"/>
                          </a:rPr>
                          <m:t>𝑑𝑠</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𝐸</m:t>
                            </m:r>
                          </m:e>
                          <m:sup>
                            <m:r>
                              <a:rPr lang="it-IT" b="0" i="1" smtClean="0">
                                <a:latin typeface="Cambria Math" panose="02040503050406030204" pitchFamily="18" charset="0"/>
                              </a:rPr>
                              <m:t>5</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Θ</m:t>
                            </m:r>
                          </m:e>
                          <m:sup>
                            <m:r>
                              <a:rPr lang="it-IT" b="0" i="1" smtClean="0">
                                <a:latin typeface="Cambria Math" panose="02040503050406030204" pitchFamily="18" charset="0"/>
                              </a:rPr>
                              <m:t>5</m:t>
                            </m:r>
                          </m:sup>
                        </m:sSup>
                        <m:r>
                          <a:rPr lang="it-IT" b="0" i="1" smtClean="0">
                            <a:latin typeface="Cambria Math" panose="02040503050406030204" pitchFamily="18" charset="0"/>
                          </a:rPr>
                          <m:t>+</m:t>
                        </m:r>
                        <m:r>
                          <a:rPr lang="it-IT" b="0" i="1" smtClean="0">
                            <a:latin typeface="Cambria Math" panose="02040503050406030204" pitchFamily="18" charset="0"/>
                          </a:rPr>
                          <m:t>𝑂</m:t>
                        </m:r>
                        <m:d>
                          <m:dPr>
                            <m:ctrlPr>
                              <a:rPr lang="it-IT" b="0" i="1" smtClean="0">
                                <a:latin typeface="Cambria Math" panose="02040503050406030204" pitchFamily="18" charset="0"/>
                              </a:rPr>
                            </m:ctrlPr>
                          </m:dPr>
                          <m:e>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Θ</m:t>
                                </m:r>
                              </m:e>
                              <m:sup>
                                <m:r>
                                  <a:rPr lang="it-IT" b="0" i="1" smtClean="0">
                                    <a:latin typeface="Cambria Math" panose="02040503050406030204" pitchFamily="18" charset="0"/>
                                  </a:rPr>
                                  <m:t>7</m:t>
                                </m:r>
                              </m:sup>
                            </m:sSup>
                            <m:r>
                              <a:rPr lang="it-IT" b="0" i="1" smtClean="0">
                                <a:latin typeface="Cambria Math" panose="02040503050406030204" pitchFamily="18" charset="0"/>
                              </a:rPr>
                              <m:t> </m:t>
                            </m:r>
                          </m:e>
                        </m:d>
                        <m:r>
                          <a:rPr lang="it-IT" b="0" i="1" smtClean="0">
                            <a:latin typeface="Cambria Math" panose="02040503050406030204" pitchFamily="18" charset="0"/>
                          </a:rPr>
                          <m:t>)</m:t>
                        </m:r>
                      </m:e>
                    </m:nary>
                  </m:oMath>
                </a14:m>
                <a:endParaRPr lang="it-IT" dirty="0"/>
              </a:p>
              <a:p>
                <a:pPr lvl="3"/>
                <a:endParaRPr lang="it-IT" dirty="0"/>
              </a:p>
              <a:p>
                <a:pPr lvl="1"/>
                <a14:m>
                  <m:oMath xmlns:m="http://schemas.openxmlformats.org/officeDocument/2006/math">
                    <m:sSub>
                      <m:sSubPr>
                        <m:ctrlPr>
                          <a:rPr lang="it-IT" i="1" smtClean="0">
                            <a:latin typeface="Cambria Math" panose="02040503050406030204" pitchFamily="18" charset="0"/>
                          </a:rPr>
                        </m:ctrlPr>
                      </m:sSubPr>
                      <m:e>
                        <m:r>
                          <m:rPr>
                            <m:sty m:val="p"/>
                          </m:rPr>
                          <a:rPr lang="it-IT" i="0" smtClean="0">
                            <a:latin typeface="Cambria Math" panose="02040503050406030204" pitchFamily="18" charset="0"/>
                          </a:rPr>
                          <m:t>C</m:t>
                        </m:r>
                      </m:e>
                      <m:sub>
                        <m:r>
                          <a:rPr lang="it-IT" i="0" smtClean="0">
                            <a:latin typeface="Cambria Math" panose="02040503050406030204" pitchFamily="18" charset="0"/>
                          </a:rPr>
                          <m:t>2</m:t>
                        </m:r>
                      </m:sub>
                    </m:sSub>
                    <m:r>
                      <a:rPr lang="it-IT" i="0" smtClean="0">
                        <a:latin typeface="Cambria Math" panose="02040503050406030204" pitchFamily="18" charset="0"/>
                      </a:rPr>
                      <m:t> =</m:t>
                    </m:r>
                    <m:f>
                      <m:fPr>
                        <m:ctrlPr>
                          <a:rPr lang="it-IT" b="0" i="1" smtClean="0">
                            <a:latin typeface="Cambria Math" panose="02040503050406030204" pitchFamily="18" charset="0"/>
                          </a:rPr>
                        </m:ctrlPr>
                      </m:fPr>
                      <m:num>
                        <m:r>
                          <a:rPr lang="it-IT" i="0" smtClean="0">
                            <a:latin typeface="Cambria Math" panose="02040503050406030204" pitchFamily="18" charset="0"/>
                          </a:rPr>
                          <m:t>55</m:t>
                        </m:r>
                      </m:num>
                      <m:den>
                        <m:r>
                          <a:rPr lang="it-IT" i="0" smtClean="0">
                            <a:latin typeface="Cambria Math" panose="02040503050406030204" pitchFamily="18" charset="0"/>
                          </a:rPr>
                          <m:t>24</m:t>
                        </m:r>
                        <m:rad>
                          <m:radPr>
                            <m:degHide m:val="on"/>
                            <m:ctrlPr>
                              <a:rPr lang="it-IT" b="0" i="1" smtClean="0">
                                <a:latin typeface="Cambria Math" panose="02040503050406030204" pitchFamily="18" charset="0"/>
                              </a:rPr>
                            </m:ctrlPr>
                          </m:radPr>
                          <m:deg/>
                          <m:e>
                            <m:r>
                              <a:rPr lang="it-IT" b="0" i="0" smtClean="0">
                                <a:latin typeface="Cambria Math" panose="02040503050406030204" pitchFamily="18" charset="0"/>
                              </a:rPr>
                              <m:t>3</m:t>
                            </m:r>
                          </m:e>
                        </m:rad>
                      </m:den>
                    </m:f>
                    <m:f>
                      <m:fPr>
                        <m:ctrlPr>
                          <a:rPr lang="it-IT" b="0" i="1" smtClean="0">
                            <a:latin typeface="Cambria Math" panose="02040503050406030204" pitchFamily="18" charset="0"/>
                          </a:rPr>
                        </m:ctrlPr>
                      </m:fPr>
                      <m:num>
                        <m:sSub>
                          <m:sSubPr>
                            <m:ctrlPr>
                              <a:rPr lang="it-IT" i="1" smtClean="0">
                                <a:latin typeface="Cambria Math" panose="02040503050406030204" pitchFamily="18" charset="0"/>
                              </a:rPr>
                            </m:ctrlPr>
                          </m:sSubPr>
                          <m:e>
                            <m:r>
                              <m:rPr>
                                <m:sty m:val="p"/>
                              </m:rPr>
                              <a:rPr lang="it-IT" i="0" smtClean="0">
                                <a:latin typeface="Cambria Math" panose="02040503050406030204" pitchFamily="18" charset="0"/>
                              </a:rPr>
                              <m:t>r</m:t>
                            </m:r>
                          </m:e>
                          <m:sub>
                            <m:r>
                              <m:rPr>
                                <m:sty m:val="p"/>
                              </m:rPr>
                              <a:rPr lang="it-IT" i="0" smtClean="0">
                                <a:latin typeface="Cambria Math" panose="02040503050406030204" pitchFamily="18" charset="0"/>
                              </a:rPr>
                              <m:t>e</m:t>
                            </m:r>
                          </m:sub>
                        </m:sSub>
                        <m:r>
                          <a:rPr lang="it-IT" b="0" i="0" smtClean="0">
                            <a:latin typeface="Cambria Math" panose="02040503050406030204" pitchFamily="18" charset="0"/>
                          </a:rPr>
                          <m:t>ℏ</m:t>
                        </m:r>
                        <m:r>
                          <m:rPr>
                            <m:sty m:val="p"/>
                          </m:rPr>
                          <a:rPr lang="it-IT" b="0" i="0" smtClean="0">
                            <a:latin typeface="Cambria Math" panose="02040503050406030204" pitchFamily="18" charset="0"/>
                          </a:rPr>
                          <m:t>c</m:t>
                        </m:r>
                      </m:num>
                      <m:den>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m:rPr>
                                    <m:sty m:val="p"/>
                                  </m:rPr>
                                  <a:rPr lang="it-IT" i="0" smtClean="0">
                                    <a:latin typeface="Cambria Math" panose="02040503050406030204" pitchFamily="18" charset="0"/>
                                  </a:rPr>
                                  <m:t>m</m:t>
                                </m:r>
                                <m:sSup>
                                  <m:sSupPr>
                                    <m:ctrlPr>
                                      <a:rPr lang="it-IT" i="1" smtClean="0">
                                        <a:latin typeface="Cambria Math" panose="02040503050406030204" pitchFamily="18" charset="0"/>
                                      </a:rPr>
                                    </m:ctrlPr>
                                  </m:sSupPr>
                                  <m:e>
                                    <m:r>
                                      <m:rPr>
                                        <m:sty m:val="p"/>
                                      </m:rPr>
                                      <a:rPr lang="it-IT" i="0" smtClean="0">
                                        <a:latin typeface="Cambria Math" panose="02040503050406030204" pitchFamily="18" charset="0"/>
                                      </a:rPr>
                                      <m:t>c</m:t>
                                    </m:r>
                                  </m:e>
                                  <m:sup>
                                    <m:r>
                                      <a:rPr lang="it-IT" i="0" smtClean="0">
                                        <a:latin typeface="Cambria Math" panose="02040503050406030204" pitchFamily="18" charset="0"/>
                                      </a:rPr>
                                      <m:t>2</m:t>
                                    </m:r>
                                  </m:sup>
                                </m:sSup>
                              </m:e>
                            </m:d>
                          </m:e>
                          <m:sup>
                            <m:r>
                              <a:rPr lang="it-IT" i="0" smtClean="0">
                                <a:latin typeface="Cambria Math" panose="02040503050406030204" pitchFamily="18" charset="0"/>
                              </a:rPr>
                              <m:t>6</m:t>
                            </m:r>
                          </m:sup>
                        </m:sSup>
                      </m:den>
                    </m:f>
                    <m:r>
                      <a:rPr lang="it-IT" i="0" smtClean="0">
                        <a:latin typeface="Cambria Math" panose="02040503050406030204" pitchFamily="18" charset="0"/>
                      </a:rPr>
                      <m:t>= 4.13× </m:t>
                    </m:r>
                    <m:sSup>
                      <m:sSupPr>
                        <m:ctrlPr>
                          <a:rPr lang="it-IT" i="1" smtClean="0">
                            <a:latin typeface="Cambria Math" panose="02040503050406030204" pitchFamily="18" charset="0"/>
                          </a:rPr>
                        </m:ctrlPr>
                      </m:sSupPr>
                      <m:e>
                        <m:r>
                          <a:rPr lang="it-IT" i="0" smtClean="0">
                            <a:latin typeface="Cambria Math" panose="02040503050406030204" pitchFamily="18" charset="0"/>
                          </a:rPr>
                          <m:t>10</m:t>
                        </m:r>
                      </m:e>
                      <m:sup>
                        <m:r>
                          <a:rPr lang="it-IT" i="0" smtClean="0">
                            <a:latin typeface="Cambria Math" panose="02040503050406030204" pitchFamily="18" charset="0"/>
                          </a:rPr>
                          <m:t>−11</m:t>
                        </m:r>
                      </m:sup>
                    </m:sSup>
                    <m:r>
                      <a:rPr lang="it-IT" i="0" smtClean="0">
                        <a:latin typeface="Cambria Math" panose="02040503050406030204" pitchFamily="18" charset="0"/>
                      </a:rPr>
                      <m:t> </m:t>
                    </m:r>
                    <m:sSup>
                      <m:sSupPr>
                        <m:ctrlPr>
                          <a:rPr lang="it-IT" i="1" smtClean="0">
                            <a:latin typeface="Cambria Math" panose="02040503050406030204" pitchFamily="18" charset="0"/>
                          </a:rPr>
                        </m:ctrlPr>
                      </m:sSupPr>
                      <m:e>
                        <m:r>
                          <m:rPr>
                            <m:sty m:val="p"/>
                          </m:rPr>
                          <a:rPr lang="it-IT" i="0" smtClean="0">
                            <a:latin typeface="Cambria Math" panose="02040503050406030204" pitchFamily="18" charset="0"/>
                          </a:rPr>
                          <m:t>m</m:t>
                        </m:r>
                      </m:e>
                      <m:sup>
                        <m:r>
                          <a:rPr lang="it-IT" i="0" smtClean="0">
                            <a:latin typeface="Cambria Math" panose="02040503050406030204" pitchFamily="18" charset="0"/>
                          </a:rPr>
                          <m:t>2</m:t>
                        </m:r>
                      </m:sup>
                    </m:sSup>
                    <m:r>
                      <m:rPr>
                        <m:sty m:val="p"/>
                      </m:rPr>
                      <a:rPr lang="it-IT" i="0" smtClean="0">
                        <a:latin typeface="Cambria Math" panose="02040503050406030204" pitchFamily="18" charset="0"/>
                      </a:rPr>
                      <m:t>Ge</m:t>
                    </m:r>
                    <m:sSup>
                      <m:sSupPr>
                        <m:ctrlPr>
                          <a:rPr lang="it-IT" i="1" smtClean="0">
                            <a:latin typeface="Cambria Math" panose="02040503050406030204" pitchFamily="18" charset="0"/>
                          </a:rPr>
                        </m:ctrlPr>
                      </m:sSupPr>
                      <m:e>
                        <m:r>
                          <m:rPr>
                            <m:sty m:val="p"/>
                          </m:rPr>
                          <a:rPr lang="it-IT" i="0" smtClean="0">
                            <a:latin typeface="Cambria Math" panose="02040503050406030204" pitchFamily="18" charset="0"/>
                          </a:rPr>
                          <m:t>V</m:t>
                        </m:r>
                      </m:e>
                      <m:sup>
                        <m:r>
                          <a:rPr lang="it-IT" i="0" smtClean="0">
                            <a:latin typeface="Cambria Math" panose="02040503050406030204" pitchFamily="18" charset="0"/>
                          </a:rPr>
                          <m:t>−5</m:t>
                        </m:r>
                      </m:sup>
                    </m:sSup>
                  </m:oMath>
                </a14:m>
                <a:r>
                  <a:rPr lang="it-IT" dirty="0"/>
                  <a:t>, </a:t>
                </a:r>
                <a14:m>
                  <m:oMath xmlns:m="http://schemas.openxmlformats.org/officeDocument/2006/math">
                    <m:r>
                      <a:rPr lang="it-IT" b="0" i="0" smtClean="0">
                        <a:latin typeface="Cambria Math" panose="02040503050406030204" pitchFamily="18" charset="0"/>
                      </a:rPr>
                      <m:t> </m:t>
                    </m:r>
                    <m:r>
                      <m:rPr>
                        <m:sty m:val="p"/>
                      </m:rPr>
                      <a:rPr lang="it-IT" b="0" i="0" smtClean="0">
                        <a:latin typeface="Cambria Math" panose="02040503050406030204" pitchFamily="18" charset="0"/>
                      </a:rPr>
                      <m:t>ρ</m:t>
                    </m:r>
                    <m:r>
                      <a:rPr lang="it-IT" b="0" i="0" smtClean="0">
                        <a:latin typeface="Cambria Math" panose="02040503050406030204" pitchFamily="18" charset="0"/>
                      </a:rPr>
                      <m:t>−</m:t>
                    </m:r>
                    <m:r>
                      <m:rPr>
                        <m:sty m:val="p"/>
                      </m:rPr>
                      <a:rPr lang="it-IT" b="0" i="0" smtClean="0">
                        <a:latin typeface="Cambria Math" panose="02040503050406030204" pitchFamily="18" charset="0"/>
                      </a:rPr>
                      <m:t>bending</m:t>
                    </m:r>
                    <m:r>
                      <a:rPr lang="it-IT" b="0" i="0" smtClean="0">
                        <a:latin typeface="Cambria Math" panose="02040503050406030204" pitchFamily="18" charset="0"/>
                      </a:rPr>
                      <m:t> </m:t>
                    </m:r>
                    <m:r>
                      <m:rPr>
                        <m:sty m:val="p"/>
                      </m:rPr>
                      <a:rPr lang="it-IT" b="0" i="0" smtClean="0">
                        <a:latin typeface="Cambria Math" panose="02040503050406030204" pitchFamily="18" charset="0"/>
                      </a:rPr>
                      <m:t>radius</m:t>
                    </m:r>
                    <m:r>
                      <a:rPr lang="it-IT" b="0" i="0" smtClean="0">
                        <a:latin typeface="Cambria Math" panose="02040503050406030204" pitchFamily="18" charset="0"/>
                      </a:rPr>
                      <m:t>,  </m:t>
                    </m:r>
                    <m:r>
                      <m:rPr>
                        <m:sty m:val="p"/>
                      </m:rPr>
                      <a:rPr lang="it-IT" b="0" i="0" smtClean="0">
                        <a:latin typeface="Cambria Math" panose="02040503050406030204" pitchFamily="18" charset="0"/>
                      </a:rPr>
                      <m:t>E</m:t>
                    </m:r>
                    <m:r>
                      <a:rPr lang="it-IT" b="0" i="0" smtClean="0">
                        <a:latin typeface="Cambria Math" panose="02040503050406030204" pitchFamily="18" charset="0"/>
                      </a:rPr>
                      <m:t>−</m:t>
                    </m:r>
                    <m:r>
                      <m:rPr>
                        <m:sty m:val="p"/>
                      </m:rPr>
                      <a:rPr lang="it-IT" b="0" i="0" smtClean="0">
                        <a:latin typeface="Cambria Math" panose="02040503050406030204" pitchFamily="18" charset="0"/>
                      </a:rPr>
                      <m:t>beam</m:t>
                    </m:r>
                    <m:r>
                      <a:rPr lang="it-IT" b="0" i="0" smtClean="0">
                        <a:latin typeface="Cambria Math" panose="02040503050406030204" pitchFamily="18" charset="0"/>
                      </a:rPr>
                      <m:t> </m:t>
                    </m:r>
                    <m:r>
                      <m:rPr>
                        <m:sty m:val="p"/>
                      </m:rPr>
                      <a:rPr lang="it-IT" b="0" i="0" smtClean="0">
                        <a:latin typeface="Cambria Math" panose="02040503050406030204" pitchFamily="18" charset="0"/>
                      </a:rPr>
                      <m:t>energy</m:t>
                    </m:r>
                    <m:r>
                      <a:rPr lang="it-IT" b="0" i="0" smtClean="0">
                        <a:latin typeface="Cambria Math" panose="02040503050406030204" pitchFamily="18" charset="0"/>
                      </a:rPr>
                      <m:t>,  </m:t>
                    </m:r>
                    <m:r>
                      <m:rPr>
                        <m:sty m:val="p"/>
                      </m:rPr>
                      <a:rPr lang="it-IT" b="0" i="0" smtClean="0">
                        <a:latin typeface="Cambria Math" panose="02040503050406030204" pitchFamily="18" charset="0"/>
                      </a:rPr>
                      <m:t>θ</m:t>
                    </m:r>
                    <m:r>
                      <a:rPr lang="it-IT" b="0" i="0" smtClean="0">
                        <a:latin typeface="Cambria Math" panose="02040503050406030204" pitchFamily="18" charset="0"/>
                      </a:rPr>
                      <m:t>−</m:t>
                    </m:r>
                    <m:r>
                      <m:rPr>
                        <m:sty m:val="p"/>
                      </m:rPr>
                      <a:rPr lang="it-IT" b="0" i="0" smtClean="0">
                        <a:latin typeface="Cambria Math" panose="02040503050406030204" pitchFamily="18" charset="0"/>
                      </a:rPr>
                      <m:t>bending</m:t>
                    </m:r>
                    <m:r>
                      <a:rPr lang="it-IT" b="0" i="0" smtClean="0">
                        <a:latin typeface="Cambria Math" panose="02040503050406030204" pitchFamily="18" charset="0"/>
                      </a:rPr>
                      <m:t> </m:t>
                    </m:r>
                    <m:r>
                      <m:rPr>
                        <m:sty m:val="p"/>
                      </m:rPr>
                      <a:rPr lang="it-IT" b="0" i="0" smtClean="0">
                        <a:latin typeface="Cambria Math" panose="02040503050406030204" pitchFamily="18" charset="0"/>
                      </a:rPr>
                      <m:t>angle</m:t>
                    </m:r>
                  </m:oMath>
                </a14:m>
                <a:endParaRPr lang="it-IT" dirty="0"/>
              </a:p>
              <a:p>
                <a:pPr algn="l"/>
                <a:endParaRPr lang="en-US" dirty="0">
                  <a:latin typeface="TeXGyreTermes-Regular"/>
                </a:endParaRPr>
              </a:p>
              <a:p>
                <a:pPr marL="342900" indent="-342900" algn="l">
                  <a:buFont typeface="Arial" panose="020B0604020202020204" pitchFamily="34" charset="0"/>
                  <a:buChar char="•"/>
                </a:pPr>
                <a:r>
                  <a:rPr lang="it-IT" b="0" i="0" u="none" strike="noStrike" baseline="0" dirty="0">
                    <a:latin typeface="TeXGyreTermes-Regular"/>
                  </a:rPr>
                  <a:t>In the </a:t>
                </a:r>
                <a:r>
                  <a:rPr lang="en-US" b="0" i="0" u="none" strike="noStrike" baseline="0" dirty="0">
                    <a:latin typeface="TeXGyreTermes-Regular"/>
                  </a:rPr>
                  <a:t>Collimation section, the dispersion must guarantee the collimator (energy spoiler) to remove the particles with an energy </a:t>
                </a:r>
                <a:r>
                  <a:rPr lang="it-IT" b="0" i="0" u="none" strike="noStrike" baseline="0" dirty="0">
                    <a:latin typeface="TeXGyreTermes-Regular"/>
                  </a:rPr>
                  <a:t>shift </a:t>
                </a:r>
                <a:r>
                  <a:rPr lang="it-IT" b="0" i="0" u="none" strike="noStrike" baseline="0" dirty="0" err="1">
                    <a:latin typeface="TeXGyreTermes-Regular"/>
                  </a:rPr>
                  <a:t>greater</a:t>
                </a:r>
                <a:r>
                  <a:rPr lang="it-IT" b="0" i="0" u="none" strike="noStrike" baseline="0" dirty="0">
                    <a:latin typeface="TeXGyreTermes-Regular"/>
                  </a:rPr>
                  <a:t> </a:t>
                </a:r>
                <a:r>
                  <a:rPr lang="it-IT" b="0" i="0" u="none" strike="noStrike" baseline="0" dirty="0" err="1">
                    <a:latin typeface="TeXGyreTermes-Regular"/>
                  </a:rPr>
                  <a:t>than</a:t>
                </a:r>
                <a:r>
                  <a:rPr lang="it-IT" b="0" i="0" u="none" strike="noStrike" baseline="0" dirty="0">
                    <a:latin typeface="TeXGyreTermes-Regular"/>
                  </a:rPr>
                  <a:t> 1.3%.</a:t>
                </a:r>
              </a:p>
              <a:p>
                <a:pPr algn="l"/>
                <a:endParaRPr lang="it-IT" dirty="0">
                  <a:latin typeface="TeXGyreTermes-Regular"/>
                </a:endParaRPr>
              </a:p>
              <a:p>
                <a:pPr marL="342900" indent="-342900" algn="l">
                  <a:buFont typeface="Arial" panose="020B0604020202020204" pitchFamily="34" charset="0"/>
                  <a:buChar char="•"/>
                </a:pPr>
                <a:r>
                  <a:rPr lang="it-IT" b="0" i="0" u="none" strike="noStrike" baseline="0" dirty="0">
                    <a:latin typeface="TeXGyreTermes-Regular"/>
                  </a:rPr>
                  <a:t>In the FFS, </a:t>
                </a:r>
                <a:r>
                  <a:rPr lang="en-US" b="0" i="0" u="none" strike="noStrike" baseline="0" dirty="0">
                    <a:latin typeface="TeXGyreTermes-Regular"/>
                  </a:rPr>
                  <a:t>the dispersion must be sufficient to allow the </a:t>
                </a:r>
                <a:r>
                  <a:rPr lang="en-US" b="0" i="0" u="none" strike="noStrike" baseline="0" dirty="0" err="1">
                    <a:latin typeface="TeXGyreTermes-Regular"/>
                  </a:rPr>
                  <a:t>sextupoles</a:t>
                </a:r>
                <a:r>
                  <a:rPr lang="en-US" b="0" i="0" u="none" strike="noStrike" baseline="0" dirty="0">
                    <a:latin typeface="TeXGyreTermes-Regular"/>
                  </a:rPr>
                  <a:t> to cancel the chromaticity generated by the lattice quadrupoles.</a:t>
                </a:r>
              </a:p>
              <a:p>
                <a:pPr marL="342900" indent="-342900" algn="l">
                  <a:buFont typeface="Arial" panose="020B0604020202020204" pitchFamily="34" charset="0"/>
                  <a:buChar char="•"/>
                </a:pPr>
                <a:endParaRPr lang="en-US" b="0" i="0" u="none" strike="noStrike" baseline="0" dirty="0">
                  <a:latin typeface="TeXGyreTermes-Regular"/>
                </a:endParaRPr>
              </a:p>
              <a:p>
                <a:pPr lvl="4"/>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i="1" smtClean="0">
                              <a:latin typeface="Cambria Math" panose="02040503050406030204" pitchFamily="18" charset="0"/>
                            </a:rPr>
                            <m:t>𝜎</m:t>
                          </m:r>
                        </m:e>
                        <m:sup>
                          <m:r>
                            <a:rPr lang="it-IT" b="0" i="1" smtClean="0">
                              <a:latin typeface="Cambria Math" panose="02040503050406030204" pitchFamily="18" charset="0"/>
                            </a:rPr>
                            <m:t>∗2</m:t>
                          </m:r>
                        </m:sup>
                      </m:sSup>
                      <m:r>
                        <a:rPr lang="it-IT" b="0" i="1" smtClean="0">
                          <a:latin typeface="Cambria Math" panose="02040503050406030204" pitchFamily="18" charset="0"/>
                        </a:rPr>
                        <m:t> </m:t>
                      </m:r>
                      <m:r>
                        <a:rPr lang="it-IT" i="1" smtClean="0">
                          <a:latin typeface="Cambria Math" panose="02040503050406030204" pitchFamily="18" charset="0"/>
                        </a:rPr>
                        <m:t> =</m:t>
                      </m:r>
                      <m:r>
                        <a:rPr lang="it-IT" i="1" smtClean="0">
                          <a:latin typeface="Cambria Math" panose="02040503050406030204" pitchFamily="18" charset="0"/>
                        </a:rPr>
                        <m:t>𝜖</m:t>
                      </m:r>
                      <m:r>
                        <a:rPr lang="it-IT" i="1" smtClean="0">
                          <a:latin typeface="Cambria Math" panose="02040503050406030204" pitchFamily="18" charset="0"/>
                        </a:rPr>
                        <m:t> </m:t>
                      </m:r>
                      <m:sSup>
                        <m:sSupPr>
                          <m:ctrlPr>
                            <a:rPr lang="it-IT" i="1" smtClean="0">
                              <a:latin typeface="Cambria Math" panose="02040503050406030204" pitchFamily="18" charset="0"/>
                            </a:rPr>
                          </m:ctrlPr>
                        </m:sSupPr>
                        <m:e>
                          <m:r>
                            <a:rPr lang="it-IT" i="1" smtClean="0">
                              <a:latin typeface="Cambria Math" panose="02040503050406030204" pitchFamily="18" charset="0"/>
                            </a:rPr>
                            <m:t>𝛽</m:t>
                          </m:r>
                        </m:e>
                        <m:sup>
                          <m:r>
                            <a:rPr lang="it-IT" i="1" smtClean="0">
                              <a:latin typeface="Cambria Math" panose="02040503050406030204" pitchFamily="18" charset="0"/>
                            </a:rPr>
                            <m:t>∗</m:t>
                          </m:r>
                        </m:sup>
                      </m:sSup>
                      <m:r>
                        <a:rPr lang="it-IT" i="1" smtClean="0">
                          <a:latin typeface="Cambria Math" panose="02040503050406030204" pitchFamily="18" charset="0"/>
                        </a:rPr>
                        <m:t> (1 +</m:t>
                      </m:r>
                      <m:sSup>
                        <m:sSupPr>
                          <m:ctrlPr>
                            <a:rPr lang="it-IT" i="1" smtClean="0">
                              <a:latin typeface="Cambria Math" panose="02040503050406030204" pitchFamily="18" charset="0"/>
                            </a:rPr>
                          </m:ctrlPr>
                        </m:sSupPr>
                        <m:e>
                          <m:r>
                            <a:rPr lang="it-IT" i="1" smtClean="0">
                              <a:latin typeface="Cambria Math" panose="02040503050406030204" pitchFamily="18" charset="0"/>
                            </a:rPr>
                            <m:t>𝜉</m:t>
                          </m:r>
                        </m:e>
                        <m:sup>
                          <m:r>
                            <a:rPr lang="it-IT" i="1" smtClean="0">
                              <a:latin typeface="Cambria Math" panose="02040503050406030204" pitchFamily="18" charset="0"/>
                            </a:rPr>
                            <m:t>2</m:t>
                          </m:r>
                        </m:sup>
                      </m:sSup>
                      <m:sSubSup>
                        <m:sSubSupPr>
                          <m:ctrlPr>
                            <a:rPr lang="it-IT" i="1" smtClean="0">
                              <a:latin typeface="Cambria Math" panose="02040503050406030204" pitchFamily="18" charset="0"/>
                            </a:rPr>
                          </m:ctrlPr>
                        </m:sSubSupPr>
                        <m:e>
                          <m:r>
                            <a:rPr lang="it-IT" i="1" smtClean="0">
                              <a:latin typeface="Cambria Math" panose="02040503050406030204" pitchFamily="18" charset="0"/>
                            </a:rPr>
                            <m:t>𝛿</m:t>
                          </m:r>
                        </m:e>
                        <m:sub>
                          <m:r>
                            <a:rPr lang="it-IT" i="1" smtClean="0">
                              <a:latin typeface="Cambria Math" panose="02040503050406030204" pitchFamily="18" charset="0"/>
                            </a:rPr>
                            <m:t>𝑝</m:t>
                          </m:r>
                        </m:sub>
                        <m:sup>
                          <m:r>
                            <a:rPr lang="it-IT" i="1" smtClean="0">
                              <a:latin typeface="Cambria Math" panose="02040503050406030204" pitchFamily="18" charset="0"/>
                            </a:rPr>
                            <m:t>2</m:t>
                          </m:r>
                        </m:sup>
                      </m:sSubSup>
                      <m:r>
                        <a:rPr lang="it-IT" i="1" smtClean="0">
                          <a:latin typeface="Cambria Math" panose="02040503050406030204" pitchFamily="18" charset="0"/>
                        </a:rPr>
                        <m:t>)</m:t>
                      </m:r>
                    </m:oMath>
                  </m:oMathPara>
                </a14:m>
                <a:endParaRPr lang="it-IT" dirty="0"/>
              </a:p>
              <a:p>
                <a:pPr lvl="4"/>
                <a:endParaRPr lang="it-IT" sz="2200" dirty="0"/>
              </a:p>
            </p:txBody>
          </p:sp>
        </mc:Choice>
        <mc:Fallback xmlns="">
          <p:sp>
            <p:nvSpPr>
              <p:cNvPr id="9" name="CasellaDiTesto 8">
                <a:extLst>
                  <a:ext uri="{FF2B5EF4-FFF2-40B4-BE49-F238E27FC236}">
                    <a16:creationId xmlns:a16="http://schemas.microsoft.com/office/drawing/2014/main" id="{643DAFAB-C873-A7F1-C538-053E2E7C1D9F}"/>
                  </a:ext>
                </a:extLst>
              </p:cNvPr>
              <p:cNvSpPr txBox="1">
                <a:spLocks noRot="1" noChangeAspect="1" noMove="1" noResize="1" noEditPoints="1" noAdjustHandles="1" noChangeArrowheads="1" noChangeShapeType="1" noTextEdit="1"/>
              </p:cNvSpPr>
              <p:nvPr/>
            </p:nvSpPr>
            <p:spPr>
              <a:xfrm>
                <a:off x="230758" y="1447592"/>
                <a:ext cx="11729883" cy="4551246"/>
              </a:xfrm>
              <a:prstGeom prst="rect">
                <a:avLst/>
              </a:prstGeom>
              <a:blipFill>
                <a:blip r:embed="rId3"/>
                <a:stretch>
                  <a:fillRect l="-364" t="-669" r="-312"/>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7498D9E5-C528-D4F5-4C19-9E3026D38DC2}"/>
              </a:ext>
            </a:extLst>
          </p:cNvPr>
          <p:cNvGrpSpPr/>
          <p:nvPr/>
        </p:nvGrpSpPr>
        <p:grpSpPr>
          <a:xfrm>
            <a:off x="10068307" y="28531"/>
            <a:ext cx="1848389" cy="954695"/>
            <a:chOff x="3395658" y="3084260"/>
            <a:chExt cx="3454400" cy="1754582"/>
          </a:xfrm>
        </p:grpSpPr>
        <p:pic>
          <p:nvPicPr>
            <p:cNvPr id="3" name="Immagine 2" descr="Immagine che contiene Elementi grafici, Carattere, grafica, design&#10;&#10;Descrizione generata automaticamente">
              <a:extLst>
                <a:ext uri="{FF2B5EF4-FFF2-40B4-BE49-F238E27FC236}">
                  <a16:creationId xmlns:a16="http://schemas.microsoft.com/office/drawing/2014/main" id="{41C6B20B-39B6-278B-74B3-18D0F4579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4" name="Immagine 3" descr="Immagine che contiene Elementi grafici, Carattere, cerchio, simbolo&#10;&#10;Descrizione generata automaticamente">
              <a:extLst>
                <a:ext uri="{FF2B5EF4-FFF2-40B4-BE49-F238E27FC236}">
                  <a16:creationId xmlns:a16="http://schemas.microsoft.com/office/drawing/2014/main" id="{AD9B040A-0302-B4A3-9E8F-8C939A1E95E5}"/>
                </a:ext>
              </a:extLst>
            </p:cNvPr>
            <p:cNvPicPr>
              <a:picLocks noChangeAspect="1"/>
            </p:cNvPicPr>
            <p:nvPr/>
          </p:nvPicPr>
          <p:blipFill rotWithShape="1">
            <a:blip r:embed="rId5">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346159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Scaling of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Collimation</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angles</a:t>
            </a:r>
            <a:endPar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5</a:t>
            </a:fld>
            <a:endParaRPr lang="en-GB" sz="1800" b="0" strike="noStrike" spc="-1" dirty="0">
              <a:latin typeface="Arial"/>
            </a:endParaRPr>
          </a:p>
        </p:txBody>
      </p:sp>
      <p:pic>
        <p:nvPicPr>
          <p:cNvPr id="3" name="Immagine 2" descr="Immagine che contiene Diagramma, linea, diagramma&#10;&#10;Descrizione generata automaticamente">
            <a:extLst>
              <a:ext uri="{FF2B5EF4-FFF2-40B4-BE49-F238E27FC236}">
                <a16:creationId xmlns:a16="http://schemas.microsoft.com/office/drawing/2014/main" id="{6BE45798-DDA8-8DB6-9570-FBDE3405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45" y="3830116"/>
            <a:ext cx="5062846" cy="2559164"/>
          </a:xfrm>
          <a:prstGeom prst="rect">
            <a:avLst/>
          </a:prstGeom>
        </p:spPr>
      </p:pic>
      <p:pic>
        <p:nvPicPr>
          <p:cNvPr id="5" name="Immagine 4" descr="Immagine che contiene testo, linea, Diagramma, diagramma&#10;&#10;Descrizione generata automaticamente">
            <a:extLst>
              <a:ext uri="{FF2B5EF4-FFF2-40B4-BE49-F238E27FC236}">
                <a16:creationId xmlns:a16="http://schemas.microsoft.com/office/drawing/2014/main" id="{E2D33E43-0B0E-C239-F910-3BB123F02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594" y="1194492"/>
            <a:ext cx="5211097" cy="2563728"/>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5043AB81-224F-9739-BBE7-3E8F7D7D5476}"/>
                  </a:ext>
                </a:extLst>
              </p:cNvPr>
              <p:cNvSpPr txBox="1"/>
              <p:nvPr/>
            </p:nvSpPr>
            <p:spPr>
              <a:xfrm>
                <a:off x="135192" y="1087989"/>
                <a:ext cx="6629401" cy="5575950"/>
              </a:xfrm>
              <a:prstGeom prst="rect">
                <a:avLst/>
              </a:prstGeom>
              <a:noFill/>
            </p:spPr>
            <p:txBody>
              <a:bodyPr wrap="square">
                <a:spAutoFit/>
              </a:bodyPr>
              <a:lstStyle/>
              <a:p>
                <a:pPr algn="l"/>
                <a:r>
                  <a:rPr lang="en-US" b="0" i="0" u="none" strike="noStrike" baseline="0" dirty="0">
                    <a:latin typeface="TeXGyreTermes-Regular"/>
                  </a:rPr>
                  <a:t>A decrease in dispersion will lead to a reduction in the spoiler gap  and to a high </a:t>
                </a:r>
                <a:r>
                  <a:rPr lang="en-US" b="0" i="0" u="none" strike="noStrike" baseline="0" dirty="0" err="1">
                    <a:latin typeface="TeXGyreTermes-Regular"/>
                  </a:rPr>
                  <a:t>wakefield</a:t>
                </a:r>
                <a:r>
                  <a:rPr lang="en-US" b="0" i="0" u="none" strike="noStrike" baseline="0" dirty="0">
                    <a:latin typeface="TeXGyreTermes-Regular"/>
                  </a:rPr>
                  <a:t> effects. The kick due to the </a:t>
                </a:r>
                <a:r>
                  <a:rPr lang="en-US" b="0" i="0" u="none" strike="noStrike" baseline="0" dirty="0" err="1">
                    <a:latin typeface="TeXGyreTermes-Regular"/>
                  </a:rPr>
                  <a:t>wakefield</a:t>
                </a:r>
                <a:r>
                  <a:rPr lang="en-US" b="0" i="0" u="none" strike="noStrike" baseline="0" dirty="0">
                    <a:latin typeface="TeXGyreTermes-Regular"/>
                  </a:rPr>
                  <a:t> effect is </a:t>
                </a:r>
                <a:r>
                  <a:rPr lang="it-IT" b="0" i="0" u="none" strike="noStrike" baseline="0" dirty="0" err="1">
                    <a:latin typeface="TeXGyreTermes-Regular"/>
                  </a:rPr>
                  <a:t>proportional</a:t>
                </a:r>
                <a:r>
                  <a:rPr lang="it-IT" b="0" i="0" u="none" strike="noStrike" baseline="0" dirty="0">
                    <a:latin typeface="TeXGyreTermes-Regular"/>
                  </a:rPr>
                  <a:t> to</a:t>
                </a:r>
              </a:p>
              <a:p>
                <a:r>
                  <a:rPr lang="it-IT" dirty="0">
                    <a:latin typeface="TeXGyreTermes-Regular"/>
                  </a:rPr>
                  <a:t>		</a:t>
                </a:r>
                <a14:m>
                  <m:oMath xmlns:m="http://schemas.openxmlformats.org/officeDocument/2006/math">
                    <m:r>
                      <a:rPr lang="it-IT" i="1" smtClean="0">
                        <a:latin typeface="Cambria Math" panose="02040503050406030204" pitchFamily="18" charset="0"/>
                      </a:rPr>
                      <m:t>&lt;</m:t>
                    </m:r>
                    <m:r>
                      <m:rPr>
                        <m:sty m:val="p"/>
                      </m:rPr>
                      <a:rPr lang="it-IT" i="0" smtClean="0">
                        <a:latin typeface="Cambria Math" panose="02040503050406030204" pitchFamily="18" charset="0"/>
                      </a:rPr>
                      <m:t>Δ</m:t>
                    </m:r>
                    <m:r>
                      <a:rPr lang="it-IT" i="1" smtClean="0">
                        <a:latin typeface="Cambria Math" panose="02040503050406030204" pitchFamily="18" charset="0"/>
                      </a:rPr>
                      <m:t>𝑦</m:t>
                    </m:r>
                    <m:r>
                      <a:rPr lang="it-IT" i="1" smtClean="0">
                        <a:latin typeface="Cambria Math" panose="02040503050406030204" pitchFamily="18" charset="0"/>
                      </a:rPr>
                      <m:t>′&gt; ∝</m:t>
                    </m:r>
                    <m:f>
                      <m:fPr>
                        <m:ctrlPr>
                          <a:rPr lang="it-IT" b="0" i="1" smtClean="0">
                            <a:latin typeface="Cambria Math" panose="02040503050406030204" pitchFamily="18" charset="0"/>
                          </a:rPr>
                        </m:ctrlPr>
                      </m:fPr>
                      <m:num>
                        <m:sSub>
                          <m:sSubPr>
                            <m:ctrlPr>
                              <a:rPr lang="it-IT" i="1" smtClean="0">
                                <a:latin typeface="Cambria Math" panose="02040503050406030204" pitchFamily="18" charset="0"/>
                              </a:rPr>
                            </m:ctrlPr>
                          </m:sSubPr>
                          <m:e>
                            <m:r>
                              <a:rPr lang="it-IT" i="1" smtClean="0">
                                <a:latin typeface="Cambria Math" panose="02040503050406030204" pitchFamily="18" charset="0"/>
                              </a:rPr>
                              <m:t>𝐿</m:t>
                            </m:r>
                          </m:e>
                          <m:sub>
                            <m:r>
                              <a:rPr lang="it-IT" i="1" smtClean="0">
                                <a:latin typeface="Cambria Math" panose="02040503050406030204" pitchFamily="18" charset="0"/>
                              </a:rPr>
                              <m:t>𝑠𝑝𝑜𝑖𝑙𝑒𝑟</m:t>
                            </m:r>
                          </m:sub>
                        </m:sSub>
                      </m:num>
                      <m:den>
                        <m:r>
                          <a:rPr lang="it-IT" b="0" i="1" smtClean="0">
                            <a:latin typeface="Cambria Math" panose="02040503050406030204" pitchFamily="18" charset="0"/>
                          </a:rPr>
                          <m:t>𝛾</m:t>
                        </m:r>
                        <m:rad>
                          <m:radPr>
                            <m:degHide m:val="on"/>
                            <m:ctrlPr>
                              <a:rPr lang="it-IT" b="0" i="1" smtClean="0">
                                <a:latin typeface="Cambria Math" panose="02040503050406030204" pitchFamily="18" charset="0"/>
                              </a:rPr>
                            </m:ctrlPr>
                          </m:radPr>
                          <m:deg/>
                          <m:e>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a:rPr lang="it-IT" b="0" i="1" smtClean="0">
                                    <a:latin typeface="Cambria Math" panose="02040503050406030204" pitchFamily="18" charset="0"/>
                                  </a:rPr>
                                  <m:t>𝑧</m:t>
                                </m:r>
                              </m:sub>
                            </m:sSub>
                            <m:r>
                              <a:rPr lang="it-IT" b="0" i="1" smtClean="0">
                                <a:latin typeface="Cambria Math" panose="02040503050406030204" pitchFamily="18" charset="0"/>
                              </a:rPr>
                              <m:t>𝜎</m:t>
                            </m:r>
                          </m:e>
                        </m:rad>
                        <m:sSub>
                          <m:sSubPr>
                            <m:ctrlPr>
                              <a:rPr lang="it-IT" b="0" i="1" smtClean="0">
                                <a:latin typeface="Cambria Math" panose="02040503050406030204" pitchFamily="18" charset="0"/>
                              </a:rPr>
                            </m:ctrlPr>
                          </m:sSubPr>
                          <m:e>
                            <m:r>
                              <a:rPr lang="it-IT" b="0" i="1" smtClean="0">
                                <a:latin typeface="Cambria Math" panose="02040503050406030204" pitchFamily="18" charset="0"/>
                              </a:rPr>
                              <m:t>𝑍</m:t>
                            </m:r>
                          </m:e>
                          <m:sub>
                            <m:r>
                              <a:rPr lang="it-IT" b="0" i="1" smtClean="0">
                                <a:latin typeface="Cambria Math" panose="02040503050406030204" pitchFamily="18" charset="0"/>
                              </a:rPr>
                              <m:t>0</m:t>
                            </m:r>
                          </m:sub>
                        </m:sSub>
                        <m:sSup>
                          <m:sSupPr>
                            <m:ctrlPr>
                              <a:rPr lang="it-IT" b="0" i="1" smtClean="0">
                                <a:latin typeface="Cambria Math" panose="02040503050406030204" pitchFamily="18" charset="0"/>
                              </a:rPr>
                            </m:ctrlPr>
                          </m:sSupPr>
                          <m:e>
                            <m:r>
                              <a:rPr lang="it-IT" b="0" i="1" smtClean="0">
                                <a:latin typeface="Cambria Math" panose="02040503050406030204" pitchFamily="18" charset="0"/>
                              </a:rPr>
                              <m:t>𝑔</m:t>
                            </m:r>
                          </m:e>
                          <m:sup>
                            <m:r>
                              <a:rPr lang="it-IT" b="0" i="1" smtClean="0">
                                <a:latin typeface="Cambria Math" panose="02040503050406030204" pitchFamily="18" charset="0"/>
                              </a:rPr>
                              <m:t>3</m:t>
                            </m:r>
                          </m:sup>
                        </m:sSup>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𝐸</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𝑔</m:t>
                            </m:r>
                          </m:e>
                          <m:sup>
                            <m:r>
                              <a:rPr lang="it-IT" b="0" i="1" smtClean="0">
                                <a:latin typeface="Cambria Math" panose="02040503050406030204" pitchFamily="18" charset="0"/>
                              </a:rPr>
                              <m:t>3</m:t>
                            </m:r>
                          </m:sup>
                        </m:sSup>
                      </m:den>
                    </m:f>
                  </m:oMath>
                </a14:m>
                <a:endParaRPr lang="it-IT" dirty="0"/>
              </a:p>
              <a:p>
                <a:endParaRPr lang="it-IT" dirty="0"/>
              </a:p>
              <a:p>
                <a:r>
                  <a:rPr lang="en-US" b="0" i="0" u="none" strike="noStrike" baseline="0" dirty="0">
                    <a:latin typeface="TeXGyreTermes-Regular"/>
                  </a:rPr>
                  <a:t>Same material and length as for the 3 </a:t>
                </a:r>
                <a:r>
                  <a:rPr lang="en-US" b="0" i="0" u="none" strike="noStrike" baseline="0" dirty="0" err="1">
                    <a:latin typeface="TeXGyreTermes-Regular"/>
                  </a:rPr>
                  <a:t>TeV</a:t>
                </a:r>
                <a:r>
                  <a:rPr lang="en-US" b="0" i="0" u="none" strike="noStrike" baseline="0" dirty="0">
                    <a:latin typeface="TeXGyreTermes-Regular"/>
                  </a:rPr>
                  <a:t> design.</a:t>
                </a:r>
              </a:p>
              <a:p>
                <a:endParaRPr lang="it-IT" dirty="0"/>
              </a:p>
              <a:p>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𝑍</m:t>
                        </m:r>
                      </m:e>
                      <m:sub>
                        <m:r>
                          <a:rPr lang="it-IT" b="0" i="1" smtClean="0">
                            <a:latin typeface="Cambria Math" panose="02040503050406030204" pitchFamily="18" charset="0"/>
                          </a:rPr>
                          <m:t>0</m:t>
                        </m:r>
                      </m:sub>
                    </m:sSub>
                    <m:r>
                      <a:rPr lang="it-IT" b="0" i="1" smtClean="0">
                        <a:latin typeface="Cambria Math" panose="02040503050406030204" pitchFamily="18" charset="0"/>
                      </a:rPr>
                      <m:t>=377</m:t>
                    </m:r>
                    <m:r>
                      <m:rPr>
                        <m:sty m:val="p"/>
                      </m:rPr>
                      <a:rPr lang="it-IT" b="0" i="0" smtClean="0">
                        <a:latin typeface="Cambria Math" panose="02040503050406030204" pitchFamily="18" charset="0"/>
                      </a:rPr>
                      <m:t>Ω</m:t>
                    </m:r>
                  </m:oMath>
                </a14:m>
                <a:r>
                  <a:rPr lang="en-US" dirty="0"/>
                  <a:t> = vacuum impedance,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a:rPr lang="it-IT" b="0" i="1" smtClean="0">
                            <a:latin typeface="Cambria Math" panose="02040503050406030204" pitchFamily="18" charset="0"/>
                          </a:rPr>
                          <m:t>𝑧</m:t>
                        </m:r>
                      </m:sub>
                    </m:sSub>
                  </m:oMath>
                </a14:m>
                <a:r>
                  <a:rPr lang="en-US" dirty="0"/>
                  <a:t> = the bunch length, </a:t>
                </a:r>
              </a:p>
              <a:p>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𝑏𝑒𝑎𝑚</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0</m:t>
                        </m:r>
                      </m:sub>
                    </m:sSub>
                  </m:oMath>
                </a14:m>
                <a:r>
                  <a:rPr lang="en-US" dirty="0"/>
                  <a:t>,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𝑠𝑝𝑜𝑖𝑙𝑒𝑟</m:t>
                        </m:r>
                      </m:sub>
                    </m:sSub>
                  </m:oMath>
                </a14:m>
                <a:r>
                  <a:rPr lang="en-US" dirty="0"/>
                  <a:t>= length of the spoiler,</a:t>
                </a:r>
              </a:p>
              <a:p>
                <a14:m>
                  <m:oMath xmlns:m="http://schemas.openxmlformats.org/officeDocument/2006/math">
                    <m:r>
                      <a:rPr lang="it-IT" b="0" i="1" smtClean="0">
                        <a:latin typeface="Cambria Math" panose="02040503050406030204" pitchFamily="18" charset="0"/>
                      </a:rPr>
                      <m:t>𝜎</m:t>
                    </m:r>
                  </m:oMath>
                </a14:m>
                <a:r>
                  <a:rPr lang="en-US" dirty="0"/>
                  <a:t> = conductivity of the spoiler,  </a:t>
                </a:r>
                <a14:m>
                  <m:oMath xmlns:m="http://schemas.openxmlformats.org/officeDocument/2006/math">
                    <m:r>
                      <a:rPr lang="it-IT" b="0" i="1" smtClean="0">
                        <a:latin typeface="Cambria Math" panose="02040503050406030204" pitchFamily="18" charset="0"/>
                      </a:rPr>
                      <m:t>𝑔</m:t>
                    </m:r>
                  </m:oMath>
                </a14:m>
                <a:r>
                  <a:rPr lang="en-US" dirty="0"/>
                  <a:t> = half-gap of the spoiler</a:t>
                </a:r>
              </a:p>
              <a:p>
                <a:pPr algn="l"/>
                <a:r>
                  <a:rPr lang="en-US" sz="1800" b="0" i="0" u="none" strike="noStrike" baseline="0" dirty="0">
                    <a:latin typeface="TeXGyreTermes-Regular"/>
                  </a:rPr>
                  <a:t>The </a:t>
                </a:r>
                <a:r>
                  <a:rPr lang="en-US" sz="1800" b="0" i="0" u="none" strike="noStrike" baseline="0" dirty="0" err="1">
                    <a:latin typeface="TeXGyreTermes-Regular"/>
                  </a:rPr>
                  <a:t>wakefield</a:t>
                </a:r>
                <a:r>
                  <a:rPr lang="en-US" sz="1800" b="0" i="0" u="none" strike="noStrike" baseline="0" dirty="0">
                    <a:latin typeface="TeXGyreTermes-Regular"/>
                  </a:rPr>
                  <a:t> effect has been kept the same as the one at 3 </a:t>
                </a:r>
                <a:r>
                  <a:rPr lang="en-US" sz="1800" b="0" i="0" u="none" strike="noStrike" baseline="0" dirty="0" err="1">
                    <a:latin typeface="TeXGyreTermes-Regular"/>
                  </a:rPr>
                  <a:t>TeV</a:t>
                </a:r>
                <a:r>
                  <a:rPr lang="en-US" sz="1800" b="0" i="0" u="none" strike="noStrike" baseline="0" dirty="0">
                    <a:latin typeface="TeXGyreTermes-Regular"/>
                  </a:rPr>
                  <a:t>, to maintain the same effect on the beam. </a:t>
                </a:r>
              </a:p>
              <a:p>
                <a:pPr algn="l"/>
                <a:endParaRPr lang="en-US" dirty="0">
                  <a:latin typeface="TeXGyreTermes-Regular"/>
                </a:endParaRPr>
              </a:p>
              <a:p>
                <a:pPr algn="l"/>
                <a14:m>
                  <m:oMathPara xmlns:m="http://schemas.openxmlformats.org/officeDocument/2006/math">
                    <m:oMathParaPr>
                      <m:jc m:val="left"/>
                    </m:oMathParaPr>
                    <m:oMath xmlns:m="http://schemas.openxmlformats.org/officeDocument/2006/math">
                      <m:r>
                        <a:rPr lang="it-IT" b="0" i="1" smtClean="0">
                          <a:latin typeface="Cambria Math" panose="02040503050406030204" pitchFamily="18" charset="0"/>
                        </a:rPr>
                        <m:t>𝑔</m:t>
                      </m:r>
                      <m:d>
                        <m:dPr>
                          <m:ctrlPr>
                            <a:rPr lang="it-IT" b="0" i="1" smtClean="0">
                              <a:latin typeface="Cambria Math" panose="02040503050406030204" pitchFamily="18" charset="0"/>
                            </a:rPr>
                          </m:ctrlPr>
                        </m:dPr>
                        <m:e>
                          <m:r>
                            <a:rPr lang="it-IT" b="0" i="1" smtClean="0">
                              <a:latin typeface="Cambria Math" panose="02040503050406030204" pitchFamily="18" charset="0"/>
                            </a:rPr>
                            <m:t>3 </m:t>
                          </m:r>
                          <m:r>
                            <a:rPr lang="it-IT" b="0" i="1" smtClean="0">
                              <a:latin typeface="Cambria Math" panose="02040503050406030204" pitchFamily="18" charset="0"/>
                            </a:rPr>
                            <m:t>𝑇𝑒𝑉</m:t>
                          </m:r>
                        </m:e>
                      </m:d>
                      <m:r>
                        <a:rPr lang="it-IT" b="0" i="1" smtClean="0">
                          <a:latin typeface="Cambria Math" panose="02040503050406030204" pitchFamily="18" charset="0"/>
                        </a:rPr>
                        <m:t>=3.51 </m:t>
                      </m:r>
                      <m:r>
                        <a:rPr lang="it-IT" b="0" i="1" smtClean="0">
                          <a:latin typeface="Cambria Math" panose="02040503050406030204" pitchFamily="18" charset="0"/>
                        </a:rPr>
                        <m:t>𝑚𝑚</m:t>
                      </m:r>
                      <m:r>
                        <a:rPr lang="it-IT" b="0" i="1" smtClean="0">
                          <a:latin typeface="Cambria Math" panose="02040503050406030204" pitchFamily="18" charset="0"/>
                        </a:rPr>
                        <m:t>⇒</m:t>
                      </m:r>
                      <m:r>
                        <a:rPr lang="it-IT" b="0" i="1" smtClean="0">
                          <a:latin typeface="Cambria Math" panose="02040503050406030204" pitchFamily="18" charset="0"/>
                        </a:rPr>
                        <m:t>𝑔</m:t>
                      </m:r>
                      <m:d>
                        <m:dPr>
                          <m:ctrlPr>
                            <a:rPr lang="it-IT" b="0" i="1" smtClean="0">
                              <a:latin typeface="Cambria Math" panose="02040503050406030204" pitchFamily="18" charset="0"/>
                            </a:rPr>
                          </m:ctrlPr>
                        </m:dPr>
                        <m:e>
                          <m:r>
                            <a:rPr lang="it-IT" b="0" i="1" smtClean="0">
                              <a:latin typeface="Cambria Math" panose="02040503050406030204" pitchFamily="18" charset="0"/>
                            </a:rPr>
                            <m:t>7 </m:t>
                          </m:r>
                          <m:r>
                            <a:rPr lang="it-IT" b="0" i="1" smtClean="0">
                              <a:latin typeface="Cambria Math" panose="02040503050406030204" pitchFamily="18" charset="0"/>
                            </a:rPr>
                            <m:t>𝑇𝑒𝑉</m:t>
                          </m:r>
                        </m:e>
                      </m:d>
                      <m:r>
                        <a:rPr lang="it-IT" b="0" i="1" smtClean="0">
                          <a:latin typeface="Cambria Math" panose="02040503050406030204" pitchFamily="18" charset="0"/>
                        </a:rPr>
                        <m:t>=2.6 </m:t>
                      </m:r>
                      <m:r>
                        <a:rPr lang="it-IT" b="0" i="1" smtClean="0">
                          <a:latin typeface="Cambria Math" panose="02040503050406030204" pitchFamily="18" charset="0"/>
                        </a:rPr>
                        <m:t>𝑚𝑚</m:t>
                      </m:r>
                    </m:oMath>
                  </m:oMathPara>
                </a14:m>
                <a:endParaRPr lang="en-US" sz="1800" b="0" i="0" u="none" strike="noStrike" baseline="0" dirty="0">
                  <a:latin typeface="TeXGyreTermes-Regular"/>
                </a:endParaRPr>
              </a:p>
              <a:p>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𝛿</m:t>
                        </m:r>
                      </m:e>
                      <m:sub>
                        <m:r>
                          <a:rPr lang="it-IT" b="0" i="1" smtClean="0">
                            <a:latin typeface="Cambria Math" panose="02040503050406030204" pitchFamily="18" charset="0"/>
                          </a:rPr>
                          <m:t>𝑝</m:t>
                        </m:r>
                      </m:sub>
                    </m:sSub>
                    <m:r>
                      <a:rPr lang="it-IT" b="0" i="1" smtClean="0">
                        <a:latin typeface="Cambria Math" panose="02040503050406030204" pitchFamily="18" charset="0"/>
                      </a:rPr>
                      <m:t>=1.3%⇒</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𝐷</m:t>
                        </m:r>
                      </m:e>
                      <m:sub>
                        <m:r>
                          <a:rPr lang="it-IT" b="0" i="1" smtClean="0">
                            <a:latin typeface="Cambria Math" panose="02040503050406030204" pitchFamily="18" charset="0"/>
                          </a:rPr>
                          <m:t>𝑥</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𝑔</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𝛿</m:t>
                            </m:r>
                          </m:e>
                          <m:sub>
                            <m:r>
                              <a:rPr lang="it-IT" b="0" i="1" smtClean="0">
                                <a:latin typeface="Cambria Math" panose="02040503050406030204" pitchFamily="18" charset="0"/>
                              </a:rPr>
                              <m:t>𝑝</m:t>
                            </m:r>
                          </m:sub>
                        </m:sSub>
                      </m:den>
                    </m:f>
                    <m:r>
                      <a:rPr lang="it-IT" b="0" i="1" smtClean="0">
                        <a:latin typeface="Cambria Math" panose="02040503050406030204" pitchFamily="18" charset="0"/>
                      </a:rPr>
                      <m:t>=0.2 </m:t>
                    </m:r>
                    <m:r>
                      <a:rPr lang="it-IT" b="0" i="1" smtClean="0">
                        <a:latin typeface="Cambria Math" panose="02040503050406030204" pitchFamily="18" charset="0"/>
                      </a:rPr>
                      <m:t>𝑚</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m:rPr>
                            <m:sty m:val="p"/>
                          </m:rPr>
                          <a:rPr lang="it-IT" b="0" i="0" smtClean="0">
                            <a:latin typeface="Cambria Math" panose="02040503050406030204" pitchFamily="18" charset="0"/>
                          </a:rPr>
                          <m:t>Δ</m:t>
                        </m:r>
                        <m:r>
                          <a:rPr lang="it-IT" b="0" i="1" smtClean="0">
                            <a:latin typeface="Cambria Math" panose="02040503050406030204" pitchFamily="18" charset="0"/>
                          </a:rPr>
                          <m:t>𝜃</m:t>
                        </m:r>
                      </m:num>
                      <m:den>
                        <m:r>
                          <a:rPr lang="it-IT" b="0" i="1" smtClean="0">
                            <a:latin typeface="Cambria Math" panose="02040503050406030204" pitchFamily="18" charset="0"/>
                          </a:rPr>
                          <m:t>𝜃</m:t>
                        </m:r>
                      </m:den>
                    </m:f>
                    <m:r>
                      <a:rPr lang="it-IT" b="0" i="1" smtClean="0">
                        <a:latin typeface="Cambria Math" panose="02040503050406030204" pitchFamily="18" charset="0"/>
                      </a:rPr>
                      <m:t>=−58%</m:t>
                    </m:r>
                  </m:oMath>
                </a14:m>
                <a:r>
                  <a:rPr lang="en-US" dirty="0">
                    <a:latin typeface="TeXGyreTermes-Regular"/>
                  </a:rPr>
                  <a:t> to the 3 </a:t>
                </a:r>
                <a:r>
                  <a:rPr lang="en-US" dirty="0" err="1">
                    <a:latin typeface="TeXGyreTermes-Regular"/>
                  </a:rPr>
                  <a:t>TeV</a:t>
                </a:r>
                <a:r>
                  <a:rPr lang="en-US" dirty="0">
                    <a:latin typeface="TeXGyreTermes-Regular"/>
                  </a:rPr>
                  <a:t> design</a:t>
                </a:r>
              </a:p>
              <a:p>
                <a:pPr/>
                <a14:m>
                  <m:oMathPara xmlns:m="http://schemas.openxmlformats.org/officeDocument/2006/math">
                    <m:oMathParaPr>
                      <m:jc m:val="left"/>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𝜎</m:t>
                          </m:r>
                        </m:e>
                        <m:sub>
                          <m:r>
                            <a:rPr lang="it-IT" b="0" i="1" smtClean="0">
                              <a:latin typeface="Cambria Math" panose="02040503050406030204" pitchFamily="18" charset="0"/>
                            </a:rPr>
                            <m:t>𝑥</m:t>
                          </m:r>
                        </m:sub>
                        <m:sup>
                          <m:r>
                            <a:rPr lang="it-IT" b="0" i="1" smtClean="0">
                              <a:latin typeface="Cambria Math" panose="02040503050406030204" pitchFamily="18" charset="0"/>
                            </a:rPr>
                            <m:t>𝑆𝑅</m:t>
                          </m:r>
                        </m:sup>
                      </m:sSubSup>
                      <m:r>
                        <a:rPr lang="it-IT" b="0" i="1" smtClean="0">
                          <a:latin typeface="Cambria Math" panose="02040503050406030204" pitchFamily="18" charset="0"/>
                        </a:rPr>
                        <m:t>=3.65 </m:t>
                      </m:r>
                      <m:r>
                        <a:rPr lang="it-IT" b="0" i="1" smtClean="0">
                          <a:latin typeface="Cambria Math" panose="02040503050406030204" pitchFamily="18" charset="0"/>
                        </a:rPr>
                        <m:t>𝜇</m:t>
                      </m:r>
                      <m:r>
                        <a:rPr lang="it-IT" b="0" i="1" smtClean="0">
                          <a:latin typeface="Cambria Math" panose="02040503050406030204" pitchFamily="18" charset="0"/>
                        </a:rPr>
                        <m:t>𝑚</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a:rPr lang="it-IT" b="0" i="1" smtClean="0">
                              <a:latin typeface="Cambria Math" panose="02040503050406030204" pitchFamily="18" charset="0"/>
                            </a:rPr>
                            <m:t>𝑥</m:t>
                          </m:r>
                        </m:sub>
                      </m:sSub>
                      <m:r>
                        <a:rPr lang="it-IT" b="0" i="1" smtClean="0">
                          <a:latin typeface="Cambria Math" panose="02040503050406030204" pitchFamily="18" charset="0"/>
                        </a:rPr>
                        <m:t>=2.87 </m:t>
                      </m:r>
                      <m:r>
                        <a:rPr lang="it-IT" b="0" i="1" smtClean="0">
                          <a:latin typeface="Cambria Math" panose="02040503050406030204" pitchFamily="18" charset="0"/>
                        </a:rPr>
                        <m:t>𝜇</m:t>
                      </m:r>
                      <m:r>
                        <a:rPr lang="it-IT" b="0" i="1" smtClean="0">
                          <a:latin typeface="Cambria Math" panose="02040503050406030204" pitchFamily="18" charset="0"/>
                        </a:rPr>
                        <m:t>𝑚</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m:rPr>
                                      <m:sty m:val="p"/>
                                    </m:rPr>
                                    <a:rPr lang="it-IT" b="0" i="0" smtClean="0">
                                      <a:latin typeface="Cambria Math" panose="02040503050406030204" pitchFamily="18" charset="0"/>
                                    </a:rPr>
                                    <m:t>Δ</m:t>
                                  </m:r>
                                  <m:r>
                                    <a:rPr lang="it-IT" b="0" i="1" smtClean="0">
                                      <a:latin typeface="Cambria Math" panose="02040503050406030204" pitchFamily="18" charset="0"/>
                                    </a:rPr>
                                    <m:t>𝜎</m:t>
                                  </m:r>
                                </m:num>
                                <m:den>
                                  <m:r>
                                    <a:rPr lang="it-IT" b="0" i="1" smtClean="0">
                                      <a:latin typeface="Cambria Math" panose="02040503050406030204" pitchFamily="18" charset="0"/>
                                    </a:rPr>
                                    <m:t>𝜎</m:t>
                                  </m:r>
                                </m:den>
                              </m:f>
                            </m:e>
                          </m:d>
                        </m:e>
                        <m:sub>
                          <m:r>
                            <a:rPr lang="it-IT" b="0" i="1" smtClean="0">
                              <a:latin typeface="Cambria Math" panose="02040503050406030204" pitchFamily="18" charset="0"/>
                            </a:rPr>
                            <m:t>𝑆𝑅</m:t>
                          </m:r>
                        </m:sub>
                      </m:sSub>
                      <m:r>
                        <a:rPr lang="it-IT" b="0" i="1" smtClean="0">
                          <a:latin typeface="Cambria Math" panose="02040503050406030204" pitchFamily="18" charset="0"/>
                        </a:rPr>
                        <m:t>=27%</m:t>
                      </m:r>
                    </m:oMath>
                  </m:oMathPara>
                </a14:m>
                <a:endParaRPr lang="it-IT" dirty="0"/>
              </a:p>
              <a:p>
                <a:endParaRPr lang="it-IT" dirty="0"/>
              </a:p>
            </p:txBody>
          </p:sp>
        </mc:Choice>
        <mc:Fallback xmlns="">
          <p:sp>
            <p:nvSpPr>
              <p:cNvPr id="10" name="CasellaDiTesto 9">
                <a:extLst>
                  <a:ext uri="{FF2B5EF4-FFF2-40B4-BE49-F238E27FC236}">
                    <a16:creationId xmlns:a16="http://schemas.microsoft.com/office/drawing/2014/main" id="{5043AB81-224F-9739-BBE7-3E8F7D7D5476}"/>
                  </a:ext>
                </a:extLst>
              </p:cNvPr>
              <p:cNvSpPr txBox="1">
                <a:spLocks noRot="1" noChangeAspect="1" noMove="1" noResize="1" noEditPoints="1" noAdjustHandles="1" noChangeArrowheads="1" noChangeShapeType="1" noTextEdit="1"/>
              </p:cNvSpPr>
              <p:nvPr/>
            </p:nvSpPr>
            <p:spPr>
              <a:xfrm>
                <a:off x="135192" y="1087989"/>
                <a:ext cx="6629401" cy="5575950"/>
              </a:xfrm>
              <a:prstGeom prst="rect">
                <a:avLst/>
              </a:prstGeom>
              <a:blipFill>
                <a:blip r:embed="rId5"/>
                <a:stretch>
                  <a:fillRect l="-735" t="-546" r="-1287"/>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6FA9E652-1287-F6DA-732C-632BD5AAC0BA}"/>
              </a:ext>
            </a:extLst>
          </p:cNvPr>
          <p:cNvGrpSpPr/>
          <p:nvPr/>
        </p:nvGrpSpPr>
        <p:grpSpPr>
          <a:xfrm>
            <a:off x="10068307" y="28531"/>
            <a:ext cx="1848389" cy="954695"/>
            <a:chOff x="3395658" y="3084260"/>
            <a:chExt cx="3454400" cy="1754582"/>
          </a:xfrm>
        </p:grpSpPr>
        <p:pic>
          <p:nvPicPr>
            <p:cNvPr id="4" name="Immagine 3" descr="Immagine che contiene Elementi grafici, Carattere, grafica, design&#10;&#10;Descrizione generata automaticamente">
              <a:extLst>
                <a:ext uri="{FF2B5EF4-FFF2-40B4-BE49-F238E27FC236}">
                  <a16:creationId xmlns:a16="http://schemas.microsoft.com/office/drawing/2014/main" id="{0E165EC8-16A0-BB50-A105-3F0F7AC96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6" name="Immagine 5" descr="Immagine che contiene Elementi grafici, Carattere, cerchio, simbolo&#10;&#10;Descrizione generata automaticamente">
              <a:extLst>
                <a:ext uri="{FF2B5EF4-FFF2-40B4-BE49-F238E27FC236}">
                  <a16:creationId xmlns:a16="http://schemas.microsoft.com/office/drawing/2014/main" id="{302622C1-93C5-9240-659D-7B71E1FD48B3}"/>
                </a:ext>
              </a:extLst>
            </p:cNvPr>
            <p:cNvPicPr>
              <a:picLocks noChangeAspect="1"/>
            </p:cNvPicPr>
            <p:nvPr/>
          </p:nvPicPr>
          <p:blipFill rotWithShape="1">
            <a:blip r:embed="rId7">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14561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Scaling of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Collimation</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length</a:t>
            </a:r>
            <a:endPar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6</a:t>
            </a:fld>
            <a:endParaRPr lang="en-GB" sz="1800" b="0" strike="noStrike" spc="-1" dirty="0">
              <a:latin typeface="Arial"/>
            </a:endParaRPr>
          </a:p>
        </p:txBody>
      </p:sp>
      <p:pic>
        <p:nvPicPr>
          <p:cNvPr id="3" name="Immagine 2" descr="Immagine che contiene schermata, testo, Diagramma, linea&#10;&#10;Descrizione generata automaticamente">
            <a:extLst>
              <a:ext uri="{FF2B5EF4-FFF2-40B4-BE49-F238E27FC236}">
                <a16:creationId xmlns:a16="http://schemas.microsoft.com/office/drawing/2014/main" id="{5010F8DA-1B70-9885-740C-6936A9124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464" y="1170636"/>
            <a:ext cx="5406975" cy="2393739"/>
          </a:xfrm>
          <a:prstGeom prst="rect">
            <a:avLst/>
          </a:prstGeom>
        </p:spPr>
      </p:pic>
      <p:pic>
        <p:nvPicPr>
          <p:cNvPr id="5" name="Immagine 4" descr="Immagine che contiene testo, schermata, linea, Diagramma&#10;&#10;Descrizione generata automaticamente">
            <a:extLst>
              <a:ext uri="{FF2B5EF4-FFF2-40B4-BE49-F238E27FC236}">
                <a16:creationId xmlns:a16="http://schemas.microsoft.com/office/drawing/2014/main" id="{23E6EC49-D2BF-FF6B-3EE5-AEA886C8C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324" y="3564375"/>
            <a:ext cx="5545394" cy="2903690"/>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C79E6203-6018-976A-B5C2-7EEEF4DFEEDB}"/>
                  </a:ext>
                </a:extLst>
              </p:cNvPr>
              <p:cNvSpPr txBox="1"/>
              <p:nvPr/>
            </p:nvSpPr>
            <p:spPr>
              <a:xfrm>
                <a:off x="199103" y="1239462"/>
                <a:ext cx="5798574" cy="4210896"/>
              </a:xfrm>
              <a:prstGeom prst="rect">
                <a:avLst/>
              </a:prstGeom>
              <a:noFill/>
            </p:spPr>
            <p:txBody>
              <a:bodyPr wrap="square">
                <a:spAutoFit/>
              </a:bodyPr>
              <a:lstStyle/>
              <a:p>
                <a:pPr marL="285750" indent="-285750" algn="l">
                  <a:buFont typeface="Arial" panose="020B0604020202020204" pitchFamily="34" charset="0"/>
                  <a:buChar char="•"/>
                </a:pPr>
                <a14:m>
                  <m:oMath xmlns:m="http://schemas.openxmlformats.org/officeDocument/2006/math">
                    <m:sSubSup>
                      <m:sSubSupPr>
                        <m:ctrlPr>
                          <a:rPr lang="it-IT" sz="1800" b="0" i="1" u="none" strike="noStrike" baseline="0" smtClean="0">
                            <a:latin typeface="Cambria Math" panose="02040503050406030204" pitchFamily="18" charset="0"/>
                          </a:rPr>
                        </m:ctrlPr>
                      </m:sSubSupPr>
                      <m:e>
                        <m:r>
                          <a:rPr lang="it-IT" sz="1800" b="0" i="1" u="none" strike="noStrike" baseline="0" smtClean="0">
                            <a:latin typeface="Cambria Math" panose="02040503050406030204" pitchFamily="18" charset="0"/>
                          </a:rPr>
                          <m:t>𝐷</m:t>
                        </m:r>
                      </m:e>
                      <m:sub>
                        <m:r>
                          <a:rPr lang="it-IT" sz="1800" b="0" i="1" u="none" strike="noStrike" baseline="0" smtClean="0">
                            <a:latin typeface="Cambria Math" panose="02040503050406030204" pitchFamily="18" charset="0"/>
                          </a:rPr>
                          <m:t>𝑥</m:t>
                        </m:r>
                      </m:sub>
                      <m:sup>
                        <m:r>
                          <a:rPr lang="it-IT" sz="1800" b="0" i="1" u="none" strike="noStrike" baseline="0" smtClean="0">
                            <a:latin typeface="Cambria Math" panose="02040503050406030204" pitchFamily="18" charset="0"/>
                          </a:rPr>
                          <m:t>𝑠𝑝𝑜𝑖𝑙𝑒𝑟</m:t>
                        </m:r>
                      </m:sup>
                    </m:sSubSup>
                    <m:r>
                      <a:rPr lang="it-IT" sz="1800" b="0" i="1" u="none" strike="noStrike" baseline="0" smtClean="0">
                        <a:latin typeface="Cambria Math" panose="02040503050406030204" pitchFamily="18" charset="0"/>
                      </a:rPr>
                      <m:t>=0.2 </m:t>
                    </m:r>
                    <m:r>
                      <a:rPr lang="it-IT" sz="1800" b="0" i="1" u="none" strike="noStrike" baseline="0" smtClean="0">
                        <a:latin typeface="Cambria Math" panose="02040503050406030204" pitchFamily="18" charset="0"/>
                      </a:rPr>
                      <m:t>𝑚</m:t>
                    </m:r>
                    <m:r>
                      <a:rPr lang="it-IT" sz="1800" b="0" i="1" u="none" strike="noStrike" baseline="0" smtClean="0">
                        <a:latin typeface="Cambria Math" panose="02040503050406030204" pitchFamily="18" charset="0"/>
                      </a:rPr>
                      <m:t>=</m:t>
                    </m:r>
                    <m:r>
                      <a:rPr lang="it-IT" sz="1800" b="0" i="1" u="none" strike="noStrike" baseline="0" smtClean="0">
                        <a:latin typeface="Cambria Math" panose="02040503050406030204" pitchFamily="18" charset="0"/>
                      </a:rPr>
                      <m:t>𝑐𝑜𝑛𝑠𝑡𝑎𝑛𝑡</m:t>
                    </m:r>
                  </m:oMath>
                </a14:m>
                <a:endParaRPr lang="it-IT" sz="1800" b="0" i="0" u="none" strike="noStrike" baseline="0" dirty="0">
                  <a:latin typeface="TeXGyreTermes-Regular"/>
                </a:endParaRPr>
              </a:p>
              <a:p>
                <a:pPr algn="l"/>
                <a:endParaRPr lang="en-US" sz="1800" b="0" i="0" u="none" strike="noStrike" baseline="0" dirty="0">
                  <a:latin typeface="TeXGyreTermes-Regular"/>
                </a:endParaRPr>
              </a:p>
              <a:p>
                <a:pPr marL="285750" indent="-285750" algn="l">
                  <a:buFont typeface="Arial" panose="020B0604020202020204" pitchFamily="34" charset="0"/>
                  <a:buChar char="•"/>
                </a:pPr>
                <a:r>
                  <a:rPr lang="en-US" sz="1800" b="0" i="0" u="none" strike="noStrike" baseline="0" dirty="0">
                    <a:latin typeface="TeXGyreTermes-Regular"/>
                  </a:rPr>
                  <a:t>The length increased by 50% in steps of 5%:  </a:t>
                </a:r>
                <a14:m>
                  <m:oMath xmlns:m="http://schemas.openxmlformats.org/officeDocument/2006/math">
                    <m:f>
                      <m:fPr>
                        <m:ctrlPr>
                          <a:rPr lang="it-IT" sz="1800" b="0" i="1" u="none" strike="noStrike" baseline="0" smtClean="0">
                            <a:latin typeface="Cambria Math" panose="02040503050406030204" pitchFamily="18" charset="0"/>
                          </a:rPr>
                        </m:ctrlPr>
                      </m:fPr>
                      <m:num>
                        <m:r>
                          <m:rPr>
                            <m:sty m:val="p"/>
                          </m:rPr>
                          <a:rPr lang="it-IT" sz="1800" b="0" i="0" u="none" strike="noStrike" baseline="0" smtClean="0">
                            <a:latin typeface="Cambria Math" panose="02040503050406030204" pitchFamily="18" charset="0"/>
                          </a:rPr>
                          <m:t>Δ</m:t>
                        </m:r>
                        <m:r>
                          <a:rPr lang="it-IT" sz="1800" b="0" i="1" u="none" strike="noStrike" baseline="0" smtClean="0">
                            <a:latin typeface="Cambria Math" panose="02040503050406030204" pitchFamily="18" charset="0"/>
                          </a:rPr>
                          <m:t>𝜃</m:t>
                        </m:r>
                      </m:num>
                      <m:den>
                        <m:r>
                          <a:rPr lang="it-IT" sz="1800" b="0" i="1" u="none" strike="noStrike" baseline="0" smtClean="0">
                            <a:latin typeface="Cambria Math" panose="02040503050406030204" pitchFamily="18" charset="0"/>
                          </a:rPr>
                          <m:t>𝜃</m:t>
                        </m:r>
                      </m:den>
                    </m:f>
                    <m:r>
                      <a:rPr lang="it-IT" sz="1800" b="0" i="1" u="none" strike="noStrike" baseline="0" smtClean="0">
                        <a:latin typeface="Cambria Math" panose="02040503050406030204" pitchFamily="18" charset="0"/>
                      </a:rPr>
                      <m:t>∝</m:t>
                    </m:r>
                    <m:sSup>
                      <m:sSupPr>
                        <m:ctrlPr>
                          <a:rPr lang="it-IT" sz="1800" b="0" i="1" u="none" strike="noStrike" baseline="0" smtClean="0">
                            <a:latin typeface="Cambria Math" panose="02040503050406030204" pitchFamily="18" charset="0"/>
                          </a:rPr>
                        </m:ctrlPr>
                      </m:sSupPr>
                      <m:e>
                        <m:d>
                          <m:dPr>
                            <m:ctrlPr>
                              <a:rPr lang="it-IT" sz="1800" b="0" i="1" u="none" strike="noStrike" baseline="0" smtClean="0">
                                <a:latin typeface="Cambria Math" panose="02040503050406030204" pitchFamily="18" charset="0"/>
                              </a:rPr>
                            </m:ctrlPr>
                          </m:dPr>
                          <m:e>
                            <m:f>
                              <m:fPr>
                                <m:ctrlPr>
                                  <a:rPr lang="it-IT" sz="1800" b="0" i="1" u="none" strike="noStrike" baseline="0" smtClean="0">
                                    <a:latin typeface="Cambria Math" panose="02040503050406030204" pitchFamily="18" charset="0"/>
                                  </a:rPr>
                                </m:ctrlPr>
                              </m:fPr>
                              <m:num>
                                <m:r>
                                  <m:rPr>
                                    <m:sty m:val="p"/>
                                  </m:rPr>
                                  <a:rPr lang="it-IT" sz="1800" b="0" i="0" u="none" strike="noStrike" baseline="0" smtClean="0">
                                    <a:latin typeface="Cambria Math" panose="02040503050406030204" pitchFamily="18" charset="0"/>
                                  </a:rPr>
                                  <m:t>Δ</m:t>
                                </m:r>
                                <m:r>
                                  <a:rPr lang="it-IT" sz="1800" b="0" i="1" u="none" strike="noStrike" baseline="0" smtClean="0">
                                    <a:latin typeface="Cambria Math" panose="02040503050406030204" pitchFamily="18" charset="0"/>
                                  </a:rPr>
                                  <m:t>𝐿</m:t>
                                </m:r>
                              </m:num>
                              <m:den>
                                <m:r>
                                  <a:rPr lang="it-IT" sz="1800" b="0" i="1" u="none" strike="noStrike" baseline="0" smtClean="0">
                                    <a:latin typeface="Cambria Math" panose="02040503050406030204" pitchFamily="18" charset="0"/>
                                  </a:rPr>
                                  <m:t>𝐿</m:t>
                                </m:r>
                              </m:den>
                            </m:f>
                          </m:e>
                        </m:d>
                      </m:e>
                      <m:sup>
                        <m:r>
                          <a:rPr lang="it-IT" sz="1800" b="0" i="1" u="none" strike="noStrike" baseline="0" smtClean="0">
                            <a:latin typeface="Cambria Math" panose="02040503050406030204" pitchFamily="18" charset="0"/>
                          </a:rPr>
                          <m:t>−1</m:t>
                        </m:r>
                      </m:sup>
                    </m:sSup>
                  </m:oMath>
                </a14:m>
                <a:endParaRPr lang="en-US" dirty="0">
                  <a:latin typeface="TeXGyreTermes-Regular"/>
                </a:endParaRPr>
              </a:p>
              <a:p>
                <a:pPr algn="l"/>
                <a:endParaRPr lang="en-US" dirty="0">
                  <a:latin typeface="TeXGyreTermes-Regular"/>
                </a:endParaRPr>
              </a:p>
              <a:p>
                <a:pPr marL="285750" indent="-285750" algn="l">
                  <a:buFont typeface="Arial" panose="020B0604020202020204" pitchFamily="34" charset="0"/>
                  <a:buChar char="•"/>
                </a:pPr>
                <a:r>
                  <a:rPr lang="en-US" dirty="0">
                    <a:latin typeface="TeXGyreTermes-Regular"/>
                  </a:rPr>
                  <a:t>Correction of the aberration with </a:t>
                </a:r>
                <a:r>
                  <a:rPr lang="en-US" dirty="0" err="1">
                    <a:latin typeface="TeXGyreTermes-Regular"/>
                  </a:rPr>
                  <a:t>sextupoles</a:t>
                </a:r>
                <a:r>
                  <a:rPr lang="en-US" dirty="0">
                    <a:latin typeface="TeXGyreTermes-Regular"/>
                  </a:rPr>
                  <a:t> and octupoles in the Collimation section step by step </a:t>
                </a:r>
              </a:p>
              <a:p>
                <a:pPr algn="l"/>
                <a:endParaRPr lang="en-US" dirty="0">
                  <a:latin typeface="TeXGyreTermes-Regular"/>
                </a:endParaRPr>
              </a:p>
              <a:p>
                <a:pPr marL="285750" indent="-285750" algn="l">
                  <a:buFont typeface="Arial" panose="020B0604020202020204" pitchFamily="34" charset="0"/>
                  <a:buChar char="•"/>
                </a:pPr>
                <a:r>
                  <a:rPr lang="en-US" sz="1800" b="0" i="0" u="none" strike="noStrike" baseline="0" dirty="0">
                    <a:latin typeface="TeXGyreTermes-Regular"/>
                  </a:rPr>
                  <a:t>After the correction, the beam size with no radiation contribution remains constant and that which includes the effect of synchrotron radiation decreases as the length increases. </a:t>
                </a:r>
              </a:p>
              <a:p>
                <a:pPr algn="l"/>
                <a:endParaRPr lang="en-US" dirty="0">
                  <a:latin typeface="TeXGyreTermes-Regular"/>
                </a:endParaRPr>
              </a:p>
              <a:p>
                <a:pPr marL="285750" indent="-285750" algn="l">
                  <a:buFont typeface="Arial" panose="020B0604020202020204" pitchFamily="34" charset="0"/>
                  <a:buChar char="•"/>
                </a:pPr>
                <a:r>
                  <a:rPr lang="en-US" sz="1800" b="0" i="0" u="none" strike="noStrike" baseline="0" dirty="0">
                    <a:latin typeface="TeXGyreTermes-Regular"/>
                  </a:rPr>
                  <a:t>Further extending the Collimation section will not </a:t>
                </a:r>
                <a:r>
                  <a:rPr lang="it-IT" sz="1800" b="0" i="0" u="none" strike="noStrike" baseline="0" dirty="0" err="1">
                    <a:latin typeface="TeXGyreTermes-Regular"/>
                  </a:rPr>
                  <a:t>improve</a:t>
                </a:r>
                <a:r>
                  <a:rPr lang="it-IT" sz="1800" b="0" i="0" u="none" strike="noStrike" baseline="0" dirty="0">
                    <a:latin typeface="TeXGyreTermes-Regular"/>
                  </a:rPr>
                  <a:t> </a:t>
                </a:r>
                <a:r>
                  <a:rPr lang="it-IT" sz="1800" b="0" i="0" u="none" strike="noStrike" baseline="0" dirty="0" err="1">
                    <a:latin typeface="TeXGyreTermes-Regular"/>
                  </a:rPr>
                  <a:t>beam</a:t>
                </a:r>
                <a:r>
                  <a:rPr lang="it-IT" sz="1800" b="0" i="0" u="none" strike="noStrike" baseline="0" dirty="0">
                    <a:latin typeface="TeXGyreTermes-Regular"/>
                  </a:rPr>
                  <a:t> size </a:t>
                </a:r>
                <a:r>
                  <a:rPr lang="it-IT" sz="1800" b="0" i="0" u="none" strike="noStrike" baseline="0" dirty="0" err="1">
                    <a:latin typeface="TeXGyreTermes-Regular"/>
                  </a:rPr>
                  <a:t>significantly</a:t>
                </a:r>
                <a:r>
                  <a:rPr lang="it-IT" sz="1800" b="0" i="0" u="none" strike="noStrike" baseline="0" dirty="0">
                    <a:latin typeface="TeXGyreTermes-Regular"/>
                  </a:rPr>
                  <a:t>.</a:t>
                </a:r>
                <a:endParaRPr lang="en-US" sz="1800" b="0" i="0" u="none" strike="noStrike" baseline="0" dirty="0">
                  <a:latin typeface="TeXGyreTermes-Regular"/>
                </a:endParaRPr>
              </a:p>
            </p:txBody>
          </p:sp>
        </mc:Choice>
        <mc:Fallback xmlns="">
          <p:sp>
            <p:nvSpPr>
              <p:cNvPr id="7" name="CasellaDiTesto 6">
                <a:extLst>
                  <a:ext uri="{FF2B5EF4-FFF2-40B4-BE49-F238E27FC236}">
                    <a16:creationId xmlns:a16="http://schemas.microsoft.com/office/drawing/2014/main" id="{C79E6203-6018-976A-B5C2-7EEEF4DFEEDB}"/>
                  </a:ext>
                </a:extLst>
              </p:cNvPr>
              <p:cNvSpPr txBox="1">
                <a:spLocks noRot="1" noChangeAspect="1" noMove="1" noResize="1" noEditPoints="1" noAdjustHandles="1" noChangeArrowheads="1" noChangeShapeType="1" noTextEdit="1"/>
              </p:cNvSpPr>
              <p:nvPr/>
            </p:nvSpPr>
            <p:spPr>
              <a:xfrm>
                <a:off x="199103" y="1239462"/>
                <a:ext cx="5798574" cy="4210896"/>
              </a:xfrm>
              <a:prstGeom prst="rect">
                <a:avLst/>
              </a:prstGeom>
              <a:blipFill>
                <a:blip r:embed="rId5"/>
                <a:stretch>
                  <a:fillRect l="-736" b="-1302"/>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69EEF670-5F8F-94EB-5D77-9D336470CEF6}"/>
              </a:ext>
            </a:extLst>
          </p:cNvPr>
          <p:cNvGrpSpPr/>
          <p:nvPr/>
        </p:nvGrpSpPr>
        <p:grpSpPr>
          <a:xfrm>
            <a:off x="10068307" y="28531"/>
            <a:ext cx="1848389" cy="954695"/>
            <a:chOff x="3395658" y="3084260"/>
            <a:chExt cx="3454400" cy="1754582"/>
          </a:xfrm>
        </p:grpSpPr>
        <p:pic>
          <p:nvPicPr>
            <p:cNvPr id="4" name="Immagine 3" descr="Immagine che contiene Elementi grafici, Carattere, grafica, design&#10;&#10;Descrizione generata automaticamente">
              <a:extLst>
                <a:ext uri="{FF2B5EF4-FFF2-40B4-BE49-F238E27FC236}">
                  <a16:creationId xmlns:a16="http://schemas.microsoft.com/office/drawing/2014/main" id="{F3261F1F-3212-DAA1-2F3E-2CE2A1A1B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6" name="Immagine 5" descr="Immagine che contiene Elementi grafici, Carattere, cerchio, simbolo&#10;&#10;Descrizione generata automaticamente">
              <a:extLst>
                <a:ext uri="{FF2B5EF4-FFF2-40B4-BE49-F238E27FC236}">
                  <a16:creationId xmlns:a16="http://schemas.microsoft.com/office/drawing/2014/main" id="{9F1E3CF1-72B9-868E-CD11-E8D645417BFC}"/>
                </a:ext>
              </a:extLst>
            </p:cNvPr>
            <p:cNvPicPr>
              <a:picLocks noChangeAspect="1"/>
            </p:cNvPicPr>
            <p:nvPr/>
          </p:nvPicPr>
          <p:blipFill rotWithShape="1">
            <a:blip r:embed="rId7">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598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Synchrotron</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Radiation</a:t>
            </a: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in FFS</a:t>
            </a: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7</a:t>
            </a:fld>
            <a:endParaRPr lang="en-GB" sz="1800" b="0" strike="noStrike" spc="-1" dirty="0">
              <a:latin typeface="Arial"/>
            </a:endParaRPr>
          </a:p>
        </p:txBody>
      </p:sp>
      <p:pic>
        <p:nvPicPr>
          <p:cNvPr id="5" name="Immagine 4" descr="Immagine che contiene testo, linea, schermata, diagramma&#10;&#10;Descrizione generata automaticamente">
            <a:extLst>
              <a:ext uri="{FF2B5EF4-FFF2-40B4-BE49-F238E27FC236}">
                <a16:creationId xmlns:a16="http://schemas.microsoft.com/office/drawing/2014/main" id="{FAA6622B-A408-30B0-6A8D-F9EB15853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902" y="1548144"/>
            <a:ext cx="7186098" cy="3488903"/>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33483C0F-0772-4E32-E03F-A66119E0D4C4}"/>
                  </a:ext>
                </a:extLst>
              </p:cNvPr>
              <p:cNvSpPr txBox="1"/>
              <p:nvPr/>
            </p:nvSpPr>
            <p:spPr>
              <a:xfrm>
                <a:off x="98321" y="1076040"/>
                <a:ext cx="11808544" cy="369332"/>
              </a:xfrm>
              <a:prstGeom prst="rect">
                <a:avLst/>
              </a:prstGeom>
              <a:noFill/>
            </p:spPr>
            <p:txBody>
              <a:bodyPr wrap="square">
                <a:spAutoFit/>
              </a:bodyPr>
              <a:lstStyle/>
              <a:p>
                <a:r>
                  <a:rPr lang="en-US" sz="1800" b="0" i="0" u="none" strike="noStrike" baseline="0" dirty="0"/>
                  <a:t>Lower bending angles </a:t>
                </a:r>
                <a14:m>
                  <m:oMath xmlns:m="http://schemas.openxmlformats.org/officeDocument/2006/math">
                    <m:r>
                      <a:rPr lang="it-IT" sz="1800" b="0" i="1" u="none" strike="noStrike" baseline="0" smtClean="0">
                        <a:latin typeface="Cambria Math" panose="02040503050406030204" pitchFamily="18" charset="0"/>
                      </a:rPr>
                      <m:t>⇒</m:t>
                    </m:r>
                  </m:oMath>
                </a14:m>
                <a:r>
                  <a:rPr lang="en-US" sz="1800" b="0" i="0" u="none" strike="noStrike" baseline="0" dirty="0"/>
                  <a:t> Lower dispersion at </a:t>
                </a:r>
                <a:r>
                  <a:rPr lang="en-US" sz="1800" b="0" i="0" u="none" strike="noStrike" baseline="0" dirty="0" err="1"/>
                  <a:t>sextupoles</a:t>
                </a:r>
                <a:r>
                  <a:rPr lang="en-US" sz="1800" b="0" i="0" u="none" strike="noStrike" baseline="0" dirty="0"/>
                  <a:t> </a:t>
                </a:r>
                <a14:m>
                  <m:oMath xmlns:m="http://schemas.openxmlformats.org/officeDocument/2006/math">
                    <m:r>
                      <a:rPr lang="it-IT" i="1">
                        <a:latin typeface="Cambria Math" panose="02040503050406030204" pitchFamily="18" charset="0"/>
                      </a:rPr>
                      <m:t>⇒</m:t>
                    </m:r>
                  </m:oMath>
                </a14:m>
                <a:r>
                  <a:rPr lang="en-US" dirty="0"/>
                  <a:t> the relevant sources of beam size growth are aberrations</a:t>
                </a:r>
                <a:endParaRPr lang="en-US" sz="1800" b="0" i="0" u="none" strike="noStrike" baseline="0" dirty="0"/>
              </a:p>
            </p:txBody>
          </p:sp>
        </mc:Choice>
        <mc:Fallback xmlns="">
          <p:sp>
            <p:nvSpPr>
              <p:cNvPr id="7" name="CasellaDiTesto 6">
                <a:extLst>
                  <a:ext uri="{FF2B5EF4-FFF2-40B4-BE49-F238E27FC236}">
                    <a16:creationId xmlns:a16="http://schemas.microsoft.com/office/drawing/2014/main" id="{33483C0F-0772-4E32-E03F-A66119E0D4C4}"/>
                  </a:ext>
                </a:extLst>
              </p:cNvPr>
              <p:cNvSpPr txBox="1">
                <a:spLocks noRot="1" noChangeAspect="1" noMove="1" noResize="1" noEditPoints="1" noAdjustHandles="1" noChangeArrowheads="1" noChangeShapeType="1" noTextEdit="1"/>
              </p:cNvSpPr>
              <p:nvPr/>
            </p:nvSpPr>
            <p:spPr>
              <a:xfrm>
                <a:off x="98321" y="1076040"/>
                <a:ext cx="11808544" cy="369332"/>
              </a:xfrm>
              <a:prstGeom prst="rect">
                <a:avLst/>
              </a:prstGeom>
              <a:blipFill>
                <a:blip r:embed="rId4"/>
                <a:stretch>
                  <a:fillRect l="-413" t="-10000"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47D5CBDC-FC57-8D21-50F5-75C5157F901C}"/>
                  </a:ext>
                </a:extLst>
              </p:cNvPr>
              <p:cNvSpPr txBox="1"/>
              <p:nvPr/>
            </p:nvSpPr>
            <p:spPr>
              <a:xfrm>
                <a:off x="98321" y="5206458"/>
                <a:ext cx="11136849" cy="668260"/>
              </a:xfrm>
              <a:prstGeom prst="rect">
                <a:avLst/>
              </a:prstGeom>
              <a:noFill/>
            </p:spPr>
            <p:txBody>
              <a:bodyPr wrap="square">
                <a:spAutoFit/>
              </a:bodyPr>
              <a:lstStyle/>
              <a:p>
                <a:pPr algn="l"/>
                <a:r>
                  <a:rPr lang="en-US" sz="1800" b="0" i="0" u="none" strike="noStrike" baseline="0" dirty="0"/>
                  <a:t>The minimum value of </a:t>
                </a:r>
                <a14:m>
                  <m:oMath xmlns:m="http://schemas.openxmlformats.org/officeDocument/2006/math">
                    <m:sSub>
                      <m:sSubPr>
                        <m:ctrlPr>
                          <a:rPr lang="it-IT" sz="1800" b="0" i="1" u="none" strike="noStrike" baseline="0" smtClean="0">
                            <a:latin typeface="Cambria Math" panose="02040503050406030204" pitchFamily="18" charset="0"/>
                          </a:rPr>
                        </m:ctrlPr>
                      </m:sSubPr>
                      <m:e>
                        <m:r>
                          <a:rPr lang="it-IT" sz="1800" b="0" i="1" u="none" strike="noStrike" baseline="0" smtClean="0">
                            <a:latin typeface="Cambria Math" panose="02040503050406030204" pitchFamily="18" charset="0"/>
                          </a:rPr>
                          <m:t>𝜎</m:t>
                        </m:r>
                      </m:e>
                      <m:sub>
                        <m:r>
                          <a:rPr lang="it-IT" sz="1800" b="0" i="1" u="none" strike="noStrike" baseline="0" smtClean="0">
                            <a:latin typeface="Cambria Math" panose="02040503050406030204" pitchFamily="18" charset="0"/>
                          </a:rPr>
                          <m:t>𝑦</m:t>
                        </m:r>
                      </m:sub>
                    </m:sSub>
                    <m:r>
                      <a:rPr lang="it-IT" sz="1800" b="0" i="1" u="none" strike="noStrike" baseline="0" smtClean="0">
                        <a:latin typeface="Cambria Math" panose="02040503050406030204" pitchFamily="18" charset="0"/>
                      </a:rPr>
                      <m:t> </m:t>
                    </m:r>
                  </m:oMath>
                </a14:m>
                <a:r>
                  <a:rPr lang="en-US" sz="1800" b="0" i="0" u="none" strike="noStrike" baseline="0" dirty="0"/>
                  <a:t>was not taken into consideration, as the bending magnets only act in the horizontal plane and therefore it was necessary to focus on reducing the effects of SR in that plane.</a:t>
                </a:r>
                <a:endParaRPr lang="it-IT" dirty="0"/>
              </a:p>
            </p:txBody>
          </p:sp>
        </mc:Choice>
        <mc:Fallback xmlns="">
          <p:sp>
            <p:nvSpPr>
              <p:cNvPr id="9" name="CasellaDiTesto 8">
                <a:extLst>
                  <a:ext uri="{FF2B5EF4-FFF2-40B4-BE49-F238E27FC236}">
                    <a16:creationId xmlns:a16="http://schemas.microsoft.com/office/drawing/2014/main" id="{47D5CBDC-FC57-8D21-50F5-75C5157F901C}"/>
                  </a:ext>
                </a:extLst>
              </p:cNvPr>
              <p:cNvSpPr txBox="1">
                <a:spLocks noRot="1" noChangeAspect="1" noMove="1" noResize="1" noEditPoints="1" noAdjustHandles="1" noChangeArrowheads="1" noChangeShapeType="1" noTextEdit="1"/>
              </p:cNvSpPr>
              <p:nvPr/>
            </p:nvSpPr>
            <p:spPr>
              <a:xfrm>
                <a:off x="98321" y="5206458"/>
                <a:ext cx="11136849" cy="668260"/>
              </a:xfrm>
              <a:prstGeom prst="rect">
                <a:avLst/>
              </a:prstGeom>
              <a:blipFill>
                <a:blip r:embed="rId5"/>
                <a:stretch>
                  <a:fillRect l="-438" t="-3636" b="-1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777D8B9-F578-97B2-94C9-D4A204493A62}"/>
                  </a:ext>
                </a:extLst>
              </p:cNvPr>
              <p:cNvSpPr txBox="1"/>
              <p:nvPr/>
            </p:nvSpPr>
            <p:spPr>
              <a:xfrm>
                <a:off x="98321" y="1673913"/>
                <a:ext cx="4906981" cy="3139321"/>
              </a:xfrm>
              <a:prstGeom prst="rect">
                <a:avLst/>
              </a:prstGeom>
              <a:noFill/>
            </p:spPr>
            <p:txBody>
              <a:bodyPr wrap="square">
                <a:spAutoFit/>
              </a:bodyPr>
              <a:lstStyle/>
              <a:p>
                <a:pPr algn="l"/>
                <a:r>
                  <a:rPr lang="en-US" sz="1800" b="0" i="0" u="none" strike="noStrike" baseline="0" dirty="0"/>
                  <a:t>The bending angles decrease in steps of 10%</a:t>
                </a:r>
              </a:p>
              <a:p>
                <a:pPr algn="l"/>
                <a:endParaRPr lang="en-US" dirty="0"/>
              </a:p>
              <a:p>
                <a:r>
                  <a:rPr lang="en-US" dirty="0"/>
                  <a:t>M</a:t>
                </a:r>
                <a:r>
                  <a:rPr lang="en-US" sz="1800" b="0" u="none" strike="noStrike" baseline="0" dirty="0"/>
                  <a:t>inimum value of </a:t>
                </a:r>
                <a14:m>
                  <m:oMath xmlns:m="http://schemas.openxmlformats.org/officeDocument/2006/math">
                    <m:sSub>
                      <m:sSubPr>
                        <m:ctrlPr>
                          <a:rPr lang="it-IT" sz="1800" b="0" i="1" u="none" strike="noStrike" baseline="0" smtClean="0">
                            <a:latin typeface="Cambria Math" panose="02040503050406030204" pitchFamily="18" charset="0"/>
                          </a:rPr>
                        </m:ctrlPr>
                      </m:sSubPr>
                      <m:e>
                        <m:r>
                          <a:rPr lang="it-IT" sz="1800" b="0" i="1" u="none" strike="noStrike" baseline="0" smtClean="0">
                            <a:latin typeface="Cambria Math" panose="02040503050406030204" pitchFamily="18" charset="0"/>
                          </a:rPr>
                          <m:t>𝜎</m:t>
                        </m:r>
                      </m:e>
                      <m:sub>
                        <m:r>
                          <a:rPr lang="it-IT" sz="1800" b="0" i="1" u="none" strike="noStrike" baseline="0" smtClean="0">
                            <a:latin typeface="Cambria Math" panose="02040503050406030204" pitchFamily="18" charset="0"/>
                          </a:rPr>
                          <m:t>𝑥</m:t>
                        </m:r>
                      </m:sub>
                    </m:sSub>
                  </m:oMath>
                </a14:m>
                <a:r>
                  <a:rPr lang="en-US" sz="1800" b="0" u="none" strike="noStrike" baseline="0" dirty="0"/>
                  <a:t> extrapolated from MADX by making incremental adjustments to the scale factor in steps of 1% until the smallest value of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oMath>
                </a14:m>
                <a:r>
                  <a:rPr lang="en-US" sz="800" b="0" u="none" strike="noStrike" baseline="0" dirty="0"/>
                  <a:t> </a:t>
                </a:r>
                <a:r>
                  <a:rPr lang="en-US" sz="1800" b="0" u="none" strike="noStrike" baseline="0" dirty="0"/>
                  <a:t>and the highest value for the luminosity were achieved. </a:t>
                </a:r>
              </a:p>
              <a:p>
                <a:endParaRPr lang="en-US" dirty="0"/>
              </a:p>
              <a:p>
                <a:r>
                  <a:rPr lang="en-US" sz="1800" b="0" u="none" strike="noStrike" baseline="0" dirty="0"/>
                  <a:t>Based on this extrapolation, the bending factor for which </a:t>
                </a:r>
                <a14:m>
                  <m:oMath xmlns:m="http://schemas.openxmlformats.org/officeDocument/2006/math">
                    <m:sSub>
                      <m:sSubPr>
                        <m:ctrlPr>
                          <a:rPr lang="it-IT" sz="1800" b="0" i="1" u="none" strike="noStrike" baseline="0" smtClean="0">
                            <a:latin typeface="Cambria Math" panose="02040503050406030204" pitchFamily="18" charset="0"/>
                          </a:rPr>
                        </m:ctrlPr>
                      </m:sSubPr>
                      <m:e>
                        <m:r>
                          <a:rPr lang="it-IT" sz="1800" b="0" i="1" u="none" strike="noStrike" baseline="0" smtClean="0">
                            <a:latin typeface="Cambria Math" panose="02040503050406030204" pitchFamily="18" charset="0"/>
                          </a:rPr>
                          <m:t>𝜎</m:t>
                        </m:r>
                      </m:e>
                      <m:sub>
                        <m:r>
                          <a:rPr lang="it-IT" sz="1800" b="0" i="1" u="none" strike="noStrike" baseline="0" smtClean="0">
                            <a:latin typeface="Cambria Math" panose="02040503050406030204" pitchFamily="18" charset="0"/>
                          </a:rPr>
                          <m:t>𝑥</m:t>
                        </m:r>
                      </m:sub>
                    </m:sSub>
                    <m:r>
                      <a:rPr lang="it-IT" sz="1800" b="0" i="1" u="none" strike="noStrike" baseline="0" smtClean="0">
                        <a:latin typeface="Cambria Math" panose="02040503050406030204" pitchFamily="18" charset="0"/>
                      </a:rPr>
                      <m:t> </m:t>
                    </m:r>
                  </m:oMath>
                </a14:m>
                <a:r>
                  <a:rPr lang="en-US" sz="1800" b="0" u="none" strike="noStrike" baseline="0" dirty="0"/>
                  <a:t>is minimized, and the luminosity is maximized, is estimated to be -64%.</a:t>
                </a:r>
              </a:p>
            </p:txBody>
          </p:sp>
        </mc:Choice>
        <mc:Fallback xmlns="">
          <p:sp>
            <p:nvSpPr>
              <p:cNvPr id="11" name="CasellaDiTesto 10">
                <a:extLst>
                  <a:ext uri="{FF2B5EF4-FFF2-40B4-BE49-F238E27FC236}">
                    <a16:creationId xmlns:a16="http://schemas.microsoft.com/office/drawing/2014/main" id="{7777D8B9-F578-97B2-94C9-D4A204493A62}"/>
                  </a:ext>
                </a:extLst>
              </p:cNvPr>
              <p:cNvSpPr txBox="1">
                <a:spLocks noRot="1" noChangeAspect="1" noMove="1" noResize="1" noEditPoints="1" noAdjustHandles="1" noChangeArrowheads="1" noChangeShapeType="1" noTextEdit="1"/>
              </p:cNvSpPr>
              <p:nvPr/>
            </p:nvSpPr>
            <p:spPr>
              <a:xfrm>
                <a:off x="98321" y="1673913"/>
                <a:ext cx="4906981" cy="3139321"/>
              </a:xfrm>
              <a:prstGeom prst="rect">
                <a:avLst/>
              </a:prstGeom>
              <a:blipFill>
                <a:blip r:embed="rId6"/>
                <a:stretch>
                  <a:fillRect l="-994" t="-1165" r="-1242" b="-2136"/>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3F91F54B-5BD4-C42E-F343-44CA7BCFA699}"/>
              </a:ext>
            </a:extLst>
          </p:cNvPr>
          <p:cNvGrpSpPr/>
          <p:nvPr/>
        </p:nvGrpSpPr>
        <p:grpSpPr>
          <a:xfrm>
            <a:off x="10068307" y="28531"/>
            <a:ext cx="1848389" cy="954695"/>
            <a:chOff x="3395658" y="3084260"/>
            <a:chExt cx="3454400" cy="1754582"/>
          </a:xfrm>
        </p:grpSpPr>
        <p:pic>
          <p:nvPicPr>
            <p:cNvPr id="3" name="Immagine 2" descr="Immagine che contiene Elementi grafici, Carattere, grafica, design&#10;&#10;Descrizione generata automaticamente">
              <a:extLst>
                <a:ext uri="{FF2B5EF4-FFF2-40B4-BE49-F238E27FC236}">
                  <a16:creationId xmlns:a16="http://schemas.microsoft.com/office/drawing/2014/main" id="{6DE9AE85-B32D-96FF-BC79-4FA461C001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4" name="Immagine 3" descr="Immagine che contiene Elementi grafici, Carattere, cerchio, simbolo&#10;&#10;Descrizione generata automaticamente">
              <a:extLst>
                <a:ext uri="{FF2B5EF4-FFF2-40B4-BE49-F238E27FC236}">
                  <a16:creationId xmlns:a16="http://schemas.microsoft.com/office/drawing/2014/main" id="{913CC933-0D88-655A-8C8A-257643F8E843}"/>
                </a:ext>
              </a:extLst>
            </p:cNvPr>
            <p:cNvPicPr>
              <a:picLocks noChangeAspect="1"/>
            </p:cNvPicPr>
            <p:nvPr/>
          </p:nvPicPr>
          <p:blipFill rotWithShape="1">
            <a:blip r:embed="rId8">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119804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FFS </a:t>
            </a:r>
            <a:r>
              <a:rPr kumimoji="0" lang="it-IT" sz="6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Optimization</a:t>
            </a:r>
            <a:endPar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3678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8</a:t>
            </a:fld>
            <a:endParaRPr lang="en-GB" sz="1800" b="0" strike="noStrike" spc="-1" dirty="0">
              <a:latin typeface="Arial"/>
            </a:endParaRPr>
          </a:p>
        </p:txBody>
      </p:sp>
      <p:pic>
        <p:nvPicPr>
          <p:cNvPr id="3" name="Immagine 2">
            <a:extLst>
              <a:ext uri="{FF2B5EF4-FFF2-40B4-BE49-F238E27FC236}">
                <a16:creationId xmlns:a16="http://schemas.microsoft.com/office/drawing/2014/main" id="{F6A30653-6B26-C2AF-8196-7DA8C3E9B59D}"/>
              </a:ext>
            </a:extLst>
          </p:cNvPr>
          <p:cNvPicPr>
            <a:picLocks noChangeAspect="1"/>
          </p:cNvPicPr>
          <p:nvPr/>
        </p:nvPicPr>
        <p:blipFill>
          <a:blip r:embed="rId3"/>
          <a:stretch>
            <a:fillRect/>
          </a:stretch>
        </p:blipFill>
        <p:spPr>
          <a:xfrm>
            <a:off x="4078626" y="4179352"/>
            <a:ext cx="3129503" cy="2021714"/>
          </a:xfrm>
          <a:prstGeom prst="rect">
            <a:avLst/>
          </a:prstGeom>
        </p:spPr>
      </p:pic>
      <p:pic>
        <p:nvPicPr>
          <p:cNvPr id="5" name="Immagine 4">
            <a:extLst>
              <a:ext uri="{FF2B5EF4-FFF2-40B4-BE49-F238E27FC236}">
                <a16:creationId xmlns:a16="http://schemas.microsoft.com/office/drawing/2014/main" id="{0B1D6D17-ADB0-2B1F-2C6D-26E7D49B611E}"/>
              </a:ext>
            </a:extLst>
          </p:cNvPr>
          <p:cNvPicPr>
            <a:picLocks noChangeAspect="1"/>
          </p:cNvPicPr>
          <p:nvPr/>
        </p:nvPicPr>
        <p:blipFill>
          <a:blip r:embed="rId4"/>
          <a:stretch>
            <a:fillRect/>
          </a:stretch>
        </p:blipFill>
        <p:spPr>
          <a:xfrm>
            <a:off x="394947" y="4977573"/>
            <a:ext cx="3451538" cy="1223493"/>
          </a:xfrm>
          <a:prstGeom prst="rect">
            <a:avLst/>
          </a:prstGeom>
        </p:spPr>
      </p:pic>
      <p:pic>
        <p:nvPicPr>
          <p:cNvPr id="7" name="Immagine 6" descr="Immagine che contiene testo, diagramma, schermata, Diagramma&#10;&#10;Descrizione generata automaticamente">
            <a:extLst>
              <a:ext uri="{FF2B5EF4-FFF2-40B4-BE49-F238E27FC236}">
                <a16:creationId xmlns:a16="http://schemas.microsoft.com/office/drawing/2014/main" id="{147F425F-E8B7-D6DD-5515-381FEA6203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186" y="1099879"/>
            <a:ext cx="5123995" cy="3113363"/>
          </a:xfrm>
          <a:prstGeom prst="rect">
            <a:avLst/>
          </a:prstGeom>
        </p:spPr>
      </p:pic>
      <p:pic>
        <p:nvPicPr>
          <p:cNvPr id="9" name="Immagine 8" descr="Immagine che contiene linea, diagramma, Carattere, testo&#10;&#10;Descrizione generata automaticamente">
            <a:extLst>
              <a:ext uri="{FF2B5EF4-FFF2-40B4-BE49-F238E27FC236}">
                <a16:creationId xmlns:a16="http://schemas.microsoft.com/office/drawing/2014/main" id="{0CEA1B0D-62F0-E2FB-BF5F-12C5619940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3428" y="4083862"/>
            <a:ext cx="4892673" cy="2395134"/>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05454ADD-C4EE-5372-2D10-C7F3E5E27A67}"/>
                  </a:ext>
                </a:extLst>
              </p:cNvPr>
              <p:cNvSpPr txBox="1"/>
              <p:nvPr/>
            </p:nvSpPr>
            <p:spPr>
              <a:xfrm>
                <a:off x="0" y="1107291"/>
                <a:ext cx="6626942" cy="3139321"/>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it-IT" sz="1800" b="0" i="0" u="none" strike="noStrike" baseline="0" smtClean="0">
                        <a:latin typeface="Cambria Math" panose="02040503050406030204" pitchFamily="18" charset="0"/>
                      </a:rPr>
                      <m:t>3 </m:t>
                    </m:r>
                    <m:r>
                      <m:rPr>
                        <m:sty m:val="p"/>
                      </m:rPr>
                      <a:rPr lang="it-IT" sz="1800" b="0" i="0" u="none" strike="noStrike" baseline="0" smtClean="0">
                        <a:latin typeface="Cambria Math" panose="02040503050406030204" pitchFamily="18" charset="0"/>
                      </a:rPr>
                      <m:t>TeV</m:t>
                    </m:r>
                    <m:r>
                      <a:rPr lang="it-IT" sz="1800" b="0" i="0" u="none" strike="noStrike" baseline="0" smtClean="0">
                        <a:latin typeface="Cambria Math" panose="02040503050406030204" pitchFamily="18" charset="0"/>
                      </a:rPr>
                      <m:t> →7 </m:t>
                    </m:r>
                    <m:r>
                      <m:rPr>
                        <m:sty m:val="p"/>
                      </m:rPr>
                      <a:rPr lang="it-IT" sz="1800" b="0" i="0" u="none" strike="noStrike" baseline="0" smtClean="0">
                        <a:latin typeface="Cambria Math" panose="02040503050406030204" pitchFamily="18" charset="0"/>
                      </a:rPr>
                      <m:t>TeV</m:t>
                    </m:r>
                    <m:r>
                      <a:rPr lang="it-IT" sz="1800" b="0" i="0" u="none" strike="noStrike" baseline="0" smtClean="0">
                        <a:latin typeface="Cambria Math" panose="02040503050406030204" pitchFamily="18" charset="0"/>
                      </a:rPr>
                      <m:t>⇒</m:t>
                    </m:r>
                    <m:sSup>
                      <m:sSupPr>
                        <m:ctrlPr>
                          <a:rPr lang="it-IT" sz="1800" b="0" i="1" u="none" strike="noStrike" baseline="0" smtClean="0">
                            <a:latin typeface="Cambria Math" panose="02040503050406030204" pitchFamily="18" charset="0"/>
                          </a:rPr>
                        </m:ctrlPr>
                      </m:sSupPr>
                      <m:e>
                        <m:r>
                          <m:rPr>
                            <m:sty m:val="p"/>
                          </m:rPr>
                          <a:rPr lang="it-IT" sz="1800" b="0" i="0" u="none" strike="noStrike" baseline="0" smtClean="0">
                            <a:latin typeface="Cambria Math" panose="02040503050406030204" pitchFamily="18" charset="0"/>
                          </a:rPr>
                          <m:t>L</m:t>
                        </m:r>
                      </m:e>
                      <m:sup>
                        <m:r>
                          <a:rPr lang="it-IT" sz="1800" b="0" i="0" u="none" strike="noStrike" baseline="0" smtClean="0">
                            <a:latin typeface="Cambria Math" panose="02040503050406030204" pitchFamily="18" charset="0"/>
                          </a:rPr>
                          <m:t>∗</m:t>
                        </m:r>
                      </m:sup>
                    </m:sSup>
                    <m:r>
                      <a:rPr lang="it-IT" sz="1800" b="0" i="0" u="none" strike="noStrike" baseline="0" smtClean="0">
                        <a:latin typeface="Cambria Math" panose="02040503050406030204" pitchFamily="18" charset="0"/>
                      </a:rPr>
                      <m:t>=6 </m:t>
                    </m:r>
                    <m:r>
                      <m:rPr>
                        <m:sty m:val="p"/>
                      </m:rPr>
                      <a:rPr lang="it-IT" sz="1800" b="0" i="0" u="none" strike="noStrike" baseline="0" smtClean="0">
                        <a:latin typeface="Cambria Math" panose="02040503050406030204" pitchFamily="18" charset="0"/>
                      </a:rPr>
                      <m:t>m</m:t>
                    </m:r>
                    <m:r>
                      <a:rPr lang="it-IT" sz="1800" b="0" i="0" u="none" strike="noStrike" baseline="0" smtClean="0">
                        <a:latin typeface="Cambria Math" panose="02040503050406030204" pitchFamily="18" charset="0"/>
                      </a:rPr>
                      <m:t> →</m:t>
                    </m:r>
                    <m:sSup>
                      <m:sSupPr>
                        <m:ctrlPr>
                          <a:rPr lang="it-IT" sz="1800" b="0" i="1" u="none" strike="noStrike" baseline="0" smtClean="0">
                            <a:latin typeface="Cambria Math" panose="02040503050406030204" pitchFamily="18" charset="0"/>
                          </a:rPr>
                        </m:ctrlPr>
                      </m:sSupPr>
                      <m:e>
                        <m:r>
                          <m:rPr>
                            <m:sty m:val="p"/>
                          </m:rPr>
                          <a:rPr lang="it-IT" sz="1800" b="0" i="0" u="none" strike="noStrike" baseline="0" smtClean="0">
                            <a:latin typeface="Cambria Math" panose="02040503050406030204" pitchFamily="18" charset="0"/>
                          </a:rPr>
                          <m:t>L</m:t>
                        </m:r>
                      </m:e>
                      <m:sup>
                        <m:r>
                          <a:rPr lang="it-IT" sz="1800" b="0" i="0" u="none" strike="noStrike" baseline="0" smtClean="0">
                            <a:latin typeface="Cambria Math" panose="02040503050406030204" pitchFamily="18" charset="0"/>
                          </a:rPr>
                          <m:t>∗</m:t>
                        </m:r>
                      </m:sup>
                    </m:sSup>
                    <m:r>
                      <a:rPr lang="it-IT" sz="1800" b="0" i="0" u="none" strike="noStrike" baseline="0" smtClean="0">
                        <a:latin typeface="Cambria Math" panose="02040503050406030204" pitchFamily="18" charset="0"/>
                      </a:rPr>
                      <m:t>=8 </m:t>
                    </m:r>
                    <m:r>
                      <m:rPr>
                        <m:sty m:val="p"/>
                      </m:rPr>
                      <a:rPr lang="it-IT" sz="1800" b="0" i="0" u="none" strike="noStrike" baseline="0" smtClean="0">
                        <a:latin typeface="Cambria Math" panose="02040503050406030204" pitchFamily="18" charset="0"/>
                      </a:rPr>
                      <m:t>m</m:t>
                    </m:r>
                    <m:r>
                      <a:rPr lang="it-IT" sz="1800" b="0" i="0" u="none" strike="noStrike" baseline="0" smtClean="0">
                        <a:latin typeface="Cambria Math" panose="02040503050406030204" pitchFamily="18" charset="0"/>
                      </a:rPr>
                      <m:t>⇒</m:t>
                    </m:r>
                    <m:r>
                      <m:rPr>
                        <m:sty m:val="p"/>
                      </m:rPr>
                      <a:rPr lang="it-IT" sz="1800" b="0" i="0" u="none" strike="noStrike" baseline="0" smtClean="0">
                        <a:latin typeface="Cambria Math" panose="02040503050406030204" pitchFamily="18" charset="0"/>
                      </a:rPr>
                      <m:t>Bring</m:t>
                    </m:r>
                    <m:r>
                      <a:rPr lang="it-IT" sz="1800" b="0" i="0" u="none" strike="noStrike" baseline="0" smtClean="0">
                        <a:latin typeface="Cambria Math" panose="02040503050406030204" pitchFamily="18" charset="0"/>
                      </a:rPr>
                      <m:t> </m:t>
                    </m:r>
                    <m:sSup>
                      <m:sSupPr>
                        <m:ctrlPr>
                          <a:rPr lang="it-IT" sz="1800" b="0" i="1" u="none" strike="noStrike" baseline="0" smtClean="0">
                            <a:latin typeface="Cambria Math" panose="02040503050406030204" pitchFamily="18" charset="0"/>
                          </a:rPr>
                        </m:ctrlPr>
                      </m:sSupPr>
                      <m:e>
                        <m:r>
                          <m:rPr>
                            <m:sty m:val="p"/>
                          </m:rPr>
                          <a:rPr lang="it-IT" sz="1800" b="0" i="0" u="none" strike="noStrike" baseline="0" smtClean="0">
                            <a:latin typeface="Cambria Math" panose="02040503050406030204" pitchFamily="18" charset="0"/>
                          </a:rPr>
                          <m:t>L</m:t>
                        </m:r>
                      </m:e>
                      <m:sup>
                        <m:r>
                          <a:rPr lang="it-IT" sz="1800" b="0" i="0" u="none" strike="noStrike" baseline="0" smtClean="0">
                            <a:latin typeface="Cambria Math" panose="02040503050406030204" pitchFamily="18" charset="0"/>
                          </a:rPr>
                          <m:t>∗</m:t>
                        </m:r>
                      </m:sup>
                    </m:sSup>
                    <m:r>
                      <a:rPr lang="it-IT" sz="1800" b="0" i="0" u="none" strike="noStrike" baseline="0" smtClean="0">
                        <a:latin typeface="Cambria Math" panose="02040503050406030204" pitchFamily="18" charset="0"/>
                      </a:rPr>
                      <m:t>=6 </m:t>
                    </m:r>
                    <m:r>
                      <m:rPr>
                        <m:sty m:val="p"/>
                      </m:rPr>
                      <a:rPr lang="it-IT" sz="1800" b="0" i="0" u="none" strike="noStrike" baseline="0" smtClean="0">
                        <a:latin typeface="Cambria Math" panose="02040503050406030204" pitchFamily="18" charset="0"/>
                      </a:rPr>
                      <m:t>m</m:t>
                    </m:r>
                  </m:oMath>
                </a14:m>
                <a:endParaRPr lang="en-US" dirty="0"/>
              </a:p>
              <a:p>
                <a:pPr marL="285750" indent="-285750">
                  <a:buFont typeface="Arial" panose="020B0604020202020204" pitchFamily="34" charset="0"/>
                  <a:buChar char="•"/>
                </a:pPr>
                <a:r>
                  <a:rPr lang="en-US" dirty="0"/>
                  <a:t>T</a:t>
                </a:r>
                <a:r>
                  <a:rPr lang="en-US" sz="1800" b="0" i="0" u="none" strike="noStrike" baseline="0" dirty="0"/>
                  <a:t>he positions and strengths of quadrupoles and </a:t>
                </a:r>
                <a:r>
                  <a:rPr lang="en-US" sz="1800" b="0" i="0" u="none" strike="noStrike" baseline="0" dirty="0" err="1"/>
                  <a:t>sextupoles</a:t>
                </a:r>
                <a:r>
                  <a:rPr lang="en-US" sz="1800" b="0" i="0" u="none" strike="noStrike" baseline="0" dirty="0"/>
                  <a:t> were adjusted to minimize the discrepancy of the phase advances between the </a:t>
                </a:r>
                <a:r>
                  <a:rPr lang="en-US" sz="1800" b="0" i="0" u="none" strike="noStrike" baseline="0" dirty="0" err="1"/>
                  <a:t>sextupoles</a:t>
                </a:r>
                <a:r>
                  <a:rPr lang="en-US" sz="1800" b="0" i="0" u="none" strike="noStrike" baseline="0" dirty="0"/>
                  <a:t> from the nominal value of </a:t>
                </a:r>
                <a14:m>
                  <m:oMath xmlns:m="http://schemas.openxmlformats.org/officeDocument/2006/math">
                    <m:r>
                      <a:rPr lang="it-IT" sz="1800" b="0" i="1" u="none" strike="noStrike" baseline="0" smtClean="0">
                        <a:latin typeface="Cambria Math" panose="02040503050406030204" pitchFamily="18" charset="0"/>
                      </a:rPr>
                      <m:t>𝜋</m:t>
                    </m:r>
                  </m:oMath>
                </a14:m>
                <a:r>
                  <a:rPr lang="en-US" sz="1800" b="0" i="0" u="none" strike="noStrike" baseline="0" dirty="0"/>
                  <a:t> . </a:t>
                </a:r>
                <a:endParaRPr lang="en-US" dirty="0"/>
              </a:p>
              <a:p>
                <a:pPr marL="285750" indent="-285750">
                  <a:buFont typeface="Arial" panose="020B0604020202020204" pitchFamily="34" charset="0"/>
                  <a:buChar char="•"/>
                </a:pPr>
                <a:r>
                  <a:rPr lang="en-US" dirty="0"/>
                  <a:t>T</a:t>
                </a:r>
                <a:r>
                  <a:rPr lang="en-US" sz="1800" b="0" i="0" u="none" strike="noStrike" baseline="0" dirty="0"/>
                  <a:t>he </a:t>
                </a:r>
                <a14:m>
                  <m:oMath xmlns:m="http://schemas.openxmlformats.org/officeDocument/2006/math">
                    <m:r>
                      <a:rPr lang="it-IT" sz="1800" b="0" i="1" u="none" strike="noStrike" baseline="0" smtClean="0">
                        <a:latin typeface="Cambria Math" panose="02040503050406030204" pitchFamily="18" charset="0"/>
                      </a:rPr>
                      <m:t>𝛽</m:t>
                    </m:r>
                  </m:oMath>
                </a14:m>
                <a:r>
                  <a:rPr lang="en-US" sz="1800" b="0" i="0" u="none" strike="noStrike" baseline="0" dirty="0"/>
                  <a:t> functions and dispersion have been rematched to achieve the shape obtained before the elements were moved.</a:t>
                </a:r>
                <a:endParaRPr lang="en-US" dirty="0"/>
              </a:p>
              <a:p>
                <a:pPr marL="285750" indent="-285750">
                  <a:buFont typeface="Arial" panose="020B0604020202020204" pitchFamily="34" charset="0"/>
                  <a:buChar char="•"/>
                </a:pPr>
                <a:r>
                  <a:rPr lang="en-US" sz="1800" b="0" i="0" u="none" strike="noStrike" baseline="0" dirty="0" err="1"/>
                  <a:t>Sextupoles</a:t>
                </a:r>
                <a:r>
                  <a:rPr lang="en-US" sz="1800" b="0" i="0" u="none" strike="noStrike" baseline="0" dirty="0"/>
                  <a:t> were then used to cancel chromaticity.</a:t>
                </a:r>
              </a:p>
              <a:p>
                <a:pPr marL="285750" indent="-285750">
                  <a:buFont typeface="Arial" panose="020B0604020202020204" pitchFamily="34" charset="0"/>
                  <a:buChar char="•"/>
                </a:pPr>
                <a:r>
                  <a:rPr lang="en-US" dirty="0"/>
                  <a:t>O</a:t>
                </a:r>
                <a:r>
                  <a:rPr lang="en-US" sz="1800" b="0" i="0" u="none" strike="noStrike" baseline="0" dirty="0"/>
                  <a:t>ctupoles and </a:t>
                </a:r>
                <a:r>
                  <a:rPr lang="en-US" sz="1800" b="0" i="0" u="none" strike="noStrike" baseline="0" dirty="0" err="1"/>
                  <a:t>decapoles</a:t>
                </a:r>
                <a:r>
                  <a:rPr lang="en-US" sz="1800" b="0" i="0" u="none" strike="noStrike" baseline="0" dirty="0"/>
                  <a:t> were added to reduce higher order aberrations. </a:t>
                </a:r>
                <a:endParaRPr lang="en-US" dirty="0"/>
              </a:p>
              <a:p>
                <a:pPr marL="285750" indent="-285750">
                  <a:buFont typeface="Arial" panose="020B0604020202020204" pitchFamily="34" charset="0"/>
                  <a:buChar char="•"/>
                </a:pPr>
                <a:r>
                  <a:rPr lang="en-US" sz="1800" b="0" i="0" u="none" strike="noStrike" baseline="0" dirty="0"/>
                  <a:t>To evaluate the horizontal and vertical beam sizes without SR, the transfer map was computed using </a:t>
                </a:r>
                <a:r>
                  <a:rPr lang="en-US" sz="1800" b="0" i="0" u="none" strike="noStrike" baseline="0" dirty="0" err="1"/>
                  <a:t>Mapclass</a:t>
                </a:r>
                <a:r>
                  <a:rPr lang="en-US" sz="1800" b="0" i="0" u="none" strike="noStrike" baseline="0" dirty="0"/>
                  <a:t>. </a:t>
                </a:r>
                <a:endParaRPr lang="it-IT" dirty="0"/>
              </a:p>
            </p:txBody>
          </p:sp>
        </mc:Choice>
        <mc:Fallback xmlns="">
          <p:sp>
            <p:nvSpPr>
              <p:cNvPr id="11" name="CasellaDiTesto 10">
                <a:extLst>
                  <a:ext uri="{FF2B5EF4-FFF2-40B4-BE49-F238E27FC236}">
                    <a16:creationId xmlns:a16="http://schemas.microsoft.com/office/drawing/2014/main" id="{05454ADD-C4EE-5372-2D10-C7F3E5E27A67}"/>
                  </a:ext>
                </a:extLst>
              </p:cNvPr>
              <p:cNvSpPr txBox="1">
                <a:spLocks noRot="1" noChangeAspect="1" noMove="1" noResize="1" noEditPoints="1" noAdjustHandles="1" noChangeArrowheads="1" noChangeShapeType="1" noTextEdit="1"/>
              </p:cNvSpPr>
              <p:nvPr/>
            </p:nvSpPr>
            <p:spPr>
              <a:xfrm>
                <a:off x="0" y="1107291"/>
                <a:ext cx="6626942" cy="3139321"/>
              </a:xfrm>
              <a:prstGeom prst="rect">
                <a:avLst/>
              </a:prstGeom>
              <a:blipFill>
                <a:blip r:embed="rId7"/>
                <a:stretch>
                  <a:fillRect l="-552" t="-583" r="-460" b="-2136"/>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B02B226A-7439-3A6A-C859-CC86AC613549}"/>
              </a:ext>
            </a:extLst>
          </p:cNvPr>
          <p:cNvGrpSpPr/>
          <p:nvPr/>
        </p:nvGrpSpPr>
        <p:grpSpPr>
          <a:xfrm>
            <a:off x="10068307" y="28531"/>
            <a:ext cx="1848389" cy="954695"/>
            <a:chOff x="3395658" y="3084260"/>
            <a:chExt cx="3454400" cy="1754582"/>
          </a:xfrm>
        </p:grpSpPr>
        <p:pic>
          <p:nvPicPr>
            <p:cNvPr id="4" name="Immagine 3" descr="Immagine che contiene Elementi grafici, Carattere, grafica, design&#10;&#10;Descrizione generata automaticamente">
              <a:extLst>
                <a:ext uri="{FF2B5EF4-FFF2-40B4-BE49-F238E27FC236}">
                  <a16:creationId xmlns:a16="http://schemas.microsoft.com/office/drawing/2014/main" id="{5646CB83-B19E-CDE3-E1F0-FCFA6B8ED4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6" name="Immagine 5" descr="Immagine che contiene Elementi grafici, Carattere, cerchio, simbolo&#10;&#10;Descrizione generata automaticamente">
              <a:extLst>
                <a:ext uri="{FF2B5EF4-FFF2-40B4-BE49-F238E27FC236}">
                  <a16:creationId xmlns:a16="http://schemas.microsoft.com/office/drawing/2014/main" id="{C5A118BE-4AFC-F0D5-9FDC-87A548932CF8}"/>
                </a:ext>
              </a:extLst>
            </p:cNvPr>
            <p:cNvPicPr>
              <a:picLocks noChangeAspect="1"/>
            </p:cNvPicPr>
            <p:nvPr/>
          </p:nvPicPr>
          <p:blipFill rotWithShape="1">
            <a:blip r:embed="rId9">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50551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0"/>
            <a:ext cx="12191400" cy="10760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Full BDS</a:t>
            </a:r>
          </a:p>
        </p:txBody>
      </p:sp>
      <p:pic>
        <p:nvPicPr>
          <p:cNvPr id="79" name="Immagine 5"/>
          <p:cNvPicPr/>
          <p:nvPr/>
        </p:nvPicPr>
        <p:blipFill>
          <a:blip r:embed="rId2"/>
          <a:stretch/>
        </p:blipFill>
        <p:spPr>
          <a:xfrm>
            <a:off x="0" y="6444720"/>
            <a:ext cx="12191400" cy="415440"/>
          </a:xfrm>
          <a:prstGeom prst="rect">
            <a:avLst/>
          </a:prstGeom>
          <a:ln>
            <a:noFill/>
          </a:ln>
        </p:spPr>
      </p:pic>
      <p:sp>
        <p:nvSpPr>
          <p:cNvPr id="80" name="CustomShape 2"/>
          <p:cNvSpPr/>
          <p:nvPr/>
        </p:nvSpPr>
        <p:spPr>
          <a:xfrm>
            <a:off x="0" y="6446160"/>
            <a:ext cx="121914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dirty="0">
                <a:solidFill>
                  <a:srgbClr val="FFFFFF"/>
                </a:solidFill>
                <a:latin typeface="Calibri"/>
                <a:ea typeface="DejaVu Sans"/>
              </a:rPr>
              <a:t>Enrico Manosperti		LCWS 2023				                  	17/05/2023		              </a:t>
            </a:r>
            <a:endParaRPr lang="en-GB" sz="1800" b="0" strike="noStrike" spc="-1" dirty="0">
              <a:latin typeface="Arial"/>
            </a:endParaRPr>
          </a:p>
        </p:txBody>
      </p:sp>
      <p:sp>
        <p:nvSpPr>
          <p:cNvPr id="81" name="CustomShape 3"/>
          <p:cNvSpPr/>
          <p:nvPr/>
        </p:nvSpPr>
        <p:spPr>
          <a:xfrm>
            <a:off x="9084960" y="644256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F00C0C0-981C-4BAB-ABD9-27F03707A146}" type="slidenum">
              <a:rPr lang="de-DE" sz="1800" b="0" strike="noStrike" spc="-1">
                <a:solidFill>
                  <a:srgbClr val="FFFFFF"/>
                </a:solidFill>
                <a:latin typeface="Calibri"/>
              </a:rPr>
              <a:t>9</a:t>
            </a:fld>
            <a:endParaRPr lang="en-GB" sz="1800" b="0" strike="noStrike" spc="-1" dirty="0">
              <a:latin typeface="Arial"/>
            </a:endParaRPr>
          </a:p>
        </p:txBody>
      </p:sp>
      <p:pic>
        <p:nvPicPr>
          <p:cNvPr id="3" name="Immagine 2" descr="Immagine che contiene testo, linea, Diagramma, schermata&#10;&#10;Descrizione generata automaticamente">
            <a:extLst>
              <a:ext uri="{FF2B5EF4-FFF2-40B4-BE49-F238E27FC236}">
                <a16:creationId xmlns:a16="http://schemas.microsoft.com/office/drawing/2014/main" id="{FF9FE387-5442-ABF4-3AE3-AA53F29FF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004" y="1186108"/>
            <a:ext cx="7010821" cy="3537251"/>
          </a:xfrm>
          <a:prstGeom prst="rect">
            <a:avLst/>
          </a:prstGeom>
        </p:spPr>
      </p:pic>
      <p:pic>
        <p:nvPicPr>
          <p:cNvPr id="5" name="Immagine 4">
            <a:extLst>
              <a:ext uri="{FF2B5EF4-FFF2-40B4-BE49-F238E27FC236}">
                <a16:creationId xmlns:a16="http://schemas.microsoft.com/office/drawing/2014/main" id="{3682560A-AB6D-49F3-DD2C-33E551944954}"/>
              </a:ext>
            </a:extLst>
          </p:cNvPr>
          <p:cNvPicPr>
            <a:picLocks noChangeAspect="1"/>
          </p:cNvPicPr>
          <p:nvPr/>
        </p:nvPicPr>
        <p:blipFill>
          <a:blip r:embed="rId4"/>
          <a:stretch>
            <a:fillRect/>
          </a:stretch>
        </p:blipFill>
        <p:spPr>
          <a:xfrm>
            <a:off x="664522" y="4723359"/>
            <a:ext cx="5431178" cy="1309985"/>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B2B8F19-73DF-21CE-80CC-58460149FBD6}"/>
                  </a:ext>
                </a:extLst>
              </p:cNvPr>
              <p:cNvSpPr txBox="1"/>
              <p:nvPr/>
            </p:nvSpPr>
            <p:spPr>
              <a:xfrm>
                <a:off x="156175" y="1631953"/>
                <a:ext cx="4700960" cy="2330895"/>
              </a:xfrm>
              <a:prstGeom prst="rect">
                <a:avLst/>
              </a:prstGeom>
              <a:noFill/>
            </p:spPr>
            <p:txBody>
              <a:bodyPr wrap="square">
                <a:spAutoFit/>
              </a:bodyPr>
              <a:lstStyle/>
              <a:p>
                <a:pPr marL="285750" indent="-285750" algn="l">
                  <a:buFont typeface="Arial" panose="020B0604020202020204" pitchFamily="34" charset="0"/>
                  <a:buChar char="•"/>
                </a:pPr>
                <a:r>
                  <a:rPr lang="en-US" sz="1800" b="0" u="none" strike="noStrike" baseline="0" dirty="0"/>
                  <a:t>The full BDS is obtained assembling in order the Diagnostics section, Collimation and FFS.  </a:t>
                </a:r>
              </a:p>
              <a:p>
                <a:pPr algn="l"/>
                <a:endParaRPr lang="it-IT" sz="1800" b="0" u="none" strike="noStrike" baseline="0" dirty="0"/>
              </a:p>
              <a:p>
                <a:pPr marL="285750" indent="-285750" algn="l">
                  <a:buFont typeface="Arial" panose="020B0604020202020204" pitchFamily="34" charset="0"/>
                  <a:buChar char="•"/>
                </a:pPr>
                <a14:m>
                  <m:oMath xmlns:m="http://schemas.openxmlformats.org/officeDocument/2006/math">
                    <m:sSub>
                      <m:sSubPr>
                        <m:ctrlPr>
                          <a:rPr lang="it-IT" sz="1800" b="0" i="1" u="none" strike="noStrike" baseline="0" smtClean="0">
                            <a:latin typeface="Cambria Math" panose="02040503050406030204" pitchFamily="18" charset="0"/>
                          </a:rPr>
                        </m:ctrlPr>
                      </m:sSubPr>
                      <m:e>
                        <m:r>
                          <m:rPr>
                            <m:sty m:val="p"/>
                          </m:rPr>
                          <a:rPr lang="it-IT" sz="1800" b="0" i="0" u="none" strike="noStrike" baseline="0" smtClean="0">
                            <a:latin typeface="Cambria Math" panose="02040503050406030204" pitchFamily="18" charset="0"/>
                          </a:rPr>
                          <m:t>L</m:t>
                        </m:r>
                      </m:e>
                      <m:sub>
                        <m:r>
                          <m:rPr>
                            <m:sty m:val="p"/>
                          </m:rPr>
                          <a:rPr lang="it-IT" sz="1800" b="0" i="0" u="none" strike="noStrike" baseline="0" smtClean="0">
                            <a:latin typeface="Cambria Math" panose="02040503050406030204" pitchFamily="18" charset="0"/>
                          </a:rPr>
                          <m:t>FFS</m:t>
                        </m:r>
                      </m:sub>
                    </m:sSub>
                  </m:oMath>
                </a14:m>
                <a:r>
                  <a:rPr lang="it-IT" sz="1800" b="0" u="none" strike="noStrike" baseline="0" dirty="0"/>
                  <a:t> = 1016 m </a:t>
                </a:r>
              </a:p>
              <a:p>
                <a:pPr marL="285750" indent="-285750" algn="l">
                  <a:buFont typeface="Arial" panose="020B0604020202020204" pitchFamily="34" charset="0"/>
                  <a:buChar char="•"/>
                </a:pPr>
                <a:endParaRPr lang="it-IT" sz="1800" b="0" u="none" strike="noStrike" baseline="0" dirty="0"/>
              </a:p>
              <a:p>
                <a:pPr marL="285750" indent="-285750" algn="l">
                  <a:buFont typeface="Arial" panose="020B0604020202020204" pitchFamily="34" charset="0"/>
                  <a:buChar char="•"/>
                </a:pPr>
                <a14:m>
                  <m:oMath xmlns:m="http://schemas.openxmlformats.org/officeDocument/2006/math">
                    <m:sSub>
                      <m:sSubPr>
                        <m:ctrlPr>
                          <a:rPr lang="it-IT" sz="1800" b="0" i="1" u="none" strike="noStrike" baseline="0" smtClean="0">
                            <a:latin typeface="Cambria Math" panose="02040503050406030204" pitchFamily="18" charset="0"/>
                          </a:rPr>
                        </m:ctrlPr>
                      </m:sSubPr>
                      <m:e>
                        <m:r>
                          <m:rPr>
                            <m:sty m:val="p"/>
                          </m:rPr>
                          <a:rPr lang="it-IT" sz="1800" b="0" i="0" u="none" strike="noStrike" baseline="0" smtClean="0">
                            <a:latin typeface="Cambria Math" panose="02040503050406030204" pitchFamily="18" charset="0"/>
                          </a:rPr>
                          <m:t>L</m:t>
                        </m:r>
                      </m:e>
                      <m:sub>
                        <m:r>
                          <m:rPr>
                            <m:sty m:val="p"/>
                          </m:rPr>
                          <a:rPr lang="it-IT" sz="1800" b="0" i="0" u="none" strike="noStrike" baseline="0" smtClean="0">
                            <a:latin typeface="Cambria Math" panose="02040503050406030204" pitchFamily="18" charset="0"/>
                          </a:rPr>
                          <m:t>Diagnostics</m:t>
                        </m:r>
                      </m:sub>
                    </m:sSub>
                  </m:oMath>
                </a14:m>
                <a:r>
                  <a:rPr lang="it-IT" sz="1800" b="0" u="none" strike="noStrike" baseline="0" dirty="0"/>
                  <a:t> = 547 m</a:t>
                </a:r>
              </a:p>
              <a:p>
                <a:pPr marL="285750" indent="-285750" algn="l">
                  <a:buFont typeface="Arial" panose="020B0604020202020204" pitchFamily="34" charset="0"/>
                  <a:buChar char="•"/>
                </a:pPr>
                <a:endParaRPr lang="it-IT" dirty="0"/>
              </a:p>
              <a:p>
                <a:pPr marL="285750" indent="-285750">
                  <a:buFont typeface="Arial" panose="020B0604020202020204" pitchFamily="34" charset="0"/>
                  <a:buChar char="•"/>
                </a:pPr>
                <a14:m>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i="0" smtClean="0">
                            <a:latin typeface="Cambria Math" panose="02040503050406030204" pitchFamily="18" charset="0"/>
                            <a:ea typeface="Cambria Math" panose="02040503050406030204" pitchFamily="18" charset="0"/>
                          </a:rPr>
                          <m:t>ℒ</m:t>
                        </m:r>
                      </m:e>
                      <m:sub>
                        <m:r>
                          <m:rPr>
                            <m:sty m:val="p"/>
                          </m:rPr>
                          <a:rPr lang="it-IT" b="0" i="0" smtClean="0">
                            <a:latin typeface="Cambria Math" panose="02040503050406030204" pitchFamily="18" charset="0"/>
                            <a:ea typeface="Cambria Math" panose="02040503050406030204" pitchFamily="18" charset="0"/>
                          </a:rPr>
                          <m:t>TOT</m:t>
                        </m:r>
                      </m:sub>
                    </m:sSub>
                    <m:r>
                      <a:rPr lang="it-IT" b="0" i="0" smtClean="0">
                        <a:latin typeface="Cambria Math" panose="02040503050406030204" pitchFamily="18" charset="0"/>
                        <a:ea typeface="Cambria Math" panose="02040503050406030204" pitchFamily="18" charset="0"/>
                      </a:rPr>
                      <m:t>=1.1⋅</m:t>
                    </m:r>
                    <m:sSup>
                      <m:sSupPr>
                        <m:ctrlPr>
                          <a:rPr lang="it-IT" b="0" i="1" smtClean="0">
                            <a:latin typeface="Cambria Math" panose="02040503050406030204" pitchFamily="18" charset="0"/>
                            <a:ea typeface="Cambria Math" panose="02040503050406030204" pitchFamily="18" charset="0"/>
                          </a:rPr>
                        </m:ctrlPr>
                      </m:sSupPr>
                      <m:e>
                        <m:r>
                          <a:rPr lang="it-IT" b="0" i="0" smtClean="0">
                            <a:latin typeface="Cambria Math" panose="02040503050406030204" pitchFamily="18" charset="0"/>
                            <a:ea typeface="Cambria Math" panose="02040503050406030204" pitchFamily="18" charset="0"/>
                          </a:rPr>
                          <m:t>10</m:t>
                        </m:r>
                      </m:e>
                      <m:sup>
                        <m:r>
                          <a:rPr lang="it-IT" b="0" i="0" smtClean="0">
                            <a:latin typeface="Cambria Math" panose="02040503050406030204" pitchFamily="18" charset="0"/>
                            <a:ea typeface="Cambria Math" panose="02040503050406030204" pitchFamily="18" charset="0"/>
                          </a:rPr>
                          <m:t>35</m:t>
                        </m:r>
                      </m:sup>
                    </m:sSup>
                    <m:r>
                      <m:rPr>
                        <m:sty m:val="p"/>
                      </m:rPr>
                      <a:rPr lang="it-IT" b="0" i="0" smtClean="0">
                        <a:latin typeface="Cambria Math" panose="02040503050406030204" pitchFamily="18" charset="0"/>
                        <a:ea typeface="Cambria Math" panose="02040503050406030204" pitchFamily="18" charset="0"/>
                      </a:rPr>
                      <m:t>c</m:t>
                    </m:r>
                    <m:sSup>
                      <m:sSupPr>
                        <m:ctrlPr>
                          <a:rPr lang="it-IT" b="0" i="1" smtClean="0">
                            <a:latin typeface="Cambria Math" panose="02040503050406030204" pitchFamily="18" charset="0"/>
                            <a:ea typeface="Cambria Math" panose="02040503050406030204" pitchFamily="18" charset="0"/>
                          </a:rPr>
                        </m:ctrlPr>
                      </m:sSupPr>
                      <m:e>
                        <m:r>
                          <m:rPr>
                            <m:sty m:val="p"/>
                          </m:rPr>
                          <a:rPr lang="it-IT" b="0" i="0" smtClean="0">
                            <a:latin typeface="Cambria Math" panose="02040503050406030204" pitchFamily="18" charset="0"/>
                            <a:ea typeface="Cambria Math" panose="02040503050406030204" pitchFamily="18" charset="0"/>
                          </a:rPr>
                          <m:t>m</m:t>
                        </m:r>
                      </m:e>
                      <m:sup>
                        <m:r>
                          <a:rPr lang="it-IT" b="0" i="0" smtClean="0">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r>
                          <m:rPr>
                            <m:sty m:val="p"/>
                          </m:rPr>
                          <a:rPr lang="it-IT" b="0" i="0" smtClean="0">
                            <a:latin typeface="Cambria Math" panose="02040503050406030204" pitchFamily="18" charset="0"/>
                            <a:ea typeface="Cambria Math" panose="02040503050406030204" pitchFamily="18" charset="0"/>
                          </a:rPr>
                          <m:t>s</m:t>
                        </m:r>
                      </m:e>
                      <m:sup>
                        <m:r>
                          <a:rPr lang="it-IT" b="0" i="0" smtClean="0">
                            <a:latin typeface="Cambria Math" panose="02040503050406030204" pitchFamily="18" charset="0"/>
                            <a:ea typeface="Cambria Math" panose="02040503050406030204" pitchFamily="18" charset="0"/>
                          </a:rPr>
                          <m:t>−1</m:t>
                        </m:r>
                      </m:sup>
                    </m:sSup>
                    <m:r>
                      <a:rPr lang="it-IT" b="0" i="0" smtClean="0">
                        <a:latin typeface="Cambria Math" panose="02040503050406030204" pitchFamily="18" charset="0"/>
                        <a:ea typeface="Cambria Math" panose="02040503050406030204" pitchFamily="18" charset="0"/>
                      </a:rPr>
                      <m:t> </m:t>
                    </m:r>
                  </m:oMath>
                </a14:m>
                <a:r>
                  <a:rPr lang="it-IT" dirty="0"/>
                  <a:t>for </a:t>
                </a:r>
                <a14:m>
                  <m:oMath xmlns:m="http://schemas.openxmlformats.org/officeDocument/2006/math">
                    <m:sSub>
                      <m:sSubPr>
                        <m:ctrlPr>
                          <a:rPr lang="it-IT" i="1">
                            <a:latin typeface="Cambria Math" panose="02040503050406030204" pitchFamily="18" charset="0"/>
                          </a:rPr>
                        </m:ctrlPr>
                      </m:sSubPr>
                      <m:e>
                        <m:r>
                          <m:rPr>
                            <m:sty m:val="p"/>
                          </m:rPr>
                          <a:rPr lang="it-IT" i="0" smtClean="0">
                            <a:latin typeface="Cambria Math" panose="02040503050406030204" pitchFamily="18" charset="0"/>
                          </a:rPr>
                          <m:t>L</m:t>
                        </m:r>
                      </m:e>
                      <m:sub>
                        <m:r>
                          <m:rPr>
                            <m:sty m:val="p"/>
                          </m:rPr>
                          <a:rPr lang="it-IT" b="0" i="0" smtClean="0">
                            <a:latin typeface="Cambria Math" panose="02040503050406030204" pitchFamily="18" charset="0"/>
                          </a:rPr>
                          <m:t>BDS</m:t>
                        </m:r>
                      </m:sub>
                    </m:sSub>
                    <m:r>
                      <a:rPr lang="it-IT" b="0" i="0" smtClean="0">
                        <a:latin typeface="Cambria Math" panose="02040503050406030204" pitchFamily="18" charset="0"/>
                      </a:rPr>
                      <m:t>=6 </m:t>
                    </m:r>
                    <m:r>
                      <m:rPr>
                        <m:sty m:val="p"/>
                      </m:rPr>
                      <a:rPr lang="it-IT" b="0" i="0" smtClean="0">
                        <a:latin typeface="Cambria Math" panose="02040503050406030204" pitchFamily="18" charset="0"/>
                      </a:rPr>
                      <m:t>km</m:t>
                    </m:r>
                  </m:oMath>
                </a14:m>
                <a:endParaRPr lang="it-IT" dirty="0"/>
              </a:p>
            </p:txBody>
          </p:sp>
        </mc:Choice>
        <mc:Fallback xmlns="">
          <p:sp>
            <p:nvSpPr>
              <p:cNvPr id="7" name="CasellaDiTesto 6">
                <a:extLst>
                  <a:ext uri="{FF2B5EF4-FFF2-40B4-BE49-F238E27FC236}">
                    <a16:creationId xmlns:a16="http://schemas.microsoft.com/office/drawing/2014/main" id="{5B2B8F19-73DF-21CE-80CC-58460149FBD6}"/>
                  </a:ext>
                </a:extLst>
              </p:cNvPr>
              <p:cNvSpPr txBox="1">
                <a:spLocks noRot="1" noChangeAspect="1" noMove="1" noResize="1" noEditPoints="1" noAdjustHandles="1" noChangeArrowheads="1" noChangeShapeType="1" noTextEdit="1"/>
              </p:cNvSpPr>
              <p:nvPr/>
            </p:nvSpPr>
            <p:spPr>
              <a:xfrm>
                <a:off x="156175" y="1631953"/>
                <a:ext cx="4700960" cy="2330895"/>
              </a:xfrm>
              <a:prstGeom prst="rect">
                <a:avLst/>
              </a:prstGeom>
              <a:blipFill>
                <a:blip r:embed="rId5"/>
                <a:stretch>
                  <a:fillRect l="-908" t="-1571" b="-3927"/>
                </a:stretch>
              </a:blipFill>
            </p:spPr>
            <p:txBody>
              <a:bodyPr/>
              <a:lstStyle/>
              <a:p>
                <a:r>
                  <a:rPr lang="it-IT">
                    <a:noFill/>
                  </a:rPr>
                  <a:t> </a:t>
                </a:r>
              </a:p>
            </p:txBody>
          </p:sp>
        </mc:Fallback>
      </mc:AlternateContent>
      <p:grpSp>
        <p:nvGrpSpPr>
          <p:cNvPr id="2" name="Gruppo 1">
            <a:extLst>
              <a:ext uri="{FF2B5EF4-FFF2-40B4-BE49-F238E27FC236}">
                <a16:creationId xmlns:a16="http://schemas.microsoft.com/office/drawing/2014/main" id="{D62EB04C-DE4E-B410-591B-DA00A94BAE15}"/>
              </a:ext>
            </a:extLst>
          </p:cNvPr>
          <p:cNvGrpSpPr/>
          <p:nvPr/>
        </p:nvGrpSpPr>
        <p:grpSpPr>
          <a:xfrm>
            <a:off x="10068307" y="28531"/>
            <a:ext cx="1848389" cy="954695"/>
            <a:chOff x="3395658" y="3084260"/>
            <a:chExt cx="3454400" cy="1754582"/>
          </a:xfrm>
        </p:grpSpPr>
        <p:pic>
          <p:nvPicPr>
            <p:cNvPr id="4" name="Immagine 3" descr="Immagine che contiene Elementi grafici, Carattere, grafica, design&#10;&#10;Descrizione generata automaticamente">
              <a:extLst>
                <a:ext uri="{FF2B5EF4-FFF2-40B4-BE49-F238E27FC236}">
                  <a16:creationId xmlns:a16="http://schemas.microsoft.com/office/drawing/2014/main" id="{35EC4E3A-093E-C062-1DF4-50AD0CF74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658" y="3084261"/>
              <a:ext cx="1726950" cy="1754581"/>
            </a:xfrm>
            <a:prstGeom prst="rect">
              <a:avLst/>
            </a:prstGeom>
          </p:spPr>
        </p:pic>
        <p:pic>
          <p:nvPicPr>
            <p:cNvPr id="6" name="Immagine 5" descr="Immagine che contiene Elementi grafici, Carattere, cerchio, simbolo&#10;&#10;Descrizione generata automaticamente">
              <a:extLst>
                <a:ext uri="{FF2B5EF4-FFF2-40B4-BE49-F238E27FC236}">
                  <a16:creationId xmlns:a16="http://schemas.microsoft.com/office/drawing/2014/main" id="{5FD35666-ED92-6ACD-472F-E081A7824303}"/>
                </a:ext>
              </a:extLst>
            </p:cNvPr>
            <p:cNvPicPr>
              <a:picLocks noChangeAspect="1"/>
            </p:cNvPicPr>
            <p:nvPr/>
          </p:nvPicPr>
          <p:blipFill rotWithShape="1">
            <a:blip r:embed="rId7">
              <a:extLst>
                <a:ext uri="{28A0092B-C50C-407E-A947-70E740481C1C}">
                  <a14:useLocalDpi xmlns:a14="http://schemas.microsoft.com/office/drawing/2010/main" val="0"/>
                </a:ext>
              </a:extLst>
            </a:blip>
            <a:srcRect l="15139" t="14917" r="14771" b="13893"/>
            <a:stretch/>
          </p:blipFill>
          <p:spPr>
            <a:xfrm>
              <a:off x="5122608" y="3084260"/>
              <a:ext cx="1727450" cy="1754582"/>
            </a:xfrm>
            <a:prstGeom prst="rect">
              <a:avLst/>
            </a:prstGeom>
          </p:spPr>
        </p:pic>
      </p:grpSp>
    </p:spTree>
    <p:extLst>
      <p:ext uri="{BB962C8B-B14F-4D97-AF65-F5344CB8AC3E}">
        <p14:creationId xmlns:p14="http://schemas.microsoft.com/office/powerpoint/2010/main" val="20212666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1128</Words>
  <Application>Microsoft Office PowerPoint</Application>
  <PresentationFormat>Widescreen</PresentationFormat>
  <Paragraphs>115</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Calibri Light</vt:lpstr>
      <vt:lpstr>Cambria Math</vt:lpstr>
      <vt:lpstr>TeXGyreTermes-Regular</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 manosperti</dc:creator>
  <cp:lastModifiedBy>enrico manosperti</cp:lastModifiedBy>
  <cp:revision>9</cp:revision>
  <dcterms:created xsi:type="dcterms:W3CDTF">2023-05-15T05:40:00Z</dcterms:created>
  <dcterms:modified xsi:type="dcterms:W3CDTF">2023-05-17T15:11:04Z</dcterms:modified>
</cp:coreProperties>
</file>