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66" r:id="rId2"/>
    <p:sldId id="366" r:id="rId3"/>
    <p:sldId id="370" r:id="rId4"/>
    <p:sldId id="295" r:id="rId5"/>
    <p:sldId id="382" r:id="rId6"/>
    <p:sldId id="1445" r:id="rId7"/>
    <p:sldId id="376" r:id="rId8"/>
    <p:sldId id="377" r:id="rId9"/>
    <p:sldId id="1448" r:id="rId10"/>
    <p:sldId id="1443" r:id="rId11"/>
    <p:sldId id="379" r:id="rId12"/>
    <p:sldId id="381" r:id="rId13"/>
    <p:sldId id="384" r:id="rId14"/>
    <p:sldId id="388" r:id="rId15"/>
    <p:sldId id="1444" r:id="rId16"/>
    <p:sldId id="286" r:id="rId17"/>
    <p:sldId id="292" r:id="rId18"/>
    <p:sldId id="364" r:id="rId19"/>
    <p:sldId id="271" r:id="rId20"/>
    <p:sldId id="374" r:id="rId21"/>
    <p:sldId id="318" r:id="rId22"/>
    <p:sldId id="372" r:id="rId23"/>
    <p:sldId id="371" r:id="rId24"/>
    <p:sldId id="387" r:id="rId25"/>
    <p:sldId id="264" r:id="rId26"/>
    <p:sldId id="340" r:id="rId27"/>
    <p:sldId id="335" r:id="rId28"/>
    <p:sldId id="336" r:id="rId29"/>
    <p:sldId id="330" r:id="rId30"/>
    <p:sldId id="1446" r:id="rId31"/>
    <p:sldId id="144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0E239DAE-95A3-4E17-AD05-5D8B73C171B0}">
          <p14:sldIdLst>
            <p14:sldId id="266"/>
            <p14:sldId id="366"/>
            <p14:sldId id="370"/>
            <p14:sldId id="295"/>
            <p14:sldId id="382"/>
            <p14:sldId id="1445"/>
            <p14:sldId id="376"/>
            <p14:sldId id="377"/>
            <p14:sldId id="1448"/>
            <p14:sldId id="1443"/>
            <p14:sldId id="379"/>
            <p14:sldId id="381"/>
            <p14:sldId id="384"/>
          </p14:sldIdLst>
        </p14:section>
        <p14:section name="SPARE" id="{B8837994-CEAB-454F-BF62-9462C2F96F78}">
          <p14:sldIdLst>
            <p14:sldId id="388"/>
            <p14:sldId id="1444"/>
            <p14:sldId id="286"/>
            <p14:sldId id="292"/>
            <p14:sldId id="364"/>
            <p14:sldId id="271"/>
            <p14:sldId id="374"/>
            <p14:sldId id="318"/>
            <p14:sldId id="372"/>
            <p14:sldId id="371"/>
            <p14:sldId id="387"/>
            <p14:sldId id="264"/>
            <p14:sldId id="340"/>
            <p14:sldId id="335"/>
            <p14:sldId id="336"/>
            <p14:sldId id="330"/>
            <p14:sldId id="1446"/>
            <p14:sldId id="14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0" autoAdjust="0"/>
    <p:restoredTop sz="70204" autoAdjust="0"/>
  </p:normalViewPr>
  <p:slideViewPr>
    <p:cSldViewPr snapToGrid="0">
      <p:cViewPr>
        <p:scale>
          <a:sx n="50" d="100"/>
          <a:sy n="50" d="100"/>
        </p:scale>
        <p:origin x="9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F1823-2881-412A-AEFF-1CA825FF8BC3}" type="doc">
      <dgm:prSet loTypeId="urn:microsoft.com/office/officeart/2005/8/layout/cycle2" loCatId="cycle" qsTypeId="urn:microsoft.com/office/officeart/2005/8/quickstyle/simple5" qsCatId="simple" csTypeId="urn:microsoft.com/office/officeart/2005/8/colors/colorful4" csCatId="colorful" phldr="1"/>
      <dgm:spPr/>
      <dgm:t>
        <a:bodyPr/>
        <a:lstStyle/>
        <a:p>
          <a:endParaRPr lang="en-US"/>
        </a:p>
      </dgm:t>
    </dgm:pt>
    <dgm:pt modelId="{88B6438B-A1C4-4B23-99FC-3F040131EEEA}">
      <dgm:prSet phldrT="[Testo]"/>
      <dgm:spPr/>
      <dgm:t>
        <a:bodyPr/>
        <a:lstStyle/>
        <a:p>
          <a:r>
            <a:rPr lang="it-IT" dirty="0">
              <a:solidFill>
                <a:schemeClr val="tx1"/>
              </a:solidFill>
            </a:rPr>
            <a:t>Off-</a:t>
          </a:r>
          <a:r>
            <a:rPr lang="it-IT" dirty="0" err="1">
              <a:solidFill>
                <a:schemeClr val="tx1"/>
              </a:solidFill>
            </a:rPr>
            <a:t>axis</a:t>
          </a:r>
          <a:r>
            <a:rPr lang="it-IT" dirty="0">
              <a:solidFill>
                <a:schemeClr val="tx1"/>
              </a:solidFill>
            </a:rPr>
            <a:t> </a:t>
          </a:r>
          <a:r>
            <a:rPr lang="it-IT" dirty="0" err="1">
              <a:solidFill>
                <a:schemeClr val="tx1"/>
              </a:solidFill>
            </a:rPr>
            <a:t>bunches</a:t>
          </a:r>
          <a:endParaRPr lang="en-US" dirty="0">
            <a:solidFill>
              <a:schemeClr val="tx1"/>
            </a:solidFill>
          </a:endParaRPr>
        </a:p>
      </dgm:t>
    </dgm:pt>
    <dgm:pt modelId="{D371C2FE-CED1-4067-B1FD-C5487425609B}" type="parTrans" cxnId="{EB505AE8-004C-448E-AF05-B7A7ED72166E}">
      <dgm:prSet/>
      <dgm:spPr/>
      <dgm:t>
        <a:bodyPr/>
        <a:lstStyle/>
        <a:p>
          <a:endParaRPr lang="en-US"/>
        </a:p>
      </dgm:t>
    </dgm:pt>
    <dgm:pt modelId="{D19D82A2-3F4B-481D-B2D8-FD7D98299CA4}" type="sibTrans" cxnId="{EB505AE8-004C-448E-AF05-B7A7ED72166E}">
      <dgm:prSet/>
      <dgm:spPr/>
      <dgm:t>
        <a:bodyPr/>
        <a:lstStyle/>
        <a:p>
          <a:endParaRPr lang="en-US"/>
        </a:p>
      </dgm:t>
    </dgm:pt>
    <dgm:pt modelId="{58171469-3AFA-457C-88A6-079C76C85579}">
      <dgm:prSet phldrT="[Testo]"/>
      <dgm:spPr/>
      <dgm:t>
        <a:bodyPr/>
        <a:lstStyle/>
        <a:p>
          <a:r>
            <a:rPr lang="it-IT" dirty="0" err="1">
              <a:solidFill>
                <a:schemeClr val="tx1"/>
              </a:solidFill>
            </a:rPr>
            <a:t>Excitation</a:t>
          </a:r>
          <a:r>
            <a:rPr lang="it-IT" dirty="0">
              <a:solidFill>
                <a:schemeClr val="tx1"/>
              </a:solidFill>
            </a:rPr>
            <a:t> of </a:t>
          </a:r>
          <a:r>
            <a:rPr lang="it-IT" dirty="0" err="1">
              <a:solidFill>
                <a:schemeClr val="tx1"/>
              </a:solidFill>
            </a:rPr>
            <a:t>dipole</a:t>
          </a:r>
          <a:r>
            <a:rPr lang="it-IT" dirty="0">
              <a:solidFill>
                <a:schemeClr val="tx1"/>
              </a:solidFill>
            </a:rPr>
            <a:t> </a:t>
          </a:r>
          <a:r>
            <a:rPr lang="it-IT" dirty="0" err="1">
              <a:solidFill>
                <a:schemeClr val="tx1"/>
              </a:solidFill>
            </a:rPr>
            <a:t>HOMs</a:t>
          </a:r>
          <a:endParaRPr lang="en-US" dirty="0">
            <a:solidFill>
              <a:schemeClr val="tx1"/>
            </a:solidFill>
          </a:endParaRPr>
        </a:p>
      </dgm:t>
    </dgm:pt>
    <dgm:pt modelId="{FCCB3E62-06D7-4B52-B6E2-936DBA51E271}" type="parTrans" cxnId="{9D7765CC-37DD-4156-8FBA-BF8300988F59}">
      <dgm:prSet/>
      <dgm:spPr/>
      <dgm:t>
        <a:bodyPr/>
        <a:lstStyle/>
        <a:p>
          <a:endParaRPr lang="en-US"/>
        </a:p>
      </dgm:t>
    </dgm:pt>
    <dgm:pt modelId="{0B6C11D0-85FD-4386-99DD-921E70298B3F}" type="sibTrans" cxnId="{9D7765CC-37DD-4156-8FBA-BF8300988F59}">
      <dgm:prSet/>
      <dgm:spPr/>
      <dgm:t>
        <a:bodyPr/>
        <a:lstStyle/>
        <a:p>
          <a:endParaRPr lang="en-US"/>
        </a:p>
      </dgm:t>
    </dgm:pt>
    <dgm:pt modelId="{9926B5ED-2C7F-4E74-A9CF-25B4AB6505D0}">
      <dgm:prSet phldrT="[Testo]"/>
      <dgm:spPr/>
      <dgm:t>
        <a:bodyPr/>
        <a:lstStyle/>
        <a:p>
          <a:r>
            <a:rPr lang="it-IT" dirty="0" err="1">
              <a:solidFill>
                <a:schemeClr val="tx1"/>
              </a:solidFill>
            </a:rPr>
            <a:t>Transverse</a:t>
          </a:r>
          <a:r>
            <a:rPr lang="it-IT" dirty="0">
              <a:solidFill>
                <a:schemeClr val="tx1"/>
              </a:solidFill>
            </a:rPr>
            <a:t> </a:t>
          </a:r>
          <a:r>
            <a:rPr lang="it-IT" dirty="0" err="1">
              <a:solidFill>
                <a:schemeClr val="tx1"/>
              </a:solidFill>
            </a:rPr>
            <a:t>deflection</a:t>
          </a:r>
          <a:endParaRPr lang="en-US" dirty="0">
            <a:solidFill>
              <a:schemeClr val="tx1"/>
            </a:solidFill>
          </a:endParaRPr>
        </a:p>
      </dgm:t>
    </dgm:pt>
    <dgm:pt modelId="{6A6BF710-9B9E-46D2-AE72-F42A6EFA5038}" type="parTrans" cxnId="{961E435F-E9B7-498A-A1C8-7E6FD7E9B417}">
      <dgm:prSet/>
      <dgm:spPr/>
      <dgm:t>
        <a:bodyPr/>
        <a:lstStyle/>
        <a:p>
          <a:endParaRPr lang="en-US"/>
        </a:p>
      </dgm:t>
    </dgm:pt>
    <dgm:pt modelId="{AC92DC2C-6BE2-4BE1-9CEE-2258E2EF7350}" type="sibTrans" cxnId="{961E435F-E9B7-498A-A1C8-7E6FD7E9B417}">
      <dgm:prSet/>
      <dgm:spPr/>
      <dgm:t>
        <a:bodyPr/>
        <a:lstStyle/>
        <a:p>
          <a:endParaRPr lang="en-US"/>
        </a:p>
      </dgm:t>
    </dgm:pt>
    <dgm:pt modelId="{980685F2-7B5D-4017-874A-2ABF838D6611}" type="pres">
      <dgm:prSet presAssocID="{CF3F1823-2881-412A-AEFF-1CA825FF8BC3}" presName="cycle" presStyleCnt="0">
        <dgm:presLayoutVars>
          <dgm:dir/>
          <dgm:resizeHandles val="exact"/>
        </dgm:presLayoutVars>
      </dgm:prSet>
      <dgm:spPr/>
    </dgm:pt>
    <dgm:pt modelId="{626E8C3E-8E94-4463-B0C6-290D022FE26C}" type="pres">
      <dgm:prSet presAssocID="{88B6438B-A1C4-4B23-99FC-3F040131EEEA}" presName="node" presStyleLbl="node1" presStyleIdx="0" presStyleCnt="3">
        <dgm:presLayoutVars>
          <dgm:bulletEnabled val="1"/>
        </dgm:presLayoutVars>
      </dgm:prSet>
      <dgm:spPr/>
    </dgm:pt>
    <dgm:pt modelId="{D1FF8E0D-C4F7-407B-9BDA-7CAA7110B521}" type="pres">
      <dgm:prSet presAssocID="{D19D82A2-3F4B-481D-B2D8-FD7D98299CA4}" presName="sibTrans" presStyleLbl="sibTrans2D1" presStyleIdx="0" presStyleCnt="3"/>
      <dgm:spPr/>
    </dgm:pt>
    <dgm:pt modelId="{BCE00004-A577-4B14-9C41-E204519F7915}" type="pres">
      <dgm:prSet presAssocID="{D19D82A2-3F4B-481D-B2D8-FD7D98299CA4}" presName="connectorText" presStyleLbl="sibTrans2D1" presStyleIdx="0" presStyleCnt="3"/>
      <dgm:spPr/>
    </dgm:pt>
    <dgm:pt modelId="{7C8EF7F3-7CC8-407D-AE66-A10E5D90470E}" type="pres">
      <dgm:prSet presAssocID="{58171469-3AFA-457C-88A6-079C76C85579}" presName="node" presStyleLbl="node1" presStyleIdx="1" presStyleCnt="3">
        <dgm:presLayoutVars>
          <dgm:bulletEnabled val="1"/>
        </dgm:presLayoutVars>
      </dgm:prSet>
      <dgm:spPr/>
    </dgm:pt>
    <dgm:pt modelId="{FC053C4B-EA79-496D-B376-37F69F42E409}" type="pres">
      <dgm:prSet presAssocID="{0B6C11D0-85FD-4386-99DD-921E70298B3F}" presName="sibTrans" presStyleLbl="sibTrans2D1" presStyleIdx="1" presStyleCnt="3"/>
      <dgm:spPr/>
    </dgm:pt>
    <dgm:pt modelId="{AB0837D0-C57D-4060-98D3-B8FAD3F31183}" type="pres">
      <dgm:prSet presAssocID="{0B6C11D0-85FD-4386-99DD-921E70298B3F}" presName="connectorText" presStyleLbl="sibTrans2D1" presStyleIdx="1" presStyleCnt="3"/>
      <dgm:spPr/>
    </dgm:pt>
    <dgm:pt modelId="{C7939CE0-A01D-4E9E-8B7B-021D097AB5BD}" type="pres">
      <dgm:prSet presAssocID="{9926B5ED-2C7F-4E74-A9CF-25B4AB6505D0}" presName="node" presStyleLbl="node1" presStyleIdx="2" presStyleCnt="3">
        <dgm:presLayoutVars>
          <dgm:bulletEnabled val="1"/>
        </dgm:presLayoutVars>
      </dgm:prSet>
      <dgm:spPr/>
    </dgm:pt>
    <dgm:pt modelId="{EB72FAD8-683A-496E-B5AE-A88BFBB37D94}" type="pres">
      <dgm:prSet presAssocID="{AC92DC2C-6BE2-4BE1-9CEE-2258E2EF7350}" presName="sibTrans" presStyleLbl="sibTrans2D1" presStyleIdx="2" presStyleCnt="3"/>
      <dgm:spPr/>
    </dgm:pt>
    <dgm:pt modelId="{BFC0C9FD-E97F-4C5B-928C-5B635B87BBCB}" type="pres">
      <dgm:prSet presAssocID="{AC92DC2C-6BE2-4BE1-9CEE-2258E2EF7350}" presName="connectorText" presStyleLbl="sibTrans2D1" presStyleIdx="2" presStyleCnt="3"/>
      <dgm:spPr/>
    </dgm:pt>
  </dgm:ptLst>
  <dgm:cxnLst>
    <dgm:cxn modelId="{0A7A2A12-B550-4432-A166-E18C75793C54}" type="presOf" srcId="{AC92DC2C-6BE2-4BE1-9CEE-2258E2EF7350}" destId="{EB72FAD8-683A-496E-B5AE-A88BFBB37D94}" srcOrd="0" destOrd="0" presId="urn:microsoft.com/office/officeart/2005/8/layout/cycle2"/>
    <dgm:cxn modelId="{EFCC5A5D-D69B-4475-B1D2-815CABC8AFDF}" type="presOf" srcId="{D19D82A2-3F4B-481D-B2D8-FD7D98299CA4}" destId="{D1FF8E0D-C4F7-407B-9BDA-7CAA7110B521}" srcOrd="0" destOrd="0" presId="urn:microsoft.com/office/officeart/2005/8/layout/cycle2"/>
    <dgm:cxn modelId="{961E435F-E9B7-498A-A1C8-7E6FD7E9B417}" srcId="{CF3F1823-2881-412A-AEFF-1CA825FF8BC3}" destId="{9926B5ED-2C7F-4E74-A9CF-25B4AB6505D0}" srcOrd="2" destOrd="0" parTransId="{6A6BF710-9B9E-46D2-AE72-F42A6EFA5038}" sibTransId="{AC92DC2C-6BE2-4BE1-9CEE-2258E2EF7350}"/>
    <dgm:cxn modelId="{5A496441-DA6C-45B3-A56C-AF47DDA069B9}" type="presOf" srcId="{88B6438B-A1C4-4B23-99FC-3F040131EEEA}" destId="{626E8C3E-8E94-4463-B0C6-290D022FE26C}" srcOrd="0" destOrd="0" presId="urn:microsoft.com/office/officeart/2005/8/layout/cycle2"/>
    <dgm:cxn modelId="{CABB0D70-E3D4-4945-8720-EF8BDE531BA2}" type="presOf" srcId="{0B6C11D0-85FD-4386-99DD-921E70298B3F}" destId="{AB0837D0-C57D-4060-98D3-B8FAD3F31183}" srcOrd="1" destOrd="0" presId="urn:microsoft.com/office/officeart/2005/8/layout/cycle2"/>
    <dgm:cxn modelId="{A502C955-8A0B-4486-8804-2F2A4288DD32}" type="presOf" srcId="{0B6C11D0-85FD-4386-99DD-921E70298B3F}" destId="{FC053C4B-EA79-496D-B376-37F69F42E409}" srcOrd="0" destOrd="0" presId="urn:microsoft.com/office/officeart/2005/8/layout/cycle2"/>
    <dgm:cxn modelId="{A7FE857B-020F-43A1-9497-3D9898BA5505}" type="presOf" srcId="{CF3F1823-2881-412A-AEFF-1CA825FF8BC3}" destId="{980685F2-7B5D-4017-874A-2ABF838D6611}" srcOrd="0" destOrd="0" presId="urn:microsoft.com/office/officeart/2005/8/layout/cycle2"/>
    <dgm:cxn modelId="{5CC90C87-4DCD-43CF-BCA1-7D17CDE85752}" type="presOf" srcId="{58171469-3AFA-457C-88A6-079C76C85579}" destId="{7C8EF7F3-7CC8-407D-AE66-A10E5D90470E}" srcOrd="0" destOrd="0" presId="urn:microsoft.com/office/officeart/2005/8/layout/cycle2"/>
    <dgm:cxn modelId="{76A45A90-9D57-4E37-81BC-7B3B609611C1}" type="presOf" srcId="{9926B5ED-2C7F-4E74-A9CF-25B4AB6505D0}" destId="{C7939CE0-A01D-4E9E-8B7B-021D097AB5BD}" srcOrd="0" destOrd="0" presId="urn:microsoft.com/office/officeart/2005/8/layout/cycle2"/>
    <dgm:cxn modelId="{9D7765CC-37DD-4156-8FBA-BF8300988F59}" srcId="{CF3F1823-2881-412A-AEFF-1CA825FF8BC3}" destId="{58171469-3AFA-457C-88A6-079C76C85579}" srcOrd="1" destOrd="0" parTransId="{FCCB3E62-06D7-4B52-B6E2-936DBA51E271}" sibTransId="{0B6C11D0-85FD-4386-99DD-921E70298B3F}"/>
    <dgm:cxn modelId="{13C2AFD6-3F92-41D8-A085-C2A48C8744B3}" type="presOf" srcId="{AC92DC2C-6BE2-4BE1-9CEE-2258E2EF7350}" destId="{BFC0C9FD-E97F-4C5B-928C-5B635B87BBCB}" srcOrd="1" destOrd="0" presId="urn:microsoft.com/office/officeart/2005/8/layout/cycle2"/>
    <dgm:cxn modelId="{EB505AE8-004C-448E-AF05-B7A7ED72166E}" srcId="{CF3F1823-2881-412A-AEFF-1CA825FF8BC3}" destId="{88B6438B-A1C4-4B23-99FC-3F040131EEEA}" srcOrd="0" destOrd="0" parTransId="{D371C2FE-CED1-4067-B1FD-C5487425609B}" sibTransId="{D19D82A2-3F4B-481D-B2D8-FD7D98299CA4}"/>
    <dgm:cxn modelId="{3B1796EC-251D-4B07-9C33-2C3B69E2F21B}" type="presOf" srcId="{D19D82A2-3F4B-481D-B2D8-FD7D98299CA4}" destId="{BCE00004-A577-4B14-9C41-E204519F7915}" srcOrd="1" destOrd="0" presId="urn:microsoft.com/office/officeart/2005/8/layout/cycle2"/>
    <dgm:cxn modelId="{712A12C9-DDE0-4F01-89A8-0DD4D01A5C37}" type="presParOf" srcId="{980685F2-7B5D-4017-874A-2ABF838D6611}" destId="{626E8C3E-8E94-4463-B0C6-290D022FE26C}" srcOrd="0" destOrd="0" presId="urn:microsoft.com/office/officeart/2005/8/layout/cycle2"/>
    <dgm:cxn modelId="{6E6869D0-6F60-4996-8818-464164AB5957}" type="presParOf" srcId="{980685F2-7B5D-4017-874A-2ABF838D6611}" destId="{D1FF8E0D-C4F7-407B-9BDA-7CAA7110B521}" srcOrd="1" destOrd="0" presId="urn:microsoft.com/office/officeart/2005/8/layout/cycle2"/>
    <dgm:cxn modelId="{05F74D14-4199-4AD8-97E5-6BA36E6E75ED}" type="presParOf" srcId="{D1FF8E0D-C4F7-407B-9BDA-7CAA7110B521}" destId="{BCE00004-A577-4B14-9C41-E204519F7915}" srcOrd="0" destOrd="0" presId="urn:microsoft.com/office/officeart/2005/8/layout/cycle2"/>
    <dgm:cxn modelId="{042C79AF-CCD2-4270-9C6F-AB8195BE4F48}" type="presParOf" srcId="{980685F2-7B5D-4017-874A-2ABF838D6611}" destId="{7C8EF7F3-7CC8-407D-AE66-A10E5D90470E}" srcOrd="2" destOrd="0" presId="urn:microsoft.com/office/officeart/2005/8/layout/cycle2"/>
    <dgm:cxn modelId="{8548C770-9EFB-4199-A3EC-B8CCEC388D87}" type="presParOf" srcId="{980685F2-7B5D-4017-874A-2ABF838D6611}" destId="{FC053C4B-EA79-496D-B376-37F69F42E409}" srcOrd="3" destOrd="0" presId="urn:microsoft.com/office/officeart/2005/8/layout/cycle2"/>
    <dgm:cxn modelId="{5D3D3337-F904-4541-87EB-23284FB7857D}" type="presParOf" srcId="{FC053C4B-EA79-496D-B376-37F69F42E409}" destId="{AB0837D0-C57D-4060-98D3-B8FAD3F31183}" srcOrd="0" destOrd="0" presId="urn:microsoft.com/office/officeart/2005/8/layout/cycle2"/>
    <dgm:cxn modelId="{0DFEE3C6-1062-43FB-8C4F-AEEF8E9B4F01}" type="presParOf" srcId="{980685F2-7B5D-4017-874A-2ABF838D6611}" destId="{C7939CE0-A01D-4E9E-8B7B-021D097AB5BD}" srcOrd="4" destOrd="0" presId="urn:microsoft.com/office/officeart/2005/8/layout/cycle2"/>
    <dgm:cxn modelId="{D85E6C86-EC16-4365-A6C1-951FEAE1650D}" type="presParOf" srcId="{980685F2-7B5D-4017-874A-2ABF838D6611}" destId="{EB72FAD8-683A-496E-B5AE-A88BFBB37D94}" srcOrd="5" destOrd="0" presId="urn:microsoft.com/office/officeart/2005/8/layout/cycle2"/>
    <dgm:cxn modelId="{F628B0CE-C439-4DB8-B7E9-62D422ACC725}" type="presParOf" srcId="{EB72FAD8-683A-496E-B5AE-A88BFBB37D94}" destId="{BFC0C9FD-E97F-4C5B-928C-5B635B87BBCB}"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8C3E-8E94-4463-B0C6-290D022FE26C}">
      <dsp:nvSpPr>
        <dsp:cNvPr id="0" name=""/>
        <dsp:cNvSpPr/>
      </dsp:nvSpPr>
      <dsp:spPr>
        <a:xfrm>
          <a:off x="1386853" y="126"/>
          <a:ext cx="1008284" cy="100828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Off-</a:t>
          </a:r>
          <a:r>
            <a:rPr lang="it-IT" sz="1200" kern="1200" dirty="0" err="1">
              <a:solidFill>
                <a:schemeClr val="tx1"/>
              </a:solidFill>
            </a:rPr>
            <a:t>axis</a:t>
          </a:r>
          <a:r>
            <a:rPr lang="it-IT" sz="1200" kern="1200" dirty="0">
              <a:solidFill>
                <a:schemeClr val="tx1"/>
              </a:solidFill>
            </a:rPr>
            <a:t> </a:t>
          </a:r>
          <a:r>
            <a:rPr lang="it-IT" sz="1200" kern="1200" dirty="0" err="1">
              <a:solidFill>
                <a:schemeClr val="tx1"/>
              </a:solidFill>
            </a:rPr>
            <a:t>bunches</a:t>
          </a:r>
          <a:endParaRPr lang="en-US" sz="1200" kern="1200" dirty="0">
            <a:solidFill>
              <a:schemeClr val="tx1"/>
            </a:solidFill>
          </a:endParaRPr>
        </a:p>
      </dsp:txBody>
      <dsp:txXfrm>
        <a:off x="1534513" y="147786"/>
        <a:ext cx="712964" cy="712964"/>
      </dsp:txXfrm>
    </dsp:sp>
    <dsp:sp modelId="{D1FF8E0D-C4F7-407B-9BDA-7CAA7110B521}">
      <dsp:nvSpPr>
        <dsp:cNvPr id="0" name=""/>
        <dsp:cNvSpPr/>
      </dsp:nvSpPr>
      <dsp:spPr>
        <a:xfrm rot="3600000">
          <a:off x="2131663" y="983595"/>
          <a:ext cx="268612" cy="340296"/>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51809" y="1016760"/>
        <a:ext cx="188028" cy="204178"/>
      </dsp:txXfrm>
    </dsp:sp>
    <dsp:sp modelId="{7C8EF7F3-7CC8-407D-AE66-A10E5D90470E}">
      <dsp:nvSpPr>
        <dsp:cNvPr id="0" name=""/>
        <dsp:cNvSpPr/>
      </dsp:nvSpPr>
      <dsp:spPr>
        <a:xfrm>
          <a:off x="2144403" y="1312242"/>
          <a:ext cx="1008284" cy="1008284"/>
        </a:xfrm>
        <a:prstGeom prst="ellipse">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rPr>
            <a:t>Excitation</a:t>
          </a:r>
          <a:r>
            <a:rPr lang="it-IT" sz="1200" kern="1200" dirty="0">
              <a:solidFill>
                <a:schemeClr val="tx1"/>
              </a:solidFill>
            </a:rPr>
            <a:t> of </a:t>
          </a:r>
          <a:r>
            <a:rPr lang="it-IT" sz="1200" kern="1200" dirty="0" err="1">
              <a:solidFill>
                <a:schemeClr val="tx1"/>
              </a:solidFill>
            </a:rPr>
            <a:t>dipole</a:t>
          </a:r>
          <a:r>
            <a:rPr lang="it-IT" sz="1200" kern="1200" dirty="0">
              <a:solidFill>
                <a:schemeClr val="tx1"/>
              </a:solidFill>
            </a:rPr>
            <a:t> </a:t>
          </a:r>
          <a:r>
            <a:rPr lang="it-IT" sz="1200" kern="1200" dirty="0" err="1">
              <a:solidFill>
                <a:schemeClr val="tx1"/>
              </a:solidFill>
            </a:rPr>
            <a:t>HOMs</a:t>
          </a:r>
          <a:endParaRPr lang="en-US" sz="1200" kern="1200" dirty="0">
            <a:solidFill>
              <a:schemeClr val="tx1"/>
            </a:solidFill>
          </a:endParaRPr>
        </a:p>
      </dsp:txBody>
      <dsp:txXfrm>
        <a:off x="2292063" y="1459902"/>
        <a:ext cx="712964" cy="712964"/>
      </dsp:txXfrm>
    </dsp:sp>
    <dsp:sp modelId="{FC053C4B-EA79-496D-B376-37F69F42E409}">
      <dsp:nvSpPr>
        <dsp:cNvPr id="0" name=""/>
        <dsp:cNvSpPr/>
      </dsp:nvSpPr>
      <dsp:spPr>
        <a:xfrm rot="10800000">
          <a:off x="1764291" y="1646236"/>
          <a:ext cx="268612" cy="340296"/>
        </a:xfrm>
        <a:prstGeom prst="rightArrow">
          <a:avLst>
            <a:gd name="adj1" fmla="val 60000"/>
            <a:gd name="adj2" fmla="val 5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844875" y="1714295"/>
        <a:ext cx="188028" cy="204178"/>
      </dsp:txXfrm>
    </dsp:sp>
    <dsp:sp modelId="{C7939CE0-A01D-4E9E-8B7B-021D097AB5BD}">
      <dsp:nvSpPr>
        <dsp:cNvPr id="0" name=""/>
        <dsp:cNvSpPr/>
      </dsp:nvSpPr>
      <dsp:spPr>
        <a:xfrm>
          <a:off x="629302" y="1312242"/>
          <a:ext cx="1008284" cy="1008284"/>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rPr>
            <a:t>Transverse</a:t>
          </a:r>
          <a:r>
            <a:rPr lang="it-IT" sz="1200" kern="1200" dirty="0">
              <a:solidFill>
                <a:schemeClr val="tx1"/>
              </a:solidFill>
            </a:rPr>
            <a:t> </a:t>
          </a:r>
          <a:r>
            <a:rPr lang="it-IT" sz="1200" kern="1200" dirty="0" err="1">
              <a:solidFill>
                <a:schemeClr val="tx1"/>
              </a:solidFill>
            </a:rPr>
            <a:t>deflection</a:t>
          </a:r>
          <a:endParaRPr lang="en-US" sz="1200" kern="1200" dirty="0">
            <a:solidFill>
              <a:schemeClr val="tx1"/>
            </a:solidFill>
          </a:endParaRPr>
        </a:p>
      </dsp:txBody>
      <dsp:txXfrm>
        <a:off x="776962" y="1459902"/>
        <a:ext cx="712964" cy="712964"/>
      </dsp:txXfrm>
    </dsp:sp>
    <dsp:sp modelId="{EB72FAD8-683A-496E-B5AE-A88BFBB37D94}">
      <dsp:nvSpPr>
        <dsp:cNvPr id="0" name=""/>
        <dsp:cNvSpPr/>
      </dsp:nvSpPr>
      <dsp:spPr>
        <a:xfrm rot="18000000">
          <a:off x="1374112" y="996762"/>
          <a:ext cx="268612" cy="340296"/>
        </a:xfrm>
        <a:prstGeom prs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94258" y="1099715"/>
        <a:ext cx="188028" cy="20417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3811D-2F5C-48AF-A995-AD6CCC541310}" type="datetimeFigureOut">
              <a:rPr lang="en-US" smtClean="0"/>
              <a:t>5/16/2023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2A46C-B47A-4D0F-9F58-12981661E1C0}" type="slidenum">
              <a:rPr lang="en-US" smtClean="0"/>
              <a:t>‹N›</a:t>
            </a:fld>
            <a:endParaRPr lang="en-US"/>
          </a:p>
        </p:txBody>
      </p:sp>
    </p:spTree>
    <p:extLst>
      <p:ext uri="{BB962C8B-B14F-4D97-AF65-F5344CB8AC3E}">
        <p14:creationId xmlns:p14="http://schemas.microsoft.com/office/powerpoint/2010/main" val="270057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Good morning – Thanks for the opportunity of giving this talk – Thanks the committee for the possibility of remote participation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Today I will talk about BBU studies in the C3 linear collider and other machines utilizing the same type of accelerating structures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Such studies were performed in the last couple of years in the framework of a larger collaboration as you can see from the list of co-authors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1</a:t>
            </a:fld>
            <a:endParaRPr lang="en-US"/>
          </a:p>
        </p:txBody>
      </p:sp>
    </p:spTree>
    <p:extLst>
      <p:ext uri="{BB962C8B-B14F-4D97-AF65-F5344CB8AC3E}">
        <p14:creationId xmlns:p14="http://schemas.microsoft.com/office/powerpoint/2010/main" val="71324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t>With </a:t>
            </a:r>
            <a:r>
              <a:rPr lang="it-IT" dirty="0" err="1"/>
              <a:t>this</a:t>
            </a:r>
            <a:r>
              <a:rPr lang="it-IT" dirty="0"/>
              <a:t> </a:t>
            </a:r>
            <a:r>
              <a:rPr lang="it-IT" dirty="0" err="1"/>
              <a:t>motivation</a:t>
            </a:r>
            <a:r>
              <a:rPr lang="it-IT" dirty="0"/>
              <a:t> </a:t>
            </a:r>
            <a:r>
              <a:rPr lang="it-IT" dirty="0" err="1"/>
              <a:t>we</a:t>
            </a:r>
            <a:r>
              <a:rPr lang="it-IT" dirty="0"/>
              <a:t> </a:t>
            </a:r>
            <a:r>
              <a:rPr lang="it-IT" dirty="0" err="1"/>
              <a:t>aim</a:t>
            </a:r>
            <a:r>
              <a:rPr lang="it-IT" dirty="0"/>
              <a:t> to </a:t>
            </a:r>
            <a:r>
              <a:rPr lang="it-IT" dirty="0" err="1"/>
              <a:t>perform</a:t>
            </a:r>
            <a:r>
              <a:rPr lang="it-IT" dirty="0"/>
              <a:t> </a:t>
            </a:r>
            <a:r>
              <a:rPr lang="it-IT" dirty="0" err="1"/>
              <a:t>equivalent</a:t>
            </a:r>
            <a:r>
              <a:rPr lang="it-IT" dirty="0"/>
              <a:t> studies for the BBU </a:t>
            </a:r>
            <a:r>
              <a:rPr lang="it-IT" dirty="0" err="1"/>
              <a:t>effects</a:t>
            </a:r>
            <a:r>
              <a:rPr lang="it-IT" dirty="0"/>
              <a:t> in </a:t>
            </a:r>
            <a:r>
              <a:rPr lang="it-IT" dirty="0" err="1"/>
              <a:t>this</a:t>
            </a:r>
            <a:r>
              <a:rPr lang="it-IT" dirty="0"/>
              <a:t> </a:t>
            </a:r>
            <a:r>
              <a:rPr lang="it-IT" dirty="0" err="1"/>
              <a:t>type</a:t>
            </a:r>
            <a:r>
              <a:rPr lang="it-IT" dirty="0"/>
              <a:t> of </a:t>
            </a:r>
            <a:r>
              <a:rPr lang="it-IT" dirty="0" err="1"/>
              <a:t>structure</a:t>
            </a:r>
            <a:r>
              <a:rPr lang="it-IT" dirty="0"/>
              <a:t> </a:t>
            </a:r>
            <a:r>
              <a:rPr lang="it-IT" dirty="0" err="1"/>
              <a:t>starting</a:t>
            </a:r>
            <a:r>
              <a:rPr lang="it-IT" dirty="0"/>
              <a:t> from SRWF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t>The SR </a:t>
            </a:r>
            <a:r>
              <a:rPr lang="it-IT" dirty="0" err="1"/>
              <a:t>wakefunction</a:t>
            </a:r>
            <a:r>
              <a:rPr lang="it-IT" dirty="0"/>
              <a:t> for </a:t>
            </a:r>
            <a:r>
              <a:rPr lang="it-IT" dirty="0" err="1"/>
              <a:t>periodic</a:t>
            </a:r>
            <a:r>
              <a:rPr lang="it-IT" dirty="0"/>
              <a:t> linacs </a:t>
            </a:r>
            <a:r>
              <a:rPr lang="it-IT" dirty="0" err="1"/>
              <a:t>is</a:t>
            </a:r>
            <a:r>
              <a:rPr lang="it-IT" dirty="0"/>
              <a:t> </a:t>
            </a:r>
            <a:r>
              <a:rPr lang="it-IT" dirty="0" err="1"/>
              <a:t>described</a:t>
            </a:r>
            <a:r>
              <a:rPr lang="it-IT" dirty="0"/>
              <a:t> by a </a:t>
            </a:r>
            <a:r>
              <a:rPr lang="it-IT" dirty="0" err="1"/>
              <a:t>well-known</a:t>
            </a:r>
            <a:r>
              <a:rPr lang="it-IT" dirty="0"/>
              <a:t> formula </a:t>
            </a:r>
            <a:r>
              <a:rPr lang="it-IT" dirty="0" err="1"/>
              <a:t>which</a:t>
            </a:r>
            <a:r>
              <a:rPr lang="it-IT" dirty="0"/>
              <a:t> </a:t>
            </a:r>
            <a:r>
              <a:rPr lang="it-IT" dirty="0" err="1"/>
              <a:t>depends</a:t>
            </a:r>
            <a:r>
              <a:rPr lang="it-IT" dirty="0"/>
              <a:t> on the </a:t>
            </a:r>
            <a:r>
              <a:rPr lang="it-IT" dirty="0" err="1"/>
              <a:t>geometric</a:t>
            </a:r>
            <a:r>
              <a:rPr lang="it-IT" dirty="0"/>
              <a:t> </a:t>
            </a:r>
            <a:r>
              <a:rPr lang="it-IT" dirty="0" err="1"/>
              <a:t>parameters</a:t>
            </a:r>
            <a:r>
              <a:rPr lang="it-IT" dirty="0"/>
              <a:t> of the </a:t>
            </a:r>
            <a:r>
              <a:rPr lang="it-IT" dirty="0" err="1"/>
              <a:t>unit-cell</a:t>
            </a:r>
            <a:r>
              <a:rPr lang="it-IT" dirty="0"/>
              <a:t> </a:t>
            </a:r>
            <a:r>
              <a:rPr lang="it-IT" dirty="0" err="1"/>
              <a:t>cavity</a:t>
            </a:r>
            <a:endParaRPr lang="it-IT"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Changing</a:t>
            </a:r>
            <a:r>
              <a:rPr lang="it-IT" dirty="0"/>
              <a:t> the </a:t>
            </a:r>
            <a:r>
              <a:rPr lang="it-IT" dirty="0" err="1"/>
              <a:t>phase</a:t>
            </a:r>
            <a:r>
              <a:rPr lang="it-IT" dirty="0"/>
              <a:t> </a:t>
            </a:r>
            <a:r>
              <a:rPr lang="it-IT" dirty="0" err="1"/>
              <a:t>advance</a:t>
            </a:r>
            <a:r>
              <a:rPr lang="it-IT" dirty="0"/>
              <a:t> and, </a:t>
            </a:r>
            <a:r>
              <a:rPr lang="it-IT" dirty="0" err="1"/>
              <a:t>thus</a:t>
            </a:r>
            <a:r>
              <a:rPr lang="it-IT" dirty="0"/>
              <a:t>, the </a:t>
            </a:r>
            <a:r>
              <a:rPr lang="it-IT" dirty="0" err="1"/>
              <a:t>geometry</a:t>
            </a:r>
            <a:r>
              <a:rPr lang="it-IT" dirty="0"/>
              <a:t> </a:t>
            </a:r>
            <a:r>
              <a:rPr lang="it-IT" dirty="0" err="1"/>
              <a:t>will</a:t>
            </a:r>
            <a:r>
              <a:rPr lang="it-IT" dirty="0"/>
              <a:t> </a:t>
            </a:r>
            <a:r>
              <a:rPr lang="it-IT" dirty="0" err="1"/>
              <a:t>change</a:t>
            </a:r>
            <a:r>
              <a:rPr lang="it-IT" dirty="0"/>
              <a:t> the WF </a:t>
            </a:r>
            <a:r>
              <a:rPr lang="it-IT" dirty="0" err="1"/>
              <a:t>as</a:t>
            </a:r>
            <a:r>
              <a:rPr lang="it-IT" dirty="0"/>
              <a:t> </a:t>
            </a:r>
            <a:r>
              <a:rPr lang="it-IT" dirty="0" err="1"/>
              <a:t>we</a:t>
            </a:r>
            <a:r>
              <a:rPr lang="it-IT" dirty="0"/>
              <a:t> can </a:t>
            </a:r>
            <a:r>
              <a:rPr lang="it-IT" dirty="0" err="1"/>
              <a:t>see</a:t>
            </a:r>
            <a:r>
              <a:rPr lang="it-IT" dirty="0"/>
              <a:t> </a:t>
            </a:r>
            <a:r>
              <a:rPr lang="it-IT" dirty="0" err="1"/>
              <a:t>here</a:t>
            </a:r>
            <a:endParaRPr lang="it-IT"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t>In </a:t>
            </a:r>
            <a:r>
              <a:rPr lang="it-IT" dirty="0" err="1"/>
              <a:t>particular</a:t>
            </a:r>
            <a:r>
              <a:rPr lang="it-IT" dirty="0"/>
              <a:t> </a:t>
            </a:r>
            <a:r>
              <a:rPr lang="it-IT" dirty="0" err="1"/>
              <a:t>this</a:t>
            </a:r>
            <a:r>
              <a:rPr lang="it-IT" dirty="0"/>
              <a:t> </a:t>
            </a:r>
            <a:r>
              <a:rPr lang="it-IT" dirty="0" err="1"/>
              <a:t>is</a:t>
            </a:r>
            <a:r>
              <a:rPr lang="it-IT" dirty="0"/>
              <a:t> </a:t>
            </a:r>
            <a:r>
              <a:rPr lang="it-IT" dirty="0" err="1"/>
              <a:t>shown</a:t>
            </a:r>
            <a:r>
              <a:rPr lang="it-IT" dirty="0"/>
              <a:t> for </a:t>
            </a:r>
            <a:r>
              <a:rPr lang="it-IT" dirty="0" err="1"/>
              <a:t>three</a:t>
            </a:r>
            <a:r>
              <a:rPr lang="it-IT" dirty="0"/>
              <a:t> </a:t>
            </a:r>
            <a:r>
              <a:rPr lang="it-IT" dirty="0" err="1"/>
              <a:t>different</a:t>
            </a:r>
            <a:r>
              <a:rPr lang="it-IT" dirty="0"/>
              <a:t> </a:t>
            </a:r>
            <a:r>
              <a:rPr lang="it-IT" dirty="0" err="1"/>
              <a:t>irises</a:t>
            </a:r>
            <a:r>
              <a:rPr lang="it-IT" dirty="0"/>
              <a:t> </a:t>
            </a:r>
            <a:r>
              <a:rPr lang="it-IT" dirty="0" err="1"/>
              <a:t>that</a:t>
            </a:r>
            <a:r>
              <a:rPr lang="it-IT" dirty="0"/>
              <a:t> are to be </a:t>
            </a:r>
            <a:r>
              <a:rPr lang="it-IT" dirty="0" err="1"/>
              <a:t>considered</a:t>
            </a:r>
            <a:r>
              <a:rPr lang="it-IT" dirty="0"/>
              <a:t> to </a:t>
            </a:r>
            <a:r>
              <a:rPr lang="it-IT" dirty="0" err="1"/>
              <a:t>allow</a:t>
            </a:r>
            <a:r>
              <a:rPr lang="it-IT" dirty="0"/>
              <a:t> frequency spread of the </a:t>
            </a:r>
            <a:r>
              <a:rPr lang="it-IT" dirty="0" err="1"/>
              <a:t>HOMs</a:t>
            </a:r>
            <a:endParaRPr lang="it-IT"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t>For </a:t>
            </a:r>
            <a:r>
              <a:rPr lang="it-IT" dirty="0" err="1"/>
              <a:t>comparison</a:t>
            </a:r>
            <a:r>
              <a:rPr lang="it-IT" dirty="0"/>
              <a:t> the </a:t>
            </a:r>
            <a:r>
              <a:rPr lang="it-IT" dirty="0" err="1"/>
              <a:t>original</a:t>
            </a:r>
            <a:r>
              <a:rPr lang="it-IT" dirty="0"/>
              <a:t> pi mode 2mm iris </a:t>
            </a:r>
            <a:r>
              <a:rPr lang="it-IT" dirty="0" err="1"/>
              <a:t>is</a:t>
            </a:r>
            <a:r>
              <a:rPr lang="it-IT" dirty="0"/>
              <a:t> </a:t>
            </a:r>
            <a:r>
              <a:rPr lang="it-IT" dirty="0" err="1"/>
              <a:t>shown</a:t>
            </a:r>
            <a:r>
              <a:rPr lang="it-IT" dirty="0"/>
              <a:t> and </a:t>
            </a:r>
            <a:r>
              <a:rPr lang="it-IT" dirty="0" err="1"/>
              <a:t>we</a:t>
            </a:r>
            <a:r>
              <a:rPr lang="it-IT" dirty="0"/>
              <a:t> </a:t>
            </a:r>
            <a:r>
              <a:rPr lang="it-IT" dirty="0" err="1"/>
              <a:t>notice</a:t>
            </a:r>
            <a:r>
              <a:rPr lang="it-IT" dirty="0"/>
              <a:t> </a:t>
            </a:r>
            <a:r>
              <a:rPr lang="it-IT" dirty="0" err="1"/>
              <a:t>that</a:t>
            </a:r>
            <a:r>
              <a:rPr lang="it-IT" dirty="0"/>
              <a:t> the WF for the </a:t>
            </a:r>
            <a:r>
              <a:rPr lang="it-IT" dirty="0" err="1"/>
              <a:t>same</a:t>
            </a:r>
            <a:r>
              <a:rPr lang="it-IT" dirty="0"/>
              <a:t> iris </a:t>
            </a:r>
            <a:r>
              <a:rPr lang="it-IT" dirty="0" err="1"/>
              <a:t>is</a:t>
            </a:r>
            <a:r>
              <a:rPr lang="it-IT" dirty="0"/>
              <a:t> </a:t>
            </a:r>
            <a:r>
              <a:rPr lang="it-IT" dirty="0" err="1"/>
              <a:t>only</a:t>
            </a:r>
            <a:r>
              <a:rPr lang="it-IT" dirty="0"/>
              <a:t> </a:t>
            </a:r>
            <a:r>
              <a:rPr lang="it-IT" dirty="0" err="1"/>
              <a:t>slightly</a:t>
            </a:r>
            <a:r>
              <a:rPr lang="it-IT" dirty="0"/>
              <a:t> </a:t>
            </a:r>
            <a:r>
              <a:rPr lang="it-IT" dirty="0" err="1"/>
              <a:t>higher</a:t>
            </a:r>
            <a:r>
              <a:rPr lang="it-IT" dirty="0"/>
              <a:t> for the 3pi/4 case</a:t>
            </a:r>
          </a:p>
        </p:txBody>
      </p:sp>
      <p:sp>
        <p:nvSpPr>
          <p:cNvPr id="4" name="Segnaposto numero diapositiva 3"/>
          <p:cNvSpPr>
            <a:spLocks noGrp="1"/>
          </p:cNvSpPr>
          <p:nvPr>
            <p:ph type="sldNum" sz="quarter" idx="5"/>
          </p:nvPr>
        </p:nvSpPr>
        <p:spPr/>
        <p:txBody>
          <a:bodyPr/>
          <a:lstStyle/>
          <a:p>
            <a:fld id="{C8C2A46C-B47A-4D0F-9F58-12981661E1C0}" type="slidenum">
              <a:rPr lang="en-US" smtClean="0"/>
              <a:t>11</a:t>
            </a:fld>
            <a:endParaRPr lang="en-US"/>
          </a:p>
        </p:txBody>
      </p:sp>
    </p:spTree>
    <p:extLst>
      <p:ext uri="{BB962C8B-B14F-4D97-AF65-F5344CB8AC3E}">
        <p14:creationId xmlns:p14="http://schemas.microsoft.com/office/powerpoint/2010/main" val="302917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a:t>In </a:t>
            </a:r>
            <a:r>
              <a:rPr lang="it-IT" dirty="0" err="1"/>
              <a:t>order</a:t>
            </a:r>
            <a:r>
              <a:rPr lang="it-IT" dirty="0"/>
              <a:t> to </a:t>
            </a:r>
            <a:r>
              <a:rPr lang="it-IT" dirty="0" err="1"/>
              <a:t>quantify</a:t>
            </a:r>
            <a:r>
              <a:rPr lang="it-IT" dirty="0"/>
              <a:t> </a:t>
            </a:r>
            <a:r>
              <a:rPr lang="it-IT" dirty="0" err="1"/>
              <a:t>these</a:t>
            </a:r>
            <a:r>
              <a:rPr lang="it-IT" dirty="0"/>
              <a:t> </a:t>
            </a:r>
            <a:r>
              <a:rPr lang="it-IT" dirty="0" err="1"/>
              <a:t>effects</a:t>
            </a:r>
            <a:r>
              <a:rPr lang="it-IT" dirty="0"/>
              <a:t> </a:t>
            </a:r>
            <a:r>
              <a:rPr lang="it-IT" dirty="0" err="1"/>
              <a:t>we</a:t>
            </a:r>
            <a:r>
              <a:rPr lang="it-IT" dirty="0"/>
              <a:t> investigate a </a:t>
            </a:r>
            <a:r>
              <a:rPr lang="it-IT" dirty="0" err="1"/>
              <a:t>reference</a:t>
            </a:r>
            <a:r>
              <a:rPr lang="it-IT" dirty="0"/>
              <a:t> case with </a:t>
            </a:r>
            <a:r>
              <a:rPr lang="it-IT" dirty="0" err="1"/>
              <a:t>two</a:t>
            </a:r>
            <a:r>
              <a:rPr lang="it-IT" dirty="0"/>
              <a:t> </a:t>
            </a:r>
            <a:r>
              <a:rPr lang="it-IT" dirty="0" err="1"/>
              <a:t>distributed</a:t>
            </a:r>
            <a:r>
              <a:rPr lang="it-IT" dirty="0"/>
              <a:t> </a:t>
            </a:r>
            <a:r>
              <a:rPr lang="it-IT" dirty="0" err="1"/>
              <a:t>coupling</a:t>
            </a:r>
            <a:r>
              <a:rPr lang="it-IT" dirty="0"/>
              <a:t> linac </a:t>
            </a:r>
            <a:r>
              <a:rPr lang="it-IT" dirty="0" err="1"/>
              <a:t>sections</a:t>
            </a:r>
            <a:r>
              <a:rPr lang="it-IT" dirty="0"/>
              <a:t> the first one </a:t>
            </a:r>
            <a:r>
              <a:rPr lang="it-IT" dirty="0" err="1"/>
              <a:t>being</a:t>
            </a:r>
            <a:r>
              <a:rPr lang="it-IT" dirty="0"/>
              <a:t> 100 </a:t>
            </a:r>
            <a:r>
              <a:rPr lang="it-IT" dirty="0" err="1"/>
              <a:t>um</a:t>
            </a:r>
            <a:r>
              <a:rPr lang="it-IT" dirty="0"/>
              <a:t> off-</a:t>
            </a:r>
            <a:r>
              <a:rPr lang="it-IT" dirty="0" err="1"/>
              <a:t>axis</a:t>
            </a:r>
            <a:endParaRPr lang="it-IT" dirty="0"/>
          </a:p>
          <a:p>
            <a:pPr marL="171450" indent="-171450">
              <a:buFont typeface="Arial" panose="020B0604020202020204" pitchFamily="34" charset="0"/>
              <a:buChar char="•"/>
            </a:pPr>
            <a:r>
              <a:rPr lang="en-US" dirty="0"/>
              <a:t>As emittance dynamics induced by wakefields are more relevant at low energies, we consider beam and linac parameters taken from the UCXFEL case</a:t>
            </a:r>
          </a:p>
          <a:p>
            <a:pPr marL="171450" indent="-171450">
              <a:buFont typeface="Arial" panose="020B0604020202020204" pitchFamily="34" charset="0"/>
              <a:buChar char="•"/>
            </a:pPr>
            <a:r>
              <a:rPr lang="en-US" dirty="0"/>
              <a:t>In absence of corrections, the beam propagates off-axis in the misaligned linac exciting strong dipole wakefields that induce, in turn, a significant emittance growth: a factor 7 with respect to the nominal value</a:t>
            </a:r>
          </a:p>
          <a:p>
            <a:pPr marL="171450" indent="-171450">
              <a:buFont typeface="Arial" panose="020B0604020202020204" pitchFamily="34" charset="0"/>
              <a:buChar char="•"/>
            </a:pPr>
            <a:r>
              <a:rPr lang="en-US" dirty="0"/>
              <a:t>Nevertheless we can still handle this type of alignment errors by controlling the trajectory with moderate strength dipole steering magnets</a:t>
            </a:r>
          </a:p>
          <a:p>
            <a:pPr marL="171450" indent="-171450">
              <a:buFont typeface="Arial" panose="020B0604020202020204" pitchFamily="34" charset="0"/>
              <a:buChar char="•"/>
            </a:pPr>
            <a:r>
              <a:rPr lang="en-US" dirty="0"/>
              <a:t>Here we utilize two correctors upstream each linac section to force the beam to travel always on the axis of the linac regardless of the misalignments: in this case the excitation of dipole wakes is negligible and the emittance can be preserved</a:t>
            </a:r>
          </a:p>
        </p:txBody>
      </p:sp>
      <p:sp>
        <p:nvSpPr>
          <p:cNvPr id="4" name="Segnaposto numero diapositiva 3"/>
          <p:cNvSpPr>
            <a:spLocks noGrp="1"/>
          </p:cNvSpPr>
          <p:nvPr>
            <p:ph type="sldNum" sz="quarter" idx="5"/>
          </p:nvPr>
        </p:nvSpPr>
        <p:spPr/>
        <p:txBody>
          <a:bodyPr/>
          <a:lstStyle/>
          <a:p>
            <a:fld id="{C8C2A46C-B47A-4D0F-9F58-12981661E1C0}" type="slidenum">
              <a:rPr lang="en-US" smtClean="0"/>
              <a:t>12</a:t>
            </a:fld>
            <a:endParaRPr lang="en-US"/>
          </a:p>
        </p:txBody>
      </p:sp>
    </p:spTree>
    <p:extLst>
      <p:ext uri="{BB962C8B-B14F-4D97-AF65-F5344CB8AC3E}">
        <p14:creationId xmlns:p14="http://schemas.microsoft.com/office/powerpoint/2010/main" val="144282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To </a:t>
            </a:r>
            <a:r>
              <a:rPr lang="it-IT" dirty="0" err="1"/>
              <a:t>summarize</a:t>
            </a:r>
            <a:r>
              <a:rPr lang="it-IT" dirty="0"/>
              <a:t>:</a:t>
            </a:r>
          </a:p>
          <a:p>
            <a:pPr marL="171450" indent="-171450">
              <a:buFont typeface="Arial" panose="020B0604020202020204" pitchFamily="34" charset="0"/>
              <a:buChar char="•"/>
            </a:pPr>
            <a:r>
              <a:rPr lang="it-IT" dirty="0" err="1"/>
              <a:t>Cryo-cooled</a:t>
            </a:r>
            <a:r>
              <a:rPr lang="it-IT" dirty="0"/>
              <a:t> </a:t>
            </a:r>
            <a:r>
              <a:rPr lang="it-IT" dirty="0" err="1"/>
              <a:t>DCLs</a:t>
            </a:r>
            <a:r>
              <a:rPr lang="it-IT" dirty="0"/>
              <a:t> </a:t>
            </a:r>
            <a:r>
              <a:rPr lang="it-IT" dirty="0" err="1"/>
              <a:t>represent</a:t>
            </a:r>
            <a:r>
              <a:rPr lang="it-IT" dirty="0"/>
              <a:t> an </a:t>
            </a:r>
            <a:r>
              <a:rPr lang="it-IT" dirty="0" err="1"/>
              <a:t>efficient</a:t>
            </a:r>
            <a:r>
              <a:rPr lang="it-IT" dirty="0"/>
              <a:t> </a:t>
            </a:r>
            <a:r>
              <a:rPr lang="it-IT" dirty="0" err="1"/>
              <a:t>instrument</a:t>
            </a:r>
            <a:r>
              <a:rPr lang="it-IT" dirty="0"/>
              <a:t> for high </a:t>
            </a:r>
            <a:r>
              <a:rPr lang="it-IT" dirty="0" err="1"/>
              <a:t>gradient</a:t>
            </a:r>
            <a:r>
              <a:rPr lang="it-IT" dirty="0"/>
              <a:t> </a:t>
            </a:r>
            <a:r>
              <a:rPr lang="it-IT" dirty="0" err="1"/>
              <a:t>acceleration</a:t>
            </a:r>
            <a:r>
              <a:rPr lang="it-IT" dirty="0"/>
              <a:t> and </a:t>
            </a:r>
            <a:r>
              <a:rPr lang="it-IT" dirty="0" err="1"/>
              <a:t>they</a:t>
            </a:r>
            <a:r>
              <a:rPr lang="it-IT" dirty="0"/>
              <a:t> are </a:t>
            </a:r>
            <a:r>
              <a:rPr lang="it-IT" dirty="0" err="1"/>
              <a:t>envisioned</a:t>
            </a:r>
            <a:r>
              <a:rPr lang="it-IT" dirty="0"/>
              <a:t> for large scale and small-scale facilities </a:t>
            </a:r>
            <a:r>
              <a:rPr lang="it-IT" dirty="0" err="1"/>
              <a:t>such</a:t>
            </a:r>
            <a:r>
              <a:rPr lang="it-IT" dirty="0"/>
              <a:t> </a:t>
            </a:r>
            <a:r>
              <a:rPr lang="it-IT" dirty="0" err="1"/>
              <a:t>as</a:t>
            </a:r>
            <a:r>
              <a:rPr lang="it-IT" dirty="0"/>
              <a:t> </a:t>
            </a:r>
            <a:r>
              <a:rPr lang="it-IT" dirty="0" err="1"/>
              <a:t>colliders</a:t>
            </a:r>
            <a:r>
              <a:rPr lang="it-IT" dirty="0"/>
              <a:t>, </a:t>
            </a:r>
            <a:r>
              <a:rPr lang="it-IT" dirty="0" err="1"/>
              <a:t>particle</a:t>
            </a:r>
            <a:r>
              <a:rPr lang="it-IT" dirty="0"/>
              <a:t> </a:t>
            </a:r>
            <a:r>
              <a:rPr lang="it-IT" dirty="0" err="1"/>
              <a:t>driven</a:t>
            </a:r>
            <a:r>
              <a:rPr lang="it-IT" dirty="0"/>
              <a:t> </a:t>
            </a:r>
            <a:r>
              <a:rPr lang="it-IT" dirty="0" err="1"/>
              <a:t>radiation</a:t>
            </a:r>
            <a:r>
              <a:rPr lang="it-IT" dirty="0"/>
              <a:t> sources and electron FLASH radio-</a:t>
            </a:r>
            <a:r>
              <a:rPr lang="it-IT" dirty="0" err="1"/>
              <a:t>theraphy</a:t>
            </a:r>
            <a:endParaRPr lang="it-IT" dirty="0"/>
          </a:p>
          <a:p>
            <a:pPr marL="171450" indent="-171450">
              <a:buFont typeface="Arial" panose="020B0604020202020204" pitchFamily="34" charset="0"/>
              <a:buChar char="•"/>
            </a:pPr>
            <a:r>
              <a:rPr lang="it-IT" dirty="0" err="1"/>
              <a:t>Beam</a:t>
            </a:r>
            <a:r>
              <a:rPr lang="it-IT" dirty="0"/>
              <a:t> breakup </a:t>
            </a:r>
            <a:r>
              <a:rPr lang="it-IT" dirty="0" err="1"/>
              <a:t>effects</a:t>
            </a:r>
            <a:r>
              <a:rPr lang="it-IT" dirty="0"/>
              <a:t> </a:t>
            </a:r>
            <a:r>
              <a:rPr lang="it-IT" dirty="0" err="1"/>
              <a:t>endanger</a:t>
            </a:r>
            <a:r>
              <a:rPr lang="it-IT" dirty="0"/>
              <a:t> the </a:t>
            </a:r>
            <a:r>
              <a:rPr lang="it-IT" dirty="0" err="1"/>
              <a:t>beam</a:t>
            </a:r>
            <a:r>
              <a:rPr lang="it-IT" dirty="0"/>
              <a:t> </a:t>
            </a:r>
            <a:r>
              <a:rPr lang="it-IT" dirty="0" err="1"/>
              <a:t>quality</a:t>
            </a:r>
            <a:r>
              <a:rPr lang="it-IT" dirty="0"/>
              <a:t> and </a:t>
            </a:r>
            <a:r>
              <a:rPr lang="it-IT" dirty="0" err="1"/>
              <a:t>stability</a:t>
            </a:r>
            <a:r>
              <a:rPr lang="it-IT" dirty="0"/>
              <a:t> so </a:t>
            </a:r>
            <a:r>
              <a:rPr lang="it-IT" dirty="0" err="1"/>
              <a:t>their</a:t>
            </a:r>
            <a:r>
              <a:rPr lang="it-IT" dirty="0"/>
              <a:t> study and </a:t>
            </a:r>
            <a:r>
              <a:rPr lang="it-IT" dirty="0" err="1"/>
              <a:t>mitigation</a:t>
            </a:r>
            <a:r>
              <a:rPr lang="it-IT" dirty="0"/>
              <a:t> </a:t>
            </a:r>
            <a:r>
              <a:rPr lang="it-IT" dirty="0" err="1"/>
              <a:t>is</a:t>
            </a:r>
            <a:r>
              <a:rPr lang="it-IT" dirty="0"/>
              <a:t> </a:t>
            </a:r>
            <a:r>
              <a:rPr lang="it-IT" dirty="0" err="1"/>
              <a:t>extremely</a:t>
            </a:r>
            <a:r>
              <a:rPr lang="it-IT" dirty="0"/>
              <a:t> </a:t>
            </a:r>
            <a:r>
              <a:rPr lang="it-IT" dirty="0" err="1"/>
              <a:t>important</a:t>
            </a:r>
            <a:endParaRPr lang="it-IT" dirty="0"/>
          </a:p>
          <a:p>
            <a:pPr marL="171450" indent="-171450">
              <a:buFont typeface="Arial" panose="020B0604020202020204" pitchFamily="34" charset="0"/>
              <a:buChar char="•"/>
            </a:pPr>
            <a:r>
              <a:rPr lang="it-IT" dirty="0"/>
              <a:t>The 3pi/4 mode </a:t>
            </a:r>
            <a:r>
              <a:rPr lang="it-IT" dirty="0" err="1"/>
              <a:t>is</a:t>
            </a:r>
            <a:r>
              <a:rPr lang="it-IT" dirty="0"/>
              <a:t> </a:t>
            </a:r>
            <a:r>
              <a:rPr lang="it-IT" dirty="0" err="1"/>
              <a:t>promising</a:t>
            </a:r>
            <a:r>
              <a:rPr lang="it-IT" dirty="0"/>
              <a:t> alternative to </a:t>
            </a:r>
            <a:r>
              <a:rPr lang="it-IT" dirty="0" err="1"/>
              <a:t>fully</a:t>
            </a:r>
            <a:r>
              <a:rPr lang="it-IT" dirty="0"/>
              <a:t> exploit the </a:t>
            </a:r>
            <a:r>
              <a:rPr lang="it-IT" dirty="0" err="1"/>
              <a:t>optimized</a:t>
            </a:r>
            <a:r>
              <a:rPr lang="it-IT" dirty="0"/>
              <a:t> </a:t>
            </a:r>
            <a:r>
              <a:rPr lang="it-IT" dirty="0" err="1"/>
              <a:t>cavity</a:t>
            </a:r>
            <a:r>
              <a:rPr lang="it-IT" dirty="0"/>
              <a:t> </a:t>
            </a:r>
            <a:r>
              <a:rPr lang="it-IT" dirty="0" err="1"/>
              <a:t>shape</a:t>
            </a:r>
            <a:r>
              <a:rPr lang="it-IT" dirty="0"/>
              <a:t> and </a:t>
            </a:r>
            <a:r>
              <a:rPr lang="it-IT" dirty="0" err="1"/>
              <a:t>we</a:t>
            </a:r>
            <a:r>
              <a:rPr lang="it-IT" dirty="0"/>
              <a:t> </a:t>
            </a:r>
            <a:r>
              <a:rPr lang="it-IT" dirty="0" err="1"/>
              <a:t>should</a:t>
            </a:r>
            <a:r>
              <a:rPr lang="it-IT" dirty="0"/>
              <a:t> </a:t>
            </a:r>
            <a:r>
              <a:rPr lang="it-IT" dirty="0" err="1"/>
              <a:t>definitely</a:t>
            </a:r>
            <a:r>
              <a:rPr lang="it-IT" dirty="0"/>
              <a:t> continue </a:t>
            </a:r>
            <a:r>
              <a:rPr lang="it-IT" dirty="0" err="1"/>
              <a:t>this</a:t>
            </a:r>
            <a:r>
              <a:rPr lang="it-IT" dirty="0"/>
              <a:t> </a:t>
            </a:r>
            <a:r>
              <a:rPr lang="it-IT" dirty="0" err="1"/>
              <a:t>analysis</a:t>
            </a:r>
            <a:endParaRPr lang="it-IT" dirty="0"/>
          </a:p>
          <a:p>
            <a:pPr marL="171450" indent="-171450">
              <a:buFont typeface="Arial" panose="020B0604020202020204" pitchFamily="34" charset="0"/>
              <a:buChar char="•"/>
            </a:pPr>
            <a:r>
              <a:rPr lang="it-IT" dirty="0"/>
              <a:t>In </a:t>
            </a:r>
            <a:r>
              <a:rPr lang="it-IT" dirty="0" err="1"/>
              <a:t>particular</a:t>
            </a:r>
            <a:r>
              <a:rPr lang="it-IT" dirty="0"/>
              <a:t> </a:t>
            </a:r>
            <a:r>
              <a:rPr lang="it-IT" dirty="0" err="1"/>
              <a:t>here’s</a:t>
            </a:r>
            <a:r>
              <a:rPr lang="it-IT" dirty="0"/>
              <a:t> the plan for </a:t>
            </a:r>
            <a:r>
              <a:rPr lang="it-IT" dirty="0" err="1"/>
              <a:t>our</a:t>
            </a:r>
            <a:r>
              <a:rPr lang="it-IT" dirty="0"/>
              <a:t> </a:t>
            </a:r>
            <a:r>
              <a:rPr lang="it-IT" dirty="0" err="1"/>
              <a:t>next</a:t>
            </a:r>
            <a:r>
              <a:rPr lang="it-IT" dirty="0"/>
              <a:t> steps </a:t>
            </a:r>
            <a:r>
              <a:rPr lang="it-IT" dirty="0" err="1"/>
              <a:t>concerning</a:t>
            </a:r>
            <a:r>
              <a:rPr lang="it-IT" dirty="0"/>
              <a:t> long range BBU </a:t>
            </a:r>
            <a:r>
              <a:rPr lang="it-IT" dirty="0" err="1"/>
              <a:t>effcts</a:t>
            </a:r>
            <a:r>
              <a:rPr lang="it-IT" dirty="0"/>
              <a:t>: </a:t>
            </a:r>
            <a:r>
              <a:rPr lang="it-IT" dirty="0" err="1"/>
              <a:t>characterization</a:t>
            </a:r>
            <a:r>
              <a:rPr lang="it-IT" dirty="0"/>
              <a:t> of the HOM for the </a:t>
            </a:r>
            <a:r>
              <a:rPr lang="it-IT" dirty="0" err="1"/>
              <a:t>modified</a:t>
            </a:r>
            <a:r>
              <a:rPr lang="it-IT" dirty="0"/>
              <a:t> </a:t>
            </a:r>
            <a:r>
              <a:rPr lang="it-IT" dirty="0" err="1"/>
              <a:t>structure</a:t>
            </a:r>
            <a:r>
              <a:rPr lang="it-IT" dirty="0"/>
              <a:t> (</a:t>
            </a:r>
            <a:r>
              <a:rPr lang="it-IT" dirty="0" err="1"/>
              <a:t>eigenmode</a:t>
            </a:r>
            <a:r>
              <a:rPr lang="it-IT" dirty="0"/>
              <a:t> </a:t>
            </a:r>
            <a:r>
              <a:rPr lang="it-IT" dirty="0" err="1"/>
              <a:t>sims</a:t>
            </a:r>
            <a:r>
              <a:rPr lang="it-IT" dirty="0"/>
              <a:t>) multi </a:t>
            </a:r>
            <a:r>
              <a:rPr lang="it-IT" dirty="0" err="1"/>
              <a:t>bunch</a:t>
            </a:r>
            <a:r>
              <a:rPr lang="it-IT" dirty="0"/>
              <a:t> </a:t>
            </a:r>
            <a:r>
              <a:rPr lang="it-IT" dirty="0" err="1"/>
              <a:t>simulations</a:t>
            </a:r>
            <a:r>
              <a:rPr lang="it-IT" dirty="0"/>
              <a:t> with </a:t>
            </a:r>
            <a:r>
              <a:rPr lang="it-IT" dirty="0" err="1"/>
              <a:t>miles</a:t>
            </a:r>
            <a:endParaRPr lang="it-IT"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13</a:t>
            </a:fld>
            <a:endParaRPr lang="en-US"/>
          </a:p>
        </p:txBody>
      </p:sp>
    </p:spTree>
    <p:extLst>
      <p:ext uri="{BB962C8B-B14F-4D97-AF65-F5344CB8AC3E}">
        <p14:creationId xmlns:p14="http://schemas.microsoft.com/office/powerpoint/2010/main" val="269521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This challenging framework has motivated us to develop MILES</a:t>
                </a:r>
                <a:r>
                  <a:rPr lang="en-US" sz="1000" b="0" baseline="0" dirty="0"/>
                  <a:t>: a dedicated tracking code investigating </a:t>
                </a:r>
                <a:r>
                  <a:rPr lang="en-US" sz="1000" b="0" baseline="0" dirty="0" err="1"/>
                  <a:t>wakefield</a:t>
                </a:r>
                <a:r>
                  <a:rPr lang="en-US" sz="1000" b="0" baseline="0" dirty="0"/>
                  <a:t> effects in linacs while also including simple models for space charge forces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code uses semi-analytical approaches that yield a flexible and time-efficient tool at the expenses of an acceptable reduction of the accuracy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primary goal conceived for MILES is the investigation of misalignment tolerances and the design of mitigation</a:t>
                </a:r>
                <a:r>
                  <a:rPr lang="en-US" sz="1200" baseline="0" dirty="0"/>
                  <a:t> </a:t>
                </a:r>
                <a:r>
                  <a:rPr lang="en-US" sz="1200" dirty="0"/>
                  <a:t>schemes for</a:t>
                </a:r>
                <a:r>
                  <a:rPr lang="en-US" sz="1200" baseline="0" dirty="0"/>
                  <a:t> such imperfections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 addition, MILES gave us the opportunity to compare different approaches identifying possible advantages and limits also in comparison with standard approaches.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Indeed, as the action of self-induced fields depend on the beam distribution, most codes utilize particle in cell methods for space charge and an integral convolution with the beam slices for </a:t>
                </a:r>
                <a:r>
                  <a:rPr lang="en-US" sz="1200" baseline="0" dirty="0" err="1"/>
                  <a:t>wakefields</a:t>
                </a:r>
                <a:endParaRPr lang="en-US" sz="12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Such methods can be time consuming for large particle sets and thus the combination of space charge and </a:t>
                </a:r>
                <a:r>
                  <a:rPr lang="en-US" sz="1200" baseline="0" dirty="0" err="1"/>
                  <a:t>wakefield</a:t>
                </a:r>
                <a:r>
                  <a:rPr lang="en-US" sz="1200" baseline="0" dirty="0"/>
                  <a:t> is not trivial</a:t>
                </a:r>
                <a:endParaRPr lang="en-US" dirty="0"/>
              </a:p>
            </p:txBody>
          </p:sp>
        </mc:Choice>
        <mc:Fallback xmlns="">
          <p:sp>
            <p:nvSpPr>
              <p:cNvPr id="3" name="Segnaposto note 2"/>
              <p:cNvSpPr>
                <a:spLocks noGrp="1"/>
              </p:cNvSpPr>
              <p:nvPr>
                <p:ph type="body" idx="1"/>
              </p:nvPr>
            </p:nvSpPr>
            <p:spPr/>
            <p:txBody>
              <a:bodyPr/>
              <a:lstStyle/>
              <a:p>
                <a:r>
                  <a:rPr lang="en-US" dirty="0"/>
                  <a:t>----</a:t>
                </a:r>
              </a:p>
              <a:p>
                <a:r>
                  <a:rPr lang="en-US" dirty="0" err="1"/>
                  <a:t>Floquet</a:t>
                </a:r>
                <a:r>
                  <a:rPr lang="en-US" dirty="0"/>
                  <a:t> expansion of the longitudinal field on axis</a:t>
                </a:r>
              </a:p>
              <a:p>
                <a:r>
                  <a:rPr lang="en-US" dirty="0"/>
                  <a:t>The fundamental harmonic (</a:t>
                </a:r>
                <a:r>
                  <a:rPr lang="en-US" b="0" i="0">
                    <a:latin typeface="Cambria Math" panose="02040503050406030204" pitchFamily="18" charset="0"/>
                  </a:rPr>
                  <a:t>𝑎_1</a:t>
                </a:r>
                <a:r>
                  <a:rPr lang="en-US" dirty="0"/>
                  <a:t>) is resonant with the beam and provides acceleration</a:t>
                </a:r>
              </a:p>
              <a:p>
                <a:r>
                  <a:rPr lang="en-US" dirty="0"/>
                  <a:t>The non-synchronous harmonics (</a:t>
                </a:r>
                <a:r>
                  <a:rPr lang="en-US" b="0" i="0">
                    <a:latin typeface="Cambria Math" panose="02040503050406030204" pitchFamily="18" charset="0"/>
                  </a:rPr>
                  <a:t>𝑎_𝑛, 𝑛&gt;1</a:t>
                </a:r>
                <a:r>
                  <a:rPr lang="en-US" dirty="0"/>
                  <a:t>) provide transverse focusing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t>
                </a:r>
              </a:p>
              <a:p>
                <a:pPr marL="171450" indent="-171450">
                  <a:buFont typeface="Arial" panose="020B0604020202020204" pitchFamily="34" charset="0"/>
                  <a:buChar char="•"/>
                </a:pPr>
                <a:r>
                  <a:rPr lang="en-US" dirty="0"/>
                  <a:t>It is well known that high intensity electron beams, such as those employed for radiation sources or linear colliders, are subjected to a strong </a:t>
                </a:r>
                <a:r>
                  <a:rPr lang="en-US" dirty="0" err="1"/>
                  <a:t>wakefield</a:t>
                </a:r>
                <a:r>
                  <a:rPr lang="en-US" dirty="0"/>
                  <a:t> interaction when accelerated in high gradient linacs. This can result in a significant loss in terms of phase space quality or can lead to instabilities such as the Beam Breakup.</a:t>
                </a:r>
              </a:p>
              <a:p>
                <a:pPr marL="171450" indent="-171450">
                  <a:buFont typeface="Arial" panose="020B0604020202020204" pitchFamily="34" charset="0"/>
                  <a:buChar char="•"/>
                </a:pPr>
                <a:r>
                  <a:rPr lang="en-US" u="none" dirty="0"/>
                  <a:t>In this work we describe the development of a custom tracking code meant to investigate the effects of transverse </a:t>
                </a:r>
                <a:r>
                  <a:rPr lang="en-US" u="none" dirty="0" err="1"/>
                  <a:t>wakefields</a:t>
                </a:r>
                <a:r>
                  <a:rPr lang="en-US" u="none" dirty="0"/>
                  <a:t> in </a:t>
                </a:r>
                <a:r>
                  <a:rPr lang="en-US" u="none" dirty="0" err="1"/>
                  <a:t>linacs</a:t>
                </a:r>
                <a:r>
                  <a:rPr lang="en-US" u="none" dirty="0"/>
                  <a:t>. Based on simple models, the code turns out to be very light and flexible with typical run-times below one minute.</a:t>
                </a:r>
              </a:p>
              <a:p>
                <a:pPr marL="171450" indent="-171450">
                  <a:buFont typeface="Arial" panose="020B0604020202020204" pitchFamily="34" charset="0"/>
                  <a:buChar char="•"/>
                </a:pPr>
                <a:r>
                  <a:rPr lang="en-US" u="none" dirty="0"/>
                  <a:t>As the code accounts also for space charge forces through the model of an ellipsoidal beam, we called it MILES which is an acronym for  </a:t>
                </a:r>
                <a:r>
                  <a:rPr lang="en-US" sz="1200" b="0" dirty="0">
                    <a:solidFill>
                      <a:srgbClr val="C00000"/>
                    </a:solidFill>
                  </a:rPr>
                  <a:t>M</a:t>
                </a:r>
                <a:r>
                  <a:rPr lang="en-US" sz="1200" b="0" dirty="0"/>
                  <a:t>odeling</a:t>
                </a:r>
                <a:r>
                  <a:rPr lang="en-US" sz="1200" b="0" dirty="0">
                    <a:solidFill>
                      <a:srgbClr val="C00000"/>
                    </a:solidFill>
                  </a:rPr>
                  <a:t> I</a:t>
                </a:r>
                <a:r>
                  <a:rPr lang="en-US" sz="1200" b="0" dirty="0"/>
                  <a:t>nstabilities</a:t>
                </a:r>
                <a:r>
                  <a:rPr lang="en-US" sz="1200" b="0" dirty="0">
                    <a:solidFill>
                      <a:srgbClr val="C00000"/>
                    </a:solidFill>
                  </a:rPr>
                  <a:t> </a:t>
                </a:r>
                <a:r>
                  <a:rPr lang="en-US" sz="1200" b="0" dirty="0"/>
                  <a:t>in </a:t>
                </a:r>
                <a:r>
                  <a:rPr lang="en-US" sz="1200" b="0" dirty="0" err="1">
                    <a:solidFill>
                      <a:srgbClr val="C00000"/>
                    </a:solidFill>
                  </a:rPr>
                  <a:t>L</a:t>
                </a:r>
                <a:r>
                  <a:rPr lang="en-US" sz="1200" b="0" dirty="0" err="1"/>
                  <a:t>inacs</a:t>
                </a:r>
                <a:r>
                  <a:rPr lang="en-US" sz="1200" b="0" dirty="0">
                    <a:solidFill>
                      <a:srgbClr val="C00000"/>
                    </a:solidFill>
                  </a:rPr>
                  <a:t> </a:t>
                </a:r>
                <a:r>
                  <a:rPr lang="en-US" sz="1200" b="0" dirty="0"/>
                  <a:t>with</a:t>
                </a:r>
                <a:r>
                  <a:rPr lang="en-US" sz="1200" b="0" dirty="0">
                    <a:solidFill>
                      <a:srgbClr val="C00000"/>
                    </a:solidFill>
                  </a:rPr>
                  <a:t> E</a:t>
                </a:r>
                <a:r>
                  <a:rPr lang="en-US" sz="1200" b="0" dirty="0"/>
                  <a:t>llipsoidal</a:t>
                </a:r>
                <a:r>
                  <a:rPr lang="en-US" sz="1200" b="0" dirty="0">
                    <a:solidFill>
                      <a:srgbClr val="C00000"/>
                    </a:solidFill>
                  </a:rPr>
                  <a:t> S</a:t>
                </a:r>
                <a:r>
                  <a:rPr lang="en-US" sz="1200" b="0" dirty="0"/>
                  <a:t>pace charge.</a:t>
                </a:r>
              </a:p>
            </p:txBody>
          </p:sp>
        </mc:Fallback>
      </mc:AlternateContent>
      <p:sp>
        <p:nvSpPr>
          <p:cNvPr id="4" name="Segnaposto numero diapositiva 3"/>
          <p:cNvSpPr>
            <a:spLocks noGrp="1"/>
          </p:cNvSpPr>
          <p:nvPr>
            <p:ph type="sldNum" sz="quarter" idx="5"/>
          </p:nvPr>
        </p:nvSpPr>
        <p:spPr/>
        <p:txBody>
          <a:bodyPr/>
          <a:lstStyle/>
          <a:p>
            <a:fld id="{FA79E7F1-A272-4570-B6C2-95A834B3446D}" type="slidenum">
              <a:rPr lang="en-US" smtClean="0"/>
              <a:t>15</a:t>
            </a:fld>
            <a:endParaRPr lang="en-US"/>
          </a:p>
        </p:txBody>
      </p:sp>
    </p:spTree>
    <p:extLst>
      <p:ext uri="{BB962C8B-B14F-4D97-AF65-F5344CB8AC3E}">
        <p14:creationId xmlns:p14="http://schemas.microsoft.com/office/powerpoint/2010/main" val="239707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This challenging framework has motivated us to develop MILES</a:t>
                </a:r>
                <a:r>
                  <a:rPr lang="en-US" sz="1000" b="0" baseline="0" dirty="0"/>
                  <a:t>: a dedicated tracking code investigating </a:t>
                </a:r>
                <a:r>
                  <a:rPr lang="en-US" sz="1000" b="0" baseline="0" dirty="0" err="1"/>
                  <a:t>wakefield</a:t>
                </a:r>
                <a:r>
                  <a:rPr lang="en-US" sz="1000" b="0" baseline="0" dirty="0"/>
                  <a:t> effects in linacs while also including simple models for space charge forces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code uses semi-analytical approaches that yield a flexible and time-efficient tool at the expenses of an acceptable reduction of the accuracy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primary goal conceived for MILES is the investigation of misalignment tolerances and the design of mitigation</a:t>
                </a:r>
                <a:r>
                  <a:rPr lang="en-US" sz="1200" baseline="0" dirty="0"/>
                  <a:t> </a:t>
                </a:r>
                <a:r>
                  <a:rPr lang="en-US" sz="1200" dirty="0"/>
                  <a:t>schemes for</a:t>
                </a:r>
                <a:r>
                  <a:rPr lang="en-US" sz="1200" baseline="0" dirty="0"/>
                  <a:t> such imperfections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 addition, MILES gave us the opportunity to compare different approaches identifying possible advantages and limits also in comparison with standard approaches.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Indeed, as the action of self-induced fields depend on the beam distribution, most codes utilize particle in cell methods for space charge and an integral convolution with the beam slices for </a:t>
                </a:r>
                <a:r>
                  <a:rPr lang="en-US" sz="1200" baseline="0" dirty="0" err="1"/>
                  <a:t>wakefields</a:t>
                </a:r>
                <a:endParaRPr lang="en-US" sz="12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Such methods can be time consuming for large particle sets and thus the combination of space charge and </a:t>
                </a:r>
                <a:r>
                  <a:rPr lang="en-US" sz="1200" baseline="0" dirty="0" err="1"/>
                  <a:t>wakefield</a:t>
                </a:r>
                <a:r>
                  <a:rPr lang="en-US" sz="1200" baseline="0" dirty="0"/>
                  <a:t> is not trivial</a:t>
                </a:r>
                <a:endParaRPr lang="en-US" dirty="0"/>
              </a:p>
            </p:txBody>
          </p:sp>
        </mc:Choice>
        <mc:Fallback xmlns="">
          <p:sp>
            <p:nvSpPr>
              <p:cNvPr id="3" name="Segnaposto note 2"/>
              <p:cNvSpPr>
                <a:spLocks noGrp="1"/>
              </p:cNvSpPr>
              <p:nvPr>
                <p:ph type="body" idx="1"/>
              </p:nvPr>
            </p:nvSpPr>
            <p:spPr/>
            <p:txBody>
              <a:bodyPr/>
              <a:lstStyle/>
              <a:p>
                <a:r>
                  <a:rPr lang="en-US" dirty="0"/>
                  <a:t>----</a:t>
                </a:r>
              </a:p>
              <a:p>
                <a:r>
                  <a:rPr lang="en-US" dirty="0" err="1"/>
                  <a:t>Floquet</a:t>
                </a:r>
                <a:r>
                  <a:rPr lang="en-US" dirty="0"/>
                  <a:t> expansion of the longitudinal field on axis</a:t>
                </a:r>
              </a:p>
              <a:p>
                <a:r>
                  <a:rPr lang="en-US" dirty="0"/>
                  <a:t>The fundamental harmonic (</a:t>
                </a:r>
                <a:r>
                  <a:rPr lang="en-US" b="0" i="0">
                    <a:latin typeface="Cambria Math" panose="02040503050406030204" pitchFamily="18" charset="0"/>
                  </a:rPr>
                  <a:t>𝑎_1</a:t>
                </a:r>
                <a:r>
                  <a:rPr lang="en-US" dirty="0"/>
                  <a:t>) is resonant with the beam and provides acceleration</a:t>
                </a:r>
              </a:p>
              <a:p>
                <a:r>
                  <a:rPr lang="en-US" dirty="0"/>
                  <a:t>The non-synchronous harmonics (</a:t>
                </a:r>
                <a:r>
                  <a:rPr lang="en-US" b="0" i="0">
                    <a:latin typeface="Cambria Math" panose="02040503050406030204" pitchFamily="18" charset="0"/>
                  </a:rPr>
                  <a:t>𝑎_𝑛, 𝑛&gt;1</a:t>
                </a:r>
                <a:r>
                  <a:rPr lang="en-US" dirty="0"/>
                  <a:t>) provide transverse focusing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t>
                </a:r>
              </a:p>
              <a:p>
                <a:pPr marL="171450" indent="-171450">
                  <a:buFont typeface="Arial" panose="020B0604020202020204" pitchFamily="34" charset="0"/>
                  <a:buChar char="•"/>
                </a:pPr>
                <a:r>
                  <a:rPr lang="en-US" dirty="0"/>
                  <a:t>It is well known that high intensity electron beams, such as those employed for radiation sources or linear colliders, are subjected to a strong </a:t>
                </a:r>
                <a:r>
                  <a:rPr lang="en-US" dirty="0" err="1"/>
                  <a:t>wakefield</a:t>
                </a:r>
                <a:r>
                  <a:rPr lang="en-US" dirty="0"/>
                  <a:t> interaction when accelerated in high gradient linacs. This can result in a significant loss in terms of phase space quality or can lead to instabilities such as the Beam Breakup.</a:t>
                </a:r>
              </a:p>
              <a:p>
                <a:pPr marL="171450" indent="-171450">
                  <a:buFont typeface="Arial" panose="020B0604020202020204" pitchFamily="34" charset="0"/>
                  <a:buChar char="•"/>
                </a:pPr>
                <a:r>
                  <a:rPr lang="en-US" u="none" dirty="0"/>
                  <a:t>In this work we describe the development of a custom tracking code meant to investigate the effects of transverse </a:t>
                </a:r>
                <a:r>
                  <a:rPr lang="en-US" u="none" dirty="0" err="1"/>
                  <a:t>wakefields</a:t>
                </a:r>
                <a:r>
                  <a:rPr lang="en-US" u="none" dirty="0"/>
                  <a:t> in </a:t>
                </a:r>
                <a:r>
                  <a:rPr lang="en-US" u="none" dirty="0" err="1"/>
                  <a:t>linacs</a:t>
                </a:r>
                <a:r>
                  <a:rPr lang="en-US" u="none" dirty="0"/>
                  <a:t>. Based on simple models, the code turns out to be very light and flexible with typical run-times below one minute.</a:t>
                </a:r>
              </a:p>
              <a:p>
                <a:pPr marL="171450" indent="-171450">
                  <a:buFont typeface="Arial" panose="020B0604020202020204" pitchFamily="34" charset="0"/>
                  <a:buChar char="•"/>
                </a:pPr>
                <a:r>
                  <a:rPr lang="en-US" u="none" dirty="0"/>
                  <a:t>As the code accounts also for space charge forces through the model of an ellipsoidal beam, we called it MILES which is an acronym for  </a:t>
                </a:r>
                <a:r>
                  <a:rPr lang="en-US" sz="1200" b="0" dirty="0">
                    <a:solidFill>
                      <a:srgbClr val="C00000"/>
                    </a:solidFill>
                  </a:rPr>
                  <a:t>M</a:t>
                </a:r>
                <a:r>
                  <a:rPr lang="en-US" sz="1200" b="0" dirty="0"/>
                  <a:t>odeling</a:t>
                </a:r>
                <a:r>
                  <a:rPr lang="en-US" sz="1200" b="0" dirty="0">
                    <a:solidFill>
                      <a:srgbClr val="C00000"/>
                    </a:solidFill>
                  </a:rPr>
                  <a:t> I</a:t>
                </a:r>
                <a:r>
                  <a:rPr lang="en-US" sz="1200" b="0" dirty="0"/>
                  <a:t>nstabilities</a:t>
                </a:r>
                <a:r>
                  <a:rPr lang="en-US" sz="1200" b="0" dirty="0">
                    <a:solidFill>
                      <a:srgbClr val="C00000"/>
                    </a:solidFill>
                  </a:rPr>
                  <a:t> </a:t>
                </a:r>
                <a:r>
                  <a:rPr lang="en-US" sz="1200" b="0" dirty="0"/>
                  <a:t>in </a:t>
                </a:r>
                <a:r>
                  <a:rPr lang="en-US" sz="1200" b="0" dirty="0" err="1">
                    <a:solidFill>
                      <a:srgbClr val="C00000"/>
                    </a:solidFill>
                  </a:rPr>
                  <a:t>L</a:t>
                </a:r>
                <a:r>
                  <a:rPr lang="en-US" sz="1200" b="0" dirty="0" err="1"/>
                  <a:t>inacs</a:t>
                </a:r>
                <a:r>
                  <a:rPr lang="en-US" sz="1200" b="0" dirty="0">
                    <a:solidFill>
                      <a:srgbClr val="C00000"/>
                    </a:solidFill>
                  </a:rPr>
                  <a:t> </a:t>
                </a:r>
                <a:r>
                  <a:rPr lang="en-US" sz="1200" b="0" dirty="0"/>
                  <a:t>with</a:t>
                </a:r>
                <a:r>
                  <a:rPr lang="en-US" sz="1200" b="0" dirty="0">
                    <a:solidFill>
                      <a:srgbClr val="C00000"/>
                    </a:solidFill>
                  </a:rPr>
                  <a:t> E</a:t>
                </a:r>
                <a:r>
                  <a:rPr lang="en-US" sz="1200" b="0" dirty="0"/>
                  <a:t>llipsoidal</a:t>
                </a:r>
                <a:r>
                  <a:rPr lang="en-US" sz="1200" b="0" dirty="0">
                    <a:solidFill>
                      <a:srgbClr val="C00000"/>
                    </a:solidFill>
                  </a:rPr>
                  <a:t> S</a:t>
                </a:r>
                <a:r>
                  <a:rPr lang="en-US" sz="1200" b="0" dirty="0"/>
                  <a:t>pace charge.</a:t>
                </a:r>
              </a:p>
            </p:txBody>
          </p:sp>
        </mc:Fallback>
      </mc:AlternateContent>
      <p:sp>
        <p:nvSpPr>
          <p:cNvPr id="4" name="Segnaposto numero diapositiva 3"/>
          <p:cNvSpPr>
            <a:spLocks noGrp="1"/>
          </p:cNvSpPr>
          <p:nvPr>
            <p:ph type="sldNum" sz="quarter" idx="5"/>
          </p:nvPr>
        </p:nvSpPr>
        <p:spPr/>
        <p:txBody>
          <a:bodyPr/>
          <a:lstStyle/>
          <a:p>
            <a:fld id="{FA79E7F1-A272-4570-B6C2-95A834B3446D}" type="slidenum">
              <a:rPr lang="en-US" smtClean="0"/>
              <a:t>16</a:t>
            </a:fld>
            <a:endParaRPr lang="en-US"/>
          </a:p>
        </p:txBody>
      </p:sp>
    </p:spTree>
    <p:extLst>
      <p:ext uri="{BB962C8B-B14F-4D97-AF65-F5344CB8AC3E}">
        <p14:creationId xmlns:p14="http://schemas.microsoft.com/office/powerpoint/2010/main" val="152479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Let me review briefly two semi-analytical methods we proposed for space charge effects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first one associates the actual beam distribution to an equivalent uniform ellipsoid which produces well-known self induced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In addition, this approach is attractive because ellipsoidal beams appear frequently in modern beamlines as they are naturally produced by the so-called blowout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second method can be considered a generalization of the code HOMDYN and divides the beam in cylindrical slices with individual size and energy which produce a field in this form in the surrounding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force acting on each particle is then given by the superposition of the EM field produced by all the slices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latin typeface="CMR1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ellipsoid method is very fast and in many practical cases reproduces the </a:t>
            </a:r>
            <a:r>
              <a:rPr lang="en-US" sz="1200" b="0" i="0" u="none" strike="noStrike" baseline="0" dirty="0" err="1">
                <a:latin typeface="CMR10"/>
              </a:rPr>
              <a:t>rms</a:t>
            </a:r>
            <a:r>
              <a:rPr lang="en-US" sz="1200" b="0" i="0" u="none" strike="noStrike" baseline="0" dirty="0">
                <a:latin typeface="CMR10"/>
              </a:rPr>
              <a:t> beam dimension and energy spread correctly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However, since the forces are not slice-dependent, the model forbids to observe well-known emittance dynamics that are induced by the independent evolution of the beam slices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In addition, in presence of wakefields, the deflection introduced by the transverse wake will displace the centroid of each slice breaking the symmetry that is implied in the ellipsoidal model meaning that the model is not valid in strong-BBU regime unless correction schemes for the trajectories are introduced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multi-slice approach overcomes both these limitations: it exhibits a correlation between the planes and allows description of more arbitrary shapes. The drawback is that this method become more time consuming but remains faster than a 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latin typeface="CMR1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latin typeface="CMR1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latin typeface="CMR1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latin typeface="CMR10"/>
              </a:rPr>
              <a:t>For what concerns SC forces, the strength of such effects depends on the shape and the size of the distribution, and therefore their description utilizes PIC 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latin typeface="CMR10"/>
              </a:rPr>
              <a:t>Here I am showing two alternative semi-analytical 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latin typeface="CMR1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latin typeface="CMR10"/>
            </a:endParaRPr>
          </a:p>
        </p:txBody>
      </p:sp>
      <p:sp>
        <p:nvSpPr>
          <p:cNvPr id="4" name="Segnaposto numero diapositiva 3"/>
          <p:cNvSpPr>
            <a:spLocks noGrp="1"/>
          </p:cNvSpPr>
          <p:nvPr>
            <p:ph type="sldNum" sz="quarter" idx="5"/>
          </p:nvPr>
        </p:nvSpPr>
        <p:spPr/>
        <p:txBody>
          <a:bodyPr/>
          <a:lstStyle/>
          <a:p>
            <a:fld id="{8FCB4A4F-09BE-491F-B171-900CF43823E8}" type="slidenum">
              <a:rPr lang="en-US" smtClean="0"/>
              <a:t>17</a:t>
            </a:fld>
            <a:endParaRPr lang="en-US"/>
          </a:p>
        </p:txBody>
      </p:sp>
    </p:spTree>
    <p:extLst>
      <p:ext uri="{BB962C8B-B14F-4D97-AF65-F5344CB8AC3E}">
        <p14:creationId xmlns:p14="http://schemas.microsoft.com/office/powerpoint/2010/main" val="416506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we</a:t>
            </a:r>
            <a:r>
              <a:rPr lang="en-US" baseline="0" dirty="0"/>
              <a:t> can see some examples where our approach is compared to codes like GPT and ASTRA, both using 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both cases we consider the beam produced by the hybrid </a:t>
            </a:r>
            <a:r>
              <a:rPr lang="en-US" baseline="0" dirty="0" err="1"/>
              <a:t>photoinjector</a:t>
            </a:r>
            <a:r>
              <a:rPr lang="en-US" baseline="0" dirty="0"/>
              <a:t> that, on the left, propagates in a long drift space and on the right is injected in a booster </a:t>
            </a:r>
            <a:r>
              <a:rPr lang="en-US" baseline="0" dirty="0" err="1"/>
              <a:t>linac</a:t>
            </a:r>
            <a:r>
              <a:rPr lang="en-US" baseline="0" dirty="0"/>
              <a:t> receiving emittance compensation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LHS MILES is using the Ellipsoidal model which, as anticipated, describes the transverse and the longitudinal dimensions as well as the energy spread correctly but it fails to reproduce the emittance oscillation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RHS the ellipsoidal model still fails in describing the evolution of the </a:t>
            </a:r>
            <a:r>
              <a:rPr lang="en-US" baseline="0" dirty="0" err="1"/>
              <a:t>rms</a:t>
            </a:r>
            <a:r>
              <a:rPr lang="en-US" baseline="0" dirty="0"/>
              <a:t> emittance however the multi-slice approach reproduces successfully both the oscillation in the drift and the compensation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egnaposto numero diapositiva 3"/>
          <p:cNvSpPr>
            <a:spLocks noGrp="1"/>
          </p:cNvSpPr>
          <p:nvPr>
            <p:ph type="sldNum" sz="quarter" idx="5"/>
          </p:nvPr>
        </p:nvSpPr>
        <p:spPr/>
        <p:txBody>
          <a:bodyPr/>
          <a:lstStyle/>
          <a:p>
            <a:fld id="{8FCB4A4F-09BE-491F-B171-900CF43823E8}" type="slidenum">
              <a:rPr lang="en-US" smtClean="0"/>
              <a:t>18</a:t>
            </a:fld>
            <a:endParaRPr lang="en-US"/>
          </a:p>
        </p:txBody>
      </p:sp>
    </p:spTree>
    <p:extLst>
      <p:ext uri="{BB962C8B-B14F-4D97-AF65-F5344CB8AC3E}">
        <p14:creationId xmlns:p14="http://schemas.microsoft.com/office/powerpoint/2010/main" val="2379941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Here I want to introduce the algebraic formalism that we developed in order to describe the effects of both longitudinal and transverse wakefields</a:t>
            </a:r>
          </a:p>
          <a:p>
            <a:pPr marL="171450" indent="-171450">
              <a:buFont typeface="Arial" panose="020B0604020202020204" pitchFamily="34" charset="0"/>
              <a:buChar char="•"/>
            </a:pPr>
            <a:r>
              <a:rPr lang="en-US" dirty="0"/>
              <a:t>The fundamental idea upon which the formalism relies is the interaction of a charged particle with a resonant cavity mode</a:t>
            </a:r>
          </a:p>
          <a:p>
            <a:pPr marL="171450" indent="-171450">
              <a:buFont typeface="Arial" panose="020B0604020202020204" pitchFamily="34" charset="0"/>
              <a:buChar char="•"/>
            </a:pPr>
            <a:r>
              <a:rPr lang="en-US" dirty="0"/>
              <a:t>Such modes can be used to represent the actual higher order modes excited in the accelerating structures as well as arbitrary </a:t>
            </a:r>
            <a:r>
              <a:rPr lang="en-US" dirty="0" err="1"/>
              <a:t>wakefunctions</a:t>
            </a:r>
            <a:endParaRPr lang="en-US" dirty="0"/>
          </a:p>
          <a:p>
            <a:pPr marL="171450" indent="-171450">
              <a:buFont typeface="Arial" panose="020B0604020202020204" pitchFamily="34" charset="0"/>
              <a:buChar char="•"/>
            </a:pPr>
            <a:r>
              <a:rPr lang="en-US" dirty="0"/>
              <a:t>It can be shown that the energy variation as well as the deflection of a particle interacting with a resonant mode can be described in terms of the voltage across the equivalent RLC circuit representing the mode. Therefore, all is needed is to keep track of the evolution of the voltage continuously excited by the passing charges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evolution of the voltage state, consisting of the voltage and its derivative, is described by this operator where the matrix M accounts for the free-evolution according to the usual homogeneous differential equation whereas the perturbation vector p modifies the state after the passage of a new charge</a:t>
            </a:r>
          </a:p>
          <a:p>
            <a:pPr marL="171450" indent="-171450">
              <a:buFont typeface="Arial" panose="020B0604020202020204" pitchFamily="34" charset="0"/>
              <a:buChar char="•"/>
            </a:pPr>
            <a:r>
              <a:rPr lang="en-US" dirty="0"/>
              <a:t>The voltage state after the transit of n charges is obtained by the composition of operators of such kind and provides a recursive formula which significantly reduces the number of operations with respect to the convolution integral approach</a:t>
            </a:r>
          </a:p>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F48FD583-DE08-477E-AB05-F3D9423F0206}" type="slidenum">
              <a:rPr lang="it-IT" smtClean="0"/>
              <a:t>19</a:t>
            </a:fld>
            <a:endParaRPr lang="it-IT"/>
          </a:p>
        </p:txBody>
      </p:sp>
    </p:spTree>
    <p:extLst>
      <p:ext uri="{BB962C8B-B14F-4D97-AF65-F5344CB8AC3E}">
        <p14:creationId xmlns:p14="http://schemas.microsoft.com/office/powerpoint/2010/main" val="2129129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Finally we can show some validation tests where this formalism is employed and compared with pre-existent codes or analytical models.</a:t>
            </a:r>
          </a:p>
          <a:p>
            <a:pPr marL="171450" indent="-171450">
              <a:buFont typeface="Arial" panose="020B0604020202020204" pitchFamily="34" charset="0"/>
              <a:buChar char="•"/>
            </a:pPr>
            <a:r>
              <a:rPr lang="en-US" dirty="0"/>
              <a:t>In the first example a monochromatic beam is affected by the longitudinal </a:t>
            </a:r>
            <a:r>
              <a:rPr lang="en-US" dirty="0" err="1"/>
              <a:t>wakefields</a:t>
            </a:r>
            <a:r>
              <a:rPr lang="en-US" dirty="0"/>
              <a:t> within a linac section which introduce a spread in energy</a:t>
            </a:r>
          </a:p>
          <a:p>
            <a:pPr marL="171450" indent="-171450">
              <a:buFont typeface="Arial" panose="020B0604020202020204" pitchFamily="34" charset="0"/>
              <a:buChar char="•"/>
            </a:pPr>
            <a:r>
              <a:rPr lang="en-US" dirty="0"/>
              <a:t>In the second example a misaligned linac section causes the beam centroid to travel off-axis where dipole </a:t>
            </a:r>
            <a:r>
              <a:rPr lang="en-US" dirty="0" err="1"/>
              <a:t>wakefields</a:t>
            </a:r>
            <a:r>
              <a:rPr lang="en-US" dirty="0"/>
              <a:t> are excited causing a growth of the rms emittance</a:t>
            </a:r>
          </a:p>
          <a:p>
            <a:pPr marL="171450" indent="-171450">
              <a:buFont typeface="Arial" panose="020B0604020202020204" pitchFamily="34" charset="0"/>
              <a:buChar char="•"/>
            </a:pPr>
            <a:r>
              <a:rPr lang="en-US" dirty="0"/>
              <a:t>In the last example a train of charged bunches is injected off axis in a linac exciting a dipole mode which induces transverse oscillations of the bunches</a:t>
            </a:r>
          </a:p>
          <a:p>
            <a:pPr marL="171450" indent="-171450">
              <a:buFont typeface="Arial" panose="020B0604020202020204" pitchFamily="34" charset="0"/>
              <a:buChar char="•"/>
            </a:pPr>
            <a:r>
              <a:rPr lang="en-US" dirty="0"/>
              <a:t>In all cases our model reproduces the expected behavior</a:t>
            </a:r>
          </a:p>
        </p:txBody>
      </p:sp>
      <p:sp>
        <p:nvSpPr>
          <p:cNvPr id="4" name="Segnaposto numero diapositiva 3"/>
          <p:cNvSpPr>
            <a:spLocks noGrp="1"/>
          </p:cNvSpPr>
          <p:nvPr>
            <p:ph type="sldNum" sz="quarter" idx="5"/>
          </p:nvPr>
        </p:nvSpPr>
        <p:spPr/>
        <p:txBody>
          <a:bodyPr/>
          <a:lstStyle/>
          <a:p>
            <a:fld id="{781A3ED4-21FD-4BA1-9FF7-D4244F39F022}" type="slidenum">
              <a:rPr lang="en-US" smtClean="0"/>
              <a:t>20</a:t>
            </a:fld>
            <a:endParaRPr lang="en-US"/>
          </a:p>
        </p:txBody>
      </p:sp>
    </p:spTree>
    <p:extLst>
      <p:ext uri="{BB962C8B-B14F-4D97-AF65-F5344CB8AC3E}">
        <p14:creationId xmlns:p14="http://schemas.microsoft.com/office/powerpoint/2010/main" val="223546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motivation for such studies arises from the combination of photoinjectors</a:t>
            </a:r>
            <a:r>
              <a:rPr lang="en-US" sz="1200" b="0" baseline="0" dirty="0"/>
              <a:t> and linac </a:t>
            </a:r>
            <a:r>
              <a:rPr lang="en-US" sz="1200" b="0" dirty="0"/>
              <a:t>boosters</a:t>
            </a:r>
            <a:r>
              <a:rPr lang="en-US" sz="1200" b="0" baseline="0" dirty="0"/>
              <a:t> with the properties described earlier which </a:t>
            </a:r>
            <a:r>
              <a:rPr lang="en-US" sz="1200" b="0" dirty="0"/>
              <a:t>defines a unique and challenging</a:t>
            </a:r>
            <a:r>
              <a:rPr lang="en-US" sz="1200" b="0" baseline="0" dirty="0"/>
              <a:t> </a:t>
            </a:r>
            <a:r>
              <a:rPr lang="en-US" sz="1200" b="0" dirty="0"/>
              <a:t>scenario from the beam physics perspective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optimized</a:t>
            </a:r>
            <a:r>
              <a:rPr lang="en-US" sz="1200" b="0" baseline="0" dirty="0"/>
              <a:t> cell geometry of distributed coupling linacs enhances the accelerating gradient which is responsible for inherent radial focusing mechanisms introduced by the </a:t>
            </a:r>
            <a:r>
              <a:rPr lang="en-US" sz="1200" b="0" baseline="0" dirty="0" err="1"/>
              <a:t>linac</a:t>
            </a:r>
            <a:r>
              <a:rPr lang="en-US" sz="1200" b="0" baseline="0" dirty="0"/>
              <a:t> itself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Conversely, the small irises increase the impedance of the structures causing strong </a:t>
            </a:r>
            <a:r>
              <a:rPr lang="en-US" sz="1200" b="0" baseline="0" dirty="0" err="1"/>
              <a:t>wakefields</a:t>
            </a:r>
            <a:r>
              <a:rPr lang="en-US" sz="1200" b="0" baseline="0" dirty="0"/>
              <a:t> acting both within the same bunch or among different bunches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In addition to that, nearby the injection region our beams are highly space charge dominated so we need to take such effects into account. Such forces act against the external focusing which, as shown by this simple example with photoinjector + booster, results anomalously strong in absence of SC causing overfocusing and loss of </a:t>
            </a:r>
            <a:r>
              <a:rPr lang="en-US" sz="1200" b="0" baseline="0" dirty="0" err="1"/>
              <a:t>laminarity</a:t>
            </a:r>
            <a:endParaRPr lang="en-US" sz="1200" b="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want to focus on the challenging beam physics characteristics of the machines we aim to describe</a:t>
            </a:r>
          </a:p>
        </p:txBody>
      </p:sp>
      <p:sp>
        <p:nvSpPr>
          <p:cNvPr id="4" name="Segnaposto numero diapositiva 3"/>
          <p:cNvSpPr>
            <a:spLocks noGrp="1"/>
          </p:cNvSpPr>
          <p:nvPr>
            <p:ph type="sldNum" sz="quarter" idx="5"/>
          </p:nvPr>
        </p:nvSpPr>
        <p:spPr/>
        <p:txBody>
          <a:bodyPr/>
          <a:lstStyle/>
          <a:p>
            <a:fld id="{27482D25-418A-4973-86BC-2CAE8DCC28B5}" type="slidenum">
              <a:rPr lang="en-US" smtClean="0"/>
              <a:t>21</a:t>
            </a:fld>
            <a:endParaRPr lang="en-US"/>
          </a:p>
        </p:txBody>
      </p:sp>
    </p:spTree>
    <p:extLst>
      <p:ext uri="{BB962C8B-B14F-4D97-AF65-F5344CB8AC3E}">
        <p14:creationId xmlns:p14="http://schemas.microsoft.com/office/powerpoint/2010/main" val="250353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Here’s an overview of the contents of my presentation</a:t>
            </a:r>
          </a:p>
          <a:p>
            <a:pPr marL="171450" indent="-171450">
              <a:buFont typeface="Arial" panose="020B0604020202020204" pitchFamily="34" charset="0"/>
              <a:buChar char="•"/>
            </a:pPr>
            <a:r>
              <a:rPr lang="en-US" dirty="0"/>
              <a:t>I will start by giving you some framework by summarizing our experience with activities involving distributed coupling linacs</a:t>
            </a:r>
          </a:p>
          <a:p>
            <a:pPr marL="171450" indent="-171450">
              <a:buFont typeface="Arial" panose="020B0604020202020204" pitchFamily="34" charset="0"/>
              <a:buChar char="•"/>
            </a:pPr>
            <a:r>
              <a:rPr lang="en-US" dirty="0"/>
              <a:t>Next I will give a simple introduction to the BBU effects in rf linacs in order to identify the kind of issues we aim to describe and I will also spend a few words about the modeling that we adopt for such analyses</a:t>
            </a:r>
          </a:p>
          <a:p>
            <a:pPr marL="171450" indent="-171450">
              <a:buFont typeface="Arial" panose="020B0604020202020204" pitchFamily="34" charset="0"/>
              <a:buChar char="•"/>
            </a:pPr>
            <a:r>
              <a:rPr lang="en-US" dirty="0"/>
              <a:t>Then I will show some results concerning the LR BBU effects in the C3 LC</a:t>
            </a:r>
          </a:p>
          <a:p>
            <a:pPr marL="171450" indent="-171450">
              <a:buFont typeface="Arial" panose="020B0604020202020204" pitchFamily="34" charset="0"/>
              <a:buChar char="•"/>
            </a:pPr>
            <a:r>
              <a:rPr lang="en-US" dirty="0"/>
              <a:t>And, finally, discuss the ongoing activities aimed at studying the same type of effects in DCLs exploiting phase advances alternative to the conventional pi mode</a:t>
            </a:r>
          </a:p>
        </p:txBody>
      </p:sp>
      <p:sp>
        <p:nvSpPr>
          <p:cNvPr id="4" name="Segnaposto numero diapositiva 3"/>
          <p:cNvSpPr>
            <a:spLocks noGrp="1"/>
          </p:cNvSpPr>
          <p:nvPr>
            <p:ph type="sldNum" sz="quarter" idx="5"/>
          </p:nvPr>
        </p:nvSpPr>
        <p:spPr/>
        <p:txBody>
          <a:bodyPr/>
          <a:lstStyle/>
          <a:p>
            <a:fld id="{C8C2A46C-B47A-4D0F-9F58-12981661E1C0}" type="slidenum">
              <a:rPr lang="en-US" smtClean="0"/>
              <a:t>2</a:t>
            </a:fld>
            <a:endParaRPr lang="en-US"/>
          </a:p>
        </p:txBody>
      </p:sp>
    </p:spTree>
    <p:extLst>
      <p:ext uri="{BB962C8B-B14F-4D97-AF65-F5344CB8AC3E}">
        <p14:creationId xmlns:p14="http://schemas.microsoft.com/office/powerpoint/2010/main" val="113987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Before moving on, I want to show some of</a:t>
            </a:r>
            <a:r>
              <a:rPr lang="en-US" baseline="0" dirty="0"/>
              <a:t> the unique concepts for the high gradient acceleration that characterize the activities of the collaboration</a:t>
            </a:r>
            <a:endParaRPr lang="en-US" dirty="0"/>
          </a:p>
          <a:p>
            <a:pPr marL="171450" indent="-171450">
              <a:buFont typeface="Arial" panose="020B0604020202020204" pitchFamily="34" charset="0"/>
              <a:buChar char="•"/>
            </a:pPr>
            <a:r>
              <a:rPr lang="en-US" dirty="0"/>
              <a:t>This structure is a distributed coupling </a:t>
            </a:r>
            <a:r>
              <a:rPr lang="en-US" dirty="0" err="1"/>
              <a:t>linac</a:t>
            </a:r>
            <a:r>
              <a:rPr lang="en-US" baseline="0" dirty="0"/>
              <a:t> which uses a manifold waveguide to individually distribute the rf power in each cell of the periodic accelerating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 a consequence, the irises dimensions are no longer </a:t>
            </a:r>
            <a:r>
              <a:rPr lang="en-US" dirty="0"/>
              <a:t>constrained to coupling requirements meaning</a:t>
            </a:r>
            <a:r>
              <a:rPr lang="en-US" baseline="0" dirty="0"/>
              <a:t> that the entire unit-cell cavity shape can be optimized to improve the acceleration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addition, it has been observed that operation of copper cavities at cryogenic temperatures, below 77 K, mitigates the breakdown limit meaning that for a given BDR probability it is possible to operate at higher gradients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Also, the combination of optimized cavity design at cryogenic temperatures, enables ultra high field </a:t>
            </a:r>
            <a:r>
              <a:rPr lang="en-US" baseline="0" dirty="0" err="1"/>
              <a:t>photoinjectors</a:t>
            </a:r>
            <a:r>
              <a:rPr lang="en-US" baseline="0" dirty="0"/>
              <a:t> which improves the beam brightness at the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 am showing some of</a:t>
            </a:r>
            <a:r>
              <a:rPr lang="en-US" baseline="0" dirty="0"/>
              <a:t> the unique concepts for the high gradient acceleration that characterize the activities of the collaboration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22</a:t>
            </a:fld>
            <a:endParaRPr lang="en-US"/>
          </a:p>
        </p:txBody>
      </p:sp>
    </p:spTree>
    <p:extLst>
      <p:ext uri="{BB962C8B-B14F-4D97-AF65-F5344CB8AC3E}">
        <p14:creationId xmlns:p14="http://schemas.microsoft.com/office/powerpoint/2010/main" val="44277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 such concepts are widely present in the main projects proposed by the collaboration and summarized here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UC-XFEL is an ambitious design for the realization of university-scal</a:t>
            </a:r>
            <a:r>
              <a:rPr lang="en-US" sz="1200" b="0" i="0" kern="1200" baseline="0" dirty="0">
                <a:solidFill>
                  <a:schemeClr val="tx1"/>
                </a:solidFill>
                <a:effectLst/>
                <a:latin typeface="+mn-lt"/>
                <a:ea typeface="+mn-ea"/>
                <a:cs typeface="+mn-cs"/>
              </a:rPr>
              <a:t>e facilities: despite the reduced footprint and cost, the expected photon flux per pulse is equal to several percent of the existing full-scale XFELs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DARPA-GRIT machine is an ICS gamma ray source for which the driving electron beam is produced by a novel hybrid </a:t>
            </a:r>
            <a:r>
              <a:rPr lang="en-US" sz="1200" b="0" i="0" kern="1200" baseline="0" dirty="0" err="1">
                <a:solidFill>
                  <a:schemeClr val="tx1"/>
                </a:solidFill>
                <a:effectLst/>
                <a:latin typeface="+mn-lt"/>
                <a:ea typeface="+mn-ea"/>
                <a:cs typeface="+mn-cs"/>
              </a:rPr>
              <a:t>photoinjector</a:t>
            </a:r>
            <a:r>
              <a:rPr lang="en-US" sz="1200" b="0" i="0" kern="1200" baseline="0" dirty="0">
                <a:solidFill>
                  <a:schemeClr val="tx1"/>
                </a:solidFill>
                <a:effectLst/>
                <a:latin typeface="+mn-lt"/>
                <a:ea typeface="+mn-ea"/>
                <a:cs typeface="+mn-cs"/>
              </a:rPr>
              <a:t>. I will talk about this device later</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cool copper collider is a proposal for a high luminosity Higgs factory that is conceived as a modular facility made by the repetition of this 9 m long </a:t>
            </a:r>
            <a:r>
              <a:rPr lang="en-US" sz="1200" b="0" i="0" kern="1200" baseline="0" dirty="0" err="1">
                <a:solidFill>
                  <a:schemeClr val="tx1"/>
                </a:solidFill>
                <a:effectLst/>
                <a:latin typeface="+mn-lt"/>
                <a:ea typeface="+mn-ea"/>
                <a:cs typeface="+mn-cs"/>
              </a:rPr>
              <a:t>cryomodule</a:t>
            </a:r>
            <a:r>
              <a:rPr lang="en-US" sz="1200" b="0" i="0" kern="1200" baseline="0" dirty="0">
                <a:solidFill>
                  <a:schemeClr val="tx1"/>
                </a:solidFill>
                <a:effectLst/>
                <a:latin typeface="+mn-lt"/>
                <a:ea typeface="+mn-ea"/>
                <a:cs typeface="+mn-cs"/>
              </a:rPr>
              <a:t> unit. It represents a promising candidate for the near term future of HEP</a:t>
            </a:r>
          </a:p>
          <a:p>
            <a:endParaRPr lang="en-US"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F48FD583-DE08-477E-AB05-F3D9423F0206}" type="slidenum">
              <a:rPr lang="it-IT" smtClean="0"/>
              <a:t>23</a:t>
            </a:fld>
            <a:endParaRPr lang="it-IT"/>
          </a:p>
        </p:txBody>
      </p:sp>
    </p:spTree>
    <p:extLst>
      <p:ext uri="{BB962C8B-B14F-4D97-AF65-F5344CB8AC3E}">
        <p14:creationId xmlns:p14="http://schemas.microsoft.com/office/powerpoint/2010/main" val="164965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Recap of the main machine parameters from the reference paper</a:t>
            </a:r>
          </a:p>
          <a:p>
            <a:pPr marL="171450" indent="-171450">
              <a:buFont typeface="Arial" panose="020B0604020202020204" pitchFamily="34" charset="0"/>
              <a:buChar char="•"/>
            </a:pPr>
            <a:r>
              <a:rPr lang="en-US" dirty="0"/>
              <a:t>LRWF exist in the form of HOMs: EM study of the unit-cell -&gt; 9 main dipole modes excited by bunch traveling off-axis and causing the parasitic interaction</a:t>
            </a:r>
          </a:p>
          <a:p>
            <a:pPr marL="171450" indent="-171450">
              <a:buFont typeface="Arial" panose="020B0604020202020204" pitchFamily="34" charset="0"/>
              <a:buChar char="•"/>
            </a:pPr>
            <a:r>
              <a:rPr lang="en-US" dirty="0"/>
              <a:t>Variations of the original geometry introduce detuning  of the res </a:t>
            </a:r>
            <a:r>
              <a:rPr lang="en-US" dirty="0" err="1"/>
              <a:t>freq</a:t>
            </a:r>
            <a:r>
              <a:rPr lang="en-US" dirty="0"/>
              <a:t> of the HOM (example TM110-like): </a:t>
            </a:r>
            <a:r>
              <a:rPr lang="en-US" dirty="0" err="1"/>
              <a:t>frequ</a:t>
            </a:r>
            <a:r>
              <a:rPr lang="en-US" dirty="0"/>
              <a:t>-spread technique</a:t>
            </a:r>
          </a:p>
          <a:p>
            <a:pPr marL="171450" indent="-171450">
              <a:buFont typeface="Arial" panose="020B0604020202020204" pitchFamily="34" charset="0"/>
              <a:buChar char="•"/>
            </a:pPr>
            <a:r>
              <a:rPr lang="en-US" dirty="0"/>
              <a:t>Unstable motion if the ratio </a:t>
            </a:r>
            <a:r>
              <a:rPr lang="en-US" dirty="0" err="1"/>
              <a:t>fHOM</a:t>
            </a:r>
            <a:r>
              <a:rPr lang="en-US" dirty="0"/>
              <a:t>/fb is close to an integer</a:t>
            </a:r>
          </a:p>
        </p:txBody>
      </p:sp>
      <p:sp>
        <p:nvSpPr>
          <p:cNvPr id="4" name="Segnaposto numero diapositiva 3"/>
          <p:cNvSpPr>
            <a:spLocks noGrp="1"/>
          </p:cNvSpPr>
          <p:nvPr>
            <p:ph type="sldNum" sz="quarter" idx="5"/>
          </p:nvPr>
        </p:nvSpPr>
        <p:spPr/>
        <p:txBody>
          <a:bodyPr/>
          <a:lstStyle/>
          <a:p>
            <a:fld id="{61562055-0420-42F1-8323-0EA143501382}" type="slidenum">
              <a:rPr lang="en-US" smtClean="0"/>
              <a:t>25</a:t>
            </a:fld>
            <a:endParaRPr lang="en-US"/>
          </a:p>
        </p:txBody>
      </p:sp>
    </p:spTree>
    <p:extLst>
      <p:ext uri="{BB962C8B-B14F-4D97-AF65-F5344CB8AC3E}">
        <p14:creationId xmlns:p14="http://schemas.microsoft.com/office/powerpoint/2010/main" val="828159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Mention the basic concepts behind our model</a:t>
            </a:r>
          </a:p>
          <a:p>
            <a:pPr marL="171450" indent="-171450">
              <a:buFont typeface="Arial" panose="020B0604020202020204" pitchFamily="34" charset="0"/>
              <a:buChar char="•"/>
            </a:pPr>
            <a:r>
              <a:rPr lang="en-US" dirty="0"/>
              <a:t>The dynamics in absence of collective effects is very simple: since, in general, we are interested in the transverse oscillation of the center of mass of the bunches induced by the mutual interaction, it is sufficient to describe the bunch train as a sequence of rigid MP neglecting their internal structure</a:t>
            </a:r>
          </a:p>
          <a:p>
            <a:pPr marL="171450" indent="-171450">
              <a:buFont typeface="Arial" panose="020B0604020202020204" pitchFamily="34" charset="0"/>
              <a:buChar char="•"/>
            </a:pPr>
            <a:r>
              <a:rPr lang="en-US" dirty="0"/>
              <a:t>The combination of acceleration and external focusing results in the classic adiabatic damping of the oscillations as the bunches propagate inside the machine</a:t>
            </a:r>
          </a:p>
        </p:txBody>
      </p:sp>
      <p:sp>
        <p:nvSpPr>
          <p:cNvPr id="4" name="Segnaposto numero diapositiva 3"/>
          <p:cNvSpPr>
            <a:spLocks noGrp="1"/>
          </p:cNvSpPr>
          <p:nvPr>
            <p:ph type="sldNum" sz="quarter" idx="5"/>
          </p:nvPr>
        </p:nvSpPr>
        <p:spPr/>
        <p:txBody>
          <a:bodyPr/>
          <a:lstStyle/>
          <a:p>
            <a:fld id="{61562055-0420-42F1-8323-0EA143501382}" type="slidenum">
              <a:rPr lang="en-US" smtClean="0"/>
              <a:t>26</a:t>
            </a:fld>
            <a:endParaRPr lang="en-US"/>
          </a:p>
        </p:txBody>
      </p:sp>
    </p:spTree>
    <p:extLst>
      <p:ext uri="{BB962C8B-B14F-4D97-AF65-F5344CB8AC3E}">
        <p14:creationId xmlns:p14="http://schemas.microsoft.com/office/powerpoint/2010/main" val="260685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the next two slides I will show some examples concerning the C3 linac</a:t>
            </a:r>
          </a:p>
          <a:p>
            <a:r>
              <a:rPr lang="en-US" dirty="0"/>
              <a:t>Injection and Alignment errors in absence of mitigation techniques</a:t>
            </a:r>
          </a:p>
          <a:p>
            <a:r>
              <a:rPr lang="en-US" dirty="0"/>
              <a:t>Amplitude of the transverse oscillation for each of the 75 bunches at the end of the linac: notice the scale in mm (interaction takes place in a very long machine)</a:t>
            </a:r>
          </a:p>
          <a:p>
            <a:r>
              <a:rPr lang="en-US" dirty="0"/>
              <a:t>Larger oscillations in case of alignment errors: dipole modes are continuously excited regardless of the adiabatic damping</a:t>
            </a:r>
          </a:p>
        </p:txBody>
      </p:sp>
      <p:sp>
        <p:nvSpPr>
          <p:cNvPr id="4" name="Segnaposto numero diapositiva 3"/>
          <p:cNvSpPr>
            <a:spLocks noGrp="1"/>
          </p:cNvSpPr>
          <p:nvPr>
            <p:ph type="sldNum" sz="quarter" idx="5"/>
          </p:nvPr>
        </p:nvSpPr>
        <p:spPr/>
        <p:txBody>
          <a:bodyPr/>
          <a:lstStyle/>
          <a:p>
            <a:fld id="{61562055-0420-42F1-8323-0EA143501382}" type="slidenum">
              <a:rPr lang="en-US" smtClean="0"/>
              <a:t>27</a:t>
            </a:fld>
            <a:endParaRPr lang="en-US"/>
          </a:p>
        </p:txBody>
      </p:sp>
    </p:spTree>
    <p:extLst>
      <p:ext uri="{BB962C8B-B14F-4D97-AF65-F5344CB8AC3E}">
        <p14:creationId xmlns:p14="http://schemas.microsoft.com/office/powerpoint/2010/main" val="2504736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Now we focus on the worst case from the previous simulation, random errors with std 100, but we introduce a frequency spread </a:t>
            </a:r>
          </a:p>
          <a:p>
            <a:r>
              <a:rPr lang="en-US" dirty="0"/>
              <a:t>The variations of the geometry that change the resonant frequencies are applied section by section rather than cell by cell</a:t>
            </a:r>
          </a:p>
        </p:txBody>
      </p:sp>
      <p:sp>
        <p:nvSpPr>
          <p:cNvPr id="4" name="Segnaposto numero diapositiva 3"/>
          <p:cNvSpPr>
            <a:spLocks noGrp="1"/>
          </p:cNvSpPr>
          <p:nvPr>
            <p:ph type="sldNum" sz="quarter" idx="5"/>
          </p:nvPr>
        </p:nvSpPr>
        <p:spPr/>
        <p:txBody>
          <a:bodyPr/>
          <a:lstStyle/>
          <a:p>
            <a:fld id="{61562055-0420-42F1-8323-0EA143501382}" type="slidenum">
              <a:rPr lang="en-US" smtClean="0"/>
              <a:t>28</a:t>
            </a:fld>
            <a:endParaRPr lang="en-US"/>
          </a:p>
        </p:txBody>
      </p:sp>
    </p:spTree>
    <p:extLst>
      <p:ext uri="{BB962C8B-B14F-4D97-AF65-F5344CB8AC3E}">
        <p14:creationId xmlns:p14="http://schemas.microsoft.com/office/powerpoint/2010/main" val="246691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Distributed coupling linacs have been discussed a few times during the workshop. They represent a clever concept for high gradient operation in periodic radio-frequency accelerating structures</a:t>
            </a:r>
          </a:p>
          <a:p>
            <a:pPr marL="171450" indent="-171450">
              <a:buFont typeface="Arial" panose="020B0604020202020204" pitchFamily="34" charset="0"/>
              <a:buChar char="•"/>
            </a:pPr>
            <a:r>
              <a:rPr lang="en-US" dirty="0"/>
              <a:t>The peculiarity of this design consists in the use of a manifold guiding structure to distribute the rf power in each cell. </a:t>
            </a:r>
            <a:r>
              <a:rPr lang="en-US" baseline="0" dirty="0"/>
              <a:t>As a consequence, the irises are no longer </a:t>
            </a:r>
            <a:r>
              <a:rPr lang="en-US" dirty="0"/>
              <a:t>constrained to coupling requirements meaning</a:t>
            </a:r>
            <a:r>
              <a:rPr lang="en-US" baseline="0" dirty="0"/>
              <a:t> that the entire unit-cell cavity shape can be optimized to enhance the acceleration process</a:t>
            </a:r>
          </a:p>
          <a:p>
            <a:pPr marL="171450" indent="-171450">
              <a:buFont typeface="Arial" panose="020B0604020202020204" pitchFamily="34" charset="0"/>
              <a:buChar char="•"/>
            </a:pPr>
            <a:r>
              <a:rPr lang="en-US" dirty="0"/>
              <a:t>In addition, the operation at cryogenic temperatures allows to reduce the surface fields mitigating the breakdown rate probability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Distributed coupling linacs, both in the cryo-cooled and room temperature versions, are widely present in the initiatives investigated by our collaboration and allow applications ranging from UCXFEL, ICS G-rays sources and lepton collider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Before moving on, I want to show some of</a:t>
            </a:r>
            <a:r>
              <a:rPr lang="en-US" baseline="0" dirty="0"/>
              <a:t> the unique concepts for the high gradient acceleration that characterize the activities of the collaboration</a:t>
            </a:r>
            <a:endParaRPr lang="en-US" dirty="0"/>
          </a:p>
          <a:p>
            <a:pPr marL="171450" indent="-171450">
              <a:buFont typeface="Arial" panose="020B0604020202020204" pitchFamily="34" charset="0"/>
              <a:buChar char="•"/>
            </a:pPr>
            <a:r>
              <a:rPr lang="en-US" dirty="0"/>
              <a:t>This structure is a distributed coupling </a:t>
            </a:r>
            <a:r>
              <a:rPr lang="en-US" dirty="0" err="1"/>
              <a:t>linac</a:t>
            </a:r>
            <a:r>
              <a:rPr lang="en-US" baseline="0" dirty="0"/>
              <a:t> which uses a manifold waveguide to individually distribute the rf power in each cell of the periodic accelerating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 a consequence, the irises dimensions are no longer </a:t>
            </a:r>
            <a:r>
              <a:rPr lang="en-US" dirty="0"/>
              <a:t>constrained to coupling requirements meaning</a:t>
            </a:r>
            <a:r>
              <a:rPr lang="en-US" baseline="0" dirty="0"/>
              <a:t> that the entire unit-cell cavity shape can be optimized to improve the acceleration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addition, it has been observed that operation of copper cavities at cryogenic temperatures, below 77 K, mitigates the breakdown limit meaning that for a given BDR probability it is possible to operate at higher gradients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Also, the combination of optimized cavity design at cryogenic temperatures, enables ultra high field </a:t>
            </a:r>
            <a:r>
              <a:rPr lang="en-US" baseline="0" dirty="0" err="1"/>
              <a:t>photoinjectors</a:t>
            </a:r>
            <a:r>
              <a:rPr lang="en-US" baseline="0" dirty="0"/>
              <a:t> which improves the beam brightness at the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 am showing some of</a:t>
            </a:r>
            <a:r>
              <a:rPr lang="en-US" baseline="0" dirty="0"/>
              <a:t> the unique concepts for the high gradient acceleration that characterize the activities of the collaboration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3</a:t>
            </a:fld>
            <a:endParaRPr lang="en-US"/>
          </a:p>
        </p:txBody>
      </p:sp>
    </p:spTree>
    <p:extLst>
      <p:ext uri="{BB962C8B-B14F-4D97-AF65-F5344CB8AC3E}">
        <p14:creationId xmlns:p14="http://schemas.microsoft.com/office/powerpoint/2010/main" val="326557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So far we have only focused on the benefits associated with this type of structures but we should also say that high shunt impedance structures are accompanied by stronger wakefields</a:t>
            </a:r>
          </a:p>
          <a:p>
            <a:pPr marL="171450" indent="-171450">
              <a:buFont typeface="Arial" panose="020B0604020202020204" pitchFamily="34" charset="0"/>
              <a:buChar char="•"/>
            </a:pPr>
            <a:r>
              <a:rPr lang="en-US" dirty="0"/>
              <a:t>Wakefields are self-induced EM fields produced by the beam and diffracted by the discontinuity of in the surrounding geometry</a:t>
            </a:r>
          </a:p>
          <a:p>
            <a:pPr marL="171450" indent="-171450">
              <a:buFont typeface="Arial" panose="020B0604020202020204" pitchFamily="34" charset="0"/>
              <a:buChar char="•"/>
            </a:pPr>
            <a:r>
              <a:rPr lang="en-US" dirty="0"/>
              <a:t>Such parasitic fields act back on the beam introducing energy spread and transverse deflection that are described by a dedicated formalism that makes use of the wake-functions</a:t>
            </a:r>
          </a:p>
          <a:p>
            <a:pPr marL="171450" indent="-171450">
              <a:buFont typeface="Arial" panose="020B0604020202020204" pitchFamily="34" charset="0"/>
              <a:buChar char="•"/>
            </a:pPr>
            <a:r>
              <a:rPr lang="en-US" dirty="0"/>
              <a:t>In rf linacs the main contribution of wakefields is introduced by the interaction with the accelerating structures themselves</a:t>
            </a:r>
          </a:p>
          <a:p>
            <a:pPr marL="171450" indent="-171450">
              <a:buFont typeface="Arial" panose="020B0604020202020204" pitchFamily="34" charset="0"/>
              <a:buChar char="•"/>
            </a:pPr>
            <a:r>
              <a:rPr lang="en-US" dirty="0"/>
              <a:t>Depending on the time scale of the separation among the particles, two types of effects are observed: a long range interaction due to the excitation of HOMs introduces coupling among different bunches whereas a short range interaction due to the cell irises introduces intra-beam coupling described by diffraction theory</a:t>
            </a:r>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4</a:t>
            </a:fld>
            <a:endParaRPr lang="en-US"/>
          </a:p>
        </p:txBody>
      </p:sp>
    </p:spTree>
    <p:extLst>
      <p:ext uri="{BB962C8B-B14F-4D97-AF65-F5344CB8AC3E}">
        <p14:creationId xmlns:p14="http://schemas.microsoft.com/office/powerpoint/2010/main" val="419950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err="1"/>
              <a:t>These</a:t>
            </a:r>
            <a:r>
              <a:rPr lang="it-IT" dirty="0"/>
              <a:t> </a:t>
            </a:r>
            <a:r>
              <a:rPr lang="it-IT" dirty="0" err="1"/>
              <a:t>two</a:t>
            </a:r>
            <a:r>
              <a:rPr lang="it-IT" dirty="0"/>
              <a:t> </a:t>
            </a:r>
            <a:r>
              <a:rPr lang="it-IT" dirty="0" err="1"/>
              <a:t>types</a:t>
            </a:r>
            <a:r>
              <a:rPr lang="it-IT" dirty="0"/>
              <a:t> of interaction in the </a:t>
            </a:r>
            <a:r>
              <a:rPr lang="it-IT" dirty="0" err="1"/>
              <a:t>transverse</a:t>
            </a:r>
            <a:r>
              <a:rPr lang="it-IT" dirty="0"/>
              <a:t> </a:t>
            </a:r>
            <a:r>
              <a:rPr lang="it-IT" dirty="0" err="1"/>
              <a:t>plane</a:t>
            </a:r>
            <a:r>
              <a:rPr lang="it-IT" dirty="0"/>
              <a:t> are </a:t>
            </a:r>
            <a:r>
              <a:rPr lang="it-IT" dirty="0" err="1"/>
              <a:t>responsible</a:t>
            </a:r>
            <a:r>
              <a:rPr lang="it-IT" dirty="0"/>
              <a:t> for BBU </a:t>
            </a:r>
            <a:r>
              <a:rPr lang="it-IT" dirty="0" err="1"/>
              <a:t>effects</a:t>
            </a:r>
            <a:endParaRPr lang="it-IT" dirty="0"/>
          </a:p>
          <a:p>
            <a:pPr marL="171450" indent="-171450">
              <a:buFont typeface="Arial" panose="020B0604020202020204" pitchFamily="34" charset="0"/>
              <a:buChar char="•"/>
            </a:pPr>
            <a:r>
              <a:rPr lang="it-IT" dirty="0"/>
              <a:t>In </a:t>
            </a:r>
            <a:r>
              <a:rPr lang="it-IT" dirty="0" err="1"/>
              <a:t>particular</a:t>
            </a:r>
            <a:r>
              <a:rPr lang="it-IT" dirty="0"/>
              <a:t>, in the LR time-scale </a:t>
            </a:r>
            <a:r>
              <a:rPr lang="it-IT" dirty="0" err="1"/>
              <a:t>bunches</a:t>
            </a:r>
            <a:r>
              <a:rPr lang="it-IT" dirty="0"/>
              <a:t> </a:t>
            </a:r>
            <a:r>
              <a:rPr lang="it-IT" dirty="0" err="1"/>
              <a:t>traveling</a:t>
            </a:r>
            <a:r>
              <a:rPr lang="it-IT" dirty="0"/>
              <a:t> off-</a:t>
            </a:r>
            <a:r>
              <a:rPr lang="it-IT" dirty="0" err="1"/>
              <a:t>axis</a:t>
            </a:r>
            <a:r>
              <a:rPr lang="it-IT" dirty="0"/>
              <a:t> </a:t>
            </a:r>
            <a:r>
              <a:rPr lang="it-IT" dirty="0" err="1"/>
              <a:t>will</a:t>
            </a:r>
            <a:r>
              <a:rPr lang="it-IT" dirty="0"/>
              <a:t> </a:t>
            </a:r>
            <a:r>
              <a:rPr lang="it-IT" dirty="0" err="1"/>
              <a:t>excite</a:t>
            </a:r>
            <a:r>
              <a:rPr lang="it-IT" dirty="0"/>
              <a:t> </a:t>
            </a:r>
            <a:r>
              <a:rPr lang="it-IT" dirty="0" err="1"/>
              <a:t>dipole</a:t>
            </a:r>
            <a:r>
              <a:rPr lang="it-IT" dirty="0"/>
              <a:t> </a:t>
            </a:r>
            <a:r>
              <a:rPr lang="it-IT" dirty="0" err="1"/>
              <a:t>HOMs</a:t>
            </a:r>
            <a:r>
              <a:rPr lang="it-IT" dirty="0"/>
              <a:t> </a:t>
            </a:r>
            <a:r>
              <a:rPr lang="it-IT" dirty="0" err="1"/>
              <a:t>which</a:t>
            </a:r>
            <a:r>
              <a:rPr lang="it-IT" dirty="0"/>
              <a:t> </a:t>
            </a:r>
            <a:r>
              <a:rPr lang="it-IT" dirty="0" err="1"/>
              <a:t>causes</a:t>
            </a:r>
            <a:r>
              <a:rPr lang="it-IT" dirty="0"/>
              <a:t> </a:t>
            </a:r>
            <a:r>
              <a:rPr lang="it-IT" dirty="0" err="1"/>
              <a:t>deflection</a:t>
            </a:r>
            <a:r>
              <a:rPr lang="it-IT" dirty="0"/>
              <a:t> of the </a:t>
            </a:r>
            <a:r>
              <a:rPr lang="it-IT" dirty="0" err="1"/>
              <a:t>trailing</a:t>
            </a:r>
            <a:r>
              <a:rPr lang="it-IT" dirty="0"/>
              <a:t> </a:t>
            </a:r>
            <a:r>
              <a:rPr lang="it-IT" dirty="0" err="1"/>
              <a:t>bunches</a:t>
            </a:r>
            <a:r>
              <a:rPr lang="it-IT" dirty="0"/>
              <a:t>. </a:t>
            </a:r>
            <a:r>
              <a:rPr lang="it-IT" dirty="0" err="1"/>
              <a:t>Eventually</a:t>
            </a:r>
            <a:r>
              <a:rPr lang="it-IT" dirty="0"/>
              <a:t>, </a:t>
            </a:r>
            <a:r>
              <a:rPr lang="it-IT" dirty="0" err="1"/>
              <a:t>this</a:t>
            </a:r>
            <a:r>
              <a:rPr lang="it-IT" dirty="0"/>
              <a:t> </a:t>
            </a:r>
            <a:r>
              <a:rPr lang="it-IT" dirty="0" err="1"/>
              <a:t>process</a:t>
            </a:r>
            <a:r>
              <a:rPr lang="it-IT" dirty="0"/>
              <a:t> </a:t>
            </a:r>
            <a:r>
              <a:rPr lang="it-IT" dirty="0" err="1"/>
              <a:t>repeats</a:t>
            </a:r>
            <a:r>
              <a:rPr lang="it-IT" dirty="0"/>
              <a:t> </a:t>
            </a:r>
            <a:r>
              <a:rPr lang="it-IT" dirty="0" err="1"/>
              <a:t>itself</a:t>
            </a:r>
            <a:r>
              <a:rPr lang="it-IT" dirty="0"/>
              <a:t> in a </a:t>
            </a:r>
            <a:r>
              <a:rPr lang="it-IT" dirty="0" err="1"/>
              <a:t>cycle</a:t>
            </a:r>
            <a:r>
              <a:rPr lang="it-IT" dirty="0"/>
              <a:t> </a:t>
            </a:r>
            <a:r>
              <a:rPr lang="it-IT" dirty="0" err="1"/>
              <a:t>leading</a:t>
            </a:r>
            <a:r>
              <a:rPr lang="it-IT" dirty="0"/>
              <a:t> to an </a:t>
            </a:r>
            <a:r>
              <a:rPr lang="it-IT" dirty="0" err="1"/>
              <a:t>instability</a:t>
            </a:r>
            <a:r>
              <a:rPr lang="it-IT" dirty="0"/>
              <a:t>: the </a:t>
            </a:r>
            <a:r>
              <a:rPr lang="it-IT" dirty="0" err="1"/>
              <a:t>amplitude</a:t>
            </a:r>
            <a:r>
              <a:rPr lang="it-IT" dirty="0"/>
              <a:t> of the </a:t>
            </a:r>
            <a:r>
              <a:rPr lang="it-IT" dirty="0" err="1"/>
              <a:t>transverse</a:t>
            </a:r>
            <a:r>
              <a:rPr lang="it-IT" dirty="0"/>
              <a:t> </a:t>
            </a:r>
            <a:r>
              <a:rPr lang="it-IT" dirty="0" err="1"/>
              <a:t>oscillation</a:t>
            </a:r>
            <a:r>
              <a:rPr lang="it-IT" dirty="0"/>
              <a:t> </a:t>
            </a:r>
            <a:r>
              <a:rPr lang="it-IT" dirty="0" err="1"/>
              <a:t>grows</a:t>
            </a:r>
            <a:r>
              <a:rPr lang="it-IT" dirty="0"/>
              <a:t> </a:t>
            </a:r>
            <a:r>
              <a:rPr lang="it-IT" dirty="0" err="1"/>
              <a:t>without</a:t>
            </a:r>
            <a:r>
              <a:rPr lang="it-IT" dirty="0"/>
              <a:t> control</a:t>
            </a:r>
          </a:p>
          <a:p>
            <a:pPr marL="171450" indent="-171450">
              <a:buFont typeface="Arial" panose="020B0604020202020204" pitchFamily="34" charset="0"/>
              <a:buChar char="•"/>
            </a:pPr>
            <a:r>
              <a:rPr lang="it-IT" dirty="0"/>
              <a:t>In the short-range time-scale the slice-</a:t>
            </a:r>
            <a:r>
              <a:rPr lang="it-IT" dirty="0" err="1"/>
              <a:t>dependent</a:t>
            </a:r>
            <a:r>
              <a:rPr lang="it-IT" dirty="0"/>
              <a:t> </a:t>
            </a:r>
            <a:r>
              <a:rPr lang="it-IT" dirty="0" err="1"/>
              <a:t>deflection</a:t>
            </a:r>
            <a:r>
              <a:rPr lang="it-IT" dirty="0"/>
              <a:t> </a:t>
            </a:r>
            <a:r>
              <a:rPr lang="it-IT" dirty="0" err="1"/>
              <a:t>induced</a:t>
            </a:r>
            <a:r>
              <a:rPr lang="it-IT" dirty="0"/>
              <a:t> by the SRWF </a:t>
            </a:r>
            <a:r>
              <a:rPr lang="it-IT" dirty="0" err="1"/>
              <a:t>introduces</a:t>
            </a:r>
            <a:r>
              <a:rPr lang="it-IT" dirty="0"/>
              <a:t> a </a:t>
            </a:r>
            <a:r>
              <a:rPr lang="it-IT" dirty="0" err="1"/>
              <a:t>correlation</a:t>
            </a:r>
            <a:r>
              <a:rPr lang="it-IT" dirty="0"/>
              <a:t> </a:t>
            </a:r>
            <a:r>
              <a:rPr lang="it-IT" dirty="0" err="1"/>
              <a:t>between</a:t>
            </a:r>
            <a:r>
              <a:rPr lang="it-IT" dirty="0"/>
              <a:t> the </a:t>
            </a:r>
            <a:r>
              <a:rPr lang="it-IT" dirty="0" err="1"/>
              <a:t>longitudinal</a:t>
            </a:r>
            <a:r>
              <a:rPr lang="it-IT" dirty="0"/>
              <a:t> and </a:t>
            </a:r>
            <a:r>
              <a:rPr lang="it-IT" dirty="0" err="1"/>
              <a:t>transverse</a:t>
            </a:r>
            <a:r>
              <a:rPr lang="it-IT" dirty="0"/>
              <a:t> </a:t>
            </a:r>
            <a:r>
              <a:rPr lang="it-IT" dirty="0" err="1"/>
              <a:t>planes</a:t>
            </a:r>
            <a:r>
              <a:rPr lang="it-IT" dirty="0"/>
              <a:t> </a:t>
            </a:r>
            <a:r>
              <a:rPr lang="it-IT" dirty="0" err="1"/>
              <a:t>leading</a:t>
            </a:r>
            <a:r>
              <a:rPr lang="it-IT" dirty="0"/>
              <a:t> to a </a:t>
            </a:r>
            <a:r>
              <a:rPr lang="it-IT" dirty="0" err="1"/>
              <a:t>growth</a:t>
            </a:r>
            <a:r>
              <a:rPr lang="it-IT" dirty="0"/>
              <a:t> of the </a:t>
            </a:r>
            <a:r>
              <a:rPr lang="it-IT" dirty="0" err="1"/>
              <a:t>projected</a:t>
            </a:r>
            <a:r>
              <a:rPr lang="it-IT" dirty="0"/>
              <a:t> </a:t>
            </a:r>
            <a:r>
              <a:rPr lang="it-IT" dirty="0" err="1"/>
              <a:t>emittance</a:t>
            </a:r>
            <a:endParaRPr lang="en-US"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5</a:t>
            </a:fld>
            <a:endParaRPr lang="en-US"/>
          </a:p>
        </p:txBody>
      </p:sp>
    </p:spTree>
    <p:extLst>
      <p:ext uri="{BB962C8B-B14F-4D97-AF65-F5344CB8AC3E}">
        <p14:creationId xmlns:p14="http://schemas.microsoft.com/office/powerpoint/2010/main" val="282292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The urge to performing customized studies on BBU effects in advanced linacs has motivated us to develop MILES</a:t>
                </a:r>
                <a:r>
                  <a:rPr lang="en-US" sz="1000" b="0" baseline="0" dirty="0"/>
                  <a:t>: a dedicated tracking code investigating wakefield effects in linacs while also including simple models for space charge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code uses semi-analytical approaches that yield a flexible and time-efficient tool at the expenses of an acceptable reduction of the accuracy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primary goal conceived for MILES is the investigation of misalignment effects and the design of mitigation</a:t>
                </a:r>
                <a:r>
                  <a:rPr lang="en-US" sz="1200" baseline="0" dirty="0"/>
                  <a:t> </a:t>
                </a:r>
                <a:r>
                  <a:rPr lang="en-US" sz="1200" dirty="0"/>
                  <a:t>schemes for</a:t>
                </a:r>
                <a:r>
                  <a:rPr lang="en-US" sz="1200" baseline="0" dirty="0"/>
                  <a:t> such imperfections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For the sake of time today I will not focus on the models adopted by this code however if anyone is curious to know more I encourage you to ask me about it later or even offline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 addition, MILES gave us the opportunity to compare different approaches identifying possible advantages and limits also in comparison with standard approaches.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Indeed, as the action of self-induced fields depend on the beam distribution, most codes utilize particle in cell methods for space charge and an integral convolution with the beam slices for </a:t>
                </a:r>
                <a:r>
                  <a:rPr lang="en-US" sz="1200" baseline="0" dirty="0" err="1"/>
                  <a:t>wakefields</a:t>
                </a: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Such methods can be time consuming for large particle sets and thus the combination of space charge and </a:t>
                </a:r>
                <a:r>
                  <a:rPr lang="en-US" sz="1200" baseline="0" dirty="0" err="1"/>
                  <a:t>wakefield</a:t>
                </a:r>
                <a:r>
                  <a:rPr lang="en-US" sz="1200" baseline="0" dirty="0"/>
                  <a:t> is not trivial</a:t>
                </a:r>
                <a:endParaRPr lang="en-US" dirty="0"/>
              </a:p>
            </p:txBody>
          </p:sp>
        </mc:Choice>
        <mc:Fallback xmlns="">
          <p:sp>
            <p:nvSpPr>
              <p:cNvPr id="3" name="Segnaposto note 2"/>
              <p:cNvSpPr>
                <a:spLocks noGrp="1"/>
              </p:cNvSpPr>
              <p:nvPr>
                <p:ph type="body" idx="1"/>
              </p:nvPr>
            </p:nvSpPr>
            <p:spPr/>
            <p:txBody>
              <a:bodyPr/>
              <a:lstStyle/>
              <a:p>
                <a:r>
                  <a:rPr lang="en-US" dirty="0"/>
                  <a:t>----</a:t>
                </a:r>
              </a:p>
              <a:p>
                <a:r>
                  <a:rPr lang="en-US" dirty="0" err="1"/>
                  <a:t>Floquet</a:t>
                </a:r>
                <a:r>
                  <a:rPr lang="en-US" dirty="0"/>
                  <a:t> expansion of the longitudinal field on axis</a:t>
                </a:r>
              </a:p>
              <a:p>
                <a:r>
                  <a:rPr lang="en-US" dirty="0"/>
                  <a:t>The fundamental harmonic (</a:t>
                </a:r>
                <a:r>
                  <a:rPr lang="en-US" b="0" i="0">
                    <a:latin typeface="Cambria Math" panose="02040503050406030204" pitchFamily="18" charset="0"/>
                  </a:rPr>
                  <a:t>𝑎_1</a:t>
                </a:r>
                <a:r>
                  <a:rPr lang="en-US" dirty="0"/>
                  <a:t>) is resonant with the beam and provides acceleration</a:t>
                </a:r>
              </a:p>
              <a:p>
                <a:r>
                  <a:rPr lang="en-US" dirty="0"/>
                  <a:t>The non-synchronous harmonics (</a:t>
                </a:r>
                <a:r>
                  <a:rPr lang="en-US" b="0" i="0">
                    <a:latin typeface="Cambria Math" panose="02040503050406030204" pitchFamily="18" charset="0"/>
                  </a:rPr>
                  <a:t>𝑎_𝑛, 𝑛&gt;1</a:t>
                </a:r>
                <a:r>
                  <a:rPr lang="en-US" dirty="0"/>
                  <a:t>) provide transverse focusing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t>
                </a:r>
              </a:p>
              <a:p>
                <a:pPr marL="171450" indent="-171450">
                  <a:buFont typeface="Arial" panose="020B0604020202020204" pitchFamily="34" charset="0"/>
                  <a:buChar char="•"/>
                </a:pPr>
                <a:r>
                  <a:rPr lang="en-US" dirty="0"/>
                  <a:t>It is well known that high intensity electron beams, such as those employed for radiation sources or linear colliders, are subjected to a strong </a:t>
                </a:r>
                <a:r>
                  <a:rPr lang="en-US" dirty="0" err="1"/>
                  <a:t>wakefield</a:t>
                </a:r>
                <a:r>
                  <a:rPr lang="en-US" dirty="0"/>
                  <a:t> interaction when accelerated in high gradient linacs. This can result in a significant loss in terms of phase space quality or can lead to instabilities such as the Beam Breakup.</a:t>
                </a:r>
              </a:p>
              <a:p>
                <a:pPr marL="171450" indent="-171450">
                  <a:buFont typeface="Arial" panose="020B0604020202020204" pitchFamily="34" charset="0"/>
                  <a:buChar char="•"/>
                </a:pPr>
                <a:r>
                  <a:rPr lang="en-US" u="none" dirty="0"/>
                  <a:t>In this work we describe the development of a custom tracking code meant to investigate the effects of transverse </a:t>
                </a:r>
                <a:r>
                  <a:rPr lang="en-US" u="none" dirty="0" err="1"/>
                  <a:t>wakefields</a:t>
                </a:r>
                <a:r>
                  <a:rPr lang="en-US" u="none" dirty="0"/>
                  <a:t> in </a:t>
                </a:r>
                <a:r>
                  <a:rPr lang="en-US" u="none" dirty="0" err="1"/>
                  <a:t>linacs</a:t>
                </a:r>
                <a:r>
                  <a:rPr lang="en-US" u="none" dirty="0"/>
                  <a:t>. Based on simple models, the code turns out to be very light and flexible with typical run-times below one minute.</a:t>
                </a:r>
              </a:p>
              <a:p>
                <a:pPr marL="171450" indent="-171450">
                  <a:buFont typeface="Arial" panose="020B0604020202020204" pitchFamily="34" charset="0"/>
                  <a:buChar char="•"/>
                </a:pPr>
                <a:r>
                  <a:rPr lang="en-US" u="none" dirty="0"/>
                  <a:t>As the code accounts also for space charge forces through the model of an ellipsoidal beam, we called it MILES which is an acronym for  </a:t>
                </a:r>
                <a:r>
                  <a:rPr lang="en-US" sz="1200" b="0" dirty="0">
                    <a:solidFill>
                      <a:srgbClr val="C00000"/>
                    </a:solidFill>
                  </a:rPr>
                  <a:t>M</a:t>
                </a:r>
                <a:r>
                  <a:rPr lang="en-US" sz="1200" b="0" dirty="0"/>
                  <a:t>odeling</a:t>
                </a:r>
                <a:r>
                  <a:rPr lang="en-US" sz="1200" b="0" dirty="0">
                    <a:solidFill>
                      <a:srgbClr val="C00000"/>
                    </a:solidFill>
                  </a:rPr>
                  <a:t> I</a:t>
                </a:r>
                <a:r>
                  <a:rPr lang="en-US" sz="1200" b="0" dirty="0"/>
                  <a:t>nstabilities</a:t>
                </a:r>
                <a:r>
                  <a:rPr lang="en-US" sz="1200" b="0" dirty="0">
                    <a:solidFill>
                      <a:srgbClr val="C00000"/>
                    </a:solidFill>
                  </a:rPr>
                  <a:t> </a:t>
                </a:r>
                <a:r>
                  <a:rPr lang="en-US" sz="1200" b="0" dirty="0"/>
                  <a:t>in </a:t>
                </a:r>
                <a:r>
                  <a:rPr lang="en-US" sz="1200" b="0" dirty="0" err="1">
                    <a:solidFill>
                      <a:srgbClr val="C00000"/>
                    </a:solidFill>
                  </a:rPr>
                  <a:t>L</a:t>
                </a:r>
                <a:r>
                  <a:rPr lang="en-US" sz="1200" b="0" dirty="0" err="1"/>
                  <a:t>inacs</a:t>
                </a:r>
                <a:r>
                  <a:rPr lang="en-US" sz="1200" b="0" dirty="0">
                    <a:solidFill>
                      <a:srgbClr val="C00000"/>
                    </a:solidFill>
                  </a:rPr>
                  <a:t> </a:t>
                </a:r>
                <a:r>
                  <a:rPr lang="en-US" sz="1200" b="0" dirty="0"/>
                  <a:t>with</a:t>
                </a:r>
                <a:r>
                  <a:rPr lang="en-US" sz="1200" b="0" dirty="0">
                    <a:solidFill>
                      <a:srgbClr val="C00000"/>
                    </a:solidFill>
                  </a:rPr>
                  <a:t> E</a:t>
                </a:r>
                <a:r>
                  <a:rPr lang="en-US" sz="1200" b="0" dirty="0"/>
                  <a:t>llipsoidal</a:t>
                </a:r>
                <a:r>
                  <a:rPr lang="en-US" sz="1200" b="0" dirty="0">
                    <a:solidFill>
                      <a:srgbClr val="C00000"/>
                    </a:solidFill>
                  </a:rPr>
                  <a:t> S</a:t>
                </a:r>
                <a:r>
                  <a:rPr lang="en-US" sz="1200" b="0" dirty="0"/>
                  <a:t>pace charge.</a:t>
                </a:r>
              </a:p>
            </p:txBody>
          </p:sp>
        </mc:Fallback>
      </mc:AlternateContent>
      <p:sp>
        <p:nvSpPr>
          <p:cNvPr id="4" name="Segnaposto numero diapositiva 3"/>
          <p:cNvSpPr>
            <a:spLocks noGrp="1"/>
          </p:cNvSpPr>
          <p:nvPr>
            <p:ph type="sldNum" sz="quarter" idx="5"/>
          </p:nvPr>
        </p:nvSpPr>
        <p:spPr/>
        <p:txBody>
          <a:bodyPr/>
          <a:lstStyle/>
          <a:p>
            <a:fld id="{FA79E7F1-A272-4570-B6C2-95A834B3446D}" type="slidenum">
              <a:rPr lang="en-US" smtClean="0"/>
              <a:t>6</a:t>
            </a:fld>
            <a:endParaRPr lang="en-US"/>
          </a:p>
        </p:txBody>
      </p:sp>
    </p:spTree>
    <p:extLst>
      <p:ext uri="{BB962C8B-B14F-4D97-AF65-F5344CB8AC3E}">
        <p14:creationId xmlns:p14="http://schemas.microsoft.com/office/powerpoint/2010/main" val="290083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the next </a:t>
            </a:r>
            <a:r>
              <a:rPr lang="en-US" dirty="0"/>
              <a:t>two slides I will show an application where I have used MILES to study the mutual </a:t>
            </a:r>
            <a:r>
              <a:rPr lang="en-US" baseline="0" dirty="0"/>
              <a:t>LRWF interaction for the </a:t>
            </a:r>
            <a:r>
              <a:rPr lang="en-US" dirty="0" err="1"/>
              <a:t>TeV</a:t>
            </a:r>
            <a:r>
              <a:rPr lang="en-US" dirty="0"/>
              <a:t>-scale</a:t>
            </a:r>
            <a:r>
              <a:rPr lang="en-US" baseline="0" dirty="0"/>
              <a:t> working point of the </a:t>
            </a:r>
            <a:r>
              <a:rPr lang="en-US" dirty="0"/>
              <a:t>C3 linear collider</a:t>
            </a:r>
            <a:endParaRPr lang="en-US" baseline="0" dirty="0"/>
          </a:p>
          <a:p>
            <a:pPr marL="171450" indent="-171450">
              <a:buFont typeface="Arial" panose="020B0604020202020204" pitchFamily="34" charset="0"/>
              <a:buChar char="•"/>
            </a:pPr>
            <a:r>
              <a:rPr lang="en-US" baseline="0" dirty="0"/>
              <a:t>The main parameters for this example are taken from a reference paper and reported in the table</a:t>
            </a:r>
          </a:p>
          <a:p>
            <a:pPr marL="171450" indent="-171450">
              <a:buFont typeface="Arial" panose="020B0604020202020204" pitchFamily="34" charset="0"/>
              <a:buChar char="•"/>
            </a:pPr>
            <a:r>
              <a:rPr lang="en-US" baseline="0" dirty="0"/>
              <a:t>The additional information for this analysis is the knowledge of the </a:t>
            </a:r>
          </a:p>
          <a:p>
            <a:pPr marL="171450" indent="-171450">
              <a:buFont typeface="Arial" panose="020B0604020202020204" pitchFamily="34" charset="0"/>
              <a:buChar char="•"/>
            </a:pPr>
            <a:r>
              <a:rPr lang="en-US" dirty="0"/>
              <a:t>here and we investigate injection and alignment errors in absence of mitigation techniques</a:t>
            </a:r>
          </a:p>
          <a:p>
            <a:pPr marL="171450" indent="-171450">
              <a:buFont typeface="Arial" panose="020B0604020202020204" pitchFamily="34" charset="0"/>
              <a:buChar char="•"/>
            </a:pPr>
            <a:r>
              <a:rPr lang="en-US" dirty="0"/>
              <a:t>The plot shows the amplitude of the transverse oscillation for each of the 75 bunches in the rf-macro pulse at the end of the linac. Clearly,</a:t>
            </a:r>
            <a:r>
              <a:rPr lang="en-US" baseline="0" dirty="0"/>
              <a:t> mitigation techniques are necessary since, due to the HOMs, alignment errors in the order of a few tens of microns produce oscillations in the millimeter scale</a:t>
            </a:r>
          </a:p>
        </p:txBody>
      </p:sp>
      <p:sp>
        <p:nvSpPr>
          <p:cNvPr id="4" name="Segnaposto numero diapositiva 3"/>
          <p:cNvSpPr>
            <a:spLocks noGrp="1"/>
          </p:cNvSpPr>
          <p:nvPr>
            <p:ph type="sldNum" sz="quarter" idx="5"/>
          </p:nvPr>
        </p:nvSpPr>
        <p:spPr/>
        <p:txBody>
          <a:bodyPr/>
          <a:lstStyle/>
          <a:p>
            <a:fld id="{61562055-0420-42F1-8323-0EA143501382}" type="slidenum">
              <a:rPr lang="en-US" smtClean="0"/>
              <a:t>7</a:t>
            </a:fld>
            <a:endParaRPr lang="en-US"/>
          </a:p>
        </p:txBody>
      </p:sp>
    </p:spTree>
    <p:extLst>
      <p:ext uri="{BB962C8B-B14F-4D97-AF65-F5344CB8AC3E}">
        <p14:creationId xmlns:p14="http://schemas.microsoft.com/office/powerpoint/2010/main" val="226575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possible to demonstrate that the motion becomes highly unstable when the ratio of the HOM frequency and the bunch repetition rate is close to an integer as the mode and the pulsed beam fulfill a resonant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possible mitigation scheme, </a:t>
            </a:r>
            <a:r>
              <a:rPr lang="en-US" baseline="0" dirty="0"/>
              <a:t>known as frequency spread</a:t>
            </a:r>
            <a:r>
              <a:rPr lang="en-US" dirty="0"/>
              <a:t>, </a:t>
            </a:r>
            <a:r>
              <a:rPr lang="en-US" baseline="0" dirty="0"/>
              <a:t>consists in applying small changes to the nominal geometry of the cavity so that the mode will appear with different frequencies in subsequent </a:t>
            </a:r>
            <a:r>
              <a:rPr lang="en-US" baseline="0" dirty="0" err="1"/>
              <a:t>linac</a:t>
            </a:r>
            <a:r>
              <a:rPr lang="en-US" baseline="0" dirty="0"/>
              <a:t> sections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Such fluctuations break the coherent interplay of the pulsed beam with the mode</a:t>
            </a:r>
          </a:p>
          <a:p>
            <a:pPr marL="171450" indent="-171450">
              <a:buFont typeface="Arial" panose="020B0604020202020204" pitchFamily="34" charset="0"/>
              <a:buChar char="•"/>
            </a:pPr>
            <a:r>
              <a:rPr lang="en-US" dirty="0"/>
              <a:t>Now we focus on the worst case from the previous simulation but we introduce a frequency spread of the HOMs in our</a:t>
            </a:r>
            <a:r>
              <a:rPr lang="en-US" baseline="0" dirty="0"/>
              <a:t> tracking code. The transverse oscillations of the bunches are now normalized with respect to the first bunch that does not experience dipole wakes. We can observe that, since all the amplitudes are close to 1, </a:t>
            </a:r>
            <a:r>
              <a:rPr lang="en-US" sz="1200" b="0" i="0" kern="1200" dirty="0">
                <a:solidFill>
                  <a:schemeClr val="tx1"/>
                </a:solidFill>
                <a:effectLst/>
                <a:latin typeface="+mn-lt"/>
                <a:ea typeface="+mn-ea"/>
                <a:cs typeface="+mn-cs"/>
              </a:rPr>
              <a:t>breaking the interaction pattern cancels the BBU-effects completely</a:t>
            </a:r>
            <a:endParaRPr lang="en-US" dirty="0"/>
          </a:p>
        </p:txBody>
      </p:sp>
      <p:sp>
        <p:nvSpPr>
          <p:cNvPr id="4" name="Segnaposto numero diapositiva 3"/>
          <p:cNvSpPr>
            <a:spLocks noGrp="1"/>
          </p:cNvSpPr>
          <p:nvPr>
            <p:ph type="sldNum" sz="quarter" idx="5"/>
          </p:nvPr>
        </p:nvSpPr>
        <p:spPr/>
        <p:txBody>
          <a:bodyPr/>
          <a:lstStyle/>
          <a:p>
            <a:fld id="{61562055-0420-42F1-8323-0EA143501382}" type="slidenum">
              <a:rPr lang="en-US" smtClean="0"/>
              <a:t>8</a:t>
            </a:fld>
            <a:endParaRPr lang="en-US"/>
          </a:p>
        </p:txBody>
      </p:sp>
    </p:spTree>
    <p:extLst>
      <p:ext uri="{BB962C8B-B14F-4D97-AF65-F5344CB8AC3E}">
        <p14:creationId xmlns:p14="http://schemas.microsoft.com/office/powerpoint/2010/main" val="166699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a:t>The </a:t>
            </a:r>
            <a:r>
              <a:rPr lang="it-IT" dirty="0" err="1"/>
              <a:t>rest</a:t>
            </a:r>
            <a:r>
              <a:rPr lang="it-IT" dirty="0"/>
              <a:t> of the talk </a:t>
            </a:r>
            <a:r>
              <a:rPr lang="it-IT" dirty="0" err="1"/>
              <a:t>is</a:t>
            </a:r>
            <a:r>
              <a:rPr lang="it-IT" dirty="0"/>
              <a:t> </a:t>
            </a:r>
            <a:r>
              <a:rPr lang="it-IT" dirty="0" err="1"/>
              <a:t>dedicated</a:t>
            </a:r>
            <a:r>
              <a:rPr lang="it-IT" dirty="0"/>
              <a:t> to the </a:t>
            </a:r>
            <a:r>
              <a:rPr lang="it-IT" dirty="0" err="1"/>
              <a:t>recent</a:t>
            </a:r>
            <a:r>
              <a:rPr lang="it-IT" dirty="0"/>
              <a:t> </a:t>
            </a:r>
            <a:r>
              <a:rPr lang="it-IT" dirty="0" err="1"/>
              <a:t>investigation</a:t>
            </a:r>
            <a:r>
              <a:rPr lang="it-IT" dirty="0"/>
              <a:t> </a:t>
            </a:r>
            <a:r>
              <a:rPr lang="it-IT" dirty="0" err="1"/>
              <a:t>we</a:t>
            </a:r>
            <a:r>
              <a:rPr lang="it-IT" dirty="0"/>
              <a:t> </a:t>
            </a:r>
            <a:r>
              <a:rPr lang="it-IT" dirty="0" err="1"/>
              <a:t>initiated</a:t>
            </a:r>
            <a:r>
              <a:rPr lang="it-IT" dirty="0"/>
              <a:t> on alternative </a:t>
            </a:r>
            <a:r>
              <a:rPr lang="it-IT" dirty="0" err="1"/>
              <a:t>configurations</a:t>
            </a:r>
            <a:r>
              <a:rPr lang="it-IT" dirty="0"/>
              <a:t> with </a:t>
            </a:r>
            <a:r>
              <a:rPr lang="it-IT" dirty="0" err="1"/>
              <a:t>respect</a:t>
            </a:r>
            <a:r>
              <a:rPr lang="it-IT" dirty="0"/>
              <a:t> to the pi-mode </a:t>
            </a:r>
            <a:r>
              <a:rPr lang="it-IT" dirty="0" err="1"/>
              <a:t>sw</a:t>
            </a:r>
            <a:endParaRPr lang="it-IT" dirty="0"/>
          </a:p>
          <a:p>
            <a:pPr marL="171450" indent="-171450">
              <a:buFont typeface="Arial" panose="020B0604020202020204" pitchFamily="34" charset="0"/>
              <a:buChar char="•"/>
            </a:pPr>
            <a:r>
              <a:rPr lang="it-IT" dirty="0" err="1"/>
              <a:t>Indeed</a:t>
            </a:r>
            <a:r>
              <a:rPr lang="it-IT" dirty="0"/>
              <a:t> in the </a:t>
            </a:r>
            <a:r>
              <a:rPr lang="it-IT" dirty="0" err="1"/>
              <a:t>distributed</a:t>
            </a:r>
            <a:r>
              <a:rPr lang="it-IT" dirty="0"/>
              <a:t> </a:t>
            </a:r>
            <a:r>
              <a:rPr lang="it-IT" dirty="0" err="1"/>
              <a:t>coupling</a:t>
            </a:r>
            <a:r>
              <a:rPr lang="it-IT" dirty="0"/>
              <a:t> </a:t>
            </a:r>
            <a:r>
              <a:rPr lang="it-IT" dirty="0" err="1"/>
              <a:t>scheme</a:t>
            </a:r>
            <a:r>
              <a:rPr lang="it-IT" dirty="0"/>
              <a:t> the </a:t>
            </a:r>
            <a:r>
              <a:rPr lang="it-IT" dirty="0" err="1"/>
              <a:t>cell</a:t>
            </a:r>
            <a:r>
              <a:rPr lang="it-IT" dirty="0"/>
              <a:t>-to-</a:t>
            </a:r>
            <a:r>
              <a:rPr lang="it-IT" dirty="0" err="1"/>
              <a:t>cell</a:t>
            </a:r>
            <a:r>
              <a:rPr lang="it-IT" dirty="0"/>
              <a:t> </a:t>
            </a:r>
            <a:r>
              <a:rPr lang="it-IT" dirty="0" err="1"/>
              <a:t>phase</a:t>
            </a:r>
            <a:r>
              <a:rPr lang="it-IT" dirty="0"/>
              <a:t> </a:t>
            </a:r>
            <a:r>
              <a:rPr lang="it-IT" dirty="0" err="1"/>
              <a:t>advance</a:t>
            </a:r>
            <a:r>
              <a:rPr lang="it-IT" dirty="0"/>
              <a:t> </a:t>
            </a:r>
            <a:r>
              <a:rPr lang="it-IT" dirty="0" err="1"/>
              <a:t>is</a:t>
            </a:r>
            <a:r>
              <a:rPr lang="it-IT" dirty="0"/>
              <a:t> </a:t>
            </a:r>
            <a:r>
              <a:rPr lang="it-IT" dirty="0" err="1"/>
              <a:t>entirely</a:t>
            </a:r>
            <a:r>
              <a:rPr lang="it-IT" dirty="0"/>
              <a:t> </a:t>
            </a:r>
            <a:r>
              <a:rPr lang="it-IT" dirty="0" err="1"/>
              <a:t>handled</a:t>
            </a:r>
            <a:r>
              <a:rPr lang="it-IT" dirty="0"/>
              <a:t> by the </a:t>
            </a:r>
            <a:r>
              <a:rPr lang="it-IT" dirty="0" err="1"/>
              <a:t>manifold</a:t>
            </a:r>
            <a:r>
              <a:rPr lang="it-IT" dirty="0"/>
              <a:t> </a:t>
            </a:r>
            <a:r>
              <a:rPr lang="it-IT" dirty="0" err="1"/>
              <a:t>as</a:t>
            </a:r>
            <a:r>
              <a:rPr lang="it-IT" dirty="0"/>
              <a:t> </a:t>
            </a:r>
            <a:r>
              <a:rPr lang="it-IT" dirty="0" err="1"/>
              <a:t>there</a:t>
            </a:r>
            <a:r>
              <a:rPr lang="it-IT" dirty="0"/>
              <a:t> </a:t>
            </a:r>
            <a:r>
              <a:rPr lang="it-IT" dirty="0" err="1"/>
              <a:t>is</a:t>
            </a:r>
            <a:r>
              <a:rPr lang="it-IT" dirty="0"/>
              <a:t> no </a:t>
            </a:r>
            <a:r>
              <a:rPr lang="it-IT" dirty="0" err="1"/>
              <a:t>cell</a:t>
            </a:r>
            <a:r>
              <a:rPr lang="it-IT" dirty="0"/>
              <a:t> to </a:t>
            </a:r>
            <a:r>
              <a:rPr lang="it-IT" dirty="0" err="1"/>
              <a:t>cell</a:t>
            </a:r>
            <a:r>
              <a:rPr lang="it-IT" dirty="0"/>
              <a:t> </a:t>
            </a:r>
            <a:r>
              <a:rPr lang="it-IT" dirty="0" err="1"/>
              <a:t>coupling</a:t>
            </a:r>
            <a:endParaRPr lang="it-IT" dirty="0"/>
          </a:p>
          <a:p>
            <a:pPr marL="171450" indent="-171450">
              <a:buFont typeface="Arial" panose="020B0604020202020204" pitchFamily="34" charset="0"/>
              <a:buChar char="•"/>
            </a:pPr>
            <a:r>
              <a:rPr lang="it-IT" dirty="0" err="1"/>
              <a:t>Therefore</a:t>
            </a:r>
            <a:r>
              <a:rPr lang="it-IT" dirty="0"/>
              <a:t>, the </a:t>
            </a:r>
            <a:r>
              <a:rPr lang="it-IT" dirty="0" err="1"/>
              <a:t>period</a:t>
            </a:r>
            <a:r>
              <a:rPr lang="it-IT" dirty="0"/>
              <a:t> of the </a:t>
            </a:r>
            <a:r>
              <a:rPr lang="it-IT" dirty="0" err="1"/>
              <a:t>unit</a:t>
            </a:r>
            <a:r>
              <a:rPr lang="it-IT" dirty="0"/>
              <a:t> </a:t>
            </a:r>
            <a:r>
              <a:rPr lang="it-IT" dirty="0" err="1"/>
              <a:t>cell</a:t>
            </a:r>
            <a:r>
              <a:rPr lang="it-IT" dirty="0"/>
              <a:t> can be </a:t>
            </a:r>
            <a:r>
              <a:rPr lang="it-IT" dirty="0" err="1"/>
              <a:t>chosen</a:t>
            </a:r>
            <a:r>
              <a:rPr lang="it-IT" dirty="0"/>
              <a:t> </a:t>
            </a:r>
            <a:r>
              <a:rPr lang="it-IT" dirty="0" err="1"/>
              <a:t>aribitrarily</a:t>
            </a:r>
            <a:r>
              <a:rPr lang="it-IT" dirty="0"/>
              <a:t> and </a:t>
            </a:r>
            <a:r>
              <a:rPr lang="it-IT" dirty="0" err="1"/>
              <a:t>becomes</a:t>
            </a:r>
            <a:r>
              <a:rPr lang="it-IT" dirty="0"/>
              <a:t> part of the </a:t>
            </a:r>
            <a:r>
              <a:rPr lang="it-IT" dirty="0" err="1"/>
              <a:t>parameter</a:t>
            </a:r>
            <a:r>
              <a:rPr lang="it-IT" dirty="0"/>
              <a:t> </a:t>
            </a:r>
            <a:r>
              <a:rPr lang="it-IT" dirty="0" err="1"/>
              <a:t>space</a:t>
            </a:r>
            <a:r>
              <a:rPr lang="it-IT" dirty="0"/>
              <a:t> for the </a:t>
            </a:r>
            <a:r>
              <a:rPr lang="it-IT" dirty="0" err="1"/>
              <a:t>optimization</a:t>
            </a:r>
            <a:endParaRPr lang="it-IT" dirty="0"/>
          </a:p>
          <a:p>
            <a:pPr marL="171450" indent="-171450">
              <a:buFont typeface="Arial" panose="020B0604020202020204" pitchFamily="34" charset="0"/>
              <a:buChar char="•"/>
            </a:pPr>
            <a:r>
              <a:rPr lang="it-IT" dirty="0" err="1"/>
              <a:t>It</a:t>
            </a:r>
            <a:r>
              <a:rPr lang="it-IT" dirty="0"/>
              <a:t> </a:t>
            </a:r>
            <a:r>
              <a:rPr lang="it-IT" dirty="0" err="1"/>
              <a:t>has</a:t>
            </a:r>
            <a:r>
              <a:rPr lang="it-IT" dirty="0"/>
              <a:t> </a:t>
            </a:r>
            <a:r>
              <a:rPr lang="it-IT" dirty="0" err="1"/>
              <a:t>been</a:t>
            </a:r>
            <a:r>
              <a:rPr lang="it-IT" dirty="0"/>
              <a:t> </a:t>
            </a:r>
            <a:r>
              <a:rPr lang="it-IT" dirty="0" err="1"/>
              <a:t>observed</a:t>
            </a:r>
            <a:r>
              <a:rPr lang="it-IT" dirty="0"/>
              <a:t> </a:t>
            </a:r>
            <a:r>
              <a:rPr lang="it-IT" dirty="0" err="1"/>
              <a:t>that</a:t>
            </a:r>
            <a:r>
              <a:rPr lang="it-IT" dirty="0"/>
              <a:t> the </a:t>
            </a:r>
            <a:r>
              <a:rPr lang="it-IT" dirty="0" err="1"/>
              <a:t>optimal</a:t>
            </a:r>
            <a:r>
              <a:rPr lang="it-IT" dirty="0"/>
              <a:t> </a:t>
            </a:r>
            <a:r>
              <a:rPr lang="it-IT" dirty="0" err="1"/>
              <a:t>phase</a:t>
            </a:r>
            <a:r>
              <a:rPr lang="it-IT" dirty="0"/>
              <a:t> </a:t>
            </a:r>
            <a:r>
              <a:rPr lang="it-IT" dirty="0" err="1"/>
              <a:t>advance</a:t>
            </a:r>
            <a:r>
              <a:rPr lang="it-IT" dirty="0"/>
              <a:t> </a:t>
            </a:r>
            <a:r>
              <a:rPr lang="it-IT" dirty="0" err="1"/>
              <a:t>that</a:t>
            </a:r>
            <a:r>
              <a:rPr lang="it-IT" dirty="0"/>
              <a:t> </a:t>
            </a:r>
            <a:r>
              <a:rPr lang="it-IT" dirty="0" err="1"/>
              <a:t>maximizes</a:t>
            </a:r>
            <a:r>
              <a:rPr lang="it-IT" dirty="0"/>
              <a:t> the shunt </a:t>
            </a:r>
            <a:r>
              <a:rPr lang="it-IT" dirty="0" err="1"/>
              <a:t>impedance</a:t>
            </a:r>
            <a:r>
              <a:rPr lang="it-IT" dirty="0"/>
              <a:t> </a:t>
            </a:r>
            <a:r>
              <a:rPr lang="it-IT" dirty="0" err="1"/>
              <a:t>is</a:t>
            </a:r>
            <a:r>
              <a:rPr lang="it-IT" dirty="0"/>
              <a:t> </a:t>
            </a:r>
            <a:r>
              <a:rPr lang="it-IT" dirty="0" err="1"/>
              <a:t>around</a:t>
            </a:r>
            <a:r>
              <a:rPr lang="it-IT" dirty="0"/>
              <a:t> 130 </a:t>
            </a:r>
            <a:r>
              <a:rPr lang="it-IT" dirty="0" err="1"/>
              <a:t>deg</a:t>
            </a:r>
            <a:r>
              <a:rPr lang="it-IT" dirty="0"/>
              <a:t> and </a:t>
            </a:r>
            <a:r>
              <a:rPr lang="it-IT" dirty="0" err="1"/>
              <a:t>thus</a:t>
            </a:r>
            <a:r>
              <a:rPr lang="it-IT" dirty="0"/>
              <a:t> one can </a:t>
            </a:r>
            <a:r>
              <a:rPr lang="it-IT" dirty="0" err="1"/>
              <a:t>think</a:t>
            </a:r>
            <a:r>
              <a:rPr lang="it-IT" dirty="0"/>
              <a:t> to work in the 135 or 3pi/4 for </a:t>
            </a:r>
            <a:r>
              <a:rPr lang="it-IT" dirty="0" err="1"/>
              <a:t>which</a:t>
            </a:r>
            <a:r>
              <a:rPr lang="it-IT" dirty="0"/>
              <a:t> a </a:t>
            </a:r>
            <a:r>
              <a:rPr lang="it-IT" dirty="0" err="1"/>
              <a:t>feasible</a:t>
            </a:r>
            <a:r>
              <a:rPr lang="it-IT" dirty="0"/>
              <a:t> </a:t>
            </a:r>
            <a:r>
              <a:rPr lang="it-IT" dirty="0" err="1"/>
              <a:t>distribution</a:t>
            </a:r>
            <a:r>
              <a:rPr lang="it-IT" dirty="0"/>
              <a:t> </a:t>
            </a:r>
            <a:r>
              <a:rPr lang="it-IT" dirty="0" err="1"/>
              <a:t>scheme</a:t>
            </a:r>
            <a:r>
              <a:rPr lang="it-IT" dirty="0"/>
              <a:t> can be </a:t>
            </a:r>
            <a:r>
              <a:rPr lang="it-IT" dirty="0" err="1"/>
              <a:t>found</a:t>
            </a:r>
            <a:r>
              <a:rPr lang="it-IT" dirty="0"/>
              <a:t> </a:t>
            </a:r>
            <a:r>
              <a:rPr lang="it-IT" dirty="0" err="1"/>
              <a:t>combining</a:t>
            </a:r>
            <a:r>
              <a:rPr lang="it-IT" dirty="0"/>
              <a:t> 4 </a:t>
            </a:r>
            <a:r>
              <a:rPr lang="it-IT" dirty="0" err="1"/>
              <a:t>manifolds</a:t>
            </a:r>
            <a:r>
              <a:rPr lang="it-IT" dirty="0"/>
              <a:t> and 90-degrees </a:t>
            </a:r>
            <a:r>
              <a:rPr lang="it-IT" dirty="0" err="1"/>
              <a:t>hybrid</a:t>
            </a:r>
            <a:r>
              <a:rPr lang="it-IT" dirty="0"/>
              <a:t> </a:t>
            </a:r>
            <a:r>
              <a:rPr lang="it-IT" dirty="0" err="1"/>
              <a:t>couplers</a:t>
            </a:r>
            <a:endParaRPr lang="en-US"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10</a:t>
            </a:fld>
            <a:endParaRPr lang="en-US"/>
          </a:p>
        </p:txBody>
      </p:sp>
    </p:spTree>
    <p:extLst>
      <p:ext uri="{BB962C8B-B14F-4D97-AF65-F5344CB8AC3E}">
        <p14:creationId xmlns:p14="http://schemas.microsoft.com/office/powerpoint/2010/main" val="324338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5C030C-8335-D663-9FEE-1C8D1BC88E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EEC03B2E-FF74-3CC3-C320-F78B2BF30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8D22E90E-4CD1-E8C7-F3C9-8671BB5C6CD0}"/>
              </a:ext>
            </a:extLst>
          </p:cNvPr>
          <p:cNvSpPr>
            <a:spLocks noGrp="1"/>
          </p:cNvSpPr>
          <p:nvPr>
            <p:ph type="dt" sz="half" idx="10"/>
          </p:nvPr>
        </p:nvSpPr>
        <p:spPr/>
        <p:txBody>
          <a:bodyPr/>
          <a:lstStyle/>
          <a:p>
            <a:fld id="{FB5C6F2A-BAE3-43B4-97BB-5D40320B36ED}" type="datetime1">
              <a:rPr lang="en-US" smtClean="0"/>
              <a:t>5/16/2023</a:t>
            </a:fld>
            <a:endParaRPr lang="en-US"/>
          </a:p>
        </p:txBody>
      </p:sp>
      <p:sp>
        <p:nvSpPr>
          <p:cNvPr id="5" name="Segnaposto piè di pagina 4">
            <a:extLst>
              <a:ext uri="{FF2B5EF4-FFF2-40B4-BE49-F238E27FC236}">
                <a16:creationId xmlns:a16="http://schemas.microsoft.com/office/drawing/2014/main" id="{ADC44568-BC30-24F6-1EDB-39B60B999ED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A28B459-DF42-6575-EEC6-351F072D7D9D}"/>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395573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47A7C2-E558-8528-046C-9CA4E0675E2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884A3E7C-749E-1CC7-DAB9-450FB18855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B35740C-C6B6-E44D-9BA3-AFBCAE4455D8}"/>
              </a:ext>
            </a:extLst>
          </p:cNvPr>
          <p:cNvSpPr>
            <a:spLocks noGrp="1"/>
          </p:cNvSpPr>
          <p:nvPr>
            <p:ph type="dt" sz="half" idx="10"/>
          </p:nvPr>
        </p:nvSpPr>
        <p:spPr/>
        <p:txBody>
          <a:bodyPr/>
          <a:lstStyle/>
          <a:p>
            <a:fld id="{EB6B93F9-02D3-4F0D-BADD-D54C0C480FC3}" type="datetime1">
              <a:rPr lang="en-US" smtClean="0"/>
              <a:t>5/16/2023</a:t>
            </a:fld>
            <a:endParaRPr lang="en-US"/>
          </a:p>
        </p:txBody>
      </p:sp>
      <p:sp>
        <p:nvSpPr>
          <p:cNvPr id="5" name="Segnaposto piè di pagina 4">
            <a:extLst>
              <a:ext uri="{FF2B5EF4-FFF2-40B4-BE49-F238E27FC236}">
                <a16:creationId xmlns:a16="http://schemas.microsoft.com/office/drawing/2014/main" id="{BF4EAE61-4A3C-67E7-8D45-2798783E520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2E18B6C-ADA3-999F-26AE-E8080D46EACB}"/>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372511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A8846CC-74C5-EDFE-7E4A-F5765BD60CC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88AC7027-9E91-B99B-B0AB-F20FB641D90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A77684B-B336-6D84-B925-4C66CA70C62F}"/>
              </a:ext>
            </a:extLst>
          </p:cNvPr>
          <p:cNvSpPr>
            <a:spLocks noGrp="1"/>
          </p:cNvSpPr>
          <p:nvPr>
            <p:ph type="dt" sz="half" idx="10"/>
          </p:nvPr>
        </p:nvSpPr>
        <p:spPr/>
        <p:txBody>
          <a:bodyPr/>
          <a:lstStyle/>
          <a:p>
            <a:fld id="{980548D3-C03C-44B4-9D5F-A5B635253096}" type="datetime1">
              <a:rPr lang="en-US" smtClean="0"/>
              <a:t>5/16/2023</a:t>
            </a:fld>
            <a:endParaRPr lang="en-US"/>
          </a:p>
        </p:txBody>
      </p:sp>
      <p:sp>
        <p:nvSpPr>
          <p:cNvPr id="5" name="Segnaposto piè di pagina 4">
            <a:extLst>
              <a:ext uri="{FF2B5EF4-FFF2-40B4-BE49-F238E27FC236}">
                <a16:creationId xmlns:a16="http://schemas.microsoft.com/office/drawing/2014/main" id="{C7B339A4-EFC8-866B-CB62-09560487874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1EFAAA6-8751-C2AF-B0EB-FD14962C66E2}"/>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156906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srcRect b="35167"/>
          <a:stretch>
            <a:fillRect/>
          </a:stretch>
        </p:blipFill>
        <p:spPr bwMode="auto">
          <a:xfrm>
            <a:off x="5486401" y="5791200"/>
            <a:ext cx="1831948" cy="609600"/>
          </a:xfrm>
          <a:prstGeom prst="rect">
            <a:avLst/>
          </a:prstGeom>
          <a:noFill/>
          <a:ln w="12700" cap="flat" cmpd="sng" algn="ctr">
            <a:noFill/>
            <a:prstDash val="solid"/>
            <a:miter lim="800000"/>
            <a:headEnd/>
            <a:tailEnd/>
          </a:ln>
        </p:spPr>
      </p:pic>
    </p:spTree>
    <p:extLst>
      <p:ext uri="{BB962C8B-B14F-4D97-AF65-F5344CB8AC3E}">
        <p14:creationId xmlns:p14="http://schemas.microsoft.com/office/powerpoint/2010/main" val="4019042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 y="934934"/>
            <a:ext cx="11580335"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‹N›</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609600" y="1243584"/>
            <a:ext cx="51816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6197600" y="1252729"/>
            <a:ext cx="51816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84171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CAFC28-454F-8352-E027-9D6CB0513164}"/>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CFB146D6-39A3-5598-AE91-EDF4719FEF6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DDA70446-B21D-381D-FD91-C6A2875E86B8}"/>
              </a:ext>
            </a:extLst>
          </p:cNvPr>
          <p:cNvSpPr>
            <a:spLocks noGrp="1"/>
          </p:cNvSpPr>
          <p:nvPr>
            <p:ph type="dt" sz="half" idx="10"/>
          </p:nvPr>
        </p:nvSpPr>
        <p:spPr/>
        <p:txBody>
          <a:bodyPr/>
          <a:lstStyle/>
          <a:p>
            <a:fld id="{0540A397-7379-4D5E-BCE1-C370231D3931}" type="datetime1">
              <a:rPr lang="en-US" smtClean="0"/>
              <a:t>5/16/2023</a:t>
            </a:fld>
            <a:endParaRPr lang="en-US"/>
          </a:p>
        </p:txBody>
      </p:sp>
      <p:sp>
        <p:nvSpPr>
          <p:cNvPr id="5" name="Segnaposto piè di pagina 4">
            <a:extLst>
              <a:ext uri="{FF2B5EF4-FFF2-40B4-BE49-F238E27FC236}">
                <a16:creationId xmlns:a16="http://schemas.microsoft.com/office/drawing/2014/main" id="{23A50819-732A-3F12-4345-DE980AC8326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6CD5185-AF47-88FA-6DA5-715279537E1C}"/>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97104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431B94-0EDB-A80E-2E5D-80624F63690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22176306-BBC3-71DA-9367-693637930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191CB7E-7E38-31EC-7B60-771D7D4E34C3}"/>
              </a:ext>
            </a:extLst>
          </p:cNvPr>
          <p:cNvSpPr>
            <a:spLocks noGrp="1"/>
          </p:cNvSpPr>
          <p:nvPr>
            <p:ph type="dt" sz="half" idx="10"/>
          </p:nvPr>
        </p:nvSpPr>
        <p:spPr/>
        <p:txBody>
          <a:bodyPr/>
          <a:lstStyle/>
          <a:p>
            <a:fld id="{D314BC3E-FD72-4846-A0E7-FD6B198103ED}" type="datetime1">
              <a:rPr lang="en-US" smtClean="0"/>
              <a:t>5/16/2023</a:t>
            </a:fld>
            <a:endParaRPr lang="en-US"/>
          </a:p>
        </p:txBody>
      </p:sp>
      <p:sp>
        <p:nvSpPr>
          <p:cNvPr id="5" name="Segnaposto piè di pagina 4">
            <a:extLst>
              <a:ext uri="{FF2B5EF4-FFF2-40B4-BE49-F238E27FC236}">
                <a16:creationId xmlns:a16="http://schemas.microsoft.com/office/drawing/2014/main" id="{637A5C98-74D3-DACF-EA0B-DCB4203468A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674EB12-153D-6023-9EE5-3C9225C6C6A8}"/>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316513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E3B414-673C-7DE3-2141-399DA9C95C6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10518BB4-3C77-835C-91FE-AA3925340D1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1B926FE7-7546-B83B-4A39-B03E7C984BB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72DB7DF3-47BA-3C3A-9986-E19CDA2E8A30}"/>
              </a:ext>
            </a:extLst>
          </p:cNvPr>
          <p:cNvSpPr>
            <a:spLocks noGrp="1"/>
          </p:cNvSpPr>
          <p:nvPr>
            <p:ph type="dt" sz="half" idx="10"/>
          </p:nvPr>
        </p:nvSpPr>
        <p:spPr/>
        <p:txBody>
          <a:bodyPr/>
          <a:lstStyle/>
          <a:p>
            <a:fld id="{56CB42F7-E0C7-46BA-A58B-B93D57F9B523}" type="datetime1">
              <a:rPr lang="en-US" smtClean="0"/>
              <a:t>5/16/2023</a:t>
            </a:fld>
            <a:endParaRPr lang="en-US"/>
          </a:p>
        </p:txBody>
      </p:sp>
      <p:sp>
        <p:nvSpPr>
          <p:cNvPr id="6" name="Segnaposto piè di pagina 5">
            <a:extLst>
              <a:ext uri="{FF2B5EF4-FFF2-40B4-BE49-F238E27FC236}">
                <a16:creationId xmlns:a16="http://schemas.microsoft.com/office/drawing/2014/main" id="{52B43D0E-D065-D372-293D-C987AD3B757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FBA02D37-D359-BDEF-7164-80BEC46D5232}"/>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202664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54B82-91A6-2B8A-EC30-B655BBBA2607}"/>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F9BFE8B0-23B1-29AC-F6EF-159808A3D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46C5A59-7077-9979-D902-A5AA2ED022B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36AC556D-FF9C-E73A-A6A5-48F2BB572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8CC33E7-39EE-8E11-9D5D-6C287CC9E5D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EA4969BE-4F97-D57F-FEAD-9AD904631DC3}"/>
              </a:ext>
            </a:extLst>
          </p:cNvPr>
          <p:cNvSpPr>
            <a:spLocks noGrp="1"/>
          </p:cNvSpPr>
          <p:nvPr>
            <p:ph type="dt" sz="half" idx="10"/>
          </p:nvPr>
        </p:nvSpPr>
        <p:spPr/>
        <p:txBody>
          <a:bodyPr/>
          <a:lstStyle/>
          <a:p>
            <a:fld id="{E1EC7554-8F76-407D-9F45-9517DA12C1F4}" type="datetime1">
              <a:rPr lang="en-US" smtClean="0"/>
              <a:t>5/16/2023</a:t>
            </a:fld>
            <a:endParaRPr lang="en-US"/>
          </a:p>
        </p:txBody>
      </p:sp>
      <p:sp>
        <p:nvSpPr>
          <p:cNvPr id="8" name="Segnaposto piè di pagina 7">
            <a:extLst>
              <a:ext uri="{FF2B5EF4-FFF2-40B4-BE49-F238E27FC236}">
                <a16:creationId xmlns:a16="http://schemas.microsoft.com/office/drawing/2014/main" id="{85E23F27-FE26-18E4-768C-4ED1B1A7A908}"/>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A317E697-F01D-55FE-A980-B5EAC62D9E44}"/>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94875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F55EBF-B669-E2C7-0972-52A2A88E3A0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EBA22182-9588-A742-F30F-40B60DD84BAA}"/>
              </a:ext>
            </a:extLst>
          </p:cNvPr>
          <p:cNvSpPr>
            <a:spLocks noGrp="1"/>
          </p:cNvSpPr>
          <p:nvPr>
            <p:ph type="dt" sz="half" idx="10"/>
          </p:nvPr>
        </p:nvSpPr>
        <p:spPr/>
        <p:txBody>
          <a:bodyPr/>
          <a:lstStyle/>
          <a:p>
            <a:fld id="{FC4E808F-D107-4D4F-9CAA-00AD1421295D}" type="datetime1">
              <a:rPr lang="en-US" smtClean="0"/>
              <a:t>5/16/2023</a:t>
            </a:fld>
            <a:endParaRPr lang="en-US"/>
          </a:p>
        </p:txBody>
      </p:sp>
      <p:sp>
        <p:nvSpPr>
          <p:cNvPr id="4" name="Segnaposto piè di pagina 3">
            <a:extLst>
              <a:ext uri="{FF2B5EF4-FFF2-40B4-BE49-F238E27FC236}">
                <a16:creationId xmlns:a16="http://schemas.microsoft.com/office/drawing/2014/main" id="{DE404B6E-3468-5E91-7510-D86F813712AA}"/>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F1EFC645-034D-4037-8478-F49498166C81}"/>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114504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67AEC68-4E27-917E-A960-01D325CC35AD}"/>
              </a:ext>
            </a:extLst>
          </p:cNvPr>
          <p:cNvSpPr>
            <a:spLocks noGrp="1"/>
          </p:cNvSpPr>
          <p:nvPr>
            <p:ph type="dt" sz="half" idx="10"/>
          </p:nvPr>
        </p:nvSpPr>
        <p:spPr/>
        <p:txBody>
          <a:bodyPr/>
          <a:lstStyle/>
          <a:p>
            <a:fld id="{3467918F-A045-4F51-9059-3EEA147A3DB8}" type="datetime1">
              <a:rPr lang="en-US" smtClean="0"/>
              <a:t>5/16/2023</a:t>
            </a:fld>
            <a:endParaRPr lang="en-US"/>
          </a:p>
        </p:txBody>
      </p:sp>
      <p:sp>
        <p:nvSpPr>
          <p:cNvPr id="3" name="Segnaposto piè di pagina 2">
            <a:extLst>
              <a:ext uri="{FF2B5EF4-FFF2-40B4-BE49-F238E27FC236}">
                <a16:creationId xmlns:a16="http://schemas.microsoft.com/office/drawing/2014/main" id="{B9B082AF-D546-AB90-114E-4FEA274AACC0}"/>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80A30E2F-F5E9-286D-22F7-D462B1A7D071}"/>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379506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EF26B3-231A-1291-52B7-5FD28DC41FB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62E5B526-170E-EC1E-37A7-29DC622422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F664A8E9-2AF1-C35E-8FEB-D402440D7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92CB4FE-BB5E-AE44-3BD0-07AC202BB785}"/>
              </a:ext>
            </a:extLst>
          </p:cNvPr>
          <p:cNvSpPr>
            <a:spLocks noGrp="1"/>
          </p:cNvSpPr>
          <p:nvPr>
            <p:ph type="dt" sz="half" idx="10"/>
          </p:nvPr>
        </p:nvSpPr>
        <p:spPr/>
        <p:txBody>
          <a:bodyPr/>
          <a:lstStyle/>
          <a:p>
            <a:fld id="{8EA2E826-D231-421B-816E-5EDAC3D02A64}" type="datetime1">
              <a:rPr lang="en-US" smtClean="0"/>
              <a:t>5/16/2023</a:t>
            </a:fld>
            <a:endParaRPr lang="en-US"/>
          </a:p>
        </p:txBody>
      </p:sp>
      <p:sp>
        <p:nvSpPr>
          <p:cNvPr id="6" name="Segnaposto piè di pagina 5">
            <a:extLst>
              <a:ext uri="{FF2B5EF4-FFF2-40B4-BE49-F238E27FC236}">
                <a16:creationId xmlns:a16="http://schemas.microsoft.com/office/drawing/2014/main" id="{44E751EB-994D-08E7-11E8-1FADE7AD1843}"/>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ED665C36-0D41-F8EA-06BC-822F853539CC}"/>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258554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8C73F-0C02-CB02-9F9E-ED85B48700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AFC93C2D-08E0-C117-148A-11114D3123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FFC7792E-4D76-70A9-45EE-64F27A805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ED33612-28ED-EF55-97F3-B5EF793E2786}"/>
              </a:ext>
            </a:extLst>
          </p:cNvPr>
          <p:cNvSpPr>
            <a:spLocks noGrp="1"/>
          </p:cNvSpPr>
          <p:nvPr>
            <p:ph type="dt" sz="half" idx="10"/>
          </p:nvPr>
        </p:nvSpPr>
        <p:spPr/>
        <p:txBody>
          <a:bodyPr/>
          <a:lstStyle/>
          <a:p>
            <a:fld id="{6C72093D-781D-4EEA-ABBC-523F6E967117}" type="datetime1">
              <a:rPr lang="en-US" smtClean="0"/>
              <a:t>5/16/2023</a:t>
            </a:fld>
            <a:endParaRPr lang="en-US"/>
          </a:p>
        </p:txBody>
      </p:sp>
      <p:sp>
        <p:nvSpPr>
          <p:cNvPr id="6" name="Segnaposto piè di pagina 5">
            <a:extLst>
              <a:ext uri="{FF2B5EF4-FFF2-40B4-BE49-F238E27FC236}">
                <a16:creationId xmlns:a16="http://schemas.microsoft.com/office/drawing/2014/main" id="{EB5F000C-315D-EEE6-1A43-5C7F9E491D99}"/>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2B0D8DF7-E1EC-B84B-51AC-F590AD746214}"/>
              </a:ext>
            </a:extLst>
          </p:cNvPr>
          <p:cNvSpPr>
            <a:spLocks noGrp="1"/>
          </p:cNvSpPr>
          <p:nvPr>
            <p:ph type="sldNum" sz="quarter" idx="12"/>
          </p:nvPr>
        </p:nvSpPr>
        <p:spPr/>
        <p:txBody>
          <a:bodyPr/>
          <a:lstStyle/>
          <a:p>
            <a:fld id="{679D9BAF-EB0A-4984-B454-62179873F15C}" type="slidenum">
              <a:rPr lang="en-US" smtClean="0"/>
              <a:t>‹N›</a:t>
            </a:fld>
            <a:endParaRPr lang="en-US"/>
          </a:p>
        </p:txBody>
      </p:sp>
    </p:spTree>
    <p:extLst>
      <p:ext uri="{BB962C8B-B14F-4D97-AF65-F5344CB8AC3E}">
        <p14:creationId xmlns:p14="http://schemas.microsoft.com/office/powerpoint/2010/main" val="231277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F2EAE20-93CC-E81B-B086-2AC1CE735F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10917EE8-DEC7-2275-F097-9A4D84AE4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978CEC4B-AAD9-7D64-7C8C-4E4AD56F8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2363B-D26D-47AC-B9EB-470C1E613CA9}" type="datetime1">
              <a:rPr lang="en-US" smtClean="0"/>
              <a:t>5/16/2023</a:t>
            </a:fld>
            <a:endParaRPr lang="en-US"/>
          </a:p>
        </p:txBody>
      </p:sp>
      <p:sp>
        <p:nvSpPr>
          <p:cNvPr id="5" name="Segnaposto piè di pagina 4">
            <a:extLst>
              <a:ext uri="{FF2B5EF4-FFF2-40B4-BE49-F238E27FC236}">
                <a16:creationId xmlns:a16="http://schemas.microsoft.com/office/drawing/2014/main" id="{65D54077-3C10-3616-0965-5C42F41FD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4460E44F-7404-F9CA-0480-E195F3EEE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D9BAF-EB0A-4984-B454-62179873F15C}" type="slidenum">
              <a:rPr lang="en-US" smtClean="0"/>
              <a:t>‹N›</a:t>
            </a:fld>
            <a:endParaRPr lang="en-US"/>
          </a:p>
        </p:txBody>
      </p:sp>
    </p:spTree>
    <p:extLst>
      <p:ext uri="{BB962C8B-B14F-4D97-AF65-F5344CB8AC3E}">
        <p14:creationId xmlns:p14="http://schemas.microsoft.com/office/powerpoint/2010/main" val="215643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0.png"/><Relationship Id="rId7" Type="http://schemas.openxmlformats.org/officeDocument/2006/relationships/image" Target="../media/image7.web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30.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63.png"/><Relationship Id="rId12" Type="http://schemas.openxmlformats.org/officeDocument/2006/relationships/image" Target="../media/image10.jpeg"/><Relationship Id="rId2" Type="http://schemas.openxmlformats.org/officeDocument/2006/relationships/notesSlide" Target="../notesSlides/notesSlide10.xml"/><Relationship Id="rId16"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5.png"/><Relationship Id="rId5" Type="http://schemas.openxmlformats.org/officeDocument/2006/relationships/image" Target="../media/image721.png"/><Relationship Id="rId15" Type="http://schemas.openxmlformats.org/officeDocument/2006/relationships/image" Target="../media/image79.png"/><Relationship Id="rId10" Type="http://schemas.openxmlformats.org/officeDocument/2006/relationships/image" Target="../media/image67.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webp"/></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8.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6.png"/><Relationship Id="rId10"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webp"/></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0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webp"/><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web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70.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7.webp"/><Relationship Id="rId4" Type="http://schemas.openxmlformats.org/officeDocument/2006/relationships/image" Target="../media/image14.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70.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7.webp"/><Relationship Id="rId4" Type="http://schemas.openxmlformats.org/officeDocument/2006/relationships/image" Target="../media/image14.jpe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72.png"/><Relationship Id="rId21" Type="http://schemas.openxmlformats.org/officeDocument/2006/relationships/image" Target="../media/image10.jpeg"/><Relationship Id="rId12" Type="http://schemas.openxmlformats.org/officeDocument/2006/relationships/image" Target="../media/image890.png"/><Relationship Id="rId17" Type="http://schemas.openxmlformats.org/officeDocument/2006/relationships/image" Target="../media/image81.png"/><Relationship Id="rId2" Type="http://schemas.openxmlformats.org/officeDocument/2006/relationships/notesSlide" Target="../notesSlides/notesSlide15.xml"/><Relationship Id="rId16" Type="http://schemas.openxmlformats.org/officeDocument/2006/relationships/image" Target="../media/image41.png"/><Relationship Id="rId20"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76.png"/><Relationship Id="rId24" Type="http://schemas.openxmlformats.org/officeDocument/2006/relationships/image" Target="../media/image8.png"/><Relationship Id="rId5" Type="http://schemas.openxmlformats.org/officeDocument/2006/relationships/image" Target="../media/image74.png"/><Relationship Id="rId15" Type="http://schemas.openxmlformats.org/officeDocument/2006/relationships/image" Target="../media/image80.png"/><Relationship Id="rId23" Type="http://schemas.openxmlformats.org/officeDocument/2006/relationships/image" Target="../media/image7.webp"/><Relationship Id="rId10" Type="http://schemas.openxmlformats.org/officeDocument/2006/relationships/image" Target="../media/image690.png"/><Relationship Id="rId19" Type="http://schemas.openxmlformats.org/officeDocument/2006/relationships/image" Target="../media/image83.png"/><Relationship Id="rId4"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11.png"/></Relationships>
</file>

<file path=ppt/slides/_rels/slide18.xml.rels><?xml version="1.0" encoding="UTF-8" standalone="yes"?>
<Relationships xmlns="http://schemas.openxmlformats.org/package/2006/relationships"><Relationship Id="rId13" Type="http://schemas.openxmlformats.org/officeDocument/2006/relationships/image" Target="../media/image1020.png"/><Relationship Id="rId18" Type="http://schemas.openxmlformats.org/officeDocument/2006/relationships/image" Target="../media/image420.png"/><Relationship Id="rId3" Type="http://schemas.openxmlformats.org/officeDocument/2006/relationships/image" Target="../media/image84.png"/><Relationship Id="rId21" Type="http://schemas.openxmlformats.org/officeDocument/2006/relationships/image" Target="../media/image10.jpeg"/><Relationship Id="rId12" Type="http://schemas.openxmlformats.org/officeDocument/2006/relationships/image" Target="../media/image87.png"/><Relationship Id="rId2" Type="http://schemas.openxmlformats.org/officeDocument/2006/relationships/notesSlide" Target="../notesSlides/notesSlide16.xml"/><Relationship Id="rId16" Type="http://schemas.openxmlformats.org/officeDocument/2006/relationships/image" Target="../media/image90.png"/><Relationship Id="rId20" Type="http://schemas.openxmlformats.org/officeDocument/2006/relationships/image" Target="../media/image5.png"/><Relationship Id="rId1" Type="http://schemas.openxmlformats.org/officeDocument/2006/relationships/slideLayout" Target="../slideLayouts/slideLayout6.xml"/><Relationship Id="rId11" Type="http://schemas.openxmlformats.org/officeDocument/2006/relationships/image" Target="../media/image86.png"/><Relationship Id="rId24" Type="http://schemas.openxmlformats.org/officeDocument/2006/relationships/image" Target="../media/image8.png"/><Relationship Id="rId5" Type="http://schemas.openxmlformats.org/officeDocument/2006/relationships/image" Target="../media/image85.png"/><Relationship Id="rId15" Type="http://schemas.openxmlformats.org/officeDocument/2006/relationships/image" Target="../media/image89.png"/><Relationship Id="rId23" Type="http://schemas.openxmlformats.org/officeDocument/2006/relationships/image" Target="../media/image7.webp"/><Relationship Id="rId10" Type="http://schemas.openxmlformats.org/officeDocument/2006/relationships/image" Target="../media/image760.png"/><Relationship Id="rId19" Type="http://schemas.openxmlformats.org/officeDocument/2006/relationships/image" Target="../media/image430.png"/><Relationship Id="rId4" Type="http://schemas.openxmlformats.org/officeDocument/2006/relationships/image" Target="../media/image730.png"/><Relationship Id="rId9" Type="http://schemas.openxmlformats.org/officeDocument/2006/relationships/image" Target="../media/image990.png"/><Relationship Id="rId14" Type="http://schemas.openxmlformats.org/officeDocument/2006/relationships/image" Target="../media/image88.png"/><Relationship Id="rId22"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99.png"/><Relationship Id="rId18" Type="http://schemas.openxmlformats.org/officeDocument/2006/relationships/image" Target="../media/image11.png"/><Relationship Id="rId3" Type="http://schemas.openxmlformats.org/officeDocument/2006/relationships/image" Target="../media/image91.png"/><Relationship Id="rId7" Type="http://schemas.openxmlformats.org/officeDocument/2006/relationships/image" Target="../media/image94.png"/><Relationship Id="rId12" Type="http://schemas.openxmlformats.org/officeDocument/2006/relationships/image" Target="../media/image98.png"/><Relationship Id="rId17" Type="http://schemas.openxmlformats.org/officeDocument/2006/relationships/image" Target="../media/image10.jpeg"/><Relationship Id="rId2" Type="http://schemas.openxmlformats.org/officeDocument/2006/relationships/notesSlide" Target="../notesSlides/notesSlide17.xml"/><Relationship Id="rId16" Type="http://schemas.openxmlformats.org/officeDocument/2006/relationships/image" Target="../media/image5.png"/><Relationship Id="rId20"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93.png"/><Relationship Id="rId11" Type="http://schemas.openxmlformats.org/officeDocument/2006/relationships/image" Target="../media/image34.png"/><Relationship Id="rId5" Type="http://schemas.openxmlformats.org/officeDocument/2006/relationships/image" Target="../media/image92.png"/><Relationship Id="rId15" Type="http://schemas.openxmlformats.org/officeDocument/2006/relationships/image" Target="../media/image100.png"/><Relationship Id="rId10" Type="http://schemas.openxmlformats.org/officeDocument/2006/relationships/image" Target="../media/image97.png"/><Relationship Id="rId19" Type="http://schemas.openxmlformats.org/officeDocument/2006/relationships/image" Target="../media/image7.webp"/><Relationship Id="rId4" Type="http://schemas.openxmlformats.org/officeDocument/2006/relationships/image" Target="../media/image810.png"/><Relationship Id="rId9" Type="http://schemas.openxmlformats.org/officeDocument/2006/relationships/image" Target="../media/image96.pn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7.webp"/><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4.jpeg"/><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7.webp"/><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03.png"/><Relationship Id="rId11" Type="http://schemas.openxmlformats.org/officeDocument/2006/relationships/image" Target="../media/image10.jpeg"/><Relationship Id="rId5" Type="http://schemas.openxmlformats.org/officeDocument/2006/relationships/image" Target="../media/image520.png"/><Relationship Id="rId10" Type="http://schemas.openxmlformats.org/officeDocument/2006/relationships/image" Target="../media/image5.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35.png"/><Relationship Id="rId18" Type="http://schemas.openxmlformats.org/officeDocument/2006/relationships/image" Target="../media/image720.png"/><Relationship Id="rId3" Type="http://schemas.openxmlformats.org/officeDocument/2006/relationships/image" Target="../media/image107.png"/><Relationship Id="rId21" Type="http://schemas.openxmlformats.org/officeDocument/2006/relationships/image" Target="../media/image10.jpeg"/><Relationship Id="rId7" Type="http://schemas.openxmlformats.org/officeDocument/2006/relationships/image" Target="../media/image109.png"/><Relationship Id="rId12" Type="http://schemas.openxmlformats.org/officeDocument/2006/relationships/image" Target="../media/image112.png"/><Relationship Id="rId2" Type="http://schemas.openxmlformats.org/officeDocument/2006/relationships/notesSlide" Target="../notesSlides/notesSlide19.xml"/><Relationship Id="rId20"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311.png"/><Relationship Id="rId11" Type="http://schemas.openxmlformats.org/officeDocument/2006/relationships/image" Target="../media/image63.png"/><Relationship Id="rId24" Type="http://schemas.openxmlformats.org/officeDocument/2006/relationships/image" Target="../media/image8.png"/><Relationship Id="rId5" Type="http://schemas.openxmlformats.org/officeDocument/2006/relationships/image" Target="../media/image510.png"/><Relationship Id="rId23" Type="http://schemas.openxmlformats.org/officeDocument/2006/relationships/image" Target="../media/image7.webp"/><Relationship Id="rId10" Type="http://schemas.openxmlformats.org/officeDocument/2006/relationships/image" Target="../media/image62.png"/><Relationship Id="rId19"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1.png"/><Relationship Id="rId14" Type="http://schemas.openxmlformats.org/officeDocument/2006/relationships/image" Target="../media/image113.png"/><Relationship Id="rId22"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0.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5.png"/><Relationship Id="rId2" Type="http://schemas.openxmlformats.org/officeDocument/2006/relationships/notesSlide" Target="../notesSlides/notesSlide20.xml"/><Relationship Id="rId16"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117.png"/><Relationship Id="rId5" Type="http://schemas.openxmlformats.org/officeDocument/2006/relationships/image" Target="../media/image20.png"/><Relationship Id="rId15" Type="http://schemas.openxmlformats.org/officeDocument/2006/relationships/image" Target="../media/image7.webp"/><Relationship Id="rId10" Type="http://schemas.openxmlformats.org/officeDocument/2006/relationships/image" Target="../media/image116.png"/><Relationship Id="rId4" Type="http://schemas.openxmlformats.org/officeDocument/2006/relationships/image" Target="../media/image19.png"/><Relationship Id="rId9" Type="http://schemas.openxmlformats.org/officeDocument/2006/relationships/image" Target="../media/image115.png"/><Relationship Id="rId1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8" Type="http://schemas.openxmlformats.org/officeDocument/2006/relationships/image" Target="../media/image11.png"/><Relationship Id="rId3" Type="http://schemas.openxmlformats.org/officeDocument/2006/relationships/image" Target="../media/image196.png"/><Relationship Id="rId7" Type="http://schemas.openxmlformats.org/officeDocument/2006/relationships/image" Target="../media/image230.png"/><Relationship Id="rId17" Type="http://schemas.openxmlformats.org/officeDocument/2006/relationships/image" Target="../media/image10.jpeg"/><Relationship Id="rId2" Type="http://schemas.openxmlformats.org/officeDocument/2006/relationships/notesSlide" Target="../notesSlides/notesSlide21.xml"/><Relationship Id="rId16" Type="http://schemas.openxmlformats.org/officeDocument/2006/relationships/image" Target="../media/image5.png"/><Relationship Id="rId20"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220.png"/><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280.png"/><Relationship Id="rId10" Type="http://schemas.openxmlformats.org/officeDocument/2006/relationships/image" Target="../media/image28.png"/><Relationship Id="rId19" Type="http://schemas.openxmlformats.org/officeDocument/2006/relationships/image" Target="../media/image7.webp"/><Relationship Id="rId4" Type="http://schemas.openxmlformats.org/officeDocument/2006/relationships/image" Target="../media/image24.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8.png"/><Relationship Id="rId3" Type="http://schemas.openxmlformats.org/officeDocument/2006/relationships/image" Target="../media/image1030.png"/><Relationship Id="rId7" Type="http://schemas.openxmlformats.org/officeDocument/2006/relationships/image" Target="../media/image261.png"/><Relationship Id="rId12" Type="http://schemas.openxmlformats.org/officeDocument/2006/relationships/image" Target="../media/image7.webp"/><Relationship Id="rId2" Type="http://schemas.openxmlformats.org/officeDocument/2006/relationships/image" Target="../media/image800.png"/><Relationship Id="rId1" Type="http://schemas.openxmlformats.org/officeDocument/2006/relationships/slideLayout" Target="../slideLayouts/slideLayout6.xml"/><Relationship Id="rId6" Type="http://schemas.openxmlformats.org/officeDocument/2006/relationships/image" Target="../media/image120.png"/><Relationship Id="rId11" Type="http://schemas.openxmlformats.org/officeDocument/2006/relationships/image" Target="../media/image11.png"/><Relationship Id="rId5" Type="http://schemas.openxmlformats.org/officeDocument/2006/relationships/image" Target="../media/image119.png"/><Relationship Id="rId10" Type="http://schemas.openxmlformats.org/officeDocument/2006/relationships/image" Target="../media/image10.jpeg"/><Relationship Id="rId4" Type="http://schemas.openxmlformats.org/officeDocument/2006/relationships/image" Target="../media/image118.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0.jpeg"/><Relationship Id="rId3" Type="http://schemas.openxmlformats.org/officeDocument/2006/relationships/image" Target="../media/image122.png"/><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notesSlide" Target="../notesSlides/notesSlide22.xml"/><Relationship Id="rId16"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3.png"/><Relationship Id="rId11" Type="http://schemas.openxmlformats.org/officeDocument/2006/relationships/image" Target="../media/image125.png"/><Relationship Id="rId5" Type="http://schemas.openxmlformats.org/officeDocument/2006/relationships/image" Target="NULL"/><Relationship Id="rId15" Type="http://schemas.openxmlformats.org/officeDocument/2006/relationships/image" Target="../media/image7.webp"/><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51.png"/><Relationship Id="rId1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6.png"/><Relationship Id="rId7" Type="http://schemas.openxmlformats.org/officeDocument/2006/relationships/image" Target="../media/image128.png"/><Relationship Id="rId12"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media/image7.webp"/><Relationship Id="rId5" Type="http://schemas.openxmlformats.org/officeDocument/2006/relationships/image" Target="../media/image127.png"/><Relationship Id="rId10" Type="http://schemas.openxmlformats.org/officeDocument/2006/relationships/image" Target="../media/image11.png"/><Relationship Id="rId4" Type="http://schemas.openxmlformats.org/officeDocument/2006/relationships/image" Target="NULL"/><Relationship Id="rId9"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openxmlformats.org/officeDocument/2006/relationships/image" Target="../media/image7.webp"/><Relationship Id="rId3" Type="http://schemas.openxmlformats.org/officeDocument/2006/relationships/image" Target="../media/image129.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NULL"/><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0.png"/><Relationship Id="rId7" Type="http://schemas.openxmlformats.org/officeDocument/2006/relationships/image" Target="../media/image50.png"/><Relationship Id="rId12"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31.png"/><Relationship Id="rId11" Type="http://schemas.openxmlformats.org/officeDocument/2006/relationships/image" Target="../media/image7.webp"/><Relationship Id="rId5" Type="http://schemas.openxmlformats.org/officeDocument/2006/relationships/image" Target="../media/image49.png"/><Relationship Id="rId10" Type="http://schemas.openxmlformats.org/officeDocument/2006/relationships/image" Target="../media/image11.png"/><Relationship Id="rId4" Type="http://schemas.openxmlformats.org/officeDocument/2006/relationships/image" Target="NULL"/><Relationship Id="rId9"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7.webp"/><Relationship Id="rId2" Type="http://schemas.openxmlformats.org/officeDocument/2006/relationships/image" Target="../media/image13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10.jpeg"/><Relationship Id="rId2" Type="http://schemas.openxmlformats.org/officeDocument/2006/relationships/notesSlide" Target="../notesSlides/notesSlide3.xml"/><Relationship Id="rId16" Type="http://schemas.openxmlformats.org/officeDocument/2006/relationships/image" Target="../media/image5.png"/><Relationship Id="rId20"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21.png"/><Relationship Id="rId10" Type="http://schemas.openxmlformats.org/officeDocument/2006/relationships/image" Target="../media/image25.png"/><Relationship Id="rId19" Type="http://schemas.openxmlformats.org/officeDocument/2006/relationships/image" Target="../media/image7.webp"/><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34.png"/><Relationship Id="rId5" Type="http://schemas.openxmlformats.org/officeDocument/2006/relationships/image" Target="../media/image7.webp"/><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137.png"/><Relationship Id="rId2" Type="http://schemas.openxmlformats.org/officeDocument/2006/relationships/image" Target="../media/image511.png"/><Relationship Id="rId1" Type="http://schemas.openxmlformats.org/officeDocument/2006/relationships/slideLayout" Target="../slideLayouts/slideLayout13.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530.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90.png"/><Relationship Id="rId18" Type="http://schemas.openxmlformats.org/officeDocument/2006/relationships/image" Target="../media/image7.webp"/><Relationship Id="rId3" Type="http://schemas.openxmlformats.org/officeDocument/2006/relationships/image" Target="../media/image30.png"/><Relationship Id="rId21" Type="http://schemas.openxmlformats.org/officeDocument/2006/relationships/image" Target="../media/image40.png"/><Relationship Id="rId7" Type="http://schemas.openxmlformats.org/officeDocument/2006/relationships/image" Target="../media/image5.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20"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281.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34.png"/><Relationship Id="rId19"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image" Target="../media/image1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7.webp"/><Relationship Id="rId13"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image" Target="../media/image11.png"/><Relationship Id="rId12"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diagramQuickStyle" Target="../diagrams/quickStyle1.xml"/><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diagramLayout" Target="../diagrams/layout1.xml"/><Relationship Id="rId4" Type="http://schemas.openxmlformats.org/officeDocument/2006/relationships/image" Target="../media/image32.png"/><Relationship Id="rId9" Type="http://schemas.openxmlformats.org/officeDocument/2006/relationships/diagramData" Target="../diagrams/data1.xml"/><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70.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7.webp"/><Relationship Id="rId4" Type="http://schemas.openxmlformats.org/officeDocument/2006/relationships/image" Target="../media/image14.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48.png"/><Relationship Id="rId3" Type="http://schemas.openxmlformats.org/officeDocument/2006/relationships/image" Target="../media/image15.png"/><Relationship Id="rId21" Type="http://schemas.openxmlformats.org/officeDocument/2006/relationships/image" Target="../media/image8.png"/><Relationship Id="rId7" Type="http://schemas.openxmlformats.org/officeDocument/2006/relationships/image" Target="../media/image44.png"/><Relationship Id="rId12" Type="http://schemas.openxmlformats.org/officeDocument/2006/relationships/image" Target="../media/image47.png"/><Relationship Id="rId17" Type="http://schemas.openxmlformats.org/officeDocument/2006/relationships/image" Target="../media/image7.webp"/><Relationship Id="rId2" Type="http://schemas.openxmlformats.org/officeDocument/2006/relationships/notesSlide" Target="../notesSlides/notesSlide7.xml"/><Relationship Id="rId16" Type="http://schemas.openxmlformats.org/officeDocument/2006/relationships/image" Target="../media/image11.png"/><Relationship Id="rId20" Type="http://schemas.openxmlformats.org/officeDocument/2006/relationships/image" Target="../media/image630.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46.png"/><Relationship Id="rId5" Type="http://schemas.openxmlformats.org/officeDocument/2006/relationships/image" Target="../media/image1211.png"/><Relationship Id="rId15" Type="http://schemas.openxmlformats.org/officeDocument/2006/relationships/image" Target="../media/image10.jpeg"/><Relationship Id="rId10" Type="http://schemas.openxmlformats.org/officeDocument/2006/relationships/image" Target="../media/image45.png"/><Relationship Id="rId4" Type="http://schemas.openxmlformats.org/officeDocument/2006/relationships/image" Target="../media/image58.png"/><Relationship Id="rId9" Type="http://schemas.openxmlformats.org/officeDocument/2006/relationships/image" Target="../media/image31.pn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20.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image" Target="../media/image66.png"/><Relationship Id="rId12" Type="http://schemas.openxmlformats.org/officeDocument/2006/relationships/image" Target="../media/image53.png"/><Relationship Id="rId17" Type="http://schemas.openxmlformats.org/officeDocument/2006/relationships/image" Target="../media/image691.png"/><Relationship Id="rId2" Type="http://schemas.openxmlformats.org/officeDocument/2006/relationships/notesSlide" Target="../notesSlides/notesSlide8.xml"/><Relationship Id="rId16" Type="http://schemas.openxmlformats.org/officeDocument/2006/relationships/image" Target="../media/image7.webp"/><Relationship Id="rId1" Type="http://schemas.openxmlformats.org/officeDocument/2006/relationships/slideLayout" Target="../slideLayouts/slideLayout6.xml"/><Relationship Id="rId11" Type="http://schemas.openxmlformats.org/officeDocument/2006/relationships/image" Target="../media/image52.png"/><Relationship Id="rId5" Type="http://schemas.openxmlformats.org/officeDocument/2006/relationships/image" Target="../media/image50.png"/><Relationship Id="rId15" Type="http://schemas.openxmlformats.org/officeDocument/2006/relationships/image" Target="../media/image11.png"/><Relationship Id="rId10" Type="http://schemas.openxmlformats.org/officeDocument/2006/relationships/image" Target="../media/image480.png"/><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5.png"/><Relationship Id="rId7" Type="http://schemas.openxmlformats.org/officeDocument/2006/relationships/image" Target="../media/image7.webp"/><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olo 1">
                <a:extLst>
                  <a:ext uri="{FF2B5EF4-FFF2-40B4-BE49-F238E27FC236}">
                    <a16:creationId xmlns:a16="http://schemas.microsoft.com/office/drawing/2014/main" id="{9E909DAA-8E35-496B-BD19-574985589104}"/>
                  </a:ext>
                </a:extLst>
              </p:cNvPr>
              <p:cNvSpPr>
                <a:spLocks noGrp="1"/>
              </p:cNvSpPr>
              <p:nvPr>
                <p:ph type="ctrTitle"/>
              </p:nvPr>
            </p:nvSpPr>
            <p:spPr>
              <a:xfrm>
                <a:off x="1524000" y="219757"/>
                <a:ext cx="9534982" cy="2387600"/>
              </a:xfrm>
            </p:spPr>
            <p:txBody>
              <a:bodyPr>
                <a:noAutofit/>
              </a:bodyPr>
              <a:lstStyle/>
              <a:p>
                <a:r>
                  <a:rPr lang="en-US" dirty="0"/>
                  <a:t>BEAM BREAKUP STUDIES FOR THE </a:t>
                </a:r>
                <a14:m>
                  <m:oMath xmlns:m="http://schemas.openxmlformats.org/officeDocument/2006/math">
                    <m:sSup>
                      <m:sSupPr>
                        <m:ctrlPr>
                          <a:rPr lang="en-US" i="1" dirty="0" smtClean="0">
                            <a:latin typeface="Cambria Math" panose="02040503050406030204" pitchFamily="18" charset="0"/>
                          </a:rPr>
                        </m:ctrlPr>
                      </m:sSupPr>
                      <m:e>
                        <m:r>
                          <m:rPr>
                            <m:sty m:val="p"/>
                          </m:rPr>
                          <a:rPr lang="en-US" i="0" dirty="0" smtClean="0">
                            <a:latin typeface="Cambria Math" panose="02040503050406030204" pitchFamily="18" charset="0"/>
                          </a:rPr>
                          <m:t>C</m:t>
                        </m:r>
                      </m:e>
                      <m:sup>
                        <m:r>
                          <a:rPr lang="en-US" i="0" dirty="0" smtClean="0">
                            <a:latin typeface="Cambria Math" panose="02040503050406030204" pitchFamily="18" charset="0"/>
                          </a:rPr>
                          <m:t>3</m:t>
                        </m:r>
                      </m:sup>
                    </m:sSup>
                  </m:oMath>
                </a14:m>
                <a:r>
                  <a:rPr lang="en-US" dirty="0"/>
                  <a:t> LINEAR COLLIDER</a:t>
                </a:r>
              </a:p>
            </p:txBody>
          </p:sp>
        </mc:Choice>
        <mc:Fallback xmlns="">
          <p:sp>
            <p:nvSpPr>
              <p:cNvPr id="4" name="Titolo 1">
                <a:extLst>
                  <a:ext uri="{FF2B5EF4-FFF2-40B4-BE49-F238E27FC236}">
                    <a16:creationId xmlns:a16="http://schemas.microsoft.com/office/drawing/2014/main" id="{9E909DAA-8E35-496B-BD19-574985589104}"/>
                  </a:ext>
                </a:extLst>
              </p:cNvPr>
              <p:cNvSpPr>
                <a:spLocks noGrp="1" noRot="1" noChangeAspect="1" noMove="1" noResize="1" noEditPoints="1" noAdjustHandles="1" noChangeArrowheads="1" noChangeShapeType="1" noTextEdit="1"/>
              </p:cNvSpPr>
              <p:nvPr>
                <p:ph type="ctrTitle"/>
              </p:nvPr>
            </p:nvSpPr>
            <p:spPr>
              <a:xfrm>
                <a:off x="1524000" y="219757"/>
                <a:ext cx="9534982" cy="2387600"/>
              </a:xfrm>
              <a:blipFill>
                <a:blip r:embed="rId3"/>
                <a:stretch>
                  <a:fillRect l="-2110" r="-3900" b="-17602"/>
                </a:stretch>
              </a:blipFill>
            </p:spPr>
            <p:txBody>
              <a:bodyPr/>
              <a:lstStyle/>
              <a:p>
                <a:r>
                  <a:rPr lang="en-US">
                    <a:noFill/>
                  </a:rPr>
                  <a:t> </a:t>
                </a:r>
              </a:p>
            </p:txBody>
          </p:sp>
        </mc:Fallback>
      </mc:AlternateContent>
      <p:sp>
        <p:nvSpPr>
          <p:cNvPr id="5" name="Subtitle 2">
            <a:extLst>
              <a:ext uri="{FF2B5EF4-FFF2-40B4-BE49-F238E27FC236}">
                <a16:creationId xmlns:a16="http://schemas.microsoft.com/office/drawing/2014/main" id="{28C8EB25-6521-41DA-A2F4-F091132A5006}"/>
              </a:ext>
            </a:extLst>
          </p:cNvPr>
          <p:cNvSpPr>
            <a:spLocks noGrp="1"/>
          </p:cNvSpPr>
          <p:nvPr/>
        </p:nvSpPr>
        <p:spPr>
          <a:xfrm>
            <a:off x="1097718" y="2925851"/>
            <a:ext cx="11241869" cy="17977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t-IT" b="1" i="0" u="sng" dirty="0">
                <a:effectLst/>
                <a:latin typeface="Arial" panose="020B0604020202020204" pitchFamily="34" charset="0"/>
                <a:cs typeface="Arial" panose="020B0604020202020204" pitchFamily="34" charset="0"/>
              </a:rPr>
              <a:t>Speaker:</a:t>
            </a:r>
            <a:r>
              <a:rPr lang="it-IT" b="1" i="0" dirty="0">
                <a:effectLst/>
                <a:latin typeface="Arial" panose="020B0604020202020204" pitchFamily="34" charset="0"/>
                <a:cs typeface="Arial" panose="020B0604020202020204" pitchFamily="34" charset="0"/>
              </a:rPr>
              <a:t> </a:t>
            </a:r>
            <a:r>
              <a:rPr lang="it-IT" i="0" dirty="0">
                <a:effectLst/>
                <a:latin typeface="Arial" panose="020B0604020202020204" pitchFamily="34" charset="0"/>
                <a:cs typeface="Arial" panose="020B0604020202020204" pitchFamily="34" charset="0"/>
              </a:rPr>
              <a:t>F. Bosco</a:t>
            </a:r>
            <a:r>
              <a:rPr lang="it-IT" i="0" baseline="30000" dirty="0">
                <a:effectLst/>
                <a:latin typeface="Arial" panose="020B0604020202020204" pitchFamily="34" charset="0"/>
                <a:cs typeface="Arial" panose="020B0604020202020204" pitchFamily="34" charset="0"/>
              </a:rPr>
              <a:t>1,2,3*</a:t>
            </a:r>
            <a:endParaRPr lang="it-IT" baseline="30000" dirty="0">
              <a:latin typeface="Arial" panose="020B0604020202020204" pitchFamily="34" charset="0"/>
              <a:cs typeface="Arial" panose="020B0604020202020204" pitchFamily="34" charset="0"/>
            </a:endParaRPr>
          </a:p>
          <a:p>
            <a:pPr algn="l"/>
            <a:r>
              <a:rPr lang="it-IT" b="1" u="sng" dirty="0">
                <a:latin typeface="Arial" panose="020B0604020202020204" pitchFamily="34" charset="0"/>
                <a:cs typeface="Arial" panose="020B0604020202020204" pitchFamily="34" charset="0"/>
              </a:rPr>
              <a:t>Co-</a:t>
            </a:r>
            <a:r>
              <a:rPr lang="it-IT" b="1" u="sng" dirty="0" err="1">
                <a:latin typeface="Arial" panose="020B0604020202020204" pitchFamily="34" charset="0"/>
                <a:cs typeface="Arial" panose="020B0604020202020204" pitchFamily="34" charset="0"/>
              </a:rPr>
              <a:t>authors</a:t>
            </a:r>
            <a:r>
              <a:rPr lang="it-IT" b="1"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 Behtouei</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O. Camacho</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M. Carillo</a:t>
            </a:r>
            <a:r>
              <a:rPr lang="en-US" baseline="30000" dirty="0">
                <a:latin typeface="Arial" panose="020B0604020202020204" pitchFamily="34" charset="0"/>
                <a:cs typeface="Arial" panose="020B0604020202020204" pitchFamily="34" charset="0"/>
              </a:rPr>
              <a:t>1,2,3</a:t>
            </a:r>
            <a:r>
              <a:rPr lang="en-US" dirty="0">
                <a:latin typeface="Arial" panose="020B0604020202020204" pitchFamily="34" charset="0"/>
                <a:cs typeface="Arial" panose="020B0604020202020204" pitchFamily="34" charset="0"/>
              </a:rPr>
              <a:t>, E. Chiadroni</a:t>
            </a:r>
            <a:r>
              <a:rPr lang="en-US" baseline="30000" dirty="0">
                <a:latin typeface="Arial" panose="020B0604020202020204" pitchFamily="34" charset="0"/>
                <a:cs typeface="Arial" panose="020B0604020202020204" pitchFamily="34" charset="0"/>
              </a:rPr>
              <a:t>2,4</a:t>
            </a:r>
            <a:r>
              <a:rPr lang="en-US" dirty="0">
                <a:latin typeface="Arial" panose="020B0604020202020204" pitchFamily="34" charset="0"/>
                <a:cs typeface="Arial" panose="020B0604020202020204" pitchFamily="34" charset="0"/>
              </a:rPr>
              <a:t>,</a:t>
            </a:r>
          </a:p>
          <a:p>
            <a:pPr algn="l"/>
            <a:r>
              <a:rPr lang="en-US" dirty="0">
                <a:latin typeface="Arial" panose="020B0604020202020204" pitchFamily="34" charset="0"/>
                <a:cs typeface="Arial" panose="020B0604020202020204" pitchFamily="34" charset="0"/>
              </a:rPr>
              <a:t>L. Faillace</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L. Ficcadenti</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D. Francescone</a:t>
            </a:r>
            <a:r>
              <a:rPr lang="en-US" baseline="30000"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A. Fukasawa</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 Giribono</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,L. Giuliano</a:t>
            </a:r>
            <a:r>
              <a:rPr lang="en-US" baseline="30000"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a:t>
            </a:r>
          </a:p>
          <a:p>
            <a:pPr algn="l"/>
            <a:r>
              <a:rPr lang="en-US" dirty="0">
                <a:latin typeface="Arial" panose="020B0604020202020204" pitchFamily="34" charset="0"/>
                <a:cs typeface="Arial" panose="020B0604020202020204" pitchFamily="34" charset="0"/>
              </a:rPr>
              <a:t>G. Lawler</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Z. Li</a:t>
            </a:r>
            <a:r>
              <a:rPr lang="en-US" baseline="30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N. Majernik</a:t>
            </a:r>
            <a:r>
              <a:rPr lang="en-US" baseline="30000" dirty="0">
                <a:latin typeface="Arial" panose="020B0604020202020204" pitchFamily="34" charset="0"/>
                <a:cs typeface="Arial" panose="020B0604020202020204" pitchFamily="34" charset="0"/>
              </a:rPr>
              <a:t>5,1</a:t>
            </a:r>
            <a:r>
              <a:rPr lang="en-US" dirty="0">
                <a:latin typeface="Arial" panose="020B0604020202020204" pitchFamily="34" charset="0"/>
                <a:cs typeface="Arial" panose="020B0604020202020204" pitchFamily="34" charset="0"/>
              </a:rPr>
              <a:t>, M. Migliorati</a:t>
            </a:r>
            <a:r>
              <a:rPr lang="en-US" baseline="30000"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A. Mostacci</a:t>
            </a:r>
            <a:r>
              <a:rPr lang="en-US" baseline="30000"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L. Palumbo</a:t>
            </a:r>
            <a:r>
              <a:rPr lang="en-US" baseline="30000"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a:t>
            </a:r>
          </a:p>
          <a:p>
            <a:pPr algn="l"/>
            <a:r>
              <a:rPr lang="en-US" dirty="0">
                <a:latin typeface="Arial" panose="020B0604020202020204" pitchFamily="34" charset="0"/>
                <a:cs typeface="Arial" panose="020B0604020202020204" pitchFamily="34" charset="0"/>
              </a:rPr>
              <a:t>J. Rosenzweig</a:t>
            </a:r>
            <a:r>
              <a:rPr lang="en-US" baseline="30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G. J. Silvi</a:t>
            </a:r>
            <a:r>
              <a:rPr lang="en-US" baseline="30000"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B. Spataro</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S. Tantawi</a:t>
            </a:r>
            <a:r>
              <a:rPr lang="en-US" baseline="30000" dirty="0">
                <a:latin typeface="Arial" panose="020B0604020202020204" pitchFamily="34" charset="0"/>
                <a:cs typeface="Arial" panose="020B0604020202020204" pitchFamily="34" charset="0"/>
              </a:rPr>
              <a:t>5</a:t>
            </a:r>
          </a:p>
        </p:txBody>
      </p:sp>
      <p:sp>
        <p:nvSpPr>
          <p:cNvPr id="6" name="CasellaDiTesto 5">
            <a:extLst>
              <a:ext uri="{FF2B5EF4-FFF2-40B4-BE49-F238E27FC236}">
                <a16:creationId xmlns:a16="http://schemas.microsoft.com/office/drawing/2014/main" id="{DDC6264F-0C48-4A95-85CF-E5826A8B77D3}"/>
              </a:ext>
            </a:extLst>
          </p:cNvPr>
          <p:cNvSpPr txBox="1"/>
          <p:nvPr/>
        </p:nvSpPr>
        <p:spPr>
          <a:xfrm>
            <a:off x="1097720" y="4768034"/>
            <a:ext cx="609600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baseline="30000" dirty="0">
                <a:effectLst/>
                <a:latin typeface="Arial" panose="020B0604020202020204" pitchFamily="34" charset="0"/>
              </a:rPr>
              <a:t>1</a:t>
            </a:r>
            <a:r>
              <a:rPr lang="en-US" dirty="0">
                <a:latin typeface="Arial" panose="020B0604020202020204" pitchFamily="34" charset="0"/>
              </a:rPr>
              <a:t>UCLA, Los Angeles, 90095 CA, USA</a:t>
            </a:r>
          </a:p>
          <a:p>
            <a:r>
              <a:rPr lang="en-US" b="0" i="0" baseline="30000" dirty="0">
                <a:effectLst/>
                <a:latin typeface="Arial" panose="020B0604020202020204" pitchFamily="34" charset="0"/>
              </a:rPr>
              <a:t>2</a:t>
            </a:r>
            <a:r>
              <a:rPr lang="en-US" b="0" i="0" dirty="0">
                <a:effectLst/>
                <a:latin typeface="Arial" panose="020B0604020202020204" pitchFamily="34" charset="0"/>
              </a:rPr>
              <a:t>La Sapienza University of Rome, 00161 Rome, Italy</a:t>
            </a:r>
          </a:p>
          <a:p>
            <a:r>
              <a:rPr lang="en-US" baseline="30000" dirty="0">
                <a:latin typeface="Arial" panose="020B0604020202020204" pitchFamily="34" charset="0"/>
              </a:rPr>
              <a:t>3</a:t>
            </a:r>
            <a:r>
              <a:rPr lang="en-US" b="0" i="0" dirty="0">
                <a:effectLst/>
                <a:latin typeface="Arial" panose="020B0604020202020204" pitchFamily="34" charset="0"/>
              </a:rPr>
              <a:t>INFN-Sez. Roma1, 00161 Rome, Italy</a:t>
            </a:r>
          </a:p>
          <a:p>
            <a:r>
              <a:rPr lang="en-US" baseline="30000" dirty="0">
                <a:latin typeface="Arial" panose="020B0604020202020204" pitchFamily="34" charset="0"/>
              </a:rPr>
              <a:t>4</a:t>
            </a:r>
            <a:r>
              <a:rPr lang="en-US" dirty="0">
                <a:latin typeface="Arial" panose="020B0604020202020204" pitchFamily="34" charset="0"/>
              </a:rPr>
              <a:t>INFN-LNF, 00044 Frascati, Italy</a:t>
            </a:r>
          </a:p>
          <a:p>
            <a:r>
              <a:rPr lang="en-US" baseline="30000" dirty="0">
                <a:latin typeface="Arial" panose="020B0604020202020204" pitchFamily="34" charset="0"/>
              </a:rPr>
              <a:t>5</a:t>
            </a:r>
            <a:r>
              <a:rPr lang="en-US" dirty="0">
                <a:latin typeface="Arial" panose="020B0604020202020204" pitchFamily="34" charset="0"/>
              </a:rPr>
              <a:t>SLAC, Menlo Park, 94025, CA, USA</a:t>
            </a:r>
            <a:endParaRPr lang="en-US" dirty="0"/>
          </a:p>
        </p:txBody>
      </p:sp>
      <p:sp>
        <p:nvSpPr>
          <p:cNvPr id="7" name="CasellaDiTesto 12">
            <a:extLst>
              <a:ext uri="{FF2B5EF4-FFF2-40B4-BE49-F238E27FC236}">
                <a16:creationId xmlns:a16="http://schemas.microsoft.com/office/drawing/2014/main" id="{B2686B6A-90F4-4061-8ED0-D9F75D9BCE03}"/>
              </a:ext>
            </a:extLst>
          </p:cNvPr>
          <p:cNvSpPr txBox="1"/>
          <p:nvPr/>
        </p:nvSpPr>
        <p:spPr>
          <a:xfrm>
            <a:off x="1097720" y="6348711"/>
            <a:ext cx="31813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rPr>
              <a:t>* </a:t>
            </a:r>
            <a:r>
              <a:rPr lang="en-US" b="1" i="0" dirty="0">
                <a:effectLst/>
                <a:latin typeface="Arial" panose="020B0604020202020204" pitchFamily="34" charset="0"/>
              </a:rPr>
              <a:t>fbosco@physics.ucla.edu</a:t>
            </a:r>
            <a:endParaRPr lang="en-US" b="1" dirty="0"/>
          </a:p>
        </p:txBody>
      </p:sp>
      <p:sp>
        <p:nvSpPr>
          <p:cNvPr id="11" name="Rectangle 6">
            <a:extLst>
              <a:ext uri="{FF2B5EF4-FFF2-40B4-BE49-F238E27FC236}">
                <a16:creationId xmlns:a16="http://schemas.microsoft.com/office/drawing/2014/main" id="{1162A0B3-FFAD-4AC5-912F-1D93716474C8}"/>
              </a:ext>
            </a:extLst>
          </p:cNvPr>
          <p:cNvSpPr/>
          <p:nvPr/>
        </p:nvSpPr>
        <p:spPr>
          <a:xfrm>
            <a:off x="100040" y="131316"/>
            <a:ext cx="9534983"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0" dirty="0">
                <a:solidFill>
                  <a:srgbClr val="00B050"/>
                </a:solidFill>
                <a:effectLst/>
                <a:latin typeface="Georgia" panose="02040502050405020303" pitchFamily="18" charset="0"/>
              </a:rPr>
              <a:t>International Workshop on Future Linear Collider – May 15-19 2023</a:t>
            </a:r>
          </a:p>
        </p:txBody>
      </p:sp>
      <p:pic>
        <p:nvPicPr>
          <p:cNvPr id="13" name="Immagine 6">
            <a:extLst>
              <a:ext uri="{FF2B5EF4-FFF2-40B4-BE49-F238E27FC236}">
                <a16:creationId xmlns:a16="http://schemas.microsoft.com/office/drawing/2014/main" id="{812DB5CF-255A-4222-BA12-62C48D2EE7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23269" y="5449103"/>
            <a:ext cx="1503195" cy="760365"/>
          </a:xfrm>
          <a:prstGeom prst="rect">
            <a:avLst/>
          </a:prstGeom>
        </p:spPr>
      </p:pic>
      <p:pic>
        <p:nvPicPr>
          <p:cNvPr id="14" name="Immagine 8">
            <a:extLst>
              <a:ext uri="{FF2B5EF4-FFF2-40B4-BE49-F238E27FC236}">
                <a16:creationId xmlns:a16="http://schemas.microsoft.com/office/drawing/2014/main" id="{B20E5EC4-7579-4288-AF95-7201D3312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7298" y="4553602"/>
            <a:ext cx="1647513" cy="530441"/>
          </a:xfrm>
          <a:prstGeom prst="rect">
            <a:avLst/>
          </a:prstGeom>
        </p:spPr>
      </p:pic>
      <p:pic>
        <p:nvPicPr>
          <p:cNvPr id="15" name="Immagine 10">
            <a:extLst>
              <a:ext uri="{FF2B5EF4-FFF2-40B4-BE49-F238E27FC236}">
                <a16:creationId xmlns:a16="http://schemas.microsoft.com/office/drawing/2014/main" id="{D5329873-FF2D-465B-9EA2-26CF7C925E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4546" y="4207715"/>
            <a:ext cx="1041550" cy="1222216"/>
          </a:xfrm>
          <a:prstGeom prst="rect">
            <a:avLst/>
          </a:prstGeom>
        </p:spPr>
      </p:pic>
      <p:pic>
        <p:nvPicPr>
          <p:cNvPr id="9" name="Immagine 8">
            <a:extLst>
              <a:ext uri="{FF2B5EF4-FFF2-40B4-BE49-F238E27FC236}">
                <a16:creationId xmlns:a16="http://schemas.microsoft.com/office/drawing/2014/main" id="{C592CD2D-55F8-7B79-AB95-67B67ACFD76B}"/>
              </a:ext>
            </a:extLst>
          </p:cNvPr>
          <p:cNvPicPr>
            <a:picLocks noChangeAspect="1"/>
          </p:cNvPicPr>
          <p:nvPr/>
        </p:nvPicPr>
        <p:blipFill rotWithShape="1">
          <a:blip r:embed="rId7">
            <a:extLst>
              <a:ext uri="{28A0092B-C50C-407E-A947-70E740481C1C}">
                <a14:useLocalDpi xmlns:a14="http://schemas.microsoft.com/office/drawing/2010/main" val="0"/>
              </a:ext>
            </a:extLst>
          </a:blip>
          <a:srcRect l="19571" t="33959" r="19361" b="31925"/>
          <a:stretch/>
        </p:blipFill>
        <p:spPr>
          <a:xfrm>
            <a:off x="9773368" y="5515590"/>
            <a:ext cx="1763906" cy="627392"/>
          </a:xfrm>
          <a:prstGeom prst="rect">
            <a:avLst/>
          </a:prstGeom>
        </p:spPr>
      </p:pic>
      <p:sp>
        <p:nvSpPr>
          <p:cNvPr id="3" name="CasellaDiTesto 2">
            <a:extLst>
              <a:ext uri="{FF2B5EF4-FFF2-40B4-BE49-F238E27FC236}">
                <a16:creationId xmlns:a16="http://schemas.microsoft.com/office/drawing/2014/main" id="{C7ABB2F6-6E0D-A37B-E104-278BD1ABEF8B}"/>
              </a:ext>
            </a:extLst>
          </p:cNvPr>
          <p:cNvSpPr txBox="1"/>
          <p:nvPr/>
        </p:nvSpPr>
        <p:spPr>
          <a:xfrm>
            <a:off x="5195456" y="6353266"/>
            <a:ext cx="7481455" cy="461665"/>
          </a:xfrm>
          <a:prstGeom prst="rect">
            <a:avLst/>
          </a:prstGeom>
          <a:noFill/>
        </p:spPr>
        <p:txBody>
          <a:bodyPr wrap="square">
            <a:spAutoFit/>
          </a:bodyPr>
          <a:lstStyle/>
          <a:p>
            <a:r>
              <a:rPr lang="en-US" sz="1200" dirty="0"/>
              <a:t>This work is supported by DARPA under Contract N.HR001120C0072, by DOE Contract DE-SC0009914 and DE-SC0020409, by the National Science Foundation Grant N.PHY-1549132 and by INFN through the project ARYA.</a:t>
            </a:r>
          </a:p>
        </p:txBody>
      </p:sp>
      <p:pic>
        <p:nvPicPr>
          <p:cNvPr id="10" name="Immagine 9">
            <a:extLst>
              <a:ext uri="{FF2B5EF4-FFF2-40B4-BE49-F238E27FC236}">
                <a16:creationId xmlns:a16="http://schemas.microsoft.com/office/drawing/2014/main" id="{6411529B-537A-BA7D-F10D-A791463F63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143405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5AF0FF-0F4C-66EB-566A-2EEB1E2A3A89}"/>
              </a:ext>
            </a:extLst>
          </p:cNvPr>
          <p:cNvSpPr>
            <a:spLocks noGrp="1"/>
          </p:cNvSpPr>
          <p:nvPr>
            <p:ph type="sldNum" sz="quarter" idx="1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5BD36294-2849-48A8-8531-5354CF3095D2}"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itle 2">
            <a:extLst>
              <a:ext uri="{FF2B5EF4-FFF2-40B4-BE49-F238E27FC236}">
                <a16:creationId xmlns:a16="http://schemas.microsoft.com/office/drawing/2014/main" id="{97EB5602-E661-AA2D-F268-2F45BFD399AB}"/>
              </a:ext>
            </a:extLst>
          </p:cNvPr>
          <p:cNvSpPr>
            <a:spLocks noGrp="1"/>
          </p:cNvSpPr>
          <p:nvPr>
            <p:ph type="title"/>
          </p:nvPr>
        </p:nvSpPr>
        <p:spPr>
          <a:xfrm>
            <a:off x="838200" y="-5581"/>
            <a:ext cx="10515600" cy="1325563"/>
          </a:xfrm>
        </p:spPr>
        <p:txBody>
          <a:bodyPr>
            <a:normAutofit/>
          </a:bodyPr>
          <a:lstStyle/>
          <a:p>
            <a:r>
              <a:rPr lang="en-US" sz="2400" dirty="0">
                <a:latin typeface="Arial" panose="020B0604020202020204" pitchFamily="34" charset="0"/>
                <a:cs typeface="Arial" panose="020B0604020202020204" pitchFamily="34" charset="0"/>
              </a:rPr>
              <a:t>135 degree phase advanced distributed coupling structure </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EEAC0007-D078-BE4D-2F5F-E8E70C797C13}"/>
                  </a:ext>
                </a:extLst>
              </p:cNvPr>
              <p:cNvSpPr>
                <a:spLocks noGrp="1"/>
              </p:cNvSpPr>
              <p:nvPr>
                <p:ph sz="quarter" idx="14"/>
              </p:nvPr>
            </p:nvSpPr>
            <p:spPr>
              <a:xfrm>
                <a:off x="1737914" y="1756849"/>
                <a:ext cx="8511702" cy="3799142"/>
              </a:xfrm>
            </p:spPr>
            <p:txBody>
              <a:bodyPr>
                <a:normAutofit/>
              </a:bodyPr>
              <a:lstStyle/>
              <a:p>
                <a:pPr marL="257175" indent="-257175">
                  <a:buFont typeface="Arial" panose="020B0604020202020204" pitchFamily="34" charset="0"/>
                  <a:buChar char="•"/>
                </a:pPr>
                <a:r>
                  <a:rPr lang="en-US" sz="1350" dirty="0"/>
                  <a:t>If one includes the </a:t>
                </a:r>
                <a:r>
                  <a:rPr lang="en-US" sz="1350" b="1" dirty="0"/>
                  <a:t>period</a:t>
                </a:r>
                <a:r>
                  <a:rPr lang="en-US" sz="1350" dirty="0"/>
                  <a:t> as an optimization parameter then the optimal structure with the minimal surface magnetic field, and consequently the highest shunt impedance occurs at ~</a:t>
                </a:r>
                <a14:m>
                  <m:oMath xmlns:m="http://schemas.openxmlformats.org/officeDocument/2006/math">
                    <m:r>
                      <a:rPr lang="en-US" sz="1350" i="1">
                        <a:latin typeface="Cambria Math" panose="02040503050406030204" pitchFamily="18" charset="0"/>
                      </a:rPr>
                      <m:t>132</m:t>
                    </m:r>
                    <m:r>
                      <a:rPr lang="en-US" sz="1350" i="1">
                        <a:latin typeface="Cambria Math" panose="02040503050406030204" pitchFamily="18" charset="0"/>
                        <a:ea typeface="Cambria Math" panose="02040503050406030204" pitchFamily="18" charset="0"/>
                      </a:rPr>
                      <m:t>°</m:t>
                    </m:r>
                  </m:oMath>
                </a14:m>
                <a:r>
                  <a:rPr lang="en-US" sz="1350" dirty="0"/>
                  <a:t> phase advance; a natural choice is</a:t>
                </a:r>
                <a14:m>
                  <m:oMath xmlns:m="http://schemas.openxmlformats.org/officeDocument/2006/math">
                    <m:r>
                      <a:rPr lang="en-US" sz="1350">
                        <a:latin typeface="Cambria Math" panose="02040503050406030204" pitchFamily="18" charset="0"/>
                      </a:rPr>
                      <m:t> </m:t>
                    </m:r>
                    <m:r>
                      <m:rPr>
                        <m:sty m:val="p"/>
                      </m:rPr>
                      <a:rPr lang="en-US" sz="1350">
                        <a:latin typeface="Cambria Math" panose="02040503050406030204" pitchFamily="18" charset="0"/>
                      </a:rPr>
                      <m:t>a</m:t>
                    </m:r>
                    <m:r>
                      <a:rPr lang="en-US" sz="1350">
                        <a:latin typeface="Cambria Math" panose="02040503050406030204" pitchFamily="18" charset="0"/>
                      </a:rPr>
                      <m:t> </m:t>
                    </m:r>
                    <m:r>
                      <a:rPr lang="en-US" sz="1350" i="1">
                        <a:latin typeface="Cambria Math" panose="02040503050406030204" pitchFamily="18" charset="0"/>
                      </a:rPr>
                      <m:t>135</m:t>
                    </m:r>
                    <m:r>
                      <a:rPr lang="en-US" sz="1350" i="1">
                        <a:latin typeface="Cambria Math" panose="02040503050406030204" pitchFamily="18" charset="0"/>
                        <a:ea typeface="Cambria Math" panose="02040503050406030204" pitchFamily="18" charset="0"/>
                      </a:rPr>
                      <m:t>°</m:t>
                    </m:r>
                  </m:oMath>
                </a14:m>
                <a:r>
                  <a:rPr lang="en-US" sz="1350" dirty="0"/>
                  <a:t> (</a:t>
                </a:r>
                <a:r>
                  <a:rPr lang="en-US" sz="1350" i="1" dirty="0"/>
                  <a:t>i.e.</a:t>
                </a:r>
                <a:r>
                  <a:rPr lang="en-US" sz="1350" dirty="0"/>
                  <a:t> </a:t>
                </a:r>
                <a14:m>
                  <m:oMath xmlns:m="http://schemas.openxmlformats.org/officeDocument/2006/math">
                    <m:r>
                      <a:rPr lang="it-IT" sz="1350" b="0" i="1" dirty="0" smtClean="0">
                        <a:latin typeface="Cambria Math" panose="02040503050406030204" pitchFamily="18" charset="0"/>
                      </a:rPr>
                      <m:t>3</m:t>
                    </m:r>
                    <m:r>
                      <a:rPr lang="it-IT" sz="1350" b="0" i="1" dirty="0" smtClean="0">
                        <a:latin typeface="Cambria Math" panose="02040503050406030204" pitchFamily="18" charset="0"/>
                      </a:rPr>
                      <m:t>𝜋</m:t>
                    </m:r>
                    <m:r>
                      <a:rPr lang="it-IT" sz="1350" b="0" i="1" dirty="0" smtClean="0">
                        <a:latin typeface="Cambria Math" panose="02040503050406030204" pitchFamily="18" charset="0"/>
                      </a:rPr>
                      <m:t>/4</m:t>
                    </m:r>
                  </m:oMath>
                </a14:m>
                <a:r>
                  <a:rPr lang="en-US" sz="1350" dirty="0"/>
                  <a:t> radians) </a:t>
                </a:r>
                <a:r>
                  <a:rPr lang="en-US" sz="1350" b="1" dirty="0"/>
                  <a:t>phase advance</a:t>
                </a:r>
                <a:r>
                  <a:rPr lang="en-US" sz="1350" dirty="0"/>
                  <a:t>.</a:t>
                </a:r>
              </a:p>
              <a:p>
                <a:pPr marL="257175" indent="-257175">
                  <a:buFont typeface="Arial" panose="020B0604020202020204" pitchFamily="34" charset="0"/>
                  <a:buChar char="•"/>
                </a:pPr>
                <a:r>
                  <a:rPr lang="en-US" sz="1350" dirty="0"/>
                  <a:t>Every </a:t>
                </a:r>
                <a:r>
                  <a:rPr lang="en-US" sz="1350" i="1" dirty="0"/>
                  <a:t>4</a:t>
                </a:r>
                <a:r>
                  <a:rPr lang="en-US" sz="1350" i="1" baseline="30000" dirty="0"/>
                  <a:t>th</a:t>
                </a:r>
                <a:r>
                  <a:rPr lang="en-US" sz="1350" dirty="0"/>
                  <a:t> cavity has a </a:t>
                </a:r>
                <a14:m>
                  <m:oMath xmlns:m="http://schemas.openxmlformats.org/officeDocument/2006/math">
                    <m:r>
                      <a:rPr lang="en-US" sz="1350" i="1">
                        <a:latin typeface="Cambria Math" panose="02040503050406030204" pitchFamily="18" charset="0"/>
                      </a:rPr>
                      <m:t>𝜋</m:t>
                    </m:r>
                    <m:r>
                      <a:rPr lang="en-US" sz="1350">
                        <a:latin typeface="Cambria Math" panose="02040503050406030204" pitchFamily="18" charset="0"/>
                      </a:rPr>
                      <m:t> </m:t>
                    </m:r>
                  </m:oMath>
                </a14:m>
                <a:r>
                  <a:rPr lang="en-US" sz="1350" dirty="0"/>
                  <a:t>phase shift (modulo </a:t>
                </a:r>
                <a14:m>
                  <m:oMath xmlns:m="http://schemas.openxmlformats.org/officeDocument/2006/math">
                    <m:r>
                      <a:rPr lang="it-IT" sz="1350" b="0" i="1" smtClean="0">
                        <a:latin typeface="Cambria Math" panose="02040503050406030204" pitchFamily="18" charset="0"/>
                      </a:rPr>
                      <m:t>2</m:t>
                    </m:r>
                    <m:r>
                      <a:rPr lang="it-IT" sz="1350" b="0" i="1" smtClean="0">
                        <a:latin typeface="Cambria Math" panose="02040503050406030204" pitchFamily="18" charset="0"/>
                      </a:rPr>
                      <m:t>𝜋</m:t>
                    </m:r>
                  </m:oMath>
                </a14:m>
                <a:r>
                  <a:rPr lang="en-US" sz="1350" dirty="0"/>
                  <a:t>), hence 4 manifolds are needed to feed the structure.</a:t>
                </a:r>
              </a:p>
              <a:p>
                <a:pPr marL="257175" indent="-257175">
                  <a:buFont typeface="Arial" panose="020B0604020202020204" pitchFamily="34" charset="0"/>
                  <a:buChar char="•"/>
                </a:pPr>
                <a:r>
                  <a:rPr lang="en-US" sz="1350" dirty="0"/>
                  <a:t>Every </a:t>
                </a:r>
                <a:r>
                  <a:rPr lang="en-US" sz="1350" i="1" dirty="0"/>
                  <a:t>two</a:t>
                </a:r>
                <a:r>
                  <a:rPr lang="en-US" sz="1350" dirty="0"/>
                  <a:t> manifolds need to be fed with a </a:t>
                </a:r>
                <a14:m>
                  <m:oMath xmlns:m="http://schemas.openxmlformats.org/officeDocument/2006/math">
                    <m:r>
                      <a:rPr lang="it-IT" sz="1350" b="0" i="1" smtClean="0">
                        <a:latin typeface="Cambria Math" panose="02040503050406030204" pitchFamily="18" charset="0"/>
                      </a:rPr>
                      <m:t>𝜋</m:t>
                    </m:r>
                    <m:r>
                      <a:rPr lang="it-IT" sz="1350" b="0" i="1" smtClean="0">
                        <a:latin typeface="Cambria Math" panose="02040503050406030204" pitchFamily="18" charset="0"/>
                      </a:rPr>
                      <m:t>/2</m:t>
                    </m:r>
                  </m:oMath>
                </a14:m>
                <a:r>
                  <a:rPr lang="en-US" sz="1350" dirty="0"/>
                  <a:t> phase shift; naturally fed by a hybrid that isolates the forward signal from the reflected signal. </a:t>
                </a:r>
              </a:p>
            </p:txBody>
          </p:sp>
        </mc:Choice>
        <mc:Fallback>
          <p:sp>
            <p:nvSpPr>
              <p:cNvPr id="4" name="Content Placeholder 3">
                <a:extLst>
                  <a:ext uri="{FF2B5EF4-FFF2-40B4-BE49-F238E27FC236}">
                    <a16:creationId xmlns:a16="http://schemas.microsoft.com/office/drawing/2014/main" id="{EEAC0007-D078-BE4D-2F5F-E8E70C797C13}"/>
                  </a:ext>
                </a:extLst>
              </p:cNvPr>
              <p:cNvSpPr>
                <a:spLocks noGrp="1" noRot="1" noChangeAspect="1" noMove="1" noResize="1" noEditPoints="1" noAdjustHandles="1" noChangeArrowheads="1" noChangeShapeType="1" noTextEdit="1"/>
              </p:cNvSpPr>
              <p:nvPr>
                <p:ph sz="quarter" idx="14"/>
              </p:nvPr>
            </p:nvSpPr>
            <p:spPr>
              <a:xfrm>
                <a:off x="1737914" y="1756849"/>
                <a:ext cx="8511702" cy="3799142"/>
              </a:xfrm>
              <a:blipFill>
                <a:blip r:embed="rId3"/>
                <a:stretch>
                  <a:fillRect l="-72" t="-64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217E134-7787-2DBE-7C33-A9DA8E8A4275}"/>
              </a:ext>
            </a:extLst>
          </p:cNvPr>
          <p:cNvSpPr txBox="1"/>
          <p:nvPr/>
        </p:nvSpPr>
        <p:spPr>
          <a:xfrm>
            <a:off x="8218827" y="5033256"/>
            <a:ext cx="1720471"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mn-cs"/>
              </a:rPr>
              <a:t>Shumail, Li, Tantawi</a:t>
            </a:r>
          </a:p>
        </p:txBody>
      </p:sp>
      <p:pic>
        <p:nvPicPr>
          <p:cNvPr id="6" name="Picture 5">
            <a:extLst>
              <a:ext uri="{FF2B5EF4-FFF2-40B4-BE49-F238E27FC236}">
                <a16:creationId xmlns:a16="http://schemas.microsoft.com/office/drawing/2014/main" id="{FCFFB769-E79E-10CA-91BC-FDD9723308B0}"/>
              </a:ext>
            </a:extLst>
          </p:cNvPr>
          <p:cNvPicPr>
            <a:picLocks noChangeAspect="1"/>
          </p:cNvPicPr>
          <p:nvPr/>
        </p:nvPicPr>
        <p:blipFill>
          <a:blip r:embed="rId4"/>
          <a:stretch>
            <a:fillRect/>
          </a:stretch>
        </p:blipFill>
        <p:spPr>
          <a:xfrm>
            <a:off x="3119337" y="3656421"/>
            <a:ext cx="5182395" cy="2203754"/>
          </a:xfrm>
          <a:prstGeom prst="rect">
            <a:avLst/>
          </a:prstGeom>
        </p:spPr>
      </p:pic>
      <p:sp>
        <p:nvSpPr>
          <p:cNvPr id="8" name="TextBox 7">
            <a:extLst>
              <a:ext uri="{FF2B5EF4-FFF2-40B4-BE49-F238E27FC236}">
                <a16:creationId xmlns:a16="http://schemas.microsoft.com/office/drawing/2014/main" id="{D5D561BA-5561-DB49-7ABF-6C8D839D2B5A}"/>
              </a:ext>
            </a:extLst>
          </p:cNvPr>
          <p:cNvSpPr txBox="1"/>
          <p:nvPr/>
        </p:nvSpPr>
        <p:spPr>
          <a:xfrm>
            <a:off x="170107" y="6092315"/>
            <a:ext cx="9715837" cy="446597"/>
          </a:xfrm>
          <a:prstGeom prst="rect">
            <a:avLst/>
          </a:prstGeom>
          <a:noFill/>
        </p:spPr>
        <p:txBody>
          <a:bodyPr wrap="square">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 Tantawi, Z. Li, M. Shumail, C. Nantista, M. Oriunno, G. Bowden, B. Loo,  E. Snively, “Cryogenically Cooled 135 Degree Distributed-Coupling Linear Accelerator and Its Application to Very High Electron Energy Radiation Therapy</a:t>
            </a:r>
            <a:r>
              <a:rPr lang="en-US" sz="1100" dirty="0">
                <a:latin typeface="Calibri" panose="020F0502020204030204" pitchFamily="34" charset="0"/>
                <a:ea typeface="Calibri" panose="020F0502020204030204" pitchFamily="34" charset="0"/>
                <a:cs typeface="Times New Roman" panose="02020603050405020304" pitchFamily="18" charset="0"/>
              </a:rPr>
              <a:t>,” to be published.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7599DF78-FC88-9E70-EDF7-A3FBD5C6A9DD}"/>
                  </a:ext>
                </a:extLst>
              </p:cNvPr>
              <p:cNvSpPr txBox="1"/>
              <p:nvPr/>
            </p:nvSpPr>
            <p:spPr>
              <a:xfrm>
                <a:off x="9382448" y="3266055"/>
                <a:ext cx="2143275" cy="676788"/>
              </a:xfrm>
              <a:prstGeom prst="rect">
                <a:avLst/>
              </a:prstGeom>
              <a:noFill/>
              <a:ln>
                <a:solidFill>
                  <a:schemeClr val="tx1"/>
                </a:solidFill>
              </a:ln>
            </p:spPr>
            <p:txBody>
              <a:bodyPr wrap="square" rtlCol="0">
                <a:spAutoFit/>
              </a:bodyPr>
              <a:lstStyle/>
              <a:p>
                <a:r>
                  <a:rPr lang="it-IT" sz="1400" b="0" u="sng" dirty="0"/>
                  <a:t>Cell-to-</a:t>
                </a:r>
                <a:r>
                  <a:rPr lang="it-IT" sz="1400" b="0" u="sng" dirty="0" err="1"/>
                  <a:t>cell</a:t>
                </a:r>
                <a:r>
                  <a:rPr lang="it-IT" sz="1400" b="0" u="sng" dirty="0"/>
                  <a:t> </a:t>
                </a:r>
                <a:r>
                  <a:rPr lang="it-IT" sz="1400" b="0" u="sng" dirty="0" err="1"/>
                  <a:t>phase</a:t>
                </a:r>
                <a:r>
                  <a:rPr lang="it-IT" sz="1400" b="0" u="sng" dirty="0"/>
                  <a:t> </a:t>
                </a:r>
                <a:r>
                  <a:rPr lang="it-IT" sz="1400" b="0" u="sng" dirty="0" err="1"/>
                  <a:t>advance</a:t>
                </a:r>
                <a:r>
                  <a:rPr lang="it-IT" sz="1400" b="0" dirty="0"/>
                  <a:t>:</a:t>
                </a:r>
              </a:p>
              <a:p>
                <a:pPr/>
                <a14:m>
                  <m:oMathPara xmlns:m="http://schemas.openxmlformats.org/officeDocument/2006/math">
                    <m:oMathParaPr>
                      <m:jc m:val="left"/>
                    </m:oMathParaPr>
                    <m:oMath xmlns:m="http://schemas.openxmlformats.org/officeDocument/2006/math">
                      <m:r>
                        <a:rPr lang="it-IT" sz="1400" b="0" i="1" smtClean="0">
                          <a:latin typeface="Cambria Math" panose="02040503050406030204" pitchFamily="18" charset="0"/>
                        </a:rPr>
                        <m:t>𝜙</m:t>
                      </m:r>
                      <m:r>
                        <a:rPr lang="it-IT" sz="1400" b="0" i="1" smtClean="0">
                          <a:latin typeface="Cambria Math" panose="02040503050406030204" pitchFamily="18" charset="0"/>
                        </a:rPr>
                        <m:t>=</m:t>
                      </m:r>
                      <m:f>
                        <m:fPr>
                          <m:ctrlPr>
                            <a:rPr lang="it-IT" sz="1400" b="0" i="1" smtClean="0">
                              <a:latin typeface="Cambria Math" panose="02040503050406030204" pitchFamily="18" charset="0"/>
                            </a:rPr>
                          </m:ctrlPr>
                        </m:fPr>
                        <m:num>
                          <m:r>
                            <a:rPr lang="it-IT" sz="1400" b="0" i="1" smtClean="0">
                              <a:latin typeface="Cambria Math" panose="02040503050406030204" pitchFamily="18" charset="0"/>
                            </a:rPr>
                            <m:t>𝜔</m:t>
                          </m:r>
                        </m:num>
                        <m:den>
                          <m:r>
                            <a:rPr lang="it-IT" sz="1400" b="0" i="1" smtClean="0">
                              <a:latin typeface="Cambria Math" panose="02040503050406030204" pitchFamily="18" charset="0"/>
                            </a:rPr>
                            <m:t>𝑐</m:t>
                          </m:r>
                        </m:den>
                      </m:f>
                      <m:r>
                        <a:rPr lang="it-IT" sz="1400" b="0" i="1" smtClean="0">
                          <a:latin typeface="Cambria Math" panose="02040503050406030204" pitchFamily="18" charset="0"/>
                        </a:rPr>
                        <m:t>𝑝</m:t>
                      </m:r>
                    </m:oMath>
                  </m:oMathPara>
                </a14:m>
                <a:endParaRPr lang="en-US" sz="1400" dirty="0"/>
              </a:p>
            </p:txBody>
          </p:sp>
        </mc:Choice>
        <mc:Fallback xmlns="">
          <p:sp>
            <p:nvSpPr>
              <p:cNvPr id="7" name="CasellaDiTesto 6">
                <a:extLst>
                  <a:ext uri="{FF2B5EF4-FFF2-40B4-BE49-F238E27FC236}">
                    <a16:creationId xmlns:a16="http://schemas.microsoft.com/office/drawing/2014/main" id="{7599DF78-FC88-9E70-EDF7-A3FBD5C6A9DD}"/>
                  </a:ext>
                </a:extLst>
              </p:cNvPr>
              <p:cNvSpPr txBox="1">
                <a:spLocks noRot="1" noChangeAspect="1" noMove="1" noResize="1" noEditPoints="1" noAdjustHandles="1" noChangeArrowheads="1" noChangeShapeType="1" noTextEdit="1"/>
              </p:cNvSpPr>
              <p:nvPr/>
            </p:nvSpPr>
            <p:spPr>
              <a:xfrm>
                <a:off x="9382448" y="3266055"/>
                <a:ext cx="2143275" cy="676788"/>
              </a:xfrm>
              <a:prstGeom prst="rect">
                <a:avLst/>
              </a:prstGeom>
              <a:blipFill>
                <a:blip r:embed="rId5"/>
                <a:stretch>
                  <a:fillRect l="-565" t="-885"/>
                </a:stretch>
              </a:blipFill>
              <a:ln>
                <a:solidFill>
                  <a:schemeClr val="tx1"/>
                </a:solidFill>
              </a:ln>
            </p:spPr>
            <p:txBody>
              <a:bodyPr/>
              <a:lstStyle/>
              <a:p>
                <a:r>
                  <a:rPr lang="en-US">
                    <a:noFill/>
                  </a:rPr>
                  <a:t> </a:t>
                </a:r>
              </a:p>
            </p:txBody>
          </p:sp>
        </mc:Fallback>
      </mc:AlternateContent>
      <p:sp>
        <p:nvSpPr>
          <p:cNvPr id="9" name="CasellaDiTesto 8">
            <a:extLst>
              <a:ext uri="{FF2B5EF4-FFF2-40B4-BE49-F238E27FC236}">
                <a16:creationId xmlns:a16="http://schemas.microsoft.com/office/drawing/2014/main" id="{B9751228-E1B1-1079-2F4E-2A0CE8AAD674}"/>
              </a:ext>
            </a:extLst>
          </p:cNvPr>
          <p:cNvSpPr txBox="1"/>
          <p:nvPr/>
        </p:nvSpPr>
        <p:spPr>
          <a:xfrm>
            <a:off x="98854" y="1308937"/>
            <a:ext cx="2780270" cy="369332"/>
          </a:xfrm>
          <a:prstGeom prst="rect">
            <a:avLst/>
          </a:prstGeom>
          <a:solidFill>
            <a:srgbClr val="FFFF00"/>
          </a:solidFill>
          <a:ln>
            <a:solidFill>
              <a:schemeClr val="tx1"/>
            </a:solidFill>
          </a:ln>
        </p:spPr>
        <p:txBody>
          <a:bodyPr wrap="square" rtlCol="0">
            <a:spAutoFit/>
          </a:bodyPr>
          <a:lstStyle/>
          <a:p>
            <a:r>
              <a:rPr lang="it-IT" i="1" dirty="0" err="1"/>
              <a:t>Courtesy</a:t>
            </a:r>
            <a:r>
              <a:rPr lang="it-IT" i="1" dirty="0"/>
              <a:t> of S. Tantawi et. al</a:t>
            </a:r>
            <a:endParaRPr lang="en-US" i="1" dirty="0"/>
          </a:p>
        </p:txBody>
      </p:sp>
    </p:spTree>
    <p:extLst>
      <p:ext uri="{BB962C8B-B14F-4D97-AF65-F5344CB8AC3E}">
        <p14:creationId xmlns:p14="http://schemas.microsoft.com/office/powerpoint/2010/main" val="308849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a:extLst>
              <a:ext uri="{FF2B5EF4-FFF2-40B4-BE49-F238E27FC236}">
                <a16:creationId xmlns:a16="http://schemas.microsoft.com/office/drawing/2014/main" id="{7920B888-70D7-3076-F076-586EEDE92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614" y="4030565"/>
            <a:ext cx="3957727" cy="2473579"/>
          </a:xfrm>
          <a:prstGeom prst="rect">
            <a:avLst/>
          </a:prstGeom>
        </p:spPr>
      </p:pic>
      <p:pic>
        <p:nvPicPr>
          <p:cNvPr id="26" name="Immagine 25">
            <a:extLst>
              <a:ext uri="{FF2B5EF4-FFF2-40B4-BE49-F238E27FC236}">
                <a16:creationId xmlns:a16="http://schemas.microsoft.com/office/drawing/2014/main" id="{3A6E1126-253D-A16E-D6BA-B0F2C7B62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250" y="4084965"/>
            <a:ext cx="3770549" cy="2356593"/>
          </a:xfrm>
          <a:prstGeom prst="rect">
            <a:avLst/>
          </a:prstGeom>
        </p:spPr>
      </p:pic>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C155322A-119A-A920-3D92-7908C11C36B8}"/>
                  </a:ext>
                </a:extLst>
              </p:cNvPr>
              <p:cNvSpPr>
                <a:spLocks noGrp="1"/>
              </p:cNvSpPr>
              <p:nvPr>
                <p:ph type="title"/>
              </p:nvPr>
            </p:nvSpPr>
            <p:spPr/>
            <p:txBody>
              <a:bodyPr/>
              <a:lstStyle/>
              <a:p>
                <a:r>
                  <a:rPr lang="it-IT" dirty="0"/>
                  <a:t>SRWF in the </a:t>
                </a:r>
                <a14:m>
                  <m:oMath xmlns:m="http://schemas.openxmlformats.org/officeDocument/2006/math">
                    <m:r>
                      <a:rPr lang="it-IT" b="0" i="1" smtClean="0">
                        <a:latin typeface="Cambria Math" panose="02040503050406030204" pitchFamily="18" charset="0"/>
                      </a:rPr>
                      <m:t>3</m:t>
                    </m:r>
                    <m:r>
                      <a:rPr lang="it-IT" b="0" i="1" smtClean="0">
                        <a:latin typeface="Cambria Math" panose="02040503050406030204" pitchFamily="18" charset="0"/>
                      </a:rPr>
                      <m:t>𝜋</m:t>
                    </m:r>
                    <m:r>
                      <a:rPr lang="it-IT" b="0" i="1" smtClean="0">
                        <a:latin typeface="Cambria Math" panose="02040503050406030204" pitchFamily="18" charset="0"/>
                      </a:rPr>
                      <m:t>/4</m:t>
                    </m:r>
                  </m:oMath>
                </a14:m>
                <a:r>
                  <a:rPr lang="en-US" dirty="0"/>
                  <a:t> Structures</a:t>
                </a:r>
              </a:p>
            </p:txBody>
          </p:sp>
        </mc:Choice>
        <mc:Fallback xmlns="">
          <p:sp>
            <p:nvSpPr>
              <p:cNvPr id="2" name="Titolo 1">
                <a:extLst>
                  <a:ext uri="{FF2B5EF4-FFF2-40B4-BE49-F238E27FC236}">
                    <a16:creationId xmlns:a16="http://schemas.microsoft.com/office/drawing/2014/main" id="{C155322A-119A-A920-3D92-7908C11C36B8}"/>
                  </a:ext>
                </a:extLst>
              </p:cNvPr>
              <p:cNvSpPr>
                <a:spLocks noGrp="1" noRot="1" noChangeAspect="1" noMove="1" noResize="1" noEditPoints="1" noAdjustHandles="1" noChangeArrowheads="1" noChangeShapeType="1" noTextEdit="1"/>
              </p:cNvSpPr>
              <p:nvPr>
                <p:ph type="title"/>
              </p:nvPr>
            </p:nvSpPr>
            <p:spPr>
              <a:blipFill>
                <a:blip r:embed="rId5"/>
                <a:stretch>
                  <a:fillRect l="-2377"/>
                </a:stretch>
              </a:blipFill>
            </p:spPr>
            <p:txBody>
              <a:bodyPr/>
              <a:lstStyle/>
              <a:p>
                <a:r>
                  <a:rPr lang="en-US">
                    <a:noFill/>
                  </a:rPr>
                  <a:t> </a:t>
                </a:r>
              </a:p>
            </p:txBody>
          </p:sp>
        </mc:Fallback>
      </mc:AlternateContent>
      <p:sp>
        <p:nvSpPr>
          <p:cNvPr id="3" name="CasellaDiTesto 2">
            <a:extLst>
              <a:ext uri="{FF2B5EF4-FFF2-40B4-BE49-F238E27FC236}">
                <a16:creationId xmlns:a16="http://schemas.microsoft.com/office/drawing/2014/main" id="{77724ABB-BCEF-D7A7-F505-F05BA97A8BFB}"/>
              </a:ext>
            </a:extLst>
          </p:cNvPr>
          <p:cNvSpPr txBox="1"/>
          <p:nvPr/>
        </p:nvSpPr>
        <p:spPr>
          <a:xfrm>
            <a:off x="838200" y="1425089"/>
            <a:ext cx="7715893" cy="369332"/>
          </a:xfrm>
          <a:prstGeom prst="rect">
            <a:avLst/>
          </a:prstGeom>
          <a:noFill/>
        </p:spPr>
        <p:txBody>
          <a:bodyPr wrap="square" rtlCol="0">
            <a:spAutoFit/>
          </a:bodyPr>
          <a:lstStyle/>
          <a:p>
            <a:r>
              <a:rPr lang="it-IT" b="1" dirty="0">
                <a:solidFill>
                  <a:srgbClr val="C00000"/>
                </a:solidFill>
              </a:rPr>
              <a:t>Change of the </a:t>
            </a:r>
            <a:r>
              <a:rPr lang="it-IT" b="1" dirty="0" err="1">
                <a:solidFill>
                  <a:srgbClr val="C00000"/>
                </a:solidFill>
              </a:rPr>
              <a:t>geometrical</a:t>
            </a:r>
            <a:r>
              <a:rPr lang="it-IT" b="1" dirty="0">
                <a:solidFill>
                  <a:srgbClr val="C00000"/>
                </a:solidFill>
              </a:rPr>
              <a:t> </a:t>
            </a:r>
            <a:r>
              <a:rPr lang="it-IT" b="1" dirty="0" err="1">
                <a:solidFill>
                  <a:srgbClr val="C00000"/>
                </a:solidFill>
              </a:rPr>
              <a:t>dimensions</a:t>
            </a:r>
            <a:r>
              <a:rPr lang="it-IT" b="1" dirty="0">
                <a:solidFill>
                  <a:srgbClr val="C00000"/>
                </a:solidFill>
              </a:rPr>
              <a:t> </a:t>
            </a:r>
            <a:r>
              <a:rPr lang="en-US" b="1" dirty="0">
                <a:solidFill>
                  <a:srgbClr val="C00000"/>
                </a:solidFill>
              </a:rPr>
              <a:t>implies changes in the wakefields</a:t>
            </a:r>
          </a:p>
        </p:txBody>
      </p:sp>
      <p:grpSp>
        <p:nvGrpSpPr>
          <p:cNvPr id="6" name="Gruppo 5">
            <a:extLst>
              <a:ext uri="{FF2B5EF4-FFF2-40B4-BE49-F238E27FC236}">
                <a16:creationId xmlns:a16="http://schemas.microsoft.com/office/drawing/2014/main" id="{0E7EB0EA-9899-14F8-9859-D314A1AD2A91}"/>
              </a:ext>
            </a:extLst>
          </p:cNvPr>
          <p:cNvGrpSpPr/>
          <p:nvPr/>
        </p:nvGrpSpPr>
        <p:grpSpPr>
          <a:xfrm>
            <a:off x="1140725" y="1842919"/>
            <a:ext cx="6366434" cy="998039"/>
            <a:chOff x="1178258" y="1243812"/>
            <a:chExt cx="6366434" cy="998039"/>
          </a:xfrm>
        </p:grpSpPr>
        <p:pic>
          <p:nvPicPr>
            <p:cNvPr id="7" name="Immagine 6">
              <a:extLst>
                <a:ext uri="{FF2B5EF4-FFF2-40B4-BE49-F238E27FC236}">
                  <a16:creationId xmlns:a16="http://schemas.microsoft.com/office/drawing/2014/main" id="{5BAD1DFC-3167-E44B-D35B-C86CE5079910}"/>
                </a:ext>
              </a:extLst>
            </p:cNvPr>
            <p:cNvPicPr>
              <a:picLocks noChangeAspect="1"/>
            </p:cNvPicPr>
            <p:nvPr/>
          </p:nvPicPr>
          <p:blipFill>
            <a:blip r:embed="rId6"/>
            <a:stretch>
              <a:fillRect/>
            </a:stretch>
          </p:blipFill>
          <p:spPr>
            <a:xfrm>
              <a:off x="5031445" y="1801988"/>
              <a:ext cx="2513247" cy="406335"/>
            </a:xfrm>
            <a:prstGeom prst="rect">
              <a:avLst/>
            </a:prstGeom>
          </p:spPr>
        </p:pic>
        <p:pic>
          <p:nvPicPr>
            <p:cNvPr id="8" name="Immagine 7">
              <a:extLst>
                <a:ext uri="{FF2B5EF4-FFF2-40B4-BE49-F238E27FC236}">
                  <a16:creationId xmlns:a16="http://schemas.microsoft.com/office/drawing/2014/main" id="{AF8693BD-8FB2-21D5-5069-00BCE0E063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258" y="1291410"/>
              <a:ext cx="3564154" cy="950441"/>
            </a:xfrm>
            <a:prstGeom prst="rect">
              <a:avLst/>
            </a:prstGeom>
            <a:ln>
              <a:noFill/>
            </a:ln>
          </p:spPr>
        </p:pic>
        <p:pic>
          <p:nvPicPr>
            <p:cNvPr id="9" name="Immagine 8">
              <a:extLst>
                <a:ext uri="{FF2B5EF4-FFF2-40B4-BE49-F238E27FC236}">
                  <a16:creationId xmlns:a16="http://schemas.microsoft.com/office/drawing/2014/main" id="{B961C262-C822-4B58-21EB-26FE26063478}"/>
                </a:ext>
              </a:extLst>
            </p:cNvPr>
            <p:cNvPicPr>
              <a:picLocks noChangeAspect="1"/>
            </p:cNvPicPr>
            <p:nvPr/>
          </p:nvPicPr>
          <p:blipFill>
            <a:blip r:embed="rId8"/>
            <a:stretch>
              <a:fillRect/>
            </a:stretch>
          </p:blipFill>
          <p:spPr>
            <a:xfrm>
              <a:off x="5045476" y="1243812"/>
              <a:ext cx="1982129" cy="244105"/>
            </a:xfrm>
            <a:prstGeom prst="rect">
              <a:avLst/>
            </a:prstGeom>
          </p:spPr>
        </p:pic>
        <p:pic>
          <p:nvPicPr>
            <p:cNvPr id="10" name="Immagine 9">
              <a:extLst>
                <a:ext uri="{FF2B5EF4-FFF2-40B4-BE49-F238E27FC236}">
                  <a16:creationId xmlns:a16="http://schemas.microsoft.com/office/drawing/2014/main" id="{F8E1A17C-9B5D-B20B-486B-310BFD48BE45}"/>
                </a:ext>
              </a:extLst>
            </p:cNvPr>
            <p:cNvPicPr>
              <a:picLocks noChangeAspect="1"/>
            </p:cNvPicPr>
            <p:nvPr/>
          </p:nvPicPr>
          <p:blipFill>
            <a:blip r:embed="rId9"/>
            <a:stretch>
              <a:fillRect/>
            </a:stretch>
          </p:blipFill>
          <p:spPr>
            <a:xfrm>
              <a:off x="5045476" y="1549169"/>
              <a:ext cx="2342361" cy="262464"/>
            </a:xfrm>
            <a:prstGeom prst="rect">
              <a:avLst/>
            </a:prstGeom>
          </p:spPr>
        </p:pic>
      </p:grpSp>
      <p:sp>
        <p:nvSpPr>
          <p:cNvPr id="28" name="CasellaDiTesto 27">
            <a:extLst>
              <a:ext uri="{FF2B5EF4-FFF2-40B4-BE49-F238E27FC236}">
                <a16:creationId xmlns:a16="http://schemas.microsoft.com/office/drawing/2014/main" id="{45858AD5-49DC-FDFE-8C7F-2A1F160DF2AD}"/>
              </a:ext>
            </a:extLst>
          </p:cNvPr>
          <p:cNvSpPr txBox="1"/>
          <p:nvPr/>
        </p:nvSpPr>
        <p:spPr>
          <a:xfrm>
            <a:off x="1235114" y="6480672"/>
            <a:ext cx="4380411" cy="307777"/>
          </a:xfrm>
          <a:prstGeom prst="rect">
            <a:avLst/>
          </a:prstGeom>
          <a:noFill/>
        </p:spPr>
        <p:txBody>
          <a:bodyPr wrap="square" rtlCol="0">
            <a:spAutoFit/>
          </a:bodyPr>
          <a:lstStyle/>
          <a:p>
            <a:r>
              <a:rPr lang="en-US" sz="1400" i="1" dirty="0"/>
              <a:t>Longitudinal Monopole SR wake-function</a:t>
            </a:r>
            <a:endParaRPr lang="it-IT" sz="1400" i="1" dirty="0"/>
          </a:p>
        </p:txBody>
      </p:sp>
      <p:sp>
        <p:nvSpPr>
          <p:cNvPr id="29" name="CasellaDiTesto 28">
            <a:extLst>
              <a:ext uri="{FF2B5EF4-FFF2-40B4-BE49-F238E27FC236}">
                <a16:creationId xmlns:a16="http://schemas.microsoft.com/office/drawing/2014/main" id="{982C6323-5A41-6131-86E7-6029FA7902E9}"/>
              </a:ext>
            </a:extLst>
          </p:cNvPr>
          <p:cNvSpPr txBox="1"/>
          <p:nvPr/>
        </p:nvSpPr>
        <p:spPr>
          <a:xfrm>
            <a:off x="5464038" y="6480672"/>
            <a:ext cx="4380411" cy="307777"/>
          </a:xfrm>
          <a:prstGeom prst="rect">
            <a:avLst/>
          </a:prstGeom>
          <a:noFill/>
        </p:spPr>
        <p:txBody>
          <a:bodyPr wrap="square" rtlCol="0">
            <a:spAutoFit/>
          </a:bodyPr>
          <a:lstStyle/>
          <a:p>
            <a:r>
              <a:rPr lang="en-US" sz="1400" i="1" dirty="0"/>
              <a:t>Transverse dipole SR wake-function</a:t>
            </a:r>
            <a:endParaRPr lang="it-IT" sz="1400" i="1" dirty="0"/>
          </a:p>
        </p:txBody>
      </p:sp>
      <p:pic>
        <p:nvPicPr>
          <p:cNvPr id="31" name="Immagine 30">
            <a:extLst>
              <a:ext uri="{FF2B5EF4-FFF2-40B4-BE49-F238E27FC236}">
                <a16:creationId xmlns:a16="http://schemas.microsoft.com/office/drawing/2014/main" id="{FB44E935-1F1C-4ADF-7641-B193DBDDC0F5}"/>
              </a:ext>
            </a:extLst>
          </p:cNvPr>
          <p:cNvPicPr>
            <a:picLocks noChangeAspect="1"/>
          </p:cNvPicPr>
          <p:nvPr/>
        </p:nvPicPr>
        <p:blipFill>
          <a:blip r:embed="rId10"/>
          <a:stretch>
            <a:fillRect/>
          </a:stretch>
        </p:blipFill>
        <p:spPr>
          <a:xfrm>
            <a:off x="8913809" y="1425089"/>
            <a:ext cx="2542708" cy="3766976"/>
          </a:xfrm>
          <a:prstGeom prst="rect">
            <a:avLst/>
          </a:prstGeom>
        </p:spPr>
      </p:pic>
      <p:pic>
        <p:nvPicPr>
          <p:cNvPr id="39" name="Immagine 38">
            <a:extLst>
              <a:ext uri="{FF2B5EF4-FFF2-40B4-BE49-F238E27FC236}">
                <a16:creationId xmlns:a16="http://schemas.microsoft.com/office/drawing/2014/main" id="{89E2934F-4235-EA32-39CE-836E89A03C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40" name="Immagine 39">
            <a:extLst>
              <a:ext uri="{FF2B5EF4-FFF2-40B4-BE49-F238E27FC236}">
                <a16:creationId xmlns:a16="http://schemas.microsoft.com/office/drawing/2014/main" id="{0858CC86-BA3E-7B4D-E42D-4605DF491B1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41" name="Immagine 40">
            <a:extLst>
              <a:ext uri="{FF2B5EF4-FFF2-40B4-BE49-F238E27FC236}">
                <a16:creationId xmlns:a16="http://schemas.microsoft.com/office/drawing/2014/main" id="{C1D1BEB4-1B24-1A38-E790-31E84345029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42" name="Immagine 41">
            <a:extLst>
              <a:ext uri="{FF2B5EF4-FFF2-40B4-BE49-F238E27FC236}">
                <a16:creationId xmlns:a16="http://schemas.microsoft.com/office/drawing/2014/main" id="{FEAEA7C2-D10F-6671-4AF5-BC61AD68C93E}"/>
              </a:ext>
            </a:extLst>
          </p:cNvPr>
          <p:cNvPicPr>
            <a:picLocks noChangeAspect="1"/>
          </p:cNvPicPr>
          <p:nvPr/>
        </p:nvPicPr>
        <p:blipFill rotWithShape="1">
          <a:blip r:embed="rId14">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mc:AlternateContent xmlns:mc="http://schemas.openxmlformats.org/markup-compatibility/2006" xmlns:a14="http://schemas.microsoft.com/office/drawing/2010/main">
        <mc:Choice Requires="a14">
          <p:graphicFrame>
            <p:nvGraphicFramePr>
              <p:cNvPr id="11" name="Tabella 11">
                <a:extLst>
                  <a:ext uri="{FF2B5EF4-FFF2-40B4-BE49-F238E27FC236}">
                    <a16:creationId xmlns:a16="http://schemas.microsoft.com/office/drawing/2014/main" id="{F8E983F5-55D2-5D64-E714-B08AA6A4B5A4}"/>
                  </a:ext>
                </a:extLst>
              </p:cNvPr>
              <p:cNvGraphicFramePr>
                <a:graphicFrameLocks noGrp="1"/>
              </p:cNvGraphicFramePr>
              <p:nvPr>
                <p:extLst>
                  <p:ext uri="{D42A27DB-BD31-4B8C-83A1-F6EECF244321}">
                    <p14:modId xmlns:p14="http://schemas.microsoft.com/office/powerpoint/2010/main" val="866406243"/>
                  </p:ext>
                </p:extLst>
              </p:nvPr>
            </p:nvGraphicFramePr>
            <p:xfrm>
              <a:off x="920250" y="2868603"/>
              <a:ext cx="6430054" cy="1341120"/>
            </p:xfrm>
            <a:graphic>
              <a:graphicData uri="http://schemas.openxmlformats.org/drawingml/2006/table">
                <a:tbl>
                  <a:tblPr firstRow="1" bandRow="1">
                    <a:tableStyleId>{C083E6E3-FA7D-4D7B-A595-EF9225AFEA82}</a:tableStyleId>
                  </a:tblPr>
                  <a:tblGrid>
                    <a:gridCol w="3215027">
                      <a:extLst>
                        <a:ext uri="{9D8B030D-6E8A-4147-A177-3AD203B41FA5}">
                          <a16:colId xmlns:a16="http://schemas.microsoft.com/office/drawing/2014/main" val="3930073135"/>
                        </a:ext>
                      </a:extLst>
                    </a:gridCol>
                    <a:gridCol w="3215027">
                      <a:extLst>
                        <a:ext uri="{9D8B030D-6E8A-4147-A177-3AD203B41FA5}">
                          <a16:colId xmlns:a16="http://schemas.microsoft.com/office/drawing/2014/main" val="1365715377"/>
                        </a:ext>
                      </a:extLst>
                    </a:gridCol>
                  </a:tblGrid>
                  <a:tr h="315174">
                    <a:tc>
                      <a:txBody>
                        <a:bodyPr/>
                        <a:lstStyle/>
                        <a:p>
                          <a:pPr/>
                          <a14:m>
                            <m:oMathPara xmlns:m="http://schemas.openxmlformats.org/officeDocument/2006/math">
                              <m:oMathParaPr>
                                <m:jc m:val="left"/>
                              </m:oMathParaPr>
                              <m:oMath xmlns:m="http://schemas.openxmlformats.org/officeDocument/2006/math">
                                <m:r>
                                  <a:rPr lang="it-IT" sz="1600" b="1" i="1" smtClean="0">
                                    <a:latin typeface="Cambria Math" panose="02040503050406030204" pitchFamily="18" charset="0"/>
                                  </a:rPr>
                                  <m:t>𝝓</m:t>
                                </m:r>
                                <m:r>
                                  <a:rPr lang="it-IT" sz="1600" b="1" i="1" smtClean="0">
                                    <a:latin typeface="Cambria Math" panose="02040503050406030204" pitchFamily="18" charset="0"/>
                                  </a:rPr>
                                  <m:t>=</m:t>
                                </m:r>
                                <m:r>
                                  <a:rPr lang="it-IT" sz="1600" b="1" i="1" smtClean="0">
                                    <a:latin typeface="Cambria Math" panose="02040503050406030204" pitchFamily="18" charset="0"/>
                                  </a:rPr>
                                  <m:t>𝟑</m:t>
                                </m:r>
                                <m:r>
                                  <a:rPr lang="it-IT" sz="1600" b="1" i="1" smtClean="0">
                                    <a:latin typeface="Cambria Math" panose="02040503050406030204" pitchFamily="18" charset="0"/>
                                  </a:rPr>
                                  <m:t>𝝅</m:t>
                                </m:r>
                                <m:r>
                                  <a:rPr lang="it-IT" sz="1600" b="1" i="1" smtClean="0">
                                    <a:latin typeface="Cambria Math" panose="02040503050406030204" pitchFamily="18" charset="0"/>
                                  </a:rPr>
                                  <m:t>/</m:t>
                                </m:r>
                                <m:r>
                                  <a:rPr lang="it-IT" sz="1600" b="1" i="1" smtClean="0">
                                    <a:latin typeface="Cambria Math" panose="02040503050406030204" pitchFamily="18" charset="0"/>
                                  </a:rPr>
                                  <m:t>𝟒</m:t>
                                </m:r>
                              </m:oMath>
                            </m:oMathPara>
                          </a14:m>
                          <a:endParaRPr lang="en-US" sz="1600" dirty="0"/>
                        </a:p>
                      </a:txBody>
                      <a:tcPr/>
                    </a:tc>
                    <a:tc>
                      <a:txBody>
                        <a:bodyPr/>
                        <a:lstStyle/>
                        <a:p>
                          <a14:m>
                            <m:oMath xmlns:m="http://schemas.openxmlformats.org/officeDocument/2006/math">
                              <m:r>
                                <a:rPr lang="it-IT" sz="1600" b="1" i="1" smtClean="0">
                                  <a:latin typeface="Cambria Math" panose="02040503050406030204" pitchFamily="18" charset="0"/>
                                </a:rPr>
                                <m:t>𝝓</m:t>
                              </m:r>
                              <m:r>
                                <a:rPr lang="it-IT" sz="1600" b="1" i="1" smtClean="0">
                                  <a:latin typeface="Cambria Math" panose="02040503050406030204" pitchFamily="18" charset="0"/>
                                </a:rPr>
                                <m:t>=</m:t>
                              </m:r>
                              <m:r>
                                <a:rPr lang="it-IT" sz="1600" b="1" i="1" smtClean="0">
                                  <a:latin typeface="Cambria Math" panose="02040503050406030204" pitchFamily="18" charset="0"/>
                                </a:rPr>
                                <m:t>𝝅</m:t>
                              </m:r>
                            </m:oMath>
                          </a14:m>
                          <a:r>
                            <a:rPr lang="en-US" sz="1600" dirty="0"/>
                            <a:t> (original)</a:t>
                          </a:r>
                        </a:p>
                      </a:txBody>
                      <a:tcPr/>
                    </a:tc>
                    <a:extLst>
                      <a:ext uri="{0D108BD9-81ED-4DB2-BD59-A6C34878D82A}">
                        <a16:rowId xmlns:a16="http://schemas.microsoft.com/office/drawing/2014/main" val="946531775"/>
                      </a:ext>
                    </a:extLst>
                  </a:tr>
                  <a:tr h="315174">
                    <a:tc>
                      <a:txBody>
                        <a:bodyPr/>
                        <a:lstStyle/>
                        <a:p>
                          <a:r>
                            <a:rPr lang="it-IT" sz="1600" dirty="0"/>
                            <a:t>Iris </a:t>
                          </a:r>
                          <a14:m>
                            <m:oMath xmlns:m="http://schemas.openxmlformats.org/officeDocument/2006/math">
                              <m:r>
                                <a:rPr lang="it-IT" sz="1600" i="1" dirty="0" smtClean="0">
                                  <a:latin typeface="Cambria Math" panose="02040503050406030204" pitchFamily="18" charset="0"/>
                                </a:rPr>
                                <m:t>𝑎</m:t>
                              </m:r>
                            </m:oMath>
                          </a14:m>
                          <a:r>
                            <a:rPr lang="it-IT" sz="1600" dirty="0"/>
                            <a:t> [mm] = 1,2,3</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Iris </a:t>
                          </a:r>
                          <a14:m>
                            <m:oMath xmlns:m="http://schemas.openxmlformats.org/officeDocument/2006/math">
                              <m:r>
                                <a:rPr lang="en-US" sz="1600" b="0" i="1" smtClean="0">
                                  <a:latin typeface="Cambria Math" panose="02040503050406030204" pitchFamily="18" charset="0"/>
                                </a:rPr>
                                <m:t>𝑎</m:t>
                              </m:r>
                              <m:d>
                                <m:dPr>
                                  <m:begChr m:val="["/>
                                  <m:endChr m:val="]"/>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mm</m:t>
                                  </m:r>
                                </m:e>
                              </m:d>
                              <m:r>
                                <a:rPr lang="en-US" sz="1600" b="0" i="0" smtClean="0">
                                  <a:latin typeface="Cambria Math" panose="02040503050406030204" pitchFamily="18" charset="0"/>
                                </a:rPr>
                                <m:t>=2</m:t>
                              </m:r>
                            </m:oMath>
                          </a14:m>
                          <a:endParaRPr lang="it-IT" sz="1600" dirty="0"/>
                        </a:p>
                      </a:txBody>
                      <a:tcPr/>
                    </a:tc>
                    <a:extLst>
                      <a:ext uri="{0D108BD9-81ED-4DB2-BD59-A6C34878D82A}">
                        <a16:rowId xmlns:a16="http://schemas.microsoft.com/office/drawing/2014/main" val="2197175681"/>
                      </a:ext>
                    </a:extLst>
                  </a:tr>
                  <a:tr h="315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Gap </a:t>
                          </a:r>
                          <a14:m>
                            <m:oMath xmlns:m="http://schemas.openxmlformats.org/officeDocument/2006/math">
                              <m:r>
                                <a:rPr lang="en-US" sz="1600" b="0" i="1" smtClean="0">
                                  <a:latin typeface="Cambria Math" panose="02040503050406030204" pitchFamily="18" charset="0"/>
                                </a:rPr>
                                <m:t>𝑔</m:t>
                              </m:r>
                              <m:d>
                                <m:dPr>
                                  <m:begChr m:val="["/>
                                  <m:endChr m:val="]"/>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cm</m:t>
                                  </m:r>
                                </m:e>
                              </m:d>
                              <m:r>
                                <a:rPr lang="en-US" sz="1600" i="1">
                                  <a:latin typeface="Cambria Math" panose="02040503050406030204" pitchFamily="18" charset="0"/>
                                </a:rPr>
                                <m:t>=1</m:t>
                              </m:r>
                              <m:r>
                                <a:rPr lang="en-US" sz="1600" b="0" i="1" smtClean="0">
                                  <a:latin typeface="Cambria Math" panose="02040503050406030204" pitchFamily="18" charset="0"/>
                                </a:rPr>
                                <m:t>.</m:t>
                              </m:r>
                              <m:r>
                                <a:rPr lang="en-US" sz="1600" i="1" smtClean="0">
                                  <a:latin typeface="Cambria Math" panose="02040503050406030204" pitchFamily="18" charset="0"/>
                                </a:rPr>
                                <m:t>496</m:t>
                              </m:r>
                              <m:r>
                                <a:rPr lang="en-US" sz="1600" i="1">
                                  <a:latin typeface="Cambria Math" panose="02040503050406030204" pitchFamily="18" charset="0"/>
                                </a:rPr>
                                <m:t>, 1</m:t>
                              </m:r>
                              <m:r>
                                <a:rPr lang="en-US" sz="1600" b="0" i="1" smtClean="0">
                                  <a:latin typeface="Cambria Math" panose="02040503050406030204" pitchFamily="18" charset="0"/>
                                </a:rPr>
                                <m:t>.</m:t>
                              </m:r>
                              <m:r>
                                <a:rPr lang="en-US" sz="1600" i="1">
                                  <a:latin typeface="Cambria Math" panose="02040503050406030204" pitchFamily="18" charset="0"/>
                                </a:rPr>
                                <m:t>53</m:t>
                              </m:r>
                              <m:r>
                                <a:rPr lang="en-US" sz="1600" b="0" i="1" smtClean="0">
                                  <a:latin typeface="Cambria Math" panose="02040503050406030204" pitchFamily="18" charset="0"/>
                                </a:rPr>
                                <m:t>4</m:t>
                              </m:r>
                              <m:r>
                                <a:rPr lang="en-US" sz="1600" i="1">
                                  <a:latin typeface="Cambria Math" panose="02040503050406030204" pitchFamily="18" charset="0"/>
                                </a:rPr>
                                <m:t>, 1</m:t>
                              </m:r>
                              <m:r>
                                <a:rPr lang="en-US" sz="1600" b="0" i="1" smtClean="0">
                                  <a:latin typeface="Cambria Math" panose="02040503050406030204" pitchFamily="18" charset="0"/>
                                </a:rPr>
                                <m:t>.</m:t>
                              </m:r>
                              <m:r>
                                <a:rPr lang="en-US" sz="1600" i="1">
                                  <a:latin typeface="Cambria Math" panose="02040503050406030204" pitchFamily="18" charset="0"/>
                                </a:rPr>
                                <m:t>50</m:t>
                              </m:r>
                              <m:r>
                                <a:rPr lang="en-US" sz="1600" b="0" i="1" smtClean="0">
                                  <a:latin typeface="Cambria Math" panose="02040503050406030204" pitchFamily="18" charset="0"/>
                                </a:rPr>
                                <m:t>1</m:t>
                              </m:r>
                            </m:oMath>
                          </a14:m>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Gap </a:t>
                          </a:r>
                          <a14:m>
                            <m:oMath xmlns:m="http://schemas.openxmlformats.org/officeDocument/2006/math">
                              <m:r>
                                <a:rPr lang="en-US" sz="1600" b="0" i="1" smtClean="0">
                                  <a:latin typeface="Cambria Math" panose="02040503050406030204" pitchFamily="18" charset="0"/>
                                </a:rPr>
                                <m:t>𝑔</m:t>
                              </m:r>
                              <m:d>
                                <m:dPr>
                                  <m:begChr m:val="["/>
                                  <m:endChr m:val="]"/>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cm</m:t>
                                  </m:r>
                                </m:e>
                              </m:d>
                              <m:r>
                                <a:rPr lang="en-US" sz="1600" i="1">
                                  <a:latin typeface="Cambria Math" panose="02040503050406030204" pitchFamily="18" charset="0"/>
                                </a:rPr>
                                <m:t>=</m:t>
                              </m:r>
                              <m:r>
                                <a:rPr lang="en-US" sz="1600" i="1" smtClean="0">
                                  <a:latin typeface="Cambria Math" panose="02040503050406030204" pitchFamily="18" charset="0"/>
                                </a:rPr>
                                <m:t>2</m:t>
                              </m:r>
                            </m:oMath>
                          </a14:m>
                          <a:endParaRPr lang="en-US" sz="1600" dirty="0"/>
                        </a:p>
                      </a:txBody>
                      <a:tcPr/>
                    </a:tc>
                    <a:extLst>
                      <a:ext uri="{0D108BD9-81ED-4DB2-BD59-A6C34878D82A}">
                        <a16:rowId xmlns:a16="http://schemas.microsoft.com/office/drawing/2014/main" val="1074776683"/>
                      </a:ext>
                    </a:extLst>
                  </a:tr>
                  <a:tr h="315174">
                    <a:tc>
                      <a:txBody>
                        <a:bodyPr/>
                        <a:lstStyle/>
                        <a:p>
                          <a:r>
                            <a:rPr lang="en-US" sz="1600" dirty="0"/>
                            <a:t>Period </a:t>
                          </a:r>
                          <a14:m>
                            <m:oMath xmlns:m="http://schemas.openxmlformats.org/officeDocument/2006/math">
                              <m:r>
                                <a:rPr lang="en-US" sz="1600" b="0" i="1" smtClean="0">
                                  <a:latin typeface="Cambria Math" panose="02040503050406030204" pitchFamily="18" charset="0"/>
                                </a:rPr>
                                <m:t>𝑝</m:t>
                              </m:r>
                              <m:d>
                                <m:dPr>
                                  <m:begChr m:val="["/>
                                  <m:endChr m:val="]"/>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mm</m:t>
                                  </m:r>
                                </m:e>
                              </m:d>
                              <m:r>
                                <a:rPr lang="en-US" sz="1600">
                                  <a:latin typeface="Cambria Math" panose="02040503050406030204" pitchFamily="18" charset="0"/>
                                </a:rPr>
                                <m:t>=19</m:t>
                              </m:r>
                              <m:r>
                                <a:rPr lang="en-US" sz="1600" b="0" i="0" smtClean="0">
                                  <a:latin typeface="Cambria Math" panose="02040503050406030204" pitchFamily="18" charset="0"/>
                                </a:rPr>
                                <m:t>.</m:t>
                              </m:r>
                              <m:r>
                                <a:rPr lang="en-US" sz="1600">
                                  <a:latin typeface="Cambria Math" panose="02040503050406030204" pitchFamily="18" charset="0"/>
                                </a:rPr>
                                <m:t>68</m:t>
                              </m:r>
                              <m:r>
                                <a:rPr lang="en-US" sz="1600" b="0" i="0" smtClean="0">
                                  <a:latin typeface="Cambria Math" panose="02040503050406030204" pitchFamily="18" charset="0"/>
                                </a:rPr>
                                <m:t>2</m:t>
                              </m:r>
                            </m:oMath>
                          </a14:m>
                          <a:r>
                            <a:rPr lang="it-IT" sz="1600" dirty="0"/>
                            <a:t> (</a:t>
                          </a:r>
                          <a14:m>
                            <m:oMath xmlns:m="http://schemas.openxmlformats.org/officeDocument/2006/math">
                              <m:r>
                                <a:rPr lang="en-US" sz="1600" b="0" i="0" dirty="0" smtClean="0">
                                  <a:latin typeface="Cambria Math" panose="02040503050406030204" pitchFamily="18" charset="0"/>
                                </a:rPr>
                                <m:t>3</m:t>
                              </m:r>
                              <m:r>
                                <a:rPr lang="en-US" sz="1600" i="1" dirty="0">
                                  <a:latin typeface="Cambria Math" panose="02040503050406030204" pitchFamily="18" charset="0"/>
                                </a:rPr>
                                <m:t>𝜆</m:t>
                              </m:r>
                              <m:r>
                                <a:rPr lang="en-US" sz="1600" i="1" dirty="0">
                                  <a:latin typeface="Cambria Math" panose="02040503050406030204" pitchFamily="18" charset="0"/>
                                </a:rPr>
                                <m:t>/8</m:t>
                              </m:r>
                            </m:oMath>
                          </a14:m>
                          <a:r>
                            <a:rPr lang="it-IT" sz="1600" dirty="0"/>
                            <a: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Period </a:t>
                          </a:r>
                          <a14:m>
                            <m:oMath xmlns:m="http://schemas.openxmlformats.org/officeDocument/2006/math">
                              <m:r>
                                <a:rPr lang="en-US" sz="1600" b="0" i="1" smtClean="0">
                                  <a:latin typeface="Cambria Math" panose="02040503050406030204" pitchFamily="18" charset="0"/>
                                </a:rPr>
                                <m:t>𝑝</m:t>
                              </m:r>
                              <m:d>
                                <m:dPr>
                                  <m:begChr m:val="["/>
                                  <m:endChr m:val="]"/>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mm</m:t>
                                  </m:r>
                                </m:e>
                              </m:d>
                              <m:r>
                                <a:rPr lang="en-US" sz="1600">
                                  <a:latin typeface="Cambria Math" panose="02040503050406030204" pitchFamily="18" charset="0"/>
                                </a:rPr>
                                <m:t>=</m:t>
                              </m:r>
                              <m:r>
                                <a:rPr lang="en-US" sz="1600" i="1">
                                  <a:latin typeface="Cambria Math" panose="02040503050406030204" pitchFamily="18" charset="0"/>
                                </a:rPr>
                                <m:t>26.242</m:t>
                              </m:r>
                            </m:oMath>
                          </a14:m>
                          <a:r>
                            <a:rPr lang="it-IT" sz="1600" dirty="0"/>
                            <a:t> (</a:t>
                          </a:r>
                          <a14:m>
                            <m:oMath xmlns:m="http://schemas.openxmlformats.org/officeDocument/2006/math">
                              <m:r>
                                <a:rPr lang="en-US" sz="1600" b="0" i="1" dirty="0" smtClean="0">
                                  <a:latin typeface="Cambria Math" panose="02040503050406030204" pitchFamily="18" charset="0"/>
                                </a:rPr>
                                <m:t>𝜆</m:t>
                              </m:r>
                              <m:r>
                                <a:rPr lang="en-US" sz="1600" b="0" i="1" dirty="0" smtClean="0">
                                  <a:latin typeface="Cambria Math" panose="02040503050406030204" pitchFamily="18" charset="0"/>
                                </a:rPr>
                                <m:t>/2</m:t>
                              </m:r>
                            </m:oMath>
                          </a14:m>
                          <a:r>
                            <a:rPr lang="it-IT" sz="1600" dirty="0"/>
                            <a:t>)</a:t>
                          </a:r>
                        </a:p>
                      </a:txBody>
                      <a:tcPr/>
                    </a:tc>
                    <a:extLst>
                      <a:ext uri="{0D108BD9-81ED-4DB2-BD59-A6C34878D82A}">
                        <a16:rowId xmlns:a16="http://schemas.microsoft.com/office/drawing/2014/main" val="2430182203"/>
                      </a:ext>
                    </a:extLst>
                  </a:tr>
                </a:tbl>
              </a:graphicData>
            </a:graphic>
          </p:graphicFrame>
        </mc:Choice>
        <mc:Fallback xmlns="">
          <p:graphicFrame>
            <p:nvGraphicFramePr>
              <p:cNvPr id="11" name="Tabella 11">
                <a:extLst>
                  <a:ext uri="{FF2B5EF4-FFF2-40B4-BE49-F238E27FC236}">
                    <a16:creationId xmlns:a16="http://schemas.microsoft.com/office/drawing/2014/main" id="{F8E983F5-55D2-5D64-E714-B08AA6A4B5A4}"/>
                  </a:ext>
                </a:extLst>
              </p:cNvPr>
              <p:cNvGraphicFramePr>
                <a:graphicFrameLocks noGrp="1"/>
              </p:cNvGraphicFramePr>
              <p:nvPr>
                <p:extLst>
                  <p:ext uri="{D42A27DB-BD31-4B8C-83A1-F6EECF244321}">
                    <p14:modId xmlns:p14="http://schemas.microsoft.com/office/powerpoint/2010/main" val="866406243"/>
                  </p:ext>
                </p:extLst>
              </p:nvPr>
            </p:nvGraphicFramePr>
            <p:xfrm>
              <a:off x="920250" y="2868603"/>
              <a:ext cx="6430054" cy="1341120"/>
            </p:xfrm>
            <a:graphic>
              <a:graphicData uri="http://schemas.openxmlformats.org/drawingml/2006/table">
                <a:tbl>
                  <a:tblPr firstRow="1" bandRow="1">
                    <a:tableStyleId>{C083E6E3-FA7D-4D7B-A595-EF9225AFEA82}</a:tableStyleId>
                  </a:tblPr>
                  <a:tblGrid>
                    <a:gridCol w="3215027">
                      <a:extLst>
                        <a:ext uri="{9D8B030D-6E8A-4147-A177-3AD203B41FA5}">
                          <a16:colId xmlns:a16="http://schemas.microsoft.com/office/drawing/2014/main" val="3930073135"/>
                        </a:ext>
                      </a:extLst>
                    </a:gridCol>
                    <a:gridCol w="3215027">
                      <a:extLst>
                        <a:ext uri="{9D8B030D-6E8A-4147-A177-3AD203B41FA5}">
                          <a16:colId xmlns:a16="http://schemas.microsoft.com/office/drawing/2014/main" val="1365715377"/>
                        </a:ext>
                      </a:extLst>
                    </a:gridCol>
                  </a:tblGrid>
                  <a:tr h="335280">
                    <a:tc>
                      <a:txBody>
                        <a:bodyPr/>
                        <a:lstStyle/>
                        <a:p>
                          <a:endParaRPr lang="en-US"/>
                        </a:p>
                      </a:txBody>
                      <a:tcPr>
                        <a:blipFill>
                          <a:blip r:embed="rId15"/>
                          <a:stretch>
                            <a:fillRect t="-3636" r="-100189" b="-325455"/>
                          </a:stretch>
                        </a:blipFill>
                      </a:tcPr>
                    </a:tc>
                    <a:tc>
                      <a:txBody>
                        <a:bodyPr/>
                        <a:lstStyle/>
                        <a:p>
                          <a:endParaRPr lang="en-US"/>
                        </a:p>
                      </a:txBody>
                      <a:tcPr>
                        <a:blipFill>
                          <a:blip r:embed="rId15"/>
                          <a:stretch>
                            <a:fillRect l="-100000" t="-3636" r="-189" b="-325455"/>
                          </a:stretch>
                        </a:blipFill>
                      </a:tcPr>
                    </a:tc>
                    <a:extLst>
                      <a:ext uri="{0D108BD9-81ED-4DB2-BD59-A6C34878D82A}">
                        <a16:rowId xmlns:a16="http://schemas.microsoft.com/office/drawing/2014/main" val="946531775"/>
                      </a:ext>
                    </a:extLst>
                  </a:tr>
                  <a:tr h="335280">
                    <a:tc>
                      <a:txBody>
                        <a:bodyPr/>
                        <a:lstStyle/>
                        <a:p>
                          <a:endParaRPr lang="en-US"/>
                        </a:p>
                      </a:txBody>
                      <a:tcPr>
                        <a:blipFill>
                          <a:blip r:embed="rId15"/>
                          <a:stretch>
                            <a:fillRect t="-101786" r="-100189" b="-219643"/>
                          </a:stretch>
                        </a:blipFill>
                      </a:tcPr>
                    </a:tc>
                    <a:tc>
                      <a:txBody>
                        <a:bodyPr/>
                        <a:lstStyle/>
                        <a:p>
                          <a:endParaRPr lang="en-US"/>
                        </a:p>
                      </a:txBody>
                      <a:tcPr>
                        <a:blipFill>
                          <a:blip r:embed="rId15"/>
                          <a:stretch>
                            <a:fillRect l="-100000" t="-101786" r="-189" b="-219643"/>
                          </a:stretch>
                        </a:blipFill>
                      </a:tcPr>
                    </a:tc>
                    <a:extLst>
                      <a:ext uri="{0D108BD9-81ED-4DB2-BD59-A6C34878D82A}">
                        <a16:rowId xmlns:a16="http://schemas.microsoft.com/office/drawing/2014/main" val="2197175681"/>
                      </a:ext>
                    </a:extLst>
                  </a:tr>
                  <a:tr h="335280">
                    <a:tc>
                      <a:txBody>
                        <a:bodyPr/>
                        <a:lstStyle/>
                        <a:p>
                          <a:endParaRPr lang="en-US"/>
                        </a:p>
                      </a:txBody>
                      <a:tcPr>
                        <a:blipFill>
                          <a:blip r:embed="rId15"/>
                          <a:stretch>
                            <a:fillRect t="-205455" r="-100189" b="-123636"/>
                          </a:stretch>
                        </a:blipFill>
                      </a:tcPr>
                    </a:tc>
                    <a:tc>
                      <a:txBody>
                        <a:bodyPr/>
                        <a:lstStyle/>
                        <a:p>
                          <a:endParaRPr lang="en-US"/>
                        </a:p>
                      </a:txBody>
                      <a:tcPr>
                        <a:blipFill>
                          <a:blip r:embed="rId15"/>
                          <a:stretch>
                            <a:fillRect l="-100000" t="-205455" r="-189" b="-123636"/>
                          </a:stretch>
                        </a:blipFill>
                      </a:tcPr>
                    </a:tc>
                    <a:extLst>
                      <a:ext uri="{0D108BD9-81ED-4DB2-BD59-A6C34878D82A}">
                        <a16:rowId xmlns:a16="http://schemas.microsoft.com/office/drawing/2014/main" val="1074776683"/>
                      </a:ext>
                    </a:extLst>
                  </a:tr>
                  <a:tr h="335280">
                    <a:tc>
                      <a:txBody>
                        <a:bodyPr/>
                        <a:lstStyle/>
                        <a:p>
                          <a:endParaRPr lang="en-US"/>
                        </a:p>
                      </a:txBody>
                      <a:tcPr>
                        <a:blipFill>
                          <a:blip r:embed="rId15"/>
                          <a:stretch>
                            <a:fillRect t="-305455" r="-100189" b="-23636"/>
                          </a:stretch>
                        </a:blipFill>
                      </a:tcPr>
                    </a:tc>
                    <a:tc>
                      <a:txBody>
                        <a:bodyPr/>
                        <a:lstStyle/>
                        <a:p>
                          <a:endParaRPr lang="en-US"/>
                        </a:p>
                      </a:txBody>
                      <a:tcPr>
                        <a:blipFill>
                          <a:blip r:embed="rId15"/>
                          <a:stretch>
                            <a:fillRect l="-100000" t="-305455" r="-189" b="-23636"/>
                          </a:stretch>
                        </a:blipFill>
                      </a:tcPr>
                    </a:tc>
                    <a:extLst>
                      <a:ext uri="{0D108BD9-81ED-4DB2-BD59-A6C34878D82A}">
                        <a16:rowId xmlns:a16="http://schemas.microsoft.com/office/drawing/2014/main" val="2430182203"/>
                      </a:ext>
                    </a:extLst>
                  </a:tr>
                </a:tbl>
              </a:graphicData>
            </a:graphic>
          </p:graphicFrame>
        </mc:Fallback>
      </mc:AlternateContent>
      <p:pic>
        <p:nvPicPr>
          <p:cNvPr id="4" name="Immagine 3">
            <a:extLst>
              <a:ext uri="{FF2B5EF4-FFF2-40B4-BE49-F238E27FC236}">
                <a16:creationId xmlns:a16="http://schemas.microsoft.com/office/drawing/2014/main" id="{4DDBDF44-0148-7786-E1DC-3240D3BD70C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5" name="Segnaposto numero diapositiva 4">
            <a:extLst>
              <a:ext uri="{FF2B5EF4-FFF2-40B4-BE49-F238E27FC236}">
                <a16:creationId xmlns:a16="http://schemas.microsoft.com/office/drawing/2014/main" id="{93ADAAE8-145A-621A-B94F-074D6AFE00B7}"/>
              </a:ext>
            </a:extLst>
          </p:cNvPr>
          <p:cNvSpPr>
            <a:spLocks noGrp="1"/>
          </p:cNvSpPr>
          <p:nvPr>
            <p:ph type="sldNum" sz="quarter" idx="12"/>
          </p:nvPr>
        </p:nvSpPr>
        <p:spPr/>
        <p:txBody>
          <a:bodyPr/>
          <a:lstStyle/>
          <a:p>
            <a:fld id="{679D9BAF-EB0A-4984-B454-62179873F15C}" type="slidenum">
              <a:rPr lang="en-US" smtClean="0"/>
              <a:t>11</a:t>
            </a:fld>
            <a:endParaRPr lang="en-US"/>
          </a:p>
        </p:txBody>
      </p:sp>
    </p:spTree>
    <p:extLst>
      <p:ext uri="{BB962C8B-B14F-4D97-AF65-F5344CB8AC3E}">
        <p14:creationId xmlns:p14="http://schemas.microsoft.com/office/powerpoint/2010/main" val="243283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3F76180F-C8B0-E05C-F726-7A3B17B66DE8}"/>
              </a:ext>
            </a:extLst>
          </p:cNvPr>
          <p:cNvGrpSpPr/>
          <p:nvPr/>
        </p:nvGrpSpPr>
        <p:grpSpPr>
          <a:xfrm>
            <a:off x="1692397" y="3235677"/>
            <a:ext cx="9595307" cy="3470394"/>
            <a:chOff x="1270804" y="3238878"/>
            <a:chExt cx="9595307" cy="3470394"/>
          </a:xfrm>
        </p:grpSpPr>
        <p:pic>
          <p:nvPicPr>
            <p:cNvPr id="18" name="Immagine 17">
              <a:extLst>
                <a:ext uri="{FF2B5EF4-FFF2-40B4-BE49-F238E27FC236}">
                  <a16:creationId xmlns:a16="http://schemas.microsoft.com/office/drawing/2014/main" id="{101F5CB7-59E1-0D93-49FE-9A6AD3B1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804" y="3246694"/>
              <a:ext cx="4231720" cy="3385375"/>
            </a:xfrm>
            <a:prstGeom prst="rect">
              <a:avLst/>
            </a:prstGeom>
          </p:spPr>
        </p:pic>
        <p:pic>
          <p:nvPicPr>
            <p:cNvPr id="19" name="Immagine 18">
              <a:extLst>
                <a:ext uri="{FF2B5EF4-FFF2-40B4-BE49-F238E27FC236}">
                  <a16:creationId xmlns:a16="http://schemas.microsoft.com/office/drawing/2014/main" id="{8B6A8E06-EB18-3261-52DD-93E9C2ECC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619" y="3246694"/>
              <a:ext cx="4231720" cy="3385375"/>
            </a:xfrm>
            <a:prstGeom prst="rect">
              <a:avLst/>
            </a:prstGeom>
          </p:spPr>
        </p:pic>
        <p:sp>
          <p:nvSpPr>
            <p:cNvPr id="24" name="CasellaDiTesto 23">
              <a:extLst>
                <a:ext uri="{FF2B5EF4-FFF2-40B4-BE49-F238E27FC236}">
                  <a16:creationId xmlns:a16="http://schemas.microsoft.com/office/drawing/2014/main" id="{C7CEF393-83AD-5E7B-32FD-67F528217AAF}"/>
                </a:ext>
              </a:extLst>
            </p:cNvPr>
            <p:cNvSpPr txBox="1"/>
            <p:nvPr/>
          </p:nvSpPr>
          <p:spPr>
            <a:xfrm>
              <a:off x="1710815" y="3238878"/>
              <a:ext cx="4379246" cy="369332"/>
            </a:xfrm>
            <a:prstGeom prst="rect">
              <a:avLst/>
            </a:prstGeom>
            <a:noFill/>
          </p:spPr>
          <p:txBody>
            <a:bodyPr wrap="square" rtlCol="0">
              <a:spAutoFit/>
            </a:bodyPr>
            <a:lstStyle/>
            <a:p>
              <a:r>
                <a:rPr lang="en-US" i="1" dirty="0"/>
                <a:t>Centroid trajectory</a:t>
              </a:r>
              <a:endParaRPr lang="it-IT" i="1" dirty="0"/>
            </a:p>
          </p:txBody>
        </p:sp>
        <p:sp>
          <p:nvSpPr>
            <p:cNvPr id="25" name="CasellaDiTesto 24">
              <a:extLst>
                <a:ext uri="{FF2B5EF4-FFF2-40B4-BE49-F238E27FC236}">
                  <a16:creationId xmlns:a16="http://schemas.microsoft.com/office/drawing/2014/main" id="{1E8EA6E0-8340-0AAF-9F7A-1F91474C912E}"/>
                </a:ext>
              </a:extLst>
            </p:cNvPr>
            <p:cNvSpPr txBox="1"/>
            <p:nvPr/>
          </p:nvSpPr>
          <p:spPr>
            <a:xfrm>
              <a:off x="6486865" y="3238878"/>
              <a:ext cx="4379246" cy="369332"/>
            </a:xfrm>
            <a:prstGeom prst="rect">
              <a:avLst/>
            </a:prstGeom>
            <a:noFill/>
          </p:spPr>
          <p:txBody>
            <a:bodyPr wrap="square" rtlCol="0">
              <a:spAutoFit/>
            </a:bodyPr>
            <a:lstStyle/>
            <a:p>
              <a:r>
                <a:rPr lang="en-US" i="1" dirty="0"/>
                <a:t>Emittance growth</a:t>
              </a:r>
              <a:endParaRPr lang="it-IT" i="1" dirty="0"/>
            </a:p>
          </p:txBody>
        </p:sp>
        <p:sp>
          <p:nvSpPr>
            <p:cNvPr id="4" name="Rettangolo 3">
              <a:extLst>
                <a:ext uri="{FF2B5EF4-FFF2-40B4-BE49-F238E27FC236}">
                  <a16:creationId xmlns:a16="http://schemas.microsoft.com/office/drawing/2014/main" id="{7B02FDFD-BF2F-FABB-AC47-B848A9D02CFD}"/>
                </a:ext>
              </a:extLst>
            </p:cNvPr>
            <p:cNvSpPr/>
            <p:nvPr/>
          </p:nvSpPr>
          <p:spPr>
            <a:xfrm>
              <a:off x="1270804" y="3238878"/>
              <a:ext cx="8798613" cy="347039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8CB8FC49-C75A-0C60-BD26-152191072E1E}"/>
              </a:ext>
            </a:extLst>
          </p:cNvPr>
          <p:cNvSpPr>
            <a:spLocks noGrp="1"/>
          </p:cNvSpPr>
          <p:nvPr>
            <p:ph type="title"/>
          </p:nvPr>
        </p:nvSpPr>
        <p:spPr/>
        <p:txBody>
          <a:bodyPr/>
          <a:lstStyle/>
          <a:p>
            <a:r>
              <a:rPr lang="it-IT" dirty="0" err="1"/>
              <a:t>Mitigation</a:t>
            </a:r>
            <a:r>
              <a:rPr lang="it-IT" dirty="0"/>
              <a:t> by </a:t>
            </a:r>
            <a:r>
              <a:rPr lang="it-IT" dirty="0" err="1"/>
              <a:t>Trajectory</a:t>
            </a:r>
            <a:r>
              <a:rPr lang="it-IT" dirty="0"/>
              <a:t> Steering </a:t>
            </a:r>
            <a:endParaRPr lang="en-US" dirty="0"/>
          </a:p>
        </p:txBody>
      </p:sp>
      <p:pic>
        <p:nvPicPr>
          <p:cNvPr id="20" name="Immagine 19">
            <a:extLst>
              <a:ext uri="{FF2B5EF4-FFF2-40B4-BE49-F238E27FC236}">
                <a16:creationId xmlns:a16="http://schemas.microsoft.com/office/drawing/2014/main" id="{D664D0D2-091F-5A89-1F79-4E4887FF9045}"/>
              </a:ext>
            </a:extLst>
          </p:cNvPr>
          <p:cNvPicPr>
            <a:picLocks noChangeAspect="1"/>
          </p:cNvPicPr>
          <p:nvPr/>
        </p:nvPicPr>
        <p:blipFill>
          <a:blip r:embed="rId5"/>
          <a:stretch>
            <a:fillRect/>
          </a:stretch>
        </p:blipFill>
        <p:spPr>
          <a:xfrm>
            <a:off x="6804037" y="2538795"/>
            <a:ext cx="3709012" cy="663822"/>
          </a:xfrm>
          <a:prstGeom prst="rect">
            <a:avLst/>
          </a:prstGeom>
        </p:spPr>
      </p:pic>
      <p:pic>
        <p:nvPicPr>
          <p:cNvPr id="26" name="Immagine 25">
            <a:extLst>
              <a:ext uri="{FF2B5EF4-FFF2-40B4-BE49-F238E27FC236}">
                <a16:creationId xmlns:a16="http://schemas.microsoft.com/office/drawing/2014/main" id="{2051B179-B4FC-D7CA-BA93-C2E515F234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27" name="Immagine 26">
            <a:extLst>
              <a:ext uri="{FF2B5EF4-FFF2-40B4-BE49-F238E27FC236}">
                <a16:creationId xmlns:a16="http://schemas.microsoft.com/office/drawing/2014/main" id="{EFFBD4E8-4FC0-C560-2026-A0790C0299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28" name="Immagine 27">
            <a:extLst>
              <a:ext uri="{FF2B5EF4-FFF2-40B4-BE49-F238E27FC236}">
                <a16:creationId xmlns:a16="http://schemas.microsoft.com/office/drawing/2014/main" id="{B0B7D616-E3C6-C597-5B73-436408A6AA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29" name="Immagine 28">
            <a:extLst>
              <a:ext uri="{FF2B5EF4-FFF2-40B4-BE49-F238E27FC236}">
                <a16:creationId xmlns:a16="http://schemas.microsoft.com/office/drawing/2014/main" id="{3D4491B5-CC31-BF5E-ED74-32EE12D3791D}"/>
              </a:ext>
            </a:extLst>
          </p:cNvPr>
          <p:cNvPicPr>
            <a:picLocks noChangeAspect="1"/>
          </p:cNvPicPr>
          <p:nvPr/>
        </p:nvPicPr>
        <p:blipFill rotWithShape="1">
          <a:blip r:embed="rId9">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sp>
        <p:nvSpPr>
          <p:cNvPr id="30" name="CasellaDiTesto 29">
            <a:extLst>
              <a:ext uri="{FF2B5EF4-FFF2-40B4-BE49-F238E27FC236}">
                <a16:creationId xmlns:a16="http://schemas.microsoft.com/office/drawing/2014/main" id="{46466CA9-819F-79A4-CBF1-255E3B5C75D9}"/>
              </a:ext>
            </a:extLst>
          </p:cNvPr>
          <p:cNvSpPr txBox="1"/>
          <p:nvPr/>
        </p:nvSpPr>
        <p:spPr>
          <a:xfrm>
            <a:off x="4322031" y="5440309"/>
            <a:ext cx="906629" cy="461665"/>
          </a:xfrm>
          <a:prstGeom prst="rect">
            <a:avLst/>
          </a:prstGeom>
          <a:solidFill>
            <a:schemeClr val="accent5">
              <a:lumMod val="20000"/>
              <a:lumOff val="80000"/>
            </a:schemeClr>
          </a:solidFill>
          <a:ln>
            <a:solidFill>
              <a:schemeClr val="tx1"/>
            </a:solidFill>
          </a:ln>
        </p:spPr>
        <p:txBody>
          <a:bodyPr wrap="square" rtlCol="0">
            <a:spAutoFit/>
          </a:bodyPr>
          <a:lstStyle/>
          <a:p>
            <a:r>
              <a:rPr lang="it-IT" sz="1200" dirty="0"/>
              <a:t>UC-XFEL </a:t>
            </a:r>
            <a:r>
              <a:rPr lang="it-IT" sz="1200" dirty="0" err="1"/>
              <a:t>parameters</a:t>
            </a:r>
            <a:endParaRPr lang="en-US" sz="1200" dirty="0"/>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D44C8C27-6CA3-34FD-B856-3ACAB8301AD7}"/>
                  </a:ext>
                </a:extLst>
              </p:cNvPr>
              <p:cNvSpPr txBox="1"/>
              <p:nvPr/>
            </p:nvSpPr>
            <p:spPr>
              <a:xfrm>
                <a:off x="877151" y="1325539"/>
                <a:ext cx="8332950" cy="1477328"/>
              </a:xfrm>
              <a:prstGeom prst="rect">
                <a:avLst/>
              </a:prstGeom>
              <a:noFill/>
            </p:spPr>
            <p:txBody>
              <a:bodyPr wrap="square" rtlCol="0">
                <a:spAutoFit/>
              </a:bodyPr>
              <a:lstStyle/>
              <a:p>
                <a:r>
                  <a:rPr lang="en-US" b="1" dirty="0">
                    <a:solidFill>
                      <a:srgbClr val="C00000"/>
                    </a:solidFill>
                  </a:rPr>
                  <a:t>Reference case</a:t>
                </a:r>
              </a:p>
              <a:p>
                <a:pPr marL="285750" indent="-285750">
                  <a:buFont typeface="Arial" panose="020B0604020202020204" pitchFamily="34" charset="0"/>
                  <a:buChar char="•"/>
                </a:pPr>
                <a:r>
                  <a:rPr lang="en-US" dirty="0"/>
                  <a:t>UC-XFEL scenario (100 </a:t>
                </a:r>
                <a:r>
                  <a:rPr lang="en-US" dirty="0" err="1"/>
                  <a:t>pC</a:t>
                </a:r>
                <a:r>
                  <a:rPr lang="en-US" dirty="0"/>
                  <a:t>, 0.5 mm rms beam, ~100 nm emittance at injection)</a:t>
                </a:r>
              </a:p>
              <a:p>
                <a:pPr marL="285750" indent="-285750">
                  <a:buFont typeface="Arial" panose="020B0604020202020204" pitchFamily="34" charset="0"/>
                  <a:buChar char="•"/>
                </a:pPr>
                <a:r>
                  <a:rPr lang="en-US" dirty="0"/>
                  <a:t>2 </a:t>
                </a:r>
                <a:r>
                  <a:rPr lang="en-US" dirty="0" err="1"/>
                  <a:t>linac</a:t>
                </a:r>
                <a:r>
                  <a:rPr lang="en-US" dirty="0"/>
                  <a:t> sections: </a:t>
                </a:r>
                <a14:m>
                  <m:oMath xmlns:m="http://schemas.openxmlformats.org/officeDocument/2006/math">
                    <m:r>
                      <a:rPr lang="en-US" i="1" dirty="0" smtClean="0">
                        <a:latin typeface="Cambria Math" panose="02040503050406030204" pitchFamily="18" charset="0"/>
                      </a:rPr>
                      <m:t>6.9 </m:t>
                    </m:r>
                    <m:r>
                      <m:rPr>
                        <m:sty m:val="p"/>
                      </m:rPr>
                      <a:rPr lang="en-US" i="0" dirty="0" smtClean="0">
                        <a:latin typeface="Cambria Math" panose="02040503050406030204" pitchFamily="18" charset="0"/>
                      </a:rPr>
                      <m:t>MeV</m:t>
                    </m:r>
                    <m:r>
                      <a:rPr lang="en-US" i="1" dirty="0" smtClean="0">
                        <a:latin typeface="Cambria Math" panose="02040503050406030204" pitchFamily="18" charset="0"/>
                      </a:rPr>
                      <m:t>&lt;</m:t>
                    </m:r>
                    <m:r>
                      <a:rPr lang="en-US" b="0" i="1" dirty="0" smtClean="0">
                        <a:latin typeface="Cambria Math" panose="02040503050406030204" pitchFamily="18" charset="0"/>
                      </a:rPr>
                      <m:t>𝛾</m:t>
                    </m:r>
                    <m:r>
                      <a:rPr lang="en-US" b="0" i="1" dirty="0" smtClean="0">
                        <a:latin typeface="Cambria Math" panose="02040503050406030204" pitchFamily="18" charset="0"/>
                      </a:rPr>
                      <m:t>𝑚</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r>
                      <a:rPr lang="en-US" i="1" dirty="0" smtClean="0">
                        <a:latin typeface="Cambria Math" panose="02040503050406030204" pitchFamily="18" charset="0"/>
                      </a:rPr>
                      <m:t>&lt;150 </m:t>
                    </m:r>
                    <m:r>
                      <m:rPr>
                        <m:sty m:val="p"/>
                      </m:rPr>
                      <a:rPr lang="en-US" i="0" dirty="0" smtClean="0">
                        <a:latin typeface="Cambria Math" panose="02040503050406030204" pitchFamily="18" charset="0"/>
                      </a:rPr>
                      <m:t>MeV</m:t>
                    </m:r>
                  </m:oMath>
                </a14:m>
                <a:r>
                  <a:rPr lang="en-US" dirty="0"/>
                  <a:t> with the 1</a:t>
                </a:r>
                <a:r>
                  <a:rPr lang="en-US" baseline="30000" dirty="0"/>
                  <a:t>st</a:t>
                </a:r>
                <a:r>
                  <a:rPr lang="en-US" dirty="0"/>
                  <a:t> section is </a:t>
                </a:r>
                <a:r>
                  <a:rPr lang="en-US" b="1" dirty="0">
                    <a:solidFill>
                      <a:srgbClr val="FF0000"/>
                    </a:solidFill>
                  </a:rPr>
                  <a:t>100 um</a:t>
                </a:r>
                <a:r>
                  <a:rPr lang="en-US" dirty="0"/>
                  <a:t> off-axis</a:t>
                </a:r>
              </a:p>
              <a:p>
                <a:pPr marL="285750" indent="-285750">
                  <a:buFont typeface="Arial" panose="020B0604020202020204" pitchFamily="34" charset="0"/>
                  <a:buChar char="•"/>
                </a:pPr>
                <a:r>
                  <a:rPr lang="en-US" dirty="0"/>
                  <a:t>Demonstration for the worst case scenario of </a:t>
                </a:r>
                <a:r>
                  <a:rPr lang="en-US" b="1" dirty="0">
                    <a:solidFill>
                      <a:srgbClr val="FF0000"/>
                    </a:solidFill>
                  </a:rPr>
                  <a:t>1 mm iris</a:t>
                </a:r>
                <a:r>
                  <a:rPr lang="en-US" dirty="0"/>
                  <a:t> (two correctors upstream each linac section)</a:t>
                </a:r>
              </a:p>
            </p:txBody>
          </p:sp>
        </mc:Choice>
        <mc:Fallback>
          <p:sp>
            <p:nvSpPr>
              <p:cNvPr id="3" name="CasellaDiTesto 2">
                <a:extLst>
                  <a:ext uri="{FF2B5EF4-FFF2-40B4-BE49-F238E27FC236}">
                    <a16:creationId xmlns:a16="http://schemas.microsoft.com/office/drawing/2014/main" id="{D44C8C27-6CA3-34FD-B856-3ACAB8301AD7}"/>
                  </a:ext>
                </a:extLst>
              </p:cNvPr>
              <p:cNvSpPr txBox="1">
                <a:spLocks noRot="1" noChangeAspect="1" noMove="1" noResize="1" noEditPoints="1" noAdjustHandles="1" noChangeArrowheads="1" noChangeShapeType="1" noTextEdit="1"/>
              </p:cNvSpPr>
              <p:nvPr/>
            </p:nvSpPr>
            <p:spPr>
              <a:xfrm>
                <a:off x="877151" y="1325539"/>
                <a:ext cx="8332950" cy="1477328"/>
              </a:xfrm>
              <a:prstGeom prst="rect">
                <a:avLst/>
              </a:prstGeom>
              <a:blipFill>
                <a:blip r:embed="rId10"/>
                <a:stretch>
                  <a:fillRect l="-658" t="-2058" r="-366" b="-5350"/>
                </a:stretch>
              </a:blipFill>
            </p:spPr>
            <p:txBody>
              <a:bodyPr/>
              <a:lstStyle/>
              <a:p>
                <a:r>
                  <a:rPr lang="en-US">
                    <a:noFill/>
                  </a:rPr>
                  <a:t> </a:t>
                </a:r>
              </a:p>
            </p:txBody>
          </p:sp>
        </mc:Fallback>
      </mc:AlternateContent>
      <p:pic>
        <p:nvPicPr>
          <p:cNvPr id="6" name="Immagine 5">
            <a:extLst>
              <a:ext uri="{FF2B5EF4-FFF2-40B4-BE49-F238E27FC236}">
                <a16:creationId xmlns:a16="http://schemas.microsoft.com/office/drawing/2014/main" id="{A1DD8ABE-D9AE-C64F-E030-539500F148D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8" name="Segnaposto numero diapositiva 7">
            <a:extLst>
              <a:ext uri="{FF2B5EF4-FFF2-40B4-BE49-F238E27FC236}">
                <a16:creationId xmlns:a16="http://schemas.microsoft.com/office/drawing/2014/main" id="{28716AB0-457E-777B-056E-8691A262B895}"/>
              </a:ext>
            </a:extLst>
          </p:cNvPr>
          <p:cNvSpPr>
            <a:spLocks noGrp="1"/>
          </p:cNvSpPr>
          <p:nvPr>
            <p:ph type="sldNum" sz="quarter" idx="12"/>
          </p:nvPr>
        </p:nvSpPr>
        <p:spPr/>
        <p:txBody>
          <a:bodyPr/>
          <a:lstStyle/>
          <a:p>
            <a:fld id="{679D9BAF-EB0A-4984-B454-62179873F15C}" type="slidenum">
              <a:rPr lang="en-US" smtClean="0"/>
              <a:t>12</a:t>
            </a:fld>
            <a:endParaRPr lang="en-US"/>
          </a:p>
        </p:txBody>
      </p:sp>
    </p:spTree>
    <p:extLst>
      <p:ext uri="{BB962C8B-B14F-4D97-AF65-F5344CB8AC3E}">
        <p14:creationId xmlns:p14="http://schemas.microsoft.com/office/powerpoint/2010/main" val="278752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FBC3DD-FA5D-EEBE-0748-CF91AEED1FA4}"/>
              </a:ext>
            </a:extLst>
          </p:cNvPr>
          <p:cNvSpPr>
            <a:spLocks noGrp="1"/>
          </p:cNvSpPr>
          <p:nvPr>
            <p:ph type="title"/>
          </p:nvPr>
        </p:nvSpPr>
        <p:spPr/>
        <p:txBody>
          <a:bodyPr/>
          <a:lstStyle/>
          <a:p>
            <a:r>
              <a:rPr lang="en-US" dirty="0"/>
              <a:t>Conclusions and Outlook</a:t>
            </a:r>
          </a:p>
        </p:txBody>
      </p:sp>
      <p:pic>
        <p:nvPicPr>
          <p:cNvPr id="3" name="Immagine 2">
            <a:extLst>
              <a:ext uri="{FF2B5EF4-FFF2-40B4-BE49-F238E27FC236}">
                <a16:creationId xmlns:a16="http://schemas.microsoft.com/office/drawing/2014/main" id="{17D4EF56-1DA7-4ECC-2249-0951064C2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4" name="Immagine 3">
            <a:extLst>
              <a:ext uri="{FF2B5EF4-FFF2-40B4-BE49-F238E27FC236}">
                <a16:creationId xmlns:a16="http://schemas.microsoft.com/office/drawing/2014/main" id="{F9037B38-F637-57EA-E432-142A4D78B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5" name="Immagine 4">
            <a:extLst>
              <a:ext uri="{FF2B5EF4-FFF2-40B4-BE49-F238E27FC236}">
                <a16:creationId xmlns:a16="http://schemas.microsoft.com/office/drawing/2014/main" id="{C7EFDDF8-6E1C-11F6-D161-EF2E1A2CC2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6" name="Immagine 5">
            <a:extLst>
              <a:ext uri="{FF2B5EF4-FFF2-40B4-BE49-F238E27FC236}">
                <a16:creationId xmlns:a16="http://schemas.microsoft.com/office/drawing/2014/main" id="{1CB905D7-D471-5EDF-5684-50C29AB21102}"/>
              </a:ext>
            </a:extLst>
          </p:cNvPr>
          <p:cNvPicPr>
            <a:picLocks noChangeAspect="1"/>
          </p:cNvPicPr>
          <p:nvPr/>
        </p:nvPicPr>
        <p:blipFill rotWithShape="1">
          <a:blip r:embed="rId6">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37873A53-F248-A9D8-5E3D-B4107BABF16A}"/>
                  </a:ext>
                </a:extLst>
              </p:cNvPr>
              <p:cNvSpPr txBox="1"/>
              <p:nvPr/>
            </p:nvSpPr>
            <p:spPr>
              <a:xfrm>
                <a:off x="838200" y="2926848"/>
                <a:ext cx="9802091" cy="1754326"/>
              </a:xfrm>
              <a:prstGeom prst="rect">
                <a:avLst/>
              </a:prstGeom>
              <a:noFill/>
            </p:spPr>
            <p:txBody>
              <a:bodyPr wrap="square" rtlCol="0">
                <a:spAutoFit/>
              </a:bodyPr>
              <a:lstStyle/>
              <a:p>
                <a:r>
                  <a:rPr lang="en-US" b="1" dirty="0">
                    <a:solidFill>
                      <a:srgbClr val="C00000"/>
                    </a:solidFill>
                  </a:rPr>
                  <a:t>Ongoing work on long-range BBU</a:t>
                </a:r>
              </a:p>
              <a:p>
                <a:pPr marL="285750" indent="-285750">
                  <a:buFont typeface="Arial" panose="020B0604020202020204" pitchFamily="34" charset="0"/>
                  <a:buChar char="•"/>
                </a:pPr>
                <a:r>
                  <a:rPr lang="en-US" b="1" dirty="0"/>
                  <a:t>Electromagnetic simulation: </a:t>
                </a:r>
                <a:r>
                  <a:rPr lang="en-US" dirty="0"/>
                  <a:t>eigenmode analysis of the structure finding frequencies, quality factors and shunt impedances for monopole and dipole</a:t>
                </a:r>
              </a:p>
              <a:p>
                <a:pPr marL="285750" indent="-285750">
                  <a:buFont typeface="Arial" panose="020B0604020202020204" pitchFamily="34" charset="0"/>
                  <a:buChar char="•"/>
                </a:pPr>
                <a:r>
                  <a:rPr lang="en-US" b="1" dirty="0"/>
                  <a:t>BBU studies with the </a:t>
                </a:r>
                <a14:m>
                  <m:oMath xmlns:m="http://schemas.openxmlformats.org/officeDocument/2006/math">
                    <m:r>
                      <a:rPr lang="it-IT" b="1" i="1" smtClean="0">
                        <a:latin typeface="Cambria Math" panose="02040503050406030204" pitchFamily="18" charset="0"/>
                      </a:rPr>
                      <m:t>𝟑</m:t>
                    </m:r>
                    <m:r>
                      <a:rPr lang="it-IT" b="1" i="1" smtClean="0">
                        <a:latin typeface="Cambria Math" panose="02040503050406030204" pitchFamily="18" charset="0"/>
                      </a:rPr>
                      <m:t>𝝅</m:t>
                    </m:r>
                    <m:r>
                      <a:rPr lang="it-IT" b="1" i="1" smtClean="0">
                        <a:latin typeface="Cambria Math" panose="02040503050406030204" pitchFamily="18" charset="0"/>
                      </a:rPr>
                      <m:t>/</m:t>
                    </m:r>
                    <m:r>
                      <a:rPr lang="it-IT" b="1" i="1" smtClean="0">
                        <a:latin typeface="Cambria Math" panose="02040503050406030204" pitchFamily="18" charset="0"/>
                      </a:rPr>
                      <m:t>𝟒</m:t>
                    </m:r>
                  </m:oMath>
                </a14:m>
                <a:r>
                  <a:rPr lang="en-US" b="1" dirty="0"/>
                  <a:t> structure: </a:t>
                </a:r>
                <a:r>
                  <a:rPr lang="en-US" dirty="0"/>
                  <a:t>multi-bunch simulations with MILES to estimate the center-of-mass oscillations as well as multi-bunch with intra-beam effects (SC + SRWF) for simultaneous description of short-range and long range wakefields</a:t>
                </a:r>
                <a:endParaRPr lang="it-IT" dirty="0"/>
              </a:p>
            </p:txBody>
          </p:sp>
        </mc:Choice>
        <mc:Fallback xmlns="">
          <p:sp>
            <p:nvSpPr>
              <p:cNvPr id="7" name="CasellaDiTesto 6">
                <a:extLst>
                  <a:ext uri="{FF2B5EF4-FFF2-40B4-BE49-F238E27FC236}">
                    <a16:creationId xmlns:a16="http://schemas.microsoft.com/office/drawing/2014/main" id="{37873A53-F248-A9D8-5E3D-B4107BABF16A}"/>
                  </a:ext>
                </a:extLst>
              </p:cNvPr>
              <p:cNvSpPr txBox="1">
                <a:spLocks noRot="1" noChangeAspect="1" noMove="1" noResize="1" noEditPoints="1" noAdjustHandles="1" noChangeArrowheads="1" noChangeShapeType="1" noTextEdit="1"/>
              </p:cNvSpPr>
              <p:nvPr/>
            </p:nvSpPr>
            <p:spPr>
              <a:xfrm>
                <a:off x="838200" y="2926848"/>
                <a:ext cx="9802091" cy="1754326"/>
              </a:xfrm>
              <a:prstGeom prst="rect">
                <a:avLst/>
              </a:prstGeom>
              <a:blipFill>
                <a:blip r:embed="rId7"/>
                <a:stretch>
                  <a:fillRect l="-560" t="-1736" r="-622" b="-4514"/>
                </a:stretch>
              </a:blipFill>
            </p:spPr>
            <p:txBody>
              <a:bodyPr/>
              <a:lstStyle/>
              <a:p>
                <a:r>
                  <a:rPr lang="en-US">
                    <a:noFill/>
                  </a:rPr>
                  <a:t> </a:t>
                </a:r>
              </a:p>
            </p:txBody>
          </p:sp>
        </mc:Fallback>
      </mc:AlternateContent>
      <p:sp>
        <p:nvSpPr>
          <p:cNvPr id="10" name="Rectangle 8">
            <a:extLst>
              <a:ext uri="{FF2B5EF4-FFF2-40B4-BE49-F238E27FC236}">
                <a16:creationId xmlns:a16="http://schemas.microsoft.com/office/drawing/2014/main" id="{558A983B-9913-EA2A-B7C6-3E336E77BC98}"/>
              </a:ext>
            </a:extLst>
          </p:cNvPr>
          <p:cNvSpPr/>
          <p:nvPr/>
        </p:nvSpPr>
        <p:spPr>
          <a:xfrm>
            <a:off x="4304604" y="4775353"/>
            <a:ext cx="5842049" cy="1200329"/>
          </a:xfrm>
          <a:prstGeom prst="rect">
            <a:avLst/>
          </a:prstGeom>
        </p:spPr>
        <p:txBody>
          <a:bodyPr wrap="none">
            <a:spAutoFit/>
          </a:bodyPr>
          <a:lstStyle/>
          <a:p>
            <a:pPr algn="r"/>
            <a:r>
              <a:rPr lang="en-US" sz="3600" b="1" dirty="0">
                <a:solidFill>
                  <a:srgbClr val="C00000"/>
                </a:solidFill>
              </a:rPr>
              <a:t>Thank you for your attention</a:t>
            </a:r>
          </a:p>
          <a:p>
            <a:pPr algn="r"/>
            <a:r>
              <a:rPr lang="en-US" sz="3600" b="1" dirty="0"/>
              <a:t>(Questions are welcome)</a:t>
            </a:r>
          </a:p>
        </p:txBody>
      </p:sp>
      <p:sp>
        <p:nvSpPr>
          <p:cNvPr id="11" name="Rectangle 10">
            <a:extLst>
              <a:ext uri="{FF2B5EF4-FFF2-40B4-BE49-F238E27FC236}">
                <a16:creationId xmlns:a16="http://schemas.microsoft.com/office/drawing/2014/main" id="{4B34ADC0-B910-E4EC-D46E-DC36AF0BBC23}"/>
              </a:ext>
            </a:extLst>
          </p:cNvPr>
          <p:cNvSpPr/>
          <p:nvPr/>
        </p:nvSpPr>
        <p:spPr>
          <a:xfrm>
            <a:off x="4717236" y="124035"/>
            <a:ext cx="7314273" cy="830997"/>
          </a:xfrm>
          <a:prstGeom prst="rect">
            <a:avLst/>
          </a:prstGeom>
        </p:spPr>
        <p:txBody>
          <a:bodyPr wrap="square">
            <a:spAutoFit/>
          </a:bodyPr>
          <a:lstStyle/>
          <a:p>
            <a:pPr algn="r"/>
            <a:r>
              <a:rPr lang="en-US" sz="2400" i="0" dirty="0">
                <a:solidFill>
                  <a:srgbClr val="00B050"/>
                </a:solidFill>
                <a:effectLst/>
                <a:latin typeface="Georgia" panose="02040502050405020303" pitchFamily="18" charset="0"/>
              </a:rPr>
              <a:t>International Workshop on Future Linear Collider – May 15-19 2023</a:t>
            </a:r>
          </a:p>
        </p:txBody>
      </p:sp>
      <p:sp>
        <p:nvSpPr>
          <p:cNvPr id="12" name="CasellaDiTesto 12">
            <a:extLst>
              <a:ext uri="{FF2B5EF4-FFF2-40B4-BE49-F238E27FC236}">
                <a16:creationId xmlns:a16="http://schemas.microsoft.com/office/drawing/2014/main" id="{14591A81-4D22-3437-1178-F9FAE28D92A1}"/>
              </a:ext>
            </a:extLst>
          </p:cNvPr>
          <p:cNvSpPr txBox="1"/>
          <p:nvPr/>
        </p:nvSpPr>
        <p:spPr>
          <a:xfrm>
            <a:off x="670895" y="6171684"/>
            <a:ext cx="3181350" cy="369332"/>
          </a:xfrm>
          <a:prstGeom prst="rect">
            <a:avLst/>
          </a:prstGeom>
          <a:noFill/>
        </p:spPr>
        <p:txBody>
          <a:bodyPr wrap="square">
            <a:spAutoFit/>
          </a:bodyPr>
          <a:lstStyle/>
          <a:p>
            <a:r>
              <a:rPr lang="en-US" b="1" i="0" dirty="0">
                <a:effectLst/>
                <a:latin typeface="Arial" panose="020B0604020202020204" pitchFamily="34" charset="0"/>
              </a:rPr>
              <a:t>fbosco@physics.ucla.edu</a:t>
            </a:r>
            <a:endParaRPr lang="en-US" b="1" dirty="0"/>
          </a:p>
        </p:txBody>
      </p:sp>
      <p:pic>
        <p:nvPicPr>
          <p:cNvPr id="8" name="Immagine 7">
            <a:extLst>
              <a:ext uri="{FF2B5EF4-FFF2-40B4-BE49-F238E27FC236}">
                <a16:creationId xmlns:a16="http://schemas.microsoft.com/office/drawing/2014/main" id="{79313512-AB45-8A51-9564-3BACE8A4D2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854" y="4653853"/>
            <a:ext cx="3484418" cy="1416008"/>
          </a:xfrm>
          <a:prstGeom prst="rect">
            <a:avLst/>
          </a:prstGeom>
        </p:spPr>
      </p:pic>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A9954E5F-8599-8B62-1622-EF94F9F99E06}"/>
                  </a:ext>
                </a:extLst>
              </p:cNvPr>
              <p:cNvSpPr txBox="1"/>
              <p:nvPr/>
            </p:nvSpPr>
            <p:spPr>
              <a:xfrm>
                <a:off x="838200" y="1416530"/>
                <a:ext cx="8749146" cy="150098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tx1"/>
                    </a:solidFill>
                  </a:rPr>
                  <a:t>Cryo-cooled distributed coupling linacs</a:t>
                </a:r>
                <a:r>
                  <a:rPr lang="en-US" dirty="0">
                    <a:solidFill>
                      <a:schemeClr val="tx1"/>
                    </a:solidFill>
                  </a:rPr>
                  <a:t> are expected to play a crucial role for advanced and diverse </a:t>
                </a:r>
                <a:r>
                  <a:rPr lang="en-US" b="1" dirty="0">
                    <a:solidFill>
                      <a:schemeClr val="tx1"/>
                    </a:solidFill>
                  </a:rPr>
                  <a:t>applications</a:t>
                </a:r>
                <a:r>
                  <a:rPr lang="en-US" dirty="0">
                    <a:solidFill>
                      <a:schemeClr val="tx1"/>
                    </a:solidFill>
                  </a:rPr>
                  <a:t> (</a:t>
                </a:r>
                <a14:m>
                  <m:oMath xmlns:m="http://schemas.openxmlformats.org/officeDocument/2006/math">
                    <m:sSup>
                      <m:sSupPr>
                        <m:ctrlPr>
                          <a:rPr lang="it-IT" b="0" i="1" dirty="0" smtClean="0">
                            <a:solidFill>
                              <a:schemeClr val="tx1"/>
                            </a:solidFill>
                            <a:latin typeface="Cambria Math" panose="02040503050406030204" pitchFamily="18" charset="0"/>
                          </a:rPr>
                        </m:ctrlPr>
                      </m:sSupPr>
                      <m:e>
                        <m:r>
                          <a:rPr lang="it-IT" b="0" i="1" dirty="0" smtClean="0">
                            <a:solidFill>
                              <a:schemeClr val="tx1"/>
                            </a:solidFill>
                            <a:latin typeface="Cambria Math" panose="02040503050406030204" pitchFamily="18" charset="0"/>
                          </a:rPr>
                          <m:t>𝑒</m:t>
                        </m:r>
                      </m:e>
                      <m:sup>
                        <m:r>
                          <a:rPr lang="it-IT" b="0" i="1" dirty="0" smtClean="0">
                            <a:solidFill>
                              <a:schemeClr val="tx1"/>
                            </a:solidFill>
                            <a:latin typeface="Cambria Math" panose="02040503050406030204" pitchFamily="18" charset="0"/>
                          </a:rPr>
                          <m:t>−</m:t>
                        </m:r>
                      </m:sup>
                    </m:sSup>
                    <m:sSup>
                      <m:sSupPr>
                        <m:ctrlPr>
                          <a:rPr lang="it-IT" i="1" dirty="0">
                            <a:latin typeface="Cambria Math" panose="02040503050406030204" pitchFamily="18" charset="0"/>
                          </a:rPr>
                        </m:ctrlPr>
                      </m:sSupPr>
                      <m:e>
                        <m:r>
                          <a:rPr lang="it-IT" i="1" dirty="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solidFill>
                      <a:schemeClr val="tx1"/>
                    </a:solidFill>
                  </a:rPr>
                  <a:t> colliders, FELs, ICS, FLASH RT,…)</a:t>
                </a:r>
              </a:p>
              <a:p>
                <a:pPr marL="285750" indent="-285750">
                  <a:buFont typeface="Arial" panose="020B0604020202020204" pitchFamily="34" charset="0"/>
                  <a:buChar char="•"/>
                </a:pPr>
                <a:r>
                  <a:rPr lang="en-US" dirty="0">
                    <a:solidFill>
                      <a:schemeClr val="tx1"/>
                    </a:solidFill>
                  </a:rPr>
                  <a:t>The development of </a:t>
                </a:r>
                <a:r>
                  <a:rPr lang="en-US" b="1" dirty="0">
                    <a:solidFill>
                      <a:schemeClr val="tx1"/>
                    </a:solidFill>
                  </a:rPr>
                  <a:t>MILES</a:t>
                </a:r>
                <a:r>
                  <a:rPr lang="en-US" dirty="0">
                    <a:solidFill>
                      <a:schemeClr val="tx1"/>
                    </a:solidFill>
                  </a:rPr>
                  <a:t> for an efficient description of </a:t>
                </a:r>
                <a:r>
                  <a:rPr lang="en-US" b="1" dirty="0">
                    <a:solidFill>
                      <a:schemeClr val="tx1"/>
                    </a:solidFill>
                  </a:rPr>
                  <a:t>BBU</a:t>
                </a:r>
                <a:r>
                  <a:rPr lang="en-US" dirty="0">
                    <a:solidFill>
                      <a:schemeClr val="tx1"/>
                    </a:solidFill>
                  </a:rPr>
                  <a:t> (and other) </a:t>
                </a:r>
                <a:r>
                  <a:rPr lang="en-US" b="1" dirty="0">
                    <a:solidFill>
                      <a:schemeClr val="tx1"/>
                    </a:solidFill>
                  </a:rPr>
                  <a:t>effects</a:t>
                </a:r>
              </a:p>
              <a:p>
                <a:pPr marL="285750" indent="-285750">
                  <a:buFont typeface="Arial" panose="020B0604020202020204" pitchFamily="34" charset="0"/>
                  <a:buChar char="•"/>
                </a:pPr>
                <a:r>
                  <a:rPr lang="en-US" dirty="0">
                    <a:solidFill>
                      <a:schemeClr val="tx1"/>
                    </a:solidFill>
                  </a:rPr>
                  <a:t>BBU effects and their mitigation in the </a:t>
                </a:r>
                <a14:m>
                  <m:oMath xmlns:m="http://schemas.openxmlformats.org/officeDocument/2006/math">
                    <m:sSup>
                      <m:sSupPr>
                        <m:ctrlPr>
                          <a:rPr lang="it-IT" b="1" i="1" smtClean="0">
                            <a:solidFill>
                              <a:schemeClr val="tx1"/>
                            </a:solidFill>
                            <a:latin typeface="Cambria Math" panose="02040503050406030204" pitchFamily="18" charset="0"/>
                          </a:rPr>
                        </m:ctrlPr>
                      </m:sSupPr>
                      <m:e>
                        <m:r>
                          <a:rPr lang="it-IT" b="1" i="0" smtClean="0">
                            <a:solidFill>
                              <a:schemeClr val="tx1"/>
                            </a:solidFill>
                            <a:latin typeface="Cambria Math" panose="02040503050406030204" pitchFamily="18" charset="0"/>
                          </a:rPr>
                          <m:t>𝐂</m:t>
                        </m:r>
                      </m:e>
                      <m:sup>
                        <m:r>
                          <a:rPr lang="it-IT" b="1" i="0" smtClean="0">
                            <a:solidFill>
                              <a:schemeClr val="tx1"/>
                            </a:solidFill>
                            <a:latin typeface="Cambria Math" panose="02040503050406030204" pitchFamily="18" charset="0"/>
                          </a:rPr>
                          <m:t>𝟑</m:t>
                        </m:r>
                      </m:sup>
                    </m:sSup>
                  </m:oMath>
                </a14:m>
                <a:r>
                  <a:rPr lang="en-US" b="1" dirty="0">
                    <a:solidFill>
                      <a:schemeClr val="tx1"/>
                    </a:solidFill>
                  </a:rPr>
                  <a:t> linear collider</a:t>
                </a:r>
              </a:p>
              <a:p>
                <a:pPr marL="285750" indent="-285750">
                  <a:buFont typeface="Arial" panose="020B0604020202020204" pitchFamily="34" charset="0"/>
                  <a:buChar char="•"/>
                </a:pPr>
                <a:r>
                  <a:rPr lang="en-US" dirty="0">
                    <a:solidFill>
                      <a:schemeClr val="tx1"/>
                    </a:solidFill>
                  </a:rPr>
                  <a:t>Possible benefits in the </a:t>
                </a:r>
                <a:r>
                  <a:rPr lang="en-US" dirty="0"/>
                  <a:t>o</a:t>
                </a:r>
                <a:r>
                  <a:rPr lang="en-US" dirty="0">
                    <a:solidFill>
                      <a:schemeClr val="tx1"/>
                    </a:solidFill>
                  </a:rPr>
                  <a:t>peration with </a:t>
                </a:r>
                <a14:m>
                  <m:oMath xmlns:m="http://schemas.openxmlformats.org/officeDocument/2006/math">
                    <m:r>
                      <a:rPr lang="it-IT" b="1" i="1" smtClean="0">
                        <a:solidFill>
                          <a:schemeClr val="tx1"/>
                        </a:solidFill>
                        <a:latin typeface="Cambria Math" panose="02040503050406030204" pitchFamily="18" charset="0"/>
                      </a:rPr>
                      <m:t>𝟑</m:t>
                    </m:r>
                    <m:r>
                      <a:rPr lang="it-IT" b="1" i="1" smtClean="0">
                        <a:solidFill>
                          <a:schemeClr val="tx1"/>
                        </a:solidFill>
                        <a:latin typeface="Cambria Math" panose="02040503050406030204" pitchFamily="18" charset="0"/>
                      </a:rPr>
                      <m:t>𝝅</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𝟒</m:t>
                    </m:r>
                  </m:oMath>
                </a14:m>
                <a:r>
                  <a:rPr lang="en-US" dirty="0">
                    <a:solidFill>
                      <a:schemeClr val="tx1"/>
                    </a:solidFill>
                  </a:rPr>
                  <a:t> phase advance structures</a:t>
                </a:r>
              </a:p>
            </p:txBody>
          </p:sp>
        </mc:Choice>
        <mc:Fallback>
          <p:sp>
            <p:nvSpPr>
              <p:cNvPr id="9" name="CasellaDiTesto 8">
                <a:extLst>
                  <a:ext uri="{FF2B5EF4-FFF2-40B4-BE49-F238E27FC236}">
                    <a16:creationId xmlns:a16="http://schemas.microsoft.com/office/drawing/2014/main" id="{A9954E5F-8599-8B62-1622-EF94F9F99E06}"/>
                  </a:ext>
                </a:extLst>
              </p:cNvPr>
              <p:cNvSpPr txBox="1">
                <a:spLocks noRot="1" noChangeAspect="1" noMove="1" noResize="1" noEditPoints="1" noAdjustHandles="1" noChangeArrowheads="1" noChangeShapeType="1" noTextEdit="1"/>
              </p:cNvSpPr>
              <p:nvPr/>
            </p:nvSpPr>
            <p:spPr>
              <a:xfrm>
                <a:off x="838200" y="1416530"/>
                <a:ext cx="8749146" cy="1500988"/>
              </a:xfrm>
              <a:prstGeom prst="rect">
                <a:avLst/>
              </a:prstGeom>
              <a:blipFill>
                <a:blip r:embed="rId9"/>
                <a:stretch>
                  <a:fillRect l="-488" t="-2024" b="-4049"/>
                </a:stretch>
              </a:blipFill>
            </p:spPr>
            <p:txBody>
              <a:bodyPr/>
              <a:lstStyle/>
              <a:p>
                <a:r>
                  <a:rPr lang="en-US">
                    <a:noFill/>
                  </a:rPr>
                  <a:t> </a:t>
                </a:r>
              </a:p>
            </p:txBody>
          </p:sp>
        </mc:Fallback>
      </mc:AlternateContent>
      <p:sp>
        <p:nvSpPr>
          <p:cNvPr id="13" name="Segnaposto numero diapositiva 12">
            <a:extLst>
              <a:ext uri="{FF2B5EF4-FFF2-40B4-BE49-F238E27FC236}">
                <a16:creationId xmlns:a16="http://schemas.microsoft.com/office/drawing/2014/main" id="{33EBEB8F-07DF-B05E-CA93-A8E2046686B5}"/>
              </a:ext>
            </a:extLst>
          </p:cNvPr>
          <p:cNvSpPr>
            <a:spLocks noGrp="1"/>
          </p:cNvSpPr>
          <p:nvPr>
            <p:ph type="sldNum" sz="quarter" idx="12"/>
          </p:nvPr>
        </p:nvSpPr>
        <p:spPr/>
        <p:txBody>
          <a:bodyPr/>
          <a:lstStyle/>
          <a:p>
            <a:fld id="{679D9BAF-EB0A-4984-B454-62179873F15C}" type="slidenum">
              <a:rPr lang="en-US" smtClean="0"/>
              <a:t>13</a:t>
            </a:fld>
            <a:endParaRPr lang="en-US"/>
          </a:p>
        </p:txBody>
      </p:sp>
    </p:spTree>
    <p:extLst>
      <p:ext uri="{BB962C8B-B14F-4D97-AF65-F5344CB8AC3E}">
        <p14:creationId xmlns:p14="http://schemas.microsoft.com/office/powerpoint/2010/main" val="37673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708E101-AA3E-375E-5924-1F1C118163F3}"/>
              </a:ext>
            </a:extLst>
          </p:cNvPr>
          <p:cNvSpPr>
            <a:spLocks noGrp="1"/>
          </p:cNvSpPr>
          <p:nvPr>
            <p:ph type="title"/>
          </p:nvPr>
        </p:nvSpPr>
        <p:spPr/>
        <p:txBody>
          <a:bodyPr/>
          <a:lstStyle/>
          <a:p>
            <a:r>
              <a:rPr lang="it-IT" dirty="0" err="1"/>
              <a:t>Additional</a:t>
            </a:r>
            <a:r>
              <a:rPr lang="it-IT" dirty="0"/>
              <a:t> </a:t>
            </a:r>
            <a:r>
              <a:rPr lang="it-IT" dirty="0" err="1"/>
              <a:t>Material</a:t>
            </a:r>
            <a:endParaRPr lang="en-US" dirty="0"/>
          </a:p>
        </p:txBody>
      </p:sp>
      <p:sp>
        <p:nvSpPr>
          <p:cNvPr id="4" name="Segnaposto testo 3">
            <a:extLst>
              <a:ext uri="{FF2B5EF4-FFF2-40B4-BE49-F238E27FC236}">
                <a16:creationId xmlns:a16="http://schemas.microsoft.com/office/drawing/2014/main" id="{929FDA65-1A1B-C675-402A-8E9096B98461}"/>
              </a:ext>
            </a:extLst>
          </p:cNvPr>
          <p:cNvSpPr>
            <a:spLocks noGrp="1"/>
          </p:cNvSpPr>
          <p:nvPr>
            <p:ph type="body" idx="1"/>
          </p:nvPr>
        </p:nvSpPr>
        <p:spPr/>
        <p:txBody>
          <a:bodyPr/>
          <a:lstStyle/>
          <a:p>
            <a:r>
              <a:rPr lang="en-US" sz="2400" i="0" dirty="0">
                <a:solidFill>
                  <a:schemeClr val="tx1"/>
                </a:solidFill>
                <a:effectLst/>
                <a:latin typeface="Georgia" panose="02040502050405020303" pitchFamily="18" charset="0"/>
              </a:rPr>
              <a:t>International Workshop on Future Linear Collider – May 15-19 2023</a:t>
            </a:r>
          </a:p>
        </p:txBody>
      </p:sp>
      <p:pic>
        <p:nvPicPr>
          <p:cNvPr id="5" name="Immagine 4">
            <a:extLst>
              <a:ext uri="{FF2B5EF4-FFF2-40B4-BE49-F238E27FC236}">
                <a16:creationId xmlns:a16="http://schemas.microsoft.com/office/drawing/2014/main" id="{11695609-FAB8-036D-80DC-2F2F27BC0E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6" name="Immagine 5">
            <a:extLst>
              <a:ext uri="{FF2B5EF4-FFF2-40B4-BE49-F238E27FC236}">
                <a16:creationId xmlns:a16="http://schemas.microsoft.com/office/drawing/2014/main" id="{4B270545-DA66-42C8-19C5-27CABE150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7" name="Immagine 6">
            <a:extLst>
              <a:ext uri="{FF2B5EF4-FFF2-40B4-BE49-F238E27FC236}">
                <a16:creationId xmlns:a16="http://schemas.microsoft.com/office/drawing/2014/main" id="{31A9F0F6-0843-9786-EDC8-3D93C3083A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8" name="Immagine 7">
            <a:extLst>
              <a:ext uri="{FF2B5EF4-FFF2-40B4-BE49-F238E27FC236}">
                <a16:creationId xmlns:a16="http://schemas.microsoft.com/office/drawing/2014/main" id="{82171EA9-E809-9B65-9444-20A76B390C12}"/>
              </a:ext>
            </a:extLst>
          </p:cNvPr>
          <p:cNvPicPr>
            <a:picLocks noChangeAspect="1"/>
          </p:cNvPicPr>
          <p:nvPr/>
        </p:nvPicPr>
        <p:blipFill rotWithShape="1">
          <a:blip r:embed="rId5">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9" name="Immagine 8">
            <a:extLst>
              <a:ext uri="{FF2B5EF4-FFF2-40B4-BE49-F238E27FC236}">
                <a16:creationId xmlns:a16="http://schemas.microsoft.com/office/drawing/2014/main" id="{64111088-533A-2F09-DBBE-7EB4719170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10" name="Segnaposto numero diapositiva 9">
            <a:extLst>
              <a:ext uri="{FF2B5EF4-FFF2-40B4-BE49-F238E27FC236}">
                <a16:creationId xmlns:a16="http://schemas.microsoft.com/office/drawing/2014/main" id="{B0CE1ED2-88B1-CD8F-4A49-D806353542EB}"/>
              </a:ext>
            </a:extLst>
          </p:cNvPr>
          <p:cNvSpPr>
            <a:spLocks noGrp="1"/>
          </p:cNvSpPr>
          <p:nvPr>
            <p:ph type="sldNum" sz="quarter" idx="12"/>
          </p:nvPr>
        </p:nvSpPr>
        <p:spPr/>
        <p:txBody>
          <a:bodyPr/>
          <a:lstStyle/>
          <a:p>
            <a:fld id="{679D9BAF-EB0A-4984-B454-62179873F15C}" type="slidenum">
              <a:rPr lang="en-US" smtClean="0"/>
              <a:t>14</a:t>
            </a:fld>
            <a:endParaRPr lang="en-US"/>
          </a:p>
        </p:txBody>
      </p:sp>
    </p:spTree>
    <p:extLst>
      <p:ext uri="{BB962C8B-B14F-4D97-AF65-F5344CB8AC3E}">
        <p14:creationId xmlns:p14="http://schemas.microsoft.com/office/powerpoint/2010/main" val="374682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17864-7A29-405F-8D2F-DEC36165AE5F}"/>
              </a:ext>
            </a:extLst>
          </p:cNvPr>
          <p:cNvSpPr>
            <a:spLocks noGrp="1"/>
          </p:cNvSpPr>
          <p:nvPr>
            <p:ph type="title"/>
          </p:nvPr>
        </p:nvSpPr>
        <p:spPr/>
        <p:txBody>
          <a:bodyPr/>
          <a:lstStyle/>
          <a:p>
            <a:r>
              <a:rPr lang="en-US" dirty="0"/>
              <a:t>The Code MILES</a:t>
            </a:r>
          </a:p>
        </p:txBody>
      </p:sp>
      <p:sp>
        <p:nvSpPr>
          <p:cNvPr id="10" name="Segnaposto numero diapositiva 9">
            <a:extLst>
              <a:ext uri="{FF2B5EF4-FFF2-40B4-BE49-F238E27FC236}">
                <a16:creationId xmlns:a16="http://schemas.microsoft.com/office/drawing/2014/main" id="{1F0C1773-2C18-4F5D-B27A-F433CA101CA6}"/>
              </a:ext>
            </a:extLst>
          </p:cNvPr>
          <p:cNvSpPr>
            <a:spLocks noGrp="1"/>
          </p:cNvSpPr>
          <p:nvPr>
            <p:ph type="sldNum" sz="quarter" idx="12"/>
          </p:nvPr>
        </p:nvSpPr>
        <p:spPr/>
        <p:txBody>
          <a:bodyPr/>
          <a:lstStyle/>
          <a:p>
            <a:fld id="{1B6D9910-E225-46A3-9BED-ED920682445F}" type="slidenum">
              <a:rPr lang="en-US" smtClean="0"/>
              <a:t>15</a:t>
            </a:fld>
            <a:endParaRPr lang="en-US"/>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C65BF3A7-2E2B-43D7-85D0-8CD6C85B51D5}"/>
                  </a:ext>
                </a:extLst>
              </p:cNvPr>
              <p:cNvSpPr txBox="1"/>
              <p:nvPr/>
            </p:nvSpPr>
            <p:spPr>
              <a:xfrm>
                <a:off x="838199" y="1380726"/>
                <a:ext cx="8521735" cy="2031325"/>
              </a:xfrm>
              <a:prstGeom prst="rect">
                <a:avLst/>
              </a:prstGeom>
              <a:noFill/>
            </p:spPr>
            <p:txBody>
              <a:bodyPr wrap="square">
                <a:spAutoFit/>
              </a:bodyPr>
              <a:lstStyle/>
              <a:p>
                <a:r>
                  <a:rPr lang="en-US" b="1" dirty="0">
                    <a:solidFill>
                      <a:srgbClr val="C00000"/>
                    </a:solidFill>
                  </a:rPr>
                  <a:t>Dedicated tracking code</a:t>
                </a:r>
              </a:p>
              <a:p>
                <a:pPr marL="285750" indent="-285750">
                  <a:buFont typeface="Arial" panose="020B0604020202020204" pitchFamily="34" charset="0"/>
                  <a:buChar char="•"/>
                </a:pPr>
                <a:r>
                  <a:rPr lang="en-US" dirty="0"/>
                  <a:t>Motivation to investigate </a:t>
                </a:r>
                <a:r>
                  <a:rPr lang="en-US" b="1" dirty="0" err="1"/>
                  <a:t>wakefields</a:t>
                </a:r>
                <a:r>
                  <a:rPr lang="en-US" dirty="0"/>
                  <a:t> </a:t>
                </a:r>
                <a:r>
                  <a:rPr lang="en-US" b="1" dirty="0"/>
                  <a:t>effects</a:t>
                </a:r>
                <a:r>
                  <a:rPr lang="en-US" dirty="0"/>
                  <a:t> in </a:t>
                </a:r>
                <a:r>
                  <a:rPr lang="en-US" dirty="0" err="1"/>
                  <a:t>linacs</a:t>
                </a:r>
                <a:r>
                  <a:rPr lang="en-US" dirty="0"/>
                  <a:t> in presence of non-negligible </a:t>
                </a:r>
                <a:r>
                  <a:rPr lang="en-US" b="1" dirty="0"/>
                  <a:t>space charge</a:t>
                </a:r>
                <a:r>
                  <a:rPr lang="en-US" dirty="0"/>
                  <a:t> endangering the nominal beam quality</a:t>
                </a:r>
              </a:p>
              <a:p>
                <a:pPr marL="285750" indent="-285750">
                  <a:buFont typeface="Arial" panose="020B0604020202020204" pitchFamily="34" charset="0"/>
                  <a:buChar char="•"/>
                </a:pPr>
                <a:r>
                  <a:rPr lang="en-US" dirty="0"/>
                  <a:t>Use of simple</a:t>
                </a:r>
                <a:r>
                  <a:rPr lang="en-US" b="1" dirty="0"/>
                  <a:t> semi-analytical models</a:t>
                </a:r>
                <a:r>
                  <a:rPr lang="en-US" dirty="0"/>
                  <a:t>: </a:t>
                </a:r>
                <a:r>
                  <a:rPr lang="en-US" i="1" dirty="0"/>
                  <a:t>flexible</a:t>
                </a:r>
                <a:r>
                  <a:rPr lang="en-US" b="1" dirty="0"/>
                  <a:t> </a:t>
                </a:r>
                <a:r>
                  <a:rPr lang="en-US" dirty="0"/>
                  <a:t>and </a:t>
                </a:r>
                <a:r>
                  <a:rPr lang="en-US" i="1" dirty="0"/>
                  <a:t>time-efficient</a:t>
                </a:r>
                <a:r>
                  <a:rPr lang="en-US" b="1" dirty="0"/>
                  <a:t> </a:t>
                </a:r>
                <a:r>
                  <a:rPr lang="en-US" dirty="0"/>
                  <a:t>tool</a:t>
                </a:r>
                <a:r>
                  <a:rPr lang="en-US" b="1" dirty="0"/>
                  <a:t> </a:t>
                </a:r>
                <a:r>
                  <a:rPr lang="en-US" dirty="0"/>
                  <a:t>(</a:t>
                </a:r>
                <a:r>
                  <a:rPr lang="en-US" b="1" dirty="0">
                    <a:solidFill>
                      <a:srgbClr val="00B050"/>
                    </a:solidFill>
                  </a:rPr>
                  <a:t>factors </a:t>
                </a:r>
                <a14:m>
                  <m:oMath xmlns:m="http://schemas.openxmlformats.org/officeDocument/2006/math">
                    <m:r>
                      <a:rPr lang="en-GB" b="1" i="1" smtClean="0">
                        <a:solidFill>
                          <a:srgbClr val="00B050"/>
                        </a:solidFill>
                        <a:latin typeface="Cambria Math" panose="02040503050406030204" pitchFamily="18" charset="0"/>
                      </a:rPr>
                      <m:t>∼</m:t>
                    </m:r>
                  </m:oMath>
                </a14:m>
                <a:r>
                  <a:rPr lang="en-US" b="1" dirty="0">
                    <a:solidFill>
                      <a:srgbClr val="00B050"/>
                    </a:solidFill>
                  </a:rPr>
                  <a:t>1/30-1/10</a:t>
                </a:r>
                <a:r>
                  <a:rPr lang="en-US" dirty="0"/>
                  <a:t>)</a:t>
                </a:r>
                <a:r>
                  <a:rPr lang="en-US" b="1" dirty="0">
                    <a:solidFill>
                      <a:srgbClr val="00B050"/>
                    </a:solidFill>
                  </a:rPr>
                  <a:t> </a:t>
                </a:r>
                <a:r>
                  <a:rPr lang="en-US" dirty="0"/>
                  <a:t>with acceptable reduction of the accuracy</a:t>
                </a:r>
              </a:p>
              <a:p>
                <a:pPr marL="285750" indent="-285750">
                  <a:buFont typeface="Arial" panose="020B0604020202020204" pitchFamily="34" charset="0"/>
                  <a:buChar char="•"/>
                </a:pPr>
                <a:r>
                  <a:rPr lang="en-US" dirty="0"/>
                  <a:t>Main applications: investigation of misalignment effects and design of possible </a:t>
                </a:r>
                <a:r>
                  <a:rPr lang="en-US" b="1" dirty="0"/>
                  <a:t>correction</a:t>
                </a:r>
                <a:r>
                  <a:rPr lang="en-US" dirty="0"/>
                  <a:t> schemes</a:t>
                </a:r>
              </a:p>
            </p:txBody>
          </p:sp>
        </mc:Choice>
        <mc:Fallback xmlns="">
          <p:sp>
            <p:nvSpPr>
              <p:cNvPr id="28" name="CasellaDiTesto 27">
                <a:extLst>
                  <a:ext uri="{FF2B5EF4-FFF2-40B4-BE49-F238E27FC236}">
                    <a16:creationId xmlns:a16="http://schemas.microsoft.com/office/drawing/2014/main" id="{C65BF3A7-2E2B-43D7-85D0-8CD6C85B51D5}"/>
                  </a:ext>
                </a:extLst>
              </p:cNvPr>
              <p:cNvSpPr txBox="1">
                <a:spLocks noRot="1" noChangeAspect="1" noMove="1" noResize="1" noEditPoints="1" noAdjustHandles="1" noChangeArrowheads="1" noChangeShapeType="1" noTextEdit="1"/>
              </p:cNvSpPr>
              <p:nvPr/>
            </p:nvSpPr>
            <p:spPr>
              <a:xfrm>
                <a:off x="838199" y="1380726"/>
                <a:ext cx="8521735" cy="2031325"/>
              </a:xfrm>
              <a:prstGeom prst="rect">
                <a:avLst/>
              </a:prstGeom>
              <a:blipFill>
                <a:blip r:embed="rId3"/>
                <a:stretch>
                  <a:fillRect l="-572" t="-1497" b="-3593"/>
                </a:stretch>
              </a:blipFill>
            </p:spPr>
            <p:txBody>
              <a:bodyPr/>
              <a:lstStyle/>
              <a:p>
                <a:r>
                  <a:rPr lang="en-US">
                    <a:noFill/>
                  </a:rPr>
                  <a:t> </a:t>
                </a:r>
              </a:p>
            </p:txBody>
          </p:sp>
        </mc:Fallback>
      </mc:AlternateContent>
      <p:sp>
        <p:nvSpPr>
          <p:cNvPr id="29" name="CasellaDiTesto 28">
            <a:extLst>
              <a:ext uri="{FF2B5EF4-FFF2-40B4-BE49-F238E27FC236}">
                <a16:creationId xmlns:a16="http://schemas.microsoft.com/office/drawing/2014/main" id="{CBE5F000-32CE-4148-B82C-4F7CB471098F}"/>
              </a:ext>
            </a:extLst>
          </p:cNvPr>
          <p:cNvSpPr txBox="1"/>
          <p:nvPr/>
        </p:nvSpPr>
        <p:spPr>
          <a:xfrm>
            <a:off x="814804" y="3363953"/>
            <a:ext cx="10789119" cy="523220"/>
          </a:xfrm>
          <a:prstGeom prst="rect">
            <a:avLst/>
          </a:prstGeom>
          <a:noFill/>
        </p:spPr>
        <p:txBody>
          <a:bodyPr wrap="square" rtlCol="0">
            <a:spAutoFit/>
          </a:bodyPr>
          <a:lstStyle/>
          <a:p>
            <a:r>
              <a:rPr lang="en-US" sz="2800" b="1" dirty="0">
                <a:solidFill>
                  <a:srgbClr val="C00000"/>
                </a:solidFill>
              </a:rPr>
              <a:t>MILES</a:t>
            </a:r>
            <a:r>
              <a:rPr lang="en-US" sz="2800" b="1" dirty="0"/>
              <a:t> =</a:t>
            </a:r>
            <a:r>
              <a:rPr lang="en-US" sz="2800" b="1" dirty="0">
                <a:solidFill>
                  <a:srgbClr val="C00000"/>
                </a:solidFill>
              </a:rPr>
              <a:t> M</a:t>
            </a:r>
            <a:r>
              <a:rPr lang="en-US" sz="2800" b="1" dirty="0"/>
              <a:t>odeling</a:t>
            </a:r>
            <a:r>
              <a:rPr lang="en-US" sz="2800" b="1" dirty="0">
                <a:solidFill>
                  <a:srgbClr val="C00000"/>
                </a:solidFill>
              </a:rPr>
              <a:t> I</a:t>
            </a:r>
            <a:r>
              <a:rPr lang="en-US" sz="2800" b="1" dirty="0"/>
              <a:t>nstabilities</a:t>
            </a:r>
            <a:r>
              <a:rPr lang="en-US" sz="2800" b="1" dirty="0">
                <a:solidFill>
                  <a:srgbClr val="C00000"/>
                </a:solidFill>
              </a:rPr>
              <a:t> </a:t>
            </a:r>
            <a:r>
              <a:rPr lang="en-US" sz="2800" b="1" dirty="0"/>
              <a:t>in </a:t>
            </a:r>
            <a:r>
              <a:rPr lang="en-US" sz="2800" b="1" dirty="0" err="1">
                <a:solidFill>
                  <a:srgbClr val="C00000"/>
                </a:solidFill>
              </a:rPr>
              <a:t>L</a:t>
            </a:r>
            <a:r>
              <a:rPr lang="en-US" sz="2800" b="1" dirty="0" err="1"/>
              <a:t>inacs</a:t>
            </a:r>
            <a:r>
              <a:rPr lang="en-US" sz="2800" b="1" dirty="0">
                <a:solidFill>
                  <a:srgbClr val="C00000"/>
                </a:solidFill>
              </a:rPr>
              <a:t> </a:t>
            </a:r>
            <a:r>
              <a:rPr lang="en-US" sz="2800" b="1" dirty="0"/>
              <a:t>with</a:t>
            </a:r>
            <a:r>
              <a:rPr lang="en-US" sz="2800" b="1" dirty="0">
                <a:solidFill>
                  <a:srgbClr val="C00000"/>
                </a:solidFill>
              </a:rPr>
              <a:t> E</a:t>
            </a:r>
            <a:r>
              <a:rPr lang="en-US" sz="2800" b="1" dirty="0"/>
              <a:t>llipsoidal</a:t>
            </a:r>
            <a:r>
              <a:rPr lang="en-US" sz="2800" b="1" dirty="0">
                <a:solidFill>
                  <a:srgbClr val="C00000"/>
                </a:solidFill>
              </a:rPr>
              <a:t> S</a:t>
            </a:r>
            <a:r>
              <a:rPr lang="en-US" sz="2800" b="1" dirty="0"/>
              <a:t>pace charge</a:t>
            </a:r>
          </a:p>
        </p:txBody>
      </p:sp>
      <p:grpSp>
        <p:nvGrpSpPr>
          <p:cNvPr id="30" name="Group 5">
            <a:extLst>
              <a:ext uri="{FF2B5EF4-FFF2-40B4-BE49-F238E27FC236}">
                <a16:creationId xmlns:a16="http://schemas.microsoft.com/office/drawing/2014/main" id="{1578EA2F-E41F-449D-A40C-C15F55EFA5DE}"/>
              </a:ext>
            </a:extLst>
          </p:cNvPr>
          <p:cNvGrpSpPr/>
          <p:nvPr/>
        </p:nvGrpSpPr>
        <p:grpSpPr>
          <a:xfrm>
            <a:off x="9245467" y="1784620"/>
            <a:ext cx="2108333" cy="1572283"/>
            <a:chOff x="8792387" y="2836248"/>
            <a:chExt cx="2108333" cy="1572283"/>
          </a:xfrm>
        </p:grpSpPr>
        <p:sp>
          <p:nvSpPr>
            <p:cNvPr id="31" name="Rectangle 3">
              <a:extLst>
                <a:ext uri="{FF2B5EF4-FFF2-40B4-BE49-F238E27FC236}">
                  <a16:creationId xmlns:a16="http://schemas.microsoft.com/office/drawing/2014/main" id="{196939E6-341D-4D70-9755-80908F1ADF29}"/>
                </a:ext>
              </a:extLst>
            </p:cNvPr>
            <p:cNvSpPr/>
            <p:nvPr/>
          </p:nvSpPr>
          <p:spPr>
            <a:xfrm>
              <a:off x="8792387" y="3977644"/>
              <a:ext cx="2108333" cy="430887"/>
            </a:xfrm>
            <a:prstGeom prst="rect">
              <a:avLst/>
            </a:prstGeom>
          </p:spPr>
          <p:txBody>
            <a:bodyPr wrap="square">
              <a:spAutoFit/>
            </a:bodyPr>
            <a:lstStyle/>
            <a:p>
              <a:r>
                <a:rPr lang="en-US" sz="1100" dirty="0">
                  <a:solidFill>
                    <a:srgbClr val="202122"/>
                  </a:solidFill>
                  <a:latin typeface="Arial" panose="020B0604020202020204" pitchFamily="34" charset="0"/>
                </a:rPr>
                <a:t>Miles Davis (May 26, 1926 – September 28, 1991) </a:t>
              </a:r>
              <a:endParaRPr lang="en-US" sz="1100" dirty="0"/>
            </a:p>
          </p:txBody>
        </p:sp>
        <p:pic>
          <p:nvPicPr>
            <p:cNvPr id="32" name="Picture 4">
              <a:extLst>
                <a:ext uri="{FF2B5EF4-FFF2-40B4-BE49-F238E27FC236}">
                  <a16:creationId xmlns:a16="http://schemas.microsoft.com/office/drawing/2014/main" id="{95562B41-3F85-4DBE-9CB0-3ADF4DC14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855" y="2836248"/>
              <a:ext cx="1606687" cy="1140327"/>
            </a:xfrm>
            <a:prstGeom prst="rect">
              <a:avLst/>
            </a:prstGeom>
          </p:spPr>
        </p:pic>
      </p:grpSp>
      <p:sp>
        <p:nvSpPr>
          <p:cNvPr id="15" name="CasellaDiTesto 14">
            <a:extLst>
              <a:ext uri="{FF2B5EF4-FFF2-40B4-BE49-F238E27FC236}">
                <a16:creationId xmlns:a16="http://schemas.microsoft.com/office/drawing/2014/main" id="{649260E3-407A-4E4E-BEF7-1242B1CEDEAC}"/>
              </a:ext>
            </a:extLst>
          </p:cNvPr>
          <p:cNvSpPr txBox="1"/>
          <p:nvPr/>
        </p:nvSpPr>
        <p:spPr>
          <a:xfrm>
            <a:off x="814803" y="4623398"/>
            <a:ext cx="8318045" cy="1754326"/>
          </a:xfrm>
          <a:prstGeom prst="rect">
            <a:avLst/>
          </a:prstGeom>
          <a:noFill/>
        </p:spPr>
        <p:txBody>
          <a:bodyPr wrap="square" rtlCol="0">
            <a:spAutoFit/>
          </a:bodyPr>
          <a:lstStyle/>
          <a:p>
            <a:r>
              <a:rPr lang="en-US" b="1" dirty="0">
                <a:solidFill>
                  <a:srgbClr val="C00000"/>
                </a:solidFill>
              </a:rPr>
              <a:t>Comparison with other codes utilized in accelerator physics</a:t>
            </a:r>
            <a:endParaRPr lang="en-US" dirty="0">
              <a:solidFill>
                <a:srgbClr val="C00000"/>
              </a:solidFill>
            </a:endParaRPr>
          </a:p>
          <a:p>
            <a:pPr marL="285750" indent="-285750">
              <a:buFont typeface="Arial" panose="020B0604020202020204" pitchFamily="34" charset="0"/>
              <a:buChar char="•"/>
            </a:pPr>
            <a:r>
              <a:rPr lang="en-US" b="1" dirty="0"/>
              <a:t>SPACE CHARGE:</a:t>
            </a:r>
            <a:r>
              <a:rPr lang="en-US" dirty="0"/>
              <a:t> Particle in cell, PIC, approach (GPT, ASTRA, PARMELA,TSTEP…)</a:t>
            </a:r>
          </a:p>
          <a:p>
            <a:pPr marL="285750" indent="-285750">
              <a:buFont typeface="Arial" panose="020B0604020202020204" pitchFamily="34" charset="0"/>
              <a:buChar char="•"/>
            </a:pPr>
            <a:r>
              <a:rPr lang="en-US" b="1" dirty="0"/>
              <a:t>WAKEFIELDS: </a:t>
            </a:r>
            <a:r>
              <a:rPr lang="en-US" dirty="0"/>
              <a:t>Convolution integral with the beam slices, often solved with FFT algorithms (ASTRA, ELEGANT, LUCRETIA…)</a:t>
            </a:r>
          </a:p>
          <a:p>
            <a:pPr marL="285750" indent="-285750">
              <a:buFont typeface="Arial" panose="020B0604020202020204" pitchFamily="34" charset="0"/>
              <a:buChar char="•"/>
            </a:pPr>
            <a:r>
              <a:rPr lang="en-US" dirty="0"/>
              <a:t> </a:t>
            </a:r>
            <a:r>
              <a:rPr lang="en-US" b="1" dirty="0"/>
              <a:t>SC + WF: </a:t>
            </a:r>
            <a:r>
              <a:rPr lang="en-US" dirty="0"/>
              <a:t>Complexity and CPU times increase and, thus, it is not a trivial feature (ASTRA, IMPACT-Z, OCELOT, HOMDYN)</a:t>
            </a:r>
          </a:p>
        </p:txBody>
      </p:sp>
      <p:pic>
        <p:nvPicPr>
          <p:cNvPr id="26" name="Immagine 25">
            <a:extLst>
              <a:ext uri="{FF2B5EF4-FFF2-40B4-BE49-F238E27FC236}">
                <a16:creationId xmlns:a16="http://schemas.microsoft.com/office/drawing/2014/main" id="{B8BAFB19-8C4A-4CFB-813D-1B16DB9DFEF8}"/>
              </a:ext>
            </a:extLst>
          </p:cNvPr>
          <p:cNvPicPr>
            <a:picLocks noChangeAspect="1"/>
          </p:cNvPicPr>
          <p:nvPr/>
        </p:nvPicPr>
        <p:blipFill>
          <a:blip r:embed="rId5"/>
          <a:stretch>
            <a:fillRect/>
          </a:stretch>
        </p:blipFill>
        <p:spPr>
          <a:xfrm>
            <a:off x="871653" y="3971258"/>
            <a:ext cx="3332612" cy="408801"/>
          </a:xfrm>
          <a:prstGeom prst="rect">
            <a:avLst/>
          </a:prstGeom>
        </p:spPr>
      </p:pic>
      <p:pic>
        <p:nvPicPr>
          <p:cNvPr id="3" name="Immagine 2"/>
          <p:cNvPicPr>
            <a:picLocks noChangeAspect="1"/>
          </p:cNvPicPr>
          <p:nvPr/>
        </p:nvPicPr>
        <p:blipFill>
          <a:blip r:embed="rId6"/>
          <a:stretch>
            <a:fillRect/>
          </a:stretch>
        </p:blipFill>
        <p:spPr>
          <a:xfrm>
            <a:off x="4460423" y="3974429"/>
            <a:ext cx="4034682" cy="435461"/>
          </a:xfrm>
          <a:prstGeom prst="rect">
            <a:avLst/>
          </a:prstGeom>
        </p:spPr>
      </p:pic>
      <p:pic>
        <p:nvPicPr>
          <p:cNvPr id="4" name="Immagine 3">
            <a:extLst>
              <a:ext uri="{FF2B5EF4-FFF2-40B4-BE49-F238E27FC236}">
                <a16:creationId xmlns:a16="http://schemas.microsoft.com/office/drawing/2014/main" id="{CBE030D4-20A0-9B9D-6B06-37BDDE0D54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5" name="Immagine 4">
            <a:extLst>
              <a:ext uri="{FF2B5EF4-FFF2-40B4-BE49-F238E27FC236}">
                <a16:creationId xmlns:a16="http://schemas.microsoft.com/office/drawing/2014/main" id="{C2553934-F4CB-A1A9-219B-C2069D06F0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6" name="Immagine 5">
            <a:extLst>
              <a:ext uri="{FF2B5EF4-FFF2-40B4-BE49-F238E27FC236}">
                <a16:creationId xmlns:a16="http://schemas.microsoft.com/office/drawing/2014/main" id="{EA342698-8450-02BC-D086-BC82F5D5A79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7" name="Immagine 6">
            <a:extLst>
              <a:ext uri="{FF2B5EF4-FFF2-40B4-BE49-F238E27FC236}">
                <a16:creationId xmlns:a16="http://schemas.microsoft.com/office/drawing/2014/main" id="{57EE9AE0-7F25-F1E1-39A7-0598783652E3}"/>
              </a:ext>
            </a:extLst>
          </p:cNvPr>
          <p:cNvPicPr>
            <a:picLocks noChangeAspect="1"/>
          </p:cNvPicPr>
          <p:nvPr/>
        </p:nvPicPr>
        <p:blipFill rotWithShape="1">
          <a:blip r:embed="rId10">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8" name="Immagine 7">
            <a:extLst>
              <a:ext uri="{FF2B5EF4-FFF2-40B4-BE49-F238E27FC236}">
                <a16:creationId xmlns:a16="http://schemas.microsoft.com/office/drawing/2014/main" id="{0952D2E1-F11C-85B2-E4FE-4C99E02CC0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149534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17864-7A29-405F-8D2F-DEC36165AE5F}"/>
              </a:ext>
            </a:extLst>
          </p:cNvPr>
          <p:cNvSpPr>
            <a:spLocks noGrp="1"/>
          </p:cNvSpPr>
          <p:nvPr>
            <p:ph type="title"/>
          </p:nvPr>
        </p:nvSpPr>
        <p:spPr/>
        <p:txBody>
          <a:bodyPr/>
          <a:lstStyle/>
          <a:p>
            <a:r>
              <a:rPr lang="en-US" dirty="0"/>
              <a:t>The Code MILES</a:t>
            </a:r>
          </a:p>
        </p:txBody>
      </p:sp>
      <p:sp>
        <p:nvSpPr>
          <p:cNvPr id="10" name="Segnaposto numero diapositiva 9">
            <a:extLst>
              <a:ext uri="{FF2B5EF4-FFF2-40B4-BE49-F238E27FC236}">
                <a16:creationId xmlns:a16="http://schemas.microsoft.com/office/drawing/2014/main" id="{1F0C1773-2C18-4F5D-B27A-F433CA101CA6}"/>
              </a:ext>
            </a:extLst>
          </p:cNvPr>
          <p:cNvSpPr>
            <a:spLocks noGrp="1"/>
          </p:cNvSpPr>
          <p:nvPr>
            <p:ph type="sldNum" sz="quarter" idx="12"/>
          </p:nvPr>
        </p:nvSpPr>
        <p:spPr/>
        <p:txBody>
          <a:bodyPr/>
          <a:lstStyle/>
          <a:p>
            <a:fld id="{1B6D9910-E225-46A3-9BED-ED920682445F}" type="slidenum">
              <a:rPr lang="en-US" smtClean="0"/>
              <a:t>16</a:t>
            </a:fld>
            <a:endParaRPr lang="en-US"/>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C65BF3A7-2E2B-43D7-85D0-8CD6C85B51D5}"/>
                  </a:ext>
                </a:extLst>
              </p:cNvPr>
              <p:cNvSpPr txBox="1"/>
              <p:nvPr/>
            </p:nvSpPr>
            <p:spPr>
              <a:xfrm>
                <a:off x="838199" y="1380726"/>
                <a:ext cx="8521735" cy="2031325"/>
              </a:xfrm>
              <a:prstGeom prst="rect">
                <a:avLst/>
              </a:prstGeom>
              <a:noFill/>
            </p:spPr>
            <p:txBody>
              <a:bodyPr wrap="square">
                <a:spAutoFit/>
              </a:bodyPr>
              <a:lstStyle/>
              <a:p>
                <a:r>
                  <a:rPr lang="en-US" b="1" dirty="0">
                    <a:solidFill>
                      <a:srgbClr val="C00000"/>
                    </a:solidFill>
                  </a:rPr>
                  <a:t>Dedicated tracking code</a:t>
                </a:r>
              </a:p>
              <a:p>
                <a:pPr marL="285750" indent="-285750">
                  <a:buFont typeface="Arial" panose="020B0604020202020204" pitchFamily="34" charset="0"/>
                  <a:buChar char="•"/>
                </a:pPr>
                <a:r>
                  <a:rPr lang="en-US" dirty="0"/>
                  <a:t>Motivation to investigate </a:t>
                </a:r>
                <a:r>
                  <a:rPr lang="en-US" b="1" dirty="0" err="1"/>
                  <a:t>wakefields</a:t>
                </a:r>
                <a:r>
                  <a:rPr lang="en-US" dirty="0"/>
                  <a:t> </a:t>
                </a:r>
                <a:r>
                  <a:rPr lang="en-US" b="1" dirty="0"/>
                  <a:t>effects</a:t>
                </a:r>
                <a:r>
                  <a:rPr lang="en-US" dirty="0"/>
                  <a:t> in </a:t>
                </a:r>
                <a:r>
                  <a:rPr lang="en-US" dirty="0" err="1"/>
                  <a:t>linacs</a:t>
                </a:r>
                <a:r>
                  <a:rPr lang="en-US" dirty="0"/>
                  <a:t> in presence of non-negligible </a:t>
                </a:r>
                <a:r>
                  <a:rPr lang="en-US" b="1" dirty="0"/>
                  <a:t>space charge</a:t>
                </a:r>
                <a:r>
                  <a:rPr lang="en-US" dirty="0"/>
                  <a:t> endangering the nominal beam quality</a:t>
                </a:r>
              </a:p>
              <a:p>
                <a:pPr marL="285750" indent="-285750">
                  <a:buFont typeface="Arial" panose="020B0604020202020204" pitchFamily="34" charset="0"/>
                  <a:buChar char="•"/>
                </a:pPr>
                <a:r>
                  <a:rPr lang="en-US" dirty="0"/>
                  <a:t>Use of simple</a:t>
                </a:r>
                <a:r>
                  <a:rPr lang="en-US" b="1" dirty="0"/>
                  <a:t> semi-analytical models</a:t>
                </a:r>
                <a:r>
                  <a:rPr lang="en-US" dirty="0"/>
                  <a:t>: </a:t>
                </a:r>
                <a:r>
                  <a:rPr lang="en-US" i="1" dirty="0"/>
                  <a:t>flexible</a:t>
                </a:r>
                <a:r>
                  <a:rPr lang="en-US" b="1" dirty="0"/>
                  <a:t> </a:t>
                </a:r>
                <a:r>
                  <a:rPr lang="en-US" dirty="0"/>
                  <a:t>and </a:t>
                </a:r>
                <a:r>
                  <a:rPr lang="en-US" i="1" dirty="0"/>
                  <a:t>time-efficient</a:t>
                </a:r>
                <a:r>
                  <a:rPr lang="en-US" b="1" dirty="0"/>
                  <a:t> </a:t>
                </a:r>
                <a:r>
                  <a:rPr lang="en-US" dirty="0"/>
                  <a:t>tool</a:t>
                </a:r>
                <a:r>
                  <a:rPr lang="en-US" b="1" dirty="0"/>
                  <a:t> </a:t>
                </a:r>
                <a:r>
                  <a:rPr lang="en-US" dirty="0"/>
                  <a:t>(</a:t>
                </a:r>
                <a:r>
                  <a:rPr lang="en-US" b="1" dirty="0">
                    <a:solidFill>
                      <a:srgbClr val="00B050"/>
                    </a:solidFill>
                  </a:rPr>
                  <a:t>factors </a:t>
                </a:r>
                <a14:m>
                  <m:oMath xmlns:m="http://schemas.openxmlformats.org/officeDocument/2006/math">
                    <m:r>
                      <a:rPr lang="en-GB" b="1" i="1" smtClean="0">
                        <a:solidFill>
                          <a:srgbClr val="00B050"/>
                        </a:solidFill>
                        <a:latin typeface="Cambria Math" panose="02040503050406030204" pitchFamily="18" charset="0"/>
                      </a:rPr>
                      <m:t>∼</m:t>
                    </m:r>
                  </m:oMath>
                </a14:m>
                <a:r>
                  <a:rPr lang="en-US" b="1" dirty="0">
                    <a:solidFill>
                      <a:srgbClr val="00B050"/>
                    </a:solidFill>
                  </a:rPr>
                  <a:t>1/30-1/10</a:t>
                </a:r>
                <a:r>
                  <a:rPr lang="en-US" dirty="0"/>
                  <a:t>)</a:t>
                </a:r>
                <a:r>
                  <a:rPr lang="en-US" b="1" dirty="0">
                    <a:solidFill>
                      <a:srgbClr val="00B050"/>
                    </a:solidFill>
                  </a:rPr>
                  <a:t> </a:t>
                </a:r>
                <a:r>
                  <a:rPr lang="en-US" dirty="0"/>
                  <a:t>with acceptable reduction of the accuracy</a:t>
                </a:r>
              </a:p>
              <a:p>
                <a:pPr marL="285750" indent="-285750">
                  <a:buFont typeface="Arial" panose="020B0604020202020204" pitchFamily="34" charset="0"/>
                  <a:buChar char="•"/>
                </a:pPr>
                <a:r>
                  <a:rPr lang="en-US" dirty="0"/>
                  <a:t>Main applications: investigation of misalignment effects and design of possible </a:t>
                </a:r>
                <a:r>
                  <a:rPr lang="en-US" b="1" dirty="0"/>
                  <a:t>correction</a:t>
                </a:r>
                <a:r>
                  <a:rPr lang="en-US" dirty="0"/>
                  <a:t> schemes</a:t>
                </a:r>
              </a:p>
            </p:txBody>
          </p:sp>
        </mc:Choice>
        <mc:Fallback xmlns="">
          <p:sp>
            <p:nvSpPr>
              <p:cNvPr id="28" name="CasellaDiTesto 27">
                <a:extLst>
                  <a:ext uri="{FF2B5EF4-FFF2-40B4-BE49-F238E27FC236}">
                    <a16:creationId xmlns:a16="http://schemas.microsoft.com/office/drawing/2014/main" id="{C65BF3A7-2E2B-43D7-85D0-8CD6C85B51D5}"/>
                  </a:ext>
                </a:extLst>
              </p:cNvPr>
              <p:cNvSpPr txBox="1">
                <a:spLocks noRot="1" noChangeAspect="1" noMove="1" noResize="1" noEditPoints="1" noAdjustHandles="1" noChangeArrowheads="1" noChangeShapeType="1" noTextEdit="1"/>
              </p:cNvSpPr>
              <p:nvPr/>
            </p:nvSpPr>
            <p:spPr>
              <a:xfrm>
                <a:off x="838199" y="1380726"/>
                <a:ext cx="8521735" cy="2031325"/>
              </a:xfrm>
              <a:prstGeom prst="rect">
                <a:avLst/>
              </a:prstGeom>
              <a:blipFill>
                <a:blip r:embed="rId3"/>
                <a:stretch>
                  <a:fillRect l="-572" t="-1497" b="-3593"/>
                </a:stretch>
              </a:blipFill>
            </p:spPr>
            <p:txBody>
              <a:bodyPr/>
              <a:lstStyle/>
              <a:p>
                <a:r>
                  <a:rPr lang="en-US">
                    <a:noFill/>
                  </a:rPr>
                  <a:t> </a:t>
                </a:r>
              </a:p>
            </p:txBody>
          </p:sp>
        </mc:Fallback>
      </mc:AlternateContent>
      <p:sp>
        <p:nvSpPr>
          <p:cNvPr id="29" name="CasellaDiTesto 28">
            <a:extLst>
              <a:ext uri="{FF2B5EF4-FFF2-40B4-BE49-F238E27FC236}">
                <a16:creationId xmlns:a16="http://schemas.microsoft.com/office/drawing/2014/main" id="{CBE5F000-32CE-4148-B82C-4F7CB471098F}"/>
              </a:ext>
            </a:extLst>
          </p:cNvPr>
          <p:cNvSpPr txBox="1"/>
          <p:nvPr/>
        </p:nvSpPr>
        <p:spPr>
          <a:xfrm>
            <a:off x="814804" y="3363953"/>
            <a:ext cx="10789119" cy="523220"/>
          </a:xfrm>
          <a:prstGeom prst="rect">
            <a:avLst/>
          </a:prstGeom>
          <a:noFill/>
        </p:spPr>
        <p:txBody>
          <a:bodyPr wrap="square" rtlCol="0">
            <a:spAutoFit/>
          </a:bodyPr>
          <a:lstStyle/>
          <a:p>
            <a:r>
              <a:rPr lang="en-US" sz="2800" b="1" dirty="0">
                <a:solidFill>
                  <a:srgbClr val="C00000"/>
                </a:solidFill>
              </a:rPr>
              <a:t>MILES</a:t>
            </a:r>
            <a:r>
              <a:rPr lang="en-US" sz="2800" b="1" dirty="0"/>
              <a:t> =</a:t>
            </a:r>
            <a:r>
              <a:rPr lang="en-US" sz="2800" b="1" dirty="0">
                <a:solidFill>
                  <a:srgbClr val="C00000"/>
                </a:solidFill>
              </a:rPr>
              <a:t> M</a:t>
            </a:r>
            <a:r>
              <a:rPr lang="en-US" sz="2800" b="1" dirty="0"/>
              <a:t>odeling</a:t>
            </a:r>
            <a:r>
              <a:rPr lang="en-US" sz="2800" b="1" dirty="0">
                <a:solidFill>
                  <a:srgbClr val="C00000"/>
                </a:solidFill>
              </a:rPr>
              <a:t> I</a:t>
            </a:r>
            <a:r>
              <a:rPr lang="en-US" sz="2800" b="1" dirty="0"/>
              <a:t>nstabilities</a:t>
            </a:r>
            <a:r>
              <a:rPr lang="en-US" sz="2800" b="1" dirty="0">
                <a:solidFill>
                  <a:srgbClr val="C00000"/>
                </a:solidFill>
              </a:rPr>
              <a:t> </a:t>
            </a:r>
            <a:r>
              <a:rPr lang="en-US" sz="2800" b="1" dirty="0"/>
              <a:t>in </a:t>
            </a:r>
            <a:r>
              <a:rPr lang="en-US" sz="2800" b="1" dirty="0" err="1">
                <a:solidFill>
                  <a:srgbClr val="C00000"/>
                </a:solidFill>
              </a:rPr>
              <a:t>L</a:t>
            </a:r>
            <a:r>
              <a:rPr lang="en-US" sz="2800" b="1" dirty="0" err="1"/>
              <a:t>inacs</a:t>
            </a:r>
            <a:r>
              <a:rPr lang="en-US" sz="2800" b="1" dirty="0">
                <a:solidFill>
                  <a:srgbClr val="C00000"/>
                </a:solidFill>
              </a:rPr>
              <a:t> </a:t>
            </a:r>
            <a:r>
              <a:rPr lang="en-US" sz="2800" b="1" dirty="0"/>
              <a:t>with</a:t>
            </a:r>
            <a:r>
              <a:rPr lang="en-US" sz="2800" b="1" dirty="0">
                <a:solidFill>
                  <a:srgbClr val="C00000"/>
                </a:solidFill>
              </a:rPr>
              <a:t> E</a:t>
            </a:r>
            <a:r>
              <a:rPr lang="en-US" sz="2800" b="1" dirty="0"/>
              <a:t>llipsoidal</a:t>
            </a:r>
            <a:r>
              <a:rPr lang="en-US" sz="2800" b="1" dirty="0">
                <a:solidFill>
                  <a:srgbClr val="C00000"/>
                </a:solidFill>
              </a:rPr>
              <a:t> S</a:t>
            </a:r>
            <a:r>
              <a:rPr lang="en-US" sz="2800" b="1" dirty="0"/>
              <a:t>pace charge</a:t>
            </a:r>
          </a:p>
        </p:txBody>
      </p:sp>
      <p:grpSp>
        <p:nvGrpSpPr>
          <p:cNvPr id="30" name="Group 5">
            <a:extLst>
              <a:ext uri="{FF2B5EF4-FFF2-40B4-BE49-F238E27FC236}">
                <a16:creationId xmlns:a16="http://schemas.microsoft.com/office/drawing/2014/main" id="{1578EA2F-E41F-449D-A40C-C15F55EFA5DE}"/>
              </a:ext>
            </a:extLst>
          </p:cNvPr>
          <p:cNvGrpSpPr/>
          <p:nvPr/>
        </p:nvGrpSpPr>
        <p:grpSpPr>
          <a:xfrm>
            <a:off x="9245467" y="1784620"/>
            <a:ext cx="2108333" cy="1572283"/>
            <a:chOff x="8792387" y="2836248"/>
            <a:chExt cx="2108333" cy="1572283"/>
          </a:xfrm>
        </p:grpSpPr>
        <p:sp>
          <p:nvSpPr>
            <p:cNvPr id="31" name="Rectangle 3">
              <a:extLst>
                <a:ext uri="{FF2B5EF4-FFF2-40B4-BE49-F238E27FC236}">
                  <a16:creationId xmlns:a16="http://schemas.microsoft.com/office/drawing/2014/main" id="{196939E6-341D-4D70-9755-80908F1ADF29}"/>
                </a:ext>
              </a:extLst>
            </p:cNvPr>
            <p:cNvSpPr/>
            <p:nvPr/>
          </p:nvSpPr>
          <p:spPr>
            <a:xfrm>
              <a:off x="8792387" y="3977644"/>
              <a:ext cx="2108333" cy="430887"/>
            </a:xfrm>
            <a:prstGeom prst="rect">
              <a:avLst/>
            </a:prstGeom>
          </p:spPr>
          <p:txBody>
            <a:bodyPr wrap="square">
              <a:spAutoFit/>
            </a:bodyPr>
            <a:lstStyle/>
            <a:p>
              <a:r>
                <a:rPr lang="en-US" sz="1100" dirty="0">
                  <a:solidFill>
                    <a:srgbClr val="202122"/>
                  </a:solidFill>
                  <a:latin typeface="Arial" panose="020B0604020202020204" pitchFamily="34" charset="0"/>
                </a:rPr>
                <a:t>Miles Davis (May 26, 1926 – September 28, 1991) </a:t>
              </a:r>
              <a:endParaRPr lang="en-US" sz="1100" dirty="0"/>
            </a:p>
          </p:txBody>
        </p:sp>
        <p:pic>
          <p:nvPicPr>
            <p:cNvPr id="32" name="Picture 4">
              <a:extLst>
                <a:ext uri="{FF2B5EF4-FFF2-40B4-BE49-F238E27FC236}">
                  <a16:creationId xmlns:a16="http://schemas.microsoft.com/office/drawing/2014/main" id="{95562B41-3F85-4DBE-9CB0-3ADF4DC14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855" y="2836248"/>
              <a:ext cx="1606687" cy="1140327"/>
            </a:xfrm>
            <a:prstGeom prst="rect">
              <a:avLst/>
            </a:prstGeom>
          </p:spPr>
        </p:pic>
      </p:grpSp>
      <p:sp>
        <p:nvSpPr>
          <p:cNvPr id="15" name="CasellaDiTesto 14">
            <a:extLst>
              <a:ext uri="{FF2B5EF4-FFF2-40B4-BE49-F238E27FC236}">
                <a16:creationId xmlns:a16="http://schemas.microsoft.com/office/drawing/2014/main" id="{649260E3-407A-4E4E-BEF7-1242B1CEDEAC}"/>
              </a:ext>
            </a:extLst>
          </p:cNvPr>
          <p:cNvSpPr txBox="1"/>
          <p:nvPr/>
        </p:nvSpPr>
        <p:spPr>
          <a:xfrm>
            <a:off x="814803" y="4623398"/>
            <a:ext cx="8800252" cy="2031325"/>
          </a:xfrm>
          <a:prstGeom prst="rect">
            <a:avLst/>
          </a:prstGeom>
          <a:noFill/>
        </p:spPr>
        <p:txBody>
          <a:bodyPr wrap="square" rtlCol="0">
            <a:spAutoFit/>
          </a:bodyPr>
          <a:lstStyle/>
          <a:p>
            <a:r>
              <a:rPr lang="en-US" b="1" dirty="0">
                <a:solidFill>
                  <a:srgbClr val="C00000"/>
                </a:solidFill>
              </a:rPr>
              <a:t>Modeling overview and comparison with other codes</a:t>
            </a:r>
            <a:endParaRPr lang="en-US" dirty="0">
              <a:solidFill>
                <a:srgbClr val="C00000"/>
              </a:solidFill>
            </a:endParaRPr>
          </a:p>
          <a:p>
            <a:pPr marL="285750" indent="-285750">
              <a:buFont typeface="Arial" panose="020B0604020202020204" pitchFamily="34" charset="0"/>
              <a:buChar char="•"/>
            </a:pPr>
            <a:r>
              <a:rPr lang="en-US" b="1" dirty="0"/>
              <a:t>SPACE CHARGE:</a:t>
            </a:r>
            <a:r>
              <a:rPr lang="en-US" dirty="0"/>
              <a:t> </a:t>
            </a:r>
            <a:r>
              <a:rPr lang="en-US" b="1" dirty="0">
                <a:solidFill>
                  <a:srgbClr val="00B050"/>
                </a:solidFill>
              </a:rPr>
              <a:t>Equivalent ellipsoid</a:t>
            </a:r>
            <a:r>
              <a:rPr lang="en-US" dirty="0"/>
              <a:t> or </a:t>
            </a:r>
            <a:r>
              <a:rPr lang="en-US" b="1" dirty="0">
                <a:solidFill>
                  <a:srgbClr val="00B050"/>
                </a:solidFill>
              </a:rPr>
              <a:t>Multi-slice superposition</a:t>
            </a:r>
            <a:r>
              <a:rPr lang="en-US" dirty="0"/>
              <a:t> instead of </a:t>
            </a:r>
            <a:r>
              <a:rPr lang="en-US" b="1" dirty="0">
                <a:solidFill>
                  <a:srgbClr val="FF0000"/>
                </a:solidFill>
              </a:rPr>
              <a:t>PIC approaches</a:t>
            </a:r>
            <a:r>
              <a:rPr lang="en-US" dirty="0"/>
              <a:t> (GPT, ASTRA, PARMELA,TSTEP…)</a:t>
            </a:r>
          </a:p>
          <a:p>
            <a:pPr marL="285750" indent="-285750">
              <a:buFont typeface="Arial" panose="020B0604020202020204" pitchFamily="34" charset="0"/>
              <a:buChar char="•"/>
            </a:pPr>
            <a:r>
              <a:rPr lang="en-US" b="1" dirty="0"/>
              <a:t>WAKEFIELDS: </a:t>
            </a:r>
            <a:r>
              <a:rPr lang="en-US" b="1" dirty="0">
                <a:solidFill>
                  <a:srgbClr val="00B050"/>
                </a:solidFill>
              </a:rPr>
              <a:t>Algebraic formalism</a:t>
            </a:r>
            <a:r>
              <a:rPr lang="en-US" dirty="0"/>
              <a:t> valid for short and long-range interaction instead of </a:t>
            </a:r>
            <a:r>
              <a:rPr lang="en-US" b="1" dirty="0">
                <a:solidFill>
                  <a:srgbClr val="FF0000"/>
                </a:solidFill>
              </a:rPr>
              <a:t>convolution integral</a:t>
            </a:r>
            <a:r>
              <a:rPr lang="en-US" dirty="0"/>
              <a:t> with the beam slices (ASTRA, ELEGANT, LUCRETIA…)</a:t>
            </a:r>
          </a:p>
          <a:p>
            <a:pPr marL="285750" indent="-285750">
              <a:buFont typeface="Arial" panose="020B0604020202020204" pitchFamily="34" charset="0"/>
              <a:buChar char="•"/>
            </a:pPr>
            <a:r>
              <a:rPr lang="en-US" dirty="0"/>
              <a:t> </a:t>
            </a:r>
            <a:r>
              <a:rPr lang="en-US" b="1" dirty="0"/>
              <a:t>SC + WF: </a:t>
            </a:r>
            <a:r>
              <a:rPr lang="en-US" dirty="0"/>
              <a:t>Complexity and CPU times increase and, thus, it is not a trivial feature (ASTRA, IMPACT-Z, OCELOT, HOMDYN)</a:t>
            </a:r>
          </a:p>
        </p:txBody>
      </p:sp>
      <p:pic>
        <p:nvPicPr>
          <p:cNvPr id="26" name="Immagine 25">
            <a:extLst>
              <a:ext uri="{FF2B5EF4-FFF2-40B4-BE49-F238E27FC236}">
                <a16:creationId xmlns:a16="http://schemas.microsoft.com/office/drawing/2014/main" id="{B8BAFB19-8C4A-4CFB-813D-1B16DB9DFEF8}"/>
              </a:ext>
            </a:extLst>
          </p:cNvPr>
          <p:cNvPicPr>
            <a:picLocks noChangeAspect="1"/>
          </p:cNvPicPr>
          <p:nvPr/>
        </p:nvPicPr>
        <p:blipFill>
          <a:blip r:embed="rId5"/>
          <a:stretch>
            <a:fillRect/>
          </a:stretch>
        </p:blipFill>
        <p:spPr>
          <a:xfrm>
            <a:off x="871653" y="3971258"/>
            <a:ext cx="3332612" cy="408801"/>
          </a:xfrm>
          <a:prstGeom prst="rect">
            <a:avLst/>
          </a:prstGeom>
        </p:spPr>
      </p:pic>
      <p:pic>
        <p:nvPicPr>
          <p:cNvPr id="3" name="Immagine 2"/>
          <p:cNvPicPr>
            <a:picLocks noChangeAspect="1"/>
          </p:cNvPicPr>
          <p:nvPr/>
        </p:nvPicPr>
        <p:blipFill>
          <a:blip r:embed="rId6"/>
          <a:stretch>
            <a:fillRect/>
          </a:stretch>
        </p:blipFill>
        <p:spPr>
          <a:xfrm>
            <a:off x="4460423" y="3974429"/>
            <a:ext cx="4034682" cy="435461"/>
          </a:xfrm>
          <a:prstGeom prst="rect">
            <a:avLst/>
          </a:prstGeom>
        </p:spPr>
      </p:pic>
      <p:pic>
        <p:nvPicPr>
          <p:cNvPr id="4" name="Immagine 3">
            <a:extLst>
              <a:ext uri="{FF2B5EF4-FFF2-40B4-BE49-F238E27FC236}">
                <a16:creationId xmlns:a16="http://schemas.microsoft.com/office/drawing/2014/main" id="{CBE030D4-20A0-9B9D-6B06-37BDDE0D54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5" name="Immagine 4">
            <a:extLst>
              <a:ext uri="{FF2B5EF4-FFF2-40B4-BE49-F238E27FC236}">
                <a16:creationId xmlns:a16="http://schemas.microsoft.com/office/drawing/2014/main" id="{C2553934-F4CB-A1A9-219B-C2069D06F0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6" name="Immagine 5">
            <a:extLst>
              <a:ext uri="{FF2B5EF4-FFF2-40B4-BE49-F238E27FC236}">
                <a16:creationId xmlns:a16="http://schemas.microsoft.com/office/drawing/2014/main" id="{EA342698-8450-02BC-D086-BC82F5D5A79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7" name="Immagine 6">
            <a:extLst>
              <a:ext uri="{FF2B5EF4-FFF2-40B4-BE49-F238E27FC236}">
                <a16:creationId xmlns:a16="http://schemas.microsoft.com/office/drawing/2014/main" id="{57EE9AE0-7F25-F1E1-39A7-0598783652E3}"/>
              </a:ext>
            </a:extLst>
          </p:cNvPr>
          <p:cNvPicPr>
            <a:picLocks noChangeAspect="1"/>
          </p:cNvPicPr>
          <p:nvPr/>
        </p:nvPicPr>
        <p:blipFill rotWithShape="1">
          <a:blip r:embed="rId10">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8" name="Immagine 7">
            <a:extLst>
              <a:ext uri="{FF2B5EF4-FFF2-40B4-BE49-F238E27FC236}">
                <a16:creationId xmlns:a16="http://schemas.microsoft.com/office/drawing/2014/main" id="{0952D2E1-F11C-85B2-E4FE-4C99E02CC0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313444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Modeling Space Charge Forces</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17</a:t>
            </a:fld>
            <a:endParaRPr lang="en-US">
              <a:solidFill>
                <a:schemeClr val="tx1"/>
              </a:solidFill>
            </a:endParaRPr>
          </a:p>
        </p:txBody>
      </p:sp>
      <p:pic>
        <p:nvPicPr>
          <p:cNvPr id="16" name="Picture 15"/>
          <p:cNvPicPr>
            <a:picLocks noChangeAspect="1"/>
          </p:cNvPicPr>
          <p:nvPr/>
        </p:nvPicPr>
        <p:blipFill rotWithShape="1">
          <a:blip r:embed="rId3"/>
          <a:srcRect l="14576" t="3901" r="1867" b="21230"/>
          <a:stretch/>
        </p:blipFill>
        <p:spPr>
          <a:xfrm>
            <a:off x="4835614" y="1345376"/>
            <a:ext cx="874140" cy="614069"/>
          </a:xfrm>
          <a:prstGeom prst="rect">
            <a:avLst/>
          </a:prstGeom>
        </p:spPr>
      </p:pic>
      <p:pic>
        <p:nvPicPr>
          <p:cNvPr id="36" name="Immagine 35">
            <a:extLst>
              <a:ext uri="{FF2B5EF4-FFF2-40B4-BE49-F238E27FC236}">
                <a16:creationId xmlns:a16="http://schemas.microsoft.com/office/drawing/2014/main" id="{E43B378F-1E18-4157-8AF2-6BBDE72097CF}"/>
              </a:ext>
            </a:extLst>
          </p:cNvPr>
          <p:cNvPicPr>
            <a:picLocks noChangeAspect="1"/>
          </p:cNvPicPr>
          <p:nvPr/>
        </p:nvPicPr>
        <p:blipFill>
          <a:blip r:embed="rId4"/>
          <a:stretch>
            <a:fillRect/>
          </a:stretch>
        </p:blipFill>
        <p:spPr>
          <a:xfrm>
            <a:off x="10025669" y="1179675"/>
            <a:ext cx="1568990" cy="779770"/>
          </a:xfrm>
          <a:prstGeom prst="rect">
            <a:avLst/>
          </a:prstGeom>
        </p:spPr>
      </p:pic>
      <p:sp>
        <p:nvSpPr>
          <p:cNvPr id="4" name="CasellaDiTesto 3"/>
          <p:cNvSpPr txBox="1"/>
          <p:nvPr/>
        </p:nvSpPr>
        <p:spPr>
          <a:xfrm>
            <a:off x="228521" y="1522004"/>
            <a:ext cx="3995886" cy="369332"/>
          </a:xfrm>
          <a:prstGeom prst="rect">
            <a:avLst/>
          </a:prstGeom>
          <a:noFill/>
        </p:spPr>
        <p:txBody>
          <a:bodyPr wrap="square" rtlCol="0">
            <a:spAutoFit/>
          </a:bodyPr>
          <a:lstStyle/>
          <a:p>
            <a:r>
              <a:rPr lang="en-US" b="1" dirty="0">
                <a:solidFill>
                  <a:srgbClr val="C00000"/>
                </a:solidFill>
              </a:rPr>
              <a:t>Equivalent ellipsoid method</a:t>
            </a:r>
            <a:endParaRPr lang="it-IT" b="1" dirty="0">
              <a:solidFill>
                <a:srgbClr val="C00000"/>
              </a:solidFill>
            </a:endParaRPr>
          </a:p>
        </p:txBody>
      </p:sp>
      <p:sp>
        <p:nvSpPr>
          <p:cNvPr id="37" name="CasellaDiTesto 36"/>
          <p:cNvSpPr txBox="1"/>
          <p:nvPr/>
        </p:nvSpPr>
        <p:spPr>
          <a:xfrm>
            <a:off x="5986314" y="1522004"/>
            <a:ext cx="3995886" cy="369332"/>
          </a:xfrm>
          <a:prstGeom prst="rect">
            <a:avLst/>
          </a:prstGeom>
          <a:noFill/>
        </p:spPr>
        <p:txBody>
          <a:bodyPr wrap="square" rtlCol="0">
            <a:spAutoFit/>
          </a:bodyPr>
          <a:lstStyle/>
          <a:p>
            <a:r>
              <a:rPr lang="en-US" b="1" dirty="0">
                <a:solidFill>
                  <a:srgbClr val="C00000"/>
                </a:solidFill>
              </a:rPr>
              <a:t>Multi-slice superposition method</a:t>
            </a:r>
            <a:endParaRPr lang="it-IT" b="1" dirty="0">
              <a:solidFill>
                <a:srgbClr val="C00000"/>
              </a:solidFill>
            </a:endParaRPr>
          </a:p>
        </p:txBody>
      </p:sp>
      <p:sp>
        <p:nvSpPr>
          <p:cNvPr id="6" name="Rettangolo 5"/>
          <p:cNvSpPr/>
          <p:nvPr/>
        </p:nvSpPr>
        <p:spPr>
          <a:xfrm>
            <a:off x="228520" y="1884354"/>
            <a:ext cx="5076093" cy="1477328"/>
          </a:xfrm>
          <a:prstGeom prst="rect">
            <a:avLst/>
          </a:prstGeom>
        </p:spPr>
        <p:txBody>
          <a:bodyPr wrap="square">
            <a:spAutoFit/>
          </a:bodyPr>
          <a:lstStyle/>
          <a:p>
            <a:pPr marL="285750" indent="-285750">
              <a:buFont typeface="Arial" panose="020B0604020202020204" pitchFamily="34" charset="0"/>
              <a:buChar char="•"/>
            </a:pPr>
            <a:r>
              <a:rPr lang="en-US" dirty="0"/>
              <a:t>Ellipsoidal beams arise from the </a:t>
            </a:r>
            <a:r>
              <a:rPr lang="en-US" b="1" dirty="0"/>
              <a:t>blowout</a:t>
            </a:r>
            <a:r>
              <a:rPr lang="en-US" i="1" dirty="0"/>
              <a:t> </a:t>
            </a:r>
            <a:r>
              <a:rPr lang="en-US" dirty="0"/>
              <a:t>process </a:t>
            </a:r>
          </a:p>
          <a:p>
            <a:pPr marL="285750" indent="-285750">
              <a:buFont typeface="Arial" panose="020B0604020202020204" pitchFamily="34" charset="0"/>
              <a:buChar char="•"/>
            </a:pPr>
            <a:r>
              <a:rPr lang="en-US" dirty="0"/>
              <a:t>An </a:t>
            </a:r>
            <a:r>
              <a:rPr lang="en-US" b="1" dirty="0"/>
              <a:t>equivalent</a:t>
            </a:r>
            <a:r>
              <a:rPr lang="en-US" dirty="0"/>
              <a:t> uniform ellipsoid is associated to the actual beam distribution</a:t>
            </a:r>
          </a:p>
          <a:p>
            <a:pPr marL="285750" indent="-285750">
              <a:buFont typeface="Arial" panose="020B0604020202020204" pitchFamily="34" charset="0"/>
              <a:buChar char="•"/>
            </a:pPr>
            <a:r>
              <a:rPr lang="en-US" dirty="0"/>
              <a:t>Self-induced </a:t>
            </a:r>
            <a:r>
              <a:rPr lang="en-US" b="1" dirty="0"/>
              <a:t>forces</a:t>
            </a:r>
            <a:r>
              <a:rPr lang="en-US" dirty="0"/>
              <a:t> are known analytically</a:t>
            </a:r>
          </a:p>
          <a:p>
            <a:pPr marL="285750" indent="-285750">
              <a:buFont typeface="Arial" panose="020B0604020202020204" pitchFamily="34" charset="0"/>
              <a:buChar char="•"/>
            </a:pPr>
            <a:r>
              <a:rPr lang="en-US" dirty="0"/>
              <a:t>Forces are </a:t>
            </a:r>
            <a:r>
              <a:rPr lang="en-US" b="1" dirty="0"/>
              <a:t>linear</a:t>
            </a:r>
            <a:r>
              <a:rPr lang="en-US" dirty="0"/>
              <a:t>: self consistent model</a:t>
            </a:r>
          </a:p>
        </p:txBody>
      </p:sp>
      <p:pic>
        <p:nvPicPr>
          <p:cNvPr id="38" name="Immagine 37"/>
          <p:cNvPicPr>
            <a:picLocks noChangeAspect="1"/>
          </p:cNvPicPr>
          <p:nvPr/>
        </p:nvPicPr>
        <p:blipFill>
          <a:blip r:embed="rId5"/>
          <a:stretch>
            <a:fillRect/>
          </a:stretch>
        </p:blipFill>
        <p:spPr>
          <a:xfrm>
            <a:off x="518884" y="3326592"/>
            <a:ext cx="4393778" cy="808948"/>
          </a:xfrm>
          <a:prstGeom prst="rect">
            <a:avLst/>
          </a:prstGeom>
          <a:ln w="28575">
            <a:noFill/>
          </a:ln>
        </p:spPr>
      </p:pic>
      <p:pic>
        <p:nvPicPr>
          <p:cNvPr id="41" name="Immagine 14">
            <a:extLst>
              <a:ext uri="{FF2B5EF4-FFF2-40B4-BE49-F238E27FC236}">
                <a16:creationId xmlns:a16="http://schemas.microsoft.com/office/drawing/2014/main" id="{9DEB184E-A7D5-4705-AB43-9CEC686C9055}"/>
              </a:ext>
            </a:extLst>
          </p:cNvPr>
          <p:cNvPicPr>
            <a:picLocks noChangeAspect="1"/>
          </p:cNvPicPr>
          <p:nvPr/>
        </p:nvPicPr>
        <p:blipFill rotWithShape="1">
          <a:blip r:embed="rId6"/>
          <a:srcRect r="6572" b="-8491"/>
          <a:stretch/>
        </p:blipFill>
        <p:spPr>
          <a:xfrm>
            <a:off x="2751220" y="4080476"/>
            <a:ext cx="2907734" cy="228869"/>
          </a:xfrm>
          <a:prstGeom prst="rect">
            <a:avLst/>
          </a:prstGeom>
        </p:spPr>
      </p:pic>
      <p:cxnSp>
        <p:nvCxnSpPr>
          <p:cNvPr id="9" name="Connettore 1 8"/>
          <p:cNvCxnSpPr>
            <a:cxnSpLocks/>
          </p:cNvCxnSpPr>
          <p:nvPr/>
        </p:nvCxnSpPr>
        <p:spPr>
          <a:xfrm>
            <a:off x="5880967" y="1657672"/>
            <a:ext cx="0" cy="497394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p:cNvSpPr txBox="1"/>
              <p:nvPr/>
            </p:nvSpPr>
            <p:spPr>
              <a:xfrm>
                <a:off x="279769" y="4758149"/>
                <a:ext cx="2686050" cy="845616"/>
              </a:xfrm>
              <a:prstGeom prst="rect">
                <a:avLst/>
              </a:prstGeom>
              <a:solidFill>
                <a:schemeClr val="accent6">
                  <a:lumMod val="20000"/>
                  <a:lumOff val="80000"/>
                </a:schemeClr>
              </a:solidFill>
              <a:ln w="19050">
                <a:solidFill>
                  <a:srgbClr val="00B050"/>
                </a:solidFill>
              </a:ln>
            </p:spPr>
            <p:txBody>
              <a:bodyPr wrap="square" rtlCol="0">
                <a:spAutoFit/>
              </a:bodyPr>
              <a:lstStyle/>
              <a:p>
                <a:r>
                  <a:rPr lang="en-US" sz="1200" b="1" dirty="0">
                    <a:solidFill>
                      <a:srgbClr val="00B050"/>
                    </a:solidFill>
                  </a:rPr>
                  <a:t>Advantages</a:t>
                </a:r>
              </a:p>
              <a:p>
                <a:pPr marL="285750" indent="-285750">
                  <a:buFont typeface="Arial" panose="020B0604020202020204" pitchFamily="34" charset="0"/>
                  <a:buChar char="•"/>
                </a:pPr>
                <a:r>
                  <a:rPr lang="en-US" sz="1200" dirty="0"/>
                  <a:t>Very </a:t>
                </a:r>
                <a:r>
                  <a:rPr lang="en-US" sz="1200" i="1" dirty="0"/>
                  <a:t>fast </a:t>
                </a:r>
                <a:r>
                  <a:rPr lang="en-US" sz="1200" dirty="0"/>
                  <a:t>(</a:t>
                </a:r>
                <a14:m>
                  <m:oMath xmlns:m="http://schemas.openxmlformats.org/officeDocument/2006/math">
                    <m:r>
                      <a:rPr lang="en-US" sz="1200" b="0" i="1" smtClean="0">
                        <a:latin typeface="Cambria Math" panose="02040503050406030204" pitchFamily="18" charset="0"/>
                      </a:rPr>
                      <m:t>∼30</m:t>
                    </m:r>
                  </m:oMath>
                </a14:m>
                <a:r>
                  <a:rPr lang="en-US" sz="1200" dirty="0"/>
                  <a:t> times than 3D PIC )</a:t>
                </a:r>
              </a:p>
              <a:p>
                <a:pPr marL="285750" indent="-285750">
                  <a:buFont typeface="Arial" panose="020B0604020202020204" pitchFamily="34" charset="0"/>
                  <a:buChar char="•"/>
                </a:pPr>
                <a:r>
                  <a:rPr lang="en-US" sz="1200" dirty="0"/>
                  <a:t>Successfully reproduces </a:t>
                </a:r>
                <a:r>
                  <a:rPr lang="en-US" sz="1200" dirty="0" err="1"/>
                  <a:t>rms</a:t>
                </a:r>
                <a:r>
                  <a:rPr lang="en-US" sz="1200" dirty="0"/>
                  <a:t> </a:t>
                </a:r>
                <a:r>
                  <a:rPr lang="en-US" sz="1200" i="1" dirty="0"/>
                  <a:t>size</a:t>
                </a:r>
                <a:r>
                  <a:rPr lang="en-US" sz="1200" dirty="0"/>
                  <a: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𝑦</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𝑧</m:t>
                        </m:r>
                      </m:sub>
                    </m:sSub>
                  </m:oMath>
                </a14:m>
                <a:r>
                  <a:rPr lang="en-US" sz="1200" dirty="0"/>
                  <a:t>) and </a:t>
                </a:r>
                <a:r>
                  <a:rPr lang="en-US" sz="1200" i="1" dirty="0"/>
                  <a:t>energy spread </a:t>
                </a:r>
                <a:r>
                  <a:rPr lang="en-US" sz="1200" dirty="0"/>
                  <a:t>(</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𝐸</m:t>
                        </m:r>
                      </m:sub>
                    </m:sSub>
                  </m:oMath>
                </a14:m>
                <a:r>
                  <a:rPr lang="en-US" sz="1200" dirty="0"/>
                  <a:t>)</a:t>
                </a:r>
                <a:endParaRPr lang="it-IT" sz="1200"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279769" y="4758149"/>
                <a:ext cx="2686050" cy="845616"/>
              </a:xfrm>
              <a:prstGeom prst="rect">
                <a:avLst/>
              </a:prstGeom>
              <a:blipFill rotWithShape="0">
                <a:blip r:embed="rId10"/>
                <a:stretch>
                  <a:fillRect b="-2837"/>
                </a:stretch>
              </a:blipFill>
              <a:ln w="19050">
                <a:solidFill>
                  <a:srgbClr val="00B050"/>
                </a:solidFill>
              </a:ln>
            </p:spPr>
            <p:txBody>
              <a:bodyPr/>
              <a:lstStyle/>
              <a:p>
                <a:r>
                  <a:rPr lang="it-IT">
                    <a:noFill/>
                  </a:rPr>
                  <a:t> </a:t>
                </a:r>
              </a:p>
            </p:txBody>
          </p:sp>
        </mc:Fallback>
      </mc:AlternateContent>
      <p:pic>
        <p:nvPicPr>
          <p:cNvPr id="48" name="Immagine 47">
            <a:extLst>
              <a:ext uri="{FF2B5EF4-FFF2-40B4-BE49-F238E27FC236}">
                <a16:creationId xmlns:a16="http://schemas.microsoft.com/office/drawing/2014/main" id="{49B2342B-3C9D-4D10-B67F-C284B48E64DA}"/>
              </a:ext>
            </a:extLst>
          </p:cNvPr>
          <p:cNvPicPr>
            <a:picLocks noChangeAspect="1"/>
          </p:cNvPicPr>
          <p:nvPr/>
        </p:nvPicPr>
        <p:blipFill>
          <a:blip r:embed="rId11"/>
          <a:stretch>
            <a:fillRect/>
          </a:stretch>
        </p:blipFill>
        <p:spPr>
          <a:xfrm>
            <a:off x="6402046" y="3727353"/>
            <a:ext cx="1608345" cy="725595"/>
          </a:xfrm>
          <a:prstGeom prst="rect">
            <a:avLst/>
          </a:prstGeom>
          <a:ln w="19050">
            <a:noFill/>
          </a:ln>
        </p:spPr>
      </p:pic>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E84CDF1A-B78A-4962-898C-C4E9E4B533BB}"/>
                  </a:ext>
                </a:extLst>
              </p:cNvPr>
              <p:cNvSpPr txBox="1"/>
              <p:nvPr/>
            </p:nvSpPr>
            <p:spPr>
              <a:xfrm>
                <a:off x="6043453" y="1869845"/>
                <a:ext cx="573324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Divide the beam in </a:t>
                </a:r>
                <a:r>
                  <a:rPr lang="en-US" b="1" dirty="0"/>
                  <a:t>cylindrical slices</a:t>
                </a:r>
                <a:r>
                  <a:rPr lang="en-US" dirty="0"/>
                  <a:t> with individual size, energy and aspect ratio</a:t>
                </a:r>
              </a:p>
              <a:p>
                <a:pPr marL="285750" indent="-285750">
                  <a:buFont typeface="Arial" panose="020B0604020202020204" pitchFamily="34" charset="0"/>
                  <a:buChar char="•"/>
                </a:pPr>
                <a:r>
                  <a:rPr lang="en-US" dirty="0"/>
                  <a:t>Field produced by each (uniform) slice is known analytically (</a:t>
                </a:r>
                <a14:m>
                  <m:oMath xmlns:m="http://schemas.openxmlformats.org/officeDocument/2006/math">
                    <m:r>
                      <a:rPr lang="it-IT" i="1" smtClean="0">
                        <a:latin typeface="Cambria Math" panose="02040503050406030204" pitchFamily="18" charset="0"/>
                      </a:rPr>
                      <m:t>𝜕</m:t>
                    </m:r>
                    <m:r>
                      <a:rPr lang="it-IT" i="1" smtClean="0">
                        <a:latin typeface="Cambria Math" panose="02040503050406030204" pitchFamily="18" charset="0"/>
                      </a:rPr>
                      <m:t>/</m:t>
                    </m:r>
                    <m:r>
                      <a:rPr lang="it-IT" i="1" smtClean="0">
                        <a:latin typeface="Cambria Math" panose="02040503050406030204" pitchFamily="18" charset="0"/>
                      </a:rPr>
                      <m:t>𝜕𝜃</m:t>
                    </m:r>
                    <m:r>
                      <a:rPr lang="it-IT" i="1" smtClean="0">
                        <a:latin typeface="Cambria Math" panose="02040503050406030204" pitchFamily="18" charset="0"/>
                      </a:rPr>
                      <m:t>=0</m:t>
                    </m:r>
                  </m:oMath>
                </a14:m>
                <a:r>
                  <a:rPr lang="en-US" dirty="0"/>
                  <a:t>, </a:t>
                </a:r>
                <a14:m>
                  <m:oMath xmlns:m="http://schemas.openxmlformats.org/officeDocument/2006/math">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𝑧</m:t>
                        </m:r>
                      </m:sub>
                    </m:sSub>
                    <m:r>
                      <a:rPr lang="it-IT" i="1">
                        <a:latin typeface="Cambria Math" panose="02040503050406030204" pitchFamily="18" charset="0"/>
                      </a:rPr>
                      <m:t>/</m:t>
                    </m:r>
                    <m:r>
                      <a:rPr lang="it-IT" i="1">
                        <a:latin typeface="Cambria Math" panose="02040503050406030204" pitchFamily="18" charset="0"/>
                      </a:rPr>
                      <m:t>𝜕</m:t>
                    </m:r>
                    <m:r>
                      <a:rPr lang="it-IT" i="1">
                        <a:latin typeface="Cambria Math" panose="02040503050406030204" pitchFamily="18" charset="0"/>
                      </a:rPr>
                      <m:t>𝑟</m:t>
                    </m:r>
                    <m:r>
                      <a:rPr lang="it-IT" i="1">
                        <a:latin typeface="Cambria Math" panose="02040503050406030204" pitchFamily="18" charset="0"/>
                      </a:rPr>
                      <m:t>=0</m:t>
                    </m:r>
                  </m:oMath>
                </a14:m>
                <a:r>
                  <a:rPr lang="en-US" dirty="0"/>
                  <a:t>)</a:t>
                </a:r>
              </a:p>
              <a:p>
                <a:pPr marL="285750" indent="-285750">
                  <a:buFont typeface="Arial" panose="020B0604020202020204" pitchFamily="34" charset="0"/>
                  <a:buChar char="•"/>
                </a:pPr>
                <a:r>
                  <a:rPr lang="en-US" dirty="0"/>
                  <a:t>Force on each particle: </a:t>
                </a:r>
                <a:r>
                  <a:rPr lang="en-US" b="1" dirty="0"/>
                  <a:t>superposition</a:t>
                </a:r>
                <a:r>
                  <a:rPr lang="en-US" dirty="0"/>
                  <a:t> of the fields produced by all the slices (generalization of “HOMDYN”)</a:t>
                </a:r>
              </a:p>
            </p:txBody>
          </p:sp>
        </mc:Choice>
        <mc:Fallback xmlns="">
          <p:sp>
            <p:nvSpPr>
              <p:cNvPr id="49" name="CasellaDiTesto 48">
                <a:extLst>
                  <a:ext uri="{FF2B5EF4-FFF2-40B4-BE49-F238E27FC236}">
                    <a16:creationId xmlns:a16="http://schemas.microsoft.com/office/drawing/2014/main" id="{E84CDF1A-B78A-4962-898C-C4E9E4B533BB}"/>
                  </a:ext>
                </a:extLst>
              </p:cNvPr>
              <p:cNvSpPr txBox="1">
                <a:spLocks noRot="1" noChangeAspect="1" noMove="1" noResize="1" noEditPoints="1" noAdjustHandles="1" noChangeArrowheads="1" noChangeShapeType="1" noTextEdit="1"/>
              </p:cNvSpPr>
              <p:nvPr/>
            </p:nvSpPr>
            <p:spPr>
              <a:xfrm>
                <a:off x="6043453" y="1869845"/>
                <a:ext cx="5733246" cy="1754326"/>
              </a:xfrm>
              <a:prstGeom prst="rect">
                <a:avLst/>
              </a:prstGeom>
              <a:blipFill>
                <a:blip r:embed="rId12"/>
                <a:stretch>
                  <a:fillRect l="-638" t="-2083" r="-531" b="-4514"/>
                </a:stretch>
              </a:blipFill>
            </p:spPr>
            <p:txBody>
              <a:bodyPr/>
              <a:lstStyle/>
              <a:p>
                <a:r>
                  <a:rPr lang="en-US">
                    <a:noFill/>
                  </a:rPr>
                  <a:t> </a:t>
                </a:r>
              </a:p>
            </p:txBody>
          </p:sp>
        </mc:Fallback>
      </mc:AlternateContent>
      <p:pic>
        <p:nvPicPr>
          <p:cNvPr id="50" name="Immagine 49"/>
          <p:cNvPicPr>
            <a:picLocks noChangeAspect="1"/>
          </p:cNvPicPr>
          <p:nvPr/>
        </p:nvPicPr>
        <p:blipFill>
          <a:blip r:embed="rId13"/>
          <a:stretch>
            <a:fillRect/>
          </a:stretch>
        </p:blipFill>
        <p:spPr>
          <a:xfrm>
            <a:off x="9329580" y="4052204"/>
            <a:ext cx="1709593" cy="1198088"/>
          </a:xfrm>
          <a:prstGeom prst="rect">
            <a:avLst/>
          </a:prstGeom>
          <a:ln w="19050">
            <a:solidFill>
              <a:srgbClr val="00B050"/>
            </a:solidFill>
          </a:ln>
        </p:spPr>
      </p:pic>
      <p:sp>
        <p:nvSpPr>
          <p:cNvPr id="51" name="Freccia a destra 50"/>
          <p:cNvSpPr/>
          <p:nvPr/>
        </p:nvSpPr>
        <p:spPr>
          <a:xfrm>
            <a:off x="8668061" y="4109966"/>
            <a:ext cx="501947" cy="466330"/>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6402808" y="5678325"/>
            <a:ext cx="3953402" cy="646331"/>
          </a:xfrm>
          <a:prstGeom prst="rect">
            <a:avLst/>
          </a:prstGeom>
          <a:solidFill>
            <a:schemeClr val="accent6">
              <a:lumMod val="20000"/>
              <a:lumOff val="80000"/>
            </a:schemeClr>
          </a:solidFill>
          <a:ln w="19050">
            <a:solidFill>
              <a:srgbClr val="00B050"/>
            </a:solidFill>
          </a:ln>
        </p:spPr>
        <p:txBody>
          <a:bodyPr wrap="square" rtlCol="0">
            <a:spAutoFit/>
          </a:bodyPr>
          <a:lstStyle/>
          <a:p>
            <a:pPr marL="285750" indent="-285750">
              <a:buFont typeface="Arial" panose="020B0604020202020204" pitchFamily="34" charset="0"/>
              <a:buChar char="•"/>
            </a:pPr>
            <a:r>
              <a:rPr lang="en-US" sz="1200" dirty="0"/>
              <a:t>Correlation between the planes describes the emittance dynamics</a:t>
            </a:r>
          </a:p>
          <a:p>
            <a:pPr marL="285750" indent="-285750">
              <a:buFont typeface="Arial" panose="020B0604020202020204" pitchFamily="34" charset="0"/>
              <a:buChar char="•"/>
            </a:pPr>
            <a:r>
              <a:rPr lang="en-US" sz="1200" dirty="0"/>
              <a:t>Allows description of more arbitrary geometries</a:t>
            </a:r>
          </a:p>
        </p:txBody>
      </p:sp>
      <p:sp>
        <p:nvSpPr>
          <p:cNvPr id="54" name="CasellaDiTesto 53"/>
          <p:cNvSpPr txBox="1"/>
          <p:nvPr/>
        </p:nvSpPr>
        <p:spPr>
          <a:xfrm>
            <a:off x="6402807" y="6342661"/>
            <a:ext cx="3953403" cy="276999"/>
          </a:xfrm>
          <a:prstGeom prst="rect">
            <a:avLst/>
          </a:prstGeom>
          <a:solidFill>
            <a:schemeClr val="accent2">
              <a:lumMod val="20000"/>
              <a:lumOff val="80000"/>
            </a:schemeClr>
          </a:solidFill>
          <a:ln w="19050">
            <a:solidFill>
              <a:srgbClr val="FF0000"/>
            </a:solidFill>
          </a:ln>
        </p:spPr>
        <p:txBody>
          <a:bodyPr wrap="square" rtlCol="0">
            <a:spAutoFit/>
          </a:bodyPr>
          <a:lstStyle/>
          <a:p>
            <a:pPr marL="285750" indent="-285750">
              <a:buFont typeface="Arial" panose="020B0604020202020204" pitchFamily="34" charset="0"/>
              <a:buChar char="•"/>
            </a:pPr>
            <a:r>
              <a:rPr lang="en-US" sz="1200" dirty="0"/>
              <a:t>More time-consuming but still faster than PIC</a:t>
            </a:r>
            <a:endParaRPr lang="it-IT" sz="1200" dirty="0"/>
          </a:p>
        </p:txBody>
      </p:sp>
      <p:sp>
        <p:nvSpPr>
          <p:cNvPr id="15" name="Rettangolo 14"/>
          <p:cNvSpPr/>
          <p:nvPr/>
        </p:nvSpPr>
        <p:spPr>
          <a:xfrm>
            <a:off x="6311034" y="5435721"/>
            <a:ext cx="1702646" cy="276999"/>
          </a:xfrm>
          <a:prstGeom prst="rect">
            <a:avLst/>
          </a:prstGeom>
        </p:spPr>
        <p:txBody>
          <a:bodyPr wrap="none">
            <a:spAutoFit/>
          </a:bodyPr>
          <a:lstStyle/>
          <a:p>
            <a:r>
              <a:rPr lang="en-US" sz="1200" b="1" dirty="0">
                <a:solidFill>
                  <a:srgbClr val="00B050"/>
                </a:solidFill>
              </a:rPr>
              <a:t>Advantages</a:t>
            </a:r>
            <a:r>
              <a:rPr lang="en-US" sz="1200" b="1" dirty="0"/>
              <a:t>/</a:t>
            </a:r>
            <a:r>
              <a:rPr lang="en-US" sz="1200" b="1" dirty="0">
                <a:solidFill>
                  <a:srgbClr val="FF0000"/>
                </a:solidFill>
              </a:rPr>
              <a:t>Limitations</a:t>
            </a:r>
          </a:p>
        </p:txBody>
      </p:sp>
      <p:grpSp>
        <p:nvGrpSpPr>
          <p:cNvPr id="17" name="Gruppo 16">
            <a:extLst>
              <a:ext uri="{FF2B5EF4-FFF2-40B4-BE49-F238E27FC236}">
                <a16:creationId xmlns:a16="http://schemas.microsoft.com/office/drawing/2014/main" id="{D5ACD74D-74C8-381F-3019-C22CFD6949DA}"/>
              </a:ext>
            </a:extLst>
          </p:cNvPr>
          <p:cNvGrpSpPr/>
          <p:nvPr/>
        </p:nvGrpSpPr>
        <p:grpSpPr>
          <a:xfrm>
            <a:off x="477725" y="5722511"/>
            <a:ext cx="2616895" cy="1135489"/>
            <a:chOff x="463662" y="5426785"/>
            <a:chExt cx="2542525" cy="1135489"/>
          </a:xfrm>
        </p:grpSpPr>
        <p:pic>
          <p:nvPicPr>
            <p:cNvPr id="8" name="Immagine 7">
              <a:extLst>
                <a:ext uri="{FF2B5EF4-FFF2-40B4-BE49-F238E27FC236}">
                  <a16:creationId xmlns:a16="http://schemas.microsoft.com/office/drawing/2014/main" id="{63E4B6B7-1D13-780A-9283-FD03761C9E68}"/>
                </a:ext>
              </a:extLst>
            </p:cNvPr>
            <p:cNvPicPr>
              <a:picLocks noChangeAspect="1"/>
            </p:cNvPicPr>
            <p:nvPr/>
          </p:nvPicPr>
          <p:blipFill>
            <a:blip r:embed="rId14"/>
            <a:stretch>
              <a:fillRect/>
            </a:stretch>
          </p:blipFill>
          <p:spPr>
            <a:xfrm>
              <a:off x="463662" y="5426785"/>
              <a:ext cx="1530093" cy="1135489"/>
            </a:xfrm>
            <a:prstGeom prst="rect">
              <a:avLst/>
            </a:prstGeom>
          </p:spPr>
        </p:pic>
        <p:pic>
          <p:nvPicPr>
            <p:cNvPr id="11" name="Immagine 10">
              <a:extLst>
                <a:ext uri="{FF2B5EF4-FFF2-40B4-BE49-F238E27FC236}">
                  <a16:creationId xmlns:a16="http://schemas.microsoft.com/office/drawing/2014/main" id="{8A55B053-0305-E614-43CD-C8A93AC9234F}"/>
                </a:ext>
              </a:extLst>
            </p:cNvPr>
            <p:cNvPicPr>
              <a:picLocks noChangeAspect="1"/>
            </p:cNvPicPr>
            <p:nvPr/>
          </p:nvPicPr>
          <p:blipFill>
            <a:blip r:embed="rId15"/>
            <a:stretch>
              <a:fillRect/>
            </a:stretch>
          </p:blipFill>
          <p:spPr>
            <a:xfrm>
              <a:off x="1568040" y="5445249"/>
              <a:ext cx="1438147" cy="460530"/>
            </a:xfrm>
            <a:prstGeom prst="rect">
              <a:avLst/>
            </a:prstGeom>
          </p:spPr>
        </p:pic>
      </p:grpSp>
      <p:pic>
        <p:nvPicPr>
          <p:cNvPr id="47" name="Immagine 46"/>
          <p:cNvPicPr>
            <a:picLocks noChangeAspect="1"/>
          </p:cNvPicPr>
          <p:nvPr/>
        </p:nvPicPr>
        <p:blipFill>
          <a:blip r:embed="rId16"/>
          <a:stretch>
            <a:fillRect/>
          </a:stretch>
        </p:blipFill>
        <p:spPr>
          <a:xfrm>
            <a:off x="3613003" y="5906460"/>
            <a:ext cx="2141455" cy="737579"/>
          </a:xfrm>
          <a:prstGeom prst="rect">
            <a:avLst/>
          </a:prstGeom>
        </p:spPr>
      </p:pic>
      <p:pic>
        <p:nvPicPr>
          <p:cNvPr id="13" name="Immagine 12">
            <a:extLst>
              <a:ext uri="{FF2B5EF4-FFF2-40B4-BE49-F238E27FC236}">
                <a16:creationId xmlns:a16="http://schemas.microsoft.com/office/drawing/2014/main" id="{ED110A43-F867-DD8C-84E4-336DFA73EC14}"/>
              </a:ext>
            </a:extLst>
          </p:cNvPr>
          <p:cNvPicPr>
            <a:picLocks noChangeAspect="1"/>
          </p:cNvPicPr>
          <p:nvPr/>
        </p:nvPicPr>
        <p:blipFill>
          <a:blip r:embed="rId17"/>
          <a:stretch>
            <a:fillRect/>
          </a:stretch>
        </p:blipFill>
        <p:spPr>
          <a:xfrm>
            <a:off x="6439836" y="4658101"/>
            <a:ext cx="2605521" cy="634566"/>
          </a:xfrm>
          <a:prstGeom prst="rect">
            <a:avLst/>
          </a:prstGeom>
        </p:spPr>
      </p:pic>
      <p:sp>
        <p:nvSpPr>
          <p:cNvPr id="14" name="CasellaDiTesto 13">
            <a:extLst>
              <a:ext uri="{FF2B5EF4-FFF2-40B4-BE49-F238E27FC236}">
                <a16:creationId xmlns:a16="http://schemas.microsoft.com/office/drawing/2014/main" id="{1EB0D7B1-8AB1-4B4D-BF21-CE8D55803C57}"/>
              </a:ext>
            </a:extLst>
          </p:cNvPr>
          <p:cNvSpPr txBox="1"/>
          <p:nvPr/>
        </p:nvSpPr>
        <p:spPr>
          <a:xfrm>
            <a:off x="6396234" y="4478515"/>
            <a:ext cx="1290138" cy="261610"/>
          </a:xfrm>
          <a:prstGeom prst="rect">
            <a:avLst/>
          </a:prstGeom>
          <a:noFill/>
        </p:spPr>
        <p:txBody>
          <a:bodyPr wrap="square" rtlCol="0">
            <a:spAutoFit/>
          </a:bodyPr>
          <a:lstStyle/>
          <a:p>
            <a:r>
              <a:rPr lang="en-US" sz="1100" i="1" dirty="0">
                <a:solidFill>
                  <a:schemeClr val="accent1"/>
                </a:solidFill>
              </a:rPr>
              <a:t>Field form factors</a:t>
            </a:r>
          </a:p>
        </p:txBody>
      </p:sp>
      <p:sp>
        <p:nvSpPr>
          <p:cNvPr id="46" name="CasellaDiTesto 45"/>
          <p:cNvSpPr txBox="1"/>
          <p:nvPr/>
        </p:nvSpPr>
        <p:spPr>
          <a:xfrm>
            <a:off x="3023574" y="4758149"/>
            <a:ext cx="2729339" cy="1015663"/>
          </a:xfrm>
          <a:prstGeom prst="rect">
            <a:avLst/>
          </a:prstGeom>
          <a:solidFill>
            <a:schemeClr val="accent2">
              <a:lumMod val="20000"/>
              <a:lumOff val="80000"/>
            </a:schemeClr>
          </a:solidFill>
          <a:ln w="19050">
            <a:solidFill>
              <a:srgbClr val="FF0000"/>
            </a:solidFill>
          </a:ln>
        </p:spPr>
        <p:txBody>
          <a:bodyPr wrap="square" rtlCol="0">
            <a:spAutoFit/>
          </a:bodyPr>
          <a:lstStyle/>
          <a:p>
            <a:r>
              <a:rPr lang="en-US" sz="1200" b="1" dirty="0">
                <a:solidFill>
                  <a:srgbClr val="FF0000"/>
                </a:solidFill>
              </a:rPr>
              <a:t>Limitations</a:t>
            </a:r>
          </a:p>
          <a:p>
            <a:pPr marL="285750" indent="-285750">
              <a:buFont typeface="Arial" panose="020B0604020202020204" pitchFamily="34" charset="0"/>
              <a:buChar char="•"/>
            </a:pPr>
            <a:r>
              <a:rPr lang="en-US" sz="1200" dirty="0"/>
              <a:t>Absence of </a:t>
            </a:r>
            <a:r>
              <a:rPr lang="en-US" sz="1200" i="1" dirty="0"/>
              <a:t>correlation</a:t>
            </a:r>
            <a:r>
              <a:rPr lang="en-US" sz="1200" dirty="0"/>
              <a:t> prevents the observation of emittance dynamics</a:t>
            </a:r>
          </a:p>
          <a:p>
            <a:pPr marL="285750" indent="-285750">
              <a:buFont typeface="Arial" panose="020B0604020202020204" pitchFamily="34" charset="0"/>
              <a:buChar char="•"/>
            </a:pPr>
            <a:r>
              <a:rPr lang="en-US" sz="1200" dirty="0"/>
              <a:t>Loss of </a:t>
            </a:r>
            <a:r>
              <a:rPr lang="en-US" sz="1200" i="1" dirty="0"/>
              <a:t>axial symmetry</a:t>
            </a:r>
            <a:r>
              <a:rPr lang="en-US" sz="1200" dirty="0"/>
              <a:t> in presence of strong transverse wakefield</a:t>
            </a:r>
            <a:endParaRPr lang="it-IT" sz="1200" dirty="0"/>
          </a:p>
        </p:txBody>
      </p:sp>
      <p:pic>
        <p:nvPicPr>
          <p:cNvPr id="19" name="Immagine 18">
            <a:extLst>
              <a:ext uri="{FF2B5EF4-FFF2-40B4-BE49-F238E27FC236}">
                <a16:creationId xmlns:a16="http://schemas.microsoft.com/office/drawing/2014/main" id="{7F2B7645-C82B-6A6C-9920-C90A0E4291BE}"/>
              </a:ext>
            </a:extLst>
          </p:cNvPr>
          <p:cNvPicPr>
            <a:picLocks noChangeAspect="1"/>
          </p:cNvPicPr>
          <p:nvPr/>
        </p:nvPicPr>
        <p:blipFill>
          <a:blip r:embed="rId18"/>
          <a:stretch>
            <a:fillRect/>
          </a:stretch>
        </p:blipFill>
        <p:spPr>
          <a:xfrm>
            <a:off x="279769" y="4237630"/>
            <a:ext cx="3726351" cy="391732"/>
          </a:xfrm>
          <a:prstGeom prst="rect">
            <a:avLst/>
          </a:prstGeom>
        </p:spPr>
      </p:pic>
      <p:pic>
        <p:nvPicPr>
          <p:cNvPr id="22" name="Immagine 21">
            <a:extLst>
              <a:ext uri="{FF2B5EF4-FFF2-40B4-BE49-F238E27FC236}">
                <a16:creationId xmlns:a16="http://schemas.microsoft.com/office/drawing/2014/main" id="{EE832BB5-1142-1B74-07E6-299BA3DE0DD7}"/>
              </a:ext>
            </a:extLst>
          </p:cNvPr>
          <p:cNvPicPr>
            <a:picLocks noChangeAspect="1"/>
          </p:cNvPicPr>
          <p:nvPr/>
        </p:nvPicPr>
        <p:blipFill>
          <a:blip r:embed="rId19"/>
          <a:stretch>
            <a:fillRect/>
          </a:stretch>
        </p:blipFill>
        <p:spPr>
          <a:xfrm>
            <a:off x="9206976" y="3577865"/>
            <a:ext cx="2805181" cy="288795"/>
          </a:xfrm>
          <a:prstGeom prst="rect">
            <a:avLst/>
          </a:prstGeom>
        </p:spPr>
      </p:pic>
      <p:pic>
        <p:nvPicPr>
          <p:cNvPr id="5" name="Immagine 4">
            <a:extLst>
              <a:ext uri="{FF2B5EF4-FFF2-40B4-BE49-F238E27FC236}">
                <a16:creationId xmlns:a16="http://schemas.microsoft.com/office/drawing/2014/main" id="{5C691C7E-3895-4D10-6F09-D77A668D28E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7" name="Immagine 6">
            <a:extLst>
              <a:ext uri="{FF2B5EF4-FFF2-40B4-BE49-F238E27FC236}">
                <a16:creationId xmlns:a16="http://schemas.microsoft.com/office/drawing/2014/main" id="{B1ACF388-C7A0-6384-A8BA-F270036CD71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0" name="Immagine 9">
            <a:extLst>
              <a:ext uri="{FF2B5EF4-FFF2-40B4-BE49-F238E27FC236}">
                <a16:creationId xmlns:a16="http://schemas.microsoft.com/office/drawing/2014/main" id="{6BEEEFA0-3678-F8C7-69BA-EF625C558EB8}"/>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8" name="Immagine 17">
            <a:extLst>
              <a:ext uri="{FF2B5EF4-FFF2-40B4-BE49-F238E27FC236}">
                <a16:creationId xmlns:a16="http://schemas.microsoft.com/office/drawing/2014/main" id="{88439AC2-F329-E96C-8D3B-9F90FC62CA4B}"/>
              </a:ext>
            </a:extLst>
          </p:cNvPr>
          <p:cNvPicPr>
            <a:picLocks noChangeAspect="1"/>
          </p:cNvPicPr>
          <p:nvPr/>
        </p:nvPicPr>
        <p:blipFill rotWithShape="1">
          <a:blip r:embed="rId23">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20" name="Immagine 19">
            <a:extLst>
              <a:ext uri="{FF2B5EF4-FFF2-40B4-BE49-F238E27FC236}">
                <a16:creationId xmlns:a16="http://schemas.microsoft.com/office/drawing/2014/main" id="{73D849E1-6730-2D7A-CA9E-18C539087AA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13253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49" grpId="0"/>
      <p:bldP spid="51" grpId="0" animBg="1"/>
      <p:bldP spid="53" grpId="0" animBg="1"/>
      <p:bldP spid="54" grpId="0" animBg="1"/>
      <p:bldP spid="15" grpId="0"/>
      <p:bldP spid="14" grpId="0"/>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5">
            <a:extLst>
              <a:ext uri="{FF2B5EF4-FFF2-40B4-BE49-F238E27FC236}">
                <a16:creationId xmlns:a16="http://schemas.microsoft.com/office/drawing/2014/main" id="{1225769E-7EB9-42FE-A7AC-426483E4FD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59065" y="4274497"/>
            <a:ext cx="3336422" cy="2085263"/>
          </a:xfrm>
          <a:prstGeom prst="rect">
            <a:avLst/>
          </a:prstGeom>
        </p:spPr>
      </p:pic>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98D5728-96A0-4DE6-ABFF-80BEBD6B0631}"/>
                  </a:ext>
                </a:extLst>
              </p:cNvPr>
              <p:cNvSpPr txBox="1"/>
              <p:nvPr/>
            </p:nvSpPr>
            <p:spPr>
              <a:xfrm>
                <a:off x="553873" y="4532106"/>
                <a:ext cx="1225284" cy="523220"/>
              </a:xfrm>
              <a:prstGeom prst="rect">
                <a:avLst/>
              </a:prstGeom>
              <a:noFill/>
              <a:ln w="28575">
                <a:solidFill>
                  <a:srgbClr val="00B050"/>
                </a:solidFill>
              </a:ln>
            </p:spPr>
            <p:txBody>
              <a:bodyPr wrap="square" rtlCol="0">
                <a:spAutoFit/>
              </a:bodyPr>
              <a:lstStyle/>
              <a:p>
                <a:r>
                  <a:rPr lang="en-US" sz="1400" b="1" dirty="0">
                    <a:solidFill>
                      <a:srgbClr val="00B050"/>
                    </a:solidFill>
                  </a:rPr>
                  <a:t>Longitudinal plane: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it-IT" sz="1400" b="1" i="1" smtClean="0">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𝒛</m:t>
                        </m:r>
                      </m:sub>
                    </m:sSub>
                  </m:oMath>
                </a14:m>
                <a:r>
                  <a:rPr lang="en-US" sz="1400" b="1" dirty="0">
                    <a:solidFill>
                      <a:srgbClr val="00B050"/>
                    </a:solidFill>
                  </a:rPr>
                  <a:t>, </a:t>
                </a:r>
                <a14:m>
                  <m:oMath xmlns:m="http://schemas.openxmlformats.org/officeDocument/2006/math">
                    <m:sSub>
                      <m:sSubPr>
                        <m:ctrlPr>
                          <a:rPr lang="it-IT" sz="1400" b="1" i="1">
                            <a:solidFill>
                              <a:srgbClr val="00B050"/>
                            </a:solidFill>
                            <a:latin typeface="Cambria Math" panose="02040503050406030204" pitchFamily="18" charset="0"/>
                          </a:rPr>
                        </m:ctrlPr>
                      </m:sSubPr>
                      <m:e>
                        <m:r>
                          <a:rPr lang="it-IT" sz="1400" b="1" i="1">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𝑬</m:t>
                        </m:r>
                      </m:sub>
                    </m:sSub>
                  </m:oMath>
                </a14:m>
                <a:endParaRPr lang="en-US" sz="1400" b="1" dirty="0">
                  <a:solidFill>
                    <a:srgbClr val="00B050"/>
                  </a:solidFill>
                </a:endParaRPr>
              </a:p>
            </p:txBody>
          </p:sp>
        </mc:Choice>
        <mc:Fallback xmlns="">
          <p:sp>
            <p:nvSpPr>
              <p:cNvPr id="19" name="CasellaDiTesto 18">
                <a:extLst>
                  <a:ext uri="{FF2B5EF4-FFF2-40B4-BE49-F238E27FC236}">
                    <a16:creationId xmlns:a16="http://schemas.microsoft.com/office/drawing/2014/main" xmlns:a14="http://schemas.microsoft.com/office/drawing/2010/main" xmlns="" id="{598D5728-96A0-4DE6-ABFF-80BEBD6B0631}"/>
                  </a:ext>
                </a:extLst>
              </p:cNvPr>
              <p:cNvSpPr txBox="1">
                <a:spLocks noRot="1" noChangeAspect="1" noMove="1" noResize="1" noEditPoints="1" noAdjustHandles="1" noChangeArrowheads="1" noChangeShapeType="1" noTextEdit="1"/>
              </p:cNvSpPr>
              <p:nvPr/>
            </p:nvSpPr>
            <p:spPr>
              <a:xfrm>
                <a:off x="553873" y="4532106"/>
                <a:ext cx="1225284" cy="523220"/>
              </a:xfrm>
              <a:prstGeom prst="rect">
                <a:avLst/>
              </a:prstGeom>
              <a:blipFill rotWithShape="0">
                <a:blip r:embed="rId4"/>
                <a:stretch>
                  <a:fillRect l="-485" b="-7692"/>
                </a:stretch>
              </a:blipFill>
              <a:ln w="28575">
                <a:solidFill>
                  <a:srgbClr val="00B050"/>
                </a:solidFill>
              </a:ln>
            </p:spPr>
            <p:txBody>
              <a:bodyPr/>
              <a:lstStyle/>
              <a:p>
                <a:r>
                  <a:rPr lang="it-IT">
                    <a:noFill/>
                  </a:rPr>
                  <a:t> </a:t>
                </a:r>
              </a:p>
            </p:txBody>
          </p:sp>
        </mc:Fallback>
      </mc:AlternateContent>
      <p:pic>
        <p:nvPicPr>
          <p:cNvPr id="15" name="Immagine 3">
            <a:extLst>
              <a:ext uri="{FF2B5EF4-FFF2-40B4-BE49-F238E27FC236}">
                <a16:creationId xmlns:a16="http://schemas.microsoft.com/office/drawing/2014/main" id="{C405E8D9-7B84-46C6-9ACD-DE86DECAC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696" y="2338555"/>
            <a:ext cx="3336421" cy="2085263"/>
          </a:xfrm>
          <a:prstGeom prst="rect">
            <a:avLst/>
          </a:prstGeom>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Modeling Space Charge Forces (2)</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18</a:t>
            </a:fld>
            <a:endParaRPr lang="en-US" dirty="0">
              <a:solidFill>
                <a:schemeClr val="tx1"/>
              </a:solidFill>
            </a:endParaRPr>
          </a:p>
        </p:txBody>
      </p:sp>
      <p:cxnSp>
        <p:nvCxnSpPr>
          <p:cNvPr id="6" name="Connettore diritto 5">
            <a:extLst>
              <a:ext uri="{FF2B5EF4-FFF2-40B4-BE49-F238E27FC236}">
                <a16:creationId xmlns:a16="http://schemas.microsoft.com/office/drawing/2014/main" id="{9A4F2740-05D5-4636-9D62-50AA3C48659B}"/>
              </a:ext>
            </a:extLst>
          </p:cNvPr>
          <p:cNvCxnSpPr/>
          <p:nvPr/>
        </p:nvCxnSpPr>
        <p:spPr>
          <a:xfrm>
            <a:off x="6349934" y="1430317"/>
            <a:ext cx="0" cy="5147681"/>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32AA4B6-0C0E-49E2-9219-93F2A1769CC0}"/>
                  </a:ext>
                </a:extLst>
              </p:cNvPr>
              <p:cNvSpPr txBox="1"/>
              <p:nvPr/>
            </p:nvSpPr>
            <p:spPr>
              <a:xfrm>
                <a:off x="183012" y="1616266"/>
                <a:ext cx="6176597"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it-IT" b="0" i="0" smtClean="0">
                        <a:latin typeface="Cambria Math" panose="02040503050406030204" pitchFamily="18" charset="0"/>
                      </a:rPr>
                      <m:t>2</m:t>
                    </m:r>
                    <m:r>
                      <a:rPr lang="it-IT" b="0" i="1" smtClean="0">
                        <a:latin typeface="Cambria Math" panose="02040503050406030204" pitchFamily="18" charset="0"/>
                      </a:rPr>
                      <m:t>50 </m:t>
                    </m:r>
                    <m:r>
                      <m:rPr>
                        <m:sty m:val="p"/>
                      </m:rPr>
                      <a:rPr lang="it-IT" b="0" i="0" smtClean="0">
                        <a:latin typeface="Cambria Math" panose="02040503050406030204" pitchFamily="18" charset="0"/>
                      </a:rPr>
                      <m:t>pC</m:t>
                    </m:r>
                  </m:oMath>
                </a14:m>
                <a:r>
                  <a:rPr lang="en-US" dirty="0"/>
                  <a:t> </a:t>
                </a:r>
                <a14:m>
                  <m:oMath xmlns:m="http://schemas.openxmlformats.org/officeDocument/2006/math">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beam from the C-band </a:t>
                </a:r>
                <a:r>
                  <a:rPr lang="en-US" b="1" dirty="0"/>
                  <a:t>hybrid gun</a:t>
                </a:r>
              </a:p>
              <a:p>
                <a:pPr marL="285750" indent="-285750">
                  <a:buFont typeface="Arial" panose="020B0604020202020204" pitchFamily="34" charset="0"/>
                  <a:buChar char="•"/>
                </a:pPr>
                <a:r>
                  <a:rPr lang="en-US" dirty="0"/>
                  <a:t>Evolution in a </a:t>
                </a:r>
                <a:r>
                  <a:rPr lang="en-US" b="1" dirty="0"/>
                  <a:t>field-free (drift)</a:t>
                </a:r>
                <a:r>
                  <a:rPr lang="en-US" dirty="0"/>
                  <a:t> region with GPT (</a:t>
                </a:r>
                <a:r>
                  <a:rPr lang="en-US" i="1" dirty="0"/>
                  <a:t>solid</a:t>
                </a:r>
                <a:r>
                  <a:rPr lang="en-US" dirty="0"/>
                  <a:t> lines) and with the ellipsoidal model in MILES (</a:t>
                </a:r>
                <a:r>
                  <a:rPr lang="en-US" i="1" dirty="0"/>
                  <a:t>dashed</a:t>
                </a:r>
                <a:r>
                  <a:rPr lang="en-US" dirty="0"/>
                  <a:t> lines)</a:t>
                </a:r>
              </a:p>
            </p:txBody>
          </p:sp>
        </mc:Choice>
        <mc:Fallback xmlns="">
          <p:sp>
            <p:nvSpPr>
              <p:cNvPr id="17" name="CasellaDiTesto 16">
                <a:extLst>
                  <a:ext uri="{FF2B5EF4-FFF2-40B4-BE49-F238E27FC236}">
                    <a16:creationId xmlns:a16="http://schemas.microsoft.com/office/drawing/2014/main" id="{732AA4B6-0C0E-49E2-9219-93F2A1769CC0}"/>
                  </a:ext>
                </a:extLst>
              </p:cNvPr>
              <p:cNvSpPr txBox="1">
                <a:spLocks noRot="1" noChangeAspect="1" noMove="1" noResize="1" noEditPoints="1" noAdjustHandles="1" noChangeArrowheads="1" noChangeShapeType="1" noTextEdit="1"/>
              </p:cNvSpPr>
              <p:nvPr/>
            </p:nvSpPr>
            <p:spPr>
              <a:xfrm>
                <a:off x="183012" y="1616266"/>
                <a:ext cx="6176597" cy="923330"/>
              </a:xfrm>
              <a:prstGeom prst="rect">
                <a:avLst/>
              </a:prstGeom>
              <a:blipFill>
                <a:blip r:embed="rId9"/>
                <a:stretch>
                  <a:fillRect l="-592"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7B35AB45-DDD7-4848-9228-BD244F33C85D}"/>
                  </a:ext>
                </a:extLst>
              </p:cNvPr>
              <p:cNvSpPr txBox="1"/>
              <p:nvPr/>
            </p:nvSpPr>
            <p:spPr>
              <a:xfrm>
                <a:off x="557042" y="2590507"/>
                <a:ext cx="1261455" cy="523220"/>
              </a:xfrm>
              <a:prstGeom prst="rect">
                <a:avLst/>
              </a:prstGeom>
              <a:noFill/>
              <a:ln w="28575">
                <a:solidFill>
                  <a:srgbClr val="00B050"/>
                </a:solidFill>
              </a:ln>
            </p:spPr>
            <p:txBody>
              <a:bodyPr wrap="square" rtlCol="0">
                <a:spAutoFit/>
              </a:bodyPr>
              <a:lstStyle/>
              <a:p>
                <a:r>
                  <a:rPr lang="en-US" sz="1400" b="1" dirty="0">
                    <a:solidFill>
                      <a:srgbClr val="00B050"/>
                    </a:solidFill>
                  </a:rPr>
                  <a:t>Transverse plane: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it-IT" sz="1400" b="1" i="1" smtClean="0">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𝒙</m:t>
                        </m:r>
                      </m:sub>
                    </m:sSub>
                  </m:oMath>
                </a14:m>
                <a:r>
                  <a:rPr lang="en-US" sz="1400" b="1" dirty="0">
                    <a:solidFill>
                      <a:srgbClr val="00B050"/>
                    </a:solidFill>
                  </a:rPr>
                  <a:t>,</a:t>
                </a:r>
                <a:r>
                  <a:rPr lang="it-IT" sz="1400" b="1" dirty="0">
                    <a:solidFill>
                      <a:srgbClr val="00B050"/>
                    </a:solidFill>
                  </a:rPr>
                  <a:t>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en-US" sz="1400" b="1" i="1" smtClean="0">
                            <a:solidFill>
                              <a:srgbClr val="00B050"/>
                            </a:solidFill>
                            <a:latin typeface="Cambria Math" panose="02040503050406030204" pitchFamily="18" charset="0"/>
                          </a:rPr>
                          <m:t>𝝐</m:t>
                        </m:r>
                      </m:e>
                      <m:sub>
                        <m:r>
                          <a:rPr lang="en-US" sz="1400" b="1" i="1" smtClean="0">
                            <a:solidFill>
                              <a:srgbClr val="00B050"/>
                            </a:solidFill>
                            <a:latin typeface="Cambria Math" panose="02040503050406030204" pitchFamily="18" charset="0"/>
                          </a:rPr>
                          <m:t>𝒏</m:t>
                        </m:r>
                        <m:r>
                          <a:rPr lang="it-IT" sz="1400" b="1" i="1" smtClean="0">
                            <a:solidFill>
                              <a:srgbClr val="00B050"/>
                            </a:solidFill>
                            <a:latin typeface="Cambria Math" panose="02040503050406030204" pitchFamily="18" charset="0"/>
                          </a:rPr>
                          <m:t>𝒙</m:t>
                        </m:r>
                        <m:r>
                          <a:rPr lang="en-US" sz="1400" b="1" i="1" smtClean="0">
                            <a:solidFill>
                              <a:srgbClr val="00B050"/>
                            </a:solidFill>
                            <a:latin typeface="Cambria Math" panose="02040503050406030204" pitchFamily="18" charset="0"/>
                          </a:rPr>
                          <m:t> </m:t>
                        </m:r>
                      </m:sub>
                    </m:sSub>
                  </m:oMath>
                </a14:m>
                <a:endParaRPr lang="en-US" sz="1400" b="1" dirty="0">
                  <a:solidFill>
                    <a:srgbClr val="00B050"/>
                  </a:solidFill>
                </a:endParaRPr>
              </a:p>
            </p:txBody>
          </p:sp>
        </mc:Choice>
        <mc:Fallback xmlns="">
          <p:sp>
            <p:nvSpPr>
              <p:cNvPr id="5" name="CasellaDiTesto 4">
                <a:extLst>
                  <a:ext uri="{FF2B5EF4-FFF2-40B4-BE49-F238E27FC236}">
                    <a16:creationId xmlns:a16="http://schemas.microsoft.com/office/drawing/2014/main" xmlns:a14="http://schemas.microsoft.com/office/drawing/2010/main" xmlns="" id="{7B35AB45-DDD7-4848-9228-BD244F33C85D}"/>
                  </a:ext>
                </a:extLst>
              </p:cNvPr>
              <p:cNvSpPr txBox="1">
                <a:spLocks noRot="1" noChangeAspect="1" noMove="1" noResize="1" noEditPoints="1" noAdjustHandles="1" noChangeArrowheads="1" noChangeShapeType="1" noTextEdit="1"/>
              </p:cNvSpPr>
              <p:nvPr/>
            </p:nvSpPr>
            <p:spPr>
              <a:xfrm>
                <a:off x="557042" y="2590507"/>
                <a:ext cx="1261455" cy="523220"/>
              </a:xfrm>
              <a:prstGeom prst="rect">
                <a:avLst/>
              </a:prstGeom>
              <a:blipFill rotWithShape="0">
                <a:blip r:embed="rId10"/>
                <a:stretch>
                  <a:fillRect l="-472" b="-6593"/>
                </a:stretch>
              </a:blipFill>
              <a:ln w="28575">
                <a:solidFill>
                  <a:srgbClr val="00B050"/>
                </a:solidFill>
              </a:ln>
            </p:spPr>
            <p:txBody>
              <a:bodyPr/>
              <a:lstStyle/>
              <a:p>
                <a:r>
                  <a:rPr lang="it-IT">
                    <a:noFill/>
                  </a:rPr>
                  <a:t> </a:t>
                </a:r>
              </a:p>
            </p:txBody>
          </p:sp>
        </mc:Fallback>
      </mc:AlternateContent>
      <p:pic>
        <p:nvPicPr>
          <p:cNvPr id="10" name="Immagine 9"/>
          <p:cNvPicPr>
            <a:picLocks noChangeAspect="1"/>
          </p:cNvPicPr>
          <p:nvPr/>
        </p:nvPicPr>
        <p:blipFill>
          <a:blip r:embed="rId11"/>
          <a:stretch>
            <a:fillRect/>
          </a:stretch>
        </p:blipFill>
        <p:spPr>
          <a:xfrm>
            <a:off x="138501" y="6098443"/>
            <a:ext cx="1789721" cy="120552"/>
          </a:xfrm>
          <a:prstGeom prst="rect">
            <a:avLst/>
          </a:prstGeom>
        </p:spPr>
      </p:pic>
      <p:pic>
        <p:nvPicPr>
          <p:cNvPr id="18" name="Immagine 17">
            <a:extLst>
              <a:ext uri="{FF2B5EF4-FFF2-40B4-BE49-F238E27FC236}">
                <a16:creationId xmlns:a16="http://schemas.microsoft.com/office/drawing/2014/main" id="{9B9D26E8-C4E3-DD2A-A6AE-4FD4B6A14247}"/>
              </a:ext>
            </a:extLst>
          </p:cNvPr>
          <p:cNvPicPr>
            <a:picLocks noChangeAspect="1"/>
          </p:cNvPicPr>
          <p:nvPr/>
        </p:nvPicPr>
        <p:blipFill rotWithShape="1">
          <a:blip r:embed="rId12"/>
          <a:srcRect b="22181"/>
          <a:stretch/>
        </p:blipFill>
        <p:spPr>
          <a:xfrm>
            <a:off x="138501" y="6271312"/>
            <a:ext cx="2520735" cy="301665"/>
          </a:xfrm>
          <a:prstGeom prst="rect">
            <a:avLst/>
          </a:prstGeom>
        </p:spPr>
      </p:pic>
      <p:sp>
        <p:nvSpPr>
          <p:cNvPr id="34" name="Rettangolo 33"/>
          <p:cNvSpPr/>
          <p:nvPr/>
        </p:nvSpPr>
        <p:spPr>
          <a:xfrm>
            <a:off x="48990" y="6577998"/>
            <a:ext cx="2908430" cy="276999"/>
          </a:xfrm>
          <a:prstGeom prst="rect">
            <a:avLst/>
          </a:prstGeom>
        </p:spPr>
        <p:txBody>
          <a:bodyPr wrap="square">
            <a:spAutoFit/>
          </a:bodyPr>
          <a:lstStyle/>
          <a:p>
            <a:r>
              <a:rPr lang="en-US" sz="600" dirty="0"/>
              <a:t>M. </a:t>
            </a:r>
            <a:r>
              <a:rPr lang="en-US" sz="600" dirty="0" err="1"/>
              <a:t>Ferrario</a:t>
            </a:r>
            <a:r>
              <a:rPr lang="en-US" sz="600" dirty="0"/>
              <a:t> </a:t>
            </a:r>
            <a:r>
              <a:rPr lang="en-US" sz="600" i="1" dirty="0"/>
              <a:t>et al.</a:t>
            </a:r>
            <a:r>
              <a:rPr lang="en-US" sz="600" dirty="0"/>
              <a:t>, Direct measurement of the double emittance minimum in the beam dynamics of the </a:t>
            </a:r>
            <a:r>
              <a:rPr lang="en-US" sz="600" dirty="0" err="1"/>
              <a:t>Sparc</a:t>
            </a:r>
            <a:r>
              <a:rPr lang="en-US" sz="600" dirty="0"/>
              <a:t> high-brightness </a:t>
            </a:r>
            <a:r>
              <a:rPr lang="en-US" sz="600" dirty="0" err="1"/>
              <a:t>photoinjector</a:t>
            </a:r>
            <a:r>
              <a:rPr lang="en-US" sz="600" dirty="0"/>
              <a:t>, Phys. Rev. Lett. 99, 234801 (2007).</a:t>
            </a:r>
          </a:p>
        </p:txBody>
      </p:sp>
      <p:sp>
        <p:nvSpPr>
          <p:cNvPr id="7" name="CasellaDiTesto 6"/>
          <p:cNvSpPr txBox="1"/>
          <p:nvPr/>
        </p:nvSpPr>
        <p:spPr>
          <a:xfrm>
            <a:off x="183012" y="1326377"/>
            <a:ext cx="5901267" cy="369332"/>
          </a:xfrm>
          <a:prstGeom prst="rect">
            <a:avLst/>
          </a:prstGeom>
          <a:noFill/>
        </p:spPr>
        <p:txBody>
          <a:bodyPr wrap="square" rtlCol="0">
            <a:spAutoFit/>
          </a:bodyPr>
          <a:lstStyle/>
          <a:p>
            <a:r>
              <a:rPr lang="en-US" b="1" dirty="0">
                <a:solidFill>
                  <a:srgbClr val="C00000"/>
                </a:solidFill>
              </a:rPr>
              <a:t>Equivalent ellipsoid method</a:t>
            </a:r>
            <a:endParaRPr lang="it-IT" b="1" dirty="0">
              <a:solidFill>
                <a:srgbClr val="C00000"/>
              </a:solidFill>
            </a:endParaRPr>
          </a:p>
        </p:txBody>
      </p:sp>
      <p:sp>
        <p:nvSpPr>
          <p:cNvPr id="23" name="CasellaDiTesto 22"/>
          <p:cNvSpPr txBox="1"/>
          <p:nvPr/>
        </p:nvSpPr>
        <p:spPr>
          <a:xfrm>
            <a:off x="6547692" y="1326377"/>
            <a:ext cx="5901267" cy="369332"/>
          </a:xfrm>
          <a:prstGeom prst="rect">
            <a:avLst/>
          </a:prstGeom>
          <a:noFill/>
        </p:spPr>
        <p:txBody>
          <a:bodyPr wrap="square" rtlCol="0">
            <a:spAutoFit/>
          </a:bodyPr>
          <a:lstStyle/>
          <a:p>
            <a:r>
              <a:rPr lang="en-US" b="1" dirty="0">
                <a:solidFill>
                  <a:srgbClr val="C00000"/>
                </a:solidFill>
              </a:rPr>
              <a:t>Multi-slice superposition method</a:t>
            </a:r>
            <a:endParaRPr lang="it-IT" b="1" dirty="0">
              <a:solidFill>
                <a:srgbClr val="C00000"/>
              </a:solidFill>
            </a:endParaRPr>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9AF26F6-33F4-F437-598E-DFBC38DCD46A}"/>
                  </a:ext>
                </a:extLst>
              </p:cNvPr>
              <p:cNvSpPr txBox="1"/>
              <p:nvPr/>
            </p:nvSpPr>
            <p:spPr>
              <a:xfrm>
                <a:off x="6526546" y="1628846"/>
                <a:ext cx="5449575" cy="120032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250</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pC</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𝑒</m:t>
                        </m:r>
                      </m:e>
                      <m:sup>
                        <m:r>
                          <a:rPr lang="en-US" b="0" i="1" dirty="0" smtClean="0">
                            <a:latin typeface="Cambria Math" panose="02040503050406030204" pitchFamily="18" charset="0"/>
                          </a:rPr>
                          <m:t>−</m:t>
                        </m:r>
                      </m:sup>
                    </m:sSup>
                  </m:oMath>
                </a14:m>
                <a:r>
                  <a:rPr lang="en-US" b="1" dirty="0"/>
                  <a:t> </a:t>
                </a:r>
                <a:r>
                  <a:rPr lang="en-US" dirty="0"/>
                  <a:t>beam produced by the hybrid gun and matched to its </a:t>
                </a:r>
                <a:r>
                  <a:rPr lang="en-US" b="1" dirty="0"/>
                  <a:t>invariant envelope</a:t>
                </a:r>
                <a:r>
                  <a:rPr lang="en-US" dirty="0"/>
                  <a:t> in a booster </a:t>
                </a:r>
                <a:r>
                  <a:rPr lang="en-US" dirty="0" err="1"/>
                  <a:t>linac</a:t>
                </a:r>
                <a:endParaRPr lang="en-US" dirty="0"/>
              </a:p>
              <a:p>
                <a:pPr marL="285750" indent="-285750">
                  <a:buFont typeface="Arial" panose="020B0604020202020204" pitchFamily="34" charset="0"/>
                  <a:buChar char="•"/>
                </a:pPr>
                <a:r>
                  <a:rPr lang="en-GB" dirty="0"/>
                  <a:t>Emittance </a:t>
                </a:r>
                <a:r>
                  <a:rPr lang="en-GB" b="1" dirty="0"/>
                  <a:t>dynamics</a:t>
                </a:r>
                <a:r>
                  <a:rPr lang="en-GB" dirty="0"/>
                  <a:t>: </a:t>
                </a:r>
                <a:r>
                  <a:rPr lang="en-GB" i="1" dirty="0"/>
                  <a:t>oscillations</a:t>
                </a:r>
                <a:r>
                  <a:rPr lang="en-GB" dirty="0"/>
                  <a:t> in the drift and </a:t>
                </a:r>
                <a:r>
                  <a:rPr lang="en-GB" i="1" dirty="0"/>
                  <a:t>compensation</a:t>
                </a:r>
                <a:r>
                  <a:rPr lang="en-GB" dirty="0"/>
                  <a:t> in the </a:t>
                </a:r>
                <a:r>
                  <a:rPr lang="en-GB" dirty="0" err="1"/>
                  <a:t>linac</a:t>
                </a:r>
                <a:endParaRPr lang="en-US" i="1" dirty="0"/>
              </a:p>
            </p:txBody>
          </p:sp>
        </mc:Choice>
        <mc:Fallback xmlns="">
          <p:sp>
            <p:nvSpPr>
              <p:cNvPr id="26" name="CasellaDiTesto 25">
                <a:extLst>
                  <a:ext uri="{FF2B5EF4-FFF2-40B4-BE49-F238E27FC236}">
                    <a16:creationId xmlns:a16="http://schemas.microsoft.com/office/drawing/2014/main" id="{A9AF26F6-33F4-F437-598E-DFBC38DCD46A}"/>
                  </a:ext>
                </a:extLst>
              </p:cNvPr>
              <p:cNvSpPr txBox="1">
                <a:spLocks noRot="1" noChangeAspect="1" noMove="1" noResize="1" noEditPoints="1" noAdjustHandles="1" noChangeArrowheads="1" noChangeShapeType="1" noTextEdit="1"/>
              </p:cNvSpPr>
              <p:nvPr/>
            </p:nvSpPr>
            <p:spPr>
              <a:xfrm>
                <a:off x="6526546" y="1628846"/>
                <a:ext cx="5449575" cy="1200329"/>
              </a:xfrm>
              <a:prstGeom prst="rect">
                <a:avLst/>
              </a:prstGeom>
              <a:blipFill>
                <a:blip r:embed="rId13"/>
                <a:stretch>
                  <a:fillRect l="-783" t="-2538" b="-7107"/>
                </a:stretch>
              </a:blipFill>
            </p:spPr>
            <p:txBody>
              <a:bodyPr/>
              <a:lstStyle/>
              <a:p>
                <a:r>
                  <a:rPr lang="en-US">
                    <a:noFill/>
                  </a:rPr>
                  <a:t> </a:t>
                </a:r>
              </a:p>
            </p:txBody>
          </p:sp>
        </mc:Fallback>
      </mc:AlternateContent>
      <p:pic>
        <p:nvPicPr>
          <p:cNvPr id="35" name="Immagine 34"/>
          <p:cNvPicPr>
            <a:picLocks noChangeAspect="1"/>
          </p:cNvPicPr>
          <p:nvPr/>
        </p:nvPicPr>
        <p:blipFill>
          <a:blip r:embed="rId14"/>
          <a:stretch>
            <a:fillRect/>
          </a:stretch>
        </p:blipFill>
        <p:spPr>
          <a:xfrm>
            <a:off x="6561991" y="6072806"/>
            <a:ext cx="2336393" cy="140607"/>
          </a:xfrm>
          <a:prstGeom prst="rect">
            <a:avLst/>
          </a:prstGeom>
        </p:spPr>
      </p:pic>
      <p:pic>
        <p:nvPicPr>
          <p:cNvPr id="38" name="Immagine 37">
            <a:extLst>
              <a:ext uri="{FF2B5EF4-FFF2-40B4-BE49-F238E27FC236}">
                <a16:creationId xmlns:a16="http://schemas.microsoft.com/office/drawing/2014/main" id="{E711C5ED-9B78-4DAA-8E89-E93C59ED11B4}"/>
              </a:ext>
            </a:extLst>
          </p:cNvPr>
          <p:cNvPicPr>
            <a:picLocks noChangeAspect="1"/>
          </p:cNvPicPr>
          <p:nvPr/>
        </p:nvPicPr>
        <p:blipFill>
          <a:blip r:embed="rId15"/>
          <a:stretch>
            <a:fillRect/>
          </a:stretch>
        </p:blipFill>
        <p:spPr>
          <a:xfrm>
            <a:off x="6563716" y="6311069"/>
            <a:ext cx="2996446" cy="346085"/>
          </a:xfrm>
          <a:prstGeom prst="rect">
            <a:avLst/>
          </a:prstGeom>
        </p:spPr>
      </p:pic>
      <p:grpSp>
        <p:nvGrpSpPr>
          <p:cNvPr id="8" name="Gruppo 7"/>
          <p:cNvGrpSpPr/>
          <p:nvPr/>
        </p:nvGrpSpPr>
        <p:grpSpPr>
          <a:xfrm>
            <a:off x="7188642" y="2954409"/>
            <a:ext cx="4262637" cy="2715250"/>
            <a:chOff x="7188642" y="2954409"/>
            <a:chExt cx="4262637" cy="2715250"/>
          </a:xfrm>
        </p:grpSpPr>
        <p:pic>
          <p:nvPicPr>
            <p:cNvPr id="25" name="Immagine 24">
              <a:extLst>
                <a:ext uri="{FF2B5EF4-FFF2-40B4-BE49-F238E27FC236}">
                  <a16:creationId xmlns:a16="http://schemas.microsoft.com/office/drawing/2014/main" id="{74B53E1C-5CF4-7695-5774-A2304990051B}"/>
                </a:ext>
              </a:extLst>
            </p:cNvPr>
            <p:cNvPicPr>
              <a:picLocks noChangeAspect="1"/>
            </p:cNvPicPr>
            <p:nvPr/>
          </p:nvPicPr>
          <p:blipFill rotWithShape="1">
            <a:blip r:embed="rId16">
              <a:extLst>
                <a:ext uri="{28A0092B-C50C-407E-A947-70E740481C1C}">
                  <a14:useLocalDpi xmlns:a14="http://schemas.microsoft.com/office/drawing/2010/main" val="0"/>
                </a:ext>
              </a:extLst>
            </a:blip>
            <a:srcRect l="2635" t="9026" r="8102"/>
            <a:stretch/>
          </p:blipFill>
          <p:spPr>
            <a:xfrm>
              <a:off x="7188642" y="2954409"/>
              <a:ext cx="4262637" cy="2715250"/>
            </a:xfrm>
            <a:prstGeom prst="rect">
              <a:avLst/>
            </a:prstGeom>
          </p:spPr>
        </p:pic>
        <p:sp>
          <p:nvSpPr>
            <p:cNvPr id="22" name="CasellaDiTesto 21"/>
            <p:cNvSpPr txBox="1"/>
            <p:nvPr/>
          </p:nvSpPr>
          <p:spPr>
            <a:xfrm>
              <a:off x="8933134" y="3726460"/>
              <a:ext cx="1152275" cy="215444"/>
            </a:xfrm>
            <a:prstGeom prst="rect">
              <a:avLst/>
            </a:prstGeom>
            <a:noFill/>
            <a:ln>
              <a:solidFill>
                <a:schemeClr val="tx1"/>
              </a:solidFill>
            </a:ln>
          </p:spPr>
          <p:txBody>
            <a:bodyPr wrap="square" rtlCol="0">
              <a:spAutoFit/>
            </a:bodyPr>
            <a:lstStyle/>
            <a:p>
              <a:r>
                <a:rPr lang="it-IT" sz="800" dirty="0" err="1"/>
                <a:t>Injection</a:t>
              </a:r>
              <a:r>
                <a:rPr lang="it-IT" sz="800" dirty="0"/>
                <a:t> in the booster</a:t>
              </a:r>
            </a:p>
          </p:txBody>
        </p:sp>
        <p:cxnSp>
          <p:nvCxnSpPr>
            <p:cNvPr id="24" name="Connettore 2 23"/>
            <p:cNvCxnSpPr/>
            <p:nvPr/>
          </p:nvCxnSpPr>
          <p:spPr>
            <a:xfrm flipH="1">
              <a:off x="8715375" y="3941904"/>
              <a:ext cx="217760" cy="18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26E643F0-E1E1-FF3A-8082-25326B571A0C}"/>
                  </a:ext>
                </a:extLst>
              </p:cNvPr>
              <p:cNvSpPr txBox="1"/>
              <p:nvPr/>
            </p:nvSpPr>
            <p:spPr>
              <a:xfrm>
                <a:off x="7511480" y="5710626"/>
                <a:ext cx="4175917" cy="307777"/>
              </a:xfrm>
              <a:prstGeom prst="rect">
                <a:avLst/>
              </a:prstGeom>
              <a:noFill/>
            </p:spPr>
            <p:txBody>
              <a:bodyPr wrap="square" rtlCol="0">
                <a:spAutoFit/>
              </a:bodyPr>
              <a:lstStyle/>
              <a:p>
                <a:r>
                  <a:rPr lang="en-US" sz="1400" i="1" dirty="0"/>
                  <a:t>Relative error within 3% with </a:t>
                </a:r>
                <a14:m>
                  <m:oMath xmlns:m="http://schemas.openxmlformats.org/officeDocument/2006/math">
                    <m:r>
                      <a:rPr lang="it-IT" sz="1400" b="0" i="1" smtClean="0">
                        <a:latin typeface="Cambria Math" panose="02040503050406030204" pitchFamily="18" charset="0"/>
                      </a:rPr>
                      <m:t>∼</m:t>
                    </m:r>
                  </m:oMath>
                </a14:m>
                <a:r>
                  <a:rPr lang="en-US" sz="1400" i="1" dirty="0"/>
                  <a:t>1/6 execution time</a:t>
                </a:r>
              </a:p>
            </p:txBody>
          </p:sp>
        </mc:Choice>
        <mc:Fallback xmlns="">
          <p:sp>
            <p:nvSpPr>
              <p:cNvPr id="4" name="CasellaDiTesto 3">
                <a:extLst>
                  <a:ext uri="{FF2B5EF4-FFF2-40B4-BE49-F238E27FC236}">
                    <a16:creationId xmlns:a16="http://schemas.microsoft.com/office/drawing/2014/main" id="{26E643F0-E1E1-FF3A-8082-25326B571A0C}"/>
                  </a:ext>
                </a:extLst>
              </p:cNvPr>
              <p:cNvSpPr txBox="1">
                <a:spLocks noRot="1" noChangeAspect="1" noMove="1" noResize="1" noEditPoints="1" noAdjustHandles="1" noChangeArrowheads="1" noChangeShapeType="1" noTextEdit="1"/>
              </p:cNvSpPr>
              <p:nvPr/>
            </p:nvSpPr>
            <p:spPr>
              <a:xfrm>
                <a:off x="7511480" y="5710626"/>
                <a:ext cx="4175917" cy="307777"/>
              </a:xfrm>
              <a:prstGeom prst="rect">
                <a:avLst/>
              </a:prstGeom>
              <a:blipFill>
                <a:blip r:embed="rId18"/>
                <a:stretch>
                  <a:fillRect l="-438"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E2616815-433A-BB8B-027E-997E64B035CB}"/>
                  </a:ext>
                </a:extLst>
              </p:cNvPr>
              <p:cNvSpPr txBox="1"/>
              <p:nvPr/>
            </p:nvSpPr>
            <p:spPr>
              <a:xfrm>
                <a:off x="2953113" y="6325413"/>
                <a:ext cx="3525727" cy="523220"/>
              </a:xfrm>
              <a:prstGeom prst="rect">
                <a:avLst/>
              </a:prstGeom>
              <a:noFill/>
            </p:spPr>
            <p:txBody>
              <a:bodyPr wrap="square" rtlCol="0">
                <a:spAutoFit/>
              </a:bodyPr>
              <a:lstStyle/>
              <a:p>
                <a:r>
                  <a:rPr lang="en-US" sz="1400" i="1" dirty="0"/>
                  <a:t>Relative error within 4% (except emittance) with </a:t>
                </a:r>
                <a14:m>
                  <m:oMath xmlns:m="http://schemas.openxmlformats.org/officeDocument/2006/math">
                    <m:r>
                      <a:rPr lang="it-IT" sz="1400" b="0" i="1" smtClean="0">
                        <a:latin typeface="Cambria Math" panose="02040503050406030204" pitchFamily="18" charset="0"/>
                      </a:rPr>
                      <m:t>∼</m:t>
                    </m:r>
                  </m:oMath>
                </a14:m>
                <a:r>
                  <a:rPr lang="en-US" sz="1400" i="1" dirty="0"/>
                  <a:t>1/40 execution time</a:t>
                </a:r>
              </a:p>
            </p:txBody>
          </p:sp>
        </mc:Choice>
        <mc:Fallback xmlns="">
          <p:sp>
            <p:nvSpPr>
              <p:cNvPr id="9" name="CasellaDiTesto 8">
                <a:extLst>
                  <a:ext uri="{FF2B5EF4-FFF2-40B4-BE49-F238E27FC236}">
                    <a16:creationId xmlns:a16="http://schemas.microsoft.com/office/drawing/2014/main" id="{E2616815-433A-BB8B-027E-997E64B035CB}"/>
                  </a:ext>
                </a:extLst>
              </p:cNvPr>
              <p:cNvSpPr txBox="1">
                <a:spLocks noRot="1" noChangeAspect="1" noMove="1" noResize="1" noEditPoints="1" noAdjustHandles="1" noChangeArrowheads="1" noChangeShapeType="1" noTextEdit="1"/>
              </p:cNvSpPr>
              <p:nvPr/>
            </p:nvSpPr>
            <p:spPr>
              <a:xfrm>
                <a:off x="2953113" y="6325413"/>
                <a:ext cx="3525727" cy="523220"/>
              </a:xfrm>
              <a:prstGeom prst="rect">
                <a:avLst/>
              </a:prstGeom>
              <a:blipFill>
                <a:blip r:embed="rId19"/>
                <a:stretch>
                  <a:fillRect l="-518" t="-2353" b="-11765"/>
                </a:stretch>
              </a:blipFill>
            </p:spPr>
            <p:txBody>
              <a:bodyPr/>
              <a:lstStyle/>
              <a:p>
                <a:r>
                  <a:rPr lang="en-US">
                    <a:noFill/>
                  </a:rPr>
                  <a:t> </a:t>
                </a:r>
              </a:p>
            </p:txBody>
          </p:sp>
        </mc:Fallback>
      </mc:AlternateContent>
      <p:pic>
        <p:nvPicPr>
          <p:cNvPr id="11" name="Immagine 10">
            <a:extLst>
              <a:ext uri="{FF2B5EF4-FFF2-40B4-BE49-F238E27FC236}">
                <a16:creationId xmlns:a16="http://schemas.microsoft.com/office/drawing/2014/main" id="{E83FDF7F-C7D0-0BA3-BB05-A1C5B5B0747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12" name="Immagine 11">
            <a:extLst>
              <a:ext uri="{FF2B5EF4-FFF2-40B4-BE49-F238E27FC236}">
                <a16:creationId xmlns:a16="http://schemas.microsoft.com/office/drawing/2014/main" id="{D404AED1-B015-5935-28E9-5D6D19B405F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3" name="Immagine 12">
            <a:extLst>
              <a:ext uri="{FF2B5EF4-FFF2-40B4-BE49-F238E27FC236}">
                <a16:creationId xmlns:a16="http://schemas.microsoft.com/office/drawing/2014/main" id="{46AD1732-5892-804E-E1E1-594E3313FEE3}"/>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4" name="Immagine 13">
            <a:extLst>
              <a:ext uri="{FF2B5EF4-FFF2-40B4-BE49-F238E27FC236}">
                <a16:creationId xmlns:a16="http://schemas.microsoft.com/office/drawing/2014/main" id="{39430AFE-A651-E82E-4398-9501C84C1B9F}"/>
              </a:ext>
            </a:extLst>
          </p:cNvPr>
          <p:cNvPicPr>
            <a:picLocks noChangeAspect="1"/>
          </p:cNvPicPr>
          <p:nvPr/>
        </p:nvPicPr>
        <p:blipFill rotWithShape="1">
          <a:blip r:embed="rId23">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20" name="Immagine 19">
            <a:extLst>
              <a:ext uri="{FF2B5EF4-FFF2-40B4-BE49-F238E27FC236}">
                <a16:creationId xmlns:a16="http://schemas.microsoft.com/office/drawing/2014/main" id="{7350C087-E0C4-6B3C-C4A0-AAE457A2AC9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21" name="CasellaDiTesto 20">
            <a:extLst>
              <a:ext uri="{FF2B5EF4-FFF2-40B4-BE49-F238E27FC236}">
                <a16:creationId xmlns:a16="http://schemas.microsoft.com/office/drawing/2014/main" id="{09CF5998-C523-653E-9044-A7FE065CFAE0}"/>
              </a:ext>
            </a:extLst>
          </p:cNvPr>
          <p:cNvSpPr txBox="1"/>
          <p:nvPr/>
        </p:nvSpPr>
        <p:spPr>
          <a:xfrm>
            <a:off x="4200050" y="5633681"/>
            <a:ext cx="820722" cy="430887"/>
          </a:xfrm>
          <a:prstGeom prst="rect">
            <a:avLst/>
          </a:prstGeom>
          <a:solidFill>
            <a:schemeClr val="accent5">
              <a:lumMod val="20000"/>
              <a:lumOff val="80000"/>
            </a:schemeClr>
          </a:solidFill>
          <a:ln>
            <a:solidFill>
              <a:schemeClr val="tx1"/>
            </a:solidFill>
          </a:ln>
        </p:spPr>
        <p:txBody>
          <a:bodyPr wrap="square" rtlCol="0">
            <a:spAutoFit/>
          </a:bodyPr>
          <a:lstStyle/>
          <a:p>
            <a:r>
              <a:rPr lang="it-IT" sz="1050" dirty="0"/>
              <a:t>DARPA </a:t>
            </a:r>
            <a:r>
              <a:rPr lang="it-IT" sz="1050" dirty="0" err="1"/>
              <a:t>parameters</a:t>
            </a:r>
            <a:endParaRPr lang="en-US" sz="1050" dirty="0"/>
          </a:p>
        </p:txBody>
      </p:sp>
      <p:sp>
        <p:nvSpPr>
          <p:cNvPr id="27" name="CasellaDiTesto 26">
            <a:extLst>
              <a:ext uri="{FF2B5EF4-FFF2-40B4-BE49-F238E27FC236}">
                <a16:creationId xmlns:a16="http://schemas.microsoft.com/office/drawing/2014/main" id="{E871BC9E-663A-B8CB-6080-FA1EDE04A739}"/>
              </a:ext>
            </a:extLst>
          </p:cNvPr>
          <p:cNvSpPr txBox="1"/>
          <p:nvPr/>
        </p:nvSpPr>
        <p:spPr>
          <a:xfrm>
            <a:off x="10348929" y="4593661"/>
            <a:ext cx="820722" cy="430887"/>
          </a:xfrm>
          <a:prstGeom prst="rect">
            <a:avLst/>
          </a:prstGeom>
          <a:solidFill>
            <a:schemeClr val="accent5">
              <a:lumMod val="20000"/>
              <a:lumOff val="80000"/>
            </a:schemeClr>
          </a:solidFill>
          <a:ln>
            <a:solidFill>
              <a:schemeClr val="tx1"/>
            </a:solidFill>
          </a:ln>
        </p:spPr>
        <p:txBody>
          <a:bodyPr wrap="square" rtlCol="0">
            <a:spAutoFit/>
          </a:bodyPr>
          <a:lstStyle/>
          <a:p>
            <a:r>
              <a:rPr lang="it-IT" sz="1050" dirty="0"/>
              <a:t>DARPA </a:t>
            </a:r>
            <a:r>
              <a:rPr lang="it-IT" sz="1050" dirty="0" err="1"/>
              <a:t>parameters</a:t>
            </a:r>
            <a:endParaRPr lang="en-US" sz="1050" dirty="0"/>
          </a:p>
        </p:txBody>
      </p:sp>
    </p:spTree>
    <p:extLst>
      <p:ext uri="{BB962C8B-B14F-4D97-AF65-F5344CB8AC3E}">
        <p14:creationId xmlns:p14="http://schemas.microsoft.com/office/powerpoint/2010/main" val="40725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C327B-4E84-4420-A7E8-B0B81909E80C}"/>
              </a:ext>
            </a:extLst>
          </p:cNvPr>
          <p:cNvSpPr>
            <a:spLocks noGrp="1"/>
          </p:cNvSpPr>
          <p:nvPr>
            <p:ph type="title"/>
          </p:nvPr>
        </p:nvSpPr>
        <p:spPr/>
        <p:txBody>
          <a:bodyPr/>
          <a:lstStyle/>
          <a:p>
            <a:r>
              <a:rPr lang="en-US" dirty="0"/>
              <a:t>Modeling Wakefield Effects</a:t>
            </a:r>
          </a:p>
        </p:txBody>
      </p:sp>
      <p:sp>
        <p:nvSpPr>
          <p:cNvPr id="3" name="Segnaposto numero diapositiva 2">
            <a:extLst>
              <a:ext uri="{FF2B5EF4-FFF2-40B4-BE49-F238E27FC236}">
                <a16:creationId xmlns:a16="http://schemas.microsoft.com/office/drawing/2014/main" id="{0D85F233-2EED-43BD-BFE1-1E9097696645}"/>
              </a:ext>
            </a:extLst>
          </p:cNvPr>
          <p:cNvSpPr>
            <a:spLocks noGrp="1"/>
          </p:cNvSpPr>
          <p:nvPr>
            <p:ph type="sldNum" sz="quarter" idx="12"/>
          </p:nvPr>
        </p:nvSpPr>
        <p:spPr/>
        <p:txBody>
          <a:bodyPr/>
          <a:lstStyle/>
          <a:p>
            <a:fld id="{62EE6E3B-1986-4A06-9D04-53EACBB36779}" type="slidenum">
              <a:rPr lang="en-US" smtClean="0"/>
              <a:t>19</a:t>
            </a:fld>
            <a:endParaRPr lang="en-US"/>
          </a:p>
        </p:txBody>
      </p:sp>
      <p:pic>
        <p:nvPicPr>
          <p:cNvPr id="27" name="Immagine 26">
            <a:extLst>
              <a:ext uri="{FF2B5EF4-FFF2-40B4-BE49-F238E27FC236}">
                <a16:creationId xmlns:a16="http://schemas.microsoft.com/office/drawing/2014/main" id="{A664C10C-D460-75E1-4EB7-E20F9CE2276B}"/>
              </a:ext>
            </a:extLst>
          </p:cNvPr>
          <p:cNvPicPr>
            <a:picLocks noChangeAspect="1"/>
          </p:cNvPicPr>
          <p:nvPr/>
        </p:nvPicPr>
        <p:blipFill>
          <a:blip r:embed="rId3"/>
          <a:stretch>
            <a:fillRect/>
          </a:stretch>
        </p:blipFill>
        <p:spPr>
          <a:xfrm>
            <a:off x="8285994" y="4008127"/>
            <a:ext cx="2838136" cy="534380"/>
          </a:xfrm>
          <a:prstGeom prst="rect">
            <a:avLst/>
          </a:prstGeom>
          <a:ln w="28575">
            <a:solidFill>
              <a:srgbClr val="00B050"/>
            </a:solidFill>
          </a:ln>
        </p:spPr>
      </p:pic>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738026BD-5C93-9B87-DC34-8FC812F26DB3}"/>
                  </a:ext>
                </a:extLst>
              </p:cNvPr>
              <p:cNvSpPr txBox="1"/>
              <p:nvPr/>
            </p:nvSpPr>
            <p:spPr>
              <a:xfrm>
                <a:off x="7676804" y="2902261"/>
                <a:ext cx="4056516" cy="646331"/>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US" sz="1800" b="1" i="0" dirty="0">
                    <a:solidFill>
                      <a:schemeClr val="tx1"/>
                    </a:solidFill>
                  </a:rPr>
                  <a:t>State</a:t>
                </a:r>
                <a:r>
                  <a:rPr lang="en-US" sz="1800" b="0" i="0" dirty="0">
                    <a:solidFill>
                      <a:schemeClr val="tx1"/>
                    </a:solidFill>
                  </a:rPr>
                  <a:t> after the </a:t>
                </a:r>
                <a14:m>
                  <m:oMath xmlns:m="http://schemas.openxmlformats.org/officeDocument/2006/math">
                    <m:r>
                      <a:rPr lang="en-US" sz="1800" b="0" i="1" dirty="0" smtClean="0">
                        <a:solidFill>
                          <a:schemeClr val="tx1"/>
                        </a:solidFill>
                        <a:latin typeface="Cambria Math" panose="02040503050406030204" pitchFamily="18" charset="0"/>
                      </a:rPr>
                      <m:t>𝑛</m:t>
                    </m:r>
                  </m:oMath>
                </a14:m>
                <a:r>
                  <a:rPr lang="en-US" sz="1800" b="0" i="0" dirty="0">
                    <a:solidFill>
                      <a:schemeClr val="tx1"/>
                    </a:solidFill>
                  </a:rPr>
                  <a:t> charges have passed</a:t>
                </a:r>
                <a:endParaRPr lang="en-US" sz="1800" b="0" i="1" dirty="0">
                  <a:solidFill>
                    <a:schemeClr val="tx1"/>
                  </a:solidFill>
                </a:endParaRPr>
              </a:p>
              <a:p>
                <a:pPr marL="285750" indent="-285750">
                  <a:buFont typeface="Arial" panose="020B0604020202020204" pitchFamily="34" charset="0"/>
                  <a:buChar char="•"/>
                </a:pPr>
                <a14:m>
                  <m:oMath xmlns:m="http://schemas.openxmlformats.org/officeDocument/2006/math">
                    <m:r>
                      <a:rPr lang="en-US" sz="1800" b="0" i="1" dirty="0" smtClean="0">
                        <a:solidFill>
                          <a:schemeClr val="tx1"/>
                        </a:solidFill>
                        <a:latin typeface="Cambria Math" panose="02040503050406030204" pitchFamily="18" charset="0"/>
                      </a:rPr>
                      <m:t>𝑁</m:t>
                    </m:r>
                  </m:oMath>
                </a14:m>
                <a:r>
                  <a:rPr lang="en-US" sz="1800" dirty="0">
                    <a:solidFill>
                      <a:schemeClr val="tx1"/>
                    </a:solidFill>
                  </a:rPr>
                  <a:t> particles </a:t>
                </a:r>
                <a14:m>
                  <m:oMath xmlns:m="http://schemas.openxmlformats.org/officeDocument/2006/math">
                    <m:r>
                      <a:rPr lang="it-IT" sz="1800" b="0" i="1" smtClean="0">
                        <a:solidFill>
                          <a:schemeClr val="tx1"/>
                        </a:solidFill>
                        <a:latin typeface="Cambria Math" panose="02040503050406030204" pitchFamily="18" charset="0"/>
                      </a:rPr>
                      <m:t>⇒</m:t>
                    </m:r>
                  </m:oMath>
                </a14:m>
                <a:r>
                  <a:rPr lang="en-US" sz="1800" dirty="0">
                    <a:solidFill>
                      <a:schemeClr val="tx1"/>
                    </a:solidFill>
                  </a:rPr>
                  <a:t> </a:t>
                </a:r>
                <a14:m>
                  <m:oMath xmlns:m="http://schemas.openxmlformats.org/officeDocument/2006/math">
                    <m:r>
                      <a:rPr lang="en-US" sz="1800" b="0" i="1" dirty="0" smtClean="0">
                        <a:solidFill>
                          <a:schemeClr val="tx1"/>
                        </a:solidFill>
                        <a:latin typeface="Cambria Math" panose="02040503050406030204" pitchFamily="18" charset="0"/>
                      </a:rPr>
                      <m:t>𝑁</m:t>
                    </m:r>
                    <m:r>
                      <a:rPr lang="en-US" sz="1800" b="0" i="1" dirty="0" smtClean="0">
                        <a:solidFill>
                          <a:schemeClr val="tx1"/>
                        </a:solidFill>
                        <a:latin typeface="Cambria Math" panose="02040503050406030204" pitchFamily="18" charset="0"/>
                      </a:rPr>
                      <m:t>−1</m:t>
                    </m:r>
                  </m:oMath>
                </a14:m>
                <a:r>
                  <a:rPr lang="en-US" sz="1800" dirty="0">
                    <a:solidFill>
                      <a:schemeClr val="tx1"/>
                    </a:solidFill>
                  </a:rPr>
                  <a:t> </a:t>
                </a:r>
                <a:r>
                  <a:rPr lang="en-US" sz="1800" b="1" dirty="0">
                    <a:solidFill>
                      <a:schemeClr val="tx1"/>
                    </a:solidFill>
                  </a:rPr>
                  <a:t>operations</a:t>
                </a:r>
                <a:endParaRPr lang="en-US" sz="1800" dirty="0">
                  <a:solidFill>
                    <a:schemeClr val="tx1"/>
                  </a:solidFill>
                </a:endParaRPr>
              </a:p>
            </p:txBody>
          </p:sp>
        </mc:Choice>
        <mc:Fallback xmlns="">
          <p:sp>
            <p:nvSpPr>
              <p:cNvPr id="28" name="CasellaDiTesto 27">
                <a:extLst>
                  <a:ext uri="{FF2B5EF4-FFF2-40B4-BE49-F238E27FC236}">
                    <a16:creationId xmlns="" xmlns:a16="http://schemas.microsoft.com/office/drawing/2014/main" xmlns:a14="http://schemas.microsoft.com/office/drawing/2010/main" id="{738026BD-5C93-9B87-DC34-8FC812F26DB3}"/>
                  </a:ext>
                </a:extLst>
              </p:cNvPr>
              <p:cNvSpPr txBox="1">
                <a:spLocks noRot="1" noChangeAspect="1" noMove="1" noResize="1" noEditPoints="1" noAdjustHandles="1" noChangeArrowheads="1" noChangeShapeType="1" noTextEdit="1"/>
              </p:cNvSpPr>
              <p:nvPr/>
            </p:nvSpPr>
            <p:spPr>
              <a:xfrm>
                <a:off x="7676804" y="2902261"/>
                <a:ext cx="4056516" cy="646331"/>
              </a:xfrm>
              <a:prstGeom prst="rect">
                <a:avLst/>
              </a:prstGeom>
              <a:blipFill rotWithShape="0">
                <a:blip r:embed="rId4"/>
                <a:stretch>
                  <a:fillRect l="-901" t="-4717" b="-14151"/>
                </a:stretch>
              </a:blipFill>
              <a:ln w="19050">
                <a:noFill/>
              </a:ln>
            </p:spPr>
            <p:txBody>
              <a:bodyPr/>
              <a:lstStyle/>
              <a:p>
                <a:r>
                  <a:rPr lang="it-IT">
                    <a:noFill/>
                  </a:rPr>
                  <a:t> </a:t>
                </a:r>
              </a:p>
            </p:txBody>
          </p:sp>
        </mc:Fallback>
      </mc:AlternateContent>
      <p:pic>
        <p:nvPicPr>
          <p:cNvPr id="32" name="Immagine 31">
            <a:extLst>
              <a:ext uri="{FF2B5EF4-FFF2-40B4-BE49-F238E27FC236}">
                <a16:creationId xmlns:a16="http://schemas.microsoft.com/office/drawing/2014/main" id="{D8BAD5E8-AA3F-6894-6D0C-183E8FA2C3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86688" y="3072042"/>
            <a:ext cx="1967686" cy="368319"/>
          </a:xfrm>
          <a:prstGeom prst="rect">
            <a:avLst/>
          </a:prstGeom>
        </p:spPr>
      </p:pic>
      <p:sp>
        <p:nvSpPr>
          <p:cNvPr id="35" name="CasellaDiTesto 34">
            <a:extLst>
              <a:ext uri="{FF2B5EF4-FFF2-40B4-BE49-F238E27FC236}">
                <a16:creationId xmlns:a16="http://schemas.microsoft.com/office/drawing/2014/main" id="{5529506C-B8A9-F97E-3473-32D4DA175456}"/>
              </a:ext>
            </a:extLst>
          </p:cNvPr>
          <p:cNvSpPr txBox="1"/>
          <p:nvPr/>
        </p:nvSpPr>
        <p:spPr>
          <a:xfrm>
            <a:off x="168393" y="2537525"/>
            <a:ext cx="3635263" cy="369332"/>
          </a:xfrm>
          <a:prstGeom prst="rect">
            <a:avLst/>
          </a:prstGeom>
          <a:noFill/>
        </p:spPr>
        <p:txBody>
          <a:bodyPr wrap="square" rtlCol="0">
            <a:spAutoFit/>
          </a:bodyPr>
          <a:lstStyle/>
          <a:p>
            <a:r>
              <a:rPr lang="en-US" b="1" dirty="0">
                <a:solidFill>
                  <a:srgbClr val="C00000"/>
                </a:solidFill>
              </a:rPr>
              <a:t>Evolution of the voltage state</a:t>
            </a:r>
          </a:p>
        </p:txBody>
      </p:sp>
      <p:cxnSp>
        <p:nvCxnSpPr>
          <p:cNvPr id="39" name="Connettore 2 38">
            <a:extLst>
              <a:ext uri="{FF2B5EF4-FFF2-40B4-BE49-F238E27FC236}">
                <a16:creationId xmlns:a16="http://schemas.microsoft.com/office/drawing/2014/main" id="{81A043A6-59A2-F8AD-965F-5735D1F74E98}"/>
              </a:ext>
            </a:extLst>
          </p:cNvPr>
          <p:cNvCxnSpPr>
            <a:cxnSpLocks/>
          </p:cNvCxnSpPr>
          <p:nvPr/>
        </p:nvCxnSpPr>
        <p:spPr>
          <a:xfrm flipH="1">
            <a:off x="1959406" y="3381916"/>
            <a:ext cx="923252" cy="42518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Rettangolo 39">
            <a:extLst>
              <a:ext uri="{FF2B5EF4-FFF2-40B4-BE49-F238E27FC236}">
                <a16:creationId xmlns:a16="http://schemas.microsoft.com/office/drawing/2014/main" id="{B37915E1-09B3-53BE-0E9C-FFC5A599DBA8}"/>
              </a:ext>
            </a:extLst>
          </p:cNvPr>
          <p:cNvSpPr/>
          <p:nvPr/>
        </p:nvSpPr>
        <p:spPr>
          <a:xfrm>
            <a:off x="254425" y="3843405"/>
            <a:ext cx="2127395" cy="18219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sellaDiTesto 40">
            <a:extLst>
              <a:ext uri="{FF2B5EF4-FFF2-40B4-BE49-F238E27FC236}">
                <a16:creationId xmlns:a16="http://schemas.microsoft.com/office/drawing/2014/main" id="{31BA37DC-52BE-707D-517F-E3FE52E95064}"/>
              </a:ext>
            </a:extLst>
          </p:cNvPr>
          <p:cNvSpPr txBox="1"/>
          <p:nvPr/>
        </p:nvSpPr>
        <p:spPr>
          <a:xfrm>
            <a:off x="300403" y="3824448"/>
            <a:ext cx="2483921" cy="923330"/>
          </a:xfrm>
          <a:prstGeom prst="rect">
            <a:avLst/>
          </a:prstGeom>
          <a:noFill/>
          <a:ln>
            <a:noFill/>
          </a:ln>
        </p:spPr>
        <p:txBody>
          <a:bodyPr wrap="square" rtlCol="0">
            <a:spAutoFit/>
          </a:bodyPr>
          <a:lstStyle/>
          <a:p>
            <a:r>
              <a:rPr lang="en-US" sz="1800" b="1" dirty="0"/>
              <a:t>Perturbation</a:t>
            </a:r>
            <a:r>
              <a:rPr lang="en-US" sz="1800" dirty="0"/>
              <a:t>:</a:t>
            </a:r>
          </a:p>
          <a:p>
            <a:r>
              <a:rPr lang="en-US" sz="1800" dirty="0"/>
              <a:t>Kick induced by the passing charges</a:t>
            </a:r>
          </a:p>
        </p:txBody>
      </p:sp>
      <p:pic>
        <p:nvPicPr>
          <p:cNvPr id="42" name="Immagine 41">
            <a:extLst>
              <a:ext uri="{FF2B5EF4-FFF2-40B4-BE49-F238E27FC236}">
                <a16:creationId xmlns:a16="http://schemas.microsoft.com/office/drawing/2014/main" id="{60C223FA-EEA8-F862-78B9-A7D79B990D6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1303" y="2868721"/>
            <a:ext cx="811584" cy="774963"/>
          </a:xfrm>
          <a:prstGeom prst="rect">
            <a:avLst/>
          </a:prstGeom>
        </p:spPr>
      </p:pic>
      <p:sp>
        <p:nvSpPr>
          <p:cNvPr id="43" name="Freccia a destra 42">
            <a:extLst>
              <a:ext uri="{FF2B5EF4-FFF2-40B4-BE49-F238E27FC236}">
                <a16:creationId xmlns:a16="http://schemas.microsoft.com/office/drawing/2014/main" id="{1B14B942-AF47-BE68-08F0-CBBED4C5F225}"/>
              </a:ext>
            </a:extLst>
          </p:cNvPr>
          <p:cNvSpPr/>
          <p:nvPr/>
        </p:nvSpPr>
        <p:spPr>
          <a:xfrm>
            <a:off x="1639731" y="3111144"/>
            <a:ext cx="346294" cy="27935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ttore 2 43">
            <a:extLst>
              <a:ext uri="{FF2B5EF4-FFF2-40B4-BE49-F238E27FC236}">
                <a16:creationId xmlns:a16="http://schemas.microsoft.com/office/drawing/2014/main" id="{91FF3B25-F7AC-9716-377D-3F7322573EEA}"/>
              </a:ext>
            </a:extLst>
          </p:cNvPr>
          <p:cNvCxnSpPr>
            <a:cxnSpLocks/>
          </p:cNvCxnSpPr>
          <p:nvPr/>
        </p:nvCxnSpPr>
        <p:spPr>
          <a:xfrm>
            <a:off x="3664101" y="3397861"/>
            <a:ext cx="795617" cy="409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EBDA7BBF-8EBE-1ACF-7DD4-1EF97D0C5565}"/>
              </a:ext>
            </a:extLst>
          </p:cNvPr>
          <p:cNvSpPr txBox="1"/>
          <p:nvPr/>
        </p:nvSpPr>
        <p:spPr>
          <a:xfrm>
            <a:off x="7597893" y="2537112"/>
            <a:ext cx="2540599" cy="369332"/>
          </a:xfrm>
          <a:prstGeom prst="rect">
            <a:avLst/>
          </a:prstGeom>
          <a:noFill/>
        </p:spPr>
        <p:txBody>
          <a:bodyPr wrap="square" rtlCol="0">
            <a:spAutoFit/>
          </a:bodyPr>
          <a:lstStyle/>
          <a:p>
            <a:r>
              <a:rPr lang="en-US" b="1" dirty="0">
                <a:solidFill>
                  <a:srgbClr val="C00000"/>
                </a:solidFill>
              </a:rPr>
              <a:t>Recursive formula</a:t>
            </a:r>
          </a:p>
        </p:txBody>
      </p:sp>
      <p:sp>
        <p:nvSpPr>
          <p:cNvPr id="46" name="Rettangolo 45">
            <a:extLst>
              <a:ext uri="{FF2B5EF4-FFF2-40B4-BE49-F238E27FC236}">
                <a16:creationId xmlns:a16="http://schemas.microsoft.com/office/drawing/2014/main" id="{C2922183-168C-CA26-0CD7-0F45524FC05A}"/>
              </a:ext>
            </a:extLst>
          </p:cNvPr>
          <p:cNvSpPr/>
          <p:nvPr/>
        </p:nvSpPr>
        <p:spPr>
          <a:xfrm>
            <a:off x="2634732" y="3843405"/>
            <a:ext cx="4638154" cy="24968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Immagine 46">
            <a:extLst>
              <a:ext uri="{FF2B5EF4-FFF2-40B4-BE49-F238E27FC236}">
                <a16:creationId xmlns:a16="http://schemas.microsoft.com/office/drawing/2014/main" id="{E184CE44-B2A5-2F8A-AB70-F33CA9A80CF1}"/>
              </a:ext>
            </a:extLst>
          </p:cNvPr>
          <p:cNvPicPr>
            <a:picLocks noChangeAspect="1"/>
          </p:cNvPicPr>
          <p:nvPr/>
        </p:nvPicPr>
        <p:blipFill>
          <a:blip r:embed="rId7"/>
          <a:stretch>
            <a:fillRect/>
          </a:stretch>
        </p:blipFill>
        <p:spPr>
          <a:xfrm>
            <a:off x="2696167" y="5046525"/>
            <a:ext cx="4499781" cy="1255668"/>
          </a:xfrm>
          <a:prstGeom prst="rect">
            <a:avLst/>
          </a:prstGeom>
        </p:spPr>
      </p:pic>
      <p:pic>
        <p:nvPicPr>
          <p:cNvPr id="48" name="Immagine 47">
            <a:extLst>
              <a:ext uri="{FF2B5EF4-FFF2-40B4-BE49-F238E27FC236}">
                <a16:creationId xmlns:a16="http://schemas.microsoft.com/office/drawing/2014/main" id="{66654169-1DB1-2EC1-CCE2-80C0DB814BAD}"/>
              </a:ext>
            </a:extLst>
          </p:cNvPr>
          <p:cNvPicPr>
            <a:picLocks noChangeAspect="1"/>
          </p:cNvPicPr>
          <p:nvPr/>
        </p:nvPicPr>
        <p:blipFill>
          <a:blip r:embed="rId8"/>
          <a:stretch>
            <a:fillRect/>
          </a:stretch>
        </p:blipFill>
        <p:spPr>
          <a:xfrm>
            <a:off x="2770303" y="4754387"/>
            <a:ext cx="2152896" cy="293937"/>
          </a:xfrm>
          <a:prstGeom prst="rect">
            <a:avLst/>
          </a:prstGeom>
        </p:spPr>
      </p:pic>
      <p:sp>
        <p:nvSpPr>
          <p:cNvPr id="49" name="CasellaDiTesto 48">
            <a:extLst>
              <a:ext uri="{FF2B5EF4-FFF2-40B4-BE49-F238E27FC236}">
                <a16:creationId xmlns:a16="http://schemas.microsoft.com/office/drawing/2014/main" id="{C39F84DB-EB01-ECA2-5FD4-7BE0ED6AD88C}"/>
              </a:ext>
            </a:extLst>
          </p:cNvPr>
          <p:cNvSpPr txBox="1"/>
          <p:nvPr/>
        </p:nvSpPr>
        <p:spPr>
          <a:xfrm>
            <a:off x="2696167" y="3843405"/>
            <a:ext cx="2357973" cy="923330"/>
          </a:xfrm>
          <a:prstGeom prst="rect">
            <a:avLst/>
          </a:prstGeom>
          <a:noFill/>
          <a:ln>
            <a:noFill/>
          </a:ln>
        </p:spPr>
        <p:txBody>
          <a:bodyPr wrap="square" rtlCol="0">
            <a:spAutoFit/>
          </a:bodyPr>
          <a:lstStyle/>
          <a:p>
            <a:r>
              <a:rPr lang="en-US" sz="1800" b="1" dirty="0"/>
              <a:t>Free-evolution</a:t>
            </a:r>
            <a:r>
              <a:rPr lang="en-US" sz="1800" dirty="0"/>
              <a:t>:</a:t>
            </a:r>
          </a:p>
          <a:p>
            <a:r>
              <a:rPr lang="en-US" sz="1800" dirty="0"/>
              <a:t>Homogenous 2</a:t>
            </a:r>
            <a:r>
              <a:rPr lang="en-US" sz="1800" baseline="30000" dirty="0"/>
              <a:t>nd</a:t>
            </a:r>
            <a:r>
              <a:rPr lang="en-US" sz="1800" dirty="0"/>
              <a:t> order differential equation</a:t>
            </a:r>
          </a:p>
        </p:txBody>
      </p:sp>
      <p:pic>
        <p:nvPicPr>
          <p:cNvPr id="50" name="Immagine 49"/>
          <p:cNvPicPr>
            <a:picLocks noChangeAspect="1"/>
          </p:cNvPicPr>
          <p:nvPr/>
        </p:nvPicPr>
        <p:blipFill>
          <a:blip r:embed="rId9"/>
          <a:stretch>
            <a:fillRect/>
          </a:stretch>
        </p:blipFill>
        <p:spPr>
          <a:xfrm>
            <a:off x="351509" y="4750586"/>
            <a:ext cx="1756045" cy="862285"/>
          </a:xfrm>
          <a:prstGeom prst="rect">
            <a:avLst/>
          </a:prstGeom>
        </p:spPr>
      </p:pic>
      <p:pic>
        <p:nvPicPr>
          <p:cNvPr id="51" name="Immagine 50"/>
          <p:cNvPicPr>
            <a:picLocks noChangeAspect="1"/>
          </p:cNvPicPr>
          <p:nvPr/>
        </p:nvPicPr>
        <p:blipFill>
          <a:blip r:embed="rId10"/>
          <a:stretch>
            <a:fillRect/>
          </a:stretch>
        </p:blipFill>
        <p:spPr>
          <a:xfrm>
            <a:off x="7478856" y="1383550"/>
            <a:ext cx="3754339" cy="952040"/>
          </a:xfrm>
          <a:prstGeom prst="rect">
            <a:avLst/>
          </a:prstGeom>
        </p:spPr>
      </p:pic>
      <p:sp>
        <p:nvSpPr>
          <p:cNvPr id="52" name="CasellaDiTesto 51">
            <a:extLst>
              <a:ext uri="{FF2B5EF4-FFF2-40B4-BE49-F238E27FC236}">
                <a16:creationId xmlns:a16="http://schemas.microsoft.com/office/drawing/2014/main" id="{738026BD-5C93-9B87-DC34-8FC812F26DB3}"/>
              </a:ext>
            </a:extLst>
          </p:cNvPr>
          <p:cNvSpPr txBox="1"/>
          <p:nvPr/>
        </p:nvSpPr>
        <p:spPr>
          <a:xfrm>
            <a:off x="172120" y="1366867"/>
            <a:ext cx="5417577" cy="923330"/>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GB" sz="1800" b="0" i="0" dirty="0">
                <a:solidFill>
                  <a:schemeClr val="tx1"/>
                </a:solidFill>
              </a:rPr>
              <a:t>Interaction </a:t>
            </a:r>
            <a:r>
              <a:rPr lang="en-GB" sz="1800" dirty="0"/>
              <a:t>of a particle with a cavity resonant </a:t>
            </a:r>
            <a:r>
              <a:rPr lang="en-GB" sz="1800" b="1" dirty="0"/>
              <a:t>mode</a:t>
            </a:r>
          </a:p>
          <a:p>
            <a:pPr marL="285750" indent="-285750">
              <a:buFont typeface="Arial" panose="020B0604020202020204" pitchFamily="34" charset="0"/>
              <a:buChar char="•"/>
            </a:pPr>
            <a:r>
              <a:rPr lang="en-GB" sz="1800" b="0" i="0" dirty="0">
                <a:solidFill>
                  <a:schemeClr val="tx1"/>
                </a:solidFill>
              </a:rPr>
              <a:t>The </a:t>
            </a:r>
            <a:r>
              <a:rPr lang="en-GB" sz="1800" dirty="0"/>
              <a:t>c</a:t>
            </a:r>
            <a:r>
              <a:rPr lang="en-GB" sz="1800" b="0" i="0" dirty="0">
                <a:solidFill>
                  <a:schemeClr val="tx1"/>
                </a:solidFill>
              </a:rPr>
              <a:t>hange in momentum (energy/deflection) is described by the equivalent shunt </a:t>
            </a:r>
            <a:r>
              <a:rPr lang="en-GB" sz="1800" dirty="0"/>
              <a:t>circuit </a:t>
            </a:r>
            <a:r>
              <a:rPr lang="en-GB" sz="1800" b="1" i="0" dirty="0">
                <a:solidFill>
                  <a:schemeClr val="tx1"/>
                </a:solidFill>
              </a:rPr>
              <a:t>voltage</a:t>
            </a:r>
            <a:endParaRPr lang="en-US" sz="1800" b="1" i="1" dirty="0">
              <a:solidFill>
                <a:schemeClr val="tx1"/>
              </a:solidFill>
            </a:endParaRPr>
          </a:p>
        </p:txBody>
      </p:sp>
      <p:pic>
        <p:nvPicPr>
          <p:cNvPr id="53" name="Immagine 52"/>
          <p:cNvPicPr>
            <a:picLocks noChangeAspect="1"/>
          </p:cNvPicPr>
          <p:nvPr/>
        </p:nvPicPr>
        <p:blipFill>
          <a:blip r:embed="rId11"/>
          <a:stretch>
            <a:fillRect/>
          </a:stretch>
        </p:blipFill>
        <p:spPr>
          <a:xfrm>
            <a:off x="5886025" y="1489484"/>
            <a:ext cx="1262993" cy="751468"/>
          </a:xfrm>
          <a:prstGeom prst="rect">
            <a:avLst/>
          </a:prstGeom>
        </p:spPr>
      </p:pic>
      <p:pic>
        <p:nvPicPr>
          <p:cNvPr id="54" name="Immagine 53"/>
          <p:cNvPicPr>
            <a:picLocks noChangeAspect="1"/>
          </p:cNvPicPr>
          <p:nvPr/>
        </p:nvPicPr>
        <p:blipFill rotWithShape="1">
          <a:blip r:embed="rId12"/>
          <a:srcRect r="4756"/>
          <a:stretch/>
        </p:blipFill>
        <p:spPr>
          <a:xfrm>
            <a:off x="7597893" y="3586534"/>
            <a:ext cx="4449912" cy="300546"/>
          </a:xfrm>
          <a:prstGeom prst="rect">
            <a:avLst/>
          </a:prstGeom>
        </p:spPr>
      </p:pic>
      <p:cxnSp>
        <p:nvCxnSpPr>
          <p:cNvPr id="60" name="Connettore diritto 11">
            <a:extLst>
              <a:ext uri="{FF2B5EF4-FFF2-40B4-BE49-F238E27FC236}">
                <a16:creationId xmlns:a16="http://schemas.microsoft.com/office/drawing/2014/main" id="{366E9DE5-A9DB-44F8-B2EA-70DB45C44906}"/>
              </a:ext>
            </a:extLst>
          </p:cNvPr>
          <p:cNvCxnSpPr/>
          <p:nvPr/>
        </p:nvCxnSpPr>
        <p:spPr>
          <a:xfrm>
            <a:off x="7445160" y="2631708"/>
            <a:ext cx="3570" cy="3724642"/>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pic>
        <p:nvPicPr>
          <p:cNvPr id="4" name="Immagine 3"/>
          <p:cNvPicPr>
            <a:picLocks noChangeAspect="1"/>
          </p:cNvPicPr>
          <p:nvPr/>
        </p:nvPicPr>
        <p:blipFill>
          <a:blip r:embed="rId13"/>
          <a:stretch>
            <a:fillRect/>
          </a:stretch>
        </p:blipFill>
        <p:spPr>
          <a:xfrm>
            <a:off x="122962" y="6430740"/>
            <a:ext cx="1971525" cy="373219"/>
          </a:xfrm>
          <a:prstGeom prst="rect">
            <a:avLst/>
          </a:prstGeom>
        </p:spPr>
      </p:pic>
      <p:pic>
        <p:nvPicPr>
          <p:cNvPr id="29" name="Immagine 28"/>
          <p:cNvPicPr>
            <a:picLocks noChangeAspect="1"/>
          </p:cNvPicPr>
          <p:nvPr/>
        </p:nvPicPr>
        <p:blipFill>
          <a:blip r:embed="rId14"/>
          <a:stretch>
            <a:fillRect/>
          </a:stretch>
        </p:blipFill>
        <p:spPr>
          <a:xfrm>
            <a:off x="2207911" y="6430740"/>
            <a:ext cx="3457986" cy="373219"/>
          </a:xfrm>
          <a:prstGeom prst="rect">
            <a:avLst/>
          </a:prstGeom>
        </p:spPr>
      </p:pic>
      <p:pic>
        <p:nvPicPr>
          <p:cNvPr id="30" name="Immagine 29"/>
          <p:cNvPicPr>
            <a:picLocks noChangeAspect="1"/>
          </p:cNvPicPr>
          <p:nvPr/>
        </p:nvPicPr>
        <p:blipFill rotWithShape="1">
          <a:blip r:embed="rId15">
            <a:extLst>
              <a:ext uri="{28A0092B-C50C-407E-A947-70E740481C1C}">
                <a14:useLocalDpi xmlns:a14="http://schemas.microsoft.com/office/drawing/2010/main" val="0"/>
              </a:ext>
            </a:extLst>
          </a:blip>
          <a:srcRect l="2474" t="10267" r="8367"/>
          <a:stretch/>
        </p:blipFill>
        <p:spPr>
          <a:xfrm>
            <a:off x="8213741" y="4586080"/>
            <a:ext cx="2981101" cy="1874590"/>
          </a:xfrm>
          <a:prstGeom prst="rect">
            <a:avLst/>
          </a:prstGeom>
        </p:spPr>
      </p:pic>
      <p:pic>
        <p:nvPicPr>
          <p:cNvPr id="5" name="Immagine 4">
            <a:extLst>
              <a:ext uri="{FF2B5EF4-FFF2-40B4-BE49-F238E27FC236}">
                <a16:creationId xmlns:a16="http://schemas.microsoft.com/office/drawing/2014/main" id="{EA6916E7-E4E9-ED3A-506D-415C32185CA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6" name="Immagine 5">
            <a:extLst>
              <a:ext uri="{FF2B5EF4-FFF2-40B4-BE49-F238E27FC236}">
                <a16:creationId xmlns:a16="http://schemas.microsoft.com/office/drawing/2014/main" id="{80BC54F5-691A-ADD6-672E-99B6A7CB8CA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7" name="Immagine 6">
            <a:extLst>
              <a:ext uri="{FF2B5EF4-FFF2-40B4-BE49-F238E27FC236}">
                <a16:creationId xmlns:a16="http://schemas.microsoft.com/office/drawing/2014/main" id="{50BC38DD-7439-B02E-959E-2ECFB5786C15}"/>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8" name="Immagine 7">
            <a:extLst>
              <a:ext uri="{FF2B5EF4-FFF2-40B4-BE49-F238E27FC236}">
                <a16:creationId xmlns:a16="http://schemas.microsoft.com/office/drawing/2014/main" id="{DE4EB0EF-2421-343B-4D23-595C4E50482A}"/>
              </a:ext>
            </a:extLst>
          </p:cNvPr>
          <p:cNvPicPr>
            <a:picLocks noChangeAspect="1"/>
          </p:cNvPicPr>
          <p:nvPr/>
        </p:nvPicPr>
        <p:blipFill rotWithShape="1">
          <a:blip r:embed="rId19">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9" name="Immagine 8">
            <a:extLst>
              <a:ext uri="{FF2B5EF4-FFF2-40B4-BE49-F238E27FC236}">
                <a16:creationId xmlns:a16="http://schemas.microsoft.com/office/drawing/2014/main" id="{8B9AC062-A5EA-CD30-13D3-2E6FF2962EC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70611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40" grpId="0" animBg="1"/>
      <p:bldP spid="41" grpId="0"/>
      <p:bldP spid="43" grpId="0" animBg="1"/>
      <p:bldP spid="45" grpId="0"/>
      <p:bldP spid="46" grpId="0" animBg="1"/>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04D38B-1368-08FC-E5E1-156AB220896E}"/>
              </a:ext>
            </a:extLst>
          </p:cNvPr>
          <p:cNvSpPr>
            <a:spLocks noGrp="1"/>
          </p:cNvSpPr>
          <p:nvPr>
            <p:ph type="title"/>
          </p:nvPr>
        </p:nvSpPr>
        <p:spPr/>
        <p:txBody>
          <a:bodyPr/>
          <a:lstStyle/>
          <a:p>
            <a:r>
              <a:rPr lang="it-IT" dirty="0" err="1"/>
              <a:t>Contents</a:t>
            </a:r>
            <a:endParaRPr lang="en-US" dirty="0"/>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CCCBF47E-9727-62D2-33BC-A2CD01B1A522}"/>
                  </a:ext>
                </a:extLst>
              </p:cNvPr>
              <p:cNvSpPr txBox="1"/>
              <p:nvPr/>
            </p:nvSpPr>
            <p:spPr>
              <a:xfrm>
                <a:off x="838200" y="1575730"/>
                <a:ext cx="10702636" cy="3457485"/>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dirty="0"/>
                  <a:t>Initiatives utilizing </a:t>
                </a:r>
                <a:r>
                  <a:rPr lang="en-US" b="1" dirty="0"/>
                  <a:t>distributed coupling linacs</a:t>
                </a:r>
                <a:r>
                  <a:rPr lang="en-US" dirty="0"/>
                  <a:t> and our </a:t>
                </a:r>
                <a:r>
                  <a:rPr lang="en-US" b="1" dirty="0"/>
                  <a:t>experience</a:t>
                </a:r>
                <a:r>
                  <a:rPr lang="en-US" dirty="0"/>
                  <a:t> with such structures</a:t>
                </a:r>
              </a:p>
              <a:p>
                <a:pPr marL="285750" indent="-285750">
                  <a:lnSpc>
                    <a:spcPct val="250000"/>
                  </a:lnSpc>
                  <a:buFont typeface="Arial" panose="020B0604020202020204" pitchFamily="34" charset="0"/>
                  <a:buChar char="•"/>
                </a:pPr>
                <a:r>
                  <a:rPr lang="en-US" dirty="0"/>
                  <a:t>Sources of </a:t>
                </a:r>
                <a:r>
                  <a:rPr lang="en-US" b="1" dirty="0"/>
                  <a:t>wakefields</a:t>
                </a:r>
                <a:r>
                  <a:rPr lang="en-US" dirty="0"/>
                  <a:t> in RF linacs and </a:t>
                </a:r>
                <a:r>
                  <a:rPr lang="en-US" b="1" dirty="0"/>
                  <a:t>BBU effects</a:t>
                </a:r>
              </a:p>
              <a:p>
                <a:pPr marL="285750" indent="-285750">
                  <a:lnSpc>
                    <a:spcPct val="250000"/>
                  </a:lnSpc>
                  <a:buFont typeface="Arial" panose="020B0604020202020204" pitchFamily="34" charset="0"/>
                  <a:buChar char="•"/>
                </a:pPr>
                <a:r>
                  <a:rPr lang="en-US" b="1" dirty="0"/>
                  <a:t>Modeling</a:t>
                </a:r>
                <a:r>
                  <a:rPr lang="en-US" dirty="0"/>
                  <a:t> of the wakefield interaction: the code </a:t>
                </a:r>
                <a:r>
                  <a:rPr lang="en-US" b="1" dirty="0"/>
                  <a:t>MILES</a:t>
                </a:r>
              </a:p>
              <a:p>
                <a:pPr marL="285750" indent="-285750">
                  <a:lnSpc>
                    <a:spcPct val="250000"/>
                  </a:lnSpc>
                  <a:buFont typeface="Arial" panose="020B0604020202020204" pitchFamily="34" charset="0"/>
                  <a:buChar char="•"/>
                </a:pPr>
                <a:r>
                  <a:rPr lang="en-US" dirty="0"/>
                  <a:t>BBU studies for the </a:t>
                </a:r>
                <a:r>
                  <a:rPr lang="en-US" dirty="0" err="1"/>
                  <a:t>TeV</a:t>
                </a:r>
                <a:r>
                  <a:rPr lang="en-US" dirty="0"/>
                  <a:t>-scale working point of the </a:t>
                </a:r>
                <a14:m>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panose="02040503050406030204" pitchFamily="18" charset="0"/>
                          </a:rPr>
                          <m:t>𝐂</m:t>
                        </m:r>
                      </m:e>
                      <m:sup>
                        <m:r>
                          <a:rPr lang="en-US" b="1" i="0" smtClean="0">
                            <a:latin typeface="Cambria Math" panose="02040503050406030204" pitchFamily="18" charset="0"/>
                          </a:rPr>
                          <m:t>𝟑</m:t>
                        </m:r>
                      </m:sup>
                    </m:sSup>
                  </m:oMath>
                </a14:m>
                <a:r>
                  <a:rPr lang="en-US" b="1" dirty="0"/>
                  <a:t> linear collider</a:t>
                </a:r>
              </a:p>
              <a:p>
                <a:pPr marL="285750" indent="-285750">
                  <a:lnSpc>
                    <a:spcPct val="250000"/>
                  </a:lnSpc>
                  <a:buFont typeface="Arial" panose="020B0604020202020204" pitchFamily="34" charset="0"/>
                  <a:buChar char="•"/>
                </a:pPr>
                <a:r>
                  <a:rPr lang="en-US" dirty="0">
                    <a:solidFill>
                      <a:schemeClr val="tx1"/>
                    </a:solidFill>
                  </a:rPr>
                  <a:t>Investigation of </a:t>
                </a:r>
                <a:r>
                  <a:rPr lang="en-US" b="1" dirty="0">
                    <a:solidFill>
                      <a:schemeClr val="tx1"/>
                    </a:solidFill>
                  </a:rPr>
                  <a:t>phase advances</a:t>
                </a:r>
                <a:r>
                  <a:rPr lang="en-US" dirty="0">
                    <a:solidFill>
                      <a:schemeClr val="tx1"/>
                    </a:solidFill>
                  </a:rPr>
                  <a:t> alternative to the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-mode: </a:t>
                </a:r>
                <a:r>
                  <a:rPr lang="en-US" dirty="0"/>
                  <a:t>SRWFs in </a:t>
                </a:r>
                <a14:m>
                  <m:oMath xmlns:m="http://schemas.openxmlformats.org/officeDocument/2006/math">
                    <m:r>
                      <a:rPr lang="en-US" i="1">
                        <a:latin typeface="Cambria Math" panose="02040503050406030204" pitchFamily="18" charset="0"/>
                      </a:rPr>
                      <m:t>3</m:t>
                    </m:r>
                    <m:r>
                      <a:rPr lang="en-US" i="1">
                        <a:latin typeface="Cambria Math" panose="02040503050406030204" pitchFamily="18" charset="0"/>
                      </a:rPr>
                      <m:t>𝜋</m:t>
                    </m:r>
                    <m:r>
                      <a:rPr lang="en-US" i="1">
                        <a:latin typeface="Cambria Math" panose="02040503050406030204" pitchFamily="18" charset="0"/>
                      </a:rPr>
                      <m:t>/4</m:t>
                    </m:r>
                  </m:oMath>
                </a14:m>
                <a:r>
                  <a:rPr lang="en-US" dirty="0"/>
                  <a:t> mode distributed coupling linac</a:t>
                </a:r>
              </a:p>
            </p:txBody>
          </p:sp>
        </mc:Choice>
        <mc:Fallback>
          <p:sp>
            <p:nvSpPr>
              <p:cNvPr id="3" name="CasellaDiTesto 2">
                <a:extLst>
                  <a:ext uri="{FF2B5EF4-FFF2-40B4-BE49-F238E27FC236}">
                    <a16:creationId xmlns:a16="http://schemas.microsoft.com/office/drawing/2014/main" id="{CCCBF47E-9727-62D2-33BC-A2CD01B1A522}"/>
                  </a:ext>
                </a:extLst>
              </p:cNvPr>
              <p:cNvSpPr txBox="1">
                <a:spLocks noRot="1" noChangeAspect="1" noMove="1" noResize="1" noEditPoints="1" noAdjustHandles="1" noChangeArrowheads="1" noChangeShapeType="1" noTextEdit="1"/>
              </p:cNvSpPr>
              <p:nvPr/>
            </p:nvSpPr>
            <p:spPr>
              <a:xfrm>
                <a:off x="838200" y="1575730"/>
                <a:ext cx="10702636" cy="3457485"/>
              </a:xfrm>
              <a:prstGeom prst="rect">
                <a:avLst/>
              </a:prstGeom>
              <a:blipFill>
                <a:blip r:embed="rId3"/>
                <a:stretch>
                  <a:fillRect l="-399" b="-1761"/>
                </a:stretch>
              </a:blipFill>
            </p:spPr>
            <p:txBody>
              <a:bodyPr/>
              <a:lstStyle/>
              <a:p>
                <a:r>
                  <a:rPr lang="en-US">
                    <a:noFill/>
                  </a:rPr>
                  <a:t> </a:t>
                </a:r>
              </a:p>
            </p:txBody>
          </p:sp>
        </mc:Fallback>
      </mc:AlternateContent>
      <p:pic>
        <p:nvPicPr>
          <p:cNvPr id="4" name="Immagine 3">
            <a:extLst>
              <a:ext uri="{FF2B5EF4-FFF2-40B4-BE49-F238E27FC236}">
                <a16:creationId xmlns:a16="http://schemas.microsoft.com/office/drawing/2014/main" id="{F12568F2-1750-9025-2A69-54FD7CD1E9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5" name="Immagine 4">
            <a:extLst>
              <a:ext uri="{FF2B5EF4-FFF2-40B4-BE49-F238E27FC236}">
                <a16:creationId xmlns:a16="http://schemas.microsoft.com/office/drawing/2014/main" id="{3F1AF0AD-64FE-BBEC-7808-58807841F5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6" name="Immagine 5">
            <a:extLst>
              <a:ext uri="{FF2B5EF4-FFF2-40B4-BE49-F238E27FC236}">
                <a16:creationId xmlns:a16="http://schemas.microsoft.com/office/drawing/2014/main" id="{4B9450BC-8AA1-937A-9C41-7B230552427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7" name="Immagine 6">
            <a:extLst>
              <a:ext uri="{FF2B5EF4-FFF2-40B4-BE49-F238E27FC236}">
                <a16:creationId xmlns:a16="http://schemas.microsoft.com/office/drawing/2014/main" id="{D1956520-E772-1459-44DD-8705814E7BC3}"/>
              </a:ext>
            </a:extLst>
          </p:cNvPr>
          <p:cNvPicPr>
            <a:picLocks noChangeAspect="1"/>
          </p:cNvPicPr>
          <p:nvPr/>
        </p:nvPicPr>
        <p:blipFill rotWithShape="1">
          <a:blip r:embed="rId7">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8" name="Immagine 7">
            <a:extLst>
              <a:ext uri="{FF2B5EF4-FFF2-40B4-BE49-F238E27FC236}">
                <a16:creationId xmlns:a16="http://schemas.microsoft.com/office/drawing/2014/main" id="{130B1F8E-AFFE-9443-D10C-88780EC7EC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9" name="Segnaposto numero diapositiva 8">
            <a:extLst>
              <a:ext uri="{FF2B5EF4-FFF2-40B4-BE49-F238E27FC236}">
                <a16:creationId xmlns:a16="http://schemas.microsoft.com/office/drawing/2014/main" id="{010B5ACF-134D-BC78-966C-C337F5DC01CA}"/>
              </a:ext>
            </a:extLst>
          </p:cNvPr>
          <p:cNvSpPr>
            <a:spLocks noGrp="1"/>
          </p:cNvSpPr>
          <p:nvPr>
            <p:ph type="sldNum" sz="quarter" idx="12"/>
          </p:nvPr>
        </p:nvSpPr>
        <p:spPr/>
        <p:txBody>
          <a:bodyPr/>
          <a:lstStyle/>
          <a:p>
            <a:fld id="{679D9BAF-EB0A-4984-B454-62179873F15C}" type="slidenum">
              <a:rPr lang="en-US" smtClean="0"/>
              <a:t>2</a:t>
            </a:fld>
            <a:endParaRPr lang="en-US"/>
          </a:p>
        </p:txBody>
      </p:sp>
      <p:pic>
        <p:nvPicPr>
          <p:cNvPr id="11" name="Immagine 10">
            <a:extLst>
              <a:ext uri="{FF2B5EF4-FFF2-40B4-BE49-F238E27FC236}">
                <a16:creationId xmlns:a16="http://schemas.microsoft.com/office/drawing/2014/main" id="{9AFD236C-83A8-B49C-EDE0-A4892BC7530F}"/>
              </a:ext>
            </a:extLst>
          </p:cNvPr>
          <p:cNvPicPr>
            <a:picLocks noChangeAspect="1"/>
          </p:cNvPicPr>
          <p:nvPr/>
        </p:nvPicPr>
        <p:blipFill>
          <a:blip r:embed="rId9"/>
          <a:stretch>
            <a:fillRect/>
          </a:stretch>
        </p:blipFill>
        <p:spPr>
          <a:xfrm>
            <a:off x="6105583" y="2273495"/>
            <a:ext cx="1374649" cy="735630"/>
          </a:xfrm>
          <a:prstGeom prst="rect">
            <a:avLst/>
          </a:prstGeom>
        </p:spPr>
      </p:pic>
      <p:pic>
        <p:nvPicPr>
          <p:cNvPr id="12" name="Immagine 11">
            <a:extLst>
              <a:ext uri="{FF2B5EF4-FFF2-40B4-BE49-F238E27FC236}">
                <a16:creationId xmlns:a16="http://schemas.microsoft.com/office/drawing/2014/main" id="{83ADD540-4101-9CA2-D478-35D240E1C1D7}"/>
              </a:ext>
            </a:extLst>
          </p:cNvPr>
          <p:cNvPicPr>
            <a:picLocks noChangeAspect="1"/>
          </p:cNvPicPr>
          <p:nvPr/>
        </p:nvPicPr>
        <p:blipFill>
          <a:blip r:embed="rId10"/>
          <a:stretch>
            <a:fillRect/>
          </a:stretch>
        </p:blipFill>
        <p:spPr>
          <a:xfrm>
            <a:off x="9428764" y="1841334"/>
            <a:ext cx="2192839" cy="564845"/>
          </a:xfrm>
          <a:prstGeom prst="rect">
            <a:avLst/>
          </a:prstGeom>
        </p:spPr>
      </p:pic>
      <p:pic>
        <p:nvPicPr>
          <p:cNvPr id="13" name="Picture 4">
            <a:extLst>
              <a:ext uri="{FF2B5EF4-FFF2-40B4-BE49-F238E27FC236}">
                <a16:creationId xmlns:a16="http://schemas.microsoft.com/office/drawing/2014/main" id="{C9D93D1D-9E3C-93AF-CFA1-5606A43631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98940" y="3065569"/>
            <a:ext cx="1036482" cy="735631"/>
          </a:xfrm>
          <a:prstGeom prst="rect">
            <a:avLst/>
          </a:prstGeom>
        </p:spPr>
      </p:pic>
      <p:pic>
        <p:nvPicPr>
          <p:cNvPr id="14" name="Immagine 13">
            <a:extLst>
              <a:ext uri="{FF2B5EF4-FFF2-40B4-BE49-F238E27FC236}">
                <a16:creationId xmlns:a16="http://schemas.microsoft.com/office/drawing/2014/main" id="{FFAA8A1A-1D84-C71D-56D4-08B0054D4E2D}"/>
              </a:ext>
            </a:extLst>
          </p:cNvPr>
          <p:cNvPicPr>
            <a:picLocks noChangeAspect="1"/>
          </p:cNvPicPr>
          <p:nvPr/>
        </p:nvPicPr>
        <p:blipFill>
          <a:blip r:embed="rId12"/>
          <a:stretch>
            <a:fillRect/>
          </a:stretch>
        </p:blipFill>
        <p:spPr>
          <a:xfrm>
            <a:off x="7967656" y="3630638"/>
            <a:ext cx="1285888" cy="970237"/>
          </a:xfrm>
          <a:prstGeom prst="rect">
            <a:avLst/>
          </a:prstGeom>
        </p:spPr>
      </p:pic>
      <p:pic>
        <p:nvPicPr>
          <p:cNvPr id="15" name="Immagine 14">
            <a:extLst>
              <a:ext uri="{FF2B5EF4-FFF2-40B4-BE49-F238E27FC236}">
                <a16:creationId xmlns:a16="http://schemas.microsoft.com/office/drawing/2014/main" id="{771B8B2C-C629-78EC-0E08-2640822FE340}"/>
              </a:ext>
            </a:extLst>
          </p:cNvPr>
          <p:cNvPicPr>
            <a:picLocks noChangeAspect="1"/>
          </p:cNvPicPr>
          <p:nvPr/>
        </p:nvPicPr>
        <p:blipFill>
          <a:blip r:embed="rId13"/>
          <a:stretch>
            <a:fillRect/>
          </a:stretch>
        </p:blipFill>
        <p:spPr>
          <a:xfrm>
            <a:off x="8975885" y="5295594"/>
            <a:ext cx="2184821" cy="391029"/>
          </a:xfrm>
          <a:prstGeom prst="rect">
            <a:avLst/>
          </a:prstGeom>
        </p:spPr>
      </p:pic>
      <p:pic>
        <p:nvPicPr>
          <p:cNvPr id="16" name="Immagine 15">
            <a:extLst>
              <a:ext uri="{FF2B5EF4-FFF2-40B4-BE49-F238E27FC236}">
                <a16:creationId xmlns:a16="http://schemas.microsoft.com/office/drawing/2014/main" id="{DECE2198-4E0A-0805-95BD-2E6BB03A990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26886" y="4995332"/>
            <a:ext cx="1525875" cy="953671"/>
          </a:xfrm>
          <a:prstGeom prst="rect">
            <a:avLst/>
          </a:prstGeom>
        </p:spPr>
      </p:pic>
    </p:spTree>
    <p:extLst>
      <p:ext uri="{BB962C8B-B14F-4D97-AF65-F5344CB8AC3E}">
        <p14:creationId xmlns:p14="http://schemas.microsoft.com/office/powerpoint/2010/main" val="31761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C7BD811-D8EB-0E3C-532E-6406E2C3F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504" y="3422826"/>
            <a:ext cx="3618216" cy="2713662"/>
          </a:xfrm>
          <a:prstGeom prst="rect">
            <a:avLst/>
          </a:prstGeom>
        </p:spPr>
      </p:pic>
      <p:pic>
        <p:nvPicPr>
          <p:cNvPr id="11" name="Immagine 10">
            <a:extLst>
              <a:ext uri="{FF2B5EF4-FFF2-40B4-BE49-F238E27FC236}">
                <a16:creationId xmlns:a16="http://schemas.microsoft.com/office/drawing/2014/main" id="{3E6E5B71-A331-4CA0-9C15-0FFAAB6A9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97" y="3370017"/>
            <a:ext cx="4283250" cy="2677031"/>
          </a:xfrm>
          <a:prstGeom prst="rect">
            <a:avLst/>
          </a:prstGeom>
        </p:spPr>
      </p:pic>
      <p:sp>
        <p:nvSpPr>
          <p:cNvPr id="2" name="Titolo 1">
            <a:extLst>
              <a:ext uri="{FF2B5EF4-FFF2-40B4-BE49-F238E27FC236}">
                <a16:creationId xmlns:a16="http://schemas.microsoft.com/office/drawing/2014/main" id="{AE0D1E43-EDE4-4899-909C-9147B7BD167D}"/>
              </a:ext>
            </a:extLst>
          </p:cNvPr>
          <p:cNvSpPr>
            <a:spLocks noGrp="1"/>
          </p:cNvSpPr>
          <p:nvPr>
            <p:ph type="title"/>
          </p:nvPr>
        </p:nvSpPr>
        <p:spPr/>
        <p:txBody>
          <a:bodyPr/>
          <a:lstStyle/>
          <a:p>
            <a:r>
              <a:rPr lang="en-US" dirty="0"/>
              <a:t>Modeling Wakefield Effects (2)</a:t>
            </a:r>
          </a:p>
        </p:txBody>
      </p:sp>
      <p:sp>
        <p:nvSpPr>
          <p:cNvPr id="3" name="Segnaposto numero diapositiva 2">
            <a:extLst>
              <a:ext uri="{FF2B5EF4-FFF2-40B4-BE49-F238E27FC236}">
                <a16:creationId xmlns:a16="http://schemas.microsoft.com/office/drawing/2014/main" id="{3112E844-2AB1-4453-8870-C75E3BBBC5A6}"/>
              </a:ext>
            </a:extLst>
          </p:cNvPr>
          <p:cNvSpPr>
            <a:spLocks noGrp="1"/>
          </p:cNvSpPr>
          <p:nvPr>
            <p:ph type="sldNum" sz="quarter" idx="12"/>
          </p:nvPr>
        </p:nvSpPr>
        <p:spPr/>
        <p:txBody>
          <a:bodyPr/>
          <a:lstStyle/>
          <a:p>
            <a:fld id="{62EE6E3B-1986-4A06-9D04-53EACBB36779}" type="slidenum">
              <a:rPr lang="en-US" smtClean="0"/>
              <a:t>20</a:t>
            </a:fld>
            <a:endParaRPr lang="en-US" dirty="0"/>
          </a:p>
        </p:txBody>
      </p:sp>
      <p:sp>
        <p:nvSpPr>
          <p:cNvPr id="14" name="CasellaDiTesto 13">
            <a:extLst>
              <a:ext uri="{FF2B5EF4-FFF2-40B4-BE49-F238E27FC236}">
                <a16:creationId xmlns:a16="http://schemas.microsoft.com/office/drawing/2014/main" id="{382C2D5F-5A45-442A-87AE-0FBC242E8138}"/>
              </a:ext>
            </a:extLst>
          </p:cNvPr>
          <p:cNvSpPr txBox="1"/>
          <p:nvPr/>
        </p:nvSpPr>
        <p:spPr>
          <a:xfrm>
            <a:off x="638317" y="6177973"/>
            <a:ext cx="4192811" cy="523220"/>
          </a:xfrm>
          <a:prstGeom prst="rect">
            <a:avLst/>
          </a:prstGeom>
          <a:noFill/>
        </p:spPr>
        <p:txBody>
          <a:bodyPr wrap="square" rtlCol="0">
            <a:spAutoFit/>
          </a:bodyPr>
          <a:lstStyle/>
          <a:p>
            <a:r>
              <a:rPr lang="en-US" sz="1400" i="1" dirty="0"/>
              <a:t>Misaligned </a:t>
            </a:r>
            <a:r>
              <a:rPr lang="en-US" sz="1400" i="1" dirty="0" err="1"/>
              <a:t>linac</a:t>
            </a:r>
            <a:r>
              <a:rPr lang="en-US" sz="1400" i="1" dirty="0"/>
              <a:t> section: the beam propagates off axis exciting dipole wakes which cause emittance growth</a:t>
            </a:r>
          </a:p>
        </p:txBody>
      </p:sp>
      <p:sp>
        <p:nvSpPr>
          <p:cNvPr id="20" name="CasellaDiTesto 19">
            <a:extLst>
              <a:ext uri="{FF2B5EF4-FFF2-40B4-BE49-F238E27FC236}">
                <a16:creationId xmlns:a16="http://schemas.microsoft.com/office/drawing/2014/main" id="{49AA67DE-9B0A-4E51-AA8B-D87A9DC527B2}"/>
              </a:ext>
            </a:extLst>
          </p:cNvPr>
          <p:cNvSpPr txBox="1"/>
          <p:nvPr/>
        </p:nvSpPr>
        <p:spPr>
          <a:xfrm>
            <a:off x="862769" y="1539168"/>
            <a:ext cx="3478768" cy="369332"/>
          </a:xfrm>
          <a:prstGeom prst="rect">
            <a:avLst/>
          </a:prstGeom>
          <a:noFill/>
        </p:spPr>
        <p:txBody>
          <a:bodyPr wrap="square" rtlCol="0">
            <a:spAutoFit/>
          </a:bodyPr>
          <a:lstStyle/>
          <a:p>
            <a:r>
              <a:rPr lang="en-US" b="1" dirty="0">
                <a:solidFill>
                  <a:srgbClr val="C00000"/>
                </a:solidFill>
              </a:rPr>
              <a:t>Short-range WF interaction</a:t>
            </a:r>
          </a:p>
        </p:txBody>
      </p:sp>
      <p:sp>
        <p:nvSpPr>
          <p:cNvPr id="24" name="CasellaDiTesto 23">
            <a:extLst>
              <a:ext uri="{FF2B5EF4-FFF2-40B4-BE49-F238E27FC236}">
                <a16:creationId xmlns:a16="http://schemas.microsoft.com/office/drawing/2014/main" id="{382C2D5F-5A45-442A-87AE-0FBC242E8138}"/>
              </a:ext>
            </a:extLst>
          </p:cNvPr>
          <p:cNvSpPr txBox="1"/>
          <p:nvPr/>
        </p:nvSpPr>
        <p:spPr>
          <a:xfrm>
            <a:off x="6527704" y="6158826"/>
            <a:ext cx="3884590" cy="523220"/>
          </a:xfrm>
          <a:prstGeom prst="rect">
            <a:avLst/>
          </a:prstGeom>
          <a:noFill/>
        </p:spPr>
        <p:txBody>
          <a:bodyPr wrap="square" rtlCol="0">
            <a:spAutoFit/>
          </a:bodyPr>
          <a:lstStyle/>
          <a:p>
            <a:r>
              <a:rPr lang="en-US" sz="1400" i="1" dirty="0"/>
              <a:t>Transverse bunch oscillations induced by a dipole HOM responsible for LRWF interaction</a:t>
            </a:r>
          </a:p>
        </p:txBody>
      </p:sp>
      <p:sp>
        <p:nvSpPr>
          <p:cNvPr id="28" name="CasellaDiTesto 27">
            <a:extLst>
              <a:ext uri="{FF2B5EF4-FFF2-40B4-BE49-F238E27FC236}">
                <a16:creationId xmlns:a16="http://schemas.microsoft.com/office/drawing/2014/main" id="{49AA67DE-9B0A-4E51-AA8B-D87A9DC527B2}"/>
              </a:ext>
            </a:extLst>
          </p:cNvPr>
          <p:cNvSpPr txBox="1"/>
          <p:nvPr/>
        </p:nvSpPr>
        <p:spPr>
          <a:xfrm>
            <a:off x="6406451" y="1539168"/>
            <a:ext cx="3478768" cy="369332"/>
          </a:xfrm>
          <a:prstGeom prst="rect">
            <a:avLst/>
          </a:prstGeom>
          <a:noFill/>
        </p:spPr>
        <p:txBody>
          <a:bodyPr wrap="square" rtlCol="0">
            <a:spAutoFit/>
          </a:bodyPr>
          <a:lstStyle/>
          <a:p>
            <a:r>
              <a:rPr lang="en-US" b="1" dirty="0">
                <a:solidFill>
                  <a:srgbClr val="C00000"/>
                </a:solidFill>
              </a:rPr>
              <a:t>Long-range WF interaction</a:t>
            </a:r>
          </a:p>
        </p:txBody>
      </p:sp>
      <mc:AlternateContent xmlns:mc="http://schemas.openxmlformats.org/markup-compatibility/2006" xmlns:a14="http://schemas.microsoft.com/office/drawing/2010/main">
        <mc:Choice Requires="a14">
          <p:sp>
            <p:nvSpPr>
              <p:cNvPr id="30" name="Rettangolo 29"/>
              <p:cNvSpPr/>
              <p:nvPr/>
            </p:nvSpPr>
            <p:spPr>
              <a:xfrm>
                <a:off x="658390" y="1899434"/>
                <a:ext cx="5084864" cy="923330"/>
              </a:xfrm>
              <a:prstGeom prst="rect">
                <a:avLst/>
              </a:prstGeom>
            </p:spPr>
            <p:txBody>
              <a:bodyPr wrap="square">
                <a:spAutoFit/>
              </a:bodyPr>
              <a:lstStyle/>
              <a:p>
                <a:pPr marL="285750" indent="-285750">
                  <a:buFont typeface="Arial" panose="020B0604020202020204" pitchFamily="34" charset="0"/>
                  <a:buChar char="•"/>
                </a:pPr>
                <a:r>
                  <a:rPr lang="en-US" dirty="0"/>
                  <a:t>5 MeV rectangular beam propagating in two </a:t>
                </a:r>
                <a:r>
                  <a:rPr lang="en-US" dirty="0" err="1"/>
                  <a:t>linac</a:t>
                </a:r>
                <a:r>
                  <a:rPr lang="en-US" dirty="0"/>
                  <a:t> sections with </a:t>
                </a:r>
                <a14:m>
                  <m:oMath xmlns:m="http://schemas.openxmlformats.org/officeDocument/2006/math">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=100 </m:t>
                    </m:r>
                    <m:r>
                      <a:rPr lang="en-US" i="1">
                        <a:latin typeface="Cambria Math" panose="02040503050406030204" pitchFamily="18" charset="0"/>
                      </a:rPr>
                      <m:t>𝜇</m:t>
                    </m:r>
                    <m:r>
                      <a:rPr lang="en-US" i="1">
                        <a:latin typeface="Cambria Math" panose="02040503050406030204" pitchFamily="18" charset="0"/>
                      </a:rPr>
                      <m:t>𝑚</m:t>
                    </m:r>
                  </m:oMath>
                </a14:m>
                <a:r>
                  <a:rPr lang="en-US" i="1" dirty="0"/>
                  <a:t> </a:t>
                </a:r>
                <a:r>
                  <a:rPr lang="en-US" dirty="0"/>
                  <a:t>and</a:t>
                </a:r>
                <a:r>
                  <a:rPr lang="en-US" i="1" dirty="0"/>
                  <a:t> </a:t>
                </a:r>
                <a14:m>
                  <m:oMath xmlns:m="http://schemas.openxmlformats.org/officeDocument/2006/math">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=0</m:t>
                    </m:r>
                  </m:oMath>
                </a14:m>
                <a:endParaRPr lang="en-US" i="1" dirty="0"/>
              </a:p>
              <a:p>
                <a:pPr marL="285750" indent="-285750">
                  <a:buFont typeface="Arial" panose="020B0604020202020204" pitchFamily="34" charset="0"/>
                  <a:buChar char="•"/>
                </a:pPr>
                <a:r>
                  <a:rPr lang="en-US" dirty="0"/>
                  <a:t>Wakes from </a:t>
                </a:r>
                <a:r>
                  <a:rPr lang="en-US" b="1" dirty="0"/>
                  <a:t>diffraction theory</a:t>
                </a:r>
                <a:r>
                  <a:rPr lang="en-US" dirty="0"/>
                  <a:t> in periodic linacs</a:t>
                </a:r>
              </a:p>
            </p:txBody>
          </p:sp>
        </mc:Choice>
        <mc:Fallback xmlns="">
          <p:sp>
            <p:nvSpPr>
              <p:cNvPr id="30" name="Rettangolo 29"/>
              <p:cNvSpPr>
                <a:spLocks noRot="1" noChangeAspect="1" noMove="1" noResize="1" noEditPoints="1" noAdjustHandles="1" noChangeArrowheads="1" noChangeShapeType="1" noTextEdit="1"/>
              </p:cNvSpPr>
              <p:nvPr/>
            </p:nvSpPr>
            <p:spPr>
              <a:xfrm>
                <a:off x="658390" y="1899434"/>
                <a:ext cx="5084864" cy="923330"/>
              </a:xfrm>
              <a:prstGeom prst="rect">
                <a:avLst/>
              </a:prstGeom>
              <a:blipFill>
                <a:blip r:embed="rId5"/>
                <a:stretch>
                  <a:fillRect l="-719" t="-3974" r="-719" b="-9934"/>
                </a:stretch>
              </a:blipFill>
            </p:spPr>
            <p:txBody>
              <a:bodyPr/>
              <a:lstStyle/>
              <a:p>
                <a:r>
                  <a:rPr lang="en-US">
                    <a:noFill/>
                  </a:rPr>
                  <a:t> </a:t>
                </a:r>
              </a:p>
            </p:txBody>
          </p:sp>
        </mc:Fallback>
      </mc:AlternateContent>
      <p:pic>
        <p:nvPicPr>
          <p:cNvPr id="33" name="Immagine 32"/>
          <p:cNvPicPr>
            <a:picLocks noChangeAspect="1"/>
          </p:cNvPicPr>
          <p:nvPr/>
        </p:nvPicPr>
        <p:blipFill>
          <a:blip r:embed="rId6"/>
          <a:stretch>
            <a:fillRect/>
          </a:stretch>
        </p:blipFill>
        <p:spPr>
          <a:xfrm>
            <a:off x="1523598" y="2795331"/>
            <a:ext cx="2817939" cy="865538"/>
          </a:xfrm>
          <a:prstGeom prst="rect">
            <a:avLst/>
          </a:prstGeom>
        </p:spPr>
      </p:pic>
      <p:pic>
        <p:nvPicPr>
          <p:cNvPr id="3075" name="Picture 3" descr="https://lh4.googleusercontent.com/L3JVL0Z-FR7VgycmfdbjpwuXppCBNgZwfRbxtI-7ldxJyW_wKJ-fmfu89lT7hBp3hG6ho8MiKNlA18GAnutuntBWNYnfW3_XwWIKoiVyEWVJsv-0p8jJxG27O0M8YyVEF4HT6S-gvo1muN_GpjQNpi3MVEQLLkuSCmBJrnXKQhvQNTc48CQYSHEueWPBEF0OdBNfY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8550" y="3270004"/>
            <a:ext cx="2457985" cy="2930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lh3.googleusercontent.com/JnblTQdi4H9dwbDK6BZ4C029yDqZ6BnH5XlkbA56T7wTUeKe0mD9VS9YWLvasfuQb0ePFjhNF2_2Jtq9tK-jCEsZxKz6LxrdewNR1rg3c836t0vurl-ojvUKanMNUEcUyBge8t8xqRjIG-iBavhnmNMYvsFBuKSTCNzNMtl8_z3gUaThOcHA-bUNOg_CYVd_6gGrw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52870" y="1541798"/>
            <a:ext cx="1889838" cy="1697433"/>
          </a:xfrm>
          <a:prstGeom prst="rect">
            <a:avLst/>
          </a:prstGeom>
          <a:noFill/>
          <a:extLst>
            <a:ext uri="{909E8E84-426E-40DD-AFC4-6F175D3DCCD1}">
              <a14:hiddenFill xmlns:a14="http://schemas.microsoft.com/office/drawing/2010/main">
                <a:solidFill>
                  <a:srgbClr val="FFFFFF"/>
                </a:solidFill>
              </a14:hiddenFill>
            </a:ext>
          </a:extLst>
        </p:spPr>
      </p:pic>
      <p:pic>
        <p:nvPicPr>
          <p:cNvPr id="35" name="Immagine 34"/>
          <p:cNvPicPr>
            <a:picLocks noChangeAspect="1"/>
          </p:cNvPicPr>
          <p:nvPr/>
        </p:nvPicPr>
        <p:blipFill>
          <a:blip r:embed="rId9"/>
          <a:stretch>
            <a:fillRect/>
          </a:stretch>
        </p:blipFill>
        <p:spPr>
          <a:xfrm>
            <a:off x="6512569" y="2849561"/>
            <a:ext cx="2718058" cy="678551"/>
          </a:xfrm>
          <a:prstGeom prst="rect">
            <a:avLst/>
          </a:prstGeom>
        </p:spPr>
      </p:pic>
      <p:sp>
        <p:nvSpPr>
          <p:cNvPr id="36" name="CasellaDiTesto 35"/>
          <p:cNvSpPr txBox="1"/>
          <p:nvPr/>
        </p:nvSpPr>
        <p:spPr>
          <a:xfrm>
            <a:off x="6383924" y="1922239"/>
            <a:ext cx="3520040" cy="923330"/>
          </a:xfrm>
          <a:prstGeom prst="rect">
            <a:avLst/>
          </a:prstGeom>
          <a:noFill/>
        </p:spPr>
        <p:txBody>
          <a:bodyPr wrap="square" rtlCol="0">
            <a:spAutoFit/>
          </a:bodyPr>
          <a:lstStyle/>
          <a:p>
            <a:pPr marL="285750" indent="-285750">
              <a:buFont typeface="Arial" panose="020B0604020202020204" pitchFamily="34" charset="0"/>
              <a:buChar char="•"/>
            </a:pPr>
            <a:r>
              <a:rPr lang="en-US" dirty="0"/>
              <a:t>100 bunches injected off-axis in a linear collider</a:t>
            </a:r>
          </a:p>
          <a:p>
            <a:pPr marL="285750" indent="-285750">
              <a:buFont typeface="Arial" panose="020B0604020202020204" pitchFamily="34" charset="0"/>
              <a:buChar char="•"/>
            </a:pPr>
            <a:r>
              <a:rPr lang="en-US" dirty="0"/>
              <a:t>Wakes from a </a:t>
            </a:r>
            <a:r>
              <a:rPr lang="en-US" b="1" dirty="0"/>
              <a:t>single HOM</a:t>
            </a:r>
          </a:p>
        </p:txBody>
      </p:sp>
      <p:cxnSp>
        <p:nvCxnSpPr>
          <p:cNvPr id="45" name="Connettore diritto 11">
            <a:extLst>
              <a:ext uri="{FF2B5EF4-FFF2-40B4-BE49-F238E27FC236}">
                <a16:creationId xmlns:a16="http://schemas.microsoft.com/office/drawing/2014/main" id="{366E9DE5-A9DB-44F8-B2EA-70DB45C44906}"/>
              </a:ext>
            </a:extLst>
          </p:cNvPr>
          <p:cNvCxnSpPr/>
          <p:nvPr/>
        </p:nvCxnSpPr>
        <p:spPr>
          <a:xfrm flipH="1">
            <a:off x="5835303" y="1651318"/>
            <a:ext cx="55023" cy="4845270"/>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pic>
        <p:nvPicPr>
          <p:cNvPr id="4" name="Immagine 3">
            <a:extLst>
              <a:ext uri="{FF2B5EF4-FFF2-40B4-BE49-F238E27FC236}">
                <a16:creationId xmlns:a16="http://schemas.microsoft.com/office/drawing/2014/main" id="{8E293ACB-E4B6-2D11-CDBB-DF6A102C7A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6" name="Immagine 5">
            <a:extLst>
              <a:ext uri="{FF2B5EF4-FFF2-40B4-BE49-F238E27FC236}">
                <a16:creationId xmlns:a16="http://schemas.microsoft.com/office/drawing/2014/main" id="{1E6583E3-9505-33C2-D22C-F7165972A8E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9" name="Immagine 8">
            <a:extLst>
              <a:ext uri="{FF2B5EF4-FFF2-40B4-BE49-F238E27FC236}">
                <a16:creationId xmlns:a16="http://schemas.microsoft.com/office/drawing/2014/main" id="{A062B44A-90EA-A080-01A9-8821A50DC1B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0" name="Immagine 9">
            <a:extLst>
              <a:ext uri="{FF2B5EF4-FFF2-40B4-BE49-F238E27FC236}">
                <a16:creationId xmlns:a16="http://schemas.microsoft.com/office/drawing/2014/main" id="{11380232-636F-71D6-2CF1-5095BACE63D3}"/>
              </a:ext>
            </a:extLst>
          </p:cNvPr>
          <p:cNvPicPr>
            <a:picLocks noChangeAspect="1"/>
          </p:cNvPicPr>
          <p:nvPr/>
        </p:nvPicPr>
        <p:blipFill rotWithShape="1">
          <a:blip r:embed="rId13">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sp>
        <p:nvSpPr>
          <p:cNvPr id="15" name="CasellaDiTesto 14">
            <a:extLst>
              <a:ext uri="{FF2B5EF4-FFF2-40B4-BE49-F238E27FC236}">
                <a16:creationId xmlns:a16="http://schemas.microsoft.com/office/drawing/2014/main" id="{3E0A690D-B1B7-ADA0-1B6D-F3EF5FC3662E}"/>
              </a:ext>
            </a:extLst>
          </p:cNvPr>
          <p:cNvSpPr txBox="1"/>
          <p:nvPr/>
        </p:nvSpPr>
        <p:spPr>
          <a:xfrm>
            <a:off x="3481328" y="5219272"/>
            <a:ext cx="906629" cy="461665"/>
          </a:xfrm>
          <a:prstGeom prst="rect">
            <a:avLst/>
          </a:prstGeom>
          <a:solidFill>
            <a:schemeClr val="accent5">
              <a:lumMod val="20000"/>
              <a:lumOff val="80000"/>
            </a:schemeClr>
          </a:solidFill>
          <a:ln>
            <a:solidFill>
              <a:schemeClr val="tx1"/>
            </a:solidFill>
          </a:ln>
        </p:spPr>
        <p:txBody>
          <a:bodyPr wrap="square" rtlCol="0">
            <a:spAutoFit/>
          </a:bodyPr>
          <a:lstStyle/>
          <a:p>
            <a:r>
              <a:rPr lang="it-IT" sz="1200" dirty="0"/>
              <a:t>DARPA-like </a:t>
            </a:r>
            <a:r>
              <a:rPr lang="it-IT" sz="1200" dirty="0" err="1"/>
              <a:t>parameters</a:t>
            </a:r>
            <a:endParaRPr lang="en-US" sz="1200" dirty="0"/>
          </a:p>
        </p:txBody>
      </p:sp>
      <p:pic>
        <p:nvPicPr>
          <p:cNvPr id="8" name="Immagine 7">
            <a:extLst>
              <a:ext uri="{FF2B5EF4-FFF2-40B4-BE49-F238E27FC236}">
                <a16:creationId xmlns:a16="http://schemas.microsoft.com/office/drawing/2014/main" id="{A5D6F755-8826-E5E7-B9FD-22B9EC897E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638388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FC83A4-B061-4ADD-9D6D-096FCADC755F}"/>
              </a:ext>
            </a:extLst>
          </p:cNvPr>
          <p:cNvSpPr>
            <a:spLocks noGrp="1"/>
          </p:cNvSpPr>
          <p:nvPr>
            <p:ph type="title"/>
          </p:nvPr>
        </p:nvSpPr>
        <p:spPr/>
        <p:txBody>
          <a:bodyPr/>
          <a:lstStyle/>
          <a:p>
            <a:r>
              <a:rPr lang="en-US" dirty="0"/>
              <a:t>Motivation: Unique Beam Physics</a:t>
            </a:r>
          </a:p>
        </p:txBody>
      </p:sp>
      <p:sp>
        <p:nvSpPr>
          <p:cNvPr id="3" name="Segnaposto numero diapositiva 2">
            <a:extLst>
              <a:ext uri="{FF2B5EF4-FFF2-40B4-BE49-F238E27FC236}">
                <a16:creationId xmlns:a16="http://schemas.microsoft.com/office/drawing/2014/main" id="{670DAF26-2B79-4088-B83C-0F50BCA04E09}"/>
              </a:ext>
            </a:extLst>
          </p:cNvPr>
          <p:cNvSpPr>
            <a:spLocks noGrp="1"/>
          </p:cNvSpPr>
          <p:nvPr>
            <p:ph type="sldNum" sz="quarter" idx="12"/>
          </p:nvPr>
        </p:nvSpPr>
        <p:spPr/>
        <p:txBody>
          <a:bodyPr/>
          <a:lstStyle/>
          <a:p>
            <a:fld id="{62EE6E3B-1986-4A06-9D04-53EACBB36779}" type="slidenum">
              <a:rPr lang="en-US" smtClean="0"/>
              <a:t>21</a:t>
            </a:fld>
            <a:endParaRPr lang="en-US"/>
          </a:p>
        </p:txBody>
      </p:sp>
      <p:pic>
        <p:nvPicPr>
          <p:cNvPr id="23" name="Immagine 22">
            <a:extLst>
              <a:ext uri="{FF2B5EF4-FFF2-40B4-BE49-F238E27FC236}">
                <a16:creationId xmlns:a16="http://schemas.microsoft.com/office/drawing/2014/main" id="{2C39DF5E-D33F-4E27-9AA4-CA011CE570F9}"/>
              </a:ext>
            </a:extLst>
          </p:cNvPr>
          <p:cNvPicPr>
            <a:picLocks noChangeAspect="1"/>
          </p:cNvPicPr>
          <p:nvPr/>
        </p:nvPicPr>
        <p:blipFill>
          <a:blip r:embed="rId3"/>
          <a:stretch>
            <a:fillRect/>
          </a:stretch>
        </p:blipFill>
        <p:spPr>
          <a:xfrm>
            <a:off x="253412" y="5365719"/>
            <a:ext cx="2763152" cy="425712"/>
          </a:xfrm>
          <a:prstGeom prst="rect">
            <a:avLst/>
          </a:prstGeom>
        </p:spPr>
      </p:pic>
      <p:pic>
        <p:nvPicPr>
          <p:cNvPr id="24" name="Picture 52">
            <a:extLst>
              <a:ext uri="{FF2B5EF4-FFF2-40B4-BE49-F238E27FC236}">
                <a16:creationId xmlns:a16="http://schemas.microsoft.com/office/drawing/2014/main" id="{94F62298-735F-4306-BC79-05E19216773B}"/>
              </a:ext>
            </a:extLst>
          </p:cNvPr>
          <p:cNvPicPr>
            <a:picLocks noChangeAspect="1"/>
          </p:cNvPicPr>
          <p:nvPr/>
        </p:nvPicPr>
        <p:blipFill>
          <a:blip r:embed="rId4"/>
          <a:stretch>
            <a:fillRect/>
          </a:stretch>
        </p:blipFill>
        <p:spPr>
          <a:xfrm>
            <a:off x="253012" y="5868786"/>
            <a:ext cx="3833770" cy="312149"/>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83E407A7-CAB9-4D9E-9ED6-E91436F833F7}"/>
                  </a:ext>
                </a:extLst>
              </p:cNvPr>
              <p:cNvSpPr txBox="1"/>
              <p:nvPr/>
            </p:nvSpPr>
            <p:spPr>
              <a:xfrm>
                <a:off x="203448" y="2095357"/>
                <a:ext cx="424731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High accelerating </a:t>
                </a:r>
                <a:r>
                  <a:rPr lang="en-US" sz="1600" b="1" dirty="0"/>
                  <a:t>gradient</a:t>
                </a:r>
                <a:r>
                  <a:rPr lang="en-US" sz="1600" dirty="0"/>
                  <a:t>: </a:t>
                </a:r>
                <a14:m>
                  <m:oMath xmlns:m="http://schemas.openxmlformats.org/officeDocument/2006/math">
                    <m:r>
                      <a:rPr lang="en-US" sz="1600" b="0" i="1" smtClean="0">
                        <a:latin typeface="Cambria Math" panose="02040503050406030204" pitchFamily="18" charset="0"/>
                      </a:rPr>
                      <m:t>∼</m:t>
                    </m:r>
                  </m:oMath>
                </a14:m>
                <a:r>
                  <a:rPr lang="en-US" sz="1600" dirty="0"/>
                  <a:t>50 MeV/m (room temp) and </a:t>
                </a:r>
                <a14:m>
                  <m:oMath xmlns:m="http://schemas.openxmlformats.org/officeDocument/2006/math">
                    <m:r>
                      <a:rPr lang="en-US" sz="1600" i="1">
                        <a:latin typeface="Cambria Math" panose="02040503050406030204" pitchFamily="18" charset="0"/>
                      </a:rPr>
                      <m:t>∼ </m:t>
                    </m:r>
                  </m:oMath>
                </a14:m>
                <a:r>
                  <a:rPr lang="en-US" sz="1600" dirty="0"/>
                  <a:t>125 MeV/m (</a:t>
                </a:r>
                <a:r>
                  <a:rPr lang="en-US" sz="1600" dirty="0" err="1"/>
                  <a:t>cryo</a:t>
                </a:r>
                <a:r>
                  <a:rPr lang="en-US" sz="1600" dirty="0"/>
                  <a:t>-cooled)</a:t>
                </a:r>
              </a:p>
              <a:p>
                <a:pPr marL="285750" indent="-285750">
                  <a:buFont typeface="Arial" panose="020B0604020202020204" pitchFamily="34" charset="0"/>
                  <a:buChar char="•"/>
                </a:pPr>
                <a:r>
                  <a:rPr lang="en-US" sz="1600" u="sng" dirty="0"/>
                  <a:t>1</a:t>
                </a:r>
                <a:r>
                  <a:rPr lang="en-US" sz="1600" u="sng" baseline="30000" dirty="0"/>
                  <a:t>st</a:t>
                </a:r>
                <a:r>
                  <a:rPr lang="en-US" sz="1600" u="sng" dirty="0"/>
                  <a:t> - order focusing</a:t>
                </a:r>
                <a:r>
                  <a:rPr lang="en-US" sz="1600" dirty="0"/>
                  <a:t>: transitions from field-free to non-zero field regions</a:t>
                </a:r>
                <a:r>
                  <a:rPr lang="en-US" sz="1600" b="1" dirty="0">
                    <a:solidFill>
                      <a:srgbClr val="00B050"/>
                    </a:solidFill>
                  </a:rPr>
                  <a:t> (a)</a:t>
                </a:r>
                <a:endParaRPr lang="en-US" sz="1600" dirty="0"/>
              </a:p>
              <a:p>
                <a:pPr marL="285750" indent="-285750">
                  <a:buFont typeface="Arial" panose="020B0604020202020204" pitchFamily="34" charset="0"/>
                  <a:buChar char="•"/>
                </a:pPr>
                <a:r>
                  <a:rPr lang="en-US" sz="1600" u="sng" dirty="0"/>
                  <a:t>2</a:t>
                </a:r>
                <a:r>
                  <a:rPr lang="en-US" sz="1600" u="sng" baseline="30000" dirty="0"/>
                  <a:t>nd</a:t>
                </a:r>
                <a:r>
                  <a:rPr lang="en-US" sz="1600" u="sng" dirty="0"/>
                  <a:t> - order focusing</a:t>
                </a:r>
                <a:r>
                  <a:rPr lang="en-US" sz="1600" dirty="0"/>
                  <a:t>: non-synchronous </a:t>
                </a:r>
                <a:r>
                  <a:rPr lang="en-US" sz="1600" i="1" dirty="0"/>
                  <a:t>space harmonics</a:t>
                </a:r>
                <a:r>
                  <a:rPr lang="en-US" sz="1600" dirty="0"/>
                  <a:t> in the accelerating cells </a:t>
                </a:r>
                <a:r>
                  <a:rPr lang="en-US" sz="1600" b="1" dirty="0">
                    <a:solidFill>
                      <a:srgbClr val="00B050"/>
                    </a:solidFill>
                  </a:rPr>
                  <a:t>(b)</a:t>
                </a:r>
                <a:endParaRPr lang="en-US" sz="1600" dirty="0"/>
              </a:p>
            </p:txBody>
          </p:sp>
        </mc:Choice>
        <mc:Fallback xmlns="">
          <p:sp>
            <p:nvSpPr>
              <p:cNvPr id="7" name="CasellaDiTesto 6">
                <a:extLst>
                  <a:ext uri="{FF2B5EF4-FFF2-40B4-BE49-F238E27FC236}">
                    <a16:creationId xmlns:a16="http://schemas.microsoft.com/office/drawing/2014/main" xmlns="" id="{83E407A7-CAB9-4D9E-9ED6-E91436F833F7}"/>
                  </a:ext>
                </a:extLst>
              </p:cNvPr>
              <p:cNvSpPr txBox="1">
                <a:spLocks noRot="1" noChangeAspect="1" noMove="1" noResize="1" noEditPoints="1" noAdjustHandles="1" noChangeArrowheads="1" noChangeShapeType="1" noTextEdit="1"/>
              </p:cNvSpPr>
              <p:nvPr/>
            </p:nvSpPr>
            <p:spPr>
              <a:xfrm>
                <a:off x="203448" y="2095357"/>
                <a:ext cx="4247317" cy="1569660"/>
              </a:xfrm>
              <a:prstGeom prst="rect">
                <a:avLst/>
              </a:prstGeom>
              <a:blipFill rotWithShape="0">
                <a:blip r:embed="rId5"/>
                <a:stretch>
                  <a:fillRect l="-574" t="-1167" r="-1578" b="-4280"/>
                </a:stretch>
              </a:blipFill>
            </p:spPr>
            <p:txBody>
              <a:bodyPr/>
              <a:lstStyle/>
              <a:p>
                <a:r>
                  <a:rPr lang="it-IT">
                    <a:noFill/>
                  </a:rPr>
                  <a:t> </a:t>
                </a:r>
              </a:p>
            </p:txBody>
          </p:sp>
        </mc:Fallback>
      </mc:AlternateContent>
      <p:sp>
        <p:nvSpPr>
          <p:cNvPr id="25" name="CasellaDiTesto 24">
            <a:extLst>
              <a:ext uri="{FF2B5EF4-FFF2-40B4-BE49-F238E27FC236}">
                <a16:creationId xmlns:a16="http://schemas.microsoft.com/office/drawing/2014/main" id="{DC128ED1-7E60-4C1A-B5AD-5CBFCA5DB762}"/>
              </a:ext>
            </a:extLst>
          </p:cNvPr>
          <p:cNvSpPr txBox="1"/>
          <p:nvPr/>
        </p:nvSpPr>
        <p:spPr>
          <a:xfrm>
            <a:off x="151683" y="1649081"/>
            <a:ext cx="3636892" cy="369332"/>
          </a:xfrm>
          <a:prstGeom prst="rect">
            <a:avLst/>
          </a:prstGeom>
          <a:noFill/>
        </p:spPr>
        <p:txBody>
          <a:bodyPr wrap="square" rtlCol="0">
            <a:spAutoFit/>
          </a:bodyPr>
          <a:lstStyle/>
          <a:p>
            <a:r>
              <a:rPr lang="en-US" b="1" u="sng" dirty="0">
                <a:solidFill>
                  <a:srgbClr val="C00000"/>
                </a:solidFill>
              </a:rPr>
              <a:t>Enhanced radial focusing in </a:t>
            </a:r>
            <a:r>
              <a:rPr lang="en-US" b="1" u="sng" dirty="0" err="1">
                <a:solidFill>
                  <a:srgbClr val="C00000"/>
                </a:solidFill>
              </a:rPr>
              <a:t>rf</a:t>
            </a:r>
            <a:r>
              <a:rPr lang="en-US" b="1" u="sng" dirty="0">
                <a:solidFill>
                  <a:srgbClr val="C00000"/>
                </a:solidFill>
              </a:rPr>
              <a:t> </a:t>
            </a:r>
            <a:r>
              <a:rPr lang="en-US" b="1" u="sng" dirty="0" err="1">
                <a:solidFill>
                  <a:srgbClr val="C00000"/>
                </a:solidFill>
              </a:rPr>
              <a:t>linacs</a:t>
            </a:r>
            <a:endParaRPr lang="en-US" b="1" u="sng" dirty="0">
              <a:solidFill>
                <a:srgbClr val="C00000"/>
              </a:solidFill>
            </a:endParaRPr>
          </a:p>
        </p:txBody>
      </p:sp>
      <p:sp>
        <p:nvSpPr>
          <p:cNvPr id="37" name="CasellaDiTesto 36">
            <a:extLst>
              <a:ext uri="{FF2B5EF4-FFF2-40B4-BE49-F238E27FC236}">
                <a16:creationId xmlns:a16="http://schemas.microsoft.com/office/drawing/2014/main" id="{1F4DD4FF-8D03-426D-92AC-332AD5207363}"/>
              </a:ext>
            </a:extLst>
          </p:cNvPr>
          <p:cNvSpPr txBox="1"/>
          <p:nvPr/>
        </p:nvSpPr>
        <p:spPr>
          <a:xfrm>
            <a:off x="4599054" y="1649081"/>
            <a:ext cx="2896413" cy="369332"/>
          </a:xfrm>
          <a:prstGeom prst="rect">
            <a:avLst/>
          </a:prstGeom>
          <a:noFill/>
        </p:spPr>
        <p:txBody>
          <a:bodyPr wrap="square" rtlCol="0">
            <a:spAutoFit/>
          </a:bodyPr>
          <a:lstStyle/>
          <a:p>
            <a:r>
              <a:rPr lang="en-US" b="1" u="sng" dirty="0">
                <a:solidFill>
                  <a:srgbClr val="C00000"/>
                </a:solidFill>
              </a:rPr>
              <a:t>Strong </a:t>
            </a:r>
            <a:r>
              <a:rPr lang="en-US" b="1" u="sng" dirty="0" err="1">
                <a:solidFill>
                  <a:srgbClr val="C00000"/>
                </a:solidFill>
              </a:rPr>
              <a:t>wakefield</a:t>
            </a:r>
            <a:r>
              <a:rPr lang="en-US" b="1" u="sng" dirty="0">
                <a:solidFill>
                  <a:srgbClr val="C00000"/>
                </a:solidFill>
              </a:rPr>
              <a:t> interaction</a:t>
            </a:r>
          </a:p>
        </p:txBody>
      </p:sp>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23E8886D-027C-4712-BE1E-D409C48BADA4}"/>
                  </a:ext>
                </a:extLst>
              </p:cNvPr>
              <p:cNvSpPr txBox="1"/>
              <p:nvPr/>
            </p:nvSpPr>
            <p:spPr>
              <a:xfrm>
                <a:off x="4605843" y="2095357"/>
                <a:ext cx="389998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Small irises cause stronger </a:t>
                </a:r>
                <a:r>
                  <a:rPr lang="en-US" sz="1600" b="1" dirty="0" err="1"/>
                  <a:t>wakefield</a:t>
                </a:r>
                <a:r>
                  <a:rPr lang="en-US" sz="1600" b="1" dirty="0"/>
                  <a:t> interaction: </a:t>
                </a:r>
                <a:r>
                  <a:rPr lang="en-US" sz="1600" dirty="0"/>
                  <a:t>C-band structures with </a:t>
                </a:r>
                <a14:m>
                  <m:oMath xmlns:m="http://schemas.openxmlformats.org/officeDocument/2006/math">
                    <m:r>
                      <a:rPr lang="it-IT" sz="1600" b="0" i="1" smtClean="0">
                        <a:latin typeface="Cambria Math" panose="02040503050406030204" pitchFamily="18" charset="0"/>
                      </a:rPr>
                      <m:t>∼2</m:t>
                    </m:r>
                    <m:r>
                      <m:rPr>
                        <m:sty m:val="p"/>
                      </m:rPr>
                      <a:rPr lang="it-IT" sz="1600" b="0" i="0" smtClean="0">
                        <a:latin typeface="Cambria Math" panose="02040503050406030204" pitchFamily="18" charset="0"/>
                      </a:rPr>
                      <m:t>mm</m:t>
                    </m:r>
                  </m:oMath>
                </a14:m>
                <a:r>
                  <a:rPr lang="en-US" sz="1600" dirty="0"/>
                  <a:t> iris radius (</a:t>
                </a:r>
                <a14:m>
                  <m:oMath xmlns:m="http://schemas.openxmlformats.org/officeDocument/2006/math">
                    <m:r>
                      <a:rPr lang="it-IT" sz="1600" b="0" i="1" smtClean="0">
                        <a:latin typeface="Cambria Math" panose="02040503050406030204" pitchFamily="18" charset="0"/>
                      </a:rPr>
                      <m:t>∼0.038⋅</m:t>
                    </m:r>
                    <m:sSub>
                      <m:sSubPr>
                        <m:ctrlPr>
                          <a:rPr lang="it-IT" sz="1600" i="1">
                            <a:latin typeface="Cambria Math" panose="02040503050406030204" pitchFamily="18" charset="0"/>
                          </a:rPr>
                        </m:ctrlPr>
                      </m:sSubPr>
                      <m:e>
                        <m:r>
                          <a:rPr lang="it-IT" sz="1600" i="1">
                            <a:latin typeface="Cambria Math" panose="02040503050406030204" pitchFamily="18" charset="0"/>
                          </a:rPr>
                          <m:t>𝜆</m:t>
                        </m:r>
                      </m:e>
                      <m:sub>
                        <m:r>
                          <m:rPr>
                            <m:sty m:val="p"/>
                          </m:rPr>
                          <a:rPr lang="it-IT" sz="1600">
                            <a:latin typeface="Cambria Math" panose="02040503050406030204" pitchFamily="18" charset="0"/>
                          </a:rPr>
                          <m:t>rf</m:t>
                        </m:r>
                      </m:sub>
                    </m:sSub>
                  </m:oMath>
                </a14:m>
                <a:r>
                  <a:rPr lang="en-US" sz="1600" dirty="0"/>
                  <a:t>)</a:t>
                </a:r>
                <a:endParaRPr lang="en-US" sz="1600" b="1" dirty="0"/>
              </a:p>
              <a:p>
                <a:pPr marL="285750" indent="-285750">
                  <a:buFont typeface="Arial" panose="020B0604020202020204" pitchFamily="34" charset="0"/>
                  <a:buChar char="•"/>
                </a:pPr>
                <a:r>
                  <a:rPr lang="en-US" sz="1600" dirty="0"/>
                  <a:t>Field diffracted in </a:t>
                </a:r>
                <a:r>
                  <a:rPr lang="en-US" sz="1600" i="1" dirty="0"/>
                  <a:t>periodic accelerating structures</a:t>
                </a:r>
                <a:r>
                  <a:rPr lang="en-US" sz="1600" dirty="0"/>
                  <a:t> (K. Bane’s theory) </a:t>
                </a:r>
                <a:r>
                  <a:rPr lang="en-US" sz="1600" b="1" dirty="0">
                    <a:solidFill>
                      <a:srgbClr val="00B050"/>
                    </a:solidFill>
                  </a:rPr>
                  <a:t>(c)</a:t>
                </a:r>
              </a:p>
              <a:p>
                <a:pPr marL="285750" indent="-285750">
                  <a:buFont typeface="Arial" panose="020B0604020202020204" pitchFamily="34" charset="0"/>
                  <a:buChar char="•"/>
                </a:pPr>
                <a:r>
                  <a:rPr lang="en-US" sz="1600" dirty="0"/>
                  <a:t>HOMs parasitically excited in the </a:t>
                </a:r>
                <a:r>
                  <a:rPr lang="en-US" sz="1600" dirty="0" err="1"/>
                  <a:t>linac</a:t>
                </a:r>
                <a:r>
                  <a:rPr lang="en-US" sz="1600" dirty="0"/>
                  <a:t> </a:t>
                </a:r>
                <a:r>
                  <a:rPr lang="en-US" sz="1600" b="1" dirty="0">
                    <a:solidFill>
                      <a:srgbClr val="00B050"/>
                    </a:solidFill>
                  </a:rPr>
                  <a:t>(d)</a:t>
                </a:r>
              </a:p>
            </p:txBody>
          </p:sp>
        </mc:Choice>
        <mc:Fallback xmlns="">
          <p:sp>
            <p:nvSpPr>
              <p:cNvPr id="38" name="CasellaDiTesto 37">
                <a:extLst>
                  <a:ext uri="{FF2B5EF4-FFF2-40B4-BE49-F238E27FC236}">
                    <a16:creationId xmlns:a16="http://schemas.microsoft.com/office/drawing/2014/main" xmlns="" xmlns:a14="http://schemas.microsoft.com/office/drawing/2010/main" id="{23E8886D-027C-4712-BE1E-D409C48BADA4}"/>
                  </a:ext>
                </a:extLst>
              </p:cNvPr>
              <p:cNvSpPr txBox="1">
                <a:spLocks noRot="1" noChangeAspect="1" noMove="1" noResize="1" noEditPoints="1" noAdjustHandles="1" noChangeArrowheads="1" noChangeShapeType="1" noTextEdit="1"/>
              </p:cNvSpPr>
              <p:nvPr/>
            </p:nvSpPr>
            <p:spPr>
              <a:xfrm>
                <a:off x="4605843" y="2095357"/>
                <a:ext cx="3899981" cy="1569660"/>
              </a:xfrm>
              <a:prstGeom prst="rect">
                <a:avLst/>
              </a:prstGeom>
              <a:blipFill rotWithShape="0">
                <a:blip r:embed="rId6"/>
                <a:stretch>
                  <a:fillRect l="-626" t="-1167" b="-4280"/>
                </a:stretch>
              </a:blipFill>
            </p:spPr>
            <p:txBody>
              <a:bodyPr/>
              <a:lstStyle/>
              <a:p>
                <a:r>
                  <a:rPr lang="it-IT">
                    <a:noFill/>
                  </a:rPr>
                  <a:t> </a:t>
                </a:r>
              </a:p>
            </p:txBody>
          </p:sp>
        </mc:Fallback>
      </mc:AlternateContent>
      <p:cxnSp>
        <p:nvCxnSpPr>
          <p:cNvPr id="42" name="Connettore diritto 41">
            <a:extLst>
              <a:ext uri="{FF2B5EF4-FFF2-40B4-BE49-F238E27FC236}">
                <a16:creationId xmlns:a16="http://schemas.microsoft.com/office/drawing/2014/main" id="{42F61930-5413-4F71-A1C4-ED6B60322C02}"/>
              </a:ext>
            </a:extLst>
          </p:cNvPr>
          <p:cNvCxnSpPr>
            <a:cxnSpLocks/>
          </p:cNvCxnSpPr>
          <p:nvPr/>
        </p:nvCxnSpPr>
        <p:spPr>
          <a:xfrm>
            <a:off x="4450766" y="1764056"/>
            <a:ext cx="0" cy="4940732"/>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pic>
        <p:nvPicPr>
          <p:cNvPr id="46" name="Immagine 45">
            <a:extLst>
              <a:ext uri="{FF2B5EF4-FFF2-40B4-BE49-F238E27FC236}">
                <a16:creationId xmlns:a16="http://schemas.microsoft.com/office/drawing/2014/main" id="{4A1035E6-62D6-4544-8644-8316B1C0CE82}"/>
              </a:ext>
            </a:extLst>
          </p:cNvPr>
          <p:cNvPicPr>
            <a:picLocks noChangeAspect="1"/>
          </p:cNvPicPr>
          <p:nvPr/>
        </p:nvPicPr>
        <p:blipFill>
          <a:blip r:embed="rId7"/>
          <a:stretch>
            <a:fillRect/>
          </a:stretch>
        </p:blipFill>
        <p:spPr>
          <a:xfrm>
            <a:off x="5011921" y="4689018"/>
            <a:ext cx="2515755" cy="393791"/>
          </a:xfrm>
          <a:prstGeom prst="rect">
            <a:avLst/>
          </a:prstGeom>
        </p:spPr>
      </p:pic>
      <p:grpSp>
        <p:nvGrpSpPr>
          <p:cNvPr id="56" name="Gruppo 55">
            <a:extLst>
              <a:ext uri="{FF2B5EF4-FFF2-40B4-BE49-F238E27FC236}">
                <a16:creationId xmlns:a16="http://schemas.microsoft.com/office/drawing/2014/main" id="{99386D88-F78D-4944-91BA-D47E643A9A2E}"/>
              </a:ext>
            </a:extLst>
          </p:cNvPr>
          <p:cNvGrpSpPr/>
          <p:nvPr/>
        </p:nvGrpSpPr>
        <p:grpSpPr>
          <a:xfrm>
            <a:off x="363070" y="3709473"/>
            <a:ext cx="2022034" cy="442356"/>
            <a:chOff x="192440" y="4571505"/>
            <a:chExt cx="2022034" cy="442356"/>
          </a:xfrm>
        </p:grpSpPr>
        <p:pic>
          <p:nvPicPr>
            <p:cNvPr id="49" name="Immagine 48">
              <a:extLst>
                <a:ext uri="{FF2B5EF4-FFF2-40B4-BE49-F238E27FC236}">
                  <a16:creationId xmlns:a16="http://schemas.microsoft.com/office/drawing/2014/main" id="{A42EC523-5270-4F2B-A9AB-5A39360D8B33}"/>
                </a:ext>
              </a:extLst>
            </p:cNvPr>
            <p:cNvPicPr>
              <a:picLocks noChangeAspect="1"/>
            </p:cNvPicPr>
            <p:nvPr/>
          </p:nvPicPr>
          <p:blipFill>
            <a:blip r:embed="rId8"/>
            <a:stretch>
              <a:fillRect/>
            </a:stretch>
          </p:blipFill>
          <p:spPr>
            <a:xfrm>
              <a:off x="657551" y="4571505"/>
              <a:ext cx="1556923" cy="442356"/>
            </a:xfrm>
            <a:prstGeom prst="rect">
              <a:avLst/>
            </a:prstGeom>
          </p:spPr>
        </p:pic>
        <p:sp>
          <p:nvSpPr>
            <p:cNvPr id="51" name="CasellaDiTesto 50">
              <a:extLst>
                <a:ext uri="{FF2B5EF4-FFF2-40B4-BE49-F238E27FC236}">
                  <a16:creationId xmlns:a16="http://schemas.microsoft.com/office/drawing/2014/main" id="{9C96257E-B0F1-43E4-9703-A6F4B0B3A4F3}"/>
                </a:ext>
              </a:extLst>
            </p:cNvPr>
            <p:cNvSpPr txBox="1"/>
            <p:nvPr/>
          </p:nvSpPr>
          <p:spPr>
            <a:xfrm>
              <a:off x="192440" y="4602022"/>
              <a:ext cx="465111" cy="369332"/>
            </a:xfrm>
            <a:prstGeom prst="rect">
              <a:avLst/>
            </a:prstGeom>
            <a:noFill/>
          </p:spPr>
          <p:txBody>
            <a:bodyPr wrap="square">
              <a:spAutoFit/>
            </a:bodyPr>
            <a:lstStyle/>
            <a:p>
              <a:r>
                <a:rPr lang="en-US" b="1" dirty="0">
                  <a:solidFill>
                    <a:srgbClr val="00B050"/>
                  </a:solidFill>
                </a:rPr>
                <a:t>(a)</a:t>
              </a:r>
              <a:endParaRPr lang="en-US" dirty="0"/>
            </a:p>
          </p:txBody>
        </p:sp>
      </p:grpSp>
      <p:grpSp>
        <p:nvGrpSpPr>
          <p:cNvPr id="57" name="Gruppo 56">
            <a:extLst>
              <a:ext uri="{FF2B5EF4-FFF2-40B4-BE49-F238E27FC236}">
                <a16:creationId xmlns:a16="http://schemas.microsoft.com/office/drawing/2014/main" id="{E0E39E09-FC64-4385-A83A-91C8340DF349}"/>
              </a:ext>
            </a:extLst>
          </p:cNvPr>
          <p:cNvGrpSpPr/>
          <p:nvPr/>
        </p:nvGrpSpPr>
        <p:grpSpPr>
          <a:xfrm>
            <a:off x="364553" y="4210327"/>
            <a:ext cx="3766007" cy="615973"/>
            <a:chOff x="193923" y="5072359"/>
            <a:chExt cx="3766007" cy="615973"/>
          </a:xfrm>
        </p:grpSpPr>
        <p:pic>
          <p:nvPicPr>
            <p:cNvPr id="48" name="Immagine 26">
              <a:extLst>
                <a:ext uri="{FF2B5EF4-FFF2-40B4-BE49-F238E27FC236}">
                  <a16:creationId xmlns:a16="http://schemas.microsoft.com/office/drawing/2014/main" id="{06BF04B7-FD1D-4230-A040-27731A67D22D}"/>
                </a:ext>
              </a:extLst>
            </p:cNvPr>
            <p:cNvPicPr>
              <a:picLocks noChangeAspect="1"/>
            </p:cNvPicPr>
            <p:nvPr/>
          </p:nvPicPr>
          <p:blipFill>
            <a:blip r:embed="rId9"/>
            <a:stretch>
              <a:fillRect/>
            </a:stretch>
          </p:blipFill>
          <p:spPr>
            <a:xfrm>
              <a:off x="656280" y="5072359"/>
              <a:ext cx="3303650" cy="615973"/>
            </a:xfrm>
            <a:prstGeom prst="rect">
              <a:avLst/>
            </a:prstGeom>
          </p:spPr>
        </p:pic>
        <p:sp>
          <p:nvSpPr>
            <p:cNvPr id="52" name="CasellaDiTesto 51">
              <a:extLst>
                <a:ext uri="{FF2B5EF4-FFF2-40B4-BE49-F238E27FC236}">
                  <a16:creationId xmlns:a16="http://schemas.microsoft.com/office/drawing/2014/main" id="{2DE2D26A-9483-4BC7-8683-E550EB3E8C0D}"/>
                </a:ext>
              </a:extLst>
            </p:cNvPr>
            <p:cNvSpPr txBox="1"/>
            <p:nvPr/>
          </p:nvSpPr>
          <p:spPr>
            <a:xfrm>
              <a:off x="193923" y="5201610"/>
              <a:ext cx="465111" cy="369332"/>
            </a:xfrm>
            <a:prstGeom prst="rect">
              <a:avLst/>
            </a:prstGeom>
            <a:noFill/>
          </p:spPr>
          <p:txBody>
            <a:bodyPr wrap="square">
              <a:spAutoFit/>
            </a:bodyPr>
            <a:lstStyle/>
            <a:p>
              <a:r>
                <a:rPr lang="en-US" b="1" dirty="0">
                  <a:solidFill>
                    <a:srgbClr val="00B050"/>
                  </a:solidFill>
                </a:rPr>
                <a:t>(b)</a:t>
              </a:r>
              <a:endParaRPr lang="en-US" dirty="0"/>
            </a:p>
          </p:txBody>
        </p:sp>
      </p:grpSp>
      <p:pic>
        <p:nvPicPr>
          <p:cNvPr id="47" name="Immagine 46">
            <a:extLst>
              <a:ext uri="{FF2B5EF4-FFF2-40B4-BE49-F238E27FC236}">
                <a16:creationId xmlns:a16="http://schemas.microsoft.com/office/drawing/2014/main" id="{A3040699-4E4D-4484-8D31-3B864C4FDAD5}"/>
              </a:ext>
            </a:extLst>
          </p:cNvPr>
          <p:cNvPicPr>
            <a:picLocks noChangeAspect="1"/>
          </p:cNvPicPr>
          <p:nvPr/>
        </p:nvPicPr>
        <p:blipFill>
          <a:blip r:embed="rId10"/>
          <a:stretch>
            <a:fillRect/>
          </a:stretch>
        </p:blipFill>
        <p:spPr>
          <a:xfrm>
            <a:off x="5011921" y="5159134"/>
            <a:ext cx="2513247" cy="406335"/>
          </a:xfrm>
          <a:prstGeom prst="rect">
            <a:avLst/>
          </a:prstGeom>
        </p:spPr>
      </p:pic>
      <p:grpSp>
        <p:nvGrpSpPr>
          <p:cNvPr id="4" name="Gruppo 3"/>
          <p:cNvGrpSpPr/>
          <p:nvPr/>
        </p:nvGrpSpPr>
        <p:grpSpPr>
          <a:xfrm>
            <a:off x="4570752" y="3753465"/>
            <a:ext cx="3654648" cy="876352"/>
            <a:chOff x="4755759" y="3958821"/>
            <a:chExt cx="3654648" cy="876352"/>
          </a:xfrm>
        </p:grpSpPr>
        <p:pic>
          <p:nvPicPr>
            <p:cNvPr id="39" name="Immagin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4087" y="3958821"/>
              <a:ext cx="3286320" cy="876352"/>
            </a:xfrm>
            <a:prstGeom prst="rect">
              <a:avLst/>
            </a:prstGeom>
            <a:ln>
              <a:noFill/>
            </a:ln>
          </p:spPr>
        </p:pic>
        <p:sp>
          <p:nvSpPr>
            <p:cNvPr id="41" name="CasellaDiTesto 40">
              <a:extLst>
                <a:ext uri="{FF2B5EF4-FFF2-40B4-BE49-F238E27FC236}">
                  <a16:creationId xmlns:a16="http://schemas.microsoft.com/office/drawing/2014/main" id="{9C96257E-B0F1-43E4-9703-A6F4B0B3A4F3}"/>
                </a:ext>
              </a:extLst>
            </p:cNvPr>
            <p:cNvSpPr txBox="1"/>
            <p:nvPr/>
          </p:nvSpPr>
          <p:spPr>
            <a:xfrm>
              <a:off x="4755759" y="4163217"/>
              <a:ext cx="465111" cy="369332"/>
            </a:xfrm>
            <a:prstGeom prst="rect">
              <a:avLst/>
            </a:prstGeom>
            <a:noFill/>
          </p:spPr>
          <p:txBody>
            <a:bodyPr wrap="square">
              <a:spAutoFit/>
            </a:bodyPr>
            <a:lstStyle/>
            <a:p>
              <a:r>
                <a:rPr lang="en-US" b="1" dirty="0">
                  <a:solidFill>
                    <a:srgbClr val="00B050"/>
                  </a:solidFill>
                </a:rPr>
                <a:t>(c)</a:t>
              </a:r>
              <a:endParaRPr lang="en-US" dirty="0"/>
            </a:p>
          </p:txBody>
        </p:sp>
      </p:grpSp>
      <p:grpSp>
        <p:nvGrpSpPr>
          <p:cNvPr id="5" name="Gruppo 4"/>
          <p:cNvGrpSpPr/>
          <p:nvPr/>
        </p:nvGrpSpPr>
        <p:grpSpPr>
          <a:xfrm>
            <a:off x="4563806" y="5661220"/>
            <a:ext cx="3062171" cy="740692"/>
            <a:chOff x="4774584" y="4918605"/>
            <a:chExt cx="3062171" cy="740692"/>
          </a:xfrm>
        </p:grpSpPr>
        <p:pic>
          <p:nvPicPr>
            <p:cNvPr id="40" name="Immagin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6571" y="4918605"/>
              <a:ext cx="2730184" cy="740692"/>
            </a:xfrm>
            <a:prstGeom prst="rect">
              <a:avLst/>
            </a:prstGeom>
          </p:spPr>
        </p:pic>
        <p:sp>
          <p:nvSpPr>
            <p:cNvPr id="50" name="CasellaDiTesto 49">
              <a:extLst>
                <a:ext uri="{FF2B5EF4-FFF2-40B4-BE49-F238E27FC236}">
                  <a16:creationId xmlns:a16="http://schemas.microsoft.com/office/drawing/2014/main" id="{9C96257E-B0F1-43E4-9703-A6F4B0B3A4F3}"/>
                </a:ext>
              </a:extLst>
            </p:cNvPr>
            <p:cNvSpPr txBox="1"/>
            <p:nvPr/>
          </p:nvSpPr>
          <p:spPr>
            <a:xfrm>
              <a:off x="4774584" y="5087151"/>
              <a:ext cx="465111" cy="369332"/>
            </a:xfrm>
            <a:prstGeom prst="rect">
              <a:avLst/>
            </a:prstGeom>
            <a:noFill/>
          </p:spPr>
          <p:txBody>
            <a:bodyPr wrap="square">
              <a:spAutoFit/>
            </a:bodyPr>
            <a:lstStyle/>
            <a:p>
              <a:r>
                <a:rPr lang="en-US" b="1" dirty="0">
                  <a:solidFill>
                    <a:srgbClr val="00B050"/>
                  </a:solidFill>
                </a:rPr>
                <a:t>(d)</a:t>
              </a:r>
              <a:endParaRPr lang="en-US" dirty="0"/>
            </a:p>
          </p:txBody>
        </p:sp>
      </p:grpSp>
      <p:sp>
        <p:nvSpPr>
          <p:cNvPr id="54" name="CasellaDiTesto 53">
            <a:extLst>
              <a:ext uri="{FF2B5EF4-FFF2-40B4-BE49-F238E27FC236}">
                <a16:creationId xmlns:a16="http://schemas.microsoft.com/office/drawing/2014/main" id="{1F4DD4FF-8D03-426D-92AC-332AD5207363}"/>
              </a:ext>
            </a:extLst>
          </p:cNvPr>
          <p:cNvSpPr txBox="1"/>
          <p:nvPr/>
        </p:nvSpPr>
        <p:spPr>
          <a:xfrm>
            <a:off x="8700222" y="1645099"/>
            <a:ext cx="2896413" cy="369332"/>
          </a:xfrm>
          <a:prstGeom prst="rect">
            <a:avLst/>
          </a:prstGeom>
          <a:noFill/>
        </p:spPr>
        <p:txBody>
          <a:bodyPr wrap="square" rtlCol="0">
            <a:spAutoFit/>
          </a:bodyPr>
          <a:lstStyle/>
          <a:p>
            <a:r>
              <a:rPr lang="en-US" b="1" u="sng" dirty="0">
                <a:solidFill>
                  <a:srgbClr val="C00000"/>
                </a:solidFill>
              </a:rPr>
              <a:t>Space-charge sensitivity</a:t>
            </a:r>
          </a:p>
        </p:txBody>
      </p:sp>
      <p:sp>
        <p:nvSpPr>
          <p:cNvPr id="6" name="Rettangolo 5"/>
          <p:cNvSpPr/>
          <p:nvPr/>
        </p:nvSpPr>
        <p:spPr>
          <a:xfrm>
            <a:off x="8650071" y="2101021"/>
            <a:ext cx="3267075" cy="1600438"/>
          </a:xfrm>
          <a:prstGeom prst="rect">
            <a:avLst/>
          </a:prstGeom>
        </p:spPr>
        <p:txBody>
          <a:bodyPr wrap="square">
            <a:spAutoFit/>
          </a:bodyPr>
          <a:lstStyle/>
          <a:p>
            <a:pPr marL="285750" indent="-285750">
              <a:buFont typeface="Arial" panose="020B0604020202020204" pitchFamily="34" charset="0"/>
              <a:buChar char="•"/>
            </a:pPr>
            <a:r>
              <a:rPr lang="en-US" sz="1400" dirty="0"/>
              <a:t>Beams produced by rf photoinjectors are in the </a:t>
            </a:r>
            <a:r>
              <a:rPr lang="en-US" sz="1400" b="1" dirty="0"/>
              <a:t>3-5 MeV</a:t>
            </a:r>
            <a:r>
              <a:rPr lang="en-US" sz="1400" dirty="0"/>
              <a:t> energy range</a:t>
            </a:r>
          </a:p>
          <a:p>
            <a:pPr marL="285750" indent="-285750">
              <a:buFont typeface="Arial" panose="020B0604020202020204" pitchFamily="34" charset="0"/>
              <a:buChar char="•"/>
            </a:pPr>
            <a:r>
              <a:rPr lang="en-US" sz="1400" dirty="0"/>
              <a:t>Highly </a:t>
            </a:r>
            <a:r>
              <a:rPr lang="en-US" sz="1400" b="1" dirty="0"/>
              <a:t>space charge</a:t>
            </a:r>
            <a:r>
              <a:rPr lang="en-US" sz="1400" dirty="0"/>
              <a:t>-dominated nearby the injection in </a:t>
            </a:r>
            <a:r>
              <a:rPr lang="en-US" sz="1400" dirty="0" err="1"/>
              <a:t>linac</a:t>
            </a:r>
            <a:r>
              <a:rPr lang="en-US" sz="1400" dirty="0"/>
              <a:t> boosters</a:t>
            </a:r>
          </a:p>
          <a:p>
            <a:pPr marL="285750" indent="-285750">
              <a:buFont typeface="Arial" panose="020B0604020202020204" pitchFamily="34" charset="0"/>
              <a:buChar char="•"/>
            </a:pPr>
            <a:r>
              <a:rPr lang="en-US" sz="1400" dirty="0"/>
              <a:t>Nominal focusing anomalously strong in absence of SC forces (</a:t>
            </a:r>
            <a:r>
              <a:rPr lang="en-US" sz="1400" b="1" dirty="0" err="1"/>
              <a:t>overfocusing</a:t>
            </a:r>
            <a:r>
              <a:rPr lang="en-US" sz="1400" dirty="0"/>
              <a:t>)</a:t>
            </a:r>
          </a:p>
          <a:p>
            <a:pPr marL="285750" indent="-285750">
              <a:buFont typeface="Arial" panose="020B0604020202020204" pitchFamily="34" charset="0"/>
              <a:buChar char="•"/>
            </a:pPr>
            <a:endParaRPr lang="en-US" sz="1400" dirty="0"/>
          </a:p>
        </p:txBody>
      </p:sp>
      <p:pic>
        <p:nvPicPr>
          <p:cNvPr id="8" name="Immagine 7">
            <a:extLst>
              <a:ext uri="{FF2B5EF4-FFF2-40B4-BE49-F238E27FC236}">
                <a16:creationId xmlns:a16="http://schemas.microsoft.com/office/drawing/2014/main" id="{48752FB7-300E-25CC-E6EF-9CC41457BC5D}"/>
              </a:ext>
            </a:extLst>
          </p:cNvPr>
          <p:cNvPicPr>
            <a:picLocks noChangeAspect="1"/>
          </p:cNvPicPr>
          <p:nvPr/>
        </p:nvPicPr>
        <p:blipFill>
          <a:blip r:embed="rId13"/>
          <a:stretch>
            <a:fillRect/>
          </a:stretch>
        </p:blipFill>
        <p:spPr>
          <a:xfrm>
            <a:off x="5035863" y="6475626"/>
            <a:ext cx="1944750" cy="269469"/>
          </a:xfrm>
          <a:prstGeom prst="rect">
            <a:avLst/>
          </a:prstGeom>
        </p:spPr>
      </p:pic>
      <p:grpSp>
        <p:nvGrpSpPr>
          <p:cNvPr id="11" name="Gruppo 10">
            <a:extLst>
              <a:ext uri="{FF2B5EF4-FFF2-40B4-BE49-F238E27FC236}">
                <a16:creationId xmlns:a16="http://schemas.microsoft.com/office/drawing/2014/main" id="{EB43158F-EF1A-0DC1-8BE9-450C6B3347D2}"/>
              </a:ext>
            </a:extLst>
          </p:cNvPr>
          <p:cNvGrpSpPr/>
          <p:nvPr/>
        </p:nvGrpSpPr>
        <p:grpSpPr>
          <a:xfrm>
            <a:off x="8759491" y="3628989"/>
            <a:ext cx="3157655" cy="2368895"/>
            <a:chOff x="8759491" y="3628989"/>
            <a:chExt cx="3157655" cy="2368895"/>
          </a:xfrm>
        </p:grpSpPr>
        <p:pic>
          <p:nvPicPr>
            <p:cNvPr id="58" name="Immagine 57">
              <a:extLst>
                <a:ext uri="{FF2B5EF4-FFF2-40B4-BE49-F238E27FC236}">
                  <a16:creationId xmlns:a16="http://schemas.microsoft.com/office/drawing/2014/main" id="{C131FE10-805E-421C-B5FC-5AA8440C9AD5}"/>
                </a:ext>
              </a:extLst>
            </p:cNvPr>
            <p:cNvPicPr>
              <a:picLocks noChangeAspect="1"/>
            </p:cNvPicPr>
            <p:nvPr/>
          </p:nvPicPr>
          <p:blipFill rotWithShape="1">
            <a:blip r:embed="rId14">
              <a:extLst>
                <a:ext uri="{28A0092B-C50C-407E-A947-70E740481C1C}">
                  <a14:useLocalDpi xmlns:a14="http://schemas.microsoft.com/office/drawing/2010/main" val="0"/>
                </a:ext>
              </a:extLst>
            </a:blip>
            <a:srcRect t="9048" r="6742"/>
            <a:stretch/>
          </p:blipFill>
          <p:spPr>
            <a:xfrm>
              <a:off x="8759491" y="3628989"/>
              <a:ext cx="3157655" cy="2368895"/>
            </a:xfrm>
            <a:prstGeom prst="rect">
              <a:avLst/>
            </a:prstGeom>
            <a:noFill/>
          </p:spPr>
        </p:pic>
        <p:sp>
          <p:nvSpPr>
            <p:cNvPr id="9" name="CasellaDiTesto 8">
              <a:extLst>
                <a:ext uri="{FF2B5EF4-FFF2-40B4-BE49-F238E27FC236}">
                  <a16:creationId xmlns:a16="http://schemas.microsoft.com/office/drawing/2014/main" id="{718AFE59-FE90-09C7-4040-849F5E1D859D}"/>
                </a:ext>
              </a:extLst>
            </p:cNvPr>
            <p:cNvSpPr txBox="1"/>
            <p:nvPr/>
          </p:nvSpPr>
          <p:spPr>
            <a:xfrm>
              <a:off x="10138507" y="4485302"/>
              <a:ext cx="1152275" cy="215444"/>
            </a:xfrm>
            <a:prstGeom prst="rect">
              <a:avLst/>
            </a:prstGeom>
            <a:noFill/>
            <a:ln>
              <a:solidFill>
                <a:schemeClr val="tx1"/>
              </a:solidFill>
            </a:ln>
          </p:spPr>
          <p:txBody>
            <a:bodyPr wrap="square" rtlCol="0">
              <a:spAutoFit/>
            </a:bodyPr>
            <a:lstStyle/>
            <a:p>
              <a:r>
                <a:rPr lang="it-IT" sz="800" dirty="0" err="1"/>
                <a:t>Injection</a:t>
              </a:r>
              <a:r>
                <a:rPr lang="it-IT" sz="800" dirty="0"/>
                <a:t> in the booster</a:t>
              </a:r>
            </a:p>
          </p:txBody>
        </p:sp>
        <p:cxnSp>
          <p:nvCxnSpPr>
            <p:cNvPr id="10" name="Connettore 2 9">
              <a:extLst>
                <a:ext uri="{FF2B5EF4-FFF2-40B4-BE49-F238E27FC236}">
                  <a16:creationId xmlns:a16="http://schemas.microsoft.com/office/drawing/2014/main" id="{D66699C5-2693-F833-CCDF-A29DA3E40730}"/>
                </a:ext>
              </a:extLst>
            </p:cNvPr>
            <p:cNvCxnSpPr/>
            <p:nvPr/>
          </p:nvCxnSpPr>
          <p:spPr>
            <a:xfrm flipH="1">
              <a:off x="9920748" y="4700746"/>
              <a:ext cx="217760" cy="18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CasellaDiTesto 11">
            <a:extLst>
              <a:ext uri="{FF2B5EF4-FFF2-40B4-BE49-F238E27FC236}">
                <a16:creationId xmlns:a16="http://schemas.microsoft.com/office/drawing/2014/main" id="{15526D99-78DF-8DAA-017F-D48B20D621E3}"/>
              </a:ext>
            </a:extLst>
          </p:cNvPr>
          <p:cNvSpPr txBox="1"/>
          <p:nvPr/>
        </p:nvSpPr>
        <p:spPr>
          <a:xfrm>
            <a:off x="7710773" y="5721196"/>
            <a:ext cx="583281" cy="276999"/>
          </a:xfrm>
          <a:prstGeom prst="rect">
            <a:avLst/>
          </a:prstGeom>
          <a:noFill/>
          <a:ln>
            <a:solidFill>
              <a:srgbClr val="7030A0"/>
            </a:solidFill>
          </a:ln>
        </p:spPr>
        <p:txBody>
          <a:bodyPr wrap="square" rtlCol="0">
            <a:spAutoFit/>
          </a:bodyPr>
          <a:lstStyle/>
          <a:p>
            <a:r>
              <a:rPr lang="en-US" sz="1200" dirty="0">
                <a:solidFill>
                  <a:srgbClr val="7030A0"/>
                </a:solidFill>
              </a:rPr>
              <a:t>LRWF</a:t>
            </a:r>
          </a:p>
        </p:txBody>
      </p:sp>
      <p:sp>
        <p:nvSpPr>
          <p:cNvPr id="13" name="CasellaDiTesto 12">
            <a:extLst>
              <a:ext uri="{FF2B5EF4-FFF2-40B4-BE49-F238E27FC236}">
                <a16:creationId xmlns:a16="http://schemas.microsoft.com/office/drawing/2014/main" id="{8CA7F194-28FB-3EBF-DCF3-5D7D27A031FC}"/>
              </a:ext>
            </a:extLst>
          </p:cNvPr>
          <p:cNvSpPr txBox="1"/>
          <p:nvPr/>
        </p:nvSpPr>
        <p:spPr>
          <a:xfrm>
            <a:off x="7732568" y="3804276"/>
            <a:ext cx="583281" cy="276999"/>
          </a:xfrm>
          <a:prstGeom prst="rect">
            <a:avLst/>
          </a:prstGeom>
          <a:noFill/>
          <a:ln>
            <a:solidFill>
              <a:srgbClr val="7030A0"/>
            </a:solidFill>
          </a:ln>
        </p:spPr>
        <p:txBody>
          <a:bodyPr wrap="square" rtlCol="0">
            <a:spAutoFit/>
          </a:bodyPr>
          <a:lstStyle/>
          <a:p>
            <a:r>
              <a:rPr lang="en-US" sz="1200" dirty="0">
                <a:solidFill>
                  <a:srgbClr val="7030A0"/>
                </a:solidFill>
              </a:rPr>
              <a:t>SRWF</a:t>
            </a: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83C1A2A-03B7-DE5D-666F-01A1791851F4}"/>
                  </a:ext>
                </a:extLst>
              </p:cNvPr>
              <p:cNvSpPr txBox="1"/>
              <p:nvPr/>
            </p:nvSpPr>
            <p:spPr>
              <a:xfrm>
                <a:off x="203449" y="4909883"/>
                <a:ext cx="4314821" cy="307777"/>
              </a:xfrm>
              <a:prstGeom prst="rect">
                <a:avLst/>
              </a:prstGeom>
              <a:noFill/>
            </p:spPr>
            <p:txBody>
              <a:bodyPr wrap="square" rtlCol="0">
                <a:spAutoFit/>
              </a:bodyPr>
              <a:lstStyle/>
              <a:p>
                <a:r>
                  <a:rPr lang="en-US" sz="1400" i="1" dirty="0"/>
                  <a:t>Note</a:t>
                </a:r>
                <a:r>
                  <a:rPr lang="en-US" sz="1400" dirty="0"/>
                  <a:t>: </a:t>
                </a:r>
                <a14:m>
                  <m:oMath xmlns:m="http://schemas.openxmlformats.org/officeDocument/2006/math">
                    <m:r>
                      <a:rPr lang="it-IT" sz="1400" b="0" i="1" smtClean="0">
                        <a:latin typeface="Cambria Math" panose="02040503050406030204" pitchFamily="18" charset="0"/>
                      </a:rPr>
                      <m:t>𝜈</m:t>
                    </m:r>
                    <m:r>
                      <a:rPr lang="it-IT" sz="1400" b="0" i="1" smtClean="0">
                        <a:latin typeface="Cambria Math" panose="02040503050406030204" pitchFamily="18" charset="0"/>
                      </a:rPr>
                      <m:t>=</m:t>
                    </m:r>
                    <m:r>
                      <a:rPr lang="it-IT" sz="1400" b="0" i="1" smtClean="0">
                        <a:latin typeface="Cambria Math" panose="02040503050406030204" pitchFamily="18" charset="0"/>
                      </a:rPr>
                      <m:t>𝜂</m:t>
                    </m:r>
                    <m:r>
                      <a:rPr lang="it-IT" sz="1400" b="0" i="1" smtClean="0">
                        <a:latin typeface="Cambria Math" panose="02040503050406030204" pitchFamily="18" charset="0"/>
                      </a:rPr>
                      <m:t>/8</m:t>
                    </m:r>
                    <m:func>
                      <m:funcPr>
                        <m:ctrlPr>
                          <a:rPr lang="it-IT" sz="1400" b="0" i="1" smtClean="0">
                            <a:latin typeface="Cambria Math" panose="02040503050406030204" pitchFamily="18" charset="0"/>
                          </a:rPr>
                        </m:ctrlPr>
                      </m:funcPr>
                      <m:fName>
                        <m:r>
                          <m:rPr>
                            <m:sty m:val="p"/>
                          </m:rPr>
                          <a:rPr lang="it-IT" sz="1400" b="0" i="0" smtClean="0">
                            <a:latin typeface="Cambria Math" panose="02040503050406030204" pitchFamily="18" charset="0"/>
                          </a:rPr>
                          <m:t>cos</m:t>
                        </m:r>
                      </m:fName>
                      <m:e>
                        <m:d>
                          <m:dPr>
                            <m:ctrlPr>
                              <a:rPr lang="it-IT" sz="1400" b="0" i="1" smtClean="0">
                                <a:latin typeface="Cambria Math" panose="02040503050406030204" pitchFamily="18" charset="0"/>
                              </a:rPr>
                            </m:ctrlPr>
                          </m:dPr>
                          <m:e>
                            <m:r>
                              <m:rPr>
                                <m:sty m:val="p"/>
                              </m:rPr>
                              <a:rPr lang="it-IT" sz="1400">
                                <a:latin typeface="Cambria Math" panose="02040503050406030204" pitchFamily="18" charset="0"/>
                              </a:rPr>
                              <m:t>Δ</m:t>
                            </m:r>
                            <m:r>
                              <a:rPr lang="it-IT" sz="1400" i="1">
                                <a:latin typeface="Cambria Math" panose="02040503050406030204" pitchFamily="18" charset="0"/>
                              </a:rPr>
                              <m:t>𝜙</m:t>
                            </m:r>
                          </m:e>
                        </m:d>
                      </m:e>
                    </m:func>
                  </m:oMath>
                </a14:m>
                <a:r>
                  <a:rPr lang="en-US" sz="1400" dirty="0"/>
                  <a:t> with </a:t>
                </a:r>
                <a14:m>
                  <m:oMath xmlns:m="http://schemas.openxmlformats.org/officeDocument/2006/math">
                    <m:r>
                      <a:rPr lang="it-IT" sz="1400" b="0" i="1" smtClean="0">
                        <a:latin typeface="Cambria Math" panose="02040503050406030204" pitchFamily="18" charset="0"/>
                      </a:rPr>
                      <m:t>𝜂</m:t>
                    </m:r>
                    <m:r>
                      <a:rPr lang="it-IT" sz="1400" b="0" i="1" smtClean="0">
                        <a:latin typeface="Cambria Math" panose="02040503050406030204" pitchFamily="18" charset="0"/>
                      </a:rPr>
                      <m:t>=1.12−0.5</m:t>
                    </m:r>
                    <m:func>
                      <m:funcPr>
                        <m:ctrlPr>
                          <a:rPr lang="it-IT" sz="1400" b="0" i="1" smtClean="0">
                            <a:latin typeface="Cambria Math" panose="02040503050406030204" pitchFamily="18" charset="0"/>
                          </a:rPr>
                        </m:ctrlPr>
                      </m:funcPr>
                      <m:fName>
                        <m:r>
                          <m:rPr>
                            <m:sty m:val="p"/>
                          </m:rPr>
                          <a:rPr lang="it-IT" sz="1400" b="0" i="0" smtClean="0">
                            <a:latin typeface="Cambria Math" panose="02040503050406030204" pitchFamily="18" charset="0"/>
                          </a:rPr>
                          <m:t>cos</m:t>
                        </m:r>
                      </m:fName>
                      <m:e>
                        <m:d>
                          <m:dPr>
                            <m:ctrlPr>
                              <a:rPr lang="it-IT" sz="1400" b="0" i="1" smtClean="0">
                                <a:latin typeface="Cambria Math" panose="02040503050406030204" pitchFamily="18" charset="0"/>
                              </a:rPr>
                            </m:ctrlPr>
                          </m:dPr>
                          <m:e>
                            <m:r>
                              <a:rPr lang="it-IT" sz="1400" b="0" i="1" smtClean="0">
                                <a:latin typeface="Cambria Math" panose="02040503050406030204" pitchFamily="18" charset="0"/>
                              </a:rPr>
                              <m:t>2</m:t>
                            </m:r>
                            <m:r>
                              <m:rPr>
                                <m:sty m:val="p"/>
                              </m:rPr>
                              <a:rPr lang="it-IT" sz="1400" b="0" i="0" smtClean="0">
                                <a:latin typeface="Cambria Math" panose="02040503050406030204" pitchFamily="18" charset="0"/>
                              </a:rPr>
                              <m:t>Δ</m:t>
                            </m:r>
                            <m:r>
                              <a:rPr lang="it-IT" sz="1400" b="0" i="1" smtClean="0">
                                <a:latin typeface="Cambria Math" panose="02040503050406030204" pitchFamily="18" charset="0"/>
                              </a:rPr>
                              <m:t>𝜙</m:t>
                            </m:r>
                          </m:e>
                        </m:d>
                      </m:e>
                    </m:func>
                  </m:oMath>
                </a14:m>
                <a:endParaRPr lang="en-US" sz="1400" dirty="0"/>
              </a:p>
            </p:txBody>
          </p:sp>
        </mc:Choice>
        <mc:Fallback xmlns="">
          <p:sp>
            <p:nvSpPr>
              <p:cNvPr id="14" name="CasellaDiTesto 13">
                <a:extLst>
                  <a:ext uri="{FF2B5EF4-FFF2-40B4-BE49-F238E27FC236}">
                    <a16:creationId xmlns:a16="http://schemas.microsoft.com/office/drawing/2014/main" id="{483C1A2A-03B7-DE5D-666F-01A1791851F4}"/>
                  </a:ext>
                </a:extLst>
              </p:cNvPr>
              <p:cNvSpPr txBox="1">
                <a:spLocks noRot="1" noChangeAspect="1" noMove="1" noResize="1" noEditPoints="1" noAdjustHandles="1" noChangeArrowheads="1" noChangeShapeType="1" noTextEdit="1"/>
              </p:cNvSpPr>
              <p:nvPr/>
            </p:nvSpPr>
            <p:spPr>
              <a:xfrm>
                <a:off x="203449" y="4909883"/>
                <a:ext cx="4314821" cy="307777"/>
              </a:xfrm>
              <a:prstGeom prst="rect">
                <a:avLst/>
              </a:prstGeom>
              <a:blipFill>
                <a:blip r:embed="rId18"/>
                <a:stretch>
                  <a:fillRect l="-424" t="-1961" b="-19608"/>
                </a:stretch>
              </a:blipFill>
            </p:spPr>
            <p:txBody>
              <a:bodyPr/>
              <a:lstStyle/>
              <a:p>
                <a:r>
                  <a:rPr lang="en-US">
                    <a:noFill/>
                  </a:rPr>
                  <a:t> </a:t>
                </a:r>
              </a:p>
            </p:txBody>
          </p:sp>
        </mc:Fallback>
      </mc:AlternateContent>
      <p:pic>
        <p:nvPicPr>
          <p:cNvPr id="16" name="Immagine 15">
            <a:extLst>
              <a:ext uri="{FF2B5EF4-FFF2-40B4-BE49-F238E27FC236}">
                <a16:creationId xmlns:a16="http://schemas.microsoft.com/office/drawing/2014/main" id="{C78918F9-0E7E-BFB2-55E3-4A1CE1196A7F}"/>
              </a:ext>
            </a:extLst>
          </p:cNvPr>
          <p:cNvPicPr>
            <a:picLocks noChangeAspect="1"/>
          </p:cNvPicPr>
          <p:nvPr/>
        </p:nvPicPr>
        <p:blipFill rotWithShape="1">
          <a:blip r:embed="rId19"/>
          <a:srcRect b="30371"/>
          <a:stretch/>
        </p:blipFill>
        <p:spPr>
          <a:xfrm>
            <a:off x="253012" y="6364608"/>
            <a:ext cx="4071688" cy="406335"/>
          </a:xfrm>
          <a:prstGeom prst="rect">
            <a:avLst/>
          </a:prstGeom>
        </p:spPr>
      </p:pic>
      <p:cxnSp>
        <p:nvCxnSpPr>
          <p:cNvPr id="18" name="Connettore diritto 17">
            <a:extLst>
              <a:ext uri="{FF2B5EF4-FFF2-40B4-BE49-F238E27FC236}">
                <a16:creationId xmlns:a16="http://schemas.microsoft.com/office/drawing/2014/main" id="{C02BC852-9514-80F7-4103-CB8A20108C6E}"/>
              </a:ext>
            </a:extLst>
          </p:cNvPr>
          <p:cNvCxnSpPr>
            <a:cxnSpLocks/>
          </p:cNvCxnSpPr>
          <p:nvPr/>
        </p:nvCxnSpPr>
        <p:spPr>
          <a:xfrm>
            <a:off x="8565865" y="1753211"/>
            <a:ext cx="0" cy="4940732"/>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pic>
        <p:nvPicPr>
          <p:cNvPr id="15" name="Immagine 14">
            <a:extLst>
              <a:ext uri="{FF2B5EF4-FFF2-40B4-BE49-F238E27FC236}">
                <a16:creationId xmlns:a16="http://schemas.microsoft.com/office/drawing/2014/main" id="{85F6B269-0056-BAE0-ECF7-36D118ABB67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17" name="Immagine 16">
            <a:extLst>
              <a:ext uri="{FF2B5EF4-FFF2-40B4-BE49-F238E27FC236}">
                <a16:creationId xmlns:a16="http://schemas.microsoft.com/office/drawing/2014/main" id="{F8D49882-21FD-6843-0A23-0F88B7B7D3A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9" name="Immagine 18">
            <a:extLst>
              <a:ext uri="{FF2B5EF4-FFF2-40B4-BE49-F238E27FC236}">
                <a16:creationId xmlns:a16="http://schemas.microsoft.com/office/drawing/2014/main" id="{E5041145-A4D3-CAE5-D71B-BD115AC1507F}"/>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20" name="Immagine 19">
            <a:extLst>
              <a:ext uri="{FF2B5EF4-FFF2-40B4-BE49-F238E27FC236}">
                <a16:creationId xmlns:a16="http://schemas.microsoft.com/office/drawing/2014/main" id="{5B187B51-AE47-80B9-9C74-8048D29CE603}"/>
              </a:ext>
            </a:extLst>
          </p:cNvPr>
          <p:cNvPicPr>
            <a:picLocks noChangeAspect="1"/>
          </p:cNvPicPr>
          <p:nvPr/>
        </p:nvPicPr>
        <p:blipFill rotWithShape="1">
          <a:blip r:embed="rId23">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21" name="Immagine 20">
            <a:extLst>
              <a:ext uri="{FF2B5EF4-FFF2-40B4-BE49-F238E27FC236}">
                <a16:creationId xmlns:a16="http://schemas.microsoft.com/office/drawing/2014/main" id="{12D11F75-CC0E-3397-C221-501167D4732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9053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54" grpId="0"/>
      <p:bldP spid="6" grpId="0"/>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F9378E-8CBB-4E6C-8C64-7A96D25CC0AD}"/>
              </a:ext>
            </a:extLst>
          </p:cNvPr>
          <p:cNvSpPr>
            <a:spLocks noGrp="1"/>
          </p:cNvSpPr>
          <p:nvPr>
            <p:ph type="title"/>
          </p:nvPr>
        </p:nvSpPr>
        <p:spPr/>
        <p:txBody>
          <a:bodyPr/>
          <a:lstStyle/>
          <a:p>
            <a:r>
              <a:rPr lang="en-US" dirty="0"/>
              <a:t>The Initiatives of the Collaboration (2)</a:t>
            </a:r>
          </a:p>
        </p:txBody>
      </p:sp>
      <p:sp>
        <p:nvSpPr>
          <p:cNvPr id="17" name="Segnaposto numero diapositiva 16">
            <a:extLst>
              <a:ext uri="{FF2B5EF4-FFF2-40B4-BE49-F238E27FC236}">
                <a16:creationId xmlns:a16="http://schemas.microsoft.com/office/drawing/2014/main" id="{22AC40CF-4702-4CBC-9538-7D5AB13E9C64}"/>
              </a:ext>
            </a:extLst>
          </p:cNvPr>
          <p:cNvSpPr>
            <a:spLocks noGrp="1"/>
          </p:cNvSpPr>
          <p:nvPr>
            <p:ph type="sldNum" sz="quarter" idx="12"/>
          </p:nvPr>
        </p:nvSpPr>
        <p:spPr/>
        <p:txBody>
          <a:bodyPr/>
          <a:lstStyle/>
          <a:p>
            <a:fld id="{62EE6E3B-1986-4A06-9D04-53EACBB36779}" type="slidenum">
              <a:rPr lang="en-US" smtClean="0"/>
              <a:t>22</a:t>
            </a:fld>
            <a:endParaRPr lang="en-US"/>
          </a:p>
        </p:txBody>
      </p:sp>
      <p:grpSp>
        <p:nvGrpSpPr>
          <p:cNvPr id="15" name="Gruppo 14">
            <a:extLst>
              <a:ext uri="{FF2B5EF4-FFF2-40B4-BE49-F238E27FC236}">
                <a16:creationId xmlns:a16="http://schemas.microsoft.com/office/drawing/2014/main" id="{F3A6F55B-118C-4025-BDE9-FFF3875C031E}"/>
              </a:ext>
            </a:extLst>
          </p:cNvPr>
          <p:cNvGrpSpPr/>
          <p:nvPr/>
        </p:nvGrpSpPr>
        <p:grpSpPr>
          <a:xfrm>
            <a:off x="6407105" y="3603911"/>
            <a:ext cx="3094281" cy="2471318"/>
            <a:chOff x="7068183" y="4057793"/>
            <a:chExt cx="3094281" cy="2471318"/>
          </a:xfrm>
        </p:grpSpPr>
        <p:grpSp>
          <p:nvGrpSpPr>
            <p:cNvPr id="3" name="Gruppo 2">
              <a:extLst>
                <a:ext uri="{FF2B5EF4-FFF2-40B4-BE49-F238E27FC236}">
                  <a16:creationId xmlns:a16="http://schemas.microsoft.com/office/drawing/2014/main" id="{6AE99F9E-E5C7-450D-821D-67CDF07B75D9}"/>
                </a:ext>
              </a:extLst>
            </p:cNvPr>
            <p:cNvGrpSpPr/>
            <p:nvPr/>
          </p:nvGrpSpPr>
          <p:grpSpPr>
            <a:xfrm>
              <a:off x="7118662" y="4472733"/>
              <a:ext cx="3043802" cy="2056378"/>
              <a:chOff x="6895142" y="4340653"/>
              <a:chExt cx="3043802" cy="2056378"/>
            </a:xfrm>
          </p:grpSpPr>
          <p:pic>
            <p:nvPicPr>
              <p:cNvPr id="4" name="Immagine 3">
                <a:extLst>
                  <a:ext uri="{FF2B5EF4-FFF2-40B4-BE49-F238E27FC236}">
                    <a16:creationId xmlns:a16="http://schemas.microsoft.com/office/drawing/2014/main" id="{E134837D-582A-4D64-92B4-C1ED8D50038C}"/>
                  </a:ext>
                </a:extLst>
              </p:cNvPr>
              <p:cNvPicPr>
                <a:picLocks noChangeAspect="1"/>
              </p:cNvPicPr>
              <p:nvPr/>
            </p:nvPicPr>
            <p:blipFill>
              <a:blip r:embed="rId3"/>
              <a:stretch>
                <a:fillRect/>
              </a:stretch>
            </p:blipFill>
            <p:spPr>
              <a:xfrm>
                <a:off x="6897432" y="4340653"/>
                <a:ext cx="2313218" cy="1465899"/>
              </a:xfrm>
              <a:prstGeom prst="rect">
                <a:avLst/>
              </a:prstGeom>
            </p:spPr>
          </p:pic>
          <p:pic>
            <p:nvPicPr>
              <p:cNvPr id="12" name="Immagine 11">
                <a:extLst>
                  <a:ext uri="{FF2B5EF4-FFF2-40B4-BE49-F238E27FC236}">
                    <a16:creationId xmlns:a16="http://schemas.microsoft.com/office/drawing/2014/main" id="{28B51141-33B1-429B-A3E2-EFF168BC578A}"/>
                  </a:ext>
                </a:extLst>
              </p:cNvPr>
              <p:cNvPicPr>
                <a:picLocks noChangeAspect="1"/>
              </p:cNvPicPr>
              <p:nvPr/>
            </p:nvPicPr>
            <p:blipFill>
              <a:blip r:embed="rId4"/>
              <a:stretch>
                <a:fillRect/>
              </a:stretch>
            </p:blipFill>
            <p:spPr>
              <a:xfrm>
                <a:off x="6895142" y="5940762"/>
                <a:ext cx="3043802" cy="456269"/>
              </a:xfrm>
              <a:prstGeom prst="rect">
                <a:avLst/>
              </a:prstGeom>
            </p:spPr>
          </p:pic>
        </p:grpSp>
        <p:sp>
          <p:nvSpPr>
            <p:cNvPr id="18" name="CasellaDiTesto 17">
              <a:extLst>
                <a:ext uri="{FF2B5EF4-FFF2-40B4-BE49-F238E27FC236}">
                  <a16:creationId xmlns:a16="http://schemas.microsoft.com/office/drawing/2014/main" id="{1D20C206-CCA5-445B-B5FE-FCA6931F777B}"/>
                </a:ext>
              </a:extLst>
            </p:cNvPr>
            <p:cNvSpPr txBox="1"/>
            <p:nvPr/>
          </p:nvSpPr>
          <p:spPr>
            <a:xfrm>
              <a:off x="7068183" y="4057793"/>
              <a:ext cx="422716" cy="369332"/>
            </a:xfrm>
            <a:prstGeom prst="rect">
              <a:avLst/>
            </a:prstGeom>
            <a:noFill/>
          </p:spPr>
          <p:txBody>
            <a:bodyPr wrap="square">
              <a:spAutoFit/>
            </a:bodyPr>
            <a:lstStyle/>
            <a:p>
              <a:r>
                <a:rPr lang="en-US" b="1" dirty="0">
                  <a:solidFill>
                    <a:srgbClr val="00B050"/>
                  </a:solidFill>
                </a:rPr>
                <a:t>(c)</a:t>
              </a:r>
            </a:p>
          </p:txBody>
        </p:sp>
      </p:grpSp>
      <p:grpSp>
        <p:nvGrpSpPr>
          <p:cNvPr id="13" name="Gruppo 12">
            <a:extLst>
              <a:ext uri="{FF2B5EF4-FFF2-40B4-BE49-F238E27FC236}">
                <a16:creationId xmlns:a16="http://schemas.microsoft.com/office/drawing/2014/main" id="{26D5ADF5-468D-4F8E-A69E-F09696F39CC9}"/>
              </a:ext>
            </a:extLst>
          </p:cNvPr>
          <p:cNvGrpSpPr/>
          <p:nvPr/>
        </p:nvGrpSpPr>
        <p:grpSpPr>
          <a:xfrm>
            <a:off x="6347587" y="1455055"/>
            <a:ext cx="5352754" cy="2069367"/>
            <a:chOff x="627945" y="4380626"/>
            <a:chExt cx="5352754" cy="2069367"/>
          </a:xfrm>
        </p:grpSpPr>
        <p:grpSp>
          <p:nvGrpSpPr>
            <p:cNvPr id="5" name="Gruppo 4">
              <a:extLst>
                <a:ext uri="{FF2B5EF4-FFF2-40B4-BE49-F238E27FC236}">
                  <a16:creationId xmlns:a16="http://schemas.microsoft.com/office/drawing/2014/main" id="{32E6DB07-671D-4AA1-A844-CD4691048809}"/>
                </a:ext>
              </a:extLst>
            </p:cNvPr>
            <p:cNvGrpSpPr/>
            <p:nvPr/>
          </p:nvGrpSpPr>
          <p:grpSpPr>
            <a:xfrm>
              <a:off x="687463" y="4558297"/>
              <a:ext cx="5293236" cy="1891696"/>
              <a:chOff x="740319" y="4426217"/>
              <a:chExt cx="5293236" cy="1891696"/>
            </a:xfrm>
          </p:grpSpPr>
          <p:pic>
            <p:nvPicPr>
              <p:cNvPr id="6" name="Immagine 5">
                <a:extLst>
                  <a:ext uri="{FF2B5EF4-FFF2-40B4-BE49-F238E27FC236}">
                    <a16:creationId xmlns:a16="http://schemas.microsoft.com/office/drawing/2014/main" id="{6D0DB402-139F-4ABF-B89B-2C5D79FAD5CB}"/>
                  </a:ext>
                </a:extLst>
              </p:cNvPr>
              <p:cNvPicPr>
                <a:picLocks noChangeAspect="1"/>
              </p:cNvPicPr>
              <p:nvPr/>
            </p:nvPicPr>
            <p:blipFill>
              <a:blip r:embed="rId5"/>
              <a:stretch>
                <a:fillRect/>
              </a:stretch>
            </p:blipFill>
            <p:spPr>
              <a:xfrm>
                <a:off x="740319" y="4426217"/>
                <a:ext cx="2889481" cy="1018342"/>
              </a:xfrm>
              <a:prstGeom prst="rect">
                <a:avLst/>
              </a:prstGeom>
            </p:spPr>
          </p:pic>
          <p:pic>
            <p:nvPicPr>
              <p:cNvPr id="8" name="Immagine 7">
                <a:extLst>
                  <a:ext uri="{FF2B5EF4-FFF2-40B4-BE49-F238E27FC236}">
                    <a16:creationId xmlns:a16="http://schemas.microsoft.com/office/drawing/2014/main" id="{377F033A-9E42-4B9E-9D1F-68F2A58D59A6}"/>
                  </a:ext>
                </a:extLst>
              </p:cNvPr>
              <p:cNvPicPr>
                <a:picLocks noChangeAspect="1"/>
              </p:cNvPicPr>
              <p:nvPr/>
            </p:nvPicPr>
            <p:blipFill>
              <a:blip r:embed="rId6"/>
              <a:stretch>
                <a:fillRect/>
              </a:stretch>
            </p:blipFill>
            <p:spPr>
              <a:xfrm>
                <a:off x="4332860" y="4473348"/>
                <a:ext cx="1700695" cy="1049696"/>
              </a:xfrm>
              <a:prstGeom prst="rect">
                <a:avLst/>
              </a:prstGeom>
            </p:spPr>
          </p:pic>
          <p:pic>
            <p:nvPicPr>
              <p:cNvPr id="10" name="Immagine 9">
                <a:extLst>
                  <a:ext uri="{FF2B5EF4-FFF2-40B4-BE49-F238E27FC236}">
                    <a16:creationId xmlns:a16="http://schemas.microsoft.com/office/drawing/2014/main" id="{BBFA2136-F893-40AF-9E71-235DE0B969C7}"/>
                  </a:ext>
                </a:extLst>
              </p:cNvPr>
              <p:cNvPicPr>
                <a:picLocks noChangeAspect="1"/>
              </p:cNvPicPr>
              <p:nvPr/>
            </p:nvPicPr>
            <p:blipFill>
              <a:blip r:embed="rId7"/>
              <a:stretch>
                <a:fillRect/>
              </a:stretch>
            </p:blipFill>
            <p:spPr>
              <a:xfrm>
                <a:off x="755531" y="6010145"/>
                <a:ext cx="4408229" cy="307768"/>
              </a:xfrm>
              <a:prstGeom prst="rect">
                <a:avLst/>
              </a:prstGeom>
            </p:spPr>
          </p:pic>
          <p:pic>
            <p:nvPicPr>
              <p:cNvPr id="14" name="Immagine 13">
                <a:extLst>
                  <a:ext uri="{FF2B5EF4-FFF2-40B4-BE49-F238E27FC236}">
                    <a16:creationId xmlns:a16="http://schemas.microsoft.com/office/drawing/2014/main" id="{3D78A16D-90F7-4C03-AF1F-77C83D2A674A}"/>
                  </a:ext>
                </a:extLst>
              </p:cNvPr>
              <p:cNvPicPr>
                <a:picLocks noChangeAspect="1"/>
              </p:cNvPicPr>
              <p:nvPr/>
            </p:nvPicPr>
            <p:blipFill>
              <a:blip r:embed="rId8"/>
              <a:stretch>
                <a:fillRect/>
              </a:stretch>
            </p:blipFill>
            <p:spPr>
              <a:xfrm>
                <a:off x="755531" y="5553649"/>
                <a:ext cx="3381568" cy="401541"/>
              </a:xfrm>
              <a:prstGeom prst="rect">
                <a:avLst/>
              </a:prstGeom>
            </p:spPr>
          </p:pic>
        </p:grpSp>
        <p:sp>
          <p:nvSpPr>
            <p:cNvPr id="19" name="CasellaDiTesto 18">
              <a:extLst>
                <a:ext uri="{FF2B5EF4-FFF2-40B4-BE49-F238E27FC236}">
                  <a16:creationId xmlns:a16="http://schemas.microsoft.com/office/drawing/2014/main" id="{6C32262A-B6B8-4DA7-A22F-5FE50AC03246}"/>
                </a:ext>
              </a:extLst>
            </p:cNvPr>
            <p:cNvSpPr txBox="1"/>
            <p:nvPr/>
          </p:nvSpPr>
          <p:spPr>
            <a:xfrm>
              <a:off x="3916091" y="4383433"/>
              <a:ext cx="459640" cy="369332"/>
            </a:xfrm>
            <a:prstGeom prst="rect">
              <a:avLst/>
            </a:prstGeom>
            <a:noFill/>
          </p:spPr>
          <p:txBody>
            <a:bodyPr wrap="square">
              <a:spAutoFit/>
            </a:bodyPr>
            <a:lstStyle/>
            <a:p>
              <a:r>
                <a:rPr lang="en-US" b="1" dirty="0">
                  <a:solidFill>
                    <a:srgbClr val="00B050"/>
                  </a:solidFill>
                </a:rPr>
                <a:t>(b)</a:t>
              </a:r>
            </a:p>
          </p:txBody>
        </p:sp>
        <p:sp>
          <p:nvSpPr>
            <p:cNvPr id="20" name="CasellaDiTesto 19">
              <a:extLst>
                <a:ext uri="{FF2B5EF4-FFF2-40B4-BE49-F238E27FC236}">
                  <a16:creationId xmlns:a16="http://schemas.microsoft.com/office/drawing/2014/main" id="{D46AAC44-46A4-4BE9-AE63-91DA4982D2D6}"/>
                </a:ext>
              </a:extLst>
            </p:cNvPr>
            <p:cNvSpPr txBox="1"/>
            <p:nvPr/>
          </p:nvSpPr>
          <p:spPr>
            <a:xfrm>
              <a:off x="627945" y="4380626"/>
              <a:ext cx="459640" cy="369332"/>
            </a:xfrm>
            <a:prstGeom prst="rect">
              <a:avLst/>
            </a:prstGeom>
            <a:noFill/>
          </p:spPr>
          <p:txBody>
            <a:bodyPr wrap="square">
              <a:spAutoFit/>
            </a:bodyPr>
            <a:lstStyle/>
            <a:p>
              <a:r>
                <a:rPr lang="en-US" b="1" dirty="0">
                  <a:solidFill>
                    <a:srgbClr val="00B050"/>
                  </a:solidFill>
                </a:rPr>
                <a:t>(a)</a:t>
              </a:r>
            </a:p>
          </p:txBody>
        </p:sp>
      </p:grpSp>
      <p:grpSp>
        <p:nvGrpSpPr>
          <p:cNvPr id="11" name="Gruppo 10">
            <a:extLst>
              <a:ext uri="{FF2B5EF4-FFF2-40B4-BE49-F238E27FC236}">
                <a16:creationId xmlns:a16="http://schemas.microsoft.com/office/drawing/2014/main" id="{2F8DBDE9-2C7E-4266-A876-C380BD07133D}"/>
              </a:ext>
            </a:extLst>
          </p:cNvPr>
          <p:cNvGrpSpPr/>
          <p:nvPr/>
        </p:nvGrpSpPr>
        <p:grpSpPr>
          <a:xfrm>
            <a:off x="218538" y="1588753"/>
            <a:ext cx="5725441" cy="4046810"/>
            <a:chOff x="460223" y="1380418"/>
            <a:chExt cx="6160036" cy="4046810"/>
          </a:xfrm>
        </p:grpSpPr>
        <p:sp>
          <p:nvSpPr>
            <p:cNvPr id="16" name="CasellaDiTesto 15">
              <a:extLst>
                <a:ext uri="{FF2B5EF4-FFF2-40B4-BE49-F238E27FC236}">
                  <a16:creationId xmlns:a16="http://schemas.microsoft.com/office/drawing/2014/main" id="{89593130-B731-4491-938D-BBBACAB80E15}"/>
                </a:ext>
              </a:extLst>
            </p:cNvPr>
            <p:cNvSpPr txBox="1"/>
            <p:nvPr/>
          </p:nvSpPr>
          <p:spPr>
            <a:xfrm>
              <a:off x="460224" y="1733909"/>
              <a:ext cx="6160035" cy="3693319"/>
            </a:xfrm>
            <a:prstGeom prst="rect">
              <a:avLst/>
            </a:prstGeom>
            <a:noFill/>
          </p:spPr>
          <p:txBody>
            <a:bodyPr wrap="square">
              <a:spAutoFit/>
            </a:bodyPr>
            <a:lstStyle/>
            <a:p>
              <a:pPr marL="285750" indent="-285750">
                <a:buFont typeface="Arial" panose="020B0604020202020204" pitchFamily="34" charset="0"/>
                <a:buChar char="•"/>
              </a:pPr>
              <a:r>
                <a:rPr lang="en-US" b="1" dirty="0"/>
                <a:t>Distributed coupling</a:t>
              </a:r>
              <a:r>
                <a:rPr lang="en-US" dirty="0"/>
                <a:t> scheme: cells receive the RF power individually from a guiding manifold structure </a:t>
              </a:r>
              <a:r>
                <a:rPr lang="en-US" b="1" dirty="0">
                  <a:solidFill>
                    <a:srgbClr val="00B050"/>
                  </a:solidFill>
                </a:rPr>
                <a:t>(a)</a:t>
              </a:r>
            </a:p>
            <a:p>
              <a:pPr marL="285750" indent="-285750">
                <a:buFont typeface="Arial" panose="020B0604020202020204" pitchFamily="34" charset="0"/>
                <a:buChar char="•"/>
              </a:pPr>
              <a:endParaRPr lang="en-US" b="1" dirty="0">
                <a:solidFill>
                  <a:srgbClr val="00B050"/>
                </a:solidFill>
              </a:endParaRPr>
            </a:p>
            <a:p>
              <a:pPr marL="285750" indent="-285750">
                <a:buFont typeface="Arial" panose="020B0604020202020204" pitchFamily="34" charset="0"/>
                <a:buChar char="•"/>
              </a:pPr>
              <a:r>
                <a:rPr lang="en-US" dirty="0"/>
                <a:t>Optimized </a:t>
              </a:r>
              <a:r>
                <a:rPr lang="en-US" b="1" dirty="0"/>
                <a:t>cavity topology</a:t>
              </a:r>
              <a:r>
                <a:rPr lang="en-US" dirty="0"/>
                <a:t> </a:t>
              </a:r>
              <a:r>
                <a:rPr lang="en-US" b="1" dirty="0">
                  <a:solidFill>
                    <a:srgbClr val="00B050"/>
                  </a:solidFill>
                </a:rPr>
                <a:t>(b)</a:t>
              </a:r>
              <a:r>
                <a:rPr lang="en-US" dirty="0"/>
                <a:t> enhances the efficiency in acceleration of charged particles (cell irises not subjected to coupling constraints)</a:t>
              </a:r>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Cryogenic operation</a:t>
              </a:r>
              <a:r>
                <a:rPr lang="en-US" dirty="0"/>
                <a:t>: copper structures in the 45-77 K range support higher electromagnetic fields  for a given breakdown rate </a:t>
              </a:r>
              <a:r>
                <a:rPr lang="en-US" b="1" dirty="0">
                  <a:solidFill>
                    <a:srgbClr val="00B050"/>
                  </a:solidFill>
                </a:rPr>
                <a:t>(c)</a:t>
              </a:r>
            </a:p>
            <a:p>
              <a:pPr marL="285750" indent="-285750" algn="just">
                <a:buFont typeface="Arial" panose="020B0604020202020204" pitchFamily="34" charset="0"/>
                <a:buChar char="•"/>
              </a:pPr>
              <a:endParaRPr lang="en-US" b="1" dirty="0">
                <a:solidFill>
                  <a:srgbClr val="00B050"/>
                </a:solidFill>
              </a:endParaRPr>
            </a:p>
            <a:p>
              <a:pPr marL="285750" indent="-285750" algn="just">
                <a:buFont typeface="Arial" panose="020B0604020202020204" pitchFamily="34" charset="0"/>
                <a:buChar char="•"/>
              </a:pPr>
              <a:r>
                <a:rPr lang="en-US" dirty="0"/>
                <a:t>Combination of such techniques enables also next-generation, very high field RF </a:t>
              </a:r>
              <a:r>
                <a:rPr lang="en-US" b="1" dirty="0" err="1"/>
                <a:t>photoinjectors</a:t>
              </a:r>
              <a:r>
                <a:rPr lang="en-US" b="1" dirty="0"/>
                <a:t> </a:t>
              </a:r>
              <a:r>
                <a:rPr lang="en-US" b="1" dirty="0">
                  <a:solidFill>
                    <a:srgbClr val="00B050"/>
                  </a:solidFill>
                </a:rPr>
                <a:t>(d)</a:t>
              </a:r>
            </a:p>
          </p:txBody>
        </p:sp>
        <p:sp>
          <p:nvSpPr>
            <p:cNvPr id="21" name="CasellaDiTesto 20">
              <a:extLst>
                <a:ext uri="{FF2B5EF4-FFF2-40B4-BE49-F238E27FC236}">
                  <a16:creationId xmlns:a16="http://schemas.microsoft.com/office/drawing/2014/main" id="{F9778252-90A1-4F57-986D-30889874B9E4}"/>
                </a:ext>
              </a:extLst>
            </p:cNvPr>
            <p:cNvSpPr txBox="1"/>
            <p:nvPr/>
          </p:nvSpPr>
          <p:spPr>
            <a:xfrm>
              <a:off x="460223" y="1380418"/>
              <a:ext cx="6096000" cy="369332"/>
            </a:xfrm>
            <a:prstGeom prst="rect">
              <a:avLst/>
            </a:prstGeom>
            <a:noFill/>
          </p:spPr>
          <p:txBody>
            <a:bodyPr wrap="square">
              <a:spAutoFit/>
            </a:bodyPr>
            <a:lstStyle/>
            <a:p>
              <a:r>
                <a:rPr lang="en-US" b="1" u="sng" dirty="0">
                  <a:solidFill>
                    <a:srgbClr val="C00000"/>
                  </a:solidFill>
                </a:rPr>
                <a:t>Innovative RF-concepts for high gradient acceleration:</a:t>
              </a:r>
            </a:p>
          </p:txBody>
        </p:sp>
      </p:grpSp>
      <p:pic>
        <p:nvPicPr>
          <p:cNvPr id="22" name="Immagine 21">
            <a:extLst>
              <a:ext uri="{FF2B5EF4-FFF2-40B4-BE49-F238E27FC236}">
                <a16:creationId xmlns:a16="http://schemas.microsoft.com/office/drawing/2014/main" id="{32F55884-45BC-4139-948D-B68D16B20520}"/>
              </a:ext>
            </a:extLst>
          </p:cNvPr>
          <p:cNvPicPr>
            <a:picLocks noChangeAspect="1"/>
          </p:cNvPicPr>
          <p:nvPr/>
        </p:nvPicPr>
        <p:blipFill>
          <a:blip r:embed="rId9"/>
          <a:stretch>
            <a:fillRect/>
          </a:stretch>
        </p:blipFill>
        <p:spPr>
          <a:xfrm>
            <a:off x="650117" y="5693731"/>
            <a:ext cx="3143838" cy="410894"/>
          </a:xfrm>
          <a:prstGeom prst="rect">
            <a:avLst/>
          </a:prstGeom>
        </p:spPr>
      </p:pic>
      <p:pic>
        <p:nvPicPr>
          <p:cNvPr id="24" name="Immagine 23"/>
          <p:cNvPicPr>
            <a:picLocks noChangeAspect="1"/>
          </p:cNvPicPr>
          <p:nvPr/>
        </p:nvPicPr>
        <p:blipFill>
          <a:blip r:embed="rId10"/>
          <a:stretch>
            <a:fillRect/>
          </a:stretch>
        </p:blipFill>
        <p:spPr>
          <a:xfrm>
            <a:off x="9932408" y="3579377"/>
            <a:ext cx="1835169" cy="2454735"/>
          </a:xfrm>
          <a:prstGeom prst="rect">
            <a:avLst/>
          </a:prstGeom>
        </p:spPr>
      </p:pic>
      <p:sp>
        <p:nvSpPr>
          <p:cNvPr id="25" name="CasellaDiTesto 24">
            <a:extLst>
              <a:ext uri="{FF2B5EF4-FFF2-40B4-BE49-F238E27FC236}">
                <a16:creationId xmlns:a16="http://schemas.microsoft.com/office/drawing/2014/main" id="{1D20C206-CCA5-445B-B5FE-FCA6931F777B}"/>
              </a:ext>
            </a:extLst>
          </p:cNvPr>
          <p:cNvSpPr txBox="1"/>
          <p:nvPr/>
        </p:nvSpPr>
        <p:spPr>
          <a:xfrm>
            <a:off x="9654194" y="3603911"/>
            <a:ext cx="556605" cy="369332"/>
          </a:xfrm>
          <a:prstGeom prst="rect">
            <a:avLst/>
          </a:prstGeom>
          <a:noFill/>
        </p:spPr>
        <p:txBody>
          <a:bodyPr wrap="square">
            <a:spAutoFit/>
          </a:bodyPr>
          <a:lstStyle/>
          <a:p>
            <a:r>
              <a:rPr lang="en-US" b="1" dirty="0">
                <a:solidFill>
                  <a:srgbClr val="00B050"/>
                </a:solidFill>
              </a:rPr>
              <a:t>(d)</a:t>
            </a:r>
          </a:p>
        </p:txBody>
      </p:sp>
      <p:pic>
        <p:nvPicPr>
          <p:cNvPr id="29" name="Immagine 28"/>
          <p:cNvPicPr>
            <a:picLocks noChangeAspect="1"/>
          </p:cNvPicPr>
          <p:nvPr/>
        </p:nvPicPr>
        <p:blipFill>
          <a:blip r:embed="rId11"/>
          <a:stretch>
            <a:fillRect/>
          </a:stretch>
        </p:blipFill>
        <p:spPr>
          <a:xfrm>
            <a:off x="6457584" y="6171315"/>
            <a:ext cx="3300295" cy="367597"/>
          </a:xfrm>
          <a:prstGeom prst="rect">
            <a:avLst/>
          </a:prstGeom>
        </p:spPr>
      </p:pic>
      <p:pic>
        <p:nvPicPr>
          <p:cNvPr id="7" name="Immagine 6">
            <a:extLst>
              <a:ext uri="{FF2B5EF4-FFF2-40B4-BE49-F238E27FC236}">
                <a16:creationId xmlns:a16="http://schemas.microsoft.com/office/drawing/2014/main" id="{589E592D-64F1-C95D-8A83-6E168A16F28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9" name="Immagine 8">
            <a:extLst>
              <a:ext uri="{FF2B5EF4-FFF2-40B4-BE49-F238E27FC236}">
                <a16:creationId xmlns:a16="http://schemas.microsoft.com/office/drawing/2014/main" id="{A50C2A8C-62D0-0D31-2DED-90E0F4F133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23" name="Immagine 22">
            <a:extLst>
              <a:ext uri="{FF2B5EF4-FFF2-40B4-BE49-F238E27FC236}">
                <a16:creationId xmlns:a16="http://schemas.microsoft.com/office/drawing/2014/main" id="{7B1AD747-B251-79F1-E4F2-AB2675CD6B01}"/>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30" name="Immagine 29">
            <a:extLst>
              <a:ext uri="{FF2B5EF4-FFF2-40B4-BE49-F238E27FC236}">
                <a16:creationId xmlns:a16="http://schemas.microsoft.com/office/drawing/2014/main" id="{AFCB5BD7-498F-F202-10E2-97A1E37DF161}"/>
              </a:ext>
            </a:extLst>
          </p:cNvPr>
          <p:cNvPicPr>
            <a:picLocks noChangeAspect="1"/>
          </p:cNvPicPr>
          <p:nvPr/>
        </p:nvPicPr>
        <p:blipFill rotWithShape="1">
          <a:blip r:embed="rId15">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31" name="Immagine 30">
            <a:extLst>
              <a:ext uri="{FF2B5EF4-FFF2-40B4-BE49-F238E27FC236}">
                <a16:creationId xmlns:a16="http://schemas.microsoft.com/office/drawing/2014/main" id="{D7A0501F-C570-AFE3-CDB9-D1B7A1F02D0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383088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Initiatives of the Collaboration (3)</a:t>
            </a:r>
            <a:endParaRPr lang="it-IT" dirty="0"/>
          </a:p>
        </p:txBody>
      </p:sp>
      <mc:AlternateContent xmlns:mc="http://schemas.openxmlformats.org/markup-compatibility/2006" xmlns:a14="http://schemas.microsoft.com/office/drawing/2010/main">
        <mc:Choice Requires="a14">
          <p:sp>
            <p:nvSpPr>
              <p:cNvPr id="3" name="CasellaDiTesto 2"/>
              <p:cNvSpPr txBox="1"/>
              <p:nvPr/>
            </p:nvSpPr>
            <p:spPr>
              <a:xfrm>
                <a:off x="838199" y="1332963"/>
                <a:ext cx="6947099" cy="2031325"/>
              </a:xfrm>
              <a:prstGeom prst="rect">
                <a:avLst/>
              </a:prstGeom>
              <a:noFill/>
            </p:spPr>
            <p:txBody>
              <a:bodyPr wrap="square" rtlCol="0">
                <a:spAutoFit/>
              </a:bodyPr>
              <a:lstStyle/>
              <a:p>
                <a:r>
                  <a:rPr lang="it-IT" b="1" dirty="0">
                    <a:solidFill>
                      <a:srgbClr val="C00000"/>
                    </a:solidFill>
                  </a:rPr>
                  <a:t>UC-XFEL</a:t>
                </a:r>
              </a:p>
              <a:p>
                <a:pPr marL="285750" indent="-285750">
                  <a:buFont typeface="Arial" panose="020B0604020202020204" pitchFamily="34" charset="0"/>
                  <a:buChar char="•"/>
                </a:pPr>
                <a:r>
                  <a:rPr lang="it-IT" dirty="0"/>
                  <a:t>New </a:t>
                </a:r>
                <a:r>
                  <a:rPr lang="it-IT" b="1" dirty="0" err="1"/>
                  <a:t>paradigm</a:t>
                </a:r>
                <a:r>
                  <a:rPr lang="it-IT" dirty="0"/>
                  <a:t> for </a:t>
                </a:r>
                <a:r>
                  <a:rPr lang="it-IT" dirty="0" err="1"/>
                  <a:t>university</a:t>
                </a:r>
                <a:r>
                  <a:rPr lang="it-IT" dirty="0"/>
                  <a:t>-scale </a:t>
                </a:r>
                <a:r>
                  <a:rPr lang="it-IT" dirty="0" err="1"/>
                  <a:t>facilities</a:t>
                </a:r>
                <a:r>
                  <a:rPr lang="it-IT" dirty="0"/>
                  <a:t> (</a:t>
                </a:r>
                <a14:m>
                  <m:oMath xmlns:m="http://schemas.openxmlformats.org/officeDocument/2006/math">
                    <m:r>
                      <a:rPr lang="en-GB" b="0" i="1" dirty="0" smtClean="0">
                        <a:latin typeface="Cambria Math" panose="02040503050406030204" pitchFamily="18" charset="0"/>
                      </a:rPr>
                      <m:t>∼</m:t>
                    </m:r>
                    <m:r>
                      <a:rPr lang="it-IT" i="1" dirty="0" smtClean="0">
                        <a:latin typeface="Cambria Math" panose="02040503050406030204" pitchFamily="18" charset="0"/>
                      </a:rPr>
                      <m:t>40 </m:t>
                    </m:r>
                    <m:r>
                      <m:rPr>
                        <m:sty m:val="p"/>
                      </m:rPr>
                      <a:rPr lang="it-IT" i="0" dirty="0" smtClean="0">
                        <a:latin typeface="Cambria Math" panose="02040503050406030204" pitchFamily="18" charset="0"/>
                      </a:rPr>
                      <m:t>m</m:t>
                    </m:r>
                  </m:oMath>
                </a14:m>
                <a:r>
                  <a:rPr lang="it-IT" dirty="0"/>
                  <a:t> footprint, </a:t>
                </a:r>
                <a14:m>
                  <m:oMath xmlns:m="http://schemas.openxmlformats.org/officeDocument/2006/math">
                    <m:r>
                      <a:rPr lang="en-GB" b="0" i="1" smtClean="0">
                        <a:latin typeface="Cambria Math" panose="02040503050406030204" pitchFamily="18" charset="0"/>
                      </a:rPr>
                      <m:t>&lt;40</m:t>
                    </m:r>
                    <m:r>
                      <m:rPr>
                        <m:sty m:val="p"/>
                      </m:rPr>
                      <a:rPr lang="en-GB" b="0" i="0" smtClean="0">
                        <a:latin typeface="Cambria Math" panose="02040503050406030204" pitchFamily="18" charset="0"/>
                      </a:rPr>
                      <m:t>M</m:t>
                    </m:r>
                    <m:r>
                      <a:rPr lang="en-GB" b="0" i="0" smtClean="0">
                        <a:latin typeface="Cambria Math" panose="02040503050406030204" pitchFamily="18" charset="0"/>
                      </a:rPr>
                      <m:t>$</m:t>
                    </m:r>
                  </m:oMath>
                </a14:m>
                <a:r>
                  <a:rPr lang="it-IT" dirty="0"/>
                  <a:t> </a:t>
                </a:r>
                <a:r>
                  <a:rPr lang="it-IT" dirty="0" err="1"/>
                  <a:t>costs</a:t>
                </a:r>
                <a:r>
                  <a:rPr lang="it-IT" dirty="0"/>
                  <a:t>)</a:t>
                </a:r>
              </a:p>
              <a:p>
                <a:pPr marL="285750" indent="-285750">
                  <a:buFont typeface="Arial" panose="020B0604020202020204" pitchFamily="34" charset="0"/>
                  <a:buChar char="•"/>
                </a:pPr>
                <a:r>
                  <a:rPr lang="it-IT" dirty="0" err="1"/>
                  <a:t>Next</a:t>
                </a:r>
                <a:r>
                  <a:rPr lang="it-IT" dirty="0"/>
                  <a:t> generation </a:t>
                </a:r>
                <a:r>
                  <a:rPr lang="it-IT" b="1" dirty="0" err="1"/>
                  <a:t>rf</a:t>
                </a:r>
                <a:r>
                  <a:rPr lang="it-IT" b="1" dirty="0"/>
                  <a:t> </a:t>
                </a:r>
                <a:r>
                  <a:rPr lang="it-IT" b="1" dirty="0" err="1"/>
                  <a:t>gun</a:t>
                </a:r>
                <a:r>
                  <a:rPr lang="it-IT" dirty="0"/>
                  <a:t>: high </a:t>
                </a:r>
                <a:r>
                  <a:rPr lang="it-IT" dirty="0" err="1"/>
                  <a:t>peak</a:t>
                </a:r>
                <a:r>
                  <a:rPr lang="it-IT" dirty="0"/>
                  <a:t> </a:t>
                </a:r>
                <a:r>
                  <a:rPr lang="it-IT" dirty="0" err="1"/>
                  <a:t>field</a:t>
                </a:r>
                <a:r>
                  <a:rPr lang="it-IT" dirty="0"/>
                  <a:t> (240 MV/m </a:t>
                </a:r>
                <a:r>
                  <a:rPr lang="it-IT" dirty="0" err="1"/>
                  <a:t>at</a:t>
                </a:r>
                <a:r>
                  <a:rPr lang="it-IT" dirty="0"/>
                  <a:t> C-band*)</a:t>
                </a:r>
              </a:p>
              <a:p>
                <a:pPr marL="285750" indent="-285750">
                  <a:buFont typeface="Arial" panose="020B0604020202020204" pitchFamily="34" charset="0"/>
                  <a:buChar char="•"/>
                </a:pPr>
                <a:r>
                  <a:rPr lang="it-IT" dirty="0"/>
                  <a:t>Distributed </a:t>
                </a:r>
                <a:r>
                  <a:rPr lang="it-IT" dirty="0" err="1"/>
                  <a:t>coupling</a:t>
                </a:r>
                <a:r>
                  <a:rPr lang="it-IT" dirty="0"/>
                  <a:t>, </a:t>
                </a:r>
                <a:r>
                  <a:rPr lang="it-IT" dirty="0" err="1"/>
                  <a:t>cryogenic</a:t>
                </a:r>
                <a:r>
                  <a:rPr lang="it-IT" dirty="0"/>
                  <a:t> </a:t>
                </a:r>
                <a:r>
                  <a:rPr lang="it-IT" b="1" dirty="0"/>
                  <a:t>rf linac</a:t>
                </a:r>
                <a:r>
                  <a:rPr lang="it-IT" dirty="0"/>
                  <a:t> </a:t>
                </a:r>
                <a:r>
                  <a:rPr lang="it-IT" dirty="0" err="1"/>
                  <a:t>structures</a:t>
                </a:r>
                <a:r>
                  <a:rPr lang="it-IT" dirty="0"/>
                  <a:t> (up to </a:t>
                </a:r>
                <a14:m>
                  <m:oMath xmlns:m="http://schemas.openxmlformats.org/officeDocument/2006/math">
                    <m:r>
                      <a:rPr lang="it-IT" b="0" i="1" smtClean="0">
                        <a:latin typeface="Cambria Math" panose="02040503050406030204" pitchFamily="18" charset="0"/>
                      </a:rPr>
                      <m:t>125 </m:t>
                    </m:r>
                    <m:r>
                      <m:rPr>
                        <m:sty m:val="p"/>
                      </m:rPr>
                      <a:rPr lang="it-IT" b="0" i="0" smtClean="0">
                        <a:latin typeface="Cambria Math" panose="02040503050406030204" pitchFamily="18" charset="0"/>
                      </a:rPr>
                      <m:t>MV</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r>
                  <a:rPr lang="it-IT" dirty="0"/>
                  <a:t>, C-band)</a:t>
                </a:r>
              </a:p>
              <a:p>
                <a:pPr marL="285750" indent="-285750">
                  <a:buFont typeface="Arial" panose="020B0604020202020204" pitchFamily="34" charset="0"/>
                  <a:buChar char="•"/>
                </a:pPr>
                <a:r>
                  <a:rPr lang="it-IT" dirty="0"/>
                  <a:t>Short-</a:t>
                </a:r>
                <a:r>
                  <a:rPr lang="it-IT" dirty="0" err="1"/>
                  <a:t>period</a:t>
                </a:r>
                <a:r>
                  <a:rPr lang="it-IT" dirty="0"/>
                  <a:t> (</a:t>
                </a:r>
                <a14:m>
                  <m:oMath xmlns:m="http://schemas.openxmlformats.org/officeDocument/2006/math">
                    <m:r>
                      <a:rPr lang="en-GB" b="0" i="1" smtClean="0">
                        <a:latin typeface="Cambria Math" panose="02040503050406030204" pitchFamily="18" charset="0"/>
                      </a:rPr>
                      <m:t>∼</m:t>
                    </m:r>
                    <m:r>
                      <m:rPr>
                        <m:sty m:val="p"/>
                      </m:rPr>
                      <a:rPr lang="en-GB" b="0" i="0" smtClean="0">
                        <a:latin typeface="Cambria Math" panose="02040503050406030204" pitchFamily="18" charset="0"/>
                      </a:rPr>
                      <m:t>mm</m:t>
                    </m:r>
                  </m:oMath>
                </a14:m>
                <a:r>
                  <a:rPr lang="it-IT" dirty="0"/>
                  <a:t>) </a:t>
                </a:r>
                <a:r>
                  <a:rPr lang="it-IT" dirty="0" err="1"/>
                  <a:t>cryogenic</a:t>
                </a:r>
                <a:r>
                  <a:rPr lang="it-IT" dirty="0"/>
                  <a:t> </a:t>
                </a:r>
                <a:r>
                  <a:rPr lang="it-IT" b="1" dirty="0" err="1"/>
                  <a:t>undulators</a:t>
                </a:r>
                <a:endParaRPr lang="it-IT" b="1"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838199" y="1332963"/>
                <a:ext cx="6947099" cy="2031325"/>
              </a:xfrm>
              <a:prstGeom prst="rect">
                <a:avLst/>
              </a:prstGeom>
              <a:blipFill rotWithShape="0">
                <a:blip r:embed="rId3"/>
                <a:stretch>
                  <a:fillRect l="-702" t="-1802" b="-3904"/>
                </a:stretch>
              </a:blipFill>
            </p:spPr>
            <p:txBody>
              <a:bodyPr/>
              <a:lstStyle/>
              <a:p>
                <a:r>
                  <a:rPr lang="it-IT">
                    <a:noFill/>
                  </a:rPr>
                  <a:t> </a:t>
                </a:r>
              </a:p>
            </p:txBody>
          </p:sp>
        </mc:Fallback>
      </mc:AlternateContent>
      <p:pic>
        <p:nvPicPr>
          <p:cNvPr id="4" name="Immagine 3"/>
          <p:cNvPicPr>
            <a:picLocks noChangeAspect="1"/>
          </p:cNvPicPr>
          <p:nvPr/>
        </p:nvPicPr>
        <p:blipFill>
          <a:blip r:embed="rId4"/>
          <a:stretch>
            <a:fillRect/>
          </a:stretch>
        </p:blipFill>
        <p:spPr>
          <a:xfrm>
            <a:off x="8206735" y="1376577"/>
            <a:ext cx="2888143" cy="1657331"/>
          </a:xfrm>
          <a:prstGeom prst="rect">
            <a:avLst/>
          </a:prstGeom>
        </p:spPr>
      </p:pic>
      <p:pic>
        <p:nvPicPr>
          <p:cNvPr id="5" name="Immagine 4">
            <a:extLst>
              <a:ext uri="{FF2B5EF4-FFF2-40B4-BE49-F238E27FC236}">
                <a16:creationId xmlns:a16="http://schemas.microsoft.com/office/drawing/2014/main" id="{E7A009EA-758D-48A6-98B9-9A290120503A}"/>
              </a:ext>
            </a:extLst>
          </p:cNvPr>
          <p:cNvPicPr>
            <a:picLocks noChangeAspect="1"/>
          </p:cNvPicPr>
          <p:nvPr/>
        </p:nvPicPr>
        <p:blipFill>
          <a:blip r:embed="rId5"/>
          <a:stretch>
            <a:fillRect/>
          </a:stretch>
        </p:blipFill>
        <p:spPr>
          <a:xfrm>
            <a:off x="7785298" y="3106434"/>
            <a:ext cx="3587864" cy="293682"/>
          </a:xfrm>
          <a:prstGeom prst="rect">
            <a:avLst/>
          </a:prstGeom>
        </p:spPr>
      </p:pic>
      <mc:AlternateContent xmlns:mc="http://schemas.openxmlformats.org/markup-compatibility/2006" xmlns:a14="http://schemas.microsoft.com/office/drawing/2010/main">
        <mc:Choice Requires="a14">
          <p:sp>
            <p:nvSpPr>
              <p:cNvPr id="6" name="CasellaDiTesto 5"/>
              <p:cNvSpPr txBox="1"/>
              <p:nvPr/>
            </p:nvSpPr>
            <p:spPr>
              <a:xfrm>
                <a:off x="838200" y="3312443"/>
                <a:ext cx="6326170" cy="1477328"/>
              </a:xfrm>
              <a:prstGeom prst="rect">
                <a:avLst/>
              </a:prstGeom>
              <a:noFill/>
            </p:spPr>
            <p:txBody>
              <a:bodyPr wrap="square" rtlCol="0">
                <a:spAutoFit/>
              </a:bodyPr>
              <a:lstStyle/>
              <a:p>
                <a:r>
                  <a:rPr lang="it-IT" b="1" dirty="0">
                    <a:solidFill>
                      <a:srgbClr val="C00000"/>
                    </a:solidFill>
                  </a:rPr>
                  <a:t>DARPA-GRIT ICS Source </a:t>
                </a:r>
              </a:p>
              <a:p>
                <a:pPr marL="285750" indent="-285750">
                  <a:buFont typeface="Arial" panose="020B0604020202020204" pitchFamily="34" charset="0"/>
                  <a:buChar char="•"/>
                </a:pPr>
                <a:r>
                  <a:rPr lang="it-IT" dirty="0"/>
                  <a:t>Compact </a:t>
                </a:r>
                <a14:m>
                  <m:oMath xmlns:m="http://schemas.openxmlformats.org/officeDocument/2006/math">
                    <m:r>
                      <a:rPr lang="en-GB" b="1" i="1" smtClean="0">
                        <a:latin typeface="Cambria Math" panose="02040503050406030204" pitchFamily="18" charset="0"/>
                      </a:rPr>
                      <m:t>𝜸</m:t>
                    </m:r>
                  </m:oMath>
                </a14:m>
                <a:r>
                  <a:rPr lang="it-IT" b="1" dirty="0"/>
                  <a:t>-</a:t>
                </a:r>
                <a:r>
                  <a:rPr lang="it-IT" b="1" dirty="0" err="1"/>
                  <a:t>rays</a:t>
                </a:r>
                <a:r>
                  <a:rPr lang="it-IT" b="1" dirty="0"/>
                  <a:t> source</a:t>
                </a:r>
                <a:r>
                  <a:rPr lang="it-IT" dirty="0"/>
                  <a:t>: high </a:t>
                </a:r>
                <a:r>
                  <a:rPr lang="it-IT" dirty="0" err="1"/>
                  <a:t>flux</a:t>
                </a:r>
                <a:r>
                  <a:rPr lang="it-IT" dirty="0"/>
                  <a:t>, </a:t>
                </a:r>
                <a:r>
                  <a:rPr lang="it-IT" dirty="0" err="1"/>
                  <a:t>tunable</a:t>
                </a:r>
                <a:r>
                  <a:rPr lang="it-IT" dirty="0"/>
                  <a:t>, </a:t>
                </a:r>
                <a:r>
                  <a:rPr lang="it-IT" dirty="0" err="1"/>
                  <a:t>narrow</a:t>
                </a:r>
                <a:r>
                  <a:rPr lang="it-IT" dirty="0"/>
                  <a:t> </a:t>
                </a:r>
                <a:r>
                  <a:rPr lang="it-IT" dirty="0" err="1"/>
                  <a:t>bandwidth</a:t>
                </a:r>
                <a:endParaRPr lang="it-IT" dirty="0"/>
              </a:p>
              <a:p>
                <a:pPr marL="285750" indent="-285750">
                  <a:buFont typeface="Arial" panose="020B0604020202020204" pitchFamily="34" charset="0"/>
                  <a:buChar char="•"/>
                </a:pPr>
                <a:r>
                  <a:rPr lang="it-IT" dirty="0" err="1"/>
                  <a:t>Novel</a:t>
                </a:r>
                <a:r>
                  <a:rPr lang="it-IT" dirty="0"/>
                  <a:t> electron source: C-band </a:t>
                </a:r>
                <a:r>
                  <a:rPr lang="it-IT" b="1" dirty="0" err="1"/>
                  <a:t>hybrid</a:t>
                </a:r>
                <a:r>
                  <a:rPr lang="it-IT" dirty="0"/>
                  <a:t> photo-</a:t>
                </a:r>
                <a:r>
                  <a:rPr lang="it-IT" dirty="0" err="1"/>
                  <a:t>injector</a:t>
                </a:r>
                <a:endParaRPr lang="it-IT" dirty="0"/>
              </a:p>
              <a:p>
                <a:pPr marL="285750" indent="-285750">
                  <a:buFont typeface="Arial" panose="020B0604020202020204" pitchFamily="34" charset="0"/>
                  <a:buChar char="•"/>
                </a:pPr>
                <a:r>
                  <a:rPr lang="it-IT" dirty="0"/>
                  <a:t>Room temperature, </a:t>
                </a:r>
                <a:r>
                  <a:rPr lang="it-IT" dirty="0" err="1"/>
                  <a:t>distributed</a:t>
                </a:r>
                <a:r>
                  <a:rPr lang="it-IT" dirty="0"/>
                  <a:t> </a:t>
                </a:r>
                <a:r>
                  <a:rPr lang="it-IT" dirty="0" err="1"/>
                  <a:t>coupling</a:t>
                </a:r>
                <a:r>
                  <a:rPr lang="it-IT" dirty="0"/>
                  <a:t> </a:t>
                </a:r>
                <a:r>
                  <a:rPr lang="it-IT" b="1" dirty="0"/>
                  <a:t>rf linac</a:t>
                </a:r>
                <a:r>
                  <a:rPr lang="it-IT" dirty="0"/>
                  <a:t> </a:t>
                </a:r>
                <a:r>
                  <a:rPr lang="it-IT" dirty="0" err="1"/>
                  <a:t>structures</a:t>
                </a:r>
                <a:r>
                  <a:rPr lang="it-IT" dirty="0"/>
                  <a:t> (C-band)</a:t>
                </a:r>
              </a:p>
            </p:txBody>
          </p:sp>
        </mc:Choice>
        <mc:Fallback xmlns="">
          <p:sp>
            <p:nvSpPr>
              <p:cNvPr id="6" name="CasellaDiTesto 5"/>
              <p:cNvSpPr txBox="1">
                <a:spLocks noRot="1" noChangeAspect="1" noMove="1" noResize="1" noEditPoints="1" noAdjustHandles="1" noChangeArrowheads="1" noChangeShapeType="1" noTextEdit="1"/>
              </p:cNvSpPr>
              <p:nvPr/>
            </p:nvSpPr>
            <p:spPr>
              <a:xfrm>
                <a:off x="838200" y="3312443"/>
                <a:ext cx="6326170" cy="1477328"/>
              </a:xfrm>
              <a:prstGeom prst="rect">
                <a:avLst/>
              </a:prstGeom>
              <a:blipFill rotWithShape="0">
                <a:blip r:embed="rId6"/>
                <a:stretch>
                  <a:fillRect l="-868" t="-2058" b="-535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838198" y="4760221"/>
                <a:ext cx="6703979" cy="1760547"/>
              </a:xfrm>
              <a:prstGeom prst="rect">
                <a:avLst/>
              </a:prstGeom>
              <a:noFill/>
            </p:spPr>
            <p:txBody>
              <a:bodyPr wrap="square" rtlCol="0">
                <a:spAutoFit/>
              </a:bodyPr>
              <a:lstStyle/>
              <a:p>
                <a14:m>
                  <m:oMath xmlns:m="http://schemas.openxmlformats.org/officeDocument/2006/math">
                    <m:sSup>
                      <m:sSupPr>
                        <m:ctrlPr>
                          <a:rPr lang="en-GB" b="1" i="1" smtClean="0">
                            <a:solidFill>
                              <a:srgbClr val="C00000"/>
                            </a:solidFill>
                            <a:latin typeface="Cambria Math" panose="02040503050406030204" pitchFamily="18" charset="0"/>
                          </a:rPr>
                        </m:ctrlPr>
                      </m:sSupPr>
                      <m:e>
                        <m:r>
                          <a:rPr lang="en-GB" b="1" i="0" smtClean="0">
                            <a:solidFill>
                              <a:srgbClr val="C00000"/>
                            </a:solidFill>
                            <a:latin typeface="Cambria Math" panose="02040503050406030204" pitchFamily="18" charset="0"/>
                          </a:rPr>
                          <m:t>𝐂</m:t>
                        </m:r>
                      </m:e>
                      <m:sup>
                        <m:r>
                          <a:rPr lang="en-GB" b="1" i="1" smtClean="0">
                            <a:solidFill>
                              <a:srgbClr val="C00000"/>
                            </a:solidFill>
                            <a:latin typeface="Cambria Math" panose="02040503050406030204" pitchFamily="18" charset="0"/>
                          </a:rPr>
                          <m:t>𝟑</m:t>
                        </m:r>
                      </m:sup>
                    </m:sSup>
                  </m:oMath>
                </a14:m>
                <a:r>
                  <a:rPr lang="it-IT" b="1" dirty="0">
                    <a:solidFill>
                      <a:srgbClr val="C00000"/>
                    </a:solidFill>
                  </a:rPr>
                  <a:t>: a ‘‘Cool </a:t>
                </a:r>
                <a:r>
                  <a:rPr lang="it-IT" b="1" dirty="0" err="1">
                    <a:solidFill>
                      <a:srgbClr val="C00000"/>
                    </a:solidFill>
                  </a:rPr>
                  <a:t>Copper</a:t>
                </a:r>
                <a:r>
                  <a:rPr lang="it-IT" b="1" dirty="0">
                    <a:solidFill>
                      <a:srgbClr val="C00000"/>
                    </a:solidFill>
                  </a:rPr>
                  <a:t> Collider’’</a:t>
                </a:r>
              </a:p>
              <a:p>
                <a:pPr marL="285750" indent="-285750">
                  <a:buFont typeface="Arial" panose="020B0604020202020204" pitchFamily="34" charset="0"/>
                  <a:buChar char="•"/>
                </a:pPr>
                <a:r>
                  <a:rPr lang="en-GB" dirty="0"/>
                  <a:t>250 GeV (extendible to </a:t>
                </a:r>
                <a:r>
                  <a:rPr lang="en-GB" dirty="0" err="1"/>
                  <a:t>TeV</a:t>
                </a:r>
                <a:r>
                  <a:rPr lang="en-GB" dirty="0"/>
                  <a:t>-scale) </a:t>
                </a:r>
                <a:r>
                  <a:rPr lang="en-GB" b="1" dirty="0"/>
                  <a:t>Higgs factory</a:t>
                </a:r>
                <a:r>
                  <a:rPr lang="en-GB" dirty="0"/>
                  <a:t>: high luminosity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sup>
                    </m:sSup>
                  </m:oMath>
                </a14:m>
                <a:r>
                  <a:rPr lang="en-GB" dirty="0"/>
                  <a:t> linear collider</a:t>
                </a:r>
              </a:p>
              <a:p>
                <a:pPr marL="285750" indent="-285750">
                  <a:buFont typeface="Arial" panose="020B0604020202020204" pitchFamily="34" charset="0"/>
                  <a:buChar char="•"/>
                </a:pPr>
                <a:r>
                  <a:rPr lang="en-US" b="1" dirty="0"/>
                  <a:t>Modularized</a:t>
                </a:r>
                <a:r>
                  <a:rPr lang="en-US" dirty="0"/>
                  <a:t> C-band </a:t>
                </a:r>
                <a:r>
                  <a:rPr lang="en-US" dirty="0" err="1"/>
                  <a:t>cryo</a:t>
                </a:r>
                <a:r>
                  <a:rPr lang="en-US" dirty="0"/>
                  <a:t>-cooled, distributed coupling </a:t>
                </a:r>
                <a:r>
                  <a:rPr lang="en-US" dirty="0" err="1"/>
                  <a:t>linac</a:t>
                </a:r>
                <a:r>
                  <a:rPr lang="en-US" dirty="0"/>
                  <a:t> structures (</a:t>
                </a:r>
                <a14:m>
                  <m:oMath xmlns:m="http://schemas.openxmlformats.org/officeDocument/2006/math">
                    <m:r>
                      <a:rPr lang="it-IT" b="0" i="1" smtClean="0">
                        <a:latin typeface="Cambria Math" panose="02040503050406030204" pitchFamily="18" charset="0"/>
                      </a:rPr>
                      <m:t>∼125 </m:t>
                    </m:r>
                    <m:r>
                      <m:rPr>
                        <m:sty m:val="p"/>
                      </m:rPr>
                      <a:rPr lang="it-IT" b="0" i="0" smtClean="0">
                        <a:latin typeface="Cambria Math" panose="02040503050406030204" pitchFamily="18" charset="0"/>
                      </a:rPr>
                      <m:t>MV</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r>
                  <a:rPr lang="en-US" dirty="0"/>
                  <a:t>)</a:t>
                </a:r>
              </a:p>
              <a:p>
                <a:pPr marL="285750" indent="-285750" algn="just">
                  <a:buFont typeface="Arial" panose="020B0604020202020204" pitchFamily="34" charset="0"/>
                  <a:buChar char="•"/>
                </a:pPr>
                <a:r>
                  <a:rPr lang="en-US" dirty="0"/>
                  <a:t>Near future (</a:t>
                </a:r>
                <a14:m>
                  <m:oMath xmlns:m="http://schemas.openxmlformats.org/officeDocument/2006/math">
                    <m:r>
                      <a:rPr lang="en-US" b="0" i="1" smtClean="0">
                        <a:latin typeface="Cambria Math" panose="02040503050406030204" pitchFamily="18" charset="0"/>
                      </a:rPr>
                      <m:t>∼</m:t>
                    </m:r>
                  </m:oMath>
                </a14:m>
                <a:r>
                  <a:rPr lang="en-US" dirty="0"/>
                  <a:t>2030-2040) </a:t>
                </a:r>
                <a:r>
                  <a:rPr lang="en-US" b="1" dirty="0"/>
                  <a:t>HEP</a:t>
                </a:r>
                <a:r>
                  <a:rPr lang="en-US" dirty="0"/>
                  <a:t> frontiers</a:t>
                </a:r>
                <a:endParaRPr lang="it-IT"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838198" y="4760221"/>
                <a:ext cx="6703979" cy="1760547"/>
              </a:xfrm>
              <a:prstGeom prst="rect">
                <a:avLst/>
              </a:prstGeom>
              <a:blipFill rotWithShape="0">
                <a:blip r:embed="rId7"/>
                <a:stretch>
                  <a:fillRect l="-545" t="-1730" b="-4498"/>
                </a:stretch>
              </a:blipFill>
            </p:spPr>
            <p:txBody>
              <a:bodyPr/>
              <a:lstStyle/>
              <a:p>
                <a:r>
                  <a:rPr lang="it-IT">
                    <a:noFill/>
                  </a:rPr>
                  <a:t> </a:t>
                </a:r>
              </a:p>
            </p:txBody>
          </p:sp>
        </mc:Fallback>
      </mc:AlternateContent>
      <p:pic>
        <p:nvPicPr>
          <p:cNvPr id="8" name="Immagine 7"/>
          <p:cNvPicPr>
            <a:picLocks noChangeAspect="1"/>
          </p:cNvPicPr>
          <p:nvPr/>
        </p:nvPicPr>
        <p:blipFill>
          <a:blip r:embed="rId8"/>
          <a:stretch>
            <a:fillRect/>
          </a:stretch>
        </p:blipFill>
        <p:spPr>
          <a:xfrm>
            <a:off x="7756242" y="5183649"/>
            <a:ext cx="3493096" cy="1228406"/>
          </a:xfrm>
          <a:prstGeom prst="rect">
            <a:avLst/>
          </a:prstGeom>
        </p:spPr>
      </p:pic>
      <p:pic>
        <p:nvPicPr>
          <p:cNvPr id="9" name="Immagine 8"/>
          <p:cNvPicPr>
            <a:picLocks noChangeAspect="1"/>
          </p:cNvPicPr>
          <p:nvPr/>
        </p:nvPicPr>
        <p:blipFill>
          <a:blip r:embed="rId9"/>
          <a:stretch>
            <a:fillRect/>
          </a:stretch>
        </p:blipFill>
        <p:spPr>
          <a:xfrm>
            <a:off x="7423611" y="6432095"/>
            <a:ext cx="3547442" cy="183615"/>
          </a:xfrm>
          <a:prstGeom prst="rect">
            <a:avLst/>
          </a:prstGeom>
        </p:spPr>
      </p:pic>
      <p:pic>
        <p:nvPicPr>
          <p:cNvPr id="14" name="Immagine 13"/>
          <p:cNvPicPr>
            <a:picLocks noChangeAspect="1"/>
          </p:cNvPicPr>
          <p:nvPr/>
        </p:nvPicPr>
        <p:blipFill>
          <a:blip r:embed="rId10"/>
          <a:stretch>
            <a:fillRect/>
          </a:stretch>
        </p:blipFill>
        <p:spPr>
          <a:xfrm>
            <a:off x="7344129" y="3596702"/>
            <a:ext cx="4365704" cy="969694"/>
          </a:xfrm>
          <a:prstGeom prst="rect">
            <a:avLst/>
          </a:prstGeom>
        </p:spPr>
      </p:pic>
      <p:pic>
        <p:nvPicPr>
          <p:cNvPr id="18" name="Immagine 17"/>
          <p:cNvPicPr>
            <a:picLocks noChangeAspect="1"/>
          </p:cNvPicPr>
          <p:nvPr/>
        </p:nvPicPr>
        <p:blipFill>
          <a:blip r:embed="rId11"/>
          <a:stretch>
            <a:fillRect/>
          </a:stretch>
        </p:blipFill>
        <p:spPr>
          <a:xfrm>
            <a:off x="7924924" y="4538141"/>
            <a:ext cx="3260192" cy="449681"/>
          </a:xfrm>
          <a:prstGeom prst="rect">
            <a:avLst/>
          </a:prstGeom>
        </p:spPr>
      </p:pic>
      <p:sp>
        <p:nvSpPr>
          <p:cNvPr id="19" name="Segnaposto numero diapositiva 18"/>
          <p:cNvSpPr>
            <a:spLocks noGrp="1"/>
          </p:cNvSpPr>
          <p:nvPr>
            <p:ph type="sldNum" sz="quarter" idx="12"/>
          </p:nvPr>
        </p:nvSpPr>
        <p:spPr/>
        <p:txBody>
          <a:bodyPr/>
          <a:lstStyle/>
          <a:p>
            <a:fld id="{A4F9285A-A6B8-4CAF-AFF2-562A5BDCA3B4}" type="slidenum">
              <a:rPr lang="it-IT" smtClean="0"/>
              <a:t>23</a:t>
            </a:fld>
            <a:endParaRPr lang="it-IT"/>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D885603C-441C-4CBC-916A-ABDC7DF9F69F}"/>
                  </a:ext>
                </a:extLst>
              </p:cNvPr>
              <p:cNvSpPr txBox="1"/>
              <p:nvPr/>
            </p:nvSpPr>
            <p:spPr>
              <a:xfrm>
                <a:off x="838199" y="6551067"/>
                <a:ext cx="4932259" cy="307777"/>
              </a:xfrm>
              <a:prstGeom prst="rect">
                <a:avLst/>
              </a:prstGeom>
              <a:noFill/>
            </p:spPr>
            <p:txBody>
              <a:bodyPr wrap="square">
                <a:spAutoFit/>
              </a:bodyPr>
              <a:lstStyle/>
              <a:p>
                <a:r>
                  <a:rPr lang="en-US" sz="1400" b="1" dirty="0">
                    <a:solidFill>
                      <a:srgbClr val="00B050"/>
                    </a:solidFill>
                  </a:rPr>
                  <a:t>(*C-band = </a:t>
                </a:r>
                <a14:m>
                  <m:oMath xmlns:m="http://schemas.openxmlformats.org/officeDocument/2006/math">
                    <m:r>
                      <a:rPr lang="en-US" sz="1400" b="1" i="1" smtClean="0">
                        <a:solidFill>
                          <a:srgbClr val="00B050"/>
                        </a:solidFill>
                        <a:latin typeface="Cambria Math" panose="02040503050406030204" pitchFamily="18" charset="0"/>
                      </a:rPr>
                      <m:t>𝟓</m:t>
                    </m:r>
                    <m:r>
                      <a:rPr lang="en-US" sz="1400" b="1" i="1" smtClean="0">
                        <a:solidFill>
                          <a:srgbClr val="00B050"/>
                        </a:solidFill>
                        <a:latin typeface="Cambria Math" panose="02040503050406030204" pitchFamily="18" charset="0"/>
                      </a:rPr>
                      <m:t>.</m:t>
                    </m:r>
                    <m:r>
                      <a:rPr lang="en-US" sz="1400" b="1" i="1" smtClean="0">
                        <a:solidFill>
                          <a:srgbClr val="00B050"/>
                        </a:solidFill>
                        <a:latin typeface="Cambria Math" panose="02040503050406030204" pitchFamily="18" charset="0"/>
                      </a:rPr>
                      <m:t>𝟕𝟏𝟐</m:t>
                    </m:r>
                    <m:r>
                      <a:rPr lang="en-US" sz="1400" b="1" i="1" smtClean="0">
                        <a:solidFill>
                          <a:srgbClr val="00B050"/>
                        </a:solidFill>
                        <a:latin typeface="Cambria Math" panose="02040503050406030204" pitchFamily="18" charset="0"/>
                      </a:rPr>
                      <m:t> </m:t>
                    </m:r>
                    <m:r>
                      <a:rPr lang="en-US" sz="1400" b="1" i="0" smtClean="0">
                        <a:solidFill>
                          <a:srgbClr val="00B050"/>
                        </a:solidFill>
                        <a:latin typeface="Cambria Math" panose="02040503050406030204" pitchFamily="18" charset="0"/>
                      </a:rPr>
                      <m:t>𝐆𝐇𝐳</m:t>
                    </m:r>
                  </m:oMath>
                </a14:m>
                <a:r>
                  <a:rPr lang="en-US" sz="1400" b="1" dirty="0">
                    <a:solidFill>
                      <a:srgbClr val="00B050"/>
                    </a:solidFill>
                  </a:rPr>
                  <a:t>)</a:t>
                </a:r>
              </a:p>
            </p:txBody>
          </p:sp>
        </mc:Choice>
        <mc:Fallback xmlns="">
          <p:sp>
            <p:nvSpPr>
              <p:cNvPr id="20" name="CasellaDiTesto 19">
                <a:extLst>
                  <a:ext uri="{FF2B5EF4-FFF2-40B4-BE49-F238E27FC236}">
                    <a16:creationId xmlns:a16="http://schemas.microsoft.com/office/drawing/2014/main" xmlns="" xmlns:a14="http://schemas.microsoft.com/office/drawing/2010/main" id="{D885603C-441C-4CBC-916A-ABDC7DF9F69F}"/>
                  </a:ext>
                </a:extLst>
              </p:cNvPr>
              <p:cNvSpPr txBox="1">
                <a:spLocks noRot="1" noChangeAspect="1" noMove="1" noResize="1" noEditPoints="1" noAdjustHandles="1" noChangeArrowheads="1" noChangeShapeType="1" noTextEdit="1"/>
              </p:cNvSpPr>
              <p:nvPr/>
            </p:nvSpPr>
            <p:spPr>
              <a:xfrm>
                <a:off x="838199" y="6551067"/>
                <a:ext cx="4932259" cy="307777"/>
              </a:xfrm>
              <a:prstGeom prst="rect">
                <a:avLst/>
              </a:prstGeom>
              <a:blipFill rotWithShape="0">
                <a:blip r:embed="rId15"/>
                <a:stretch>
                  <a:fillRect l="-247" t="-4000" b="-20000"/>
                </a:stretch>
              </a:blipFill>
            </p:spPr>
            <p:txBody>
              <a:bodyPr/>
              <a:lstStyle/>
              <a:p>
                <a:r>
                  <a:rPr lang="it-IT">
                    <a:noFill/>
                  </a:rPr>
                  <a:t> </a:t>
                </a:r>
              </a:p>
            </p:txBody>
          </p:sp>
        </mc:Fallback>
      </mc:AlternateContent>
      <p:pic>
        <p:nvPicPr>
          <p:cNvPr id="10" name="Immagine 9">
            <a:extLst>
              <a:ext uri="{FF2B5EF4-FFF2-40B4-BE49-F238E27FC236}">
                <a16:creationId xmlns:a16="http://schemas.microsoft.com/office/drawing/2014/main" id="{89F00AFC-6478-7D2B-1C8B-AC51BC8BA67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11" name="Immagine 10">
            <a:extLst>
              <a:ext uri="{FF2B5EF4-FFF2-40B4-BE49-F238E27FC236}">
                <a16:creationId xmlns:a16="http://schemas.microsoft.com/office/drawing/2014/main" id="{FE935A1E-FC7F-093C-257E-1E1E836B645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2" name="Immagine 11">
            <a:extLst>
              <a:ext uri="{FF2B5EF4-FFF2-40B4-BE49-F238E27FC236}">
                <a16:creationId xmlns:a16="http://schemas.microsoft.com/office/drawing/2014/main" id="{67D21EAE-3A4D-8A5F-8221-5E11F68F286A}"/>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3" name="Immagine 12">
            <a:extLst>
              <a:ext uri="{FF2B5EF4-FFF2-40B4-BE49-F238E27FC236}">
                <a16:creationId xmlns:a16="http://schemas.microsoft.com/office/drawing/2014/main" id="{F0449F20-00C0-BBDC-454F-500312294B15}"/>
              </a:ext>
            </a:extLst>
          </p:cNvPr>
          <p:cNvPicPr>
            <a:picLocks noChangeAspect="1"/>
          </p:cNvPicPr>
          <p:nvPr/>
        </p:nvPicPr>
        <p:blipFill rotWithShape="1">
          <a:blip r:embed="rId19">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21" name="Immagine 20">
            <a:extLst>
              <a:ext uri="{FF2B5EF4-FFF2-40B4-BE49-F238E27FC236}">
                <a16:creationId xmlns:a16="http://schemas.microsoft.com/office/drawing/2014/main" id="{49DE19D3-CA9C-9D52-B858-D8C9F682353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399922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8CB8FC49-C75A-0C60-BD26-152191072E1E}"/>
                  </a:ext>
                </a:extLst>
              </p:cNvPr>
              <p:cNvSpPr>
                <a:spLocks noGrp="1"/>
              </p:cNvSpPr>
              <p:nvPr>
                <p:ph type="title"/>
              </p:nvPr>
            </p:nvSpPr>
            <p:spPr/>
            <p:txBody>
              <a:bodyPr/>
              <a:lstStyle/>
              <a:p>
                <a:r>
                  <a:rPr lang="it-IT" dirty="0"/>
                  <a:t>SRWF in the </a:t>
                </a:r>
                <a14:m>
                  <m:oMath xmlns:m="http://schemas.openxmlformats.org/officeDocument/2006/math">
                    <m:r>
                      <a:rPr lang="it-IT" b="0" i="1" smtClean="0">
                        <a:latin typeface="Cambria Math" panose="02040503050406030204" pitchFamily="18" charset="0"/>
                      </a:rPr>
                      <m:t>3</m:t>
                    </m:r>
                    <m:r>
                      <a:rPr lang="it-IT" b="0" i="1" smtClean="0">
                        <a:latin typeface="Cambria Math" panose="02040503050406030204" pitchFamily="18" charset="0"/>
                      </a:rPr>
                      <m:t>𝜋</m:t>
                    </m:r>
                    <m:r>
                      <a:rPr lang="it-IT" b="0" i="1" smtClean="0">
                        <a:latin typeface="Cambria Math" panose="02040503050406030204" pitchFamily="18" charset="0"/>
                      </a:rPr>
                      <m:t>/4</m:t>
                    </m:r>
                  </m:oMath>
                </a14:m>
                <a:r>
                  <a:rPr lang="en-US" dirty="0"/>
                  <a:t> Structures (2)</a:t>
                </a:r>
              </a:p>
            </p:txBody>
          </p:sp>
        </mc:Choice>
        <mc:Fallback xmlns="">
          <p:sp>
            <p:nvSpPr>
              <p:cNvPr id="2" name="Titolo 1">
                <a:extLst>
                  <a:ext uri="{FF2B5EF4-FFF2-40B4-BE49-F238E27FC236}">
                    <a16:creationId xmlns:a16="http://schemas.microsoft.com/office/drawing/2014/main" id="{8CB8FC49-C75A-0C60-BD26-152191072E1E}"/>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2E09F86E-C79C-FB6A-9D77-3E1F30A238B6}"/>
                  </a:ext>
                </a:extLst>
              </p:cNvPr>
              <p:cNvSpPr txBox="1"/>
              <p:nvPr/>
            </p:nvSpPr>
            <p:spPr>
              <a:xfrm>
                <a:off x="838200" y="1407617"/>
                <a:ext cx="5642499" cy="1477328"/>
              </a:xfrm>
              <a:prstGeom prst="rect">
                <a:avLst/>
              </a:prstGeom>
              <a:noFill/>
            </p:spPr>
            <p:txBody>
              <a:bodyPr wrap="square" rtlCol="0">
                <a:spAutoFit/>
              </a:bodyPr>
              <a:lstStyle/>
              <a:p>
                <a:r>
                  <a:rPr lang="en-US" b="1" dirty="0"/>
                  <a:t>Reference case</a:t>
                </a:r>
              </a:p>
              <a:p>
                <a:pPr marL="285750" indent="-285750">
                  <a:buFont typeface="Arial" panose="020B0604020202020204" pitchFamily="34" charset="0"/>
                  <a:buChar char="•"/>
                </a:pPr>
                <a:r>
                  <a:rPr lang="en-US" dirty="0"/>
                  <a:t>UC-XFEL scenario (100 </a:t>
                </a:r>
                <a:r>
                  <a:rPr lang="en-US" dirty="0" err="1"/>
                  <a:t>pC</a:t>
                </a:r>
                <a:r>
                  <a:rPr lang="en-US" dirty="0"/>
                  <a:t>, 0.5 mm rms beam, ~100 nm emittance at injection)</a:t>
                </a:r>
              </a:p>
              <a:p>
                <a:pPr marL="285750" indent="-285750">
                  <a:buFont typeface="Arial" panose="020B0604020202020204" pitchFamily="34" charset="0"/>
                  <a:buChar char="•"/>
                </a:pPr>
                <a:r>
                  <a:rPr lang="en-US" dirty="0"/>
                  <a:t>2 </a:t>
                </a:r>
                <a:r>
                  <a:rPr lang="en-US" dirty="0" err="1"/>
                  <a:t>linac</a:t>
                </a:r>
                <a:r>
                  <a:rPr lang="en-US" dirty="0"/>
                  <a:t> sections: </a:t>
                </a:r>
                <a14:m>
                  <m:oMath xmlns:m="http://schemas.openxmlformats.org/officeDocument/2006/math">
                    <m:r>
                      <a:rPr lang="en-US" i="1" dirty="0" smtClean="0">
                        <a:latin typeface="Cambria Math" panose="02040503050406030204" pitchFamily="18" charset="0"/>
                      </a:rPr>
                      <m:t>6.9 </m:t>
                    </m:r>
                    <m:r>
                      <m:rPr>
                        <m:sty m:val="p"/>
                      </m:rPr>
                      <a:rPr lang="en-US" i="0" dirty="0" smtClean="0">
                        <a:latin typeface="Cambria Math" panose="02040503050406030204" pitchFamily="18" charset="0"/>
                      </a:rPr>
                      <m:t>MeV</m:t>
                    </m:r>
                    <m:r>
                      <a:rPr lang="en-US" i="1" dirty="0" smtClean="0">
                        <a:latin typeface="Cambria Math" panose="02040503050406030204" pitchFamily="18" charset="0"/>
                      </a:rPr>
                      <m:t>&lt;</m:t>
                    </m:r>
                    <m:r>
                      <a:rPr lang="en-US" b="0" i="1" dirty="0" smtClean="0">
                        <a:latin typeface="Cambria Math" panose="02040503050406030204" pitchFamily="18" charset="0"/>
                      </a:rPr>
                      <m:t>𝛾</m:t>
                    </m:r>
                    <m:r>
                      <a:rPr lang="en-US" b="0" i="1" dirty="0" smtClean="0">
                        <a:latin typeface="Cambria Math" panose="02040503050406030204" pitchFamily="18" charset="0"/>
                      </a:rPr>
                      <m:t>𝑚</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r>
                      <a:rPr lang="en-US" i="1" dirty="0" smtClean="0">
                        <a:latin typeface="Cambria Math" panose="02040503050406030204" pitchFamily="18" charset="0"/>
                      </a:rPr>
                      <m:t>&lt;150 </m:t>
                    </m:r>
                    <m:r>
                      <m:rPr>
                        <m:sty m:val="p"/>
                      </m:rPr>
                      <a:rPr lang="en-US" i="0" dirty="0" smtClean="0">
                        <a:latin typeface="Cambria Math" panose="02040503050406030204" pitchFamily="18" charset="0"/>
                      </a:rPr>
                      <m:t>MeV</m:t>
                    </m:r>
                  </m:oMath>
                </a14:m>
                <a:r>
                  <a:rPr lang="en-US" dirty="0"/>
                  <a:t> with the 1</a:t>
                </a:r>
                <a:r>
                  <a:rPr lang="en-US" baseline="30000" dirty="0"/>
                  <a:t>st</a:t>
                </a:r>
                <a:r>
                  <a:rPr lang="en-US" dirty="0"/>
                  <a:t> section is </a:t>
                </a:r>
                <a:r>
                  <a:rPr lang="en-US" b="1" dirty="0">
                    <a:solidFill>
                      <a:srgbClr val="FF0000"/>
                    </a:solidFill>
                  </a:rPr>
                  <a:t>100 um</a:t>
                </a:r>
                <a:r>
                  <a:rPr lang="en-US" dirty="0"/>
                  <a:t> off-axis</a:t>
                </a:r>
              </a:p>
            </p:txBody>
          </p:sp>
        </mc:Choice>
        <mc:Fallback xmlns="">
          <p:sp>
            <p:nvSpPr>
              <p:cNvPr id="3" name="CasellaDiTesto 2">
                <a:extLst>
                  <a:ext uri="{FF2B5EF4-FFF2-40B4-BE49-F238E27FC236}">
                    <a16:creationId xmlns:a16="http://schemas.microsoft.com/office/drawing/2014/main" id="{2E09F86E-C79C-FB6A-9D77-3E1F30A238B6}"/>
                  </a:ext>
                </a:extLst>
              </p:cNvPr>
              <p:cNvSpPr txBox="1">
                <a:spLocks noRot="1" noChangeAspect="1" noMove="1" noResize="1" noEditPoints="1" noAdjustHandles="1" noChangeArrowheads="1" noChangeShapeType="1" noTextEdit="1"/>
              </p:cNvSpPr>
              <p:nvPr/>
            </p:nvSpPr>
            <p:spPr>
              <a:xfrm>
                <a:off x="838200" y="1407617"/>
                <a:ext cx="5642499" cy="1477328"/>
              </a:xfrm>
              <a:prstGeom prst="rect">
                <a:avLst/>
              </a:prstGeom>
              <a:blipFill>
                <a:blip r:embed="rId3"/>
                <a:stretch>
                  <a:fillRect l="-973" t="-2479" r="-1405" b="-5785"/>
                </a:stretch>
              </a:blipFill>
            </p:spPr>
            <p:txBody>
              <a:bodyPr/>
              <a:lstStyle/>
              <a:p>
                <a:r>
                  <a:rPr lang="en-US">
                    <a:noFill/>
                  </a:rPr>
                  <a:t> </a:t>
                </a:r>
              </a:p>
            </p:txBody>
          </p:sp>
        </mc:Fallback>
      </mc:AlternateContent>
      <p:grpSp>
        <p:nvGrpSpPr>
          <p:cNvPr id="4" name="Gruppo 3">
            <a:extLst>
              <a:ext uri="{FF2B5EF4-FFF2-40B4-BE49-F238E27FC236}">
                <a16:creationId xmlns:a16="http://schemas.microsoft.com/office/drawing/2014/main" id="{CD5C1A37-9647-E308-8115-420673856A09}"/>
              </a:ext>
            </a:extLst>
          </p:cNvPr>
          <p:cNvGrpSpPr/>
          <p:nvPr/>
        </p:nvGrpSpPr>
        <p:grpSpPr>
          <a:xfrm>
            <a:off x="697850" y="3186740"/>
            <a:ext cx="9992780" cy="3122743"/>
            <a:chOff x="715267" y="3225229"/>
            <a:chExt cx="9992780" cy="3122743"/>
          </a:xfrm>
        </p:grpSpPr>
        <p:pic>
          <p:nvPicPr>
            <p:cNvPr id="5" name="Immagine 4">
              <a:extLst>
                <a:ext uri="{FF2B5EF4-FFF2-40B4-BE49-F238E27FC236}">
                  <a16:creationId xmlns:a16="http://schemas.microsoft.com/office/drawing/2014/main" id="{2D905841-269A-0BAA-DD5F-636081803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657" y="3225229"/>
              <a:ext cx="4996390" cy="3122743"/>
            </a:xfrm>
            <a:prstGeom prst="rect">
              <a:avLst/>
            </a:prstGeom>
          </p:spPr>
        </p:pic>
        <p:pic>
          <p:nvPicPr>
            <p:cNvPr id="6" name="Immagine 5">
              <a:extLst>
                <a:ext uri="{FF2B5EF4-FFF2-40B4-BE49-F238E27FC236}">
                  <a16:creationId xmlns:a16="http://schemas.microsoft.com/office/drawing/2014/main" id="{84B7EC3A-F5F3-C945-7075-635F18B1E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67" y="3225229"/>
              <a:ext cx="4996390" cy="3122743"/>
            </a:xfrm>
            <a:prstGeom prst="rect">
              <a:avLst/>
            </a:prstGeom>
          </p:spPr>
        </p:pic>
        <p:sp>
          <p:nvSpPr>
            <p:cNvPr id="7" name="CasellaDiTesto 6">
              <a:extLst>
                <a:ext uri="{FF2B5EF4-FFF2-40B4-BE49-F238E27FC236}">
                  <a16:creationId xmlns:a16="http://schemas.microsoft.com/office/drawing/2014/main" id="{41C4BCA1-A58B-F46E-ECBD-F0AD87021E00}"/>
                </a:ext>
              </a:extLst>
            </p:cNvPr>
            <p:cNvSpPr txBox="1"/>
            <p:nvPr/>
          </p:nvSpPr>
          <p:spPr>
            <a:xfrm>
              <a:off x="1221454" y="3225229"/>
              <a:ext cx="4379246" cy="369332"/>
            </a:xfrm>
            <a:prstGeom prst="rect">
              <a:avLst/>
            </a:prstGeom>
            <a:noFill/>
          </p:spPr>
          <p:txBody>
            <a:bodyPr wrap="square" rtlCol="0">
              <a:spAutoFit/>
            </a:bodyPr>
            <a:lstStyle/>
            <a:p>
              <a:r>
                <a:rPr lang="en-US" i="1" dirty="0"/>
                <a:t>Centroid trajectory</a:t>
              </a:r>
              <a:endParaRPr lang="it-IT" i="1" dirty="0"/>
            </a:p>
          </p:txBody>
        </p:sp>
        <p:sp>
          <p:nvSpPr>
            <p:cNvPr id="8" name="CasellaDiTesto 7">
              <a:extLst>
                <a:ext uri="{FF2B5EF4-FFF2-40B4-BE49-F238E27FC236}">
                  <a16:creationId xmlns:a16="http://schemas.microsoft.com/office/drawing/2014/main" id="{945CE9D8-BD5A-1ED5-273D-EEB5D3E75949}"/>
                </a:ext>
              </a:extLst>
            </p:cNvPr>
            <p:cNvSpPr txBox="1"/>
            <p:nvPr/>
          </p:nvSpPr>
          <p:spPr>
            <a:xfrm>
              <a:off x="6217844" y="3225229"/>
              <a:ext cx="4379246" cy="369332"/>
            </a:xfrm>
            <a:prstGeom prst="rect">
              <a:avLst/>
            </a:prstGeom>
            <a:noFill/>
          </p:spPr>
          <p:txBody>
            <a:bodyPr wrap="square" rtlCol="0">
              <a:spAutoFit/>
            </a:bodyPr>
            <a:lstStyle/>
            <a:p>
              <a:r>
                <a:rPr lang="en-US" i="1" dirty="0"/>
                <a:t>Emittance growth</a:t>
              </a:r>
              <a:endParaRPr lang="it-IT" i="1" dirty="0"/>
            </a:p>
          </p:txBody>
        </p:sp>
      </p:grpSp>
      <p:grpSp>
        <p:nvGrpSpPr>
          <p:cNvPr id="9" name="Gruppo 8">
            <a:extLst>
              <a:ext uri="{FF2B5EF4-FFF2-40B4-BE49-F238E27FC236}">
                <a16:creationId xmlns:a16="http://schemas.microsoft.com/office/drawing/2014/main" id="{1908DEE5-D650-FD18-948F-7136298C0FBB}"/>
              </a:ext>
            </a:extLst>
          </p:cNvPr>
          <p:cNvGrpSpPr/>
          <p:nvPr/>
        </p:nvGrpSpPr>
        <p:grpSpPr>
          <a:xfrm>
            <a:off x="7318596" y="1407617"/>
            <a:ext cx="3482991" cy="1659776"/>
            <a:chOff x="8036590" y="1172987"/>
            <a:chExt cx="3482991" cy="1659776"/>
          </a:xfrm>
        </p:grpSpPr>
        <p:pic>
          <p:nvPicPr>
            <p:cNvPr id="10" name="Immagine 9">
              <a:extLst>
                <a:ext uri="{FF2B5EF4-FFF2-40B4-BE49-F238E27FC236}">
                  <a16:creationId xmlns:a16="http://schemas.microsoft.com/office/drawing/2014/main" id="{FC3A7039-C668-FB96-8FC0-3E1E74779CDA}"/>
                </a:ext>
              </a:extLst>
            </p:cNvPr>
            <p:cNvPicPr>
              <a:picLocks noChangeAspect="1"/>
            </p:cNvPicPr>
            <p:nvPr/>
          </p:nvPicPr>
          <p:blipFill>
            <a:blip r:embed="rId6"/>
            <a:stretch>
              <a:fillRect/>
            </a:stretch>
          </p:blipFill>
          <p:spPr>
            <a:xfrm>
              <a:off x="8237067" y="1812964"/>
              <a:ext cx="2853926" cy="968058"/>
            </a:xfrm>
            <a:prstGeom prst="rect">
              <a:avLst/>
            </a:prstGeom>
          </p:spPr>
        </p:pic>
        <mc:AlternateContent xmlns:mc="http://schemas.openxmlformats.org/markup-compatibility/2006" xmlns:a14="http://schemas.microsoft.com/office/drawing/2010/main">
          <mc:Choice Requires="a14">
            <p:sp>
              <p:nvSpPr>
                <p:cNvPr id="11" name="TextBox 21">
                  <a:extLst>
                    <a:ext uri="{FF2B5EF4-FFF2-40B4-BE49-F238E27FC236}">
                      <a16:creationId xmlns:a16="http://schemas.microsoft.com/office/drawing/2014/main" id="{CF5DE772-F80F-6EDA-9F86-EA3BCFC4381B}"/>
                    </a:ext>
                  </a:extLst>
                </p:cNvPr>
                <p:cNvSpPr txBox="1"/>
                <p:nvPr/>
              </p:nvSpPr>
              <p:spPr>
                <a:xfrm>
                  <a:off x="8066407" y="1192864"/>
                  <a:ext cx="2709731" cy="577081"/>
                </a:xfrm>
                <a:prstGeom prst="rect">
                  <a:avLst/>
                </a:prstGeom>
                <a:noFill/>
              </p:spPr>
              <p:txBody>
                <a:bodyPr wrap="square" rtlCol="0">
                  <a:spAutoFit/>
                </a:bodyPr>
                <a:lstStyle/>
                <a:p>
                  <a:r>
                    <a:rPr lang="en-US" sz="1050" b="1" dirty="0">
                      <a:solidFill>
                        <a:srgbClr val="C00000"/>
                      </a:solidFill>
                    </a:rPr>
                    <a:t>Reference case from the UC-XFEL</a:t>
                  </a:r>
                </a:p>
                <a:p>
                  <a:pPr marL="285750" indent="-285750">
                    <a:buFont typeface="Wingdings" panose="05000000000000000000" pitchFamily="2" charset="2"/>
                    <a:buChar char="q"/>
                  </a:pPr>
                  <a:r>
                    <a:rPr lang="en-US" sz="1050" dirty="0"/>
                    <a:t>Two section </a:t>
                  </a:r>
                  <a:r>
                    <a:rPr lang="en-US" sz="1050" dirty="0" err="1"/>
                    <a:t>linac</a:t>
                  </a:r>
                  <a:r>
                    <a:rPr lang="en-US" sz="1050" dirty="0"/>
                    <a:t> (</a:t>
                  </a:r>
                  <a14:m>
                    <m:oMath xmlns:m="http://schemas.openxmlformats.org/officeDocument/2006/math">
                      <m:r>
                        <a:rPr lang="en-US" sz="1050" b="0" i="1" smtClean="0">
                          <a:latin typeface="Cambria Math" panose="02040503050406030204" pitchFamily="18" charset="0"/>
                        </a:rPr>
                        <m:t>∼2 </m:t>
                      </m:r>
                      <m:r>
                        <m:rPr>
                          <m:sty m:val="p"/>
                        </m:rPr>
                        <a:rPr lang="en-US" sz="1050" b="0" i="0" smtClean="0">
                          <a:latin typeface="Cambria Math" panose="02040503050406030204" pitchFamily="18" charset="0"/>
                        </a:rPr>
                        <m:t>m</m:t>
                      </m:r>
                    </m:oMath>
                  </a14:m>
                  <a:r>
                    <a:rPr lang="en-US" sz="1050" dirty="0"/>
                    <a:t>)</a:t>
                  </a:r>
                </a:p>
                <a:p>
                  <a:pPr marL="285750" indent="-285750">
                    <a:buFont typeface="Wingdings" panose="05000000000000000000" pitchFamily="2" charset="2"/>
                    <a:buChar char="q"/>
                  </a:pPr>
                  <a:r>
                    <a:rPr lang="en-US" sz="1050" dirty="0"/>
                    <a:t>Section 1 is 100 </a:t>
                  </a:r>
                  <a14:m>
                    <m:oMath xmlns:m="http://schemas.openxmlformats.org/officeDocument/2006/math">
                      <m:r>
                        <a:rPr lang="en-US" sz="1050" b="0" i="1" smtClean="0">
                          <a:latin typeface="Cambria Math" panose="02040503050406030204" pitchFamily="18" charset="0"/>
                        </a:rPr>
                        <m:t>𝜇</m:t>
                      </m:r>
                      <m:r>
                        <m:rPr>
                          <m:sty m:val="p"/>
                        </m:rPr>
                        <a:rPr lang="en-US" sz="1050" b="0" i="0" smtClean="0">
                          <a:latin typeface="Cambria Math" panose="02040503050406030204" pitchFamily="18" charset="0"/>
                        </a:rPr>
                        <m:t>m</m:t>
                      </m:r>
                    </m:oMath>
                  </a14:m>
                  <a:r>
                    <a:rPr lang="en-US" sz="1050" dirty="0"/>
                    <a:t> off-axis</a:t>
                  </a:r>
                </a:p>
              </p:txBody>
            </p:sp>
          </mc:Choice>
          <mc:Fallback xmlns="">
            <p:sp>
              <p:nvSpPr>
                <p:cNvPr id="11" name="TextBox 21">
                  <a:extLst>
                    <a:ext uri="{FF2B5EF4-FFF2-40B4-BE49-F238E27FC236}">
                      <a16:creationId xmlns="" xmlns:a16="http://schemas.microsoft.com/office/drawing/2014/main" xmlns:a14="http://schemas.microsoft.com/office/drawing/2010/main" id="{C2F28FF7-8E25-4850-BD75-ED547D67EB57}"/>
                    </a:ext>
                  </a:extLst>
                </p:cNvPr>
                <p:cNvSpPr txBox="1">
                  <a:spLocks noRot="1" noChangeAspect="1" noMove="1" noResize="1" noEditPoints="1" noAdjustHandles="1" noChangeArrowheads="1" noChangeShapeType="1" noTextEdit="1"/>
                </p:cNvSpPr>
                <p:nvPr/>
              </p:nvSpPr>
              <p:spPr>
                <a:xfrm>
                  <a:off x="8066407" y="1192864"/>
                  <a:ext cx="2709731" cy="577081"/>
                </a:xfrm>
                <a:prstGeom prst="rect">
                  <a:avLst/>
                </a:prstGeom>
                <a:blipFill rotWithShape="0">
                  <a:blip r:embed="rId7"/>
                  <a:stretch>
                    <a:fillRect b="-5263"/>
                  </a:stretch>
                </a:blipFill>
              </p:spPr>
              <p:txBody>
                <a:bodyPr/>
                <a:lstStyle/>
                <a:p>
                  <a:r>
                    <a:rPr lang="it-IT">
                      <a:noFill/>
                    </a:rPr>
                    <a:t> </a:t>
                  </a:r>
                </a:p>
              </p:txBody>
            </p:sp>
          </mc:Fallback>
        </mc:AlternateContent>
        <p:pic>
          <p:nvPicPr>
            <p:cNvPr id="12" name="Picture 31">
              <a:extLst>
                <a:ext uri="{FF2B5EF4-FFF2-40B4-BE49-F238E27FC236}">
                  <a16:creationId xmlns:a16="http://schemas.microsoft.com/office/drawing/2014/main" id="{4F741DFC-F715-3720-3694-E7017935CCA0}"/>
                </a:ext>
              </a:extLst>
            </p:cNvPr>
            <p:cNvPicPr>
              <a:picLocks noChangeAspect="1"/>
            </p:cNvPicPr>
            <p:nvPr/>
          </p:nvPicPr>
          <p:blipFill>
            <a:blip r:embed="rId8"/>
            <a:stretch>
              <a:fillRect/>
            </a:stretch>
          </p:blipFill>
          <p:spPr>
            <a:xfrm>
              <a:off x="10193855" y="1218801"/>
              <a:ext cx="1255807" cy="594163"/>
            </a:xfrm>
            <a:prstGeom prst="rect">
              <a:avLst/>
            </a:prstGeom>
          </p:spPr>
        </p:pic>
        <p:sp>
          <p:nvSpPr>
            <p:cNvPr id="13" name="Rettangolo 12">
              <a:extLst>
                <a:ext uri="{FF2B5EF4-FFF2-40B4-BE49-F238E27FC236}">
                  <a16:creationId xmlns:a16="http://schemas.microsoft.com/office/drawing/2014/main" id="{FBC13BC2-AE37-C15E-49CF-2A53D56EB259}"/>
                </a:ext>
              </a:extLst>
            </p:cNvPr>
            <p:cNvSpPr/>
            <p:nvPr/>
          </p:nvSpPr>
          <p:spPr>
            <a:xfrm>
              <a:off x="8036590" y="1172987"/>
              <a:ext cx="3482991" cy="16597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4" name="Immagine 13">
            <a:extLst>
              <a:ext uri="{FF2B5EF4-FFF2-40B4-BE49-F238E27FC236}">
                <a16:creationId xmlns:a16="http://schemas.microsoft.com/office/drawing/2014/main" id="{02CAB145-E6D7-FC56-439D-EB63E1A1D1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15" name="Immagine 14">
            <a:extLst>
              <a:ext uri="{FF2B5EF4-FFF2-40B4-BE49-F238E27FC236}">
                <a16:creationId xmlns:a16="http://schemas.microsoft.com/office/drawing/2014/main" id="{E008DC07-0D33-1DD2-3B42-884D5D7881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6" name="Immagine 15">
            <a:extLst>
              <a:ext uri="{FF2B5EF4-FFF2-40B4-BE49-F238E27FC236}">
                <a16:creationId xmlns:a16="http://schemas.microsoft.com/office/drawing/2014/main" id="{EEE462F9-7E9F-D43B-6BD5-7C79472DDE6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7" name="Immagine 16">
            <a:extLst>
              <a:ext uri="{FF2B5EF4-FFF2-40B4-BE49-F238E27FC236}">
                <a16:creationId xmlns:a16="http://schemas.microsoft.com/office/drawing/2014/main" id="{927DAFEE-8A18-D535-C029-69BDD258FA45}"/>
              </a:ext>
            </a:extLst>
          </p:cNvPr>
          <p:cNvPicPr>
            <a:picLocks noChangeAspect="1"/>
          </p:cNvPicPr>
          <p:nvPr/>
        </p:nvPicPr>
        <p:blipFill rotWithShape="1">
          <a:blip r:embed="rId12">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sp>
        <p:nvSpPr>
          <p:cNvPr id="18" name="CasellaDiTesto 17">
            <a:extLst>
              <a:ext uri="{FF2B5EF4-FFF2-40B4-BE49-F238E27FC236}">
                <a16:creationId xmlns:a16="http://schemas.microsoft.com/office/drawing/2014/main" id="{585A80E5-B2AC-22BB-86D8-DB21ADC065FB}"/>
              </a:ext>
            </a:extLst>
          </p:cNvPr>
          <p:cNvSpPr txBox="1"/>
          <p:nvPr/>
        </p:nvSpPr>
        <p:spPr>
          <a:xfrm>
            <a:off x="4172278" y="5450383"/>
            <a:ext cx="957108" cy="461665"/>
          </a:xfrm>
          <a:prstGeom prst="rect">
            <a:avLst/>
          </a:prstGeom>
          <a:solidFill>
            <a:schemeClr val="accent5">
              <a:lumMod val="20000"/>
              <a:lumOff val="80000"/>
            </a:schemeClr>
          </a:solidFill>
          <a:ln>
            <a:solidFill>
              <a:schemeClr val="tx1"/>
            </a:solidFill>
          </a:ln>
        </p:spPr>
        <p:txBody>
          <a:bodyPr wrap="square" rtlCol="0">
            <a:spAutoFit/>
          </a:bodyPr>
          <a:lstStyle/>
          <a:p>
            <a:r>
              <a:rPr lang="it-IT" sz="1200" dirty="0"/>
              <a:t>UCXFEL-like </a:t>
            </a:r>
            <a:r>
              <a:rPr lang="it-IT" sz="1200" dirty="0" err="1"/>
              <a:t>parameters</a:t>
            </a:r>
            <a:endParaRPr lang="en-US" sz="1200" dirty="0"/>
          </a:p>
        </p:txBody>
      </p:sp>
      <p:pic>
        <p:nvPicPr>
          <p:cNvPr id="19" name="Immagine 18">
            <a:extLst>
              <a:ext uri="{FF2B5EF4-FFF2-40B4-BE49-F238E27FC236}">
                <a16:creationId xmlns:a16="http://schemas.microsoft.com/office/drawing/2014/main" id="{F91F0F38-595D-62F0-A346-ABEBCA3D838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20" name="Segnaposto numero diapositiva 19">
            <a:extLst>
              <a:ext uri="{FF2B5EF4-FFF2-40B4-BE49-F238E27FC236}">
                <a16:creationId xmlns:a16="http://schemas.microsoft.com/office/drawing/2014/main" id="{B39A942B-6FD3-C45B-8CC4-BEEE5B2C1CD8}"/>
              </a:ext>
            </a:extLst>
          </p:cNvPr>
          <p:cNvSpPr>
            <a:spLocks noGrp="1"/>
          </p:cNvSpPr>
          <p:nvPr>
            <p:ph type="sldNum" sz="quarter" idx="12"/>
          </p:nvPr>
        </p:nvSpPr>
        <p:spPr/>
        <p:txBody>
          <a:bodyPr/>
          <a:lstStyle/>
          <a:p>
            <a:fld id="{679D9BAF-EB0A-4984-B454-62179873F15C}" type="slidenum">
              <a:rPr lang="en-US" smtClean="0"/>
              <a:t>24</a:t>
            </a:fld>
            <a:endParaRPr lang="en-US"/>
          </a:p>
        </p:txBody>
      </p:sp>
    </p:spTree>
    <p:extLst>
      <p:ext uri="{BB962C8B-B14F-4D97-AF65-F5344CB8AC3E}">
        <p14:creationId xmlns:p14="http://schemas.microsoft.com/office/powerpoint/2010/main" val="2320129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a:extLst>
              <a:ext uri="{FF2B5EF4-FFF2-40B4-BE49-F238E27FC236}">
                <a16:creationId xmlns:a16="http://schemas.microsoft.com/office/drawing/2014/main" id="{74E2A057-42A3-5DCD-50C2-719ED5D68B92}"/>
              </a:ext>
            </a:extLst>
          </p:cNvPr>
          <p:cNvGrpSpPr/>
          <p:nvPr/>
        </p:nvGrpSpPr>
        <p:grpSpPr>
          <a:xfrm>
            <a:off x="7742896" y="3781956"/>
            <a:ext cx="4126567" cy="3027940"/>
            <a:chOff x="7150050" y="3550647"/>
            <a:chExt cx="3874856" cy="2906142"/>
          </a:xfrm>
        </p:grpSpPr>
        <p:pic>
          <p:nvPicPr>
            <p:cNvPr id="23" name="Immagine 22">
              <a:extLst>
                <a:ext uri="{FF2B5EF4-FFF2-40B4-BE49-F238E27FC236}">
                  <a16:creationId xmlns:a16="http://schemas.microsoft.com/office/drawing/2014/main" id="{0360F899-9E73-678F-BB22-91B20EEF8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050" y="3550647"/>
              <a:ext cx="3874856" cy="2906142"/>
            </a:xfrm>
            <a:prstGeom prst="rect">
              <a:avLst/>
            </a:prstGeom>
          </p:spPr>
        </p:pic>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05708397-3A3E-4590-F4DE-BC86622BFBC2}"/>
                    </a:ext>
                  </a:extLst>
                </p:cNvPr>
                <p:cNvSpPr txBox="1"/>
                <p:nvPr/>
              </p:nvSpPr>
              <p:spPr>
                <a:xfrm>
                  <a:off x="9087478" y="3974280"/>
                  <a:ext cx="1495096" cy="307777"/>
                </a:xfrm>
                <a:prstGeom prst="rect">
                  <a:avLst/>
                </a:prstGeom>
                <a:solidFill>
                  <a:schemeClr val="bg2"/>
                </a:solidFill>
                <a:ln>
                  <a:solidFill>
                    <a:schemeClr val="tx1"/>
                  </a:solidFill>
                </a:ln>
              </p:spPr>
              <p:txBody>
                <a:bodyPr wrap="square" rtlCol="0">
                  <a:spAutoFit/>
                </a:bodyPr>
                <a:lstStyle/>
                <a:p>
                  <a14:m>
                    <m:oMath xmlns:m="http://schemas.openxmlformats.org/officeDocument/2006/math">
                      <m:r>
                        <m:rPr>
                          <m:sty m:val="p"/>
                        </m:rPr>
                        <a:rPr lang="it-IT" sz="1400" b="0" i="0" smtClean="0">
                          <a:latin typeface="Cambria Math" panose="02040503050406030204" pitchFamily="18" charset="0"/>
                        </a:rPr>
                        <m:t>T</m:t>
                      </m:r>
                      <m:sSub>
                        <m:sSubPr>
                          <m:ctrlPr>
                            <a:rPr lang="it-IT" sz="1400" b="0" i="1" smtClean="0">
                              <a:latin typeface="Cambria Math" panose="02040503050406030204" pitchFamily="18" charset="0"/>
                            </a:rPr>
                          </m:ctrlPr>
                        </m:sSubPr>
                        <m:e>
                          <m:r>
                            <m:rPr>
                              <m:sty m:val="p"/>
                            </m:rPr>
                            <a:rPr lang="it-IT" sz="1400" b="0" i="0" smtClean="0">
                              <a:latin typeface="Cambria Math" panose="02040503050406030204" pitchFamily="18" charset="0"/>
                            </a:rPr>
                            <m:t>M</m:t>
                          </m:r>
                        </m:e>
                        <m:sub>
                          <m:r>
                            <a:rPr lang="it-IT" sz="1400" b="0" i="0" smtClean="0">
                              <a:latin typeface="Cambria Math" panose="02040503050406030204" pitchFamily="18" charset="0"/>
                            </a:rPr>
                            <m:t>110</m:t>
                          </m:r>
                        </m:sub>
                      </m:sSub>
                    </m:oMath>
                  </a14:m>
                  <a:r>
                    <a:rPr lang="en-US" sz="1400" dirty="0"/>
                    <a:t>-like Mode</a:t>
                  </a:r>
                </a:p>
              </p:txBody>
            </p:sp>
          </mc:Choice>
          <mc:Fallback xmlns="">
            <p:sp>
              <p:nvSpPr>
                <p:cNvPr id="24" name="CasellaDiTesto 23">
                  <a:extLst>
                    <a:ext uri="{FF2B5EF4-FFF2-40B4-BE49-F238E27FC236}">
                      <a16:creationId xmlns:a16="http://schemas.microsoft.com/office/drawing/2014/main" id="{05708397-3A3E-4590-F4DE-BC86622BFBC2}"/>
                    </a:ext>
                  </a:extLst>
                </p:cNvPr>
                <p:cNvSpPr txBox="1">
                  <a:spLocks noRot="1" noChangeAspect="1" noMove="1" noResize="1" noEditPoints="1" noAdjustHandles="1" noChangeArrowheads="1" noChangeShapeType="1" noTextEdit="1"/>
                </p:cNvSpPr>
                <p:nvPr/>
              </p:nvSpPr>
              <p:spPr>
                <a:xfrm>
                  <a:off x="9087478" y="3974280"/>
                  <a:ext cx="1495096" cy="307777"/>
                </a:xfrm>
                <a:prstGeom prst="rect">
                  <a:avLst/>
                </a:prstGeom>
                <a:blipFill>
                  <a:blip r:embed="rId4"/>
                  <a:stretch>
                    <a:fillRect t="-1852" b="-1296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FC4A97D9-6789-44F4-86E4-01D65D82D903}"/>
                  </a:ext>
                </a:extLst>
              </p:cNvPr>
              <p:cNvSpPr>
                <a:spLocks noGrp="1"/>
              </p:cNvSpPr>
              <p:nvPr>
                <p:ph type="title"/>
              </p:nvPr>
            </p:nvSpPr>
            <p:spPr/>
            <p:txBody>
              <a:bodyPr/>
              <a:lstStyle/>
              <a:p>
                <a:r>
                  <a:rPr lang="en-US" dirty="0"/>
                  <a:t>The “Cool Copper Collider” or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1" smtClean="0">
                            <a:latin typeface="Cambria Math" panose="02040503050406030204" pitchFamily="18" charset="0"/>
                          </a:rPr>
                          <m:t>3</m:t>
                        </m:r>
                      </m:sup>
                    </m:sSup>
                  </m:oMath>
                </a14:m>
                <a:r>
                  <a:rPr lang="en-US" dirty="0"/>
                  <a:t> in Numbers</a:t>
                </a:r>
              </a:p>
            </p:txBody>
          </p:sp>
        </mc:Choice>
        <mc:Fallback xmlns="">
          <p:sp>
            <p:nvSpPr>
              <p:cNvPr id="2" name="Titolo 1">
                <a:extLst>
                  <a:ext uri="{FF2B5EF4-FFF2-40B4-BE49-F238E27FC236}">
                    <a16:creationId xmlns:a16="http://schemas.microsoft.com/office/drawing/2014/main" id="{FC4A97D9-6789-44F4-86E4-01D65D82D903}"/>
                  </a:ext>
                </a:extLst>
              </p:cNvPr>
              <p:cNvSpPr>
                <a:spLocks noGrp="1" noRot="1" noChangeAspect="1" noMove="1" noResize="1" noEditPoints="1" noAdjustHandles="1" noChangeArrowheads="1" noChangeShapeType="1" noTextEdit="1"/>
              </p:cNvSpPr>
              <p:nvPr>
                <p:ph type="title"/>
              </p:nvPr>
            </p:nvSpPr>
            <p:spPr>
              <a:blipFill>
                <a:blip r:embed="rId5"/>
                <a:stretch>
                  <a:fillRect l="-2377" r="-406"/>
                </a:stretch>
              </a:blipFill>
            </p:spPr>
            <p:txBody>
              <a:bodyPr/>
              <a:lstStyle/>
              <a:p>
                <a:r>
                  <a:rPr lang="en-US">
                    <a:noFill/>
                  </a:rPr>
                  <a:t> </a:t>
                </a:r>
              </a:p>
            </p:txBody>
          </p:sp>
        </mc:Fallback>
      </mc:AlternateContent>
      <p:sp>
        <p:nvSpPr>
          <p:cNvPr id="3" name="Segnaposto numero diapositiva 2">
            <a:extLst>
              <a:ext uri="{FF2B5EF4-FFF2-40B4-BE49-F238E27FC236}">
                <a16:creationId xmlns:a16="http://schemas.microsoft.com/office/drawing/2014/main" id="{5D5157F9-C0B3-4BBE-9B4A-8B08A9F6F466}"/>
              </a:ext>
            </a:extLst>
          </p:cNvPr>
          <p:cNvSpPr>
            <a:spLocks noGrp="1"/>
          </p:cNvSpPr>
          <p:nvPr>
            <p:ph type="sldNum" sz="quarter" idx="12"/>
          </p:nvPr>
        </p:nvSpPr>
        <p:spPr/>
        <p:txBody>
          <a:bodyPr/>
          <a:lstStyle/>
          <a:p>
            <a:fld id="{08151393-31B3-499A-919F-8E1892458B66}" type="slidenum">
              <a:rPr lang="en-US" smtClean="0"/>
              <a:t>25</a:t>
            </a:fld>
            <a:endParaRPr lang="en-US"/>
          </a:p>
        </p:txBody>
      </p:sp>
      <p:pic>
        <p:nvPicPr>
          <p:cNvPr id="8" name="Immagine 7">
            <a:extLst>
              <a:ext uri="{FF2B5EF4-FFF2-40B4-BE49-F238E27FC236}">
                <a16:creationId xmlns:a16="http://schemas.microsoft.com/office/drawing/2014/main" id="{A9504229-F66F-459B-B5B0-113014AA2EAF}"/>
              </a:ext>
            </a:extLst>
          </p:cNvPr>
          <p:cNvPicPr>
            <a:picLocks noChangeAspect="1"/>
          </p:cNvPicPr>
          <p:nvPr/>
        </p:nvPicPr>
        <p:blipFill>
          <a:blip r:embed="rId6"/>
          <a:stretch>
            <a:fillRect/>
          </a:stretch>
        </p:blipFill>
        <p:spPr>
          <a:xfrm>
            <a:off x="6483151" y="1622570"/>
            <a:ext cx="3363838" cy="895365"/>
          </a:xfrm>
          <a:prstGeom prst="rect">
            <a:avLst/>
          </a:prstGeom>
          <a:ln w="38100">
            <a:solidFill>
              <a:srgbClr val="00B050"/>
            </a:solidFill>
          </a:ln>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A0BB8B7C-9D6D-88B0-DDED-52CC26844E94}"/>
                  </a:ext>
                </a:extLst>
              </p:cNvPr>
              <p:cNvSpPr txBox="1"/>
              <p:nvPr/>
            </p:nvSpPr>
            <p:spPr>
              <a:xfrm>
                <a:off x="320856" y="1342586"/>
                <a:ext cx="5925708" cy="3139321"/>
              </a:xfrm>
              <a:prstGeom prst="rect">
                <a:avLst/>
              </a:prstGeom>
              <a:noFill/>
            </p:spPr>
            <p:txBody>
              <a:bodyPr wrap="square">
                <a:spAutoFit/>
              </a:bodyPr>
              <a:lstStyle/>
              <a:p>
                <a:r>
                  <a:rPr lang="en-US" b="1" dirty="0">
                    <a:solidFill>
                      <a:srgbClr val="C00000"/>
                    </a:solidFill>
                  </a:rPr>
                  <a:t>Working point</a:t>
                </a:r>
              </a:p>
              <a:p>
                <a:pPr marL="285750" indent="-285750">
                  <a:buFont typeface="Arial" panose="020B0604020202020204" pitchFamily="34" charset="0"/>
                  <a:buChar char="•"/>
                </a:pPr>
                <a:r>
                  <a:rPr lang="en-US" dirty="0"/>
                  <a:t>A total </a:t>
                </a:r>
                <a:r>
                  <a:rPr lang="en-US" b="1" dirty="0"/>
                  <a:t>charge</a:t>
                </a:r>
                <a:r>
                  <a:rPr lang="en-US" dirty="0"/>
                  <a:t> of 75 </a:t>
                </a:r>
                <a:r>
                  <a:rPr lang="en-US" dirty="0" err="1"/>
                  <a:t>nC</a:t>
                </a:r>
                <a:r>
                  <a:rPr lang="en-US" dirty="0"/>
                  <a:t> is delivered within a 250 ns long macro-pulse (1428 rf-bucket in C-band, </a:t>
                </a:r>
                <a:r>
                  <a:rPr lang="en-US" i="1" dirty="0"/>
                  <a:t>i.e.</a:t>
                </a:r>
                <a:r>
                  <a:rPr lang="en-US" dirty="0"/>
                  <a:t> 5.712 GHz)</a:t>
                </a:r>
              </a:p>
              <a:p>
                <a:pPr marL="285750" indent="-285750">
                  <a:buFont typeface="Arial" panose="020B0604020202020204" pitchFamily="34" charset="0"/>
                  <a:buChar char="•"/>
                </a:pPr>
                <a:r>
                  <a:rPr lang="en-US" dirty="0"/>
                  <a:t>75 electron bunches (1 </a:t>
                </a:r>
                <a:r>
                  <a:rPr lang="en-US" dirty="0" err="1"/>
                  <a:t>nC</a:t>
                </a:r>
                <a:r>
                  <a:rPr lang="en-US" dirty="0"/>
                  <a:t> each) with a </a:t>
                </a:r>
                <a:r>
                  <a:rPr lang="en-US" b="1" dirty="0"/>
                  <a:t>separation</a:t>
                </a:r>
                <a:r>
                  <a:rPr lang="en-US" dirty="0"/>
                  <a:t> of 19 rf periods (3.3 ns)</a:t>
                </a:r>
              </a:p>
              <a:p>
                <a:pPr marL="285750" indent="-285750">
                  <a:buFont typeface="Arial" panose="020B0604020202020204" pitchFamily="34" charset="0"/>
                  <a:buChar char="•"/>
                </a:pPr>
                <a:r>
                  <a:rPr lang="en-US" dirty="0"/>
                  <a:t>The electrons are injected at 10 GeV and  </a:t>
                </a:r>
                <a:r>
                  <a:rPr lang="en-US" b="1" dirty="0"/>
                  <a:t>accelerated</a:t>
                </a:r>
                <a:r>
                  <a:rPr lang="en-US" dirty="0"/>
                  <a:t> up 1 </a:t>
                </a:r>
                <a:r>
                  <a:rPr lang="en-US" dirty="0" err="1"/>
                  <a:t>TeV</a:t>
                </a:r>
                <a:r>
                  <a:rPr lang="en-US" dirty="0"/>
                  <a:t> with an average gradient of 117 MeV/m -exploiting </a:t>
                </a:r>
                <a:r>
                  <a:rPr lang="en-US" i="1" dirty="0"/>
                  <a:t>distributed coupling</a:t>
                </a:r>
                <a:r>
                  <a:rPr lang="en-US" dirty="0"/>
                  <a:t> and </a:t>
                </a:r>
                <a:r>
                  <a:rPr lang="en-US" i="1" dirty="0"/>
                  <a:t>cryo-cooling</a:t>
                </a:r>
                <a:r>
                  <a:rPr lang="en-US" dirty="0"/>
                  <a:t> - (</a:t>
                </a:r>
                <a:r>
                  <a:rPr lang="en-US" i="1" dirty="0"/>
                  <a:t>i.e.</a:t>
                </a:r>
                <a:r>
                  <a:rPr lang="en-US" dirty="0"/>
                  <a:t>, overall length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12 km)</a:t>
                </a:r>
              </a:p>
              <a:p>
                <a:pPr marL="285750" indent="-285750">
                  <a:buFont typeface="Arial" panose="020B0604020202020204" pitchFamily="34" charset="0"/>
                  <a:buChar char="•"/>
                </a:pPr>
                <a:r>
                  <a:rPr lang="en-US" dirty="0"/>
                  <a:t>Alternate gradient FODO lattice with </a:t>
                </a:r>
                <a14:m>
                  <m:oMath xmlns:m="http://schemas.openxmlformats.org/officeDocument/2006/math">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𝛽</m:t>
                        </m:r>
                      </m:e>
                      <m:sub>
                        <m:r>
                          <a:rPr lang="it-IT" b="0" i="1" smtClean="0">
                            <a:latin typeface="Cambria Math" panose="02040503050406030204" pitchFamily="18" charset="0"/>
                          </a:rPr>
                          <m:t>𝑥</m:t>
                        </m:r>
                      </m:sub>
                    </m:sSub>
                    <m:r>
                      <a:rPr lang="it-IT" b="0" i="1" smtClean="0">
                        <a:latin typeface="Cambria Math" panose="02040503050406030204" pitchFamily="18" charset="0"/>
                      </a:rPr>
                      <m:t>⟩=4</m:t>
                    </m:r>
                  </m:oMath>
                </a14:m>
                <a:r>
                  <a:rPr lang="en-US" dirty="0"/>
                  <a:t> m provides </a:t>
                </a:r>
                <a:r>
                  <a:rPr lang="en-US" b="1" dirty="0"/>
                  <a:t>focusing</a:t>
                </a:r>
                <a:r>
                  <a:rPr lang="en-US" dirty="0"/>
                  <a:t> in the transverse plane</a:t>
                </a:r>
              </a:p>
            </p:txBody>
          </p:sp>
        </mc:Choice>
        <mc:Fallback xmlns="">
          <p:sp>
            <p:nvSpPr>
              <p:cNvPr id="7" name="CasellaDiTesto 6">
                <a:extLst>
                  <a:ext uri="{FF2B5EF4-FFF2-40B4-BE49-F238E27FC236}">
                    <a16:creationId xmlns:a16="http://schemas.microsoft.com/office/drawing/2014/main" id="{A0BB8B7C-9D6D-88B0-DDED-52CC26844E94}"/>
                  </a:ext>
                </a:extLst>
              </p:cNvPr>
              <p:cNvSpPr txBox="1">
                <a:spLocks noRot="1" noChangeAspect="1" noMove="1" noResize="1" noEditPoints="1" noAdjustHandles="1" noChangeArrowheads="1" noChangeShapeType="1" noTextEdit="1"/>
              </p:cNvSpPr>
              <p:nvPr/>
            </p:nvSpPr>
            <p:spPr>
              <a:xfrm>
                <a:off x="320856" y="1342586"/>
                <a:ext cx="5925708" cy="3139321"/>
              </a:xfrm>
              <a:prstGeom prst="rect">
                <a:avLst/>
              </a:prstGeom>
              <a:blipFill>
                <a:blip r:embed="rId7"/>
                <a:stretch>
                  <a:fillRect l="-926" t="-971" r="-1235" b="-2136"/>
                </a:stretch>
              </a:blipFill>
            </p:spPr>
            <p:txBody>
              <a:bodyPr/>
              <a:lstStyle/>
              <a:p>
                <a:r>
                  <a:rPr lang="en-US">
                    <a:noFill/>
                  </a:rPr>
                  <a:t> </a:t>
                </a:r>
              </a:p>
            </p:txBody>
          </p:sp>
        </mc:Fallback>
      </mc:AlternateContent>
      <p:pic>
        <p:nvPicPr>
          <p:cNvPr id="9" name="Immagine 8">
            <a:extLst>
              <a:ext uri="{FF2B5EF4-FFF2-40B4-BE49-F238E27FC236}">
                <a16:creationId xmlns:a16="http://schemas.microsoft.com/office/drawing/2014/main" id="{66A0FD31-7859-E210-3C52-F14B8C7EF699}"/>
              </a:ext>
            </a:extLst>
          </p:cNvPr>
          <p:cNvPicPr>
            <a:picLocks noChangeAspect="1"/>
          </p:cNvPicPr>
          <p:nvPr/>
        </p:nvPicPr>
        <p:blipFill>
          <a:blip r:embed="rId8"/>
          <a:stretch>
            <a:fillRect/>
          </a:stretch>
        </p:blipFill>
        <p:spPr>
          <a:xfrm>
            <a:off x="6470394" y="2726589"/>
            <a:ext cx="3452605" cy="1170589"/>
          </a:xfrm>
          <a:prstGeom prst="rect">
            <a:avLst/>
          </a:prstGeom>
        </p:spPr>
      </p:pic>
      <p:grpSp>
        <p:nvGrpSpPr>
          <p:cNvPr id="21" name="Gruppo 20">
            <a:extLst>
              <a:ext uri="{FF2B5EF4-FFF2-40B4-BE49-F238E27FC236}">
                <a16:creationId xmlns:a16="http://schemas.microsoft.com/office/drawing/2014/main" id="{917C98E2-E695-4B85-56CE-A69ECAFEFD08}"/>
              </a:ext>
            </a:extLst>
          </p:cNvPr>
          <p:cNvGrpSpPr/>
          <p:nvPr/>
        </p:nvGrpSpPr>
        <p:grpSpPr>
          <a:xfrm>
            <a:off x="4772857" y="4476259"/>
            <a:ext cx="2743200" cy="2041275"/>
            <a:chOff x="1398244" y="4543675"/>
            <a:chExt cx="2743200" cy="2041275"/>
          </a:xfrm>
        </p:grpSpPr>
        <p:pic>
          <p:nvPicPr>
            <p:cNvPr id="16" name="Immagine 15">
              <a:extLst>
                <a:ext uri="{FF2B5EF4-FFF2-40B4-BE49-F238E27FC236}">
                  <a16:creationId xmlns:a16="http://schemas.microsoft.com/office/drawing/2014/main" id="{04161DAF-EFFD-1D44-4FFA-1B4B52C2873C}"/>
                </a:ext>
              </a:extLst>
            </p:cNvPr>
            <p:cNvPicPr>
              <a:picLocks noChangeAspect="1"/>
            </p:cNvPicPr>
            <p:nvPr/>
          </p:nvPicPr>
          <p:blipFill>
            <a:blip r:embed="rId9"/>
            <a:stretch>
              <a:fillRect/>
            </a:stretch>
          </p:blipFill>
          <p:spPr>
            <a:xfrm>
              <a:off x="1398244" y="4543675"/>
              <a:ext cx="2743200" cy="2041275"/>
            </a:xfrm>
            <a:prstGeom prst="rect">
              <a:avLst/>
            </a:prstGeom>
          </p:spPr>
        </p:pic>
        <p:sp>
          <p:nvSpPr>
            <p:cNvPr id="19" name="CasellaDiTesto 18">
              <a:extLst>
                <a:ext uri="{FF2B5EF4-FFF2-40B4-BE49-F238E27FC236}">
                  <a16:creationId xmlns:a16="http://schemas.microsoft.com/office/drawing/2014/main" id="{AFA3BE25-448F-A142-5FB3-752B9EB27372}"/>
                </a:ext>
              </a:extLst>
            </p:cNvPr>
            <p:cNvSpPr txBox="1"/>
            <p:nvPr/>
          </p:nvSpPr>
          <p:spPr>
            <a:xfrm>
              <a:off x="2857584" y="4584168"/>
              <a:ext cx="1239191" cy="261610"/>
            </a:xfrm>
            <a:prstGeom prst="rect">
              <a:avLst/>
            </a:prstGeom>
            <a:solidFill>
              <a:srgbClr val="FFFF00"/>
            </a:solidFill>
            <a:ln>
              <a:solidFill>
                <a:schemeClr val="tx1"/>
              </a:solidFill>
            </a:ln>
          </p:spPr>
          <p:txBody>
            <a:bodyPr wrap="square" rtlCol="0">
              <a:spAutoFit/>
            </a:bodyPr>
            <a:lstStyle/>
            <a:p>
              <a:r>
                <a:rPr lang="en-US" sz="1100" dirty="0"/>
                <a:t>Courtesy of D. Kim</a:t>
              </a:r>
            </a:p>
          </p:txBody>
        </p:sp>
      </p:gr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2930A671-F144-6DBB-3576-72523546BAA5}"/>
                  </a:ext>
                </a:extLst>
              </p:cNvPr>
              <p:cNvSpPr txBox="1"/>
              <p:nvPr/>
            </p:nvSpPr>
            <p:spPr>
              <a:xfrm>
                <a:off x="320856" y="4423512"/>
                <a:ext cx="4259481" cy="2308324"/>
              </a:xfrm>
              <a:prstGeom prst="rect">
                <a:avLst/>
              </a:prstGeom>
              <a:noFill/>
            </p:spPr>
            <p:txBody>
              <a:bodyPr wrap="square" rtlCol="0">
                <a:spAutoFit/>
              </a:bodyPr>
              <a:lstStyle/>
              <a:p>
                <a:r>
                  <a:rPr lang="en-US" b="1" dirty="0">
                    <a:solidFill>
                      <a:srgbClr val="C00000"/>
                    </a:solidFill>
                  </a:rPr>
                  <a:t>Higher order modes</a:t>
                </a:r>
              </a:p>
              <a:p>
                <a:pPr marL="285750" indent="-285750">
                  <a:buFont typeface="Arial" panose="020B0604020202020204" pitchFamily="34" charset="0"/>
                  <a:buChar char="•"/>
                </a:pPr>
                <a:r>
                  <a:rPr lang="en-US" dirty="0"/>
                  <a:t>CST Studio Suite:  20 </a:t>
                </a:r>
                <a:r>
                  <a:rPr lang="en-US" b="1" dirty="0"/>
                  <a:t>HOMs</a:t>
                </a:r>
                <a:r>
                  <a:rPr lang="en-US" dirty="0"/>
                  <a:t> (excluding degeneracy) in the range 5&lt;</a:t>
                </a:r>
                <a14:m>
                  <m:oMath xmlns:m="http://schemas.openxmlformats.org/officeDocument/2006/math">
                    <m:r>
                      <a:rPr lang="en-US" i="1" dirty="0" smtClean="0">
                        <a:latin typeface="Cambria Math" panose="02040503050406030204" pitchFamily="18" charset="0"/>
                      </a:rPr>
                      <m:t>𝑓</m:t>
                    </m:r>
                  </m:oMath>
                </a14:m>
                <a:r>
                  <a:rPr lang="en-US" dirty="0"/>
                  <a:t>&lt;20 GHz</a:t>
                </a:r>
              </a:p>
              <a:p>
                <a:pPr marL="285750" indent="-285750">
                  <a:buFont typeface="Arial" panose="020B0604020202020204" pitchFamily="34" charset="0"/>
                  <a:buChar char="•"/>
                </a:pPr>
                <a:r>
                  <a:rPr lang="en-US" dirty="0"/>
                  <a:t>9 of them are </a:t>
                </a:r>
                <a:r>
                  <a:rPr lang="en-US" b="1" dirty="0"/>
                  <a:t>dipole</a:t>
                </a:r>
                <a:r>
                  <a:rPr lang="en-US" dirty="0"/>
                  <a:t> modes responsible for BBU effects</a:t>
                </a:r>
              </a:p>
              <a:p>
                <a:pPr marL="285750" indent="-285750">
                  <a:buFont typeface="Arial" panose="020B0604020202020204" pitchFamily="34" charset="0"/>
                  <a:buChar char="•"/>
                </a:pPr>
                <a:r>
                  <a:rPr lang="en-US" dirty="0"/>
                  <a:t>Mitigation through frequency </a:t>
                </a:r>
                <a:r>
                  <a:rPr lang="en-US" b="1" dirty="0"/>
                  <a:t>spread</a:t>
                </a:r>
                <a:r>
                  <a:rPr lang="en-US" dirty="0"/>
                  <a:t> for each dipole mode (unstable motion if the ratio </a:t>
                </a:r>
                <a14:m>
                  <m:oMath xmlns:m="http://schemas.openxmlformats.org/officeDocument/2006/math">
                    <m:sSub>
                      <m:sSubPr>
                        <m:ctrlPr>
                          <a:rPr lang="it-IT"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𝐻𝑂𝑀</m:t>
                        </m:r>
                      </m:sub>
                    </m:sSub>
                    <m:r>
                      <a:rPr lang="it-IT" b="0" i="1" dirty="0" smtClean="0">
                        <a:latin typeface="Cambria Math" panose="02040503050406030204" pitchFamily="18" charset="0"/>
                      </a:rPr>
                      <m:t>/</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𝑓</m:t>
                        </m:r>
                      </m:e>
                      <m:sub>
                        <m:r>
                          <a:rPr lang="it-IT" b="0" i="1" dirty="0" smtClean="0">
                            <a:latin typeface="Cambria Math" panose="02040503050406030204" pitchFamily="18" charset="0"/>
                          </a:rPr>
                          <m:t>𝑏</m:t>
                        </m:r>
                      </m:sub>
                    </m:sSub>
                  </m:oMath>
                </a14:m>
                <a:r>
                  <a:rPr lang="en-US" dirty="0"/>
                  <a:t> is close to an integer)</a:t>
                </a:r>
              </a:p>
            </p:txBody>
          </p:sp>
        </mc:Choice>
        <mc:Fallback xmlns="">
          <p:sp>
            <p:nvSpPr>
              <p:cNvPr id="20" name="CasellaDiTesto 19">
                <a:extLst>
                  <a:ext uri="{FF2B5EF4-FFF2-40B4-BE49-F238E27FC236}">
                    <a16:creationId xmlns:a16="http://schemas.microsoft.com/office/drawing/2014/main" id="{2930A671-F144-6DBB-3576-72523546BAA5}"/>
                  </a:ext>
                </a:extLst>
              </p:cNvPr>
              <p:cNvSpPr txBox="1">
                <a:spLocks noRot="1" noChangeAspect="1" noMove="1" noResize="1" noEditPoints="1" noAdjustHandles="1" noChangeArrowheads="1" noChangeShapeType="1" noTextEdit="1"/>
              </p:cNvSpPr>
              <p:nvPr/>
            </p:nvSpPr>
            <p:spPr>
              <a:xfrm>
                <a:off x="320856" y="4423512"/>
                <a:ext cx="4259481" cy="2308324"/>
              </a:xfrm>
              <a:prstGeom prst="rect">
                <a:avLst/>
              </a:prstGeom>
              <a:blipFill>
                <a:blip r:embed="rId10"/>
                <a:stretch>
                  <a:fillRect l="-1289" t="-1587" r="-1576" b="-3439"/>
                </a:stretch>
              </a:blipFill>
            </p:spPr>
            <p:txBody>
              <a:bodyPr/>
              <a:lstStyle/>
              <a:p>
                <a:r>
                  <a:rPr lang="en-US">
                    <a:noFill/>
                  </a:rPr>
                  <a:t> </a:t>
                </a:r>
              </a:p>
            </p:txBody>
          </p:sp>
        </mc:Fallback>
      </mc:AlternateContent>
      <p:pic>
        <p:nvPicPr>
          <p:cNvPr id="29" name="Immagine 28">
            <a:extLst>
              <a:ext uri="{FF2B5EF4-FFF2-40B4-BE49-F238E27FC236}">
                <a16:creationId xmlns:a16="http://schemas.microsoft.com/office/drawing/2014/main" id="{556D250C-0233-8C91-AA4B-4FB659ACF041}"/>
              </a:ext>
            </a:extLst>
          </p:cNvPr>
          <p:cNvPicPr>
            <a:picLocks noChangeAspect="1"/>
          </p:cNvPicPr>
          <p:nvPr/>
        </p:nvPicPr>
        <p:blipFill>
          <a:blip r:embed="rId11"/>
          <a:stretch>
            <a:fillRect/>
          </a:stretch>
        </p:blipFill>
        <p:spPr>
          <a:xfrm>
            <a:off x="9993469" y="1551681"/>
            <a:ext cx="2125043" cy="1103245"/>
          </a:xfrm>
          <a:prstGeom prst="rect">
            <a:avLst/>
          </a:prstGeom>
        </p:spPr>
      </p:pic>
      <p:pic>
        <p:nvPicPr>
          <p:cNvPr id="4" name="Immagine 3">
            <a:extLst>
              <a:ext uri="{FF2B5EF4-FFF2-40B4-BE49-F238E27FC236}">
                <a16:creationId xmlns:a16="http://schemas.microsoft.com/office/drawing/2014/main" id="{B041523D-4234-ADB7-77AE-32BF4BF048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5" name="Immagine 4">
            <a:extLst>
              <a:ext uri="{FF2B5EF4-FFF2-40B4-BE49-F238E27FC236}">
                <a16:creationId xmlns:a16="http://schemas.microsoft.com/office/drawing/2014/main" id="{FD1FDEB3-AEE5-771B-54E1-5CF4C6AD64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6" name="Immagine 5">
            <a:extLst>
              <a:ext uri="{FF2B5EF4-FFF2-40B4-BE49-F238E27FC236}">
                <a16:creationId xmlns:a16="http://schemas.microsoft.com/office/drawing/2014/main" id="{2AB21AFE-D933-2279-B91B-F076E56F37B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0" name="Immagine 9">
            <a:extLst>
              <a:ext uri="{FF2B5EF4-FFF2-40B4-BE49-F238E27FC236}">
                <a16:creationId xmlns:a16="http://schemas.microsoft.com/office/drawing/2014/main" id="{4A9B990A-91B9-F99F-3014-9A8B1E84798B}"/>
              </a:ext>
            </a:extLst>
          </p:cNvPr>
          <p:cNvPicPr>
            <a:picLocks noChangeAspect="1"/>
          </p:cNvPicPr>
          <p:nvPr/>
        </p:nvPicPr>
        <p:blipFill rotWithShape="1">
          <a:blip r:embed="rId15">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11" name="Immagine 10">
            <a:extLst>
              <a:ext uri="{FF2B5EF4-FFF2-40B4-BE49-F238E27FC236}">
                <a16:creationId xmlns:a16="http://schemas.microsoft.com/office/drawing/2014/main" id="{DA519FE1-72F2-C0C8-5B53-A0EDB534CF5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84267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6CA6FF-82B5-9C8D-A575-A55C9E26C316}"/>
              </a:ext>
            </a:extLst>
          </p:cNvPr>
          <p:cNvSpPr>
            <a:spLocks noGrp="1"/>
          </p:cNvSpPr>
          <p:nvPr>
            <p:ph type="title"/>
          </p:nvPr>
        </p:nvSpPr>
        <p:spPr/>
        <p:txBody>
          <a:bodyPr/>
          <a:lstStyle/>
          <a:p>
            <a:r>
              <a:rPr lang="en-US" dirty="0"/>
              <a:t>Multi-bunch beam dynamics</a:t>
            </a:r>
          </a:p>
        </p:txBody>
      </p:sp>
      <p:pic>
        <p:nvPicPr>
          <p:cNvPr id="5" name="Immagine 4">
            <a:extLst>
              <a:ext uri="{FF2B5EF4-FFF2-40B4-BE49-F238E27FC236}">
                <a16:creationId xmlns:a16="http://schemas.microsoft.com/office/drawing/2014/main" id="{1045684F-29EA-C198-3CEB-A1E07CF19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986" y="3358491"/>
            <a:ext cx="4117145" cy="2744763"/>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E4E650B6-284C-5A83-56F6-0006174D8450}"/>
                  </a:ext>
                </a:extLst>
              </p:cNvPr>
              <p:cNvSpPr txBox="1"/>
              <p:nvPr/>
            </p:nvSpPr>
            <p:spPr>
              <a:xfrm>
                <a:off x="735976" y="1690688"/>
                <a:ext cx="7976223" cy="2031325"/>
              </a:xfrm>
              <a:prstGeom prst="rect">
                <a:avLst/>
              </a:prstGeom>
              <a:noFill/>
            </p:spPr>
            <p:txBody>
              <a:bodyPr wrap="square" rtlCol="0">
                <a:spAutoFit/>
              </a:bodyPr>
              <a:lstStyle/>
              <a:p>
                <a:r>
                  <a:rPr lang="en-US" b="1" dirty="0">
                    <a:solidFill>
                      <a:srgbClr val="C00000"/>
                    </a:solidFill>
                  </a:rPr>
                  <a:t>Basic modeling</a:t>
                </a:r>
              </a:p>
              <a:p>
                <a:pPr marL="285750" indent="-285750">
                  <a:buFont typeface="Arial" panose="020B0604020202020204" pitchFamily="34" charset="0"/>
                  <a:buChar char="•"/>
                </a:pPr>
                <a:r>
                  <a:rPr lang="en-US" dirty="0"/>
                  <a:t>Bunches within the rf-pulse: sequence of rigid </a:t>
                </a:r>
                <a:r>
                  <a:rPr lang="en-US" b="1" dirty="0"/>
                  <a:t>macro-particles</a:t>
                </a:r>
                <a:r>
                  <a:rPr lang="en-US" dirty="0"/>
                  <a:t> with no internal structure</a:t>
                </a:r>
              </a:p>
              <a:p>
                <a:pPr marL="285750" indent="-285750">
                  <a:buFont typeface="Arial" panose="020B0604020202020204" pitchFamily="34" charset="0"/>
                  <a:buChar char="•"/>
                </a:pPr>
                <a:r>
                  <a:rPr lang="en-US" dirty="0"/>
                  <a:t>Bunches perform transverse oscillations in presence of an external </a:t>
                </a:r>
                <a:r>
                  <a:rPr lang="en-US" b="1" dirty="0"/>
                  <a:t>focusing optics</a:t>
                </a:r>
                <a:r>
                  <a:rPr lang="en-US" dirty="0"/>
                  <a:t> (alternating gradient FODO lattice with average beta function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𝛽</m:t>
                        </m:r>
                      </m:e>
                      <m:sub>
                        <m:r>
                          <a:rPr lang="it-IT" b="0" i="1" smtClean="0">
                            <a:latin typeface="Cambria Math" panose="02040503050406030204" pitchFamily="18" charset="0"/>
                          </a:rPr>
                          <m:t>𝑥</m:t>
                        </m:r>
                      </m:sub>
                    </m:sSub>
                  </m:oMath>
                </a14:m>
                <a:r>
                  <a:rPr lang="en-US" dirty="0"/>
                  <a:t>)</a:t>
                </a:r>
              </a:p>
              <a:p>
                <a:pPr marL="285750" indent="-285750">
                  <a:buFont typeface="Arial" panose="020B0604020202020204" pitchFamily="34" charset="0"/>
                  <a:buChar char="•"/>
                </a:pPr>
                <a:r>
                  <a:rPr lang="en-US" dirty="0"/>
                  <a:t>Bunches are </a:t>
                </a:r>
                <a:r>
                  <a:rPr lang="en-US" b="1" dirty="0"/>
                  <a:t>accelerated</a:t>
                </a:r>
                <a:r>
                  <a:rPr lang="en-US" dirty="0"/>
                  <a:t> as they propagate within the linac (average accelerating gradient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𝛾</m:t>
                        </m:r>
                      </m:e>
                      <m:sup>
                        <m:r>
                          <a:rPr lang="it-IT" b="0" i="1" smtClean="0">
                            <a:latin typeface="Cambria Math" panose="02040503050406030204" pitchFamily="18" charset="0"/>
                          </a:rPr>
                          <m:t>′</m:t>
                        </m:r>
                      </m:sup>
                    </m:sSup>
                  </m:oMath>
                </a14:m>
                <a:r>
                  <a:rPr lang="en-US" dirty="0"/>
                  <a:t>)</a:t>
                </a:r>
              </a:p>
            </p:txBody>
          </p:sp>
        </mc:Choice>
        <mc:Fallback xmlns="">
          <p:sp>
            <p:nvSpPr>
              <p:cNvPr id="7" name="CasellaDiTesto 6">
                <a:extLst>
                  <a:ext uri="{FF2B5EF4-FFF2-40B4-BE49-F238E27FC236}">
                    <a16:creationId xmlns:a16="http://schemas.microsoft.com/office/drawing/2014/main" id="{E4E650B6-284C-5A83-56F6-0006174D8450}"/>
                  </a:ext>
                </a:extLst>
              </p:cNvPr>
              <p:cNvSpPr txBox="1">
                <a:spLocks noRot="1" noChangeAspect="1" noMove="1" noResize="1" noEditPoints="1" noAdjustHandles="1" noChangeArrowheads="1" noChangeShapeType="1" noTextEdit="1"/>
              </p:cNvSpPr>
              <p:nvPr/>
            </p:nvSpPr>
            <p:spPr>
              <a:xfrm>
                <a:off x="735976" y="1690688"/>
                <a:ext cx="7976223" cy="2031325"/>
              </a:xfrm>
              <a:prstGeom prst="rect">
                <a:avLst/>
              </a:prstGeom>
              <a:blipFill>
                <a:blip r:embed="rId4"/>
                <a:stretch>
                  <a:fillRect l="-688" t="-1497" r="-1070" b="-3593"/>
                </a:stretch>
              </a:blipFill>
            </p:spPr>
            <p:txBody>
              <a:bodyPr/>
              <a:lstStyle/>
              <a:p>
                <a:r>
                  <a:rPr lang="en-US">
                    <a:noFill/>
                  </a:rPr>
                  <a:t> </a:t>
                </a:r>
              </a:p>
            </p:txBody>
          </p:sp>
        </mc:Fallback>
      </mc:AlternateContent>
      <p:grpSp>
        <p:nvGrpSpPr>
          <p:cNvPr id="11" name="Gruppo 10">
            <a:extLst>
              <a:ext uri="{FF2B5EF4-FFF2-40B4-BE49-F238E27FC236}">
                <a16:creationId xmlns:a16="http://schemas.microsoft.com/office/drawing/2014/main" id="{ABA0A8EA-71B4-5524-21BC-3435E8E0DAA3}"/>
              </a:ext>
            </a:extLst>
          </p:cNvPr>
          <p:cNvGrpSpPr/>
          <p:nvPr/>
        </p:nvGrpSpPr>
        <p:grpSpPr>
          <a:xfrm>
            <a:off x="735976" y="4013200"/>
            <a:ext cx="4758267" cy="1820334"/>
            <a:chOff x="838200" y="4360333"/>
            <a:chExt cx="4758267" cy="1820334"/>
          </a:xfrm>
        </p:grpSpPr>
        <p:grpSp>
          <p:nvGrpSpPr>
            <p:cNvPr id="10" name="Gruppo 9">
              <a:extLst>
                <a:ext uri="{FF2B5EF4-FFF2-40B4-BE49-F238E27FC236}">
                  <a16:creationId xmlns:a16="http://schemas.microsoft.com/office/drawing/2014/main" id="{6FF63F52-E0E3-37E0-7FAE-7FE964E1C809}"/>
                </a:ext>
              </a:extLst>
            </p:cNvPr>
            <p:cNvGrpSpPr/>
            <p:nvPr/>
          </p:nvGrpSpPr>
          <p:grpSpPr>
            <a:xfrm>
              <a:off x="838200" y="4468799"/>
              <a:ext cx="4695382" cy="1504305"/>
              <a:chOff x="838200" y="4468799"/>
              <a:chExt cx="4695382" cy="1504305"/>
            </a:xfrm>
          </p:grpSpPr>
          <p:pic>
            <p:nvPicPr>
              <p:cNvPr id="6" name="Immagine 5">
                <a:extLst>
                  <a:ext uri="{FF2B5EF4-FFF2-40B4-BE49-F238E27FC236}">
                    <a16:creationId xmlns:a16="http://schemas.microsoft.com/office/drawing/2014/main" id="{E3CA17C7-67DF-64F3-70C3-22EDCAEAC6D7}"/>
                  </a:ext>
                </a:extLst>
              </p:cNvPr>
              <p:cNvPicPr>
                <a:picLocks noChangeAspect="1"/>
              </p:cNvPicPr>
              <p:nvPr/>
            </p:nvPicPr>
            <p:blipFill>
              <a:blip r:embed="rId5"/>
              <a:stretch>
                <a:fillRect/>
              </a:stretch>
            </p:blipFill>
            <p:spPr>
              <a:xfrm>
                <a:off x="838200" y="4858500"/>
                <a:ext cx="4695382" cy="1114604"/>
              </a:xfrm>
              <a:prstGeom prst="rect">
                <a:avLst/>
              </a:prstGeom>
            </p:spPr>
          </p:pic>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B312039-1038-73A6-7203-93E7103D1C0E}"/>
                      </a:ext>
                    </a:extLst>
                  </p:cNvPr>
                  <p:cNvSpPr txBox="1"/>
                  <p:nvPr/>
                </p:nvSpPr>
                <p:spPr>
                  <a:xfrm>
                    <a:off x="939178" y="4468799"/>
                    <a:ext cx="2556933" cy="369332"/>
                  </a:xfrm>
                  <a:prstGeom prst="rect">
                    <a:avLst/>
                  </a:prstGeom>
                  <a:noFill/>
                </p:spPr>
                <p:txBody>
                  <a:bodyPr wrap="square" rtlCol="0">
                    <a:spAutoFit/>
                  </a:bodyPr>
                  <a:lstStyle/>
                  <a:p>
                    <a:r>
                      <a:rPr lang="it-IT" dirty="0" err="1"/>
                      <a:t>If</a:t>
                    </a:r>
                    <a:r>
                      <a:rPr lang="it-IT" dirty="0"/>
                      <a:t> </a:t>
                    </a:r>
                    <a14:m>
                      <m:oMath xmlns:m="http://schemas.openxmlformats.org/officeDocument/2006/math">
                        <m:sSup>
                          <m:sSupPr>
                            <m:ctrlPr>
                              <a:rPr lang="it-IT" i="1" smtClean="0">
                                <a:latin typeface="Cambria Math" panose="02040503050406030204" pitchFamily="18" charset="0"/>
                              </a:rPr>
                            </m:ctrlPr>
                          </m:sSupPr>
                          <m:e>
                            <m:r>
                              <a:rPr lang="it-IT" i="1">
                                <a:latin typeface="Cambria Math" panose="02040503050406030204" pitchFamily="18" charset="0"/>
                              </a:rPr>
                              <m:t>𝛾</m:t>
                            </m:r>
                          </m:e>
                          <m:sup>
                            <m:r>
                              <a:rPr lang="it-IT" i="1">
                                <a:latin typeface="Cambria Math" panose="02040503050406030204" pitchFamily="18" charset="0"/>
                              </a:rPr>
                              <m:t>′</m:t>
                            </m:r>
                          </m:sup>
                        </m:sSup>
                        <m:sSub>
                          <m:sSubPr>
                            <m:ctrlPr>
                              <a:rPr lang="it-IT" i="1">
                                <a:latin typeface="Cambria Math" panose="02040503050406030204" pitchFamily="18" charset="0"/>
                              </a:rPr>
                            </m:ctrlPr>
                          </m:sSubPr>
                          <m:e>
                            <m:r>
                              <m:rPr>
                                <m:sty m:val="p"/>
                              </m:rPr>
                              <a:rPr lang="it-IT" i="1">
                                <a:latin typeface="Cambria Math" panose="02040503050406030204" pitchFamily="18" charset="0"/>
                              </a:rPr>
                              <m:t>L</m:t>
                            </m:r>
                          </m:e>
                          <m:sub>
                            <m:r>
                              <a:rPr lang="it-IT" i="1">
                                <a:latin typeface="Cambria Math" panose="02040503050406030204" pitchFamily="18" charset="0"/>
                              </a:rPr>
                              <m:t>𝑐</m:t>
                            </m:r>
                          </m:sub>
                        </m:sSub>
                        <m:r>
                          <a:rPr lang="it-IT" b="0" i="1" smtClean="0">
                            <a:latin typeface="Cambria Math" panose="02040503050406030204" pitchFamily="18" charset="0"/>
                          </a:rPr>
                          <m:t>/</m:t>
                        </m:r>
                        <m:r>
                          <a:rPr lang="it-IT" b="0" i="1" smtClean="0">
                            <a:latin typeface="Cambria Math" panose="02040503050406030204" pitchFamily="18" charset="0"/>
                          </a:rPr>
                          <m:t>𝛾</m:t>
                        </m:r>
                        <m:r>
                          <a:rPr lang="it-IT" b="0" i="1" smtClean="0">
                            <a:latin typeface="Cambria Math" panose="02040503050406030204" pitchFamily="18" charset="0"/>
                          </a:rPr>
                          <m:t>≪1</m:t>
                        </m:r>
                      </m:oMath>
                    </a14:m>
                    <a:endParaRPr lang="en-US" dirty="0"/>
                  </a:p>
                </p:txBody>
              </p:sp>
            </mc:Choice>
            <mc:Fallback xmlns="">
              <p:sp>
                <p:nvSpPr>
                  <p:cNvPr id="8" name="CasellaDiTesto 7">
                    <a:extLst>
                      <a:ext uri="{FF2B5EF4-FFF2-40B4-BE49-F238E27FC236}">
                        <a16:creationId xmlns:a16="http://schemas.microsoft.com/office/drawing/2014/main" id="{5B312039-1038-73A6-7203-93E7103D1C0E}"/>
                      </a:ext>
                    </a:extLst>
                  </p:cNvPr>
                  <p:cNvSpPr txBox="1">
                    <a:spLocks noRot="1" noChangeAspect="1" noMove="1" noResize="1" noEditPoints="1" noAdjustHandles="1" noChangeArrowheads="1" noChangeShapeType="1" noTextEdit="1"/>
                  </p:cNvSpPr>
                  <p:nvPr/>
                </p:nvSpPr>
                <p:spPr>
                  <a:xfrm>
                    <a:off x="939178" y="4468799"/>
                    <a:ext cx="2556933" cy="369332"/>
                  </a:xfrm>
                  <a:prstGeom prst="rect">
                    <a:avLst/>
                  </a:prstGeom>
                  <a:blipFill>
                    <a:blip r:embed="rId6"/>
                    <a:stretch>
                      <a:fillRect l="-1905" t="-8197" b="-24590"/>
                    </a:stretch>
                  </a:blipFill>
                </p:spPr>
                <p:txBody>
                  <a:bodyPr/>
                  <a:lstStyle/>
                  <a:p>
                    <a:r>
                      <a:rPr lang="en-US">
                        <a:noFill/>
                      </a:rPr>
                      <a:t> </a:t>
                    </a:r>
                  </a:p>
                </p:txBody>
              </p:sp>
            </mc:Fallback>
          </mc:AlternateContent>
        </p:grpSp>
        <p:sp>
          <p:nvSpPr>
            <p:cNvPr id="9" name="Rettangolo 8">
              <a:extLst>
                <a:ext uri="{FF2B5EF4-FFF2-40B4-BE49-F238E27FC236}">
                  <a16:creationId xmlns:a16="http://schemas.microsoft.com/office/drawing/2014/main" id="{D3583D64-739B-6BF4-797A-3C8D92FD86C7}"/>
                </a:ext>
              </a:extLst>
            </p:cNvPr>
            <p:cNvSpPr/>
            <p:nvPr/>
          </p:nvSpPr>
          <p:spPr>
            <a:xfrm>
              <a:off x="838200" y="4360333"/>
              <a:ext cx="4758267" cy="182033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asellaDiTesto 11">
            <a:extLst>
              <a:ext uri="{FF2B5EF4-FFF2-40B4-BE49-F238E27FC236}">
                <a16:creationId xmlns:a16="http://schemas.microsoft.com/office/drawing/2014/main" id="{27D1F948-F05F-9DDD-4B2D-1E785B75C8DF}"/>
              </a:ext>
            </a:extLst>
          </p:cNvPr>
          <p:cNvSpPr txBox="1"/>
          <p:nvPr/>
        </p:nvSpPr>
        <p:spPr>
          <a:xfrm>
            <a:off x="5959729" y="6103254"/>
            <a:ext cx="4117145" cy="646331"/>
          </a:xfrm>
          <a:prstGeom prst="rect">
            <a:avLst/>
          </a:prstGeom>
          <a:noFill/>
        </p:spPr>
        <p:txBody>
          <a:bodyPr wrap="square" rtlCol="0">
            <a:spAutoFit/>
          </a:bodyPr>
          <a:lstStyle/>
          <a:p>
            <a:r>
              <a:rPr lang="en-US" i="1" dirty="0"/>
              <a:t>Adiabatic damping of the transverse oscillations in absence of collective effects</a:t>
            </a:r>
          </a:p>
        </p:txBody>
      </p:sp>
      <p:pic>
        <p:nvPicPr>
          <p:cNvPr id="14" name="Immagine 13">
            <a:extLst>
              <a:ext uri="{FF2B5EF4-FFF2-40B4-BE49-F238E27FC236}">
                <a16:creationId xmlns:a16="http://schemas.microsoft.com/office/drawing/2014/main" id="{E8E950FF-8F78-E010-8788-B0FD9A3C9993}"/>
              </a:ext>
            </a:extLst>
          </p:cNvPr>
          <p:cNvPicPr>
            <a:picLocks noChangeAspect="1"/>
          </p:cNvPicPr>
          <p:nvPr/>
        </p:nvPicPr>
        <p:blipFill>
          <a:blip r:embed="rId7"/>
          <a:stretch>
            <a:fillRect/>
          </a:stretch>
        </p:blipFill>
        <p:spPr>
          <a:xfrm>
            <a:off x="735976" y="5942000"/>
            <a:ext cx="4165165" cy="448484"/>
          </a:xfrm>
          <a:prstGeom prst="rect">
            <a:avLst/>
          </a:prstGeom>
        </p:spPr>
      </p:pic>
      <p:pic>
        <p:nvPicPr>
          <p:cNvPr id="3" name="Immagine 2">
            <a:extLst>
              <a:ext uri="{FF2B5EF4-FFF2-40B4-BE49-F238E27FC236}">
                <a16:creationId xmlns:a16="http://schemas.microsoft.com/office/drawing/2014/main" id="{9EA3F62D-D4AA-8C64-C39E-AEC47F8B83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4" name="Immagine 3">
            <a:extLst>
              <a:ext uri="{FF2B5EF4-FFF2-40B4-BE49-F238E27FC236}">
                <a16:creationId xmlns:a16="http://schemas.microsoft.com/office/drawing/2014/main" id="{0801D5D1-D93F-B6DA-BD94-08D4171F3F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3" name="Immagine 12">
            <a:extLst>
              <a:ext uri="{FF2B5EF4-FFF2-40B4-BE49-F238E27FC236}">
                <a16:creationId xmlns:a16="http://schemas.microsoft.com/office/drawing/2014/main" id="{7AC8CABF-4DD4-3F9C-08AD-163E34016D8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5" name="Immagine 14">
            <a:extLst>
              <a:ext uri="{FF2B5EF4-FFF2-40B4-BE49-F238E27FC236}">
                <a16:creationId xmlns:a16="http://schemas.microsoft.com/office/drawing/2014/main" id="{5AE009B6-B033-E207-A376-CA1606D47A7A}"/>
              </a:ext>
            </a:extLst>
          </p:cNvPr>
          <p:cNvPicPr>
            <a:picLocks noChangeAspect="1"/>
          </p:cNvPicPr>
          <p:nvPr/>
        </p:nvPicPr>
        <p:blipFill rotWithShape="1">
          <a:blip r:embed="rId11">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16" name="Immagine 15">
            <a:extLst>
              <a:ext uri="{FF2B5EF4-FFF2-40B4-BE49-F238E27FC236}">
                <a16:creationId xmlns:a16="http://schemas.microsoft.com/office/drawing/2014/main" id="{1811FA2C-63BF-1794-1065-2BD7E6CC63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17" name="Segnaposto numero diapositiva 16">
            <a:extLst>
              <a:ext uri="{FF2B5EF4-FFF2-40B4-BE49-F238E27FC236}">
                <a16:creationId xmlns:a16="http://schemas.microsoft.com/office/drawing/2014/main" id="{52DFB1E6-886F-CE4B-62A6-3702FA081048}"/>
              </a:ext>
            </a:extLst>
          </p:cNvPr>
          <p:cNvSpPr>
            <a:spLocks noGrp="1"/>
          </p:cNvSpPr>
          <p:nvPr>
            <p:ph type="sldNum" sz="quarter" idx="12"/>
          </p:nvPr>
        </p:nvSpPr>
        <p:spPr/>
        <p:txBody>
          <a:bodyPr/>
          <a:lstStyle/>
          <a:p>
            <a:fld id="{679D9BAF-EB0A-4984-B454-62179873F15C}" type="slidenum">
              <a:rPr lang="en-US" smtClean="0"/>
              <a:t>26</a:t>
            </a:fld>
            <a:endParaRPr lang="en-US"/>
          </a:p>
        </p:txBody>
      </p:sp>
    </p:spTree>
    <p:extLst>
      <p:ext uri="{BB962C8B-B14F-4D97-AF65-F5344CB8AC3E}">
        <p14:creationId xmlns:p14="http://schemas.microsoft.com/office/powerpoint/2010/main" val="56708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01E4412-A09A-459F-4CAD-6B064F0CA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94" y="1209519"/>
            <a:ext cx="5269606" cy="3952205"/>
          </a:xfrm>
          <a:prstGeom prst="rect">
            <a:avLst/>
          </a:prstGeom>
        </p:spPr>
      </p:pic>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Injection and Alignment Errors</a:t>
            </a:r>
          </a:p>
        </p:txBody>
      </p:sp>
      <p:grpSp>
        <p:nvGrpSpPr>
          <p:cNvPr id="12" name="Gruppo 11">
            <a:extLst>
              <a:ext uri="{FF2B5EF4-FFF2-40B4-BE49-F238E27FC236}">
                <a16:creationId xmlns:a16="http://schemas.microsoft.com/office/drawing/2014/main" id="{A3B8A54A-1AB5-C93E-0A18-E4A0602C5085}"/>
              </a:ext>
            </a:extLst>
          </p:cNvPr>
          <p:cNvGrpSpPr/>
          <p:nvPr/>
        </p:nvGrpSpPr>
        <p:grpSpPr>
          <a:xfrm>
            <a:off x="1021344" y="1796470"/>
            <a:ext cx="4792717" cy="2333203"/>
            <a:chOff x="599090" y="1690688"/>
            <a:chExt cx="4792717" cy="2333203"/>
          </a:xfrm>
        </p:grpSpPr>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18589214-455F-5AE5-71FB-00BA9C47E316}"/>
                    </a:ext>
                  </a:extLst>
                </p:cNvPr>
                <p:cNvSpPr txBox="1"/>
                <p:nvPr/>
              </p:nvSpPr>
              <p:spPr>
                <a:xfrm>
                  <a:off x="599090" y="1690688"/>
                  <a:ext cx="4792717" cy="2333203"/>
                </a:xfrm>
                <a:prstGeom prst="rect">
                  <a:avLst/>
                </a:prstGeom>
                <a:noFill/>
              </p:spPr>
              <p:txBody>
                <a:bodyPr wrap="square" rtlCol="0">
                  <a:spAutoFit/>
                </a:bodyPr>
                <a:lstStyle/>
                <a:p>
                  <a:r>
                    <a:rPr lang="en-US" b="1" dirty="0"/>
                    <a:t>Injection error:</a:t>
                  </a:r>
                </a:p>
                <a:p>
                  <a:pPr marL="285750" indent="-285750">
                    <a:buFont typeface="Arial" panose="020B0604020202020204" pitchFamily="34" charset="0"/>
                    <a:buChar char="•"/>
                  </a:pPr>
                  <a:r>
                    <a:rPr lang="en-US" dirty="0"/>
                    <a:t>Linac sections are perfectly aligned</a:t>
                  </a:r>
                </a:p>
                <a:p>
                  <a:pPr marL="285750" indent="-285750">
                    <a:buFont typeface="Arial" panose="020B0604020202020204" pitchFamily="34" charset="0"/>
                    <a:buChar char="•"/>
                  </a:pPr>
                  <a:r>
                    <a:rPr lang="en-US" dirty="0"/>
                    <a:t>Injection of all bunches occurs with a transverse shift </a:t>
                  </a:r>
                  <a14:m>
                    <m:oMath xmlns:m="http://schemas.openxmlformats.org/officeDocument/2006/math">
                      <m:r>
                        <m:rPr>
                          <m:sty m:val="p"/>
                        </m:rPr>
                        <a:rPr lang="it-IT" b="0" i="0" smtClean="0">
                          <a:latin typeface="Cambria Math" panose="02040503050406030204" pitchFamily="18" charset="0"/>
                        </a:rPr>
                        <m:t>Δ</m:t>
                      </m:r>
                      <m:r>
                        <a:rPr lang="it-IT" b="0" i="1" smtClean="0">
                          <a:latin typeface="Cambria Math" panose="02040503050406030204" pitchFamily="18" charset="0"/>
                        </a:rPr>
                        <m:t>𝑥</m:t>
                      </m:r>
                    </m:oMath>
                  </a14:m>
                  <a:endParaRPr lang="en-US" dirty="0"/>
                </a:p>
                <a:p>
                  <a:r>
                    <a:rPr lang="en-US" b="1" dirty="0"/>
                    <a:t>Random alignment errors:</a:t>
                  </a:r>
                </a:p>
                <a:p>
                  <a:pPr marL="285750" indent="-285750">
                    <a:buFont typeface="Arial" panose="020B0604020202020204" pitchFamily="34" charset="0"/>
                    <a:buChar char="•"/>
                  </a:pPr>
                  <a:r>
                    <a:rPr lang="en-US" dirty="0"/>
                    <a:t>Injection occurs on-axis</a:t>
                  </a:r>
                </a:p>
                <a:p>
                  <a:pPr marL="285750" indent="-285750">
                    <a:buFont typeface="Arial" panose="020B0604020202020204" pitchFamily="34" charset="0"/>
                    <a:buChar char="•"/>
                  </a:pPr>
                  <a:r>
                    <a:rPr lang="en-US" dirty="0"/>
                    <a:t>Linac sections are shifted transversely with gaussian offsets with std dev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𝜎</m:t>
                          </m:r>
                        </m:e>
                        <m:sub>
                          <m:r>
                            <m:rPr>
                              <m:sty m:val="p"/>
                            </m:rPr>
                            <a:rPr lang="it-IT" b="0" i="0" smtClean="0">
                              <a:latin typeface="Cambria Math" panose="02040503050406030204" pitchFamily="18" charset="0"/>
                            </a:rPr>
                            <m:t>Δ</m:t>
                          </m:r>
                          <m:r>
                            <a:rPr lang="it-IT" b="0" i="1" smtClean="0">
                              <a:latin typeface="Cambria Math" panose="02040503050406030204" pitchFamily="18" charset="0"/>
                            </a:rPr>
                            <m:t>𝑥</m:t>
                          </m:r>
                        </m:sub>
                      </m:sSub>
                    </m:oMath>
                  </a14:m>
                  <a:endParaRPr lang="en-US" dirty="0"/>
                </a:p>
              </p:txBody>
            </p:sp>
          </mc:Choice>
          <mc:Fallback xmlns="">
            <p:sp>
              <p:nvSpPr>
                <p:cNvPr id="5" name="CasellaDiTesto 4">
                  <a:extLst>
                    <a:ext uri="{FF2B5EF4-FFF2-40B4-BE49-F238E27FC236}">
                      <a16:creationId xmlns:a16="http://schemas.microsoft.com/office/drawing/2014/main" id="{18589214-455F-5AE5-71FB-00BA9C47E316}"/>
                    </a:ext>
                  </a:extLst>
                </p:cNvPr>
                <p:cNvSpPr txBox="1">
                  <a:spLocks noRot="1" noChangeAspect="1" noMove="1" noResize="1" noEditPoints="1" noAdjustHandles="1" noChangeArrowheads="1" noChangeShapeType="1" noTextEdit="1"/>
                </p:cNvSpPr>
                <p:nvPr/>
              </p:nvSpPr>
              <p:spPr>
                <a:xfrm>
                  <a:off x="599090" y="1690688"/>
                  <a:ext cx="4792717" cy="2333203"/>
                </a:xfrm>
                <a:prstGeom prst="rect">
                  <a:avLst/>
                </a:prstGeom>
                <a:blipFill>
                  <a:blip r:embed="rId4"/>
                  <a:stretch>
                    <a:fillRect l="-1145" t="-1571" b="-2356"/>
                  </a:stretch>
                </a:blipFill>
              </p:spPr>
              <p:txBody>
                <a:bodyPr/>
                <a:lstStyle/>
                <a:p>
                  <a:r>
                    <a:rPr lang="en-US">
                      <a:noFill/>
                    </a:rPr>
                    <a:t> </a:t>
                  </a:r>
                </a:p>
              </p:txBody>
            </p:sp>
          </mc:Fallback>
        </mc:AlternateContent>
        <p:grpSp>
          <p:nvGrpSpPr>
            <p:cNvPr id="10" name="Gruppo 9">
              <a:extLst>
                <a:ext uri="{FF2B5EF4-FFF2-40B4-BE49-F238E27FC236}">
                  <a16:creationId xmlns:a16="http://schemas.microsoft.com/office/drawing/2014/main" id="{714559F4-01F1-AA75-2DED-A6A88C43DD7E}"/>
                </a:ext>
              </a:extLst>
            </p:cNvPr>
            <p:cNvGrpSpPr/>
            <p:nvPr/>
          </p:nvGrpSpPr>
          <p:grpSpPr>
            <a:xfrm>
              <a:off x="2250092" y="1751871"/>
              <a:ext cx="562962" cy="290199"/>
              <a:chOff x="2218342" y="1704246"/>
              <a:chExt cx="562962" cy="290199"/>
            </a:xfrm>
          </p:grpSpPr>
          <p:sp>
            <p:nvSpPr>
              <p:cNvPr id="6" name="Ovale 5">
                <a:extLst>
                  <a:ext uri="{FF2B5EF4-FFF2-40B4-BE49-F238E27FC236}">
                    <a16:creationId xmlns:a16="http://schemas.microsoft.com/office/drawing/2014/main" id="{49D4A893-C15F-1589-7914-605D8C5C6FC7}"/>
                  </a:ext>
                </a:extLst>
              </p:cNvPr>
              <p:cNvSpPr/>
              <p:nvPr/>
            </p:nvSpPr>
            <p:spPr>
              <a:xfrm>
                <a:off x="2218342" y="1738988"/>
                <a:ext cx="220718" cy="22071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mbo 6">
                <a:extLst>
                  <a:ext uri="{FF2B5EF4-FFF2-40B4-BE49-F238E27FC236}">
                    <a16:creationId xmlns:a16="http://schemas.microsoft.com/office/drawing/2014/main" id="{BE6EB0E6-AF11-6044-731D-A96ECD8B8C6A}"/>
                  </a:ext>
                </a:extLst>
              </p:cNvPr>
              <p:cNvSpPr/>
              <p:nvPr/>
            </p:nvSpPr>
            <p:spPr>
              <a:xfrm>
                <a:off x="2580651" y="1704246"/>
                <a:ext cx="200653" cy="290199"/>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po 10">
              <a:extLst>
                <a:ext uri="{FF2B5EF4-FFF2-40B4-BE49-F238E27FC236}">
                  <a16:creationId xmlns:a16="http://schemas.microsoft.com/office/drawing/2014/main" id="{04104960-F8ED-9E02-4521-8682AC92B7B3}"/>
                </a:ext>
              </a:extLst>
            </p:cNvPr>
            <p:cNvGrpSpPr/>
            <p:nvPr/>
          </p:nvGrpSpPr>
          <p:grpSpPr>
            <a:xfrm>
              <a:off x="3290783" y="2862349"/>
              <a:ext cx="566278" cy="213207"/>
              <a:chOff x="3246333" y="2862349"/>
              <a:chExt cx="566278" cy="213207"/>
            </a:xfrm>
          </p:grpSpPr>
          <p:sp>
            <p:nvSpPr>
              <p:cNvPr id="8" name="Triangolo isoscele 7">
                <a:extLst>
                  <a:ext uri="{FF2B5EF4-FFF2-40B4-BE49-F238E27FC236}">
                    <a16:creationId xmlns:a16="http://schemas.microsoft.com/office/drawing/2014/main" id="{03B6DF73-53E4-CDE8-EDB0-F201C7EA820F}"/>
                  </a:ext>
                </a:extLst>
              </p:cNvPr>
              <p:cNvSpPr/>
              <p:nvPr/>
            </p:nvSpPr>
            <p:spPr>
              <a:xfrm>
                <a:off x="3246333" y="2862349"/>
                <a:ext cx="214985" cy="2132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a:extLst>
                  <a:ext uri="{FF2B5EF4-FFF2-40B4-BE49-F238E27FC236}">
                    <a16:creationId xmlns:a16="http://schemas.microsoft.com/office/drawing/2014/main" id="{A1BCC72D-9696-F828-FF8E-30C9FE20E3C5}"/>
                  </a:ext>
                </a:extLst>
              </p:cNvPr>
              <p:cNvSpPr/>
              <p:nvPr/>
            </p:nvSpPr>
            <p:spPr>
              <a:xfrm>
                <a:off x="3597626" y="2862349"/>
                <a:ext cx="214985" cy="213207"/>
              </a:xfrm>
              <a:prstGeom prst="rect">
                <a:avLst/>
              </a:prstGeom>
              <a:solidFill>
                <a:srgbClr val="BF00BF"/>
              </a:solidFill>
              <a:ln>
                <a:solidFill>
                  <a:srgbClr val="BF0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CasellaDiTesto 15">
            <a:extLst>
              <a:ext uri="{FF2B5EF4-FFF2-40B4-BE49-F238E27FC236}">
                <a16:creationId xmlns:a16="http://schemas.microsoft.com/office/drawing/2014/main" id="{AC7328C0-230D-152A-4B46-7448476646EF}"/>
              </a:ext>
            </a:extLst>
          </p:cNvPr>
          <p:cNvSpPr txBox="1"/>
          <p:nvPr/>
        </p:nvSpPr>
        <p:spPr>
          <a:xfrm>
            <a:off x="6448572" y="5161724"/>
            <a:ext cx="4698732" cy="646331"/>
          </a:xfrm>
          <a:prstGeom prst="rect">
            <a:avLst/>
          </a:prstGeom>
          <a:noFill/>
        </p:spPr>
        <p:txBody>
          <a:bodyPr wrap="square">
            <a:spAutoFit/>
          </a:bodyPr>
          <a:lstStyle/>
          <a:p>
            <a:r>
              <a:rPr lang="en-US" i="1" dirty="0"/>
              <a:t>Amplitude of the transverse oscillation for each bunch in the rf-pulse at the interaction point</a:t>
            </a:r>
          </a:p>
        </p:txBody>
      </p:sp>
      <p:sp>
        <p:nvSpPr>
          <p:cNvPr id="17" name="CasellaDiTesto 16">
            <a:extLst>
              <a:ext uri="{FF2B5EF4-FFF2-40B4-BE49-F238E27FC236}">
                <a16:creationId xmlns:a16="http://schemas.microsoft.com/office/drawing/2014/main" id="{6317B033-8F07-28C8-6A64-9CEFEBAC50A7}"/>
              </a:ext>
            </a:extLst>
          </p:cNvPr>
          <p:cNvSpPr txBox="1"/>
          <p:nvPr/>
        </p:nvSpPr>
        <p:spPr>
          <a:xfrm>
            <a:off x="457043" y="4433088"/>
            <a:ext cx="5420655" cy="923330"/>
          </a:xfrm>
          <a:prstGeom prst="rect">
            <a:avLst/>
          </a:prstGeom>
          <a:noFill/>
          <a:ln w="19050">
            <a:solidFill>
              <a:srgbClr val="FF0000"/>
            </a:solidFill>
          </a:ln>
        </p:spPr>
        <p:txBody>
          <a:bodyPr wrap="square" rtlCol="0">
            <a:spAutoFit/>
          </a:bodyPr>
          <a:lstStyle/>
          <a:p>
            <a:r>
              <a:rPr lang="en-US" dirty="0">
                <a:solidFill>
                  <a:srgbClr val="FF0000"/>
                </a:solidFill>
              </a:rPr>
              <a:t>NO DETUNING</a:t>
            </a:r>
          </a:p>
          <a:p>
            <a:pPr marL="285750" indent="-285750">
              <a:buFont typeface="Arial" panose="020B0604020202020204" pitchFamily="34" charset="0"/>
              <a:buChar char="•"/>
            </a:pPr>
            <a:r>
              <a:rPr lang="en-US" dirty="0"/>
              <a:t>All cavities are equal</a:t>
            </a:r>
          </a:p>
          <a:p>
            <a:pPr marL="285750" indent="-285750">
              <a:buFont typeface="Arial" panose="020B0604020202020204" pitchFamily="34" charset="0"/>
              <a:buChar char="•"/>
            </a:pPr>
            <a:r>
              <a:rPr lang="en-US" dirty="0"/>
              <a:t>Each mode exhibits the same frequency in all cavities</a:t>
            </a:r>
          </a:p>
        </p:txBody>
      </p:sp>
      <p:pic>
        <p:nvPicPr>
          <p:cNvPr id="3" name="Immagine 2">
            <a:extLst>
              <a:ext uri="{FF2B5EF4-FFF2-40B4-BE49-F238E27FC236}">
                <a16:creationId xmlns:a16="http://schemas.microsoft.com/office/drawing/2014/main" id="{D72F2FCF-B8B3-74EE-33C4-E4FFD467F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13" name="Immagine 12">
            <a:extLst>
              <a:ext uri="{FF2B5EF4-FFF2-40B4-BE49-F238E27FC236}">
                <a16:creationId xmlns:a16="http://schemas.microsoft.com/office/drawing/2014/main" id="{E0275DAB-CE8A-5F34-55D6-4DA1A2ECDE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4" name="Immagine 13">
            <a:extLst>
              <a:ext uri="{FF2B5EF4-FFF2-40B4-BE49-F238E27FC236}">
                <a16:creationId xmlns:a16="http://schemas.microsoft.com/office/drawing/2014/main" id="{EFE9C669-8496-AACF-ADC8-80328DEC88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5" name="Immagine 14">
            <a:extLst>
              <a:ext uri="{FF2B5EF4-FFF2-40B4-BE49-F238E27FC236}">
                <a16:creationId xmlns:a16="http://schemas.microsoft.com/office/drawing/2014/main" id="{C00AFCBF-EE80-EC16-E4BD-6899C68B597A}"/>
              </a:ext>
            </a:extLst>
          </p:cNvPr>
          <p:cNvPicPr>
            <a:picLocks noChangeAspect="1"/>
          </p:cNvPicPr>
          <p:nvPr/>
        </p:nvPicPr>
        <p:blipFill rotWithShape="1">
          <a:blip r:embed="rId8">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18" name="Immagine 17">
            <a:extLst>
              <a:ext uri="{FF2B5EF4-FFF2-40B4-BE49-F238E27FC236}">
                <a16:creationId xmlns:a16="http://schemas.microsoft.com/office/drawing/2014/main" id="{03834909-0F73-491A-E434-4D8818F25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19" name="Segnaposto numero diapositiva 18">
            <a:extLst>
              <a:ext uri="{FF2B5EF4-FFF2-40B4-BE49-F238E27FC236}">
                <a16:creationId xmlns:a16="http://schemas.microsoft.com/office/drawing/2014/main" id="{D29CDDEA-89E7-11ED-1758-3D07709A2506}"/>
              </a:ext>
            </a:extLst>
          </p:cNvPr>
          <p:cNvSpPr>
            <a:spLocks noGrp="1"/>
          </p:cNvSpPr>
          <p:nvPr>
            <p:ph type="sldNum" sz="quarter" idx="12"/>
          </p:nvPr>
        </p:nvSpPr>
        <p:spPr/>
        <p:txBody>
          <a:bodyPr/>
          <a:lstStyle/>
          <a:p>
            <a:fld id="{679D9BAF-EB0A-4984-B454-62179873F15C}" type="slidenum">
              <a:rPr lang="en-US" smtClean="0"/>
              <a:t>27</a:t>
            </a:fld>
            <a:endParaRPr lang="en-US"/>
          </a:p>
        </p:txBody>
      </p:sp>
    </p:spTree>
    <p:extLst>
      <p:ext uri="{BB962C8B-B14F-4D97-AF65-F5344CB8AC3E}">
        <p14:creationId xmlns:p14="http://schemas.microsoft.com/office/powerpoint/2010/main" val="265460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a:extLst>
              <a:ext uri="{FF2B5EF4-FFF2-40B4-BE49-F238E27FC236}">
                <a16:creationId xmlns:a16="http://schemas.microsoft.com/office/drawing/2014/main" id="{9EF63239-D399-1757-6791-6239A4AACD19}"/>
              </a:ext>
            </a:extLst>
          </p:cNvPr>
          <p:cNvPicPr>
            <a:picLocks noChangeAspect="1"/>
          </p:cNvPicPr>
          <p:nvPr/>
        </p:nvPicPr>
        <p:blipFill>
          <a:blip r:embed="rId3"/>
          <a:stretch>
            <a:fillRect/>
          </a:stretch>
        </p:blipFill>
        <p:spPr>
          <a:xfrm>
            <a:off x="654082" y="4712045"/>
            <a:ext cx="4070318" cy="2145955"/>
          </a:xfrm>
          <a:prstGeom prst="rect">
            <a:avLst/>
          </a:prstGeom>
        </p:spPr>
      </p:pic>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Frequency Spread of the HOMs</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18589214-455F-5AE5-71FB-00BA9C47E316}"/>
                  </a:ext>
                </a:extLst>
              </p:cNvPr>
              <p:cNvSpPr txBox="1"/>
              <p:nvPr/>
            </p:nvSpPr>
            <p:spPr>
              <a:xfrm>
                <a:off x="838200" y="1659049"/>
                <a:ext cx="4792717" cy="646331"/>
              </a:xfrm>
              <a:prstGeom prst="rect">
                <a:avLst/>
              </a:prstGeom>
              <a:noFill/>
            </p:spPr>
            <p:txBody>
              <a:bodyPr wrap="square" rtlCol="0">
                <a:spAutoFit/>
              </a:bodyPr>
              <a:lstStyle/>
              <a:p>
                <a:r>
                  <a:rPr lang="en-US" b="1" dirty="0"/>
                  <a:t>Worst case scenario from previous plot:</a:t>
                </a:r>
              </a:p>
              <a:p>
                <a:r>
                  <a:rPr lang="en-US" dirty="0"/>
                  <a:t>Random misalignments with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𝜎</m:t>
                        </m:r>
                      </m:e>
                      <m:sub>
                        <m:r>
                          <m:rPr>
                            <m:sty m:val="p"/>
                          </m:rPr>
                          <a:rPr lang="it-IT" b="0" i="0" smtClean="0">
                            <a:latin typeface="Cambria Math" panose="02040503050406030204" pitchFamily="18" charset="0"/>
                          </a:rPr>
                          <m:t>Δ</m:t>
                        </m:r>
                        <m:r>
                          <a:rPr lang="it-IT" b="0" i="1" smtClean="0">
                            <a:latin typeface="Cambria Math" panose="02040503050406030204" pitchFamily="18" charset="0"/>
                          </a:rPr>
                          <m:t>𝑥</m:t>
                        </m:r>
                      </m:sub>
                    </m:sSub>
                    <m:r>
                      <a:rPr lang="it-IT" b="0" i="1" smtClean="0">
                        <a:latin typeface="Cambria Math" panose="02040503050406030204" pitchFamily="18" charset="0"/>
                      </a:rPr>
                      <m:t>=100</m:t>
                    </m:r>
                    <m:r>
                      <a:rPr lang="it-IT" b="0" i="0" smtClean="0">
                        <a:latin typeface="Cambria Math" panose="02040503050406030204" pitchFamily="18" charset="0"/>
                      </a:rPr>
                      <m:t> </m:t>
                    </m:r>
                    <m:r>
                      <m:rPr>
                        <m:sty m:val="p"/>
                      </m:rPr>
                      <a:rPr lang="it-IT" b="0" i="0" smtClean="0">
                        <a:latin typeface="Cambria Math" panose="02040503050406030204" pitchFamily="18" charset="0"/>
                      </a:rPr>
                      <m:t>μm</m:t>
                    </m:r>
                  </m:oMath>
                </a14:m>
                <a:endParaRPr lang="en-US" dirty="0"/>
              </a:p>
            </p:txBody>
          </p:sp>
        </mc:Choice>
        <mc:Fallback xmlns="">
          <p:sp>
            <p:nvSpPr>
              <p:cNvPr id="5" name="CasellaDiTesto 4">
                <a:extLst>
                  <a:ext uri="{FF2B5EF4-FFF2-40B4-BE49-F238E27FC236}">
                    <a16:creationId xmlns:a16="http://schemas.microsoft.com/office/drawing/2014/main" id="{18589214-455F-5AE5-71FB-00BA9C47E316}"/>
                  </a:ext>
                </a:extLst>
              </p:cNvPr>
              <p:cNvSpPr txBox="1">
                <a:spLocks noRot="1" noChangeAspect="1" noMove="1" noResize="1" noEditPoints="1" noAdjustHandles="1" noChangeArrowheads="1" noChangeShapeType="1" noTextEdit="1"/>
              </p:cNvSpPr>
              <p:nvPr/>
            </p:nvSpPr>
            <p:spPr>
              <a:xfrm>
                <a:off x="838200" y="1659049"/>
                <a:ext cx="4792717" cy="646331"/>
              </a:xfrm>
              <a:prstGeom prst="rect">
                <a:avLst/>
              </a:prstGeom>
              <a:blipFill>
                <a:blip r:embed="rId4"/>
                <a:stretch>
                  <a:fillRect l="-1145" t="-4717" b="-14151"/>
                </a:stretch>
              </a:blipFill>
            </p:spPr>
            <p:txBody>
              <a:bodyPr/>
              <a:lstStyle/>
              <a:p>
                <a:r>
                  <a:rPr lang="en-US">
                    <a:noFill/>
                  </a:rPr>
                  <a:t> </a:t>
                </a:r>
              </a:p>
            </p:txBody>
          </p:sp>
        </mc:Fallback>
      </mc:AlternateContent>
      <p:sp>
        <p:nvSpPr>
          <p:cNvPr id="16" name="CasellaDiTesto 15">
            <a:extLst>
              <a:ext uri="{FF2B5EF4-FFF2-40B4-BE49-F238E27FC236}">
                <a16:creationId xmlns:a16="http://schemas.microsoft.com/office/drawing/2014/main" id="{AC7328C0-230D-152A-4B46-7448476646EF}"/>
              </a:ext>
            </a:extLst>
          </p:cNvPr>
          <p:cNvSpPr txBox="1"/>
          <p:nvPr/>
        </p:nvSpPr>
        <p:spPr>
          <a:xfrm>
            <a:off x="7224600" y="5214459"/>
            <a:ext cx="4658204" cy="923330"/>
          </a:xfrm>
          <a:prstGeom prst="rect">
            <a:avLst/>
          </a:prstGeom>
          <a:noFill/>
        </p:spPr>
        <p:txBody>
          <a:bodyPr wrap="square">
            <a:spAutoFit/>
          </a:bodyPr>
          <a:lstStyle/>
          <a:p>
            <a:r>
              <a:rPr lang="en-US" i="1" dirty="0"/>
              <a:t>Amplitude of the transverse oscillation for each bunch in the rf-pulse at the interaction point normalized to the first bunch’s amplitude</a:t>
            </a:r>
          </a:p>
        </p:txBody>
      </p:sp>
      <p:sp>
        <p:nvSpPr>
          <p:cNvPr id="17" name="CasellaDiTesto 16">
            <a:extLst>
              <a:ext uri="{FF2B5EF4-FFF2-40B4-BE49-F238E27FC236}">
                <a16:creationId xmlns:a16="http://schemas.microsoft.com/office/drawing/2014/main" id="{6317B033-8F07-28C8-6A64-9CEFEBAC50A7}"/>
              </a:ext>
            </a:extLst>
          </p:cNvPr>
          <p:cNvSpPr txBox="1"/>
          <p:nvPr/>
        </p:nvSpPr>
        <p:spPr>
          <a:xfrm>
            <a:off x="856558" y="2359332"/>
            <a:ext cx="5190242" cy="1754326"/>
          </a:xfrm>
          <a:prstGeom prst="rect">
            <a:avLst/>
          </a:prstGeom>
          <a:noFill/>
          <a:ln w="19050">
            <a:solidFill>
              <a:srgbClr val="00B050"/>
            </a:solidFill>
          </a:ln>
        </p:spPr>
        <p:txBody>
          <a:bodyPr wrap="square" rtlCol="0">
            <a:spAutoFit/>
          </a:bodyPr>
          <a:lstStyle/>
          <a:p>
            <a:r>
              <a:rPr lang="en-US" dirty="0">
                <a:solidFill>
                  <a:srgbClr val="00B050"/>
                </a:solidFill>
              </a:rPr>
              <a:t>WITH DETUNING</a:t>
            </a:r>
          </a:p>
          <a:p>
            <a:pPr marL="285750" indent="-285750">
              <a:buFont typeface="Arial" panose="020B0604020202020204" pitchFamily="34" charset="0"/>
              <a:buChar char="•"/>
            </a:pPr>
            <a:r>
              <a:rPr lang="en-US" dirty="0"/>
              <a:t>Variations are applied section-by-section</a:t>
            </a:r>
          </a:p>
          <a:p>
            <a:pPr marL="285750" indent="-285750">
              <a:buFont typeface="Arial" panose="020B0604020202020204" pitchFamily="34" charset="0"/>
              <a:buChar char="•"/>
            </a:pPr>
            <a:r>
              <a:rPr lang="en-US" dirty="0"/>
              <a:t>Each HOM exhibits a different (random) frequency through the subsequent linac sections</a:t>
            </a:r>
          </a:p>
          <a:p>
            <a:pPr marL="285750" indent="-285750">
              <a:buFont typeface="Arial" panose="020B0604020202020204" pitchFamily="34" charset="0"/>
              <a:buChar char="•"/>
            </a:pPr>
            <a:r>
              <a:rPr lang="en-US" dirty="0"/>
              <a:t>The range of variations for the resonant frequencies is established by CST data</a:t>
            </a:r>
          </a:p>
        </p:txBody>
      </p:sp>
      <p:pic>
        <p:nvPicPr>
          <p:cNvPr id="13" name="Immagine 12">
            <a:extLst>
              <a:ext uri="{FF2B5EF4-FFF2-40B4-BE49-F238E27FC236}">
                <a16:creationId xmlns:a16="http://schemas.microsoft.com/office/drawing/2014/main" id="{7C2F2FF8-6FFE-CD0C-6B8D-BE0AA30ED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189" y="1187985"/>
            <a:ext cx="5462694" cy="4097020"/>
          </a:xfrm>
          <a:prstGeom prst="rect">
            <a:avLst/>
          </a:prstGeom>
        </p:spPr>
      </p:pic>
      <p:pic>
        <p:nvPicPr>
          <p:cNvPr id="15" name="Immagine 14">
            <a:extLst>
              <a:ext uri="{FF2B5EF4-FFF2-40B4-BE49-F238E27FC236}">
                <a16:creationId xmlns:a16="http://schemas.microsoft.com/office/drawing/2014/main" id="{071B2291-B21A-6BBF-00C3-649A2948EEC0}"/>
              </a:ext>
            </a:extLst>
          </p:cNvPr>
          <p:cNvPicPr>
            <a:picLocks noChangeAspect="1"/>
          </p:cNvPicPr>
          <p:nvPr/>
        </p:nvPicPr>
        <p:blipFill>
          <a:blip r:embed="rId6"/>
          <a:stretch>
            <a:fillRect/>
          </a:stretch>
        </p:blipFill>
        <p:spPr>
          <a:xfrm>
            <a:off x="838200" y="4183822"/>
            <a:ext cx="2418059" cy="737598"/>
          </a:xfrm>
          <a:prstGeom prst="rect">
            <a:avLst/>
          </a:prstGeom>
        </p:spPr>
      </p:pic>
      <p:sp>
        <p:nvSpPr>
          <p:cNvPr id="22" name="CasellaDiTesto 21">
            <a:extLst>
              <a:ext uri="{FF2B5EF4-FFF2-40B4-BE49-F238E27FC236}">
                <a16:creationId xmlns:a16="http://schemas.microsoft.com/office/drawing/2014/main" id="{EF16724A-906D-B8C6-1A02-DC7BE9863E66}"/>
              </a:ext>
            </a:extLst>
          </p:cNvPr>
          <p:cNvSpPr txBox="1"/>
          <p:nvPr/>
        </p:nvSpPr>
        <p:spPr>
          <a:xfrm>
            <a:off x="3234558" y="4157058"/>
            <a:ext cx="2192867" cy="369332"/>
          </a:xfrm>
          <a:prstGeom prst="rect">
            <a:avLst/>
          </a:prstGeom>
          <a:noFill/>
        </p:spPr>
        <p:txBody>
          <a:bodyPr wrap="square" rtlCol="0">
            <a:spAutoFit/>
          </a:bodyPr>
          <a:lstStyle/>
          <a:p>
            <a:r>
              <a:rPr lang="en-US" dirty="0"/>
              <a:t>(section-by-section)</a:t>
            </a:r>
          </a:p>
        </p:txBody>
      </p:sp>
      <p:sp>
        <p:nvSpPr>
          <p:cNvPr id="23" name="CasellaDiTesto 22">
            <a:extLst>
              <a:ext uri="{FF2B5EF4-FFF2-40B4-BE49-F238E27FC236}">
                <a16:creationId xmlns:a16="http://schemas.microsoft.com/office/drawing/2014/main" id="{495C8966-98E8-092E-4E95-3D59A652ABE3}"/>
              </a:ext>
            </a:extLst>
          </p:cNvPr>
          <p:cNvSpPr txBox="1"/>
          <p:nvPr/>
        </p:nvSpPr>
        <p:spPr>
          <a:xfrm>
            <a:off x="3234557" y="4564787"/>
            <a:ext cx="2192867" cy="369332"/>
          </a:xfrm>
          <a:prstGeom prst="rect">
            <a:avLst/>
          </a:prstGeom>
          <a:noFill/>
        </p:spPr>
        <p:txBody>
          <a:bodyPr wrap="square" rtlCol="0">
            <a:spAutoFit/>
          </a:bodyPr>
          <a:lstStyle/>
          <a:p>
            <a:r>
              <a:rPr lang="en-US" dirty="0"/>
              <a:t>(cell-by-cell)</a:t>
            </a:r>
          </a:p>
        </p:txBody>
      </p:sp>
      <p:pic>
        <p:nvPicPr>
          <p:cNvPr id="25" name="Immagine 24">
            <a:extLst>
              <a:ext uri="{FF2B5EF4-FFF2-40B4-BE49-F238E27FC236}">
                <a16:creationId xmlns:a16="http://schemas.microsoft.com/office/drawing/2014/main" id="{6111F056-8573-C3B1-BD58-2FAF871FD2FA}"/>
              </a:ext>
            </a:extLst>
          </p:cNvPr>
          <p:cNvPicPr>
            <a:picLocks noChangeAspect="1"/>
          </p:cNvPicPr>
          <p:nvPr/>
        </p:nvPicPr>
        <p:blipFill>
          <a:blip r:embed="rId7"/>
          <a:stretch>
            <a:fillRect/>
          </a:stretch>
        </p:blipFill>
        <p:spPr>
          <a:xfrm>
            <a:off x="4642532" y="5376594"/>
            <a:ext cx="2161871" cy="663496"/>
          </a:xfrm>
          <a:prstGeom prst="rect">
            <a:avLst/>
          </a:prstGeom>
        </p:spPr>
      </p:pic>
      <p:pic>
        <p:nvPicPr>
          <p:cNvPr id="3" name="Immagine 2">
            <a:extLst>
              <a:ext uri="{FF2B5EF4-FFF2-40B4-BE49-F238E27FC236}">
                <a16:creationId xmlns:a16="http://schemas.microsoft.com/office/drawing/2014/main" id="{85E884C8-260E-E4FB-C187-AB8AF8126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4" name="Immagine 3">
            <a:extLst>
              <a:ext uri="{FF2B5EF4-FFF2-40B4-BE49-F238E27FC236}">
                <a16:creationId xmlns:a16="http://schemas.microsoft.com/office/drawing/2014/main" id="{596BD350-AEE5-F656-D354-096FD03FAF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6" name="Immagine 5">
            <a:extLst>
              <a:ext uri="{FF2B5EF4-FFF2-40B4-BE49-F238E27FC236}">
                <a16:creationId xmlns:a16="http://schemas.microsoft.com/office/drawing/2014/main" id="{0A751051-77C1-0F56-915A-D942E5DA5DF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7" name="Immagine 6">
            <a:extLst>
              <a:ext uri="{FF2B5EF4-FFF2-40B4-BE49-F238E27FC236}">
                <a16:creationId xmlns:a16="http://schemas.microsoft.com/office/drawing/2014/main" id="{F42BF753-987F-FD33-DD14-E7541D25E6D5}"/>
              </a:ext>
            </a:extLst>
          </p:cNvPr>
          <p:cNvPicPr>
            <a:picLocks noChangeAspect="1"/>
          </p:cNvPicPr>
          <p:nvPr/>
        </p:nvPicPr>
        <p:blipFill rotWithShape="1">
          <a:blip r:embed="rId11">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8" name="Immagine 7">
            <a:extLst>
              <a:ext uri="{FF2B5EF4-FFF2-40B4-BE49-F238E27FC236}">
                <a16:creationId xmlns:a16="http://schemas.microsoft.com/office/drawing/2014/main" id="{DBF449C3-A3C8-F101-5160-7FCA234868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9" name="Segnaposto numero diapositiva 8">
            <a:extLst>
              <a:ext uri="{FF2B5EF4-FFF2-40B4-BE49-F238E27FC236}">
                <a16:creationId xmlns:a16="http://schemas.microsoft.com/office/drawing/2014/main" id="{0CCBBCA2-965B-21FD-164D-FA0541722BED}"/>
              </a:ext>
            </a:extLst>
          </p:cNvPr>
          <p:cNvSpPr>
            <a:spLocks noGrp="1"/>
          </p:cNvSpPr>
          <p:nvPr>
            <p:ph type="sldNum" sz="quarter" idx="12"/>
          </p:nvPr>
        </p:nvSpPr>
        <p:spPr/>
        <p:txBody>
          <a:bodyPr/>
          <a:lstStyle/>
          <a:p>
            <a:fld id="{679D9BAF-EB0A-4984-B454-62179873F15C}" type="slidenum">
              <a:rPr lang="en-US" smtClean="0"/>
              <a:t>28</a:t>
            </a:fld>
            <a:endParaRPr lang="en-US"/>
          </a:p>
        </p:txBody>
      </p:sp>
    </p:spTree>
    <p:extLst>
      <p:ext uri="{BB962C8B-B14F-4D97-AF65-F5344CB8AC3E}">
        <p14:creationId xmlns:p14="http://schemas.microsoft.com/office/powerpoint/2010/main" val="424261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0310" y="1614928"/>
            <a:ext cx="4684105" cy="3623677"/>
          </a:xfrm>
          <a:prstGeom prst="rect">
            <a:avLst/>
          </a:prstGeom>
        </p:spPr>
      </p:pic>
      <p:sp>
        <p:nvSpPr>
          <p:cNvPr id="6" name="CasellaDiTesto 5">
            <a:extLst>
              <a:ext uri="{FF2B5EF4-FFF2-40B4-BE49-F238E27FC236}">
                <a16:creationId xmlns:a16="http://schemas.microsoft.com/office/drawing/2014/main" id="{E7DE4874-CEC6-7D23-7FA9-6B5E97F8031F}"/>
              </a:ext>
            </a:extLst>
          </p:cNvPr>
          <p:cNvSpPr txBox="1"/>
          <p:nvPr/>
        </p:nvSpPr>
        <p:spPr>
          <a:xfrm>
            <a:off x="638481" y="1427629"/>
            <a:ext cx="1995729" cy="369332"/>
          </a:xfrm>
          <a:prstGeom prst="rect">
            <a:avLst/>
          </a:prstGeom>
          <a:solidFill>
            <a:srgbClr val="FFFF00"/>
          </a:solidFill>
          <a:ln>
            <a:solidFill>
              <a:schemeClr val="tx1"/>
            </a:solidFill>
          </a:ln>
        </p:spPr>
        <p:txBody>
          <a:bodyPr wrap="square" rtlCol="0">
            <a:spAutoFit/>
          </a:bodyPr>
          <a:lstStyle/>
          <a:p>
            <a:r>
              <a:rPr lang="en-US" dirty="0"/>
              <a:t>Courtesy of D. Kim</a:t>
            </a:r>
          </a:p>
        </p:txBody>
      </p:sp>
      <p:pic>
        <p:nvPicPr>
          <p:cNvPr id="8" name="Immagine 7">
            <a:extLst>
              <a:ext uri="{FF2B5EF4-FFF2-40B4-BE49-F238E27FC236}">
                <a16:creationId xmlns:a16="http://schemas.microsoft.com/office/drawing/2014/main" id="{EB1BC019-6B14-5EE4-14CB-DF09940AB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554" y="690113"/>
            <a:ext cx="7095335" cy="5321500"/>
          </a:xfrm>
          <a:prstGeom prst="rect">
            <a:avLst/>
          </a:prstGeom>
        </p:spPr>
      </p:pic>
      <p:sp>
        <p:nvSpPr>
          <p:cNvPr id="9" name="CasellaDiTesto 8">
            <a:extLst>
              <a:ext uri="{FF2B5EF4-FFF2-40B4-BE49-F238E27FC236}">
                <a16:creationId xmlns:a16="http://schemas.microsoft.com/office/drawing/2014/main" id="{F3468B78-A5C6-7765-D993-5382A8753112}"/>
              </a:ext>
            </a:extLst>
          </p:cNvPr>
          <p:cNvSpPr txBox="1"/>
          <p:nvPr/>
        </p:nvSpPr>
        <p:spPr>
          <a:xfrm>
            <a:off x="474985" y="5504628"/>
            <a:ext cx="5111014" cy="923330"/>
          </a:xfrm>
          <a:prstGeom prst="rect">
            <a:avLst/>
          </a:prstGeom>
          <a:noFill/>
        </p:spPr>
        <p:txBody>
          <a:bodyPr wrap="square" rtlCol="0">
            <a:spAutoFit/>
          </a:bodyPr>
          <a:lstStyle/>
          <a:p>
            <a:pPr marL="285750" indent="-285750">
              <a:buFont typeface="Arial" panose="020B0604020202020204" pitchFamily="34" charset="0"/>
              <a:buChar char="•"/>
            </a:pPr>
            <a:r>
              <a:rPr lang="en-US" dirty="0"/>
              <a:t>List of 20 HOMs</a:t>
            </a:r>
          </a:p>
          <a:p>
            <a:pPr marL="285750" indent="-285750">
              <a:buFont typeface="Arial" panose="020B0604020202020204" pitchFamily="34" charset="0"/>
              <a:buChar char="•"/>
            </a:pPr>
            <a:r>
              <a:rPr lang="en-US" dirty="0"/>
              <a:t>9 of which are dipole modes -&gt; BBU effects</a:t>
            </a:r>
          </a:p>
          <a:p>
            <a:pPr marL="285750" indent="-285750">
              <a:buFont typeface="Arial" panose="020B0604020202020204" pitchFamily="34" charset="0"/>
              <a:buChar char="•"/>
            </a:pPr>
            <a:r>
              <a:rPr lang="en-US" dirty="0"/>
              <a:t>(Realistic) frequency spread for each dipole mode</a:t>
            </a:r>
          </a:p>
        </p:txBody>
      </p:sp>
      <p:sp>
        <p:nvSpPr>
          <p:cNvPr id="4" name="CasellaDiTesto 3">
            <a:extLst>
              <a:ext uri="{FF2B5EF4-FFF2-40B4-BE49-F238E27FC236}">
                <a16:creationId xmlns:a16="http://schemas.microsoft.com/office/drawing/2014/main" id="{011E93DB-5CF1-F28F-24E5-CC5484931EFB}"/>
              </a:ext>
            </a:extLst>
          </p:cNvPr>
          <p:cNvSpPr txBox="1"/>
          <p:nvPr/>
        </p:nvSpPr>
        <p:spPr>
          <a:xfrm>
            <a:off x="2051784" y="5011037"/>
            <a:ext cx="1168400" cy="335756"/>
          </a:xfrm>
          <a:prstGeom prst="rect">
            <a:avLst/>
          </a:prstGeom>
          <a:solidFill>
            <a:schemeClr val="bg1"/>
          </a:solidFill>
          <a:ln>
            <a:solidFill>
              <a:schemeClr val="bg1"/>
            </a:solidFill>
          </a:ln>
        </p:spPr>
        <p:txBody>
          <a:bodyPr wrap="square" rtlCol="0">
            <a:spAutoFit/>
          </a:bodyPr>
          <a:lstStyle/>
          <a:p>
            <a:r>
              <a:rPr lang="en-US" dirty="0"/>
              <a:t>z axis (cm)</a:t>
            </a:r>
          </a:p>
        </p:txBody>
      </p:sp>
      <p:sp>
        <p:nvSpPr>
          <p:cNvPr id="10" name="CasellaDiTesto 9">
            <a:extLst>
              <a:ext uri="{FF2B5EF4-FFF2-40B4-BE49-F238E27FC236}">
                <a16:creationId xmlns:a16="http://schemas.microsoft.com/office/drawing/2014/main" id="{5224ED50-0582-D859-B22D-5411DA401A84}"/>
              </a:ext>
            </a:extLst>
          </p:cNvPr>
          <p:cNvSpPr txBox="1"/>
          <p:nvPr/>
        </p:nvSpPr>
        <p:spPr>
          <a:xfrm rot="16200000">
            <a:off x="-249384" y="3232358"/>
            <a:ext cx="1168400" cy="335756"/>
          </a:xfrm>
          <a:prstGeom prst="rect">
            <a:avLst/>
          </a:prstGeom>
          <a:solidFill>
            <a:schemeClr val="bg1"/>
          </a:solidFill>
          <a:ln>
            <a:solidFill>
              <a:schemeClr val="bg1"/>
            </a:solidFill>
          </a:ln>
        </p:spPr>
        <p:txBody>
          <a:bodyPr wrap="square" rtlCol="0">
            <a:spAutoFit/>
          </a:bodyPr>
          <a:lstStyle/>
          <a:p>
            <a:r>
              <a:rPr lang="en-US" dirty="0"/>
              <a:t>y axis (cm)</a:t>
            </a:r>
          </a:p>
        </p:txBody>
      </p:sp>
      <p:pic>
        <p:nvPicPr>
          <p:cNvPr id="3" name="Immagine 2">
            <a:extLst>
              <a:ext uri="{FF2B5EF4-FFF2-40B4-BE49-F238E27FC236}">
                <a16:creationId xmlns:a16="http://schemas.microsoft.com/office/drawing/2014/main" id="{ADD4759A-1FE0-2E60-6A79-1CC8D7B6E7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7" name="Immagine 6">
            <a:extLst>
              <a:ext uri="{FF2B5EF4-FFF2-40B4-BE49-F238E27FC236}">
                <a16:creationId xmlns:a16="http://schemas.microsoft.com/office/drawing/2014/main" id="{FAC3DE25-59B8-F4B7-8089-E2BBB95053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1" name="Immagine 10">
            <a:extLst>
              <a:ext uri="{FF2B5EF4-FFF2-40B4-BE49-F238E27FC236}">
                <a16:creationId xmlns:a16="http://schemas.microsoft.com/office/drawing/2014/main" id="{43DA72D3-D2FA-BA71-1AE5-66FB3A866D2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2" name="Immagine 11">
            <a:extLst>
              <a:ext uri="{FF2B5EF4-FFF2-40B4-BE49-F238E27FC236}">
                <a16:creationId xmlns:a16="http://schemas.microsoft.com/office/drawing/2014/main" id="{5C670DFE-80DC-176B-524B-B656937E85E2}"/>
              </a:ext>
            </a:extLst>
          </p:cNvPr>
          <p:cNvPicPr>
            <a:picLocks noChangeAspect="1"/>
          </p:cNvPicPr>
          <p:nvPr/>
        </p:nvPicPr>
        <p:blipFill rotWithShape="1">
          <a:blip r:embed="rId7">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sp>
        <p:nvSpPr>
          <p:cNvPr id="13" name="Titolo 12">
            <a:extLst>
              <a:ext uri="{FF2B5EF4-FFF2-40B4-BE49-F238E27FC236}">
                <a16:creationId xmlns:a16="http://schemas.microsoft.com/office/drawing/2014/main" id="{D3FA0C24-B5F3-8D75-4984-8CDFDA296C8A}"/>
              </a:ext>
            </a:extLst>
          </p:cNvPr>
          <p:cNvSpPr>
            <a:spLocks noGrp="1"/>
          </p:cNvSpPr>
          <p:nvPr>
            <p:ph type="title"/>
          </p:nvPr>
        </p:nvSpPr>
        <p:spPr/>
        <p:txBody>
          <a:bodyPr/>
          <a:lstStyle/>
          <a:p>
            <a:r>
              <a:rPr lang="it-IT" dirty="0"/>
              <a:t>SLAC 7 </a:t>
            </a:r>
            <a:r>
              <a:rPr lang="it-IT" dirty="0" err="1"/>
              <a:t>Cavities</a:t>
            </a:r>
            <a:endParaRPr lang="en-US" dirty="0"/>
          </a:p>
        </p:txBody>
      </p:sp>
      <p:sp>
        <p:nvSpPr>
          <p:cNvPr id="15" name="Segnaposto numero diapositiva 14">
            <a:extLst>
              <a:ext uri="{FF2B5EF4-FFF2-40B4-BE49-F238E27FC236}">
                <a16:creationId xmlns:a16="http://schemas.microsoft.com/office/drawing/2014/main" id="{3D0E93EF-C00A-3325-0600-9A6C1F29496A}"/>
              </a:ext>
            </a:extLst>
          </p:cNvPr>
          <p:cNvSpPr>
            <a:spLocks noGrp="1"/>
          </p:cNvSpPr>
          <p:nvPr>
            <p:ph type="sldNum" sz="quarter" idx="12"/>
          </p:nvPr>
        </p:nvSpPr>
        <p:spPr/>
        <p:txBody>
          <a:bodyPr/>
          <a:lstStyle/>
          <a:p>
            <a:fld id="{679D9BAF-EB0A-4984-B454-62179873F15C}" type="slidenum">
              <a:rPr lang="en-US" smtClean="0"/>
              <a:t>29</a:t>
            </a:fld>
            <a:endParaRPr lang="en-US"/>
          </a:p>
        </p:txBody>
      </p:sp>
    </p:spTree>
    <p:extLst>
      <p:ext uri="{BB962C8B-B14F-4D97-AF65-F5344CB8AC3E}">
        <p14:creationId xmlns:p14="http://schemas.microsoft.com/office/powerpoint/2010/main" val="10247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F9378E-8CBB-4E6C-8C64-7A96D25CC0AD}"/>
              </a:ext>
            </a:extLst>
          </p:cNvPr>
          <p:cNvSpPr>
            <a:spLocks noGrp="1"/>
          </p:cNvSpPr>
          <p:nvPr>
            <p:ph type="title"/>
          </p:nvPr>
        </p:nvSpPr>
        <p:spPr/>
        <p:txBody>
          <a:bodyPr/>
          <a:lstStyle/>
          <a:p>
            <a:r>
              <a:rPr lang="en-US" dirty="0"/>
              <a:t>Our Experience with Dist. Coupling Linacs</a:t>
            </a:r>
          </a:p>
        </p:txBody>
      </p:sp>
      <p:sp>
        <p:nvSpPr>
          <p:cNvPr id="17" name="Segnaposto numero diapositiva 16">
            <a:extLst>
              <a:ext uri="{FF2B5EF4-FFF2-40B4-BE49-F238E27FC236}">
                <a16:creationId xmlns:a16="http://schemas.microsoft.com/office/drawing/2014/main" id="{22AC40CF-4702-4CBC-9538-7D5AB13E9C64}"/>
              </a:ext>
            </a:extLst>
          </p:cNvPr>
          <p:cNvSpPr>
            <a:spLocks noGrp="1"/>
          </p:cNvSpPr>
          <p:nvPr>
            <p:ph type="sldNum" sz="quarter" idx="12"/>
          </p:nvPr>
        </p:nvSpPr>
        <p:spPr/>
        <p:txBody>
          <a:bodyPr/>
          <a:lstStyle/>
          <a:p>
            <a:fld id="{62EE6E3B-1986-4A06-9D04-53EACBB36779}" type="slidenum">
              <a:rPr lang="en-US" smtClean="0"/>
              <a:t>3</a:t>
            </a:fld>
            <a:endParaRPr lang="en-US"/>
          </a:p>
        </p:txBody>
      </p:sp>
      <p:pic>
        <p:nvPicPr>
          <p:cNvPr id="4" name="Immagine 3">
            <a:extLst>
              <a:ext uri="{FF2B5EF4-FFF2-40B4-BE49-F238E27FC236}">
                <a16:creationId xmlns:a16="http://schemas.microsoft.com/office/drawing/2014/main" id="{E134837D-582A-4D64-92B4-C1ED8D50038C}"/>
              </a:ext>
            </a:extLst>
          </p:cNvPr>
          <p:cNvPicPr>
            <a:picLocks noChangeAspect="1"/>
          </p:cNvPicPr>
          <p:nvPr/>
        </p:nvPicPr>
        <p:blipFill>
          <a:blip r:embed="rId3"/>
          <a:stretch>
            <a:fillRect/>
          </a:stretch>
        </p:blipFill>
        <p:spPr>
          <a:xfrm>
            <a:off x="8195782" y="1832591"/>
            <a:ext cx="2941928" cy="1864316"/>
          </a:xfrm>
          <a:prstGeom prst="rect">
            <a:avLst/>
          </a:prstGeom>
        </p:spPr>
      </p:pic>
      <p:pic>
        <p:nvPicPr>
          <p:cNvPr id="12" name="Immagine 11">
            <a:extLst>
              <a:ext uri="{FF2B5EF4-FFF2-40B4-BE49-F238E27FC236}">
                <a16:creationId xmlns:a16="http://schemas.microsoft.com/office/drawing/2014/main" id="{28B51141-33B1-429B-A3E2-EFF168BC578A}"/>
              </a:ext>
            </a:extLst>
          </p:cNvPr>
          <p:cNvPicPr>
            <a:picLocks noChangeAspect="1"/>
          </p:cNvPicPr>
          <p:nvPr/>
        </p:nvPicPr>
        <p:blipFill>
          <a:blip r:embed="rId4"/>
          <a:stretch>
            <a:fillRect/>
          </a:stretch>
        </p:blipFill>
        <p:spPr>
          <a:xfrm>
            <a:off x="8233608" y="3702149"/>
            <a:ext cx="3043802" cy="456269"/>
          </a:xfrm>
          <a:prstGeom prst="rect">
            <a:avLst/>
          </a:prstGeom>
        </p:spPr>
      </p:pic>
      <p:pic>
        <p:nvPicPr>
          <p:cNvPr id="6" name="Immagine 5">
            <a:extLst>
              <a:ext uri="{FF2B5EF4-FFF2-40B4-BE49-F238E27FC236}">
                <a16:creationId xmlns:a16="http://schemas.microsoft.com/office/drawing/2014/main" id="{6D0DB402-139F-4ABF-B89B-2C5D79FAD5CB}"/>
              </a:ext>
            </a:extLst>
          </p:cNvPr>
          <p:cNvPicPr>
            <a:picLocks noChangeAspect="1"/>
          </p:cNvPicPr>
          <p:nvPr/>
        </p:nvPicPr>
        <p:blipFill>
          <a:blip r:embed="rId5"/>
          <a:stretch>
            <a:fillRect/>
          </a:stretch>
        </p:blipFill>
        <p:spPr>
          <a:xfrm>
            <a:off x="235015" y="2518914"/>
            <a:ext cx="3440894" cy="1212676"/>
          </a:xfrm>
          <a:prstGeom prst="rect">
            <a:avLst/>
          </a:prstGeom>
        </p:spPr>
      </p:pic>
      <p:pic>
        <p:nvPicPr>
          <p:cNvPr id="8" name="Immagine 7">
            <a:extLst>
              <a:ext uri="{FF2B5EF4-FFF2-40B4-BE49-F238E27FC236}">
                <a16:creationId xmlns:a16="http://schemas.microsoft.com/office/drawing/2014/main" id="{377F033A-9E42-4B9E-9D1F-68F2A58D59A6}"/>
              </a:ext>
            </a:extLst>
          </p:cNvPr>
          <p:cNvPicPr>
            <a:picLocks noChangeAspect="1"/>
          </p:cNvPicPr>
          <p:nvPr/>
        </p:nvPicPr>
        <p:blipFill>
          <a:blip r:embed="rId6"/>
          <a:stretch>
            <a:fillRect/>
          </a:stretch>
        </p:blipFill>
        <p:spPr>
          <a:xfrm>
            <a:off x="5022175" y="2483538"/>
            <a:ext cx="2147649" cy="1325563"/>
          </a:xfrm>
          <a:prstGeom prst="rect">
            <a:avLst/>
          </a:prstGeom>
        </p:spPr>
      </p:pic>
      <p:pic>
        <p:nvPicPr>
          <p:cNvPr id="10" name="Immagine 9">
            <a:extLst>
              <a:ext uri="{FF2B5EF4-FFF2-40B4-BE49-F238E27FC236}">
                <a16:creationId xmlns:a16="http://schemas.microsoft.com/office/drawing/2014/main" id="{BBFA2136-F893-40AF-9E71-235DE0B969C7}"/>
              </a:ext>
            </a:extLst>
          </p:cNvPr>
          <p:cNvPicPr>
            <a:picLocks noChangeAspect="1"/>
          </p:cNvPicPr>
          <p:nvPr/>
        </p:nvPicPr>
        <p:blipFill>
          <a:blip r:embed="rId7"/>
          <a:stretch>
            <a:fillRect/>
          </a:stretch>
        </p:blipFill>
        <p:spPr>
          <a:xfrm>
            <a:off x="3941654" y="3890229"/>
            <a:ext cx="3834211" cy="267692"/>
          </a:xfrm>
          <a:prstGeom prst="rect">
            <a:avLst/>
          </a:prstGeom>
        </p:spPr>
      </p:pic>
      <p:pic>
        <p:nvPicPr>
          <p:cNvPr id="14" name="Immagine 13">
            <a:extLst>
              <a:ext uri="{FF2B5EF4-FFF2-40B4-BE49-F238E27FC236}">
                <a16:creationId xmlns:a16="http://schemas.microsoft.com/office/drawing/2014/main" id="{3D78A16D-90F7-4C03-AF1F-77C83D2A674A}"/>
              </a:ext>
            </a:extLst>
          </p:cNvPr>
          <p:cNvPicPr>
            <a:picLocks noChangeAspect="1"/>
          </p:cNvPicPr>
          <p:nvPr/>
        </p:nvPicPr>
        <p:blipFill>
          <a:blip r:embed="rId8"/>
          <a:stretch>
            <a:fillRect/>
          </a:stretch>
        </p:blipFill>
        <p:spPr>
          <a:xfrm>
            <a:off x="354169" y="3809101"/>
            <a:ext cx="2937579" cy="348820"/>
          </a:xfrm>
          <a:prstGeom prst="rect">
            <a:avLst/>
          </a:prstGeom>
        </p:spPr>
      </p:pic>
      <p:grpSp>
        <p:nvGrpSpPr>
          <p:cNvPr id="11" name="Gruppo 10">
            <a:extLst>
              <a:ext uri="{FF2B5EF4-FFF2-40B4-BE49-F238E27FC236}">
                <a16:creationId xmlns:a16="http://schemas.microsoft.com/office/drawing/2014/main" id="{2F8DBDE9-2C7E-4266-A876-C380BD07133D}"/>
              </a:ext>
            </a:extLst>
          </p:cNvPr>
          <p:cNvGrpSpPr/>
          <p:nvPr/>
        </p:nvGrpSpPr>
        <p:grpSpPr>
          <a:xfrm>
            <a:off x="235014" y="1321974"/>
            <a:ext cx="5530786" cy="1276821"/>
            <a:chOff x="460223" y="1380418"/>
            <a:chExt cx="6497250" cy="1276821"/>
          </a:xfrm>
        </p:grpSpPr>
        <p:sp>
          <p:nvSpPr>
            <p:cNvPr id="16" name="CasellaDiTesto 15">
              <a:extLst>
                <a:ext uri="{FF2B5EF4-FFF2-40B4-BE49-F238E27FC236}">
                  <a16:creationId xmlns:a16="http://schemas.microsoft.com/office/drawing/2014/main" id="{89593130-B731-4491-938D-BBBACAB80E15}"/>
                </a:ext>
              </a:extLst>
            </p:cNvPr>
            <p:cNvSpPr txBox="1"/>
            <p:nvPr/>
          </p:nvSpPr>
          <p:spPr>
            <a:xfrm>
              <a:off x="460224" y="1733909"/>
              <a:ext cx="6497249" cy="923330"/>
            </a:xfrm>
            <a:prstGeom prst="rect">
              <a:avLst/>
            </a:prstGeom>
            <a:noFill/>
          </p:spPr>
          <p:txBody>
            <a:bodyPr wrap="square">
              <a:spAutoFit/>
            </a:bodyPr>
            <a:lstStyle/>
            <a:p>
              <a:pPr marL="285750" indent="-285750">
                <a:buFont typeface="Arial" panose="020B0604020202020204" pitchFamily="34" charset="0"/>
                <a:buChar char="•"/>
              </a:pPr>
              <a:r>
                <a:rPr lang="en-US" b="1" dirty="0"/>
                <a:t>Distributed coupling</a:t>
              </a:r>
              <a:r>
                <a:rPr lang="en-US" dirty="0"/>
                <a:t> </a:t>
              </a:r>
              <a:r>
                <a:rPr lang="en-US" b="1" dirty="0"/>
                <a:t>linac</a:t>
              </a:r>
              <a:r>
                <a:rPr lang="en-US" dirty="0"/>
                <a:t> (DCL) scheme</a:t>
              </a:r>
            </a:p>
            <a:p>
              <a:pPr marL="285750" indent="-285750">
                <a:buFont typeface="Arial" panose="020B0604020202020204" pitchFamily="34" charset="0"/>
                <a:buChar char="•"/>
              </a:pPr>
              <a:r>
                <a:rPr lang="en-US" dirty="0"/>
                <a:t>Optimized </a:t>
              </a:r>
              <a:r>
                <a:rPr lang="en-US" b="1" dirty="0"/>
                <a:t>cavity topology</a:t>
              </a:r>
              <a:endParaRPr lang="en-US" dirty="0"/>
            </a:p>
            <a:p>
              <a:pPr marL="285750" indent="-285750" algn="just">
                <a:buFont typeface="Arial" panose="020B0604020202020204" pitchFamily="34" charset="0"/>
                <a:buChar char="•"/>
              </a:pPr>
              <a:r>
                <a:rPr lang="en-US" b="1" dirty="0"/>
                <a:t>Cryogenic operation</a:t>
              </a:r>
              <a:r>
                <a:rPr lang="en-US" dirty="0"/>
                <a:t> of Cu structures (</a:t>
              </a:r>
              <a:r>
                <a:rPr lang="en-US" i="1" dirty="0"/>
                <a:t>e.g.</a:t>
              </a:r>
              <a:r>
                <a:rPr lang="en-US" dirty="0"/>
                <a:t> 45-77 K)</a:t>
              </a:r>
              <a:endParaRPr lang="en-US" b="1" dirty="0">
                <a:solidFill>
                  <a:srgbClr val="00B050"/>
                </a:solidFill>
              </a:endParaRPr>
            </a:p>
          </p:txBody>
        </p:sp>
        <p:sp>
          <p:nvSpPr>
            <p:cNvPr id="21" name="CasellaDiTesto 20">
              <a:extLst>
                <a:ext uri="{FF2B5EF4-FFF2-40B4-BE49-F238E27FC236}">
                  <a16:creationId xmlns:a16="http://schemas.microsoft.com/office/drawing/2014/main" id="{F9778252-90A1-4F57-986D-30889874B9E4}"/>
                </a:ext>
              </a:extLst>
            </p:cNvPr>
            <p:cNvSpPr txBox="1"/>
            <p:nvPr/>
          </p:nvSpPr>
          <p:spPr>
            <a:xfrm>
              <a:off x="460223" y="1380418"/>
              <a:ext cx="6096000" cy="369332"/>
            </a:xfrm>
            <a:prstGeom prst="rect">
              <a:avLst/>
            </a:prstGeom>
            <a:noFill/>
          </p:spPr>
          <p:txBody>
            <a:bodyPr wrap="square">
              <a:spAutoFit/>
            </a:bodyPr>
            <a:lstStyle/>
            <a:p>
              <a:r>
                <a:rPr lang="en-US" b="1" u="sng" dirty="0">
                  <a:solidFill>
                    <a:srgbClr val="C00000"/>
                  </a:solidFill>
                </a:rPr>
                <a:t>A novel NCRF concept for high gradient acceleration:</a:t>
              </a:r>
            </a:p>
          </p:txBody>
        </p:sp>
      </p:grpSp>
      <p:pic>
        <p:nvPicPr>
          <p:cNvPr id="7" name="Immagine 6">
            <a:extLst>
              <a:ext uri="{FF2B5EF4-FFF2-40B4-BE49-F238E27FC236}">
                <a16:creationId xmlns:a16="http://schemas.microsoft.com/office/drawing/2014/main" id="{786D183F-D340-83E9-2528-182EFDF18DBB}"/>
              </a:ext>
            </a:extLst>
          </p:cNvPr>
          <p:cNvPicPr>
            <a:picLocks noChangeAspect="1"/>
          </p:cNvPicPr>
          <p:nvPr/>
        </p:nvPicPr>
        <p:blipFill>
          <a:blip r:embed="rId9"/>
          <a:stretch>
            <a:fillRect/>
          </a:stretch>
        </p:blipFill>
        <p:spPr>
          <a:xfrm>
            <a:off x="294768" y="4680907"/>
            <a:ext cx="2888143" cy="1657331"/>
          </a:xfrm>
          <a:prstGeom prst="rect">
            <a:avLst/>
          </a:prstGeom>
        </p:spPr>
      </p:pic>
      <p:pic>
        <p:nvPicPr>
          <p:cNvPr id="9" name="Immagine 8">
            <a:extLst>
              <a:ext uri="{FF2B5EF4-FFF2-40B4-BE49-F238E27FC236}">
                <a16:creationId xmlns:a16="http://schemas.microsoft.com/office/drawing/2014/main" id="{8D57AE9F-173A-AFE8-B3E7-4D80383E4363}"/>
              </a:ext>
            </a:extLst>
          </p:cNvPr>
          <p:cNvPicPr>
            <a:picLocks noChangeAspect="1"/>
          </p:cNvPicPr>
          <p:nvPr/>
        </p:nvPicPr>
        <p:blipFill>
          <a:blip r:embed="rId10"/>
          <a:stretch>
            <a:fillRect/>
          </a:stretch>
        </p:blipFill>
        <p:spPr>
          <a:xfrm>
            <a:off x="296843" y="6410764"/>
            <a:ext cx="3587864" cy="293682"/>
          </a:xfrm>
          <a:prstGeom prst="rect">
            <a:avLst/>
          </a:prstGeom>
        </p:spPr>
      </p:pic>
      <p:pic>
        <p:nvPicPr>
          <p:cNvPr id="23" name="Immagine 22">
            <a:extLst>
              <a:ext uri="{FF2B5EF4-FFF2-40B4-BE49-F238E27FC236}">
                <a16:creationId xmlns:a16="http://schemas.microsoft.com/office/drawing/2014/main" id="{636D9EFE-240B-A803-5DF9-96D304A1C61F}"/>
              </a:ext>
            </a:extLst>
          </p:cNvPr>
          <p:cNvPicPr>
            <a:picLocks noChangeAspect="1"/>
          </p:cNvPicPr>
          <p:nvPr/>
        </p:nvPicPr>
        <p:blipFill>
          <a:blip r:embed="rId11"/>
          <a:stretch>
            <a:fillRect/>
          </a:stretch>
        </p:blipFill>
        <p:spPr>
          <a:xfrm>
            <a:off x="8393493" y="4754140"/>
            <a:ext cx="3493096" cy="1228406"/>
          </a:xfrm>
          <a:prstGeom prst="rect">
            <a:avLst/>
          </a:prstGeom>
        </p:spPr>
      </p:pic>
      <p:pic>
        <p:nvPicPr>
          <p:cNvPr id="30" name="Immagine 29">
            <a:extLst>
              <a:ext uri="{FF2B5EF4-FFF2-40B4-BE49-F238E27FC236}">
                <a16:creationId xmlns:a16="http://schemas.microsoft.com/office/drawing/2014/main" id="{F14AAD69-73D9-10EE-D2F8-71C18198968B}"/>
              </a:ext>
            </a:extLst>
          </p:cNvPr>
          <p:cNvPicPr>
            <a:picLocks noChangeAspect="1"/>
          </p:cNvPicPr>
          <p:nvPr/>
        </p:nvPicPr>
        <p:blipFill>
          <a:blip r:embed="rId12"/>
          <a:stretch>
            <a:fillRect/>
          </a:stretch>
        </p:blipFill>
        <p:spPr>
          <a:xfrm>
            <a:off x="8060862" y="6002586"/>
            <a:ext cx="3547442" cy="183615"/>
          </a:xfrm>
          <a:prstGeom prst="rect">
            <a:avLst/>
          </a:prstGeom>
        </p:spPr>
      </p:pic>
      <p:pic>
        <p:nvPicPr>
          <p:cNvPr id="31" name="Immagine 30">
            <a:extLst>
              <a:ext uri="{FF2B5EF4-FFF2-40B4-BE49-F238E27FC236}">
                <a16:creationId xmlns:a16="http://schemas.microsoft.com/office/drawing/2014/main" id="{746D77FD-A666-81F2-98FF-B4EADEB5A180}"/>
              </a:ext>
            </a:extLst>
          </p:cNvPr>
          <p:cNvPicPr>
            <a:picLocks noChangeAspect="1"/>
          </p:cNvPicPr>
          <p:nvPr/>
        </p:nvPicPr>
        <p:blipFill>
          <a:blip r:embed="rId13"/>
          <a:stretch>
            <a:fillRect/>
          </a:stretch>
        </p:blipFill>
        <p:spPr>
          <a:xfrm>
            <a:off x="3675908" y="4762702"/>
            <a:ext cx="4365704" cy="969694"/>
          </a:xfrm>
          <a:prstGeom prst="rect">
            <a:avLst/>
          </a:prstGeom>
        </p:spPr>
      </p:pic>
      <p:pic>
        <p:nvPicPr>
          <p:cNvPr id="32" name="Immagine 31">
            <a:extLst>
              <a:ext uri="{FF2B5EF4-FFF2-40B4-BE49-F238E27FC236}">
                <a16:creationId xmlns:a16="http://schemas.microsoft.com/office/drawing/2014/main" id="{72FF3F1B-1E84-A779-83FE-ACDFAF126C96}"/>
              </a:ext>
            </a:extLst>
          </p:cNvPr>
          <p:cNvPicPr>
            <a:picLocks noChangeAspect="1"/>
          </p:cNvPicPr>
          <p:nvPr/>
        </p:nvPicPr>
        <p:blipFill>
          <a:blip r:embed="rId14"/>
          <a:stretch>
            <a:fillRect/>
          </a:stretch>
        </p:blipFill>
        <p:spPr>
          <a:xfrm>
            <a:off x="4266328" y="5704141"/>
            <a:ext cx="3260192" cy="449681"/>
          </a:xfrm>
          <a:prstGeom prst="rect">
            <a:avLst/>
          </a:prstGeom>
        </p:spPr>
      </p:pic>
      <p:sp>
        <p:nvSpPr>
          <p:cNvPr id="34" name="CasellaDiTesto 33">
            <a:extLst>
              <a:ext uri="{FF2B5EF4-FFF2-40B4-BE49-F238E27FC236}">
                <a16:creationId xmlns:a16="http://schemas.microsoft.com/office/drawing/2014/main" id="{E5417966-07BE-424B-1713-71C21C4E6963}"/>
              </a:ext>
            </a:extLst>
          </p:cNvPr>
          <p:cNvSpPr txBox="1"/>
          <p:nvPr/>
        </p:nvSpPr>
        <p:spPr>
          <a:xfrm>
            <a:off x="1163132" y="4239049"/>
            <a:ext cx="1098438" cy="369332"/>
          </a:xfrm>
          <a:prstGeom prst="rect">
            <a:avLst/>
          </a:prstGeom>
          <a:noFill/>
        </p:spPr>
        <p:txBody>
          <a:bodyPr wrap="square">
            <a:spAutoFit/>
          </a:bodyPr>
          <a:lstStyle/>
          <a:p>
            <a:r>
              <a:rPr lang="it-IT" b="1" dirty="0">
                <a:solidFill>
                  <a:srgbClr val="C00000"/>
                </a:solidFill>
              </a:rPr>
              <a:t>UC-XFEL</a:t>
            </a:r>
            <a:endParaRPr lang="en-US" dirty="0"/>
          </a:p>
        </p:txBody>
      </p:sp>
      <p:sp>
        <p:nvSpPr>
          <p:cNvPr id="35" name="CasellaDiTesto 34">
            <a:extLst>
              <a:ext uri="{FF2B5EF4-FFF2-40B4-BE49-F238E27FC236}">
                <a16:creationId xmlns:a16="http://schemas.microsoft.com/office/drawing/2014/main" id="{5D0465D9-E083-0C63-E141-F6AD94CACC50}"/>
              </a:ext>
            </a:extLst>
          </p:cNvPr>
          <p:cNvSpPr txBox="1"/>
          <p:nvPr/>
        </p:nvSpPr>
        <p:spPr>
          <a:xfrm>
            <a:off x="4760900" y="4239049"/>
            <a:ext cx="2477297" cy="369332"/>
          </a:xfrm>
          <a:prstGeom prst="rect">
            <a:avLst/>
          </a:prstGeom>
          <a:noFill/>
        </p:spPr>
        <p:txBody>
          <a:bodyPr wrap="square">
            <a:spAutoFit/>
          </a:bodyPr>
          <a:lstStyle/>
          <a:p>
            <a:r>
              <a:rPr lang="it-IT" b="1" dirty="0">
                <a:solidFill>
                  <a:srgbClr val="C00000"/>
                </a:solidFill>
              </a:rPr>
              <a:t>DARPA-GRIT ICS Source </a:t>
            </a:r>
          </a:p>
        </p:txBody>
      </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03DA2D97-B71A-63C1-53BE-30F9DCBCB0C7}"/>
                  </a:ext>
                </a:extLst>
              </p:cNvPr>
              <p:cNvSpPr txBox="1"/>
              <p:nvPr/>
            </p:nvSpPr>
            <p:spPr>
              <a:xfrm>
                <a:off x="8690854" y="4243493"/>
                <a:ext cx="3133973" cy="375552"/>
              </a:xfrm>
              <a:prstGeom prst="rect">
                <a:avLst/>
              </a:prstGeom>
              <a:noFill/>
            </p:spPr>
            <p:txBody>
              <a:bodyPr wrap="square">
                <a:spAutoFit/>
              </a:bodyPr>
              <a:lstStyle/>
              <a:p>
                <a14:m>
                  <m:oMath xmlns:m="http://schemas.openxmlformats.org/officeDocument/2006/math">
                    <m:sSup>
                      <m:sSupPr>
                        <m:ctrlPr>
                          <a:rPr lang="en-GB" b="1" i="1" smtClean="0">
                            <a:solidFill>
                              <a:srgbClr val="C00000"/>
                            </a:solidFill>
                            <a:latin typeface="Cambria Math" panose="02040503050406030204" pitchFamily="18" charset="0"/>
                          </a:rPr>
                        </m:ctrlPr>
                      </m:sSupPr>
                      <m:e>
                        <m:r>
                          <a:rPr lang="en-GB" b="1" i="0" smtClean="0">
                            <a:solidFill>
                              <a:srgbClr val="C00000"/>
                            </a:solidFill>
                            <a:latin typeface="Cambria Math" panose="02040503050406030204" pitchFamily="18" charset="0"/>
                          </a:rPr>
                          <m:t>𝐂</m:t>
                        </m:r>
                      </m:e>
                      <m:sup>
                        <m:r>
                          <a:rPr lang="en-GB" b="1" i="1" smtClean="0">
                            <a:solidFill>
                              <a:srgbClr val="C00000"/>
                            </a:solidFill>
                            <a:latin typeface="Cambria Math" panose="02040503050406030204" pitchFamily="18" charset="0"/>
                          </a:rPr>
                          <m:t>𝟑</m:t>
                        </m:r>
                      </m:sup>
                    </m:sSup>
                  </m:oMath>
                </a14:m>
                <a:r>
                  <a:rPr lang="it-IT" b="1" dirty="0">
                    <a:solidFill>
                      <a:srgbClr val="C00000"/>
                    </a:solidFill>
                  </a:rPr>
                  <a:t>: a ‘‘Cool </a:t>
                </a:r>
                <a:r>
                  <a:rPr lang="it-IT" b="1" dirty="0" err="1">
                    <a:solidFill>
                      <a:srgbClr val="C00000"/>
                    </a:solidFill>
                  </a:rPr>
                  <a:t>Copper</a:t>
                </a:r>
                <a:r>
                  <a:rPr lang="it-IT" b="1" dirty="0">
                    <a:solidFill>
                      <a:srgbClr val="C00000"/>
                    </a:solidFill>
                  </a:rPr>
                  <a:t> Collider’’</a:t>
                </a:r>
              </a:p>
            </p:txBody>
          </p:sp>
        </mc:Choice>
        <mc:Fallback xmlns="">
          <p:sp>
            <p:nvSpPr>
              <p:cNvPr id="37" name="CasellaDiTesto 36">
                <a:extLst>
                  <a:ext uri="{FF2B5EF4-FFF2-40B4-BE49-F238E27FC236}">
                    <a16:creationId xmlns:a16="http://schemas.microsoft.com/office/drawing/2014/main" id="{03DA2D97-B71A-63C1-53BE-30F9DCBCB0C7}"/>
                  </a:ext>
                </a:extLst>
              </p:cNvPr>
              <p:cNvSpPr txBox="1">
                <a:spLocks noRot="1" noChangeAspect="1" noMove="1" noResize="1" noEditPoints="1" noAdjustHandles="1" noChangeArrowheads="1" noChangeShapeType="1" noTextEdit="1"/>
              </p:cNvSpPr>
              <p:nvPr/>
            </p:nvSpPr>
            <p:spPr>
              <a:xfrm>
                <a:off x="8690854" y="4243493"/>
                <a:ext cx="3133973" cy="375552"/>
              </a:xfrm>
              <a:prstGeom prst="rect">
                <a:avLst/>
              </a:prstGeom>
              <a:blipFill>
                <a:blip r:embed="rId15"/>
                <a:stretch>
                  <a:fillRect t="-6452" b="-24194"/>
                </a:stretch>
              </a:blipFill>
            </p:spPr>
            <p:txBody>
              <a:bodyPr/>
              <a:lstStyle/>
              <a:p>
                <a:r>
                  <a:rPr lang="en-US">
                    <a:noFill/>
                  </a:rPr>
                  <a:t> </a:t>
                </a:r>
              </a:p>
            </p:txBody>
          </p:sp>
        </mc:Fallback>
      </mc:AlternateContent>
      <p:pic>
        <p:nvPicPr>
          <p:cNvPr id="38" name="Immagine 37">
            <a:extLst>
              <a:ext uri="{FF2B5EF4-FFF2-40B4-BE49-F238E27FC236}">
                <a16:creationId xmlns:a16="http://schemas.microsoft.com/office/drawing/2014/main" id="{189FDA86-289C-9B85-CDEE-7AACBE1C03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39" name="Immagine 38">
            <a:extLst>
              <a:ext uri="{FF2B5EF4-FFF2-40B4-BE49-F238E27FC236}">
                <a16:creationId xmlns:a16="http://schemas.microsoft.com/office/drawing/2014/main" id="{44160205-CF4D-591C-3D06-8EBD0CF3B45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40" name="Immagine 39">
            <a:extLst>
              <a:ext uri="{FF2B5EF4-FFF2-40B4-BE49-F238E27FC236}">
                <a16:creationId xmlns:a16="http://schemas.microsoft.com/office/drawing/2014/main" id="{6D98C7C8-CE75-3300-38D6-2CFC5A443EE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41" name="Immagine 40">
            <a:extLst>
              <a:ext uri="{FF2B5EF4-FFF2-40B4-BE49-F238E27FC236}">
                <a16:creationId xmlns:a16="http://schemas.microsoft.com/office/drawing/2014/main" id="{B1AFA8E8-015C-6AA1-8EFB-B7E3056F202D}"/>
              </a:ext>
            </a:extLst>
          </p:cNvPr>
          <p:cNvPicPr>
            <a:picLocks noChangeAspect="1"/>
          </p:cNvPicPr>
          <p:nvPr/>
        </p:nvPicPr>
        <p:blipFill rotWithShape="1">
          <a:blip r:embed="rId19">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3" name="Immagine 2">
            <a:extLst>
              <a:ext uri="{FF2B5EF4-FFF2-40B4-BE49-F238E27FC236}">
                <a16:creationId xmlns:a16="http://schemas.microsoft.com/office/drawing/2014/main" id="{769831F7-CF2A-3F25-5CA4-180C3DD16EE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41509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P spid="35"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FBC3DD-FA5D-EEBE-0748-CF91AEED1FA4}"/>
              </a:ext>
            </a:extLst>
          </p:cNvPr>
          <p:cNvSpPr>
            <a:spLocks noGrp="1"/>
          </p:cNvSpPr>
          <p:nvPr>
            <p:ph type="title"/>
          </p:nvPr>
        </p:nvSpPr>
        <p:spPr/>
        <p:txBody>
          <a:bodyPr/>
          <a:lstStyle/>
          <a:p>
            <a:r>
              <a:rPr lang="en-US" dirty="0"/>
              <a:t>Ongoing Work on Long-range BBU</a:t>
            </a:r>
          </a:p>
        </p:txBody>
      </p:sp>
      <p:pic>
        <p:nvPicPr>
          <p:cNvPr id="3" name="Immagine 2">
            <a:extLst>
              <a:ext uri="{FF2B5EF4-FFF2-40B4-BE49-F238E27FC236}">
                <a16:creationId xmlns:a16="http://schemas.microsoft.com/office/drawing/2014/main" id="{17D4EF56-1DA7-4ECC-2249-0951064C22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4" name="Immagine 3">
            <a:extLst>
              <a:ext uri="{FF2B5EF4-FFF2-40B4-BE49-F238E27FC236}">
                <a16:creationId xmlns:a16="http://schemas.microsoft.com/office/drawing/2014/main" id="{F9037B38-F637-57EA-E432-142A4D78B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5" name="Immagine 4">
            <a:extLst>
              <a:ext uri="{FF2B5EF4-FFF2-40B4-BE49-F238E27FC236}">
                <a16:creationId xmlns:a16="http://schemas.microsoft.com/office/drawing/2014/main" id="{C7EFDDF8-6E1C-11F6-D161-EF2E1A2CC2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6" name="Immagine 5">
            <a:extLst>
              <a:ext uri="{FF2B5EF4-FFF2-40B4-BE49-F238E27FC236}">
                <a16:creationId xmlns:a16="http://schemas.microsoft.com/office/drawing/2014/main" id="{1CB905D7-D471-5EDF-5684-50C29AB21102}"/>
              </a:ext>
            </a:extLst>
          </p:cNvPr>
          <p:cNvPicPr>
            <a:picLocks noChangeAspect="1"/>
          </p:cNvPicPr>
          <p:nvPr/>
        </p:nvPicPr>
        <p:blipFill rotWithShape="1">
          <a:blip r:embed="rId5">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37873A53-F248-A9D8-5E3D-B4107BABF16A}"/>
                  </a:ext>
                </a:extLst>
              </p:cNvPr>
              <p:cNvSpPr txBox="1"/>
              <p:nvPr/>
            </p:nvSpPr>
            <p:spPr>
              <a:xfrm>
                <a:off x="838200" y="1482571"/>
                <a:ext cx="9662962" cy="2585323"/>
              </a:xfrm>
              <a:prstGeom prst="rect">
                <a:avLst/>
              </a:prstGeom>
              <a:noFill/>
            </p:spPr>
            <p:txBody>
              <a:bodyPr wrap="square" rtlCol="0">
                <a:spAutoFit/>
              </a:bodyPr>
              <a:lstStyle/>
              <a:p>
                <a:r>
                  <a:rPr lang="en-US" b="1" dirty="0">
                    <a:solidFill>
                      <a:srgbClr val="C00000"/>
                    </a:solidFill>
                  </a:rPr>
                  <a:t>To do list</a:t>
                </a:r>
              </a:p>
              <a:p>
                <a:pPr marL="285750" indent="-285750">
                  <a:buFont typeface="Arial" panose="020B0604020202020204" pitchFamily="34" charset="0"/>
                  <a:buChar char="•"/>
                </a:pPr>
                <a:r>
                  <a:rPr lang="en-US" b="1" dirty="0"/>
                  <a:t>Electromagnetic simulations</a:t>
                </a:r>
              </a:p>
              <a:p>
                <a:pPr marL="742950" lvl="1" indent="-285750">
                  <a:buFont typeface="Arial" panose="020B0604020202020204" pitchFamily="34" charset="0"/>
                  <a:buChar char="•"/>
                </a:pPr>
                <a:r>
                  <a:rPr lang="en-US" dirty="0"/>
                  <a:t>CAD drawing of the </a:t>
                </a:r>
                <a14:m>
                  <m:oMath xmlns:m="http://schemas.openxmlformats.org/officeDocument/2006/math">
                    <m:r>
                      <a:rPr lang="it-IT" b="0" i="1" smtClean="0">
                        <a:latin typeface="Cambria Math" panose="02040503050406030204" pitchFamily="18" charset="0"/>
                      </a:rPr>
                      <m:t>3</m:t>
                    </m:r>
                    <m:r>
                      <a:rPr lang="it-IT" b="0" i="1" smtClean="0">
                        <a:latin typeface="Cambria Math" panose="02040503050406030204" pitchFamily="18" charset="0"/>
                      </a:rPr>
                      <m:t>𝜋</m:t>
                    </m:r>
                    <m:r>
                      <a:rPr lang="it-IT" b="0" i="1" smtClean="0">
                        <a:latin typeface="Cambria Math" panose="02040503050406030204" pitchFamily="18" charset="0"/>
                      </a:rPr>
                      <m:t>/4</m:t>
                    </m:r>
                  </m:oMath>
                </a14:m>
                <a:r>
                  <a:rPr lang="en-US" dirty="0"/>
                  <a:t> phase advance cell (input received from S. Tantawi </a:t>
                </a:r>
                <a:r>
                  <a:rPr lang="en-US" i="1" dirty="0"/>
                  <a:t>et al.</a:t>
                </a:r>
                <a:r>
                  <a:rPr lang="en-US" dirty="0"/>
                  <a:t>)</a:t>
                </a:r>
              </a:p>
              <a:p>
                <a:pPr marL="742950" lvl="1" indent="-285750">
                  <a:buFont typeface="Arial" panose="020B0604020202020204" pitchFamily="34" charset="0"/>
                  <a:buChar char="•"/>
                </a:pPr>
                <a:r>
                  <a:rPr lang="en-US" dirty="0"/>
                  <a:t>Eigenmode analysis of the structure finding frequencies, quality factors and shunt impedances for monopole and dipole</a:t>
                </a:r>
              </a:p>
              <a:p>
                <a:pPr marL="285750" indent="-285750">
                  <a:buFont typeface="Arial" panose="020B0604020202020204" pitchFamily="34" charset="0"/>
                  <a:buChar char="•"/>
                </a:pPr>
                <a:r>
                  <a:rPr lang="en-US" b="1" dirty="0"/>
                  <a:t>BBU studies with the </a:t>
                </a:r>
                <a14:m>
                  <m:oMath xmlns:m="http://schemas.openxmlformats.org/officeDocument/2006/math">
                    <m:r>
                      <a:rPr lang="it-IT" b="1" i="1" smtClean="0">
                        <a:latin typeface="Cambria Math" panose="02040503050406030204" pitchFamily="18" charset="0"/>
                      </a:rPr>
                      <m:t>𝟑</m:t>
                    </m:r>
                    <m:r>
                      <a:rPr lang="it-IT" b="1" i="1" smtClean="0">
                        <a:latin typeface="Cambria Math" panose="02040503050406030204" pitchFamily="18" charset="0"/>
                      </a:rPr>
                      <m:t>𝝅</m:t>
                    </m:r>
                    <m:r>
                      <a:rPr lang="it-IT" b="1" i="1" smtClean="0">
                        <a:latin typeface="Cambria Math" panose="02040503050406030204" pitchFamily="18" charset="0"/>
                      </a:rPr>
                      <m:t>/</m:t>
                    </m:r>
                    <m:r>
                      <a:rPr lang="it-IT" b="1" i="1" smtClean="0">
                        <a:latin typeface="Cambria Math" panose="02040503050406030204" pitchFamily="18" charset="0"/>
                      </a:rPr>
                      <m:t>𝟒</m:t>
                    </m:r>
                  </m:oMath>
                </a14:m>
                <a:r>
                  <a:rPr lang="en-US" b="1" dirty="0"/>
                  <a:t> structure</a:t>
                </a:r>
              </a:p>
              <a:p>
                <a:pPr marL="742950" lvl="1" indent="-285750">
                  <a:buFont typeface="Arial" panose="020B0604020202020204" pitchFamily="34" charset="0"/>
                  <a:buChar char="•"/>
                </a:pPr>
                <a:r>
                  <a:rPr lang="en-US" dirty="0"/>
                  <a:t>Multi-bunch simulations with MILES to estimate the center-of-mass oscillations</a:t>
                </a:r>
              </a:p>
              <a:p>
                <a:pPr marL="742950" lvl="1" indent="-285750">
                  <a:buFont typeface="Arial" panose="020B0604020202020204" pitchFamily="34" charset="0"/>
                  <a:buChar char="•"/>
                </a:pPr>
                <a:r>
                  <a:rPr lang="en-US" dirty="0"/>
                  <a:t>Investigate multi-bunch with intra-beam effects (SC + SRWF): simultaneous description of short-range and long range wakefields</a:t>
                </a:r>
                <a:endParaRPr lang="it-IT" dirty="0"/>
              </a:p>
            </p:txBody>
          </p:sp>
        </mc:Choice>
        <mc:Fallback xmlns="">
          <p:sp>
            <p:nvSpPr>
              <p:cNvPr id="7" name="CasellaDiTesto 6">
                <a:extLst>
                  <a:ext uri="{FF2B5EF4-FFF2-40B4-BE49-F238E27FC236}">
                    <a16:creationId xmlns:a16="http://schemas.microsoft.com/office/drawing/2014/main" id="{37873A53-F248-A9D8-5E3D-B4107BABF16A}"/>
                  </a:ext>
                </a:extLst>
              </p:cNvPr>
              <p:cNvSpPr txBox="1">
                <a:spLocks noRot="1" noChangeAspect="1" noMove="1" noResize="1" noEditPoints="1" noAdjustHandles="1" noChangeArrowheads="1" noChangeShapeType="1" noTextEdit="1"/>
              </p:cNvSpPr>
              <p:nvPr/>
            </p:nvSpPr>
            <p:spPr>
              <a:xfrm>
                <a:off x="838200" y="1482571"/>
                <a:ext cx="9662962" cy="2585323"/>
              </a:xfrm>
              <a:prstGeom prst="rect">
                <a:avLst/>
              </a:prstGeom>
              <a:blipFill>
                <a:blip r:embed="rId6"/>
                <a:stretch>
                  <a:fillRect l="-568" t="-1179" b="-2830"/>
                </a:stretch>
              </a:blipFill>
            </p:spPr>
            <p:txBody>
              <a:bodyPr/>
              <a:lstStyle/>
              <a:p>
                <a:r>
                  <a:rPr lang="en-US">
                    <a:noFill/>
                  </a:rPr>
                  <a:t> </a:t>
                </a:r>
              </a:p>
            </p:txBody>
          </p:sp>
        </mc:Fallback>
      </mc:AlternateContent>
      <p:sp>
        <p:nvSpPr>
          <p:cNvPr id="10" name="Rectangle 8">
            <a:extLst>
              <a:ext uri="{FF2B5EF4-FFF2-40B4-BE49-F238E27FC236}">
                <a16:creationId xmlns:a16="http://schemas.microsoft.com/office/drawing/2014/main" id="{558A983B-9913-EA2A-B7C6-3E336E77BC98}"/>
              </a:ext>
            </a:extLst>
          </p:cNvPr>
          <p:cNvSpPr/>
          <p:nvPr/>
        </p:nvSpPr>
        <p:spPr>
          <a:xfrm>
            <a:off x="4221477" y="4595433"/>
            <a:ext cx="5842049" cy="1200329"/>
          </a:xfrm>
          <a:prstGeom prst="rect">
            <a:avLst/>
          </a:prstGeom>
        </p:spPr>
        <p:txBody>
          <a:bodyPr wrap="none">
            <a:spAutoFit/>
          </a:bodyPr>
          <a:lstStyle/>
          <a:p>
            <a:pPr algn="r"/>
            <a:r>
              <a:rPr lang="en-US" sz="3600" b="1" dirty="0">
                <a:solidFill>
                  <a:srgbClr val="C00000"/>
                </a:solidFill>
              </a:rPr>
              <a:t>Thank you for your attention</a:t>
            </a:r>
          </a:p>
          <a:p>
            <a:pPr algn="r"/>
            <a:r>
              <a:rPr lang="en-US" sz="3600" b="1" dirty="0"/>
              <a:t>(Questions are welcome)</a:t>
            </a:r>
          </a:p>
        </p:txBody>
      </p:sp>
      <p:sp>
        <p:nvSpPr>
          <p:cNvPr id="11" name="Rectangle 10">
            <a:extLst>
              <a:ext uri="{FF2B5EF4-FFF2-40B4-BE49-F238E27FC236}">
                <a16:creationId xmlns:a16="http://schemas.microsoft.com/office/drawing/2014/main" id="{4B34ADC0-B910-E4EC-D46E-DC36AF0BBC23}"/>
              </a:ext>
            </a:extLst>
          </p:cNvPr>
          <p:cNvSpPr/>
          <p:nvPr/>
        </p:nvSpPr>
        <p:spPr>
          <a:xfrm>
            <a:off x="4717236" y="124035"/>
            <a:ext cx="7314273" cy="830997"/>
          </a:xfrm>
          <a:prstGeom prst="rect">
            <a:avLst/>
          </a:prstGeom>
        </p:spPr>
        <p:txBody>
          <a:bodyPr wrap="square">
            <a:spAutoFit/>
          </a:bodyPr>
          <a:lstStyle/>
          <a:p>
            <a:pPr algn="r"/>
            <a:r>
              <a:rPr lang="en-US" sz="2400" i="0" dirty="0">
                <a:solidFill>
                  <a:srgbClr val="00B050"/>
                </a:solidFill>
                <a:effectLst/>
                <a:latin typeface="Georgia" panose="02040502050405020303" pitchFamily="18" charset="0"/>
              </a:rPr>
              <a:t>International Workshop on Future Linear Collider – May 15-19 2023</a:t>
            </a:r>
          </a:p>
        </p:txBody>
      </p:sp>
      <p:sp>
        <p:nvSpPr>
          <p:cNvPr id="12" name="CasellaDiTesto 12">
            <a:extLst>
              <a:ext uri="{FF2B5EF4-FFF2-40B4-BE49-F238E27FC236}">
                <a16:creationId xmlns:a16="http://schemas.microsoft.com/office/drawing/2014/main" id="{14591A81-4D22-3437-1178-F9FAE28D92A1}"/>
              </a:ext>
            </a:extLst>
          </p:cNvPr>
          <p:cNvSpPr txBox="1"/>
          <p:nvPr/>
        </p:nvSpPr>
        <p:spPr>
          <a:xfrm>
            <a:off x="670895" y="6171684"/>
            <a:ext cx="3181350" cy="369332"/>
          </a:xfrm>
          <a:prstGeom prst="rect">
            <a:avLst/>
          </a:prstGeom>
          <a:noFill/>
        </p:spPr>
        <p:txBody>
          <a:bodyPr wrap="square">
            <a:spAutoFit/>
          </a:bodyPr>
          <a:lstStyle/>
          <a:p>
            <a:r>
              <a:rPr lang="en-US" b="1" i="0" dirty="0">
                <a:effectLst/>
                <a:latin typeface="Arial" panose="020B0604020202020204" pitchFamily="34" charset="0"/>
              </a:rPr>
              <a:t>fbosco@physics.ucla.edu</a:t>
            </a:r>
            <a:endParaRPr lang="en-US" b="1" dirty="0"/>
          </a:p>
        </p:txBody>
      </p:sp>
      <p:pic>
        <p:nvPicPr>
          <p:cNvPr id="8" name="Immagine 7">
            <a:extLst>
              <a:ext uri="{FF2B5EF4-FFF2-40B4-BE49-F238E27FC236}">
                <a16:creationId xmlns:a16="http://schemas.microsoft.com/office/drawing/2014/main" id="{79313512-AB45-8A51-9564-3BACE8A4D2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854" y="4487593"/>
            <a:ext cx="3484418" cy="1416008"/>
          </a:xfrm>
          <a:prstGeom prst="rect">
            <a:avLst/>
          </a:prstGeom>
        </p:spPr>
      </p:pic>
      <p:sp>
        <p:nvSpPr>
          <p:cNvPr id="9" name="Segnaposto numero diapositiva 8">
            <a:extLst>
              <a:ext uri="{FF2B5EF4-FFF2-40B4-BE49-F238E27FC236}">
                <a16:creationId xmlns:a16="http://schemas.microsoft.com/office/drawing/2014/main" id="{84A45488-2684-437A-184C-60B2B2952531}"/>
              </a:ext>
            </a:extLst>
          </p:cNvPr>
          <p:cNvSpPr>
            <a:spLocks noGrp="1"/>
          </p:cNvSpPr>
          <p:nvPr>
            <p:ph type="sldNum" sz="quarter" idx="12"/>
          </p:nvPr>
        </p:nvSpPr>
        <p:spPr/>
        <p:txBody>
          <a:bodyPr/>
          <a:lstStyle/>
          <a:p>
            <a:fld id="{679D9BAF-EB0A-4984-B454-62179873F15C}" type="slidenum">
              <a:rPr lang="en-US" smtClean="0"/>
              <a:t>30</a:t>
            </a:fld>
            <a:endParaRPr lang="en-US"/>
          </a:p>
        </p:txBody>
      </p:sp>
    </p:spTree>
    <p:extLst>
      <p:ext uri="{BB962C8B-B14F-4D97-AF65-F5344CB8AC3E}">
        <p14:creationId xmlns:p14="http://schemas.microsoft.com/office/powerpoint/2010/main" val="243820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5AF0FF-0F4C-66EB-566A-2EEB1E2A3A8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D36294-2849-48A8-8531-5354CF3095D2}"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 name="Title 2">
            <a:extLst>
              <a:ext uri="{FF2B5EF4-FFF2-40B4-BE49-F238E27FC236}">
                <a16:creationId xmlns:a16="http://schemas.microsoft.com/office/drawing/2014/main" id="{97EB5602-E661-AA2D-F268-2F45BFD399AB}"/>
              </a:ext>
            </a:extLst>
          </p:cNvPr>
          <p:cNvSpPr>
            <a:spLocks noGrp="1"/>
          </p:cNvSpPr>
          <p:nvPr>
            <p:ph type="title"/>
          </p:nvPr>
        </p:nvSpPr>
        <p:spPr>
          <a:xfrm>
            <a:off x="838200" y="-5581"/>
            <a:ext cx="10515600" cy="1325563"/>
          </a:xfrm>
        </p:spPr>
        <p:txBody>
          <a:bodyPr>
            <a:normAutofit/>
          </a:bodyPr>
          <a:lstStyle/>
          <a:p>
            <a:r>
              <a:rPr lang="en-US" sz="2400" dirty="0">
                <a:latin typeface="Arial" panose="020B0604020202020204" pitchFamily="34" charset="0"/>
                <a:cs typeface="Arial" panose="020B0604020202020204" pitchFamily="34" charset="0"/>
              </a:rPr>
              <a:t>135 degree phase advanced distributed coupling structure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EAC0007-D078-BE4D-2F5F-E8E70C797C13}"/>
                  </a:ext>
                </a:extLst>
              </p:cNvPr>
              <p:cNvSpPr>
                <a:spLocks noGrp="1"/>
              </p:cNvSpPr>
              <p:nvPr>
                <p:ph sz="quarter" idx="14"/>
              </p:nvPr>
            </p:nvSpPr>
            <p:spPr>
              <a:xfrm>
                <a:off x="1737914" y="1756849"/>
                <a:ext cx="8511702" cy="3799142"/>
              </a:xfrm>
            </p:spPr>
            <p:txBody>
              <a:bodyPr>
                <a:normAutofit/>
              </a:bodyPr>
              <a:lstStyle/>
              <a:p>
                <a:pPr marL="257175" indent="-257175">
                  <a:buFont typeface="Arial" panose="020B0604020202020204" pitchFamily="34" charset="0"/>
                  <a:buChar char="•"/>
                </a:pPr>
                <a:r>
                  <a:rPr lang="en-US" sz="1350" dirty="0"/>
                  <a:t>If one includes the </a:t>
                </a:r>
                <a:r>
                  <a:rPr lang="en-US" sz="1350" b="1" dirty="0"/>
                  <a:t>period</a:t>
                </a:r>
                <a:r>
                  <a:rPr lang="en-US" sz="1350" dirty="0"/>
                  <a:t> as an optimization parameter then the optimal structure with the minimal surface magnetic field, and consequently the highest shunt impedance occurs at ~</a:t>
                </a:r>
                <a14:m>
                  <m:oMath xmlns:m="http://schemas.openxmlformats.org/officeDocument/2006/math">
                    <m:r>
                      <a:rPr lang="en-US" sz="1350" i="1">
                        <a:latin typeface="Cambria Math" panose="02040503050406030204" pitchFamily="18" charset="0"/>
                      </a:rPr>
                      <m:t>132</m:t>
                    </m:r>
                    <m:r>
                      <a:rPr lang="en-US" sz="1350" i="1">
                        <a:latin typeface="Cambria Math" panose="02040503050406030204" pitchFamily="18" charset="0"/>
                        <a:ea typeface="Cambria Math" panose="02040503050406030204" pitchFamily="18" charset="0"/>
                      </a:rPr>
                      <m:t>°</m:t>
                    </m:r>
                  </m:oMath>
                </a14:m>
                <a:r>
                  <a:rPr lang="en-US" sz="1350" dirty="0"/>
                  <a:t> phase advance; a natural choice is</a:t>
                </a:r>
                <a14:m>
                  <m:oMath xmlns:m="http://schemas.openxmlformats.org/officeDocument/2006/math">
                    <m:r>
                      <a:rPr lang="en-US" sz="1350">
                        <a:latin typeface="Cambria Math" panose="02040503050406030204" pitchFamily="18" charset="0"/>
                      </a:rPr>
                      <m:t> </m:t>
                    </m:r>
                    <m:r>
                      <m:rPr>
                        <m:sty m:val="p"/>
                      </m:rPr>
                      <a:rPr lang="en-US" sz="1350">
                        <a:latin typeface="Cambria Math" panose="02040503050406030204" pitchFamily="18" charset="0"/>
                      </a:rPr>
                      <m:t>a</m:t>
                    </m:r>
                    <m:r>
                      <a:rPr lang="en-US" sz="1350">
                        <a:latin typeface="Cambria Math" panose="02040503050406030204" pitchFamily="18" charset="0"/>
                      </a:rPr>
                      <m:t> </m:t>
                    </m:r>
                    <m:r>
                      <a:rPr lang="en-US" sz="1350" i="1">
                        <a:latin typeface="Cambria Math" panose="02040503050406030204" pitchFamily="18" charset="0"/>
                      </a:rPr>
                      <m:t>135</m:t>
                    </m:r>
                    <m:r>
                      <a:rPr lang="en-US" sz="1350" i="1">
                        <a:latin typeface="Cambria Math" panose="02040503050406030204" pitchFamily="18" charset="0"/>
                        <a:ea typeface="Cambria Math" panose="02040503050406030204" pitchFamily="18" charset="0"/>
                      </a:rPr>
                      <m:t>°</m:t>
                    </m:r>
                  </m:oMath>
                </a14:m>
                <a:r>
                  <a:rPr lang="en-US" sz="1350" dirty="0"/>
                  <a:t> (</a:t>
                </a:r>
                <a:r>
                  <a:rPr lang="en-US" sz="1350" i="1" dirty="0"/>
                  <a:t>i.e.</a:t>
                </a:r>
                <a:r>
                  <a:rPr lang="en-US" sz="1350" dirty="0"/>
                  <a:t> </a:t>
                </a:r>
                <a14:m>
                  <m:oMath xmlns:m="http://schemas.openxmlformats.org/officeDocument/2006/math">
                    <m:r>
                      <a:rPr lang="it-IT" sz="1350" b="0" i="1" dirty="0" smtClean="0">
                        <a:latin typeface="Cambria Math" panose="02040503050406030204" pitchFamily="18" charset="0"/>
                      </a:rPr>
                      <m:t>3</m:t>
                    </m:r>
                    <m:r>
                      <a:rPr lang="it-IT" sz="1350" b="0" i="1" dirty="0" smtClean="0">
                        <a:latin typeface="Cambria Math" panose="02040503050406030204" pitchFamily="18" charset="0"/>
                      </a:rPr>
                      <m:t>𝜋</m:t>
                    </m:r>
                    <m:r>
                      <a:rPr lang="it-IT" sz="1350" b="0" i="1" dirty="0" smtClean="0">
                        <a:latin typeface="Cambria Math" panose="02040503050406030204" pitchFamily="18" charset="0"/>
                      </a:rPr>
                      <m:t>/4</m:t>
                    </m:r>
                  </m:oMath>
                </a14:m>
                <a:r>
                  <a:rPr lang="en-US" sz="1350" dirty="0"/>
                  <a:t>) </a:t>
                </a:r>
                <a:r>
                  <a:rPr lang="en-US" sz="1350" b="1" dirty="0"/>
                  <a:t>phase advance</a:t>
                </a:r>
                <a:r>
                  <a:rPr lang="en-US" sz="1350" dirty="0"/>
                  <a:t>.</a:t>
                </a:r>
              </a:p>
              <a:p>
                <a:pPr marL="257175" indent="-257175">
                  <a:buFont typeface="Arial" panose="020B0604020202020204" pitchFamily="34" charset="0"/>
                  <a:buChar char="•"/>
                </a:pPr>
                <a:r>
                  <a:rPr lang="en-US" sz="1350" dirty="0"/>
                  <a:t>Every </a:t>
                </a:r>
                <a:r>
                  <a:rPr lang="en-US" sz="1350" i="1" dirty="0"/>
                  <a:t>4</a:t>
                </a:r>
                <a:r>
                  <a:rPr lang="en-US" sz="1350" i="1" baseline="30000" dirty="0"/>
                  <a:t>th</a:t>
                </a:r>
                <a:r>
                  <a:rPr lang="en-US" sz="1350" dirty="0"/>
                  <a:t> cavity has a </a:t>
                </a:r>
                <a14:m>
                  <m:oMath xmlns:m="http://schemas.openxmlformats.org/officeDocument/2006/math">
                    <m:r>
                      <a:rPr lang="en-US" sz="1350" i="1">
                        <a:latin typeface="Cambria Math" panose="02040503050406030204" pitchFamily="18" charset="0"/>
                      </a:rPr>
                      <m:t>𝜋</m:t>
                    </m:r>
                    <m:r>
                      <a:rPr lang="en-US" sz="1350">
                        <a:latin typeface="Cambria Math" panose="02040503050406030204" pitchFamily="18" charset="0"/>
                      </a:rPr>
                      <m:t> </m:t>
                    </m:r>
                  </m:oMath>
                </a14:m>
                <a:r>
                  <a:rPr lang="en-US" sz="1350" dirty="0"/>
                  <a:t>phase shift (modulo </a:t>
                </a:r>
                <a14:m>
                  <m:oMath xmlns:m="http://schemas.openxmlformats.org/officeDocument/2006/math">
                    <m:r>
                      <a:rPr lang="it-IT" sz="1350" b="0" i="1" smtClean="0">
                        <a:latin typeface="Cambria Math" panose="02040503050406030204" pitchFamily="18" charset="0"/>
                      </a:rPr>
                      <m:t>2</m:t>
                    </m:r>
                    <m:r>
                      <a:rPr lang="it-IT" sz="1350" b="0" i="1" smtClean="0">
                        <a:latin typeface="Cambria Math" panose="02040503050406030204" pitchFamily="18" charset="0"/>
                      </a:rPr>
                      <m:t>𝜋</m:t>
                    </m:r>
                  </m:oMath>
                </a14:m>
                <a:r>
                  <a:rPr lang="en-US" sz="1350" dirty="0"/>
                  <a:t>), hence 4 manifolds are needed to feed the structure.</a:t>
                </a:r>
              </a:p>
              <a:p>
                <a:pPr marL="257175" indent="-257175">
                  <a:buFont typeface="Arial" panose="020B0604020202020204" pitchFamily="34" charset="0"/>
                  <a:buChar char="•"/>
                </a:pPr>
                <a:r>
                  <a:rPr lang="en-US" sz="1350" dirty="0"/>
                  <a:t>Every </a:t>
                </a:r>
                <a:r>
                  <a:rPr lang="en-US" sz="1350" i="1" dirty="0"/>
                  <a:t>two</a:t>
                </a:r>
                <a:r>
                  <a:rPr lang="en-US" sz="1350" dirty="0"/>
                  <a:t> manifolds need to be fed with a </a:t>
                </a:r>
                <a14:m>
                  <m:oMath xmlns:m="http://schemas.openxmlformats.org/officeDocument/2006/math">
                    <m:r>
                      <a:rPr lang="it-IT" sz="1350" b="0" i="1" smtClean="0">
                        <a:latin typeface="Cambria Math" panose="02040503050406030204" pitchFamily="18" charset="0"/>
                      </a:rPr>
                      <m:t>𝜋</m:t>
                    </m:r>
                    <m:r>
                      <a:rPr lang="it-IT" sz="1350" b="0" i="1" smtClean="0">
                        <a:latin typeface="Cambria Math" panose="02040503050406030204" pitchFamily="18" charset="0"/>
                      </a:rPr>
                      <m:t>/2</m:t>
                    </m:r>
                  </m:oMath>
                </a14:m>
                <a:r>
                  <a:rPr lang="en-US" sz="1350" dirty="0"/>
                  <a:t> phase shift; naturally fed by a hybrid that isolates the forward signal from the reflected signal. </a:t>
                </a:r>
              </a:p>
            </p:txBody>
          </p:sp>
        </mc:Choice>
        <mc:Fallback xmlns="">
          <p:sp>
            <p:nvSpPr>
              <p:cNvPr id="4" name="Content Placeholder 3">
                <a:extLst>
                  <a:ext uri="{FF2B5EF4-FFF2-40B4-BE49-F238E27FC236}">
                    <a16:creationId xmlns:a16="http://schemas.microsoft.com/office/drawing/2014/main" id="{EEAC0007-D078-BE4D-2F5F-E8E70C797C13}"/>
                  </a:ext>
                </a:extLst>
              </p:cNvPr>
              <p:cNvSpPr>
                <a:spLocks noGrp="1" noRot="1" noChangeAspect="1" noMove="1" noResize="1" noEditPoints="1" noAdjustHandles="1" noChangeArrowheads="1" noChangeShapeType="1" noTextEdit="1"/>
              </p:cNvSpPr>
              <p:nvPr>
                <p:ph sz="quarter" idx="14"/>
              </p:nvPr>
            </p:nvSpPr>
            <p:spPr>
              <a:xfrm>
                <a:off x="1737914" y="1756849"/>
                <a:ext cx="8511702" cy="3799142"/>
              </a:xfrm>
              <a:blipFill>
                <a:blip r:embed="rId2"/>
                <a:stretch>
                  <a:fillRect l="-72" t="-64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217E134-7787-2DBE-7C33-A9DA8E8A4275}"/>
              </a:ext>
            </a:extLst>
          </p:cNvPr>
          <p:cNvSpPr txBox="1"/>
          <p:nvPr/>
        </p:nvSpPr>
        <p:spPr>
          <a:xfrm>
            <a:off x="8218827" y="5033256"/>
            <a:ext cx="1720471"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mn-cs"/>
              </a:rPr>
              <a:t>Shumail, Li, Tantawi</a:t>
            </a:r>
          </a:p>
        </p:txBody>
      </p:sp>
      <p:pic>
        <p:nvPicPr>
          <p:cNvPr id="6" name="Picture 5">
            <a:extLst>
              <a:ext uri="{FF2B5EF4-FFF2-40B4-BE49-F238E27FC236}">
                <a16:creationId xmlns:a16="http://schemas.microsoft.com/office/drawing/2014/main" id="{FCFFB769-E79E-10CA-91BC-FDD9723308B0}"/>
              </a:ext>
            </a:extLst>
          </p:cNvPr>
          <p:cNvPicPr>
            <a:picLocks noChangeAspect="1"/>
          </p:cNvPicPr>
          <p:nvPr/>
        </p:nvPicPr>
        <p:blipFill>
          <a:blip r:embed="rId3"/>
          <a:stretch>
            <a:fillRect/>
          </a:stretch>
        </p:blipFill>
        <p:spPr>
          <a:xfrm>
            <a:off x="3119337" y="3656421"/>
            <a:ext cx="5182395" cy="2203754"/>
          </a:xfrm>
          <a:prstGeom prst="rect">
            <a:avLst/>
          </a:prstGeom>
        </p:spPr>
      </p:pic>
      <p:sp>
        <p:nvSpPr>
          <p:cNvPr id="8" name="TextBox 7">
            <a:extLst>
              <a:ext uri="{FF2B5EF4-FFF2-40B4-BE49-F238E27FC236}">
                <a16:creationId xmlns:a16="http://schemas.microsoft.com/office/drawing/2014/main" id="{D5D561BA-5561-DB49-7ABF-6C8D839D2B5A}"/>
              </a:ext>
            </a:extLst>
          </p:cNvPr>
          <p:cNvSpPr txBox="1"/>
          <p:nvPr/>
        </p:nvSpPr>
        <p:spPr>
          <a:xfrm>
            <a:off x="345224" y="6207417"/>
            <a:ext cx="9715837" cy="446597"/>
          </a:xfrm>
          <a:prstGeom prst="rect">
            <a:avLst/>
          </a:prstGeom>
          <a:noFill/>
        </p:spPr>
        <p:txBody>
          <a:bodyPr wrap="square">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 Tantawi, Z. Li, M. Shumail, C. Nantista, M. Oriunno, G. Bowden, B. Loo,  E. Snively, “Cryogenically Cooled 135 Degree Distributed-Coupling Linear Accelerator and Its Application to Very High Electron Energy Radiation Therapy</a:t>
            </a:r>
            <a:r>
              <a:rPr lang="en-US" sz="1100" dirty="0">
                <a:latin typeface="Calibri" panose="020F0502020204030204" pitchFamily="34" charset="0"/>
                <a:ea typeface="Calibri" panose="020F0502020204030204" pitchFamily="34" charset="0"/>
                <a:cs typeface="Times New Roman" panose="02020603050405020304" pitchFamily="18" charset="0"/>
              </a:rPr>
              <a:t>,” to be published.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7599DF78-FC88-9E70-EDF7-A3FBD5C6A9DD}"/>
                  </a:ext>
                </a:extLst>
              </p:cNvPr>
              <p:cNvSpPr txBox="1"/>
              <p:nvPr/>
            </p:nvSpPr>
            <p:spPr>
              <a:xfrm>
                <a:off x="9382448" y="3266055"/>
                <a:ext cx="2143275" cy="676788"/>
              </a:xfrm>
              <a:prstGeom prst="rect">
                <a:avLst/>
              </a:prstGeom>
              <a:noFill/>
              <a:ln>
                <a:solidFill>
                  <a:schemeClr val="tx1"/>
                </a:solidFill>
              </a:ln>
            </p:spPr>
            <p:txBody>
              <a:bodyPr wrap="square" rtlCol="0">
                <a:spAutoFit/>
              </a:bodyPr>
              <a:lstStyle/>
              <a:p>
                <a:r>
                  <a:rPr lang="it-IT" sz="1400" b="0" u="sng" dirty="0"/>
                  <a:t>Cell-to-</a:t>
                </a:r>
                <a:r>
                  <a:rPr lang="it-IT" sz="1400" b="0" u="sng" dirty="0" err="1"/>
                  <a:t>cell</a:t>
                </a:r>
                <a:r>
                  <a:rPr lang="it-IT" sz="1400" b="0" u="sng" dirty="0"/>
                  <a:t> </a:t>
                </a:r>
                <a:r>
                  <a:rPr lang="it-IT" sz="1400" b="0" u="sng" dirty="0" err="1"/>
                  <a:t>phase</a:t>
                </a:r>
                <a:r>
                  <a:rPr lang="it-IT" sz="1400" b="0" u="sng" dirty="0"/>
                  <a:t> </a:t>
                </a:r>
                <a:r>
                  <a:rPr lang="it-IT" sz="1400" b="0" u="sng" dirty="0" err="1"/>
                  <a:t>advance</a:t>
                </a:r>
                <a:r>
                  <a:rPr lang="it-IT" sz="1400" b="0" dirty="0"/>
                  <a:t>:</a:t>
                </a:r>
              </a:p>
              <a:p>
                <a:pPr/>
                <a14:m>
                  <m:oMathPara xmlns:m="http://schemas.openxmlformats.org/officeDocument/2006/math">
                    <m:oMathParaPr>
                      <m:jc m:val="left"/>
                    </m:oMathParaPr>
                    <m:oMath xmlns:m="http://schemas.openxmlformats.org/officeDocument/2006/math">
                      <m:r>
                        <a:rPr lang="it-IT" sz="1400" b="0" i="1" smtClean="0">
                          <a:latin typeface="Cambria Math" panose="02040503050406030204" pitchFamily="18" charset="0"/>
                        </a:rPr>
                        <m:t>𝜙</m:t>
                      </m:r>
                      <m:r>
                        <a:rPr lang="it-IT" sz="1400" b="0" i="1" smtClean="0">
                          <a:latin typeface="Cambria Math" panose="02040503050406030204" pitchFamily="18" charset="0"/>
                        </a:rPr>
                        <m:t>=</m:t>
                      </m:r>
                      <m:f>
                        <m:fPr>
                          <m:ctrlPr>
                            <a:rPr lang="it-IT" sz="1400" b="0" i="1" smtClean="0">
                              <a:latin typeface="Cambria Math" panose="02040503050406030204" pitchFamily="18" charset="0"/>
                            </a:rPr>
                          </m:ctrlPr>
                        </m:fPr>
                        <m:num>
                          <m:r>
                            <a:rPr lang="it-IT" sz="1400" b="0" i="1" smtClean="0">
                              <a:latin typeface="Cambria Math" panose="02040503050406030204" pitchFamily="18" charset="0"/>
                            </a:rPr>
                            <m:t>𝜔</m:t>
                          </m:r>
                        </m:num>
                        <m:den>
                          <m:r>
                            <a:rPr lang="it-IT" sz="1400" b="0" i="1" smtClean="0">
                              <a:latin typeface="Cambria Math" panose="02040503050406030204" pitchFamily="18" charset="0"/>
                            </a:rPr>
                            <m:t>𝑐</m:t>
                          </m:r>
                        </m:den>
                      </m:f>
                      <m:r>
                        <a:rPr lang="it-IT" sz="1400" b="0" i="1" smtClean="0">
                          <a:latin typeface="Cambria Math" panose="02040503050406030204" pitchFamily="18" charset="0"/>
                        </a:rPr>
                        <m:t>𝑝</m:t>
                      </m:r>
                    </m:oMath>
                  </m:oMathPara>
                </a14:m>
                <a:endParaRPr lang="en-US" sz="1400" dirty="0"/>
              </a:p>
            </p:txBody>
          </p:sp>
        </mc:Choice>
        <mc:Fallback xmlns="">
          <p:sp>
            <p:nvSpPr>
              <p:cNvPr id="7" name="CasellaDiTesto 6">
                <a:extLst>
                  <a:ext uri="{FF2B5EF4-FFF2-40B4-BE49-F238E27FC236}">
                    <a16:creationId xmlns:a16="http://schemas.microsoft.com/office/drawing/2014/main" id="{7599DF78-FC88-9E70-EDF7-A3FBD5C6A9DD}"/>
                  </a:ext>
                </a:extLst>
              </p:cNvPr>
              <p:cNvSpPr txBox="1">
                <a:spLocks noRot="1" noChangeAspect="1" noMove="1" noResize="1" noEditPoints="1" noAdjustHandles="1" noChangeArrowheads="1" noChangeShapeType="1" noTextEdit="1"/>
              </p:cNvSpPr>
              <p:nvPr/>
            </p:nvSpPr>
            <p:spPr>
              <a:xfrm>
                <a:off x="9382448" y="3266055"/>
                <a:ext cx="2143275" cy="676788"/>
              </a:xfrm>
              <a:prstGeom prst="rect">
                <a:avLst/>
              </a:prstGeom>
              <a:blipFill>
                <a:blip r:embed="rId4"/>
                <a:stretch>
                  <a:fillRect l="-565" t="-885"/>
                </a:stretch>
              </a:blipFill>
              <a:ln>
                <a:solidFill>
                  <a:schemeClr val="tx1"/>
                </a:solidFill>
              </a:ln>
            </p:spPr>
            <p:txBody>
              <a:bodyPr/>
              <a:lstStyle/>
              <a:p>
                <a:r>
                  <a:rPr lang="en-US">
                    <a:noFill/>
                  </a:rPr>
                  <a:t> </a:t>
                </a:r>
              </a:p>
            </p:txBody>
          </p:sp>
        </mc:Fallback>
      </mc:AlternateContent>
      <p:sp>
        <p:nvSpPr>
          <p:cNvPr id="9" name="CasellaDiTesto 8">
            <a:extLst>
              <a:ext uri="{FF2B5EF4-FFF2-40B4-BE49-F238E27FC236}">
                <a16:creationId xmlns:a16="http://schemas.microsoft.com/office/drawing/2014/main" id="{B9751228-E1B1-1079-2F4E-2A0CE8AAD674}"/>
              </a:ext>
            </a:extLst>
          </p:cNvPr>
          <p:cNvSpPr txBox="1"/>
          <p:nvPr/>
        </p:nvSpPr>
        <p:spPr>
          <a:xfrm>
            <a:off x="98854" y="1308937"/>
            <a:ext cx="2780270" cy="369332"/>
          </a:xfrm>
          <a:prstGeom prst="rect">
            <a:avLst/>
          </a:prstGeom>
          <a:solidFill>
            <a:srgbClr val="FFFF00"/>
          </a:solidFill>
          <a:ln>
            <a:solidFill>
              <a:schemeClr val="tx1"/>
            </a:solidFill>
          </a:ln>
        </p:spPr>
        <p:txBody>
          <a:bodyPr wrap="square" rtlCol="0">
            <a:spAutoFit/>
          </a:bodyPr>
          <a:lstStyle/>
          <a:p>
            <a:r>
              <a:rPr lang="it-IT" dirty="0" err="1"/>
              <a:t>Courtesy</a:t>
            </a:r>
            <a:r>
              <a:rPr lang="it-IT" dirty="0"/>
              <a:t> of S. Tantawi </a:t>
            </a:r>
            <a:r>
              <a:rPr lang="it-IT" i="1" dirty="0"/>
              <a:t>et. al</a:t>
            </a:r>
            <a:endParaRPr lang="en-US" i="1" dirty="0"/>
          </a:p>
        </p:txBody>
      </p:sp>
      <p:cxnSp>
        <p:nvCxnSpPr>
          <p:cNvPr id="11" name="Connettore 2 10">
            <a:extLst>
              <a:ext uri="{FF2B5EF4-FFF2-40B4-BE49-F238E27FC236}">
                <a16:creationId xmlns:a16="http://schemas.microsoft.com/office/drawing/2014/main" id="{21F5AB4E-B6E9-186B-C6D1-EC307648A482}"/>
              </a:ext>
            </a:extLst>
          </p:cNvPr>
          <p:cNvCxnSpPr/>
          <p:nvPr/>
        </p:nvCxnSpPr>
        <p:spPr>
          <a:xfrm>
            <a:off x="3774440" y="3530600"/>
            <a:ext cx="416560" cy="0"/>
          </a:xfrm>
          <a:prstGeom prst="straightConnector1">
            <a:avLst/>
          </a:prstGeom>
          <a:ln>
            <a:solidFill>
              <a:srgbClr val="3333CC"/>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92042EC8-2DC4-FEEF-488C-954082AD90DC}"/>
                  </a:ext>
                </a:extLst>
              </p:cNvPr>
              <p:cNvSpPr txBox="1"/>
              <p:nvPr/>
            </p:nvSpPr>
            <p:spPr>
              <a:xfrm>
                <a:off x="3804920" y="3113468"/>
                <a:ext cx="411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3333CC"/>
                          </a:solidFill>
                          <a:latin typeface="Cambria Math" panose="02040503050406030204" pitchFamily="18" charset="0"/>
                        </a:rPr>
                        <m:t>𝜋</m:t>
                      </m:r>
                    </m:oMath>
                  </m:oMathPara>
                </a14:m>
                <a:endParaRPr lang="en-US" dirty="0">
                  <a:solidFill>
                    <a:srgbClr val="3333CC"/>
                  </a:solidFill>
                </a:endParaRPr>
              </a:p>
            </p:txBody>
          </p:sp>
        </mc:Choice>
        <mc:Fallback xmlns="">
          <p:sp>
            <p:nvSpPr>
              <p:cNvPr id="12" name="CasellaDiTesto 11">
                <a:extLst>
                  <a:ext uri="{FF2B5EF4-FFF2-40B4-BE49-F238E27FC236}">
                    <a16:creationId xmlns:a16="http://schemas.microsoft.com/office/drawing/2014/main" id="{92042EC8-2DC4-FEEF-488C-954082AD90DC}"/>
                  </a:ext>
                </a:extLst>
              </p:cNvPr>
              <p:cNvSpPr txBox="1">
                <a:spLocks noRot="1" noChangeAspect="1" noMove="1" noResize="1" noEditPoints="1" noAdjustHandles="1" noChangeArrowheads="1" noChangeShapeType="1" noTextEdit="1"/>
              </p:cNvSpPr>
              <p:nvPr/>
            </p:nvSpPr>
            <p:spPr>
              <a:xfrm>
                <a:off x="3804920" y="3113468"/>
                <a:ext cx="41148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EA0B7E45-6AA9-08C2-A412-8B091C65B9DF}"/>
                  </a:ext>
                </a:extLst>
              </p:cNvPr>
              <p:cNvSpPr txBox="1"/>
              <p:nvPr/>
            </p:nvSpPr>
            <p:spPr>
              <a:xfrm>
                <a:off x="2820995" y="3719854"/>
                <a:ext cx="5966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3333CC"/>
                          </a:solidFill>
                          <a:latin typeface="Cambria Math" panose="02040503050406030204" pitchFamily="18" charset="0"/>
                        </a:rPr>
                        <m:t>𝜋</m:t>
                      </m:r>
                      <m:r>
                        <a:rPr lang="it-IT" b="0" i="1" smtClean="0">
                          <a:solidFill>
                            <a:schemeClr val="tx1"/>
                          </a:solidFill>
                          <a:latin typeface="Cambria Math" panose="02040503050406030204" pitchFamily="18" charset="0"/>
                        </a:rPr>
                        <m:t>/</m:t>
                      </m:r>
                      <m:r>
                        <a:rPr lang="it-IT" b="0" i="1" smtClean="0">
                          <a:solidFill>
                            <a:srgbClr val="FF0000"/>
                          </a:solidFill>
                          <a:latin typeface="Cambria Math" panose="02040503050406030204" pitchFamily="18" charset="0"/>
                        </a:rPr>
                        <m:t>2</m:t>
                      </m:r>
                    </m:oMath>
                  </m:oMathPara>
                </a14:m>
                <a:endParaRPr lang="en-US" dirty="0">
                  <a:solidFill>
                    <a:srgbClr val="3333CC"/>
                  </a:solidFill>
                </a:endParaRPr>
              </a:p>
            </p:txBody>
          </p:sp>
        </mc:Choice>
        <mc:Fallback xmlns="">
          <p:sp>
            <p:nvSpPr>
              <p:cNvPr id="13" name="CasellaDiTesto 12">
                <a:extLst>
                  <a:ext uri="{FF2B5EF4-FFF2-40B4-BE49-F238E27FC236}">
                    <a16:creationId xmlns:a16="http://schemas.microsoft.com/office/drawing/2014/main" id="{EA0B7E45-6AA9-08C2-A412-8B091C65B9DF}"/>
                  </a:ext>
                </a:extLst>
              </p:cNvPr>
              <p:cNvSpPr txBox="1">
                <a:spLocks noRot="1" noChangeAspect="1" noMove="1" noResize="1" noEditPoints="1" noAdjustHandles="1" noChangeArrowheads="1" noChangeShapeType="1" noTextEdit="1"/>
              </p:cNvSpPr>
              <p:nvPr/>
            </p:nvSpPr>
            <p:spPr>
              <a:xfrm>
                <a:off x="2820995" y="3719854"/>
                <a:ext cx="596683" cy="369332"/>
              </a:xfrm>
              <a:prstGeom prst="rect">
                <a:avLst/>
              </a:prstGeom>
              <a:blipFill>
                <a:blip r:embed="rId6"/>
                <a:stretch>
                  <a:fillRect b="-13115"/>
                </a:stretch>
              </a:blipFill>
            </p:spPr>
            <p:txBody>
              <a:bodyPr/>
              <a:lstStyle/>
              <a:p>
                <a:r>
                  <a:rPr lang="en-US">
                    <a:noFill/>
                  </a:rPr>
                  <a:t> </a:t>
                </a:r>
              </a:p>
            </p:txBody>
          </p:sp>
        </mc:Fallback>
      </mc:AlternateContent>
      <p:cxnSp>
        <p:nvCxnSpPr>
          <p:cNvPr id="14" name="Connettore 2 13">
            <a:extLst>
              <a:ext uri="{FF2B5EF4-FFF2-40B4-BE49-F238E27FC236}">
                <a16:creationId xmlns:a16="http://schemas.microsoft.com/office/drawing/2014/main" id="{AE890AD7-DD51-7891-02FC-85662853076B}"/>
              </a:ext>
            </a:extLst>
          </p:cNvPr>
          <p:cNvCxnSpPr>
            <a:cxnSpLocks/>
          </p:cNvCxnSpPr>
          <p:nvPr/>
        </p:nvCxnSpPr>
        <p:spPr>
          <a:xfrm flipV="1">
            <a:off x="3657600" y="3719854"/>
            <a:ext cx="0" cy="4561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D2479B5C-5219-733B-937C-D16254C0282F}"/>
              </a:ext>
            </a:extLst>
          </p:cNvPr>
          <p:cNvCxnSpPr>
            <a:cxnSpLocks/>
          </p:cNvCxnSpPr>
          <p:nvPr/>
        </p:nvCxnSpPr>
        <p:spPr>
          <a:xfrm flipV="1">
            <a:off x="3596640" y="3882414"/>
            <a:ext cx="0" cy="4561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2EA8513F-7E30-2D66-E522-6A47780AB55D}"/>
                  </a:ext>
                </a:extLst>
              </p:cNvPr>
              <p:cNvSpPr txBox="1"/>
              <p:nvPr/>
            </p:nvSpPr>
            <p:spPr>
              <a:xfrm>
                <a:off x="2999957" y="3962733"/>
                <a:ext cx="5966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00B050"/>
                          </a:solidFill>
                          <a:latin typeface="Cambria Math" panose="02040503050406030204" pitchFamily="18" charset="0"/>
                        </a:rPr>
                        <m:t>𝜋</m:t>
                      </m:r>
                      <m:r>
                        <a:rPr lang="it-IT" b="0" i="1" smtClean="0">
                          <a:solidFill>
                            <a:schemeClr val="tx1"/>
                          </a:solidFill>
                          <a:latin typeface="Cambria Math" panose="02040503050406030204" pitchFamily="18" charset="0"/>
                        </a:rPr>
                        <m:t>/</m:t>
                      </m:r>
                      <m:r>
                        <a:rPr lang="it-IT" b="0" i="1" smtClean="0">
                          <a:solidFill>
                            <a:srgbClr val="CC00CC"/>
                          </a:solidFill>
                          <a:latin typeface="Cambria Math" panose="02040503050406030204" pitchFamily="18" charset="0"/>
                        </a:rPr>
                        <m:t>2</m:t>
                      </m:r>
                    </m:oMath>
                  </m:oMathPara>
                </a14:m>
                <a:endParaRPr lang="en-US" dirty="0">
                  <a:solidFill>
                    <a:srgbClr val="3333CC"/>
                  </a:solidFill>
                </a:endParaRPr>
              </a:p>
            </p:txBody>
          </p:sp>
        </mc:Choice>
        <mc:Fallback xmlns="">
          <p:sp>
            <p:nvSpPr>
              <p:cNvPr id="18" name="CasellaDiTesto 17">
                <a:extLst>
                  <a:ext uri="{FF2B5EF4-FFF2-40B4-BE49-F238E27FC236}">
                    <a16:creationId xmlns:a16="http://schemas.microsoft.com/office/drawing/2014/main" id="{2EA8513F-7E30-2D66-E522-6A47780AB55D}"/>
                  </a:ext>
                </a:extLst>
              </p:cNvPr>
              <p:cNvSpPr txBox="1">
                <a:spLocks noRot="1" noChangeAspect="1" noMove="1" noResize="1" noEditPoints="1" noAdjustHandles="1" noChangeArrowheads="1" noChangeShapeType="1" noTextEdit="1"/>
              </p:cNvSpPr>
              <p:nvPr/>
            </p:nvSpPr>
            <p:spPr>
              <a:xfrm>
                <a:off x="2999957" y="3962733"/>
                <a:ext cx="596683" cy="369332"/>
              </a:xfrm>
              <a:prstGeom prst="rect">
                <a:avLst/>
              </a:prstGeom>
              <a:blipFill>
                <a:blip r:embed="rId7"/>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96227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Sources of </a:t>
            </a:r>
            <a:r>
              <a:rPr lang="en-US" dirty="0" err="1"/>
              <a:t>Wakefields</a:t>
            </a:r>
            <a:r>
              <a:rPr lang="en-US" dirty="0"/>
              <a:t> in </a:t>
            </a:r>
            <a:r>
              <a:rPr lang="en-US" dirty="0" err="1"/>
              <a:t>Linacs</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48" y="5469387"/>
            <a:ext cx="3633874" cy="985861"/>
          </a:xfrm>
          <a:prstGeom prst="rect">
            <a:avLst/>
          </a:prstGeom>
        </p:spPr>
      </p:pic>
      <p:sp>
        <p:nvSpPr>
          <p:cNvPr id="5" name="CasellaDiTesto 4"/>
          <p:cNvSpPr txBox="1"/>
          <p:nvPr/>
        </p:nvSpPr>
        <p:spPr>
          <a:xfrm>
            <a:off x="5744858" y="3052747"/>
            <a:ext cx="6543888"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t>Longitudinal monopole and transverse dipole impedance from </a:t>
            </a:r>
            <a:r>
              <a:rPr lang="en-US" sz="1800" b="1" dirty="0"/>
              <a:t>diffraction theory</a:t>
            </a:r>
          </a:p>
          <a:p>
            <a:pPr marL="285750" indent="-285750">
              <a:buFont typeface="Arial" panose="020B0604020202020204" pitchFamily="34" charset="0"/>
              <a:buChar char="•"/>
            </a:pPr>
            <a:r>
              <a:rPr lang="en-US" sz="1800" dirty="0"/>
              <a:t>Responsible for the </a:t>
            </a:r>
            <a:r>
              <a:rPr lang="en-US" sz="1800" b="1" dirty="0"/>
              <a:t>short-range</a:t>
            </a:r>
            <a:r>
              <a:rPr lang="en-US" sz="1800" dirty="0"/>
              <a:t> </a:t>
            </a:r>
            <a:r>
              <a:rPr lang="en-US" sz="1800" b="1" dirty="0"/>
              <a:t>wakefield</a:t>
            </a:r>
            <a:r>
              <a:rPr lang="en-US" sz="1800" dirty="0"/>
              <a:t> (SRWF) interaction in </a:t>
            </a:r>
            <a:r>
              <a:rPr lang="en-US" sz="1800" i="1" dirty="0"/>
              <a:t>periodic accelerating structures</a:t>
            </a: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285" y="4554993"/>
            <a:ext cx="1368205" cy="915097"/>
          </a:xfrm>
          <a:prstGeom prst="rect">
            <a:avLst/>
          </a:prstGeom>
        </p:spPr>
      </p:pic>
      <p:sp>
        <p:nvSpPr>
          <p:cNvPr id="8" name="CasellaDiTesto 7"/>
          <p:cNvSpPr txBox="1"/>
          <p:nvPr/>
        </p:nvSpPr>
        <p:spPr>
          <a:xfrm>
            <a:off x="772545" y="2655601"/>
            <a:ext cx="3592998" cy="400110"/>
          </a:xfrm>
          <a:prstGeom prst="rect">
            <a:avLst/>
          </a:prstGeom>
          <a:noFill/>
        </p:spPr>
        <p:txBody>
          <a:bodyPr wrap="square" rtlCol="0">
            <a:spAutoFit/>
          </a:bodyPr>
          <a:lstStyle/>
          <a:p>
            <a:r>
              <a:rPr lang="en-US" sz="2000" b="1" u="sng" dirty="0">
                <a:solidFill>
                  <a:srgbClr val="C00000"/>
                </a:solidFill>
              </a:rPr>
              <a:t>Modes in resonant cavities</a:t>
            </a:r>
          </a:p>
        </p:txBody>
      </p:sp>
      <p:sp>
        <p:nvSpPr>
          <p:cNvPr id="9" name="CasellaDiTesto 8"/>
          <p:cNvSpPr txBox="1"/>
          <p:nvPr/>
        </p:nvSpPr>
        <p:spPr>
          <a:xfrm>
            <a:off x="6059052" y="2655601"/>
            <a:ext cx="5472764" cy="400110"/>
          </a:xfrm>
          <a:prstGeom prst="rect">
            <a:avLst/>
          </a:prstGeom>
          <a:noFill/>
        </p:spPr>
        <p:txBody>
          <a:bodyPr wrap="square" rtlCol="0">
            <a:spAutoFit/>
          </a:bodyPr>
          <a:lstStyle/>
          <a:p>
            <a:r>
              <a:rPr lang="en-US" sz="2000" b="1" u="sng" dirty="0">
                <a:solidFill>
                  <a:srgbClr val="C00000"/>
                </a:solidFill>
              </a:rPr>
              <a:t>Periodic accelerating structures</a:t>
            </a:r>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6149" y="5497962"/>
            <a:ext cx="3585899" cy="956239"/>
          </a:xfrm>
          <a:prstGeom prst="rect">
            <a:avLst/>
          </a:prstGeom>
        </p:spPr>
      </p:pic>
      <p:pic>
        <p:nvPicPr>
          <p:cNvPr id="11" name="Immagine 10">
            <a:extLst>
              <a:ext uri="{FF2B5EF4-FFF2-40B4-BE49-F238E27FC236}">
                <a16:creationId xmlns:a16="http://schemas.microsoft.com/office/drawing/2014/main" id="{EC241620-9175-4524-A1F0-66FDF197D405}"/>
              </a:ext>
            </a:extLst>
          </p:cNvPr>
          <p:cNvPicPr>
            <a:picLocks noChangeAspect="1"/>
          </p:cNvPicPr>
          <p:nvPr/>
        </p:nvPicPr>
        <p:blipFill>
          <a:blip r:embed="rId6"/>
          <a:stretch>
            <a:fillRect/>
          </a:stretch>
        </p:blipFill>
        <p:spPr>
          <a:xfrm>
            <a:off x="8795434" y="4212627"/>
            <a:ext cx="2762175" cy="1599827"/>
          </a:xfrm>
          <a:prstGeom prst="rect">
            <a:avLst/>
          </a:prstGeom>
        </p:spPr>
      </p:pic>
      <p:pic>
        <p:nvPicPr>
          <p:cNvPr id="15" name="Immagine 14">
            <a:extLst>
              <a:ext uri="{FF2B5EF4-FFF2-40B4-BE49-F238E27FC236}">
                <a16:creationId xmlns:a16="http://schemas.microsoft.com/office/drawing/2014/main" id="{78FA8303-80C8-1D80-B3B0-A6A4E82FDB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16" name="Immagine 15">
            <a:extLst>
              <a:ext uri="{FF2B5EF4-FFF2-40B4-BE49-F238E27FC236}">
                <a16:creationId xmlns:a16="http://schemas.microsoft.com/office/drawing/2014/main" id="{563C9DF4-E134-39F6-C8E5-683DE2981B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7" name="Immagine 16">
            <a:extLst>
              <a:ext uri="{FF2B5EF4-FFF2-40B4-BE49-F238E27FC236}">
                <a16:creationId xmlns:a16="http://schemas.microsoft.com/office/drawing/2014/main" id="{1116F11B-85AA-9B93-D2FB-34723E6A8D6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20" name="Immagine 19"/>
          <p:cNvPicPr>
            <a:picLocks noChangeAspect="1"/>
          </p:cNvPicPr>
          <p:nvPr/>
        </p:nvPicPr>
        <p:blipFill>
          <a:blip r:embed="rId10"/>
          <a:stretch>
            <a:fillRect/>
          </a:stretch>
        </p:blipFill>
        <p:spPr>
          <a:xfrm>
            <a:off x="3049348" y="4559402"/>
            <a:ext cx="1422940" cy="846634"/>
          </a:xfrm>
          <a:prstGeom prst="rect">
            <a:avLst/>
          </a:prstGeom>
        </p:spPr>
      </p:pic>
      <mc:AlternateContent xmlns:mc="http://schemas.openxmlformats.org/markup-compatibility/2006" xmlns:a14="http://schemas.microsoft.com/office/drawing/2010/main">
        <mc:Choice Requires="a14">
          <p:sp>
            <p:nvSpPr>
              <p:cNvPr id="21" name="CasellaDiTesto 20"/>
              <p:cNvSpPr txBox="1"/>
              <p:nvPr/>
            </p:nvSpPr>
            <p:spPr>
              <a:xfrm>
                <a:off x="3367691" y="4287338"/>
                <a:ext cx="997852" cy="307777"/>
              </a:xfrm>
              <a:prstGeom prst="rect">
                <a:avLst/>
              </a:prstGeom>
              <a:noFill/>
            </p:spPr>
            <p:txBody>
              <a:bodyPr wrap="square" rtlCol="0">
                <a:spAutoFit/>
              </a:bodyPr>
              <a:lstStyle/>
              <a:p>
                <a14:m>
                  <m:oMath xmlns:m="http://schemas.openxmlformats.org/officeDocument/2006/math">
                    <m:sSub>
                      <m:sSubPr>
                        <m:ctrlPr>
                          <a:rPr lang="en-US" sz="1400" b="0" i="1" smtClean="0">
                            <a:solidFill>
                              <a:srgbClr val="0070C0"/>
                            </a:solidFill>
                            <a:latin typeface="Cambria Math" panose="02040503050406030204" pitchFamily="18" charset="0"/>
                          </a:rPr>
                        </m:ctrlPr>
                      </m:sSubPr>
                      <m:e>
                        <m:r>
                          <a:rPr lang="en-US" sz="1400" b="0" i="1" smtClean="0">
                            <a:solidFill>
                              <a:srgbClr val="0070C0"/>
                            </a:solidFill>
                            <a:latin typeface="Cambria Math" panose="02040503050406030204" pitchFamily="18" charset="0"/>
                          </a:rPr>
                          <m:t>𝜔</m:t>
                        </m:r>
                      </m:e>
                      <m:sub>
                        <m:r>
                          <a:rPr lang="en-US" sz="1400" b="0" i="1" smtClean="0">
                            <a:solidFill>
                              <a:srgbClr val="0070C0"/>
                            </a:solidFill>
                            <a:latin typeface="Cambria Math" panose="02040503050406030204" pitchFamily="18" charset="0"/>
                          </a:rPr>
                          <m:t>0</m:t>
                        </m:r>
                      </m:sub>
                    </m:sSub>
                  </m:oMath>
                </a14:m>
                <a:r>
                  <a:rPr lang="en-US" sz="1400" dirty="0">
                    <a:solidFill>
                      <a:srgbClr val="0070C0"/>
                    </a:solidFill>
                  </a:rPr>
                  <a:t>, </a:t>
                </a:r>
                <a14:m>
                  <m:oMath xmlns:m="http://schemas.openxmlformats.org/officeDocument/2006/math">
                    <m:r>
                      <a:rPr lang="en-US" sz="1400" b="0" i="1" smtClean="0">
                        <a:solidFill>
                          <a:srgbClr val="0070C0"/>
                        </a:solidFill>
                        <a:latin typeface="Cambria Math" panose="02040503050406030204" pitchFamily="18" charset="0"/>
                      </a:rPr>
                      <m:t>𝑄</m:t>
                    </m:r>
                  </m:oMath>
                </a14:m>
                <a:r>
                  <a:rPr lang="en-US" sz="1400" dirty="0">
                    <a:solidFill>
                      <a:srgbClr val="0070C0"/>
                    </a:solidFill>
                  </a:rPr>
                  <a:t>, </a:t>
                </a:r>
                <a14:m>
                  <m:oMath xmlns:m="http://schemas.openxmlformats.org/officeDocument/2006/math">
                    <m:r>
                      <a:rPr lang="en-US" sz="1400" b="0" i="1" smtClean="0">
                        <a:solidFill>
                          <a:srgbClr val="0070C0"/>
                        </a:solidFill>
                        <a:latin typeface="Cambria Math" panose="02040503050406030204" pitchFamily="18" charset="0"/>
                      </a:rPr>
                      <m:t>𝑅</m:t>
                    </m:r>
                  </m:oMath>
                </a14:m>
                <a:endParaRPr lang="en-US" sz="1400" dirty="0">
                  <a:solidFill>
                    <a:srgbClr val="0070C0"/>
                  </a:solidFill>
                </a:endParaRPr>
              </a:p>
            </p:txBody>
          </p:sp>
        </mc:Choice>
        <mc:Fallback xmlns="">
          <p:sp>
            <p:nvSpPr>
              <p:cNvPr id="21" name="CasellaDiTesto 20"/>
              <p:cNvSpPr txBox="1">
                <a:spLocks noRot="1" noChangeAspect="1" noMove="1" noResize="1" noEditPoints="1" noAdjustHandles="1" noChangeArrowheads="1" noChangeShapeType="1" noTextEdit="1"/>
              </p:cNvSpPr>
              <p:nvPr/>
            </p:nvSpPr>
            <p:spPr>
              <a:xfrm>
                <a:off x="3367691" y="4287338"/>
                <a:ext cx="997852" cy="307777"/>
              </a:xfrm>
              <a:prstGeom prst="rect">
                <a:avLst/>
              </a:prstGeom>
              <a:blipFill>
                <a:blip r:embed="rId11"/>
                <a:stretch>
                  <a:fillRect t="-1961" b="-19608"/>
                </a:stretch>
              </a:blipFill>
            </p:spPr>
            <p:txBody>
              <a:bodyPr/>
              <a:lstStyle/>
              <a:p>
                <a:r>
                  <a:rPr lang="en-US">
                    <a:noFill/>
                  </a:rPr>
                  <a:t> </a:t>
                </a:r>
              </a:p>
            </p:txBody>
          </p:sp>
        </mc:Fallback>
      </mc:AlternateContent>
      <p:cxnSp>
        <p:nvCxnSpPr>
          <p:cNvPr id="23" name="Connettore 1 22"/>
          <p:cNvCxnSpPr/>
          <p:nvPr/>
        </p:nvCxnSpPr>
        <p:spPr>
          <a:xfrm flipH="1">
            <a:off x="5667375" y="2743667"/>
            <a:ext cx="13767" cy="398733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Segnaposto numero diapositiva 23"/>
          <p:cNvSpPr>
            <a:spLocks noGrp="1"/>
          </p:cNvSpPr>
          <p:nvPr>
            <p:ph type="sldNum" sz="quarter" idx="12"/>
          </p:nvPr>
        </p:nvSpPr>
        <p:spPr/>
        <p:txBody>
          <a:bodyPr/>
          <a:lstStyle/>
          <a:p>
            <a:fld id="{B0043FEA-55C3-4395-962E-F0BE92B1849C}" type="slidenum">
              <a:rPr lang="it-IT" smtClean="0"/>
              <a:t>4</a:t>
            </a:fld>
            <a:endParaRPr lang="it-IT"/>
          </a:p>
        </p:txBody>
      </p:sp>
      <p:sp>
        <p:nvSpPr>
          <p:cNvPr id="25" name="CasellaDiTesto 24"/>
          <p:cNvSpPr txBox="1"/>
          <p:nvPr/>
        </p:nvSpPr>
        <p:spPr>
          <a:xfrm>
            <a:off x="184721" y="1420389"/>
            <a:ext cx="5874332" cy="923330"/>
          </a:xfrm>
          <a:prstGeom prst="rect">
            <a:avLst/>
          </a:prstGeom>
          <a:noFill/>
        </p:spPr>
        <p:txBody>
          <a:bodyPr wrap="square" rtlCol="0">
            <a:spAutoFit/>
          </a:bodyPr>
          <a:lstStyle/>
          <a:p>
            <a:pPr marL="285750" indent="-285750">
              <a:buFont typeface="Arial" panose="020B0604020202020204" pitchFamily="34" charset="0"/>
              <a:buChar char="•"/>
            </a:pPr>
            <a:r>
              <a:rPr lang="en-US" dirty="0"/>
              <a:t>Field generated by the beam, </a:t>
            </a:r>
            <a:r>
              <a:rPr lang="en-US" b="1" dirty="0"/>
              <a:t>diffracted</a:t>
            </a:r>
            <a:r>
              <a:rPr lang="en-US" dirty="0"/>
              <a:t> by the surrounding environment and acting back on the beam</a:t>
            </a:r>
          </a:p>
          <a:p>
            <a:pPr marL="285750" indent="-285750">
              <a:buFont typeface="Arial" panose="020B0604020202020204" pitchFamily="34" charset="0"/>
              <a:buChar char="•"/>
            </a:pPr>
            <a:r>
              <a:rPr lang="en-US" dirty="0"/>
              <a:t>Responsible for </a:t>
            </a:r>
            <a:r>
              <a:rPr lang="en-US" b="1" dirty="0"/>
              <a:t>energy spread</a:t>
            </a:r>
            <a:r>
              <a:rPr lang="en-US" dirty="0"/>
              <a:t> and </a:t>
            </a:r>
            <a:r>
              <a:rPr lang="en-US" b="1" dirty="0"/>
              <a:t>transverse deflection</a:t>
            </a:r>
          </a:p>
        </p:txBody>
      </p:sp>
      <p:pic>
        <p:nvPicPr>
          <p:cNvPr id="26" name="Immagine 25"/>
          <p:cNvPicPr>
            <a:picLocks noChangeAspect="1"/>
          </p:cNvPicPr>
          <p:nvPr/>
        </p:nvPicPr>
        <p:blipFill>
          <a:blip r:embed="rId12"/>
          <a:stretch>
            <a:fillRect/>
          </a:stretch>
        </p:blipFill>
        <p:spPr>
          <a:xfrm>
            <a:off x="2955923" y="6455748"/>
            <a:ext cx="2096915" cy="290553"/>
          </a:xfrm>
          <a:prstGeom prst="rect">
            <a:avLst/>
          </a:prstGeom>
        </p:spPr>
      </p:pic>
      <mc:AlternateContent xmlns:mc="http://schemas.openxmlformats.org/markup-compatibility/2006" xmlns:a14="http://schemas.microsoft.com/office/drawing/2010/main">
        <mc:Choice Requires="a14">
          <p:sp>
            <p:nvSpPr>
              <p:cNvPr id="12" name="Rettangolo 11"/>
              <p:cNvSpPr/>
              <p:nvPr/>
            </p:nvSpPr>
            <p:spPr>
              <a:xfrm>
                <a:off x="220211" y="3084777"/>
                <a:ext cx="5361439" cy="1258743"/>
              </a:xfrm>
              <a:prstGeom prst="rect">
                <a:avLst/>
              </a:prstGeom>
            </p:spPr>
            <p:txBody>
              <a:bodyPr wrap="square">
                <a:spAutoFit/>
              </a:bodyPr>
              <a:lstStyle/>
              <a:p>
                <a:pPr marL="285750" indent="-285750">
                  <a:buFont typeface="Arial" panose="020B0604020202020204" pitchFamily="34" charset="0"/>
                  <a:buChar char="•"/>
                </a:pPr>
                <a:r>
                  <a:rPr lang="en-US" dirty="0"/>
                  <a:t>Longitudinal monopole and transverse dipole </a:t>
                </a:r>
                <a:r>
                  <a:rPr lang="en-US" b="1" dirty="0"/>
                  <a:t>higher order modes</a:t>
                </a:r>
                <a:r>
                  <a:rPr lang="en-US" dirty="0"/>
                  <a:t> (HOMs) in the accelerating cavities</a:t>
                </a:r>
              </a:p>
              <a:p>
                <a:pPr marL="285750" indent="-285750">
                  <a:buFont typeface="Arial" panose="020B0604020202020204" pitchFamily="34" charset="0"/>
                  <a:buChar char="•"/>
                </a:pPr>
                <a:r>
                  <a:rPr lang="en-US" dirty="0"/>
                  <a:t>Responsible for the </a:t>
                </a:r>
                <a:r>
                  <a:rPr lang="en-US" b="1" dirty="0"/>
                  <a:t>long-range</a:t>
                </a:r>
                <a:r>
                  <a:rPr lang="en-US" dirty="0"/>
                  <a:t> </a:t>
                </a:r>
                <a:r>
                  <a:rPr lang="en-US" b="1" dirty="0"/>
                  <a:t>wakefield</a:t>
                </a:r>
                <a:r>
                  <a:rPr lang="en-US" dirty="0"/>
                  <a:t> (LRWF) interaction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𝑄</m:t>
                                </m:r>
                              </m:e>
                            </m:d>
                          </m:e>
                          <m:sup>
                            <m:r>
                              <a:rPr lang="en-US" i="1">
                                <a:latin typeface="Cambria Math" panose="02040503050406030204" pitchFamily="18" charset="0"/>
                              </a:rPr>
                              <m:t>−2</m:t>
                            </m:r>
                          </m:sup>
                        </m:sSup>
                      </m:e>
                    </m:rad>
                  </m:oMath>
                </a14:m>
                <a:r>
                  <a:rPr lang="en-US" dirty="0"/>
                  <a:t> and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sub>
                    </m:sSub>
                    <m:r>
                      <a:rPr lang="en-US" i="1">
                        <a:latin typeface="Cambria Math" panose="02040503050406030204" pitchFamily="18" charset="0"/>
                      </a:rPr>
                      <m:t>/2</m:t>
                    </m:r>
                    <m:r>
                      <a:rPr lang="en-US" i="1">
                        <a:latin typeface="Cambria Math" panose="02040503050406030204" pitchFamily="18" charset="0"/>
                      </a:rPr>
                      <m:t>𝑄</m:t>
                    </m:r>
                  </m:oMath>
                </a14:m>
                <a:r>
                  <a:rPr lang="en-US" dirty="0"/>
                  <a:t>)</a:t>
                </a:r>
              </a:p>
            </p:txBody>
          </p:sp>
        </mc:Choice>
        <mc:Fallback xmlns="">
          <p:sp>
            <p:nvSpPr>
              <p:cNvPr id="12" name="Rettangolo 11"/>
              <p:cNvSpPr>
                <a:spLocks noRot="1" noChangeAspect="1" noMove="1" noResize="1" noEditPoints="1" noAdjustHandles="1" noChangeArrowheads="1" noChangeShapeType="1" noTextEdit="1"/>
              </p:cNvSpPr>
              <p:nvPr/>
            </p:nvSpPr>
            <p:spPr>
              <a:xfrm>
                <a:off x="220211" y="3084777"/>
                <a:ext cx="5361439" cy="1258743"/>
              </a:xfrm>
              <a:prstGeom prst="rect">
                <a:avLst/>
              </a:prstGeom>
              <a:blipFill>
                <a:blip r:embed="rId13"/>
                <a:stretch>
                  <a:fillRect l="-682" t="-2415" r="-1364" b="-6280"/>
                </a:stretch>
              </a:blipFill>
            </p:spPr>
            <p:txBody>
              <a:bodyPr/>
              <a:lstStyle/>
              <a:p>
                <a:r>
                  <a:rPr lang="en-US">
                    <a:noFill/>
                  </a:rPr>
                  <a:t> </a:t>
                </a:r>
              </a:p>
            </p:txBody>
          </p:sp>
        </mc:Fallback>
      </mc:AlternateContent>
      <p:pic>
        <p:nvPicPr>
          <p:cNvPr id="18" name="Immagine 17"/>
          <p:cNvPicPr>
            <a:picLocks noChangeAspect="1"/>
          </p:cNvPicPr>
          <p:nvPr/>
        </p:nvPicPr>
        <p:blipFill>
          <a:blip r:embed="rId14"/>
          <a:stretch>
            <a:fillRect/>
          </a:stretch>
        </p:blipFill>
        <p:spPr>
          <a:xfrm>
            <a:off x="6101744" y="6478307"/>
            <a:ext cx="1984863" cy="327775"/>
          </a:xfrm>
          <a:prstGeom prst="rect">
            <a:avLst/>
          </a:prstGeom>
        </p:spPr>
      </p:pic>
      <p:pic>
        <p:nvPicPr>
          <p:cNvPr id="27" name="Immagine 26"/>
          <p:cNvPicPr>
            <a:picLocks noChangeAspect="1"/>
          </p:cNvPicPr>
          <p:nvPr/>
        </p:nvPicPr>
        <p:blipFill>
          <a:blip r:embed="rId15"/>
          <a:stretch>
            <a:fillRect/>
          </a:stretch>
        </p:blipFill>
        <p:spPr>
          <a:xfrm>
            <a:off x="8248125" y="6474398"/>
            <a:ext cx="1978793" cy="303495"/>
          </a:xfrm>
          <a:prstGeom prst="rect">
            <a:avLst/>
          </a:prstGeom>
        </p:spPr>
      </p:pic>
      <p:grpSp>
        <p:nvGrpSpPr>
          <p:cNvPr id="29" name="Gruppo 28"/>
          <p:cNvGrpSpPr/>
          <p:nvPr/>
        </p:nvGrpSpPr>
        <p:grpSpPr>
          <a:xfrm>
            <a:off x="6119094" y="1456504"/>
            <a:ext cx="4010319" cy="984200"/>
            <a:chOff x="7094175" y="1474190"/>
            <a:chExt cx="3776109" cy="931674"/>
          </a:xfrm>
        </p:grpSpPr>
        <p:pic>
          <p:nvPicPr>
            <p:cNvPr id="19" name="Immagine 18"/>
            <p:cNvPicPr>
              <a:picLocks noChangeAspect="1"/>
            </p:cNvPicPr>
            <p:nvPr/>
          </p:nvPicPr>
          <p:blipFill>
            <a:blip r:embed="rId16"/>
            <a:stretch>
              <a:fillRect/>
            </a:stretch>
          </p:blipFill>
          <p:spPr>
            <a:xfrm>
              <a:off x="7150858" y="1736242"/>
              <a:ext cx="2233934" cy="453184"/>
            </a:xfrm>
            <a:prstGeom prst="rect">
              <a:avLst/>
            </a:prstGeom>
          </p:spPr>
        </p:pic>
        <p:pic>
          <p:nvPicPr>
            <p:cNvPr id="22" name="Immagine 21"/>
            <p:cNvPicPr>
              <a:picLocks noChangeAspect="1"/>
            </p:cNvPicPr>
            <p:nvPr/>
          </p:nvPicPr>
          <p:blipFill>
            <a:blip r:embed="rId17"/>
            <a:stretch>
              <a:fillRect/>
            </a:stretch>
          </p:blipFill>
          <p:spPr>
            <a:xfrm>
              <a:off x="9479308" y="1508124"/>
              <a:ext cx="1390976" cy="888148"/>
            </a:xfrm>
            <a:prstGeom prst="rect">
              <a:avLst/>
            </a:prstGeom>
          </p:spPr>
        </p:pic>
        <p:sp>
          <p:nvSpPr>
            <p:cNvPr id="28" name="Rettangolo 27"/>
            <p:cNvSpPr/>
            <p:nvPr/>
          </p:nvSpPr>
          <p:spPr>
            <a:xfrm>
              <a:off x="7094175" y="1474190"/>
              <a:ext cx="3776109" cy="9316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 name="Immagine 2">
            <a:extLst>
              <a:ext uri="{FF2B5EF4-FFF2-40B4-BE49-F238E27FC236}">
                <a16:creationId xmlns:a16="http://schemas.microsoft.com/office/drawing/2014/main" id="{19E8A62C-BF9C-99FD-B4B9-CEAC600B2D03}"/>
              </a:ext>
            </a:extLst>
          </p:cNvPr>
          <p:cNvPicPr>
            <a:picLocks noChangeAspect="1"/>
          </p:cNvPicPr>
          <p:nvPr/>
        </p:nvPicPr>
        <p:blipFill rotWithShape="1">
          <a:blip r:embed="rId18">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13" name="Immagine 12">
            <a:extLst>
              <a:ext uri="{FF2B5EF4-FFF2-40B4-BE49-F238E27FC236}">
                <a16:creationId xmlns:a16="http://schemas.microsoft.com/office/drawing/2014/main" id="{3F0E30E3-E726-25B9-68BA-2DD3E6D2F719}"/>
              </a:ext>
            </a:extLst>
          </p:cNvPr>
          <p:cNvPicPr>
            <a:picLocks noChangeAspect="1"/>
          </p:cNvPicPr>
          <p:nvPr/>
        </p:nvPicPr>
        <p:blipFill>
          <a:blip r:embed="rId19"/>
          <a:stretch>
            <a:fillRect/>
          </a:stretch>
        </p:blipFill>
        <p:spPr>
          <a:xfrm>
            <a:off x="6110642" y="4328307"/>
            <a:ext cx="1953655" cy="1045479"/>
          </a:xfrm>
          <a:prstGeom prst="rect">
            <a:avLst/>
          </a:prstGeom>
        </p:spPr>
      </p:pic>
      <p:pic>
        <p:nvPicPr>
          <p:cNvPr id="14" name="Immagine 13">
            <a:extLst>
              <a:ext uri="{FF2B5EF4-FFF2-40B4-BE49-F238E27FC236}">
                <a16:creationId xmlns:a16="http://schemas.microsoft.com/office/drawing/2014/main" id="{81FF529E-F54C-60D3-C244-58FEE2A3899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pic>
        <p:nvPicPr>
          <p:cNvPr id="31" name="Immagine 30">
            <a:extLst>
              <a:ext uri="{FF2B5EF4-FFF2-40B4-BE49-F238E27FC236}">
                <a16:creationId xmlns:a16="http://schemas.microsoft.com/office/drawing/2014/main" id="{FD71BADC-8CFA-2A7D-7A56-CF5D1CF836BA}"/>
              </a:ext>
            </a:extLst>
          </p:cNvPr>
          <p:cNvPicPr>
            <a:picLocks noChangeAspect="1"/>
          </p:cNvPicPr>
          <p:nvPr/>
        </p:nvPicPr>
        <p:blipFill>
          <a:blip r:embed="rId21"/>
          <a:stretch>
            <a:fillRect/>
          </a:stretch>
        </p:blipFill>
        <p:spPr>
          <a:xfrm>
            <a:off x="605505" y="6460005"/>
            <a:ext cx="2088422" cy="222797"/>
          </a:xfrm>
          <a:prstGeom prst="rect">
            <a:avLst/>
          </a:prstGeom>
        </p:spPr>
      </p:pic>
    </p:spTree>
    <p:extLst>
      <p:ext uri="{BB962C8B-B14F-4D97-AF65-F5344CB8AC3E}">
        <p14:creationId xmlns:p14="http://schemas.microsoft.com/office/powerpoint/2010/main" val="368702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1" grpId="0"/>
      <p:bldP spid="24"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CA2592-1F54-D353-FA17-1CF417E63222}"/>
              </a:ext>
            </a:extLst>
          </p:cNvPr>
          <p:cNvSpPr>
            <a:spLocks noGrp="1"/>
          </p:cNvSpPr>
          <p:nvPr>
            <p:ph type="title"/>
          </p:nvPr>
        </p:nvSpPr>
        <p:spPr/>
        <p:txBody>
          <a:bodyPr/>
          <a:lstStyle/>
          <a:p>
            <a:r>
              <a:rPr lang="en-US" dirty="0"/>
              <a:t>Beam Breakup Effects</a:t>
            </a:r>
          </a:p>
        </p:txBody>
      </p:sp>
      <p:pic>
        <p:nvPicPr>
          <p:cNvPr id="3" name="Immagine 2">
            <a:extLst>
              <a:ext uri="{FF2B5EF4-FFF2-40B4-BE49-F238E27FC236}">
                <a16:creationId xmlns:a16="http://schemas.microsoft.com/office/drawing/2014/main" id="{D5029F12-066D-1CB4-3377-BAA9E7A1BBFF}"/>
              </a:ext>
            </a:extLst>
          </p:cNvPr>
          <p:cNvPicPr>
            <a:picLocks noChangeAspect="1"/>
          </p:cNvPicPr>
          <p:nvPr/>
        </p:nvPicPr>
        <p:blipFill rotWithShape="1">
          <a:blip r:embed="rId3">
            <a:extLst>
              <a:ext uri="{28A0092B-C50C-407E-A947-70E740481C1C}">
                <a14:useLocalDpi xmlns:a14="http://schemas.microsoft.com/office/drawing/2010/main" val="0"/>
              </a:ext>
            </a:extLst>
          </a:blip>
          <a:srcRect t="52179" r="36830"/>
          <a:stretch/>
        </p:blipFill>
        <p:spPr>
          <a:xfrm>
            <a:off x="1336413" y="2091692"/>
            <a:ext cx="2718756" cy="558377"/>
          </a:xfrm>
          <a:prstGeom prst="rect">
            <a:avLst/>
          </a:prstGeom>
        </p:spPr>
      </p:pic>
      <p:sp>
        <p:nvSpPr>
          <p:cNvPr id="4" name="CasellaDiTesto 3">
            <a:extLst>
              <a:ext uri="{FF2B5EF4-FFF2-40B4-BE49-F238E27FC236}">
                <a16:creationId xmlns:a16="http://schemas.microsoft.com/office/drawing/2014/main" id="{E7CD3CD1-A332-DEB1-4D7D-FCD765A14BDF}"/>
              </a:ext>
            </a:extLst>
          </p:cNvPr>
          <p:cNvSpPr txBox="1"/>
          <p:nvPr/>
        </p:nvSpPr>
        <p:spPr>
          <a:xfrm>
            <a:off x="772545" y="1545992"/>
            <a:ext cx="3850826" cy="400110"/>
          </a:xfrm>
          <a:prstGeom prst="rect">
            <a:avLst/>
          </a:prstGeom>
          <a:noFill/>
        </p:spPr>
        <p:txBody>
          <a:bodyPr wrap="square" rtlCol="0">
            <a:spAutoFit/>
          </a:bodyPr>
          <a:lstStyle/>
          <a:p>
            <a:r>
              <a:rPr lang="en-US" sz="2000" b="1" u="sng" dirty="0">
                <a:solidFill>
                  <a:srgbClr val="C00000"/>
                </a:solidFill>
              </a:rPr>
              <a:t>Long-range transverse interaction</a:t>
            </a:r>
          </a:p>
        </p:txBody>
      </p:sp>
      <p:sp>
        <p:nvSpPr>
          <p:cNvPr id="5" name="CasellaDiTesto 4">
            <a:extLst>
              <a:ext uri="{FF2B5EF4-FFF2-40B4-BE49-F238E27FC236}">
                <a16:creationId xmlns:a16="http://schemas.microsoft.com/office/drawing/2014/main" id="{B9F23E85-F96F-2C63-12C7-0EFC4CECB316}"/>
              </a:ext>
            </a:extLst>
          </p:cNvPr>
          <p:cNvSpPr txBox="1"/>
          <p:nvPr/>
        </p:nvSpPr>
        <p:spPr>
          <a:xfrm>
            <a:off x="6059052" y="1545992"/>
            <a:ext cx="5472764" cy="400110"/>
          </a:xfrm>
          <a:prstGeom prst="rect">
            <a:avLst/>
          </a:prstGeom>
          <a:noFill/>
        </p:spPr>
        <p:txBody>
          <a:bodyPr wrap="square" rtlCol="0">
            <a:spAutoFit/>
          </a:bodyPr>
          <a:lstStyle/>
          <a:p>
            <a:r>
              <a:rPr lang="en-US" sz="2000" b="1" u="sng" dirty="0">
                <a:solidFill>
                  <a:srgbClr val="C00000"/>
                </a:solidFill>
              </a:rPr>
              <a:t>Short-range transverse interaction</a:t>
            </a:r>
          </a:p>
        </p:txBody>
      </p:sp>
      <p:pic>
        <p:nvPicPr>
          <p:cNvPr id="6" name="Immagine 5">
            <a:extLst>
              <a:ext uri="{FF2B5EF4-FFF2-40B4-BE49-F238E27FC236}">
                <a16:creationId xmlns:a16="http://schemas.microsoft.com/office/drawing/2014/main" id="{04B503E5-1BE1-F7BB-0BBC-F20A589369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322"/>
          <a:stretch/>
        </p:blipFill>
        <p:spPr>
          <a:xfrm>
            <a:off x="6095986" y="2254849"/>
            <a:ext cx="4759601" cy="655909"/>
          </a:xfrm>
          <a:prstGeom prst="rect">
            <a:avLst/>
          </a:prstGeom>
        </p:spPr>
      </p:pic>
      <p:pic>
        <p:nvPicPr>
          <p:cNvPr id="7" name="Immagine 6">
            <a:extLst>
              <a:ext uri="{FF2B5EF4-FFF2-40B4-BE49-F238E27FC236}">
                <a16:creationId xmlns:a16="http://schemas.microsoft.com/office/drawing/2014/main" id="{BC5CD83B-99A6-0E09-A366-394EE8EFB4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8" name="Immagine 7">
            <a:extLst>
              <a:ext uri="{FF2B5EF4-FFF2-40B4-BE49-F238E27FC236}">
                <a16:creationId xmlns:a16="http://schemas.microsoft.com/office/drawing/2014/main" id="{EC1CBA79-4B48-DB25-3B91-85A6612479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9" name="Immagine 8">
            <a:extLst>
              <a:ext uri="{FF2B5EF4-FFF2-40B4-BE49-F238E27FC236}">
                <a16:creationId xmlns:a16="http://schemas.microsoft.com/office/drawing/2014/main" id="{0FD458E0-9254-C93F-FBE2-160555A5495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cxnSp>
        <p:nvCxnSpPr>
          <p:cNvPr id="10" name="Connettore 1 22">
            <a:extLst>
              <a:ext uri="{FF2B5EF4-FFF2-40B4-BE49-F238E27FC236}">
                <a16:creationId xmlns:a16="http://schemas.microsoft.com/office/drawing/2014/main" id="{DA0AC515-F3F4-488E-2D74-1A565DE77FEC}"/>
              </a:ext>
            </a:extLst>
          </p:cNvPr>
          <p:cNvCxnSpPr>
            <a:cxnSpLocks/>
          </p:cNvCxnSpPr>
          <p:nvPr/>
        </p:nvCxnSpPr>
        <p:spPr>
          <a:xfrm>
            <a:off x="5681142" y="1634058"/>
            <a:ext cx="0" cy="45675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E31622B8-CA61-92D8-7E04-B39392F9A8D8}"/>
              </a:ext>
            </a:extLst>
          </p:cNvPr>
          <p:cNvPicPr>
            <a:picLocks noChangeAspect="1"/>
          </p:cNvPicPr>
          <p:nvPr/>
        </p:nvPicPr>
        <p:blipFill rotWithShape="1">
          <a:blip r:embed="rId8">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graphicFrame>
        <p:nvGraphicFramePr>
          <p:cNvPr id="14" name="Diagramma 13">
            <a:extLst>
              <a:ext uri="{FF2B5EF4-FFF2-40B4-BE49-F238E27FC236}">
                <a16:creationId xmlns:a16="http://schemas.microsoft.com/office/drawing/2014/main" id="{DCE4E65B-2823-948E-A095-ACCE7373A4BE}"/>
              </a:ext>
            </a:extLst>
          </p:cNvPr>
          <p:cNvGraphicFramePr/>
          <p:nvPr>
            <p:extLst>
              <p:ext uri="{D42A27DB-BD31-4B8C-83A1-F6EECF244321}">
                <p14:modId xmlns:p14="http://schemas.microsoft.com/office/powerpoint/2010/main" val="3729007862"/>
              </p:ext>
            </p:extLst>
          </p:nvPr>
        </p:nvGraphicFramePr>
        <p:xfrm>
          <a:off x="639023" y="2810146"/>
          <a:ext cx="3781991" cy="23206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CasellaDiTesto 14">
            <a:extLst>
              <a:ext uri="{FF2B5EF4-FFF2-40B4-BE49-F238E27FC236}">
                <a16:creationId xmlns:a16="http://schemas.microsoft.com/office/drawing/2014/main" id="{5BAEB550-9132-0949-9287-DBD9C3C354FF}"/>
              </a:ext>
            </a:extLst>
          </p:cNvPr>
          <p:cNvSpPr txBox="1"/>
          <p:nvPr/>
        </p:nvSpPr>
        <p:spPr>
          <a:xfrm>
            <a:off x="1118059" y="5502382"/>
            <a:ext cx="4027314" cy="646331"/>
          </a:xfrm>
          <a:prstGeom prst="rect">
            <a:avLst/>
          </a:prstGeom>
          <a:noFill/>
          <a:ln w="28575">
            <a:solidFill>
              <a:srgbClr val="FF0000"/>
            </a:solidFill>
          </a:ln>
        </p:spPr>
        <p:txBody>
          <a:bodyPr wrap="square" rtlCol="0">
            <a:spAutoFit/>
          </a:bodyPr>
          <a:lstStyle/>
          <a:p>
            <a:r>
              <a:rPr lang="it-IT" b="1" dirty="0" err="1"/>
              <a:t>Instability</a:t>
            </a:r>
            <a:r>
              <a:rPr lang="it-IT" dirty="0"/>
              <a:t>: the </a:t>
            </a:r>
            <a:r>
              <a:rPr lang="it-IT" dirty="0" err="1"/>
              <a:t>amplitude</a:t>
            </a:r>
            <a:r>
              <a:rPr lang="it-IT" dirty="0"/>
              <a:t> of the center of mass </a:t>
            </a:r>
            <a:r>
              <a:rPr lang="it-IT" dirty="0" err="1"/>
              <a:t>oscillation</a:t>
            </a:r>
            <a:r>
              <a:rPr lang="it-IT" dirty="0"/>
              <a:t> </a:t>
            </a:r>
            <a:r>
              <a:rPr lang="it-IT" dirty="0" err="1"/>
              <a:t>grows</a:t>
            </a:r>
            <a:endParaRPr lang="en-US" dirty="0"/>
          </a:p>
        </p:txBody>
      </p:sp>
      <p:sp>
        <p:nvSpPr>
          <p:cNvPr id="16" name="Triangolo isoscele 15">
            <a:extLst>
              <a:ext uri="{FF2B5EF4-FFF2-40B4-BE49-F238E27FC236}">
                <a16:creationId xmlns:a16="http://schemas.microsoft.com/office/drawing/2014/main" id="{088F0E00-B903-BEC0-92BC-D39935716AF3}"/>
              </a:ext>
            </a:extLst>
          </p:cNvPr>
          <p:cNvSpPr/>
          <p:nvPr/>
        </p:nvSpPr>
        <p:spPr>
          <a:xfrm>
            <a:off x="283337" y="5516453"/>
            <a:ext cx="629919" cy="589280"/>
          </a:xfrm>
          <a:prstGeom prst="triangle">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2E61B5D2-2C82-F7FA-DB23-F8C69E804863}"/>
              </a:ext>
            </a:extLst>
          </p:cNvPr>
          <p:cNvSpPr txBox="1"/>
          <p:nvPr/>
        </p:nvSpPr>
        <p:spPr>
          <a:xfrm>
            <a:off x="421672" y="5555287"/>
            <a:ext cx="640079" cy="646331"/>
          </a:xfrm>
          <a:prstGeom prst="rect">
            <a:avLst/>
          </a:prstGeom>
          <a:noFill/>
        </p:spPr>
        <p:txBody>
          <a:bodyPr wrap="square" rtlCol="0">
            <a:spAutoFit/>
          </a:bodyPr>
          <a:lstStyle/>
          <a:p>
            <a:r>
              <a:rPr lang="en-US" sz="3600" b="1" dirty="0"/>
              <a:t>!</a:t>
            </a:r>
          </a:p>
        </p:txBody>
      </p:sp>
      <p:sp>
        <p:nvSpPr>
          <p:cNvPr id="18" name="CasellaDiTesto 17">
            <a:extLst>
              <a:ext uri="{FF2B5EF4-FFF2-40B4-BE49-F238E27FC236}">
                <a16:creationId xmlns:a16="http://schemas.microsoft.com/office/drawing/2014/main" id="{2FC1EEE0-C1C7-C0B1-0847-829402E53671}"/>
              </a:ext>
            </a:extLst>
          </p:cNvPr>
          <p:cNvSpPr txBox="1"/>
          <p:nvPr/>
        </p:nvSpPr>
        <p:spPr>
          <a:xfrm>
            <a:off x="6927502" y="5502382"/>
            <a:ext cx="4604314" cy="646331"/>
          </a:xfrm>
          <a:prstGeom prst="rect">
            <a:avLst/>
          </a:prstGeom>
          <a:noFill/>
          <a:ln w="28575">
            <a:solidFill>
              <a:srgbClr val="FF0000"/>
            </a:solidFill>
          </a:ln>
        </p:spPr>
        <p:txBody>
          <a:bodyPr wrap="square" rtlCol="0">
            <a:spAutoFit/>
          </a:bodyPr>
          <a:lstStyle/>
          <a:p>
            <a:r>
              <a:rPr lang="it-IT" b="1" dirty="0" err="1"/>
              <a:t>Phase</a:t>
            </a:r>
            <a:r>
              <a:rPr lang="it-IT" b="1" dirty="0"/>
              <a:t> </a:t>
            </a:r>
            <a:r>
              <a:rPr lang="it-IT" b="1" dirty="0" err="1"/>
              <a:t>space</a:t>
            </a:r>
            <a:r>
              <a:rPr lang="it-IT" b="1" dirty="0"/>
              <a:t> </a:t>
            </a:r>
            <a:r>
              <a:rPr lang="it-IT" b="1" dirty="0" err="1"/>
              <a:t>dilution</a:t>
            </a:r>
            <a:r>
              <a:rPr lang="it-IT" dirty="0"/>
              <a:t>: the </a:t>
            </a:r>
            <a:r>
              <a:rPr lang="it-IT" dirty="0" err="1"/>
              <a:t>correlation</a:t>
            </a:r>
            <a:r>
              <a:rPr lang="it-IT" dirty="0"/>
              <a:t> </a:t>
            </a:r>
            <a:r>
              <a:rPr lang="it-IT" dirty="0" err="1"/>
              <a:t>between</a:t>
            </a:r>
            <a:r>
              <a:rPr lang="it-IT" dirty="0"/>
              <a:t> the </a:t>
            </a:r>
            <a:r>
              <a:rPr lang="it-IT" dirty="0" err="1"/>
              <a:t>planes</a:t>
            </a:r>
            <a:r>
              <a:rPr lang="it-IT" dirty="0"/>
              <a:t> </a:t>
            </a:r>
            <a:r>
              <a:rPr lang="it-IT" dirty="0" err="1"/>
              <a:t>is</a:t>
            </a:r>
            <a:r>
              <a:rPr lang="it-IT" dirty="0"/>
              <a:t> a cause of </a:t>
            </a:r>
            <a:r>
              <a:rPr lang="it-IT" dirty="0" err="1"/>
              <a:t>emittance</a:t>
            </a:r>
            <a:r>
              <a:rPr lang="it-IT" dirty="0"/>
              <a:t> </a:t>
            </a:r>
            <a:r>
              <a:rPr lang="it-IT" dirty="0" err="1"/>
              <a:t>growth</a:t>
            </a:r>
            <a:endParaRPr lang="en-US" dirty="0"/>
          </a:p>
        </p:txBody>
      </p:sp>
      <p:sp>
        <p:nvSpPr>
          <p:cNvPr id="19" name="Triangolo isoscele 18">
            <a:extLst>
              <a:ext uri="{FF2B5EF4-FFF2-40B4-BE49-F238E27FC236}">
                <a16:creationId xmlns:a16="http://schemas.microsoft.com/office/drawing/2014/main" id="{5DBE00BD-78EE-8440-A9CD-FD07A229588C}"/>
              </a:ext>
            </a:extLst>
          </p:cNvPr>
          <p:cNvSpPr/>
          <p:nvPr/>
        </p:nvSpPr>
        <p:spPr>
          <a:xfrm>
            <a:off x="6092781" y="5516453"/>
            <a:ext cx="629919" cy="589280"/>
          </a:xfrm>
          <a:prstGeom prst="triangle">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14A969C9-6FF2-1B50-D51D-C90145CF34AA}"/>
              </a:ext>
            </a:extLst>
          </p:cNvPr>
          <p:cNvSpPr txBox="1"/>
          <p:nvPr/>
        </p:nvSpPr>
        <p:spPr>
          <a:xfrm>
            <a:off x="6231116" y="5555287"/>
            <a:ext cx="640079" cy="646331"/>
          </a:xfrm>
          <a:prstGeom prst="rect">
            <a:avLst/>
          </a:prstGeom>
          <a:noFill/>
        </p:spPr>
        <p:txBody>
          <a:bodyPr wrap="square" rtlCol="0">
            <a:spAutoFit/>
          </a:bodyPr>
          <a:lstStyle/>
          <a:p>
            <a:r>
              <a:rPr lang="en-US" sz="3600" b="1" dirty="0"/>
              <a:t>!</a:t>
            </a:r>
          </a:p>
        </p:txBody>
      </p:sp>
      <p:pic>
        <p:nvPicPr>
          <p:cNvPr id="21" name="Immagine 20">
            <a:extLst>
              <a:ext uri="{FF2B5EF4-FFF2-40B4-BE49-F238E27FC236}">
                <a16:creationId xmlns:a16="http://schemas.microsoft.com/office/drawing/2014/main" id="{39A343D5-B8C4-6164-1D25-318887C6FF60}"/>
              </a:ext>
            </a:extLst>
          </p:cNvPr>
          <p:cNvPicPr>
            <a:picLocks noChangeAspect="1"/>
          </p:cNvPicPr>
          <p:nvPr/>
        </p:nvPicPr>
        <p:blipFill>
          <a:blip r:embed="rId14"/>
          <a:stretch>
            <a:fillRect/>
          </a:stretch>
        </p:blipFill>
        <p:spPr>
          <a:xfrm>
            <a:off x="6722700" y="3258129"/>
            <a:ext cx="3930607" cy="1353815"/>
          </a:xfrm>
          <a:prstGeom prst="rect">
            <a:avLst/>
          </a:prstGeom>
        </p:spPr>
      </p:pic>
      <p:pic>
        <p:nvPicPr>
          <p:cNvPr id="12" name="Immagine 11">
            <a:extLst>
              <a:ext uri="{FF2B5EF4-FFF2-40B4-BE49-F238E27FC236}">
                <a16:creationId xmlns:a16="http://schemas.microsoft.com/office/drawing/2014/main" id="{F2E9B125-F860-5BAB-B4E0-E0D786765E3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13" name="Segnaposto numero diapositiva 12">
            <a:extLst>
              <a:ext uri="{FF2B5EF4-FFF2-40B4-BE49-F238E27FC236}">
                <a16:creationId xmlns:a16="http://schemas.microsoft.com/office/drawing/2014/main" id="{26472EE6-A78B-F7A4-A504-B27DC7A37B59}"/>
              </a:ext>
            </a:extLst>
          </p:cNvPr>
          <p:cNvSpPr>
            <a:spLocks noGrp="1"/>
          </p:cNvSpPr>
          <p:nvPr>
            <p:ph type="sldNum" sz="quarter" idx="12"/>
          </p:nvPr>
        </p:nvSpPr>
        <p:spPr/>
        <p:txBody>
          <a:bodyPr/>
          <a:lstStyle/>
          <a:p>
            <a:fld id="{679D9BAF-EB0A-4984-B454-62179873F15C}" type="slidenum">
              <a:rPr lang="en-US" smtClean="0"/>
              <a:t>5</a:t>
            </a:fld>
            <a:endParaRPr lang="en-US"/>
          </a:p>
        </p:txBody>
      </p:sp>
    </p:spTree>
    <p:extLst>
      <p:ext uri="{BB962C8B-B14F-4D97-AF65-F5344CB8AC3E}">
        <p14:creationId xmlns:p14="http://schemas.microsoft.com/office/powerpoint/2010/main" val="9826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17864-7A29-405F-8D2F-DEC36165AE5F}"/>
              </a:ext>
            </a:extLst>
          </p:cNvPr>
          <p:cNvSpPr>
            <a:spLocks noGrp="1"/>
          </p:cNvSpPr>
          <p:nvPr>
            <p:ph type="title"/>
          </p:nvPr>
        </p:nvSpPr>
        <p:spPr/>
        <p:txBody>
          <a:bodyPr/>
          <a:lstStyle/>
          <a:p>
            <a:r>
              <a:rPr lang="en-US" dirty="0"/>
              <a:t>The Code MILES</a:t>
            </a:r>
          </a:p>
        </p:txBody>
      </p:sp>
      <p:sp>
        <p:nvSpPr>
          <p:cNvPr id="10" name="Segnaposto numero diapositiva 9">
            <a:extLst>
              <a:ext uri="{FF2B5EF4-FFF2-40B4-BE49-F238E27FC236}">
                <a16:creationId xmlns:a16="http://schemas.microsoft.com/office/drawing/2014/main" id="{1F0C1773-2C18-4F5D-B27A-F433CA101CA6}"/>
              </a:ext>
            </a:extLst>
          </p:cNvPr>
          <p:cNvSpPr>
            <a:spLocks noGrp="1"/>
          </p:cNvSpPr>
          <p:nvPr>
            <p:ph type="sldNum" sz="quarter" idx="12"/>
          </p:nvPr>
        </p:nvSpPr>
        <p:spPr/>
        <p:txBody>
          <a:bodyPr/>
          <a:lstStyle/>
          <a:p>
            <a:fld id="{1B6D9910-E225-46A3-9BED-ED920682445F}" type="slidenum">
              <a:rPr lang="en-US" smtClean="0"/>
              <a:t>6</a:t>
            </a:fld>
            <a:endParaRPr lang="en-US"/>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C65BF3A7-2E2B-43D7-85D0-8CD6C85B51D5}"/>
                  </a:ext>
                </a:extLst>
              </p:cNvPr>
              <p:cNvSpPr txBox="1"/>
              <p:nvPr/>
            </p:nvSpPr>
            <p:spPr>
              <a:xfrm>
                <a:off x="838199" y="1380726"/>
                <a:ext cx="8521735" cy="2031325"/>
              </a:xfrm>
              <a:prstGeom prst="rect">
                <a:avLst/>
              </a:prstGeom>
              <a:noFill/>
            </p:spPr>
            <p:txBody>
              <a:bodyPr wrap="square">
                <a:spAutoFit/>
              </a:bodyPr>
              <a:lstStyle/>
              <a:p>
                <a:r>
                  <a:rPr lang="en-US" b="1" dirty="0">
                    <a:solidFill>
                      <a:srgbClr val="C00000"/>
                    </a:solidFill>
                  </a:rPr>
                  <a:t>Dedicated tracking code</a:t>
                </a:r>
              </a:p>
              <a:p>
                <a:pPr marL="285750" indent="-285750">
                  <a:buFont typeface="Arial" panose="020B0604020202020204" pitchFamily="34" charset="0"/>
                  <a:buChar char="•"/>
                </a:pPr>
                <a:r>
                  <a:rPr lang="en-US" dirty="0"/>
                  <a:t>Motivation to investigate </a:t>
                </a:r>
                <a:r>
                  <a:rPr lang="en-US" b="1" dirty="0" err="1"/>
                  <a:t>wakefields</a:t>
                </a:r>
                <a:r>
                  <a:rPr lang="en-US" dirty="0"/>
                  <a:t> </a:t>
                </a:r>
                <a:r>
                  <a:rPr lang="en-US" b="1" dirty="0"/>
                  <a:t>effects</a:t>
                </a:r>
                <a:r>
                  <a:rPr lang="en-US" dirty="0"/>
                  <a:t> in </a:t>
                </a:r>
                <a:r>
                  <a:rPr lang="en-US" dirty="0" err="1"/>
                  <a:t>linacs</a:t>
                </a:r>
                <a:r>
                  <a:rPr lang="en-US" dirty="0"/>
                  <a:t> in presence of non-negligible </a:t>
                </a:r>
                <a:r>
                  <a:rPr lang="en-US" b="1" dirty="0"/>
                  <a:t>space charge</a:t>
                </a:r>
                <a:r>
                  <a:rPr lang="en-US" dirty="0"/>
                  <a:t> endangering the nominal beam quality</a:t>
                </a:r>
              </a:p>
              <a:p>
                <a:pPr marL="285750" indent="-285750">
                  <a:buFont typeface="Arial" panose="020B0604020202020204" pitchFamily="34" charset="0"/>
                  <a:buChar char="•"/>
                </a:pPr>
                <a:r>
                  <a:rPr lang="en-US" dirty="0"/>
                  <a:t>Use of simple</a:t>
                </a:r>
                <a:r>
                  <a:rPr lang="en-US" b="1" dirty="0"/>
                  <a:t> semi-analytical models</a:t>
                </a:r>
                <a:r>
                  <a:rPr lang="en-US" dirty="0"/>
                  <a:t>: </a:t>
                </a:r>
                <a:r>
                  <a:rPr lang="en-US" i="1" dirty="0"/>
                  <a:t>flexible</a:t>
                </a:r>
                <a:r>
                  <a:rPr lang="en-US" b="1" dirty="0"/>
                  <a:t> </a:t>
                </a:r>
                <a:r>
                  <a:rPr lang="en-US" dirty="0"/>
                  <a:t>and </a:t>
                </a:r>
                <a:r>
                  <a:rPr lang="en-US" i="1" dirty="0"/>
                  <a:t>time-efficient</a:t>
                </a:r>
                <a:r>
                  <a:rPr lang="en-US" b="1" dirty="0"/>
                  <a:t> </a:t>
                </a:r>
                <a:r>
                  <a:rPr lang="en-US" dirty="0"/>
                  <a:t>tool</a:t>
                </a:r>
                <a:r>
                  <a:rPr lang="en-US" b="1" dirty="0"/>
                  <a:t> </a:t>
                </a:r>
                <a:r>
                  <a:rPr lang="en-US" dirty="0"/>
                  <a:t>(</a:t>
                </a:r>
                <a:r>
                  <a:rPr lang="en-US" b="1" dirty="0">
                    <a:solidFill>
                      <a:srgbClr val="00B050"/>
                    </a:solidFill>
                  </a:rPr>
                  <a:t>factors </a:t>
                </a:r>
                <a14:m>
                  <m:oMath xmlns:m="http://schemas.openxmlformats.org/officeDocument/2006/math">
                    <m:r>
                      <a:rPr lang="en-GB" b="1" i="1" smtClean="0">
                        <a:solidFill>
                          <a:srgbClr val="00B050"/>
                        </a:solidFill>
                        <a:latin typeface="Cambria Math" panose="02040503050406030204" pitchFamily="18" charset="0"/>
                      </a:rPr>
                      <m:t>∼</m:t>
                    </m:r>
                  </m:oMath>
                </a14:m>
                <a:r>
                  <a:rPr lang="en-US" b="1" dirty="0">
                    <a:solidFill>
                      <a:srgbClr val="00B050"/>
                    </a:solidFill>
                  </a:rPr>
                  <a:t>1/30-1/10</a:t>
                </a:r>
                <a:r>
                  <a:rPr lang="en-US" dirty="0"/>
                  <a:t>)</a:t>
                </a:r>
                <a:r>
                  <a:rPr lang="en-US" b="1" dirty="0">
                    <a:solidFill>
                      <a:srgbClr val="00B050"/>
                    </a:solidFill>
                  </a:rPr>
                  <a:t> </a:t>
                </a:r>
                <a:r>
                  <a:rPr lang="en-US" dirty="0"/>
                  <a:t>with acceptable reduction of the accuracy</a:t>
                </a:r>
              </a:p>
              <a:p>
                <a:pPr marL="285750" indent="-285750">
                  <a:buFont typeface="Arial" panose="020B0604020202020204" pitchFamily="34" charset="0"/>
                  <a:buChar char="•"/>
                </a:pPr>
                <a:r>
                  <a:rPr lang="en-US" dirty="0"/>
                  <a:t>Main applications: investigation of misalignment effects and design of possible </a:t>
                </a:r>
                <a:r>
                  <a:rPr lang="en-US" b="1" dirty="0"/>
                  <a:t>correction</a:t>
                </a:r>
                <a:r>
                  <a:rPr lang="en-US" dirty="0"/>
                  <a:t> schemes</a:t>
                </a:r>
              </a:p>
            </p:txBody>
          </p:sp>
        </mc:Choice>
        <mc:Fallback xmlns="">
          <p:sp>
            <p:nvSpPr>
              <p:cNvPr id="28" name="CasellaDiTesto 27">
                <a:extLst>
                  <a:ext uri="{FF2B5EF4-FFF2-40B4-BE49-F238E27FC236}">
                    <a16:creationId xmlns:a16="http://schemas.microsoft.com/office/drawing/2014/main" id="{C65BF3A7-2E2B-43D7-85D0-8CD6C85B51D5}"/>
                  </a:ext>
                </a:extLst>
              </p:cNvPr>
              <p:cNvSpPr txBox="1">
                <a:spLocks noRot="1" noChangeAspect="1" noMove="1" noResize="1" noEditPoints="1" noAdjustHandles="1" noChangeArrowheads="1" noChangeShapeType="1" noTextEdit="1"/>
              </p:cNvSpPr>
              <p:nvPr/>
            </p:nvSpPr>
            <p:spPr>
              <a:xfrm>
                <a:off x="838199" y="1380726"/>
                <a:ext cx="8521735" cy="2031325"/>
              </a:xfrm>
              <a:prstGeom prst="rect">
                <a:avLst/>
              </a:prstGeom>
              <a:blipFill>
                <a:blip r:embed="rId3"/>
                <a:stretch>
                  <a:fillRect l="-572" t="-1497" b="-3593"/>
                </a:stretch>
              </a:blipFill>
            </p:spPr>
            <p:txBody>
              <a:bodyPr/>
              <a:lstStyle/>
              <a:p>
                <a:r>
                  <a:rPr lang="en-US">
                    <a:noFill/>
                  </a:rPr>
                  <a:t> </a:t>
                </a:r>
              </a:p>
            </p:txBody>
          </p:sp>
        </mc:Fallback>
      </mc:AlternateContent>
      <p:sp>
        <p:nvSpPr>
          <p:cNvPr id="29" name="CasellaDiTesto 28">
            <a:extLst>
              <a:ext uri="{FF2B5EF4-FFF2-40B4-BE49-F238E27FC236}">
                <a16:creationId xmlns:a16="http://schemas.microsoft.com/office/drawing/2014/main" id="{CBE5F000-32CE-4148-B82C-4F7CB471098F}"/>
              </a:ext>
            </a:extLst>
          </p:cNvPr>
          <p:cNvSpPr txBox="1"/>
          <p:nvPr/>
        </p:nvSpPr>
        <p:spPr>
          <a:xfrm>
            <a:off x="814804" y="3363953"/>
            <a:ext cx="10789119" cy="523220"/>
          </a:xfrm>
          <a:prstGeom prst="rect">
            <a:avLst/>
          </a:prstGeom>
          <a:noFill/>
        </p:spPr>
        <p:txBody>
          <a:bodyPr wrap="square" rtlCol="0">
            <a:spAutoFit/>
          </a:bodyPr>
          <a:lstStyle/>
          <a:p>
            <a:r>
              <a:rPr lang="en-US" sz="2800" b="1" dirty="0">
                <a:solidFill>
                  <a:srgbClr val="C00000"/>
                </a:solidFill>
              </a:rPr>
              <a:t>MILES</a:t>
            </a:r>
            <a:r>
              <a:rPr lang="en-US" sz="2800" b="1" dirty="0"/>
              <a:t> =</a:t>
            </a:r>
            <a:r>
              <a:rPr lang="en-US" sz="2800" b="1" dirty="0">
                <a:solidFill>
                  <a:srgbClr val="C00000"/>
                </a:solidFill>
              </a:rPr>
              <a:t> M</a:t>
            </a:r>
            <a:r>
              <a:rPr lang="en-US" sz="2800" b="1" dirty="0"/>
              <a:t>odeling</a:t>
            </a:r>
            <a:r>
              <a:rPr lang="en-US" sz="2800" b="1" dirty="0">
                <a:solidFill>
                  <a:srgbClr val="C00000"/>
                </a:solidFill>
              </a:rPr>
              <a:t> I</a:t>
            </a:r>
            <a:r>
              <a:rPr lang="en-US" sz="2800" b="1" dirty="0"/>
              <a:t>nstabilities</a:t>
            </a:r>
            <a:r>
              <a:rPr lang="en-US" sz="2800" b="1" dirty="0">
                <a:solidFill>
                  <a:srgbClr val="C00000"/>
                </a:solidFill>
              </a:rPr>
              <a:t> </a:t>
            </a:r>
            <a:r>
              <a:rPr lang="en-US" sz="2800" b="1" dirty="0"/>
              <a:t>in </a:t>
            </a:r>
            <a:r>
              <a:rPr lang="en-US" sz="2800" b="1" dirty="0" err="1">
                <a:solidFill>
                  <a:srgbClr val="C00000"/>
                </a:solidFill>
              </a:rPr>
              <a:t>L</a:t>
            </a:r>
            <a:r>
              <a:rPr lang="en-US" sz="2800" b="1" dirty="0" err="1"/>
              <a:t>inacs</a:t>
            </a:r>
            <a:r>
              <a:rPr lang="en-US" sz="2800" b="1" dirty="0">
                <a:solidFill>
                  <a:srgbClr val="C00000"/>
                </a:solidFill>
              </a:rPr>
              <a:t> </a:t>
            </a:r>
            <a:r>
              <a:rPr lang="en-US" sz="2800" b="1" dirty="0"/>
              <a:t>with</a:t>
            </a:r>
            <a:r>
              <a:rPr lang="en-US" sz="2800" b="1" dirty="0">
                <a:solidFill>
                  <a:srgbClr val="C00000"/>
                </a:solidFill>
              </a:rPr>
              <a:t> E</a:t>
            </a:r>
            <a:r>
              <a:rPr lang="en-US" sz="2800" b="1" dirty="0"/>
              <a:t>llipsoidal</a:t>
            </a:r>
            <a:r>
              <a:rPr lang="en-US" sz="2800" b="1" dirty="0">
                <a:solidFill>
                  <a:srgbClr val="C00000"/>
                </a:solidFill>
              </a:rPr>
              <a:t> S</a:t>
            </a:r>
            <a:r>
              <a:rPr lang="en-US" sz="2800" b="1" dirty="0"/>
              <a:t>pace charge</a:t>
            </a:r>
          </a:p>
        </p:txBody>
      </p:sp>
      <p:grpSp>
        <p:nvGrpSpPr>
          <p:cNvPr id="30" name="Group 5">
            <a:extLst>
              <a:ext uri="{FF2B5EF4-FFF2-40B4-BE49-F238E27FC236}">
                <a16:creationId xmlns:a16="http://schemas.microsoft.com/office/drawing/2014/main" id="{1578EA2F-E41F-449D-A40C-C15F55EFA5DE}"/>
              </a:ext>
            </a:extLst>
          </p:cNvPr>
          <p:cNvGrpSpPr/>
          <p:nvPr/>
        </p:nvGrpSpPr>
        <p:grpSpPr>
          <a:xfrm>
            <a:off x="9245467" y="1784620"/>
            <a:ext cx="2108333" cy="1572283"/>
            <a:chOff x="8792387" y="2836248"/>
            <a:chExt cx="2108333" cy="1572283"/>
          </a:xfrm>
        </p:grpSpPr>
        <p:sp>
          <p:nvSpPr>
            <p:cNvPr id="31" name="Rectangle 3">
              <a:extLst>
                <a:ext uri="{FF2B5EF4-FFF2-40B4-BE49-F238E27FC236}">
                  <a16:creationId xmlns:a16="http://schemas.microsoft.com/office/drawing/2014/main" id="{196939E6-341D-4D70-9755-80908F1ADF29}"/>
                </a:ext>
              </a:extLst>
            </p:cNvPr>
            <p:cNvSpPr/>
            <p:nvPr/>
          </p:nvSpPr>
          <p:spPr>
            <a:xfrm>
              <a:off x="8792387" y="3977644"/>
              <a:ext cx="2108333" cy="430887"/>
            </a:xfrm>
            <a:prstGeom prst="rect">
              <a:avLst/>
            </a:prstGeom>
          </p:spPr>
          <p:txBody>
            <a:bodyPr wrap="square">
              <a:spAutoFit/>
            </a:bodyPr>
            <a:lstStyle/>
            <a:p>
              <a:r>
                <a:rPr lang="en-US" sz="1100" dirty="0">
                  <a:solidFill>
                    <a:srgbClr val="202122"/>
                  </a:solidFill>
                  <a:latin typeface="Arial" panose="020B0604020202020204" pitchFamily="34" charset="0"/>
                </a:rPr>
                <a:t>Miles Davis (May 26, 1926 – September 28, 1991) </a:t>
              </a:r>
              <a:endParaRPr lang="en-US" sz="1100" dirty="0"/>
            </a:p>
          </p:txBody>
        </p:sp>
        <p:pic>
          <p:nvPicPr>
            <p:cNvPr id="32" name="Picture 4">
              <a:extLst>
                <a:ext uri="{FF2B5EF4-FFF2-40B4-BE49-F238E27FC236}">
                  <a16:creationId xmlns:a16="http://schemas.microsoft.com/office/drawing/2014/main" id="{95562B41-3F85-4DBE-9CB0-3ADF4DC14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855" y="2836248"/>
              <a:ext cx="1606687" cy="1140327"/>
            </a:xfrm>
            <a:prstGeom prst="rect">
              <a:avLst/>
            </a:prstGeom>
          </p:spPr>
        </p:pic>
      </p:grpSp>
      <p:pic>
        <p:nvPicPr>
          <p:cNvPr id="26" name="Immagine 25">
            <a:extLst>
              <a:ext uri="{FF2B5EF4-FFF2-40B4-BE49-F238E27FC236}">
                <a16:creationId xmlns:a16="http://schemas.microsoft.com/office/drawing/2014/main" id="{B8BAFB19-8C4A-4CFB-813D-1B16DB9DFEF8}"/>
              </a:ext>
            </a:extLst>
          </p:cNvPr>
          <p:cNvPicPr>
            <a:picLocks noChangeAspect="1"/>
          </p:cNvPicPr>
          <p:nvPr/>
        </p:nvPicPr>
        <p:blipFill>
          <a:blip r:embed="rId5"/>
          <a:stretch>
            <a:fillRect/>
          </a:stretch>
        </p:blipFill>
        <p:spPr>
          <a:xfrm>
            <a:off x="871653" y="3971258"/>
            <a:ext cx="3332612" cy="408801"/>
          </a:xfrm>
          <a:prstGeom prst="rect">
            <a:avLst/>
          </a:prstGeom>
        </p:spPr>
      </p:pic>
      <p:pic>
        <p:nvPicPr>
          <p:cNvPr id="3" name="Immagine 2"/>
          <p:cNvPicPr>
            <a:picLocks noChangeAspect="1"/>
          </p:cNvPicPr>
          <p:nvPr/>
        </p:nvPicPr>
        <p:blipFill>
          <a:blip r:embed="rId6"/>
          <a:stretch>
            <a:fillRect/>
          </a:stretch>
        </p:blipFill>
        <p:spPr>
          <a:xfrm>
            <a:off x="4460423" y="3974429"/>
            <a:ext cx="4034682" cy="435461"/>
          </a:xfrm>
          <a:prstGeom prst="rect">
            <a:avLst/>
          </a:prstGeom>
        </p:spPr>
      </p:pic>
      <p:pic>
        <p:nvPicPr>
          <p:cNvPr id="4" name="Immagine 3">
            <a:extLst>
              <a:ext uri="{FF2B5EF4-FFF2-40B4-BE49-F238E27FC236}">
                <a16:creationId xmlns:a16="http://schemas.microsoft.com/office/drawing/2014/main" id="{CBE030D4-20A0-9B9D-6B06-37BDDE0D54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5" name="Immagine 4">
            <a:extLst>
              <a:ext uri="{FF2B5EF4-FFF2-40B4-BE49-F238E27FC236}">
                <a16:creationId xmlns:a16="http://schemas.microsoft.com/office/drawing/2014/main" id="{C2553934-F4CB-A1A9-219B-C2069D06F0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6" name="Immagine 5">
            <a:extLst>
              <a:ext uri="{FF2B5EF4-FFF2-40B4-BE49-F238E27FC236}">
                <a16:creationId xmlns:a16="http://schemas.microsoft.com/office/drawing/2014/main" id="{EA342698-8450-02BC-D086-BC82F5D5A79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7" name="Immagine 6">
            <a:extLst>
              <a:ext uri="{FF2B5EF4-FFF2-40B4-BE49-F238E27FC236}">
                <a16:creationId xmlns:a16="http://schemas.microsoft.com/office/drawing/2014/main" id="{57EE9AE0-7F25-F1E1-39A7-0598783652E3}"/>
              </a:ext>
            </a:extLst>
          </p:cNvPr>
          <p:cNvPicPr>
            <a:picLocks noChangeAspect="1"/>
          </p:cNvPicPr>
          <p:nvPr/>
        </p:nvPicPr>
        <p:blipFill rotWithShape="1">
          <a:blip r:embed="rId10">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8" name="Immagine 7">
            <a:extLst>
              <a:ext uri="{FF2B5EF4-FFF2-40B4-BE49-F238E27FC236}">
                <a16:creationId xmlns:a16="http://schemas.microsoft.com/office/drawing/2014/main" id="{0952D2E1-F11C-85B2-E4FE-4C99E02CC0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
        <p:nvSpPr>
          <p:cNvPr id="11" name="CasellaDiTesto 10">
            <a:extLst>
              <a:ext uri="{FF2B5EF4-FFF2-40B4-BE49-F238E27FC236}">
                <a16:creationId xmlns:a16="http://schemas.microsoft.com/office/drawing/2014/main" id="{F846F5B1-2C17-F32A-C739-0CC4188E4AA6}"/>
              </a:ext>
            </a:extLst>
          </p:cNvPr>
          <p:cNvSpPr txBox="1"/>
          <p:nvPr/>
        </p:nvSpPr>
        <p:spPr>
          <a:xfrm>
            <a:off x="866504" y="4616549"/>
            <a:ext cx="6096000" cy="369332"/>
          </a:xfrm>
          <a:prstGeom prst="rect">
            <a:avLst/>
          </a:prstGeom>
          <a:noFill/>
        </p:spPr>
        <p:txBody>
          <a:bodyPr wrap="square">
            <a:spAutoFit/>
          </a:bodyPr>
          <a:lstStyle/>
          <a:p>
            <a:r>
              <a:rPr lang="en-US" b="1" dirty="0">
                <a:solidFill>
                  <a:srgbClr val="C00000"/>
                </a:solidFill>
              </a:rPr>
              <a:t>Modeling overview and comparison with other codes</a:t>
            </a:r>
            <a:endParaRPr lang="en-US" dirty="0">
              <a:solidFill>
                <a:srgbClr val="C00000"/>
              </a:solidFill>
            </a:endParaRPr>
          </a:p>
        </p:txBody>
      </p:sp>
      <p:graphicFrame>
        <p:nvGraphicFramePr>
          <p:cNvPr id="13" name="Tabella 13">
            <a:extLst>
              <a:ext uri="{FF2B5EF4-FFF2-40B4-BE49-F238E27FC236}">
                <a16:creationId xmlns:a16="http://schemas.microsoft.com/office/drawing/2014/main" id="{3C34CD18-1CEF-EA47-CA8C-FF50D2AAB766}"/>
              </a:ext>
            </a:extLst>
          </p:cNvPr>
          <p:cNvGraphicFramePr>
            <a:graphicFrameLocks noGrp="1"/>
          </p:cNvGraphicFramePr>
          <p:nvPr>
            <p:extLst>
              <p:ext uri="{D42A27DB-BD31-4B8C-83A1-F6EECF244321}">
                <p14:modId xmlns:p14="http://schemas.microsoft.com/office/powerpoint/2010/main" val="124686095"/>
              </p:ext>
            </p:extLst>
          </p:nvPr>
        </p:nvGraphicFramePr>
        <p:xfrm>
          <a:off x="871653" y="4964729"/>
          <a:ext cx="9810201" cy="1651000"/>
        </p:xfrm>
        <a:graphic>
          <a:graphicData uri="http://schemas.openxmlformats.org/drawingml/2006/table">
            <a:tbl>
              <a:tblPr firstRow="1" bandRow="1">
                <a:tableStyleId>{9D7B26C5-4107-4FEC-AEDC-1716B250A1EF}</a:tableStyleId>
              </a:tblPr>
              <a:tblGrid>
                <a:gridCol w="3270067">
                  <a:extLst>
                    <a:ext uri="{9D8B030D-6E8A-4147-A177-3AD203B41FA5}">
                      <a16:colId xmlns:a16="http://schemas.microsoft.com/office/drawing/2014/main" val="1461006351"/>
                    </a:ext>
                  </a:extLst>
                </a:gridCol>
                <a:gridCol w="3270067">
                  <a:extLst>
                    <a:ext uri="{9D8B030D-6E8A-4147-A177-3AD203B41FA5}">
                      <a16:colId xmlns:a16="http://schemas.microsoft.com/office/drawing/2014/main" val="2686236858"/>
                    </a:ext>
                  </a:extLst>
                </a:gridCol>
                <a:gridCol w="3270067">
                  <a:extLst>
                    <a:ext uri="{9D8B030D-6E8A-4147-A177-3AD203B41FA5}">
                      <a16:colId xmlns:a16="http://schemas.microsoft.com/office/drawing/2014/main" val="2748089419"/>
                    </a:ext>
                  </a:extLst>
                </a:gridCol>
              </a:tblGrid>
              <a:tr h="370840">
                <a:tc>
                  <a:txBody>
                    <a:bodyPr/>
                    <a:lstStyle/>
                    <a:p>
                      <a:endParaRPr lang="en-US"/>
                    </a:p>
                  </a:txBody>
                  <a:tcPr/>
                </a:tc>
                <a:tc>
                  <a:txBody>
                    <a:bodyPr/>
                    <a:lstStyle/>
                    <a:p>
                      <a:r>
                        <a:rPr lang="it-IT" dirty="0"/>
                        <a:t>MILES </a:t>
                      </a:r>
                      <a:r>
                        <a:rPr lang="it-IT" dirty="0" err="1"/>
                        <a:t>approach</a:t>
                      </a:r>
                      <a:endParaRPr lang="en-US" dirty="0"/>
                    </a:p>
                  </a:txBody>
                  <a:tcPr/>
                </a:tc>
                <a:tc>
                  <a:txBody>
                    <a:bodyPr/>
                    <a:lstStyle/>
                    <a:p>
                      <a:r>
                        <a:rPr lang="it-IT" dirty="0" err="1"/>
                        <a:t>Commonly</a:t>
                      </a:r>
                      <a:r>
                        <a:rPr lang="it-IT" dirty="0"/>
                        <a:t> </a:t>
                      </a:r>
                      <a:r>
                        <a:rPr lang="it-IT" dirty="0" err="1"/>
                        <a:t>utilized</a:t>
                      </a:r>
                      <a:r>
                        <a:rPr lang="it-IT" dirty="0"/>
                        <a:t> </a:t>
                      </a:r>
                      <a:r>
                        <a:rPr lang="it-IT" dirty="0" err="1"/>
                        <a:t>approaches</a:t>
                      </a:r>
                      <a:endParaRPr lang="en-US" dirty="0"/>
                    </a:p>
                  </a:txBody>
                  <a:tcPr/>
                </a:tc>
                <a:extLst>
                  <a:ext uri="{0D108BD9-81ED-4DB2-BD59-A6C34878D82A}">
                    <a16:rowId xmlns:a16="http://schemas.microsoft.com/office/drawing/2014/main" val="3230008089"/>
                  </a:ext>
                </a:extLst>
              </a:tr>
              <a:tr h="370840">
                <a:tc>
                  <a:txBody>
                    <a:bodyPr/>
                    <a:lstStyle/>
                    <a:p>
                      <a:r>
                        <a:rPr lang="it-IT" dirty="0"/>
                        <a:t>Space </a:t>
                      </a:r>
                      <a:r>
                        <a:rPr lang="it-IT" dirty="0" err="1"/>
                        <a:t>Charge</a:t>
                      </a:r>
                      <a:endParaRPr lang="en-US" dirty="0"/>
                    </a:p>
                  </a:txBody>
                  <a:tcPr/>
                </a:tc>
                <a:tc>
                  <a:txBody>
                    <a:bodyPr/>
                    <a:lstStyle/>
                    <a:p>
                      <a:r>
                        <a:rPr lang="it-IT" dirty="0" err="1"/>
                        <a:t>Equivalelent</a:t>
                      </a:r>
                      <a:r>
                        <a:rPr lang="it-IT" dirty="0"/>
                        <a:t> </a:t>
                      </a:r>
                      <a:r>
                        <a:rPr lang="it-IT" dirty="0" err="1"/>
                        <a:t>ellipsoid</a:t>
                      </a:r>
                      <a:r>
                        <a:rPr lang="it-IT" dirty="0"/>
                        <a:t> or Multi-slice </a:t>
                      </a:r>
                      <a:r>
                        <a:rPr lang="it-IT" dirty="0" err="1"/>
                        <a:t>superposition</a:t>
                      </a:r>
                      <a:endParaRPr lang="en-US" dirty="0"/>
                    </a:p>
                  </a:txBody>
                  <a:tcPr/>
                </a:tc>
                <a:tc>
                  <a:txBody>
                    <a:bodyPr/>
                    <a:lstStyle/>
                    <a:p>
                      <a:r>
                        <a:rPr lang="it-IT" dirty="0" err="1"/>
                        <a:t>Particle</a:t>
                      </a:r>
                      <a:r>
                        <a:rPr lang="it-IT" dirty="0"/>
                        <a:t> in </a:t>
                      </a:r>
                      <a:r>
                        <a:rPr lang="it-IT" dirty="0" err="1"/>
                        <a:t>cell</a:t>
                      </a:r>
                      <a:r>
                        <a:rPr lang="it-IT" dirty="0"/>
                        <a:t> (PIC)</a:t>
                      </a:r>
                      <a:endParaRPr lang="en-US" dirty="0"/>
                    </a:p>
                  </a:txBody>
                  <a:tcPr/>
                </a:tc>
                <a:extLst>
                  <a:ext uri="{0D108BD9-81ED-4DB2-BD59-A6C34878D82A}">
                    <a16:rowId xmlns:a16="http://schemas.microsoft.com/office/drawing/2014/main" val="2448147307"/>
                  </a:ext>
                </a:extLst>
              </a:tr>
              <a:tr h="370840">
                <a:tc>
                  <a:txBody>
                    <a:bodyPr/>
                    <a:lstStyle/>
                    <a:p>
                      <a:r>
                        <a:rPr lang="it-IT" dirty="0"/>
                        <a:t>Wakefields</a:t>
                      </a:r>
                      <a:endParaRPr lang="en-US" dirty="0"/>
                    </a:p>
                  </a:txBody>
                  <a:tcPr/>
                </a:tc>
                <a:tc>
                  <a:txBody>
                    <a:bodyPr/>
                    <a:lstStyle/>
                    <a:p>
                      <a:r>
                        <a:rPr lang="it-IT" dirty="0" err="1"/>
                        <a:t>Algebraic</a:t>
                      </a:r>
                      <a:r>
                        <a:rPr lang="it-IT" dirty="0"/>
                        <a:t> </a:t>
                      </a:r>
                      <a:r>
                        <a:rPr lang="it-IT" dirty="0" err="1"/>
                        <a:t>formalism</a:t>
                      </a:r>
                      <a:endParaRPr lang="en-US" dirty="0"/>
                    </a:p>
                  </a:txBody>
                  <a:tcPr/>
                </a:tc>
                <a:tc>
                  <a:txBody>
                    <a:bodyPr/>
                    <a:lstStyle/>
                    <a:p>
                      <a:r>
                        <a:rPr lang="it-IT" dirty="0" err="1"/>
                        <a:t>Convolution</a:t>
                      </a:r>
                      <a:r>
                        <a:rPr lang="it-IT" dirty="0"/>
                        <a:t> </a:t>
                      </a:r>
                      <a:r>
                        <a:rPr lang="it-IT" dirty="0" err="1"/>
                        <a:t>integral</a:t>
                      </a:r>
                      <a:r>
                        <a:rPr lang="it-IT" dirty="0"/>
                        <a:t> or FFT </a:t>
                      </a:r>
                      <a:r>
                        <a:rPr lang="it-IT" dirty="0" err="1"/>
                        <a:t>equivalent</a:t>
                      </a:r>
                      <a:endParaRPr lang="en-US" dirty="0"/>
                    </a:p>
                  </a:txBody>
                  <a:tcPr/>
                </a:tc>
                <a:extLst>
                  <a:ext uri="{0D108BD9-81ED-4DB2-BD59-A6C34878D82A}">
                    <a16:rowId xmlns:a16="http://schemas.microsoft.com/office/drawing/2014/main" val="647453936"/>
                  </a:ext>
                </a:extLst>
              </a:tr>
            </a:tbl>
          </a:graphicData>
        </a:graphic>
      </p:graphicFrame>
    </p:spTree>
    <p:extLst>
      <p:ext uri="{BB962C8B-B14F-4D97-AF65-F5344CB8AC3E}">
        <p14:creationId xmlns:p14="http://schemas.microsoft.com/office/powerpoint/2010/main" val="219770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a:blip r:embed="rId3"/>
          <a:stretch>
            <a:fillRect/>
          </a:stretch>
        </p:blipFill>
        <p:spPr>
          <a:xfrm>
            <a:off x="5207857" y="4024620"/>
            <a:ext cx="3736036" cy="2818941"/>
          </a:xfrm>
          <a:prstGeom prst="rect">
            <a:avLst/>
          </a:prstGeom>
        </p:spPr>
      </p:pic>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4"/>
                <a:stretch>
                  <a:fillRect l="-2377"/>
                </a:stretch>
              </a:blipFill>
            </p:spPr>
            <p:txBody>
              <a:bodyPr/>
              <a:lstStyle/>
              <a:p>
                <a:r>
                  <a:rPr lang="en-US">
                    <a:noFill/>
                  </a:rPr>
                  <a:t> </a:t>
                </a:r>
              </a:p>
            </p:txBody>
          </p:sp>
        </mc:Fallback>
      </mc:AlternateContent>
      <p:grpSp>
        <p:nvGrpSpPr>
          <p:cNvPr id="12" name="Gruppo 11">
            <a:extLst>
              <a:ext uri="{FF2B5EF4-FFF2-40B4-BE49-F238E27FC236}">
                <a16:creationId xmlns:a16="http://schemas.microsoft.com/office/drawing/2014/main" id="{A3B8A54A-1AB5-C93E-0A18-E4A0602C5085}"/>
              </a:ext>
            </a:extLst>
          </p:cNvPr>
          <p:cNvGrpSpPr/>
          <p:nvPr/>
        </p:nvGrpSpPr>
        <p:grpSpPr>
          <a:xfrm>
            <a:off x="5265575" y="2677066"/>
            <a:ext cx="5283480" cy="1384995"/>
            <a:chOff x="599090" y="1690688"/>
            <a:chExt cx="5283480" cy="1384995"/>
          </a:xfrm>
        </p:grpSpPr>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18589214-455F-5AE5-71FB-00BA9C47E316}"/>
                    </a:ext>
                  </a:extLst>
                </p:cNvPr>
                <p:cNvSpPr txBox="1"/>
                <p:nvPr/>
              </p:nvSpPr>
              <p:spPr>
                <a:xfrm>
                  <a:off x="599090" y="1690688"/>
                  <a:ext cx="5283480" cy="1384995"/>
                </a:xfrm>
                <a:prstGeom prst="rect">
                  <a:avLst/>
                </a:prstGeom>
                <a:noFill/>
                <a:ln w="19050">
                  <a:solidFill>
                    <a:schemeClr val="tx1"/>
                  </a:solidFill>
                </a:ln>
              </p:spPr>
              <p:txBody>
                <a:bodyPr wrap="square" rtlCol="0">
                  <a:spAutoFit/>
                </a:bodyPr>
                <a:lstStyle/>
                <a:p>
                  <a:r>
                    <a:rPr lang="en-US" sz="1400" b="1" dirty="0">
                      <a:solidFill>
                        <a:srgbClr val="C00000"/>
                      </a:solidFill>
                    </a:rPr>
                    <a:t>Injection error:</a:t>
                  </a:r>
                </a:p>
                <a:p>
                  <a:pPr marL="285750" indent="-285750">
                    <a:buFont typeface="Arial" panose="020B0604020202020204" pitchFamily="34" charset="0"/>
                    <a:buChar char="•"/>
                  </a:pPr>
                  <a:r>
                    <a:rPr lang="en-US" sz="1400" dirty="0"/>
                    <a:t>Linac sections are perfectly aligned (ideal)</a:t>
                  </a:r>
                </a:p>
                <a:p>
                  <a:pPr marL="285750" indent="-285750">
                    <a:buFont typeface="Arial" panose="020B0604020202020204" pitchFamily="34" charset="0"/>
                    <a:buChar char="•"/>
                  </a:pPr>
                  <a:r>
                    <a:rPr lang="en-US" sz="1400" dirty="0"/>
                    <a:t>Injection with a transverse offset </a:t>
                  </a:r>
                  <a14:m>
                    <m:oMath xmlns:m="http://schemas.openxmlformats.org/officeDocument/2006/math">
                      <m:r>
                        <m:rPr>
                          <m:sty m:val="p"/>
                        </m:rPr>
                        <a:rPr lang="it-IT" sz="1400" b="0" i="0" smtClean="0">
                          <a:latin typeface="Cambria Math" panose="02040503050406030204" pitchFamily="18" charset="0"/>
                        </a:rPr>
                        <m:t>Δ</m:t>
                      </m:r>
                      <m:r>
                        <a:rPr lang="it-IT" sz="1400" b="0" i="1" smtClean="0">
                          <a:latin typeface="Cambria Math" panose="02040503050406030204" pitchFamily="18" charset="0"/>
                        </a:rPr>
                        <m:t>𝑥</m:t>
                      </m:r>
                    </m:oMath>
                  </a14:m>
                  <a:r>
                    <a:rPr lang="en-US" sz="1400" dirty="0"/>
                    <a:t> for all bunches</a:t>
                  </a:r>
                </a:p>
                <a:p>
                  <a:r>
                    <a:rPr lang="en-US" sz="1400" b="1" dirty="0">
                      <a:solidFill>
                        <a:srgbClr val="C00000"/>
                      </a:solidFill>
                    </a:rPr>
                    <a:t>Random alignment errors:</a:t>
                  </a:r>
                </a:p>
                <a:p>
                  <a:pPr marL="285750" indent="-285750">
                    <a:buFont typeface="Arial" panose="020B0604020202020204" pitchFamily="34" charset="0"/>
                    <a:buChar char="•"/>
                  </a:pPr>
                  <a:r>
                    <a:rPr lang="en-US" sz="1400" dirty="0"/>
                    <a:t>On-axis injection </a:t>
                  </a:r>
                </a:p>
                <a:p>
                  <a:pPr marL="285750" indent="-285750">
                    <a:buFont typeface="Arial" panose="020B0604020202020204" pitchFamily="34" charset="0"/>
                    <a:buChar char="•"/>
                  </a:pPr>
                  <a:r>
                    <a:rPr lang="en-US" sz="1400" dirty="0"/>
                    <a:t>Linac sections exhibit </a:t>
                  </a:r>
                  <a:r>
                    <a:rPr lang="en-US" sz="1400" dirty="0" err="1"/>
                    <a:t>gaussian</a:t>
                  </a:r>
                  <a:r>
                    <a:rPr lang="en-US" sz="1400" dirty="0"/>
                    <a:t> transverse offsets with std dev </a:t>
                  </a:r>
                  <a14:m>
                    <m:oMath xmlns:m="http://schemas.openxmlformats.org/officeDocument/2006/math">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𝜎</m:t>
                          </m:r>
                        </m:e>
                        <m:sub>
                          <m:r>
                            <m:rPr>
                              <m:sty m:val="p"/>
                            </m:rPr>
                            <a:rPr lang="it-IT" sz="1400" b="0" i="0" smtClean="0">
                              <a:latin typeface="Cambria Math" panose="02040503050406030204" pitchFamily="18" charset="0"/>
                            </a:rPr>
                            <m:t>Δ</m:t>
                          </m:r>
                          <m:r>
                            <a:rPr lang="it-IT" sz="1400" b="0" i="1" smtClean="0">
                              <a:latin typeface="Cambria Math" panose="02040503050406030204" pitchFamily="18" charset="0"/>
                            </a:rPr>
                            <m:t>𝑥</m:t>
                          </m:r>
                        </m:sub>
                      </m:sSub>
                    </m:oMath>
                  </a14:m>
                  <a:endParaRPr lang="en-US" sz="1400" dirty="0"/>
                </a:p>
              </p:txBody>
            </p:sp>
          </mc:Choice>
          <mc:Fallback xmlns="">
            <p:sp>
              <p:nvSpPr>
                <p:cNvPr id="5" name="CasellaDiTesto 4">
                  <a:extLst>
                    <a:ext uri="{FF2B5EF4-FFF2-40B4-BE49-F238E27FC236}">
                      <a16:creationId xmlns="" xmlns:a16="http://schemas.microsoft.com/office/drawing/2014/main" xmlns:a14="http://schemas.microsoft.com/office/drawing/2010/main" id="{18589214-455F-5AE5-71FB-00BA9C47E316}"/>
                    </a:ext>
                  </a:extLst>
                </p:cNvPr>
                <p:cNvSpPr txBox="1">
                  <a:spLocks noRot="1" noChangeAspect="1" noMove="1" noResize="1" noEditPoints="1" noAdjustHandles="1" noChangeArrowheads="1" noChangeShapeType="1" noTextEdit="1"/>
                </p:cNvSpPr>
                <p:nvPr/>
              </p:nvSpPr>
              <p:spPr>
                <a:xfrm>
                  <a:off x="599090" y="1690688"/>
                  <a:ext cx="5283480" cy="1384995"/>
                </a:xfrm>
                <a:prstGeom prst="rect">
                  <a:avLst/>
                </a:prstGeom>
                <a:blipFill rotWithShape="0">
                  <a:blip r:embed="rId5"/>
                  <a:stretch>
                    <a:fillRect l="-230" t="-435" b="-3043"/>
                  </a:stretch>
                </a:blipFill>
                <a:ln w="19050">
                  <a:solidFill>
                    <a:schemeClr val="tx1"/>
                  </a:solidFill>
                </a:ln>
              </p:spPr>
              <p:txBody>
                <a:bodyPr/>
                <a:lstStyle/>
                <a:p>
                  <a:r>
                    <a:rPr lang="it-IT">
                      <a:noFill/>
                    </a:rPr>
                    <a:t> </a:t>
                  </a:r>
                </a:p>
              </p:txBody>
            </p:sp>
          </mc:Fallback>
        </mc:AlternateContent>
        <p:grpSp>
          <p:nvGrpSpPr>
            <p:cNvPr id="10" name="Gruppo 9">
              <a:extLst>
                <a:ext uri="{FF2B5EF4-FFF2-40B4-BE49-F238E27FC236}">
                  <a16:creationId xmlns:a16="http://schemas.microsoft.com/office/drawing/2014/main" id="{714559F4-01F1-AA75-2DED-A6A88C43DD7E}"/>
                </a:ext>
              </a:extLst>
            </p:cNvPr>
            <p:cNvGrpSpPr/>
            <p:nvPr/>
          </p:nvGrpSpPr>
          <p:grpSpPr>
            <a:xfrm>
              <a:off x="1917863" y="1743895"/>
              <a:ext cx="404105" cy="218031"/>
              <a:chOff x="1886113" y="1696270"/>
              <a:chExt cx="404105" cy="218031"/>
            </a:xfrm>
          </p:grpSpPr>
          <p:sp>
            <p:nvSpPr>
              <p:cNvPr id="6" name="Ovale 5">
                <a:extLst>
                  <a:ext uri="{FF2B5EF4-FFF2-40B4-BE49-F238E27FC236}">
                    <a16:creationId xmlns:a16="http://schemas.microsoft.com/office/drawing/2014/main" id="{49D4A893-C15F-1589-7914-605D8C5C6FC7}"/>
                  </a:ext>
                </a:extLst>
              </p:cNvPr>
              <p:cNvSpPr/>
              <p:nvPr/>
            </p:nvSpPr>
            <p:spPr>
              <a:xfrm>
                <a:off x="1886113" y="1722372"/>
                <a:ext cx="182412" cy="165828"/>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mbo 6">
                <a:extLst>
                  <a:ext uri="{FF2B5EF4-FFF2-40B4-BE49-F238E27FC236}">
                    <a16:creationId xmlns:a16="http://schemas.microsoft.com/office/drawing/2014/main" id="{BE6EB0E6-AF11-6044-731D-A96ECD8B8C6A}"/>
                  </a:ext>
                </a:extLst>
              </p:cNvPr>
              <p:cNvSpPr/>
              <p:nvPr/>
            </p:nvSpPr>
            <p:spPr>
              <a:xfrm>
                <a:off x="2124389" y="1696270"/>
                <a:ext cx="165829" cy="218031"/>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po 10">
              <a:extLst>
                <a:ext uri="{FF2B5EF4-FFF2-40B4-BE49-F238E27FC236}">
                  <a16:creationId xmlns:a16="http://schemas.microsoft.com/office/drawing/2014/main" id="{04104960-F8ED-9E02-4521-8682AC92B7B3}"/>
                </a:ext>
              </a:extLst>
            </p:cNvPr>
            <p:cNvGrpSpPr/>
            <p:nvPr/>
          </p:nvGrpSpPr>
          <p:grpSpPr>
            <a:xfrm>
              <a:off x="2681186" y="2394790"/>
              <a:ext cx="363229" cy="145057"/>
              <a:chOff x="2636736" y="2394790"/>
              <a:chExt cx="363229" cy="145057"/>
            </a:xfrm>
          </p:grpSpPr>
          <p:sp>
            <p:nvSpPr>
              <p:cNvPr id="8" name="Triangolo isoscele 7">
                <a:extLst>
                  <a:ext uri="{FF2B5EF4-FFF2-40B4-BE49-F238E27FC236}">
                    <a16:creationId xmlns:a16="http://schemas.microsoft.com/office/drawing/2014/main" id="{03B6DF73-53E4-CDE8-EDB0-F201C7EA820F}"/>
                  </a:ext>
                </a:extLst>
              </p:cNvPr>
              <p:cNvSpPr/>
              <p:nvPr/>
            </p:nvSpPr>
            <p:spPr>
              <a:xfrm>
                <a:off x="2636736" y="2394790"/>
                <a:ext cx="159718" cy="145057"/>
              </a:xfrm>
              <a:prstGeom prst="triangl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a:extLst>
                  <a:ext uri="{FF2B5EF4-FFF2-40B4-BE49-F238E27FC236}">
                    <a16:creationId xmlns:a16="http://schemas.microsoft.com/office/drawing/2014/main" id="{A1BCC72D-9696-F828-FF8E-30C9FE20E3C5}"/>
                  </a:ext>
                </a:extLst>
              </p:cNvPr>
              <p:cNvSpPr/>
              <p:nvPr/>
            </p:nvSpPr>
            <p:spPr>
              <a:xfrm>
                <a:off x="2840247" y="2394790"/>
                <a:ext cx="159718" cy="145057"/>
              </a:xfrm>
              <a:prstGeom prst="rect">
                <a:avLst/>
              </a:prstGeom>
              <a:solidFill>
                <a:srgbClr val="BF00B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CasellaDiTesto 15">
            <a:extLst>
              <a:ext uri="{FF2B5EF4-FFF2-40B4-BE49-F238E27FC236}">
                <a16:creationId xmlns:a16="http://schemas.microsoft.com/office/drawing/2014/main" id="{AC7328C0-230D-152A-4B46-7448476646EF}"/>
              </a:ext>
            </a:extLst>
          </p:cNvPr>
          <p:cNvSpPr txBox="1"/>
          <p:nvPr/>
        </p:nvSpPr>
        <p:spPr>
          <a:xfrm>
            <a:off x="8903993" y="4150652"/>
            <a:ext cx="2991507" cy="523220"/>
          </a:xfrm>
          <a:prstGeom prst="rect">
            <a:avLst/>
          </a:prstGeom>
          <a:noFill/>
        </p:spPr>
        <p:txBody>
          <a:bodyPr wrap="square">
            <a:spAutoFit/>
          </a:bodyPr>
          <a:lstStyle/>
          <a:p>
            <a:pPr algn="ctr"/>
            <a:r>
              <a:rPr lang="en-US" sz="1400" i="1" dirty="0"/>
              <a:t>Amplitude of the transverse oscillation of the bunches at the interaction point</a:t>
            </a:r>
          </a:p>
        </p:txBody>
      </p:sp>
      <mc:AlternateContent xmlns:mc="http://schemas.openxmlformats.org/markup-compatibility/2006" xmlns:a14="http://schemas.microsoft.com/office/drawing/2010/main">
        <mc:Choice Requires="a14">
          <p:sp>
            <p:nvSpPr>
              <p:cNvPr id="3" name="CasellaDiTesto 2"/>
              <p:cNvSpPr txBox="1"/>
              <p:nvPr/>
            </p:nvSpPr>
            <p:spPr>
              <a:xfrm>
                <a:off x="334815" y="1394698"/>
                <a:ext cx="7845307" cy="923330"/>
              </a:xfrm>
              <a:prstGeom prst="rect">
                <a:avLst/>
              </a:prstGeom>
              <a:noFill/>
            </p:spPr>
            <p:txBody>
              <a:bodyPr wrap="square" rtlCol="0">
                <a:spAutoFit/>
              </a:bodyPr>
              <a:lstStyle/>
              <a:p>
                <a:pPr marL="285750" indent="-285750">
                  <a:buFont typeface="Arial" panose="020B0604020202020204" pitchFamily="34" charset="0"/>
                  <a:buChar char="•"/>
                </a:pPr>
                <a:r>
                  <a:rPr lang="en-US" dirty="0"/>
                  <a:t>BBU studies for the </a:t>
                </a:r>
                <a:r>
                  <a:rPr lang="en-US" dirty="0" err="1"/>
                  <a:t>TeV</a:t>
                </a:r>
                <a:r>
                  <a:rPr lang="en-US" dirty="0"/>
                  <a:t> scale working point of the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1">
                            <a:latin typeface="Cambria Math" panose="02040503050406030204" pitchFamily="18" charset="0"/>
                          </a:rPr>
                          <m:t>3</m:t>
                        </m:r>
                      </m:sup>
                    </m:sSup>
                  </m:oMath>
                </a14:m>
                <a:r>
                  <a:rPr lang="en-US" dirty="0"/>
                  <a:t> </a:t>
                </a:r>
                <a:r>
                  <a:rPr lang="en-US" b="1" dirty="0"/>
                  <a:t>linear collider</a:t>
                </a:r>
                <a:endParaRPr lang="it-IT" dirty="0"/>
              </a:p>
              <a:p>
                <a:pPr marL="285750" indent="-285750">
                  <a:buFont typeface="Arial" panose="020B0604020202020204" pitchFamily="34" charset="0"/>
                  <a:buChar char="•"/>
                </a:pPr>
                <a:r>
                  <a:rPr lang="en-US" dirty="0"/>
                  <a:t>Center of mass </a:t>
                </a:r>
                <a:r>
                  <a:rPr lang="en-US" b="1" dirty="0"/>
                  <a:t>oscillations </a:t>
                </a:r>
                <a:r>
                  <a:rPr lang="en-US" dirty="0"/>
                  <a:t>in multi</a:t>
                </a:r>
                <a:r>
                  <a:rPr lang="it-IT" dirty="0"/>
                  <a:t>-</a:t>
                </a:r>
                <a:r>
                  <a:rPr lang="en-US" dirty="0"/>
                  <a:t>bunch operation: sequence of point-like, structureless macro-particles carrying the whole bunch charge</a:t>
                </a:r>
              </a:p>
            </p:txBody>
          </p:sp>
        </mc:Choice>
        <mc:Fallback xmlns="">
          <p:sp>
            <p:nvSpPr>
              <p:cNvPr id="3" name="CasellaDiTesto 2"/>
              <p:cNvSpPr txBox="1">
                <a:spLocks noRot="1" noChangeAspect="1" noMove="1" noResize="1" noEditPoints="1" noAdjustHandles="1" noChangeArrowheads="1" noChangeShapeType="1" noTextEdit="1"/>
              </p:cNvSpPr>
              <p:nvPr/>
            </p:nvSpPr>
            <p:spPr>
              <a:xfrm>
                <a:off x="334815" y="1394698"/>
                <a:ext cx="7845307" cy="923330"/>
              </a:xfrm>
              <a:prstGeom prst="rect">
                <a:avLst/>
              </a:prstGeom>
              <a:blipFill>
                <a:blip r:embed="rId6"/>
                <a:stretch>
                  <a:fillRect l="-544" t="-3974" b="-9934"/>
                </a:stretch>
              </a:blipFill>
            </p:spPr>
            <p:txBody>
              <a:bodyPr/>
              <a:lstStyle/>
              <a:p>
                <a:r>
                  <a:rPr lang="en-US">
                    <a:noFill/>
                  </a:rPr>
                  <a:t> </a:t>
                </a:r>
              </a:p>
            </p:txBody>
          </p:sp>
        </mc:Fallback>
      </mc:AlternateContent>
      <p:sp>
        <p:nvSpPr>
          <p:cNvPr id="13" name="Segnaposto numero diapositiva 12"/>
          <p:cNvSpPr>
            <a:spLocks noGrp="1"/>
          </p:cNvSpPr>
          <p:nvPr>
            <p:ph type="sldNum" sz="quarter" idx="12"/>
          </p:nvPr>
        </p:nvSpPr>
        <p:spPr/>
        <p:txBody>
          <a:bodyPr/>
          <a:lstStyle/>
          <a:p>
            <a:fld id="{DA88F107-29D3-4193-A23C-C6E5D8B0097F}" type="slidenum">
              <a:rPr lang="it-IT" smtClean="0"/>
              <a:t>7</a:t>
            </a:fld>
            <a:endParaRPr lang="it-IT"/>
          </a:p>
        </p:txBody>
      </p:sp>
      <p:pic>
        <p:nvPicPr>
          <p:cNvPr id="19" name="Immagine 18">
            <a:extLst>
              <a:ext uri="{FF2B5EF4-FFF2-40B4-BE49-F238E27FC236}">
                <a16:creationId xmlns:a16="http://schemas.microsoft.com/office/drawing/2014/main" id="{B67FEA09-EB32-AA33-92C5-C9D08C4E0256}"/>
              </a:ext>
            </a:extLst>
          </p:cNvPr>
          <p:cNvPicPr>
            <a:picLocks noChangeAspect="1"/>
          </p:cNvPicPr>
          <p:nvPr/>
        </p:nvPicPr>
        <p:blipFill>
          <a:blip r:embed="rId7"/>
          <a:stretch>
            <a:fillRect/>
          </a:stretch>
        </p:blipFill>
        <p:spPr>
          <a:xfrm>
            <a:off x="662435" y="3488333"/>
            <a:ext cx="3329121" cy="2160911"/>
          </a:xfrm>
          <a:prstGeom prst="rect">
            <a:avLst/>
          </a:prstGeom>
        </p:spPr>
      </p:pic>
      <mc:AlternateContent xmlns:mc="http://schemas.openxmlformats.org/markup-compatibility/2006" xmlns:a14="http://schemas.microsoft.com/office/drawing/2010/main">
        <mc:Choice Requires="a14">
          <p:sp>
            <p:nvSpPr>
              <p:cNvPr id="20" name="CasellaDiTesto 19"/>
              <p:cNvSpPr txBox="1"/>
              <p:nvPr/>
            </p:nvSpPr>
            <p:spPr>
              <a:xfrm>
                <a:off x="324531" y="2663952"/>
                <a:ext cx="3864665" cy="344133"/>
              </a:xfrm>
              <a:prstGeom prst="rect">
                <a:avLst/>
              </a:prstGeom>
              <a:noFill/>
            </p:spPr>
            <p:txBody>
              <a:bodyPr wrap="square" rtlCol="0">
                <a:spAutoFit/>
              </a:bodyPr>
              <a:lstStyle/>
              <a:p>
                <a14:m>
                  <m:oMath xmlns:m="http://schemas.openxmlformats.org/officeDocument/2006/math">
                    <m:sSup>
                      <m:sSupPr>
                        <m:ctrlPr>
                          <a:rPr lang="en-US" sz="1600" b="1" i="1" smtClean="0">
                            <a:solidFill>
                              <a:srgbClr val="00B050"/>
                            </a:solidFill>
                            <a:latin typeface="Cambria Math" panose="02040503050406030204" pitchFamily="18" charset="0"/>
                          </a:rPr>
                        </m:ctrlPr>
                      </m:sSupPr>
                      <m:e>
                        <m:r>
                          <a:rPr lang="en-US" sz="1600" b="1" i="0" smtClean="0">
                            <a:solidFill>
                              <a:srgbClr val="00B050"/>
                            </a:solidFill>
                            <a:latin typeface="Cambria Math" panose="02040503050406030204" pitchFamily="18" charset="0"/>
                          </a:rPr>
                          <m:t>𝐂</m:t>
                        </m:r>
                      </m:e>
                      <m:sup>
                        <m:r>
                          <a:rPr lang="en-US" sz="1600" b="1" i="0" smtClean="0">
                            <a:solidFill>
                              <a:srgbClr val="00B050"/>
                            </a:solidFill>
                            <a:latin typeface="Cambria Math" panose="02040503050406030204" pitchFamily="18" charset="0"/>
                          </a:rPr>
                          <m:t>𝟑</m:t>
                        </m:r>
                      </m:sup>
                    </m:sSup>
                  </m:oMath>
                </a14:m>
                <a:r>
                  <a:rPr lang="en-US" sz="1600" b="1" dirty="0">
                    <a:solidFill>
                      <a:srgbClr val="00B050"/>
                    </a:solidFill>
                  </a:rPr>
                  <a:t> working point at </a:t>
                </a:r>
                <a:r>
                  <a:rPr lang="en-US" sz="1600" b="1" dirty="0" err="1">
                    <a:solidFill>
                      <a:srgbClr val="00B050"/>
                    </a:solidFill>
                  </a:rPr>
                  <a:t>TeV</a:t>
                </a:r>
                <a:r>
                  <a:rPr lang="en-US" sz="1600" b="1" dirty="0">
                    <a:solidFill>
                      <a:srgbClr val="00B050"/>
                    </a:solidFill>
                  </a:rPr>
                  <a:t>-scale</a:t>
                </a:r>
                <a:endParaRPr lang="en-US" sz="1600" b="1" dirty="0">
                  <a:solidFill>
                    <a:srgbClr val="FF0000"/>
                  </a:solidFill>
                </a:endParaRPr>
              </a:p>
            </p:txBody>
          </p:sp>
        </mc:Choice>
        <mc:Fallback xmlns="">
          <p:sp>
            <p:nvSpPr>
              <p:cNvPr id="20" name="CasellaDiTesto 19"/>
              <p:cNvSpPr txBox="1">
                <a:spLocks noRot="1" noChangeAspect="1" noMove="1" noResize="1" noEditPoints="1" noAdjustHandles="1" noChangeArrowheads="1" noChangeShapeType="1" noTextEdit="1"/>
              </p:cNvSpPr>
              <p:nvPr/>
            </p:nvSpPr>
            <p:spPr>
              <a:xfrm>
                <a:off x="324531" y="2663952"/>
                <a:ext cx="3864665" cy="344133"/>
              </a:xfrm>
              <a:prstGeom prst="rect">
                <a:avLst/>
              </a:prstGeom>
              <a:blipFill>
                <a:blip r:embed="rId8"/>
                <a:stretch>
                  <a:fillRect t="-3571" b="-23214"/>
                </a:stretch>
              </a:blipFill>
            </p:spPr>
            <p:txBody>
              <a:bodyPr/>
              <a:lstStyle/>
              <a:p>
                <a:r>
                  <a:rPr lang="en-US">
                    <a:noFill/>
                  </a:rPr>
                  <a:t> </a:t>
                </a:r>
              </a:p>
            </p:txBody>
          </p:sp>
        </mc:Fallback>
      </mc:AlternateContent>
      <p:pic>
        <p:nvPicPr>
          <p:cNvPr id="22" name="Immagin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8162" y="1146908"/>
            <a:ext cx="1727338" cy="1155296"/>
          </a:xfrm>
          <a:prstGeom prst="rect">
            <a:avLst/>
          </a:prstGeom>
        </p:spPr>
      </p:pic>
      <p:pic>
        <p:nvPicPr>
          <p:cNvPr id="24" name="Immagine 23"/>
          <p:cNvPicPr>
            <a:picLocks noChangeAspect="1"/>
          </p:cNvPicPr>
          <p:nvPr/>
        </p:nvPicPr>
        <p:blipFill>
          <a:blip r:embed="rId10"/>
          <a:stretch>
            <a:fillRect/>
          </a:stretch>
        </p:blipFill>
        <p:spPr>
          <a:xfrm>
            <a:off x="408026" y="5999595"/>
            <a:ext cx="4479095" cy="208331"/>
          </a:xfrm>
          <a:prstGeom prst="rect">
            <a:avLst/>
          </a:prstGeom>
        </p:spPr>
      </p:pic>
      <p:sp>
        <p:nvSpPr>
          <p:cNvPr id="27" name="CasellaDiTesto 26"/>
          <p:cNvSpPr txBox="1"/>
          <p:nvPr/>
        </p:nvSpPr>
        <p:spPr>
          <a:xfrm>
            <a:off x="362230" y="6234106"/>
            <a:ext cx="4092220" cy="400110"/>
          </a:xfrm>
          <a:prstGeom prst="rect">
            <a:avLst/>
          </a:prstGeom>
          <a:noFill/>
        </p:spPr>
        <p:txBody>
          <a:bodyPr wrap="square" rtlCol="0">
            <a:spAutoFit/>
          </a:bodyPr>
          <a:lstStyle/>
          <a:p>
            <a:r>
              <a:rPr lang="en-US" sz="1000" dirty="0"/>
              <a:t>D. Kim </a:t>
            </a:r>
            <a:r>
              <a:rPr lang="en-US" sz="1000" i="1" dirty="0"/>
              <a:t>et. al</a:t>
            </a:r>
            <a:r>
              <a:rPr lang="en-US" sz="1000" dirty="0"/>
              <a:t>, Design Study of HOM Coupler for the C-band Accelerating Structure, doi:10.18429/JACoW-IPAC2022-TUPOMS057</a:t>
            </a:r>
            <a:endParaRPr lang="it-IT" sz="1000" dirty="0"/>
          </a:p>
        </p:txBody>
      </p:sp>
      <mc:AlternateContent xmlns:mc="http://schemas.openxmlformats.org/markup-compatibility/2006">
        <mc:Choice xmlns:a14="http://schemas.microsoft.com/office/drawing/2010/main" Requires="a14">
          <p:sp>
            <p:nvSpPr>
              <p:cNvPr id="29" name="Rettangolo 28"/>
              <p:cNvSpPr/>
              <p:nvPr/>
            </p:nvSpPr>
            <p:spPr>
              <a:xfrm>
                <a:off x="321325" y="2900071"/>
                <a:ext cx="4664931" cy="584775"/>
              </a:xfrm>
              <a:prstGeom prst="rect">
                <a:avLst/>
              </a:prstGeom>
            </p:spPr>
            <p:txBody>
              <a:bodyPr wrap="square">
                <a:spAutoFit/>
              </a:bodyPr>
              <a:lstStyle/>
              <a:p>
                <a:r>
                  <a:rPr lang="en-US" sz="1600" b="1" dirty="0">
                    <a:solidFill>
                      <a:srgbClr val="FF0000"/>
                    </a:solidFill>
                  </a:rPr>
                  <a:t>+ knowledge of dipole HOMs parameters (</a:t>
                </a: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𝝎</m:t>
                        </m:r>
                      </m:e>
                      <m:sub>
                        <m:r>
                          <a:rPr lang="en-US" sz="1600" b="1" i="1" smtClean="0">
                            <a:solidFill>
                              <a:srgbClr val="FF0000"/>
                            </a:solidFill>
                            <a:latin typeface="Cambria Math" panose="02040503050406030204" pitchFamily="18" charset="0"/>
                          </a:rPr>
                          <m:t>𝟎</m:t>
                        </m:r>
                      </m:sub>
                    </m:sSub>
                  </m:oMath>
                </a14:m>
                <a:r>
                  <a:rPr lang="en-US" sz="1600" b="1" dirty="0">
                    <a:solidFill>
                      <a:srgbClr val="FF0000"/>
                    </a:solidFill>
                  </a:rPr>
                  <a:t>, </a:t>
                </a:r>
                <a14:m>
                  <m:oMath xmlns:m="http://schemas.openxmlformats.org/officeDocument/2006/math">
                    <m:r>
                      <a:rPr lang="en-US" sz="1600" b="1" i="1" smtClean="0">
                        <a:solidFill>
                          <a:srgbClr val="FF0000"/>
                        </a:solidFill>
                        <a:latin typeface="Cambria Math" panose="02040503050406030204" pitchFamily="18" charset="0"/>
                      </a:rPr>
                      <m:t>𝑸</m:t>
                    </m:r>
                  </m:oMath>
                </a14:m>
                <a:r>
                  <a:rPr lang="en-US" sz="1600" b="1" dirty="0">
                    <a:solidFill>
                      <a:srgbClr val="FF0000"/>
                    </a:solidFill>
                  </a:rPr>
                  <a:t>, </a:t>
                </a: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𝑹</m:t>
                        </m:r>
                      </m:e>
                      <m:sub>
                        <m:r>
                          <a:rPr lang="en-US" sz="1600" b="1" i="1" smtClean="0">
                            <a:solidFill>
                              <a:srgbClr val="FF0000"/>
                            </a:solidFill>
                            <a:latin typeface="Cambria Math" panose="02040503050406030204" pitchFamily="18" charset="0"/>
                          </a:rPr>
                          <m:t>⊥</m:t>
                        </m:r>
                      </m:sub>
                    </m:sSub>
                  </m:oMath>
                </a14:m>
                <a:r>
                  <a:rPr lang="en-US" sz="1600" b="1" dirty="0">
                    <a:solidFill>
                      <a:srgbClr val="FF0000"/>
                    </a:solidFill>
                  </a:rPr>
                  <a:t>) for </a:t>
                </a:r>
                <a14:m>
                  <m:oMath xmlns:m="http://schemas.openxmlformats.org/officeDocument/2006/math">
                    <m:r>
                      <a:rPr lang="en-US" sz="1600" b="1" i="1" dirty="0" smtClean="0">
                        <a:solidFill>
                          <a:srgbClr val="FF0000"/>
                        </a:solidFill>
                        <a:latin typeface="Cambria Math" panose="02040503050406030204" pitchFamily="18" charset="0"/>
                      </a:rPr>
                      <m:t>𝟓</m:t>
                    </m:r>
                    <m:r>
                      <a:rPr lang="en-US" sz="1600" b="1" i="1" dirty="0" smtClean="0">
                        <a:solidFill>
                          <a:srgbClr val="FF0000"/>
                        </a:solidFill>
                        <a:latin typeface="Cambria Math" panose="02040503050406030204" pitchFamily="18" charset="0"/>
                      </a:rPr>
                      <m:t>&lt;</m:t>
                    </m:r>
                    <m:sSub>
                      <m:sSubPr>
                        <m:ctrlPr>
                          <a:rPr lang="it-IT" sz="1600" b="1" i="1" smtClean="0">
                            <a:solidFill>
                              <a:srgbClr val="FF0000"/>
                            </a:solidFill>
                            <a:latin typeface="Cambria Math" panose="02040503050406030204" pitchFamily="18" charset="0"/>
                          </a:rPr>
                        </m:ctrlPr>
                      </m:sSubPr>
                      <m:e>
                        <m:r>
                          <a:rPr lang="it-IT" sz="1600" b="1" i="1" smtClean="0">
                            <a:solidFill>
                              <a:srgbClr val="FF0000"/>
                            </a:solidFill>
                            <a:latin typeface="Cambria Math" panose="02040503050406030204" pitchFamily="18" charset="0"/>
                          </a:rPr>
                          <m:t>𝝎</m:t>
                        </m:r>
                      </m:e>
                      <m:sub>
                        <m:r>
                          <a:rPr lang="it-IT" sz="1600" b="1" i="1" smtClean="0">
                            <a:solidFill>
                              <a:srgbClr val="FF0000"/>
                            </a:solidFill>
                            <a:latin typeface="Cambria Math" panose="02040503050406030204" pitchFamily="18" charset="0"/>
                          </a:rPr>
                          <m:t>𝟎</m:t>
                        </m:r>
                      </m:sub>
                    </m:sSub>
                    <m:r>
                      <a:rPr lang="it-IT" sz="1600" b="1" i="1" smtClean="0">
                        <a:solidFill>
                          <a:srgbClr val="FF0000"/>
                        </a:solidFill>
                        <a:latin typeface="Cambria Math" panose="02040503050406030204" pitchFamily="18" charset="0"/>
                      </a:rPr>
                      <m:t>/</m:t>
                    </m:r>
                    <m:r>
                      <a:rPr lang="it-IT" sz="1600" b="1" i="1" smtClean="0">
                        <a:solidFill>
                          <a:srgbClr val="FF0000"/>
                        </a:solidFill>
                        <a:latin typeface="Cambria Math" panose="02040503050406030204" pitchFamily="18" charset="0"/>
                      </a:rPr>
                      <m:t>𝟐</m:t>
                    </m:r>
                    <m:r>
                      <a:rPr lang="it-IT" sz="1600" b="1" i="1" smtClean="0">
                        <a:solidFill>
                          <a:srgbClr val="FF0000"/>
                        </a:solidFill>
                        <a:latin typeface="Cambria Math" panose="02040503050406030204" pitchFamily="18" charset="0"/>
                      </a:rPr>
                      <m:t>𝝅</m:t>
                    </m:r>
                    <m:r>
                      <a:rPr lang="en-US" sz="1600" b="1" i="1" dirty="0" smtClean="0">
                        <a:solidFill>
                          <a:srgbClr val="FF0000"/>
                        </a:solidFill>
                        <a:latin typeface="Cambria Math" panose="02040503050406030204" pitchFamily="18" charset="0"/>
                      </a:rPr>
                      <m:t>&lt;</m:t>
                    </m:r>
                    <m:r>
                      <a:rPr lang="en-US" sz="1600" b="1" i="1" dirty="0" smtClean="0">
                        <a:solidFill>
                          <a:srgbClr val="FF0000"/>
                        </a:solidFill>
                        <a:latin typeface="Cambria Math" panose="02040503050406030204" pitchFamily="18" charset="0"/>
                      </a:rPr>
                      <m:t>𝟐𝟎</m:t>
                    </m:r>
                    <m:r>
                      <a:rPr lang="en-US" sz="1600" b="1" i="1" dirty="0" smtClean="0">
                        <a:solidFill>
                          <a:srgbClr val="FF0000"/>
                        </a:solidFill>
                        <a:latin typeface="Cambria Math" panose="02040503050406030204" pitchFamily="18" charset="0"/>
                      </a:rPr>
                      <m:t> </m:t>
                    </m:r>
                    <m:r>
                      <a:rPr lang="en-US" sz="1600" b="1" i="0" dirty="0" smtClean="0">
                        <a:solidFill>
                          <a:srgbClr val="FF0000"/>
                        </a:solidFill>
                        <a:latin typeface="Cambria Math" panose="02040503050406030204" pitchFamily="18" charset="0"/>
                      </a:rPr>
                      <m:t>𝐆𝐇𝐳</m:t>
                    </m:r>
                  </m:oMath>
                </a14:m>
                <a:endParaRPr lang="en-US" sz="1600" b="1" dirty="0">
                  <a:solidFill>
                    <a:srgbClr val="FF0000"/>
                  </a:solidFill>
                </a:endParaRPr>
              </a:p>
            </p:txBody>
          </p:sp>
        </mc:Choice>
        <mc:Fallback>
          <p:sp>
            <p:nvSpPr>
              <p:cNvPr id="29" name="Rettangolo 28"/>
              <p:cNvSpPr>
                <a:spLocks noRot="1" noChangeAspect="1" noMove="1" noResize="1" noEditPoints="1" noAdjustHandles="1" noChangeArrowheads="1" noChangeShapeType="1" noTextEdit="1"/>
              </p:cNvSpPr>
              <p:nvPr/>
            </p:nvSpPr>
            <p:spPr>
              <a:xfrm>
                <a:off x="321325" y="2900071"/>
                <a:ext cx="4664931" cy="584775"/>
              </a:xfrm>
              <a:prstGeom prst="rect">
                <a:avLst/>
              </a:prstGeom>
              <a:blipFill>
                <a:blip r:embed="rId11"/>
                <a:stretch>
                  <a:fillRect l="-784" t="-3125" r="-654" b="-12500"/>
                </a:stretch>
              </a:blipFill>
            </p:spPr>
            <p:txBody>
              <a:bodyPr/>
              <a:lstStyle/>
              <a:p>
                <a:r>
                  <a:rPr lang="en-US">
                    <a:noFill/>
                  </a:rPr>
                  <a:t> </a:t>
                </a:r>
              </a:p>
            </p:txBody>
          </p:sp>
        </mc:Fallback>
      </mc:AlternateContent>
      <p:pic>
        <p:nvPicPr>
          <p:cNvPr id="4" name="Immagine 3"/>
          <p:cNvPicPr>
            <a:picLocks noChangeAspect="1"/>
          </p:cNvPicPr>
          <p:nvPr/>
        </p:nvPicPr>
        <p:blipFill>
          <a:blip r:embed="rId12"/>
          <a:stretch>
            <a:fillRect/>
          </a:stretch>
        </p:blipFill>
        <p:spPr>
          <a:xfrm>
            <a:off x="8949076" y="6022654"/>
            <a:ext cx="3003264" cy="333696"/>
          </a:xfrm>
          <a:prstGeom prst="rect">
            <a:avLst/>
          </a:prstGeom>
        </p:spPr>
      </p:pic>
      <p:pic>
        <p:nvPicPr>
          <p:cNvPr id="25" name="Immagine 24"/>
          <p:cNvPicPr>
            <a:picLocks noChangeAspect="1"/>
          </p:cNvPicPr>
          <p:nvPr/>
        </p:nvPicPr>
        <p:blipFill>
          <a:blip r:embed="rId13"/>
          <a:stretch>
            <a:fillRect/>
          </a:stretch>
        </p:blipFill>
        <p:spPr>
          <a:xfrm>
            <a:off x="7507389" y="2235455"/>
            <a:ext cx="3996706" cy="304474"/>
          </a:xfrm>
          <a:prstGeom prst="rect">
            <a:avLst/>
          </a:prstGeom>
        </p:spPr>
      </p:pic>
      <p:cxnSp>
        <p:nvCxnSpPr>
          <p:cNvPr id="32" name="Connettore diritto 11">
            <a:extLst>
              <a:ext uri="{FF2B5EF4-FFF2-40B4-BE49-F238E27FC236}">
                <a16:creationId xmlns:a16="http://schemas.microsoft.com/office/drawing/2014/main" id="{366E9DE5-A9DB-44F8-B2EA-70DB45C44906}"/>
              </a:ext>
            </a:extLst>
          </p:cNvPr>
          <p:cNvCxnSpPr/>
          <p:nvPr/>
        </p:nvCxnSpPr>
        <p:spPr>
          <a:xfrm>
            <a:off x="5030050" y="2675807"/>
            <a:ext cx="10301" cy="4056819"/>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pic>
        <p:nvPicPr>
          <p:cNvPr id="21" name="Immagine 20">
            <a:extLst>
              <a:ext uri="{FF2B5EF4-FFF2-40B4-BE49-F238E27FC236}">
                <a16:creationId xmlns:a16="http://schemas.microsoft.com/office/drawing/2014/main" id="{ECB70724-3A34-5EDF-8DFA-D23E458C28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23" name="Immagine 22">
            <a:extLst>
              <a:ext uri="{FF2B5EF4-FFF2-40B4-BE49-F238E27FC236}">
                <a16:creationId xmlns:a16="http://schemas.microsoft.com/office/drawing/2014/main" id="{B7E6D025-0F34-53A0-C73E-74B24F3785A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26" name="Immagine 25">
            <a:extLst>
              <a:ext uri="{FF2B5EF4-FFF2-40B4-BE49-F238E27FC236}">
                <a16:creationId xmlns:a16="http://schemas.microsoft.com/office/drawing/2014/main" id="{309AB0F7-ABF7-4B3A-1CC4-07FB74FCF186}"/>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28" name="Immagine 27">
            <a:extLst>
              <a:ext uri="{FF2B5EF4-FFF2-40B4-BE49-F238E27FC236}">
                <a16:creationId xmlns:a16="http://schemas.microsoft.com/office/drawing/2014/main" id="{2D08C330-9234-6C26-6A85-844406563A9B}"/>
              </a:ext>
            </a:extLst>
          </p:cNvPr>
          <p:cNvPicPr>
            <a:picLocks noChangeAspect="1"/>
          </p:cNvPicPr>
          <p:nvPr/>
        </p:nvPicPr>
        <p:blipFill rotWithShape="1">
          <a:blip r:embed="rId17">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AF82BBB4-3894-05F1-0504-5037376DA346}"/>
                  </a:ext>
                </a:extLst>
              </p:cNvPr>
              <p:cNvSpPr txBox="1"/>
              <p:nvPr/>
            </p:nvSpPr>
            <p:spPr>
              <a:xfrm>
                <a:off x="5768925" y="5888845"/>
                <a:ext cx="1101775" cy="276999"/>
              </a:xfrm>
              <a:prstGeom prst="rect">
                <a:avLst/>
              </a:prstGeom>
              <a:solidFill>
                <a:schemeClr val="accent5">
                  <a:lumMod val="20000"/>
                  <a:lumOff val="80000"/>
                </a:schemeClr>
              </a:solidFill>
              <a:ln>
                <a:solidFill>
                  <a:schemeClr val="tx1"/>
                </a:solidFill>
              </a:ln>
            </p:spPr>
            <p:txBody>
              <a:bodyPr wrap="square" rtlCol="0">
                <a:spAutoFit/>
              </a:bodyPr>
              <a:lstStyle/>
              <a:p>
                <a14:m>
                  <m:oMath xmlns:m="http://schemas.openxmlformats.org/officeDocument/2006/math">
                    <m:sSup>
                      <m:sSupPr>
                        <m:ctrlPr>
                          <a:rPr lang="it-IT" sz="1200" b="0" i="1" dirty="0" smtClean="0">
                            <a:latin typeface="Cambria Math" panose="02040503050406030204" pitchFamily="18" charset="0"/>
                          </a:rPr>
                        </m:ctrlPr>
                      </m:sSupPr>
                      <m:e>
                        <m:r>
                          <m:rPr>
                            <m:sty m:val="p"/>
                          </m:rPr>
                          <a:rPr lang="it-IT" sz="1200" i="0" dirty="0" smtClean="0">
                            <a:latin typeface="Cambria Math" panose="02040503050406030204" pitchFamily="18" charset="0"/>
                          </a:rPr>
                          <m:t>C</m:t>
                        </m:r>
                      </m:e>
                      <m:sup>
                        <m:r>
                          <a:rPr lang="it-IT" sz="1200" b="0" i="0" dirty="0" smtClean="0">
                            <a:latin typeface="Cambria Math" panose="02040503050406030204" pitchFamily="18" charset="0"/>
                          </a:rPr>
                          <m:t>3</m:t>
                        </m:r>
                      </m:sup>
                    </m:sSup>
                  </m:oMath>
                </a14:m>
                <a:r>
                  <a:rPr lang="it-IT" sz="1200" dirty="0"/>
                  <a:t> </a:t>
                </a:r>
                <a:r>
                  <a:rPr lang="it-IT" sz="1200" dirty="0" err="1"/>
                  <a:t>parameters</a:t>
                </a:r>
                <a:endParaRPr lang="en-US" sz="1200" dirty="0"/>
              </a:p>
            </p:txBody>
          </p:sp>
        </mc:Choice>
        <mc:Fallback xmlns="">
          <p:sp>
            <p:nvSpPr>
              <p:cNvPr id="30" name="CasellaDiTesto 29">
                <a:extLst>
                  <a:ext uri="{FF2B5EF4-FFF2-40B4-BE49-F238E27FC236}">
                    <a16:creationId xmlns:a16="http://schemas.microsoft.com/office/drawing/2014/main" id="{AF82BBB4-3894-05F1-0504-5037376DA346}"/>
                  </a:ext>
                </a:extLst>
              </p:cNvPr>
              <p:cNvSpPr txBox="1">
                <a:spLocks noRot="1" noChangeAspect="1" noMove="1" noResize="1" noEditPoints="1" noAdjustHandles="1" noChangeArrowheads="1" noChangeShapeType="1" noTextEdit="1"/>
              </p:cNvSpPr>
              <p:nvPr/>
            </p:nvSpPr>
            <p:spPr>
              <a:xfrm>
                <a:off x="5768925" y="5888845"/>
                <a:ext cx="1101775" cy="276999"/>
              </a:xfrm>
              <a:prstGeom prst="rect">
                <a:avLst/>
              </a:prstGeom>
              <a:blipFill>
                <a:blip r:embed="rId20"/>
                <a:stretch>
                  <a:fillRect b="-17021"/>
                </a:stretch>
              </a:blipFill>
              <a:ln>
                <a:solidFill>
                  <a:schemeClr val="tx1"/>
                </a:solidFill>
              </a:ln>
            </p:spPr>
            <p:txBody>
              <a:bodyPr/>
              <a:lstStyle/>
              <a:p>
                <a:r>
                  <a:rPr lang="en-US">
                    <a:noFill/>
                  </a:rPr>
                  <a:t> </a:t>
                </a:r>
              </a:p>
            </p:txBody>
          </p:sp>
        </mc:Fallback>
      </mc:AlternateContent>
      <p:pic>
        <p:nvPicPr>
          <p:cNvPr id="14" name="Immagine 13">
            <a:extLst>
              <a:ext uri="{FF2B5EF4-FFF2-40B4-BE49-F238E27FC236}">
                <a16:creationId xmlns:a16="http://schemas.microsoft.com/office/drawing/2014/main" id="{62CA63A3-76D8-820B-4C1A-F8A52B4A3B6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35207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 (2)</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sp>
        <p:nvSpPr>
          <p:cNvPr id="16" name="CasellaDiTesto 15">
            <a:extLst>
              <a:ext uri="{FF2B5EF4-FFF2-40B4-BE49-F238E27FC236}">
                <a16:creationId xmlns:a16="http://schemas.microsoft.com/office/drawing/2014/main" id="{AC7328C0-230D-152A-4B46-7448476646EF}"/>
              </a:ext>
            </a:extLst>
          </p:cNvPr>
          <p:cNvSpPr txBox="1"/>
          <p:nvPr/>
        </p:nvSpPr>
        <p:spPr>
          <a:xfrm>
            <a:off x="6955235" y="5698614"/>
            <a:ext cx="5236765" cy="523220"/>
          </a:xfrm>
          <a:prstGeom prst="rect">
            <a:avLst/>
          </a:prstGeom>
          <a:noFill/>
        </p:spPr>
        <p:txBody>
          <a:bodyPr wrap="square">
            <a:spAutoFit/>
          </a:bodyPr>
          <a:lstStyle/>
          <a:p>
            <a:pPr algn="ctr"/>
            <a:r>
              <a:rPr lang="en-US" sz="1400" i="1" dirty="0"/>
              <a:t>Amplitude of the transverse oscillation for each bunch in the rf-pulse at the interaction point normalized to the first bunch’s amplitude</a:t>
            </a:r>
          </a:p>
        </p:txBody>
      </p:sp>
      <p:pic>
        <p:nvPicPr>
          <p:cNvPr id="13" name="Immagine 12">
            <a:extLst>
              <a:ext uri="{FF2B5EF4-FFF2-40B4-BE49-F238E27FC236}">
                <a16:creationId xmlns:a16="http://schemas.microsoft.com/office/drawing/2014/main" id="{7C2F2FF8-6FFE-CD0C-6B8D-BE0AA30ED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2143206"/>
            <a:ext cx="4844156" cy="3633117"/>
          </a:xfrm>
          <a:prstGeom prst="rect">
            <a:avLst/>
          </a:prstGeom>
        </p:spPr>
      </p:pic>
      <p:pic>
        <p:nvPicPr>
          <p:cNvPr id="25" name="Immagine 24">
            <a:extLst>
              <a:ext uri="{FF2B5EF4-FFF2-40B4-BE49-F238E27FC236}">
                <a16:creationId xmlns:a16="http://schemas.microsoft.com/office/drawing/2014/main" id="{6111F056-8573-C3B1-BD58-2FAF871FD2FA}"/>
              </a:ext>
            </a:extLst>
          </p:cNvPr>
          <p:cNvPicPr>
            <a:picLocks noChangeAspect="1"/>
          </p:cNvPicPr>
          <p:nvPr/>
        </p:nvPicPr>
        <p:blipFill>
          <a:blip r:embed="rId5"/>
          <a:stretch>
            <a:fillRect/>
          </a:stretch>
        </p:blipFill>
        <p:spPr>
          <a:xfrm>
            <a:off x="4617878" y="5981044"/>
            <a:ext cx="2161871" cy="663496"/>
          </a:xfrm>
          <a:prstGeom prst="rect">
            <a:avLst/>
          </a:prstGeom>
        </p:spPr>
      </p:pic>
      <p:sp>
        <p:nvSpPr>
          <p:cNvPr id="3" name="Segnaposto numero diapositiva 2"/>
          <p:cNvSpPr>
            <a:spLocks noGrp="1"/>
          </p:cNvSpPr>
          <p:nvPr>
            <p:ph type="sldNum" sz="quarter" idx="12"/>
          </p:nvPr>
        </p:nvSpPr>
        <p:spPr/>
        <p:txBody>
          <a:bodyPr/>
          <a:lstStyle/>
          <a:p>
            <a:fld id="{DA88F107-29D3-4193-A23C-C6E5D8B0097F}" type="slidenum">
              <a:rPr lang="it-IT" smtClean="0"/>
              <a:t>8</a:t>
            </a:fld>
            <a:endParaRPr lang="it-IT"/>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18589214-455F-5AE5-71FB-00BA9C47E316}"/>
                  </a:ext>
                </a:extLst>
              </p:cNvPr>
              <p:cNvSpPr txBox="1"/>
              <p:nvPr/>
            </p:nvSpPr>
            <p:spPr>
              <a:xfrm>
                <a:off x="7797638" y="1698043"/>
                <a:ext cx="3512127" cy="523220"/>
              </a:xfrm>
              <a:prstGeom prst="rect">
                <a:avLst/>
              </a:prstGeom>
              <a:noFill/>
              <a:ln w="19050">
                <a:solidFill>
                  <a:schemeClr val="tx1"/>
                </a:solidFill>
              </a:ln>
            </p:spPr>
            <p:txBody>
              <a:bodyPr wrap="square" rtlCol="0">
                <a:spAutoFit/>
              </a:bodyPr>
              <a:lstStyle/>
              <a:p>
                <a:pPr algn="ctr"/>
                <a:r>
                  <a:rPr lang="en-US" sz="1400" b="1" dirty="0">
                    <a:solidFill>
                      <a:srgbClr val="00B050"/>
                    </a:solidFill>
                  </a:rPr>
                  <a:t>Worst case scenario from previous plot:</a:t>
                </a:r>
              </a:p>
              <a:p>
                <a:pPr algn="ctr"/>
                <a:r>
                  <a:rPr lang="en-US" sz="1400" dirty="0"/>
                  <a:t>Random misalignments with </a:t>
                </a:r>
                <a14:m>
                  <m:oMath xmlns:m="http://schemas.openxmlformats.org/officeDocument/2006/math">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𝜎</m:t>
                        </m:r>
                      </m:e>
                      <m:sub>
                        <m:r>
                          <m:rPr>
                            <m:sty m:val="p"/>
                          </m:rPr>
                          <a:rPr lang="it-IT" sz="1400" b="0" i="0" smtClean="0">
                            <a:latin typeface="Cambria Math" panose="02040503050406030204" pitchFamily="18" charset="0"/>
                          </a:rPr>
                          <m:t>Δ</m:t>
                        </m:r>
                        <m:r>
                          <a:rPr lang="it-IT" sz="1400" b="0" i="1" smtClean="0">
                            <a:latin typeface="Cambria Math" panose="02040503050406030204" pitchFamily="18" charset="0"/>
                          </a:rPr>
                          <m:t>𝑥</m:t>
                        </m:r>
                      </m:sub>
                    </m:sSub>
                    <m:r>
                      <a:rPr lang="it-IT" sz="1400" b="0" i="1" smtClean="0">
                        <a:latin typeface="Cambria Math" panose="02040503050406030204" pitchFamily="18" charset="0"/>
                      </a:rPr>
                      <m:t>=100</m:t>
                    </m:r>
                    <m:r>
                      <a:rPr lang="it-IT" sz="1400" b="0" i="0" smtClean="0">
                        <a:latin typeface="Cambria Math" panose="02040503050406030204" pitchFamily="18" charset="0"/>
                      </a:rPr>
                      <m:t> </m:t>
                    </m:r>
                    <m:r>
                      <m:rPr>
                        <m:sty m:val="p"/>
                      </m:rPr>
                      <a:rPr lang="it-IT" sz="1400" b="0" i="0" smtClean="0">
                        <a:latin typeface="Cambria Math" panose="02040503050406030204" pitchFamily="18" charset="0"/>
                      </a:rPr>
                      <m:t>μm</m:t>
                    </m:r>
                  </m:oMath>
                </a14:m>
                <a:endParaRPr lang="en-US" sz="1400" dirty="0"/>
              </a:p>
            </p:txBody>
          </p:sp>
        </mc:Choice>
        <mc:Fallback xmlns="">
          <p:sp>
            <p:nvSpPr>
              <p:cNvPr id="5" name="CasellaDiTesto 4">
                <a:extLst>
                  <a:ext uri="{FF2B5EF4-FFF2-40B4-BE49-F238E27FC236}">
                    <a16:creationId xmlns="" xmlns:a16="http://schemas.microsoft.com/office/drawing/2014/main" xmlns:a14="http://schemas.microsoft.com/office/drawing/2010/main" id="{18589214-455F-5AE5-71FB-00BA9C47E316}"/>
                  </a:ext>
                </a:extLst>
              </p:cNvPr>
              <p:cNvSpPr txBox="1">
                <a:spLocks noRot="1" noChangeAspect="1" noMove="1" noResize="1" noEditPoints="1" noAdjustHandles="1" noChangeArrowheads="1" noChangeShapeType="1" noTextEdit="1"/>
              </p:cNvSpPr>
              <p:nvPr/>
            </p:nvSpPr>
            <p:spPr>
              <a:xfrm>
                <a:off x="7797638" y="1698043"/>
                <a:ext cx="3512127" cy="523220"/>
              </a:xfrm>
              <a:prstGeom prst="rect">
                <a:avLst/>
              </a:prstGeom>
              <a:blipFill rotWithShape="0">
                <a:blip r:embed="rId8"/>
                <a:stretch>
                  <a:fillRect t="-1136" b="-9091"/>
                </a:stretch>
              </a:blipFill>
              <a:ln w="19050">
                <a:solidFill>
                  <a:schemeClr val="tx1"/>
                </a:solidFill>
              </a:ln>
            </p:spPr>
            <p:txBody>
              <a:bodyPr/>
              <a:lstStyle/>
              <a:p>
                <a:r>
                  <a:rPr lang="it-IT">
                    <a:noFill/>
                  </a:rPr>
                  <a:t> </a:t>
                </a:r>
              </a:p>
            </p:txBody>
          </p:sp>
        </mc:Fallback>
      </mc:AlternateContent>
      <p:grpSp>
        <p:nvGrpSpPr>
          <p:cNvPr id="19" name="Gruppo 18">
            <a:extLst>
              <a:ext uri="{FF2B5EF4-FFF2-40B4-BE49-F238E27FC236}">
                <a16:creationId xmlns:a16="http://schemas.microsoft.com/office/drawing/2014/main" id="{917C98E2-E695-4B85-56CE-A69ECAFEFD08}"/>
              </a:ext>
            </a:extLst>
          </p:cNvPr>
          <p:cNvGrpSpPr/>
          <p:nvPr/>
        </p:nvGrpSpPr>
        <p:grpSpPr>
          <a:xfrm>
            <a:off x="474631" y="3729719"/>
            <a:ext cx="2743200" cy="2041275"/>
            <a:chOff x="1398244" y="4543675"/>
            <a:chExt cx="2743200" cy="2041275"/>
          </a:xfrm>
        </p:grpSpPr>
        <p:pic>
          <p:nvPicPr>
            <p:cNvPr id="20" name="Immagine 19">
              <a:extLst>
                <a:ext uri="{FF2B5EF4-FFF2-40B4-BE49-F238E27FC236}">
                  <a16:creationId xmlns:a16="http://schemas.microsoft.com/office/drawing/2014/main" id="{04161DAF-EFFD-1D44-4FFA-1B4B52C2873C}"/>
                </a:ext>
              </a:extLst>
            </p:cNvPr>
            <p:cNvPicPr>
              <a:picLocks noChangeAspect="1"/>
            </p:cNvPicPr>
            <p:nvPr/>
          </p:nvPicPr>
          <p:blipFill>
            <a:blip r:embed="rId9"/>
            <a:stretch>
              <a:fillRect/>
            </a:stretch>
          </p:blipFill>
          <p:spPr>
            <a:xfrm>
              <a:off x="1398244" y="4543675"/>
              <a:ext cx="2743200" cy="2041275"/>
            </a:xfrm>
            <a:prstGeom prst="rect">
              <a:avLst/>
            </a:prstGeom>
          </p:spPr>
        </p:pic>
        <p:sp>
          <p:nvSpPr>
            <p:cNvPr id="24" name="CasellaDiTesto 23">
              <a:extLst>
                <a:ext uri="{FF2B5EF4-FFF2-40B4-BE49-F238E27FC236}">
                  <a16:creationId xmlns:a16="http://schemas.microsoft.com/office/drawing/2014/main" id="{AFA3BE25-448F-A142-5FB3-752B9EB27372}"/>
                </a:ext>
              </a:extLst>
            </p:cNvPr>
            <p:cNvSpPr txBox="1"/>
            <p:nvPr/>
          </p:nvSpPr>
          <p:spPr>
            <a:xfrm>
              <a:off x="3101323" y="4653653"/>
              <a:ext cx="950069" cy="215444"/>
            </a:xfrm>
            <a:prstGeom prst="rect">
              <a:avLst/>
            </a:prstGeom>
            <a:solidFill>
              <a:srgbClr val="FFFF00"/>
            </a:solidFill>
            <a:ln>
              <a:solidFill>
                <a:schemeClr val="tx1"/>
              </a:solidFill>
            </a:ln>
          </p:spPr>
          <p:txBody>
            <a:bodyPr wrap="square" rtlCol="0">
              <a:spAutoFit/>
            </a:bodyPr>
            <a:lstStyle/>
            <a:p>
              <a:r>
                <a:rPr lang="en-US" sz="800" dirty="0"/>
                <a:t>Courtesy of D. Kim</a:t>
              </a:r>
            </a:p>
          </p:txBody>
        </p:sp>
      </p:gr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2930A671-F144-6DBB-3576-72523546BAA5}"/>
                  </a:ext>
                </a:extLst>
              </p:cNvPr>
              <p:cNvSpPr txBox="1"/>
              <p:nvPr/>
            </p:nvSpPr>
            <p:spPr>
              <a:xfrm>
                <a:off x="388531" y="1410624"/>
                <a:ext cx="6302001" cy="2308324"/>
              </a:xfrm>
              <a:prstGeom prst="rect">
                <a:avLst/>
              </a:prstGeom>
              <a:noFill/>
            </p:spPr>
            <p:txBody>
              <a:bodyPr wrap="square" rtlCol="0">
                <a:spAutoFit/>
              </a:bodyPr>
              <a:lstStyle/>
              <a:p>
                <a:r>
                  <a:rPr lang="en-US" b="1" dirty="0">
                    <a:solidFill>
                      <a:srgbClr val="C00000"/>
                    </a:solidFill>
                  </a:rPr>
                  <a:t>Detuning of the HOMs</a:t>
                </a:r>
              </a:p>
              <a:p>
                <a:pPr marL="285750" indent="-285750">
                  <a:buFont typeface="Arial" panose="020B0604020202020204" pitchFamily="34" charset="0"/>
                  <a:buChar char="•"/>
                </a:pPr>
                <a:r>
                  <a:rPr lang="en-US" b="1" dirty="0"/>
                  <a:t>Unstable</a:t>
                </a:r>
                <a:r>
                  <a:rPr lang="en-US" dirty="0"/>
                  <a:t> motion if the ratio </a:t>
                </a:r>
                <a14:m>
                  <m:oMath xmlns:m="http://schemas.openxmlformats.org/officeDocument/2006/math">
                    <m:sSub>
                      <m:sSubPr>
                        <m:ctrlPr>
                          <a:rPr lang="it-IT"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𝐻𝑂𝑀</m:t>
                        </m:r>
                      </m:sub>
                    </m:sSub>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𝑓</m:t>
                        </m:r>
                      </m:e>
                      <m:sub>
                        <m:r>
                          <a:rPr lang="it-IT" i="1" dirty="0">
                            <a:latin typeface="Cambria Math" panose="02040503050406030204" pitchFamily="18" charset="0"/>
                          </a:rPr>
                          <m:t>𝑏</m:t>
                        </m:r>
                      </m:sub>
                    </m:sSub>
                  </m:oMath>
                </a14:m>
                <a:r>
                  <a:rPr lang="en-US" dirty="0"/>
                  <a:t> is close to an integer (</a:t>
                </a:r>
                <a:r>
                  <a:rPr lang="en-US" i="1" dirty="0"/>
                  <a:t>see</a:t>
                </a:r>
                <a:r>
                  <a:rPr lang="en-US" dirty="0"/>
                  <a:t> </a:t>
                </a:r>
                <a:r>
                  <a:rPr lang="en-US" dirty="0" err="1"/>
                  <a:t>Mosnier</a:t>
                </a:r>
                <a:r>
                  <a:rPr lang="en-US" dirty="0"/>
                  <a:t>)</a:t>
                </a:r>
              </a:p>
              <a:p>
                <a:pPr marL="285750" indent="-285750">
                  <a:buFont typeface="Arial" panose="020B0604020202020204" pitchFamily="34" charset="0"/>
                  <a:buChar char="•"/>
                </a:pPr>
                <a:r>
                  <a:rPr lang="en-US" dirty="0"/>
                  <a:t>Mitigation through frequency </a:t>
                </a:r>
                <a:r>
                  <a:rPr lang="en-US" b="1" dirty="0"/>
                  <a:t>spread</a:t>
                </a:r>
                <a:r>
                  <a:rPr lang="en-US" dirty="0"/>
                  <a:t> (or </a:t>
                </a:r>
                <a:r>
                  <a:rPr lang="en-US" i="1" dirty="0"/>
                  <a:t>detuning</a:t>
                </a:r>
                <a:r>
                  <a:rPr lang="en-US" dirty="0"/>
                  <a:t>)</a:t>
                </a:r>
              </a:p>
              <a:p>
                <a:pPr marL="285750" indent="-285750">
                  <a:buFont typeface="Arial" panose="020B0604020202020204" pitchFamily="34" charset="0"/>
                  <a:buChar char="•"/>
                </a:pPr>
                <a:r>
                  <a:rPr lang="en-US" dirty="0"/>
                  <a:t>Seven cavity-designs from small </a:t>
                </a:r>
                <a:r>
                  <a:rPr lang="en-US" b="1" dirty="0"/>
                  <a:t>variations</a:t>
                </a:r>
                <a:r>
                  <a:rPr lang="en-US" dirty="0"/>
                  <a:t> of the original geometry</a:t>
                </a:r>
              </a:p>
              <a:p>
                <a:pPr marL="285750" indent="-285750">
                  <a:buFont typeface="Arial" panose="020B0604020202020204" pitchFamily="34" charset="0"/>
                  <a:buChar char="•"/>
                </a:pPr>
                <a:r>
                  <a:rPr lang="en-US" dirty="0"/>
                  <a:t>HOMs exhibit different, </a:t>
                </a:r>
                <a:r>
                  <a:rPr lang="en-US" i="1" dirty="0"/>
                  <a:t>i.e.</a:t>
                </a:r>
                <a:r>
                  <a:rPr lang="en-US" dirty="0"/>
                  <a:t> </a:t>
                </a:r>
                <a:r>
                  <a:rPr lang="en-US" b="1" dirty="0"/>
                  <a:t>random</a:t>
                </a:r>
                <a:r>
                  <a:rPr lang="en-US" dirty="0"/>
                  <a:t>, frequencies through subsequent linac sections</a:t>
                </a:r>
              </a:p>
            </p:txBody>
          </p:sp>
        </mc:Choice>
        <mc:Fallback xmlns="">
          <p:sp>
            <p:nvSpPr>
              <p:cNvPr id="26" name="CasellaDiTesto 25">
                <a:extLst>
                  <a:ext uri="{FF2B5EF4-FFF2-40B4-BE49-F238E27FC236}">
                    <a16:creationId xmlns:a16="http://schemas.microsoft.com/office/drawing/2014/main" id="{2930A671-F144-6DBB-3576-72523546BAA5}"/>
                  </a:ext>
                </a:extLst>
              </p:cNvPr>
              <p:cNvSpPr txBox="1">
                <a:spLocks noRot="1" noChangeAspect="1" noMove="1" noResize="1" noEditPoints="1" noAdjustHandles="1" noChangeArrowheads="1" noChangeShapeType="1" noTextEdit="1"/>
              </p:cNvSpPr>
              <p:nvPr/>
            </p:nvSpPr>
            <p:spPr>
              <a:xfrm>
                <a:off x="388531" y="1410624"/>
                <a:ext cx="6302001" cy="2308324"/>
              </a:xfrm>
              <a:prstGeom prst="rect">
                <a:avLst/>
              </a:prstGeom>
              <a:blipFill>
                <a:blip r:embed="rId10"/>
                <a:stretch>
                  <a:fillRect l="-870" t="-1319" b="-3166"/>
                </a:stretch>
              </a:blipFill>
            </p:spPr>
            <p:txBody>
              <a:bodyPr/>
              <a:lstStyle/>
              <a:p>
                <a:r>
                  <a:rPr lang="en-US">
                    <a:noFill/>
                  </a:rPr>
                  <a:t> </a:t>
                </a:r>
              </a:p>
            </p:txBody>
          </p:sp>
        </mc:Fallback>
      </mc:AlternateContent>
      <p:pic>
        <p:nvPicPr>
          <p:cNvPr id="4" name="Immagine 3"/>
          <p:cNvPicPr>
            <a:picLocks noChangeAspect="1"/>
          </p:cNvPicPr>
          <p:nvPr/>
        </p:nvPicPr>
        <p:blipFill>
          <a:blip r:embed="rId11"/>
          <a:stretch>
            <a:fillRect/>
          </a:stretch>
        </p:blipFill>
        <p:spPr>
          <a:xfrm>
            <a:off x="3458895" y="4020554"/>
            <a:ext cx="3231637" cy="1552454"/>
          </a:xfrm>
          <a:prstGeom prst="rect">
            <a:avLst/>
          </a:prstGeom>
        </p:spPr>
      </p:pic>
      <p:pic>
        <p:nvPicPr>
          <p:cNvPr id="6" name="Immagine 5"/>
          <p:cNvPicPr>
            <a:picLocks noChangeAspect="1"/>
          </p:cNvPicPr>
          <p:nvPr/>
        </p:nvPicPr>
        <p:blipFill>
          <a:blip r:embed="rId12"/>
          <a:stretch>
            <a:fillRect/>
          </a:stretch>
        </p:blipFill>
        <p:spPr>
          <a:xfrm>
            <a:off x="159328" y="5981044"/>
            <a:ext cx="4273222" cy="311294"/>
          </a:xfrm>
          <a:prstGeom prst="rect">
            <a:avLst/>
          </a:prstGeom>
        </p:spPr>
      </p:pic>
      <p:cxnSp>
        <p:nvCxnSpPr>
          <p:cNvPr id="17" name="Connettore diritto 11">
            <a:extLst>
              <a:ext uri="{FF2B5EF4-FFF2-40B4-BE49-F238E27FC236}">
                <a16:creationId xmlns:a16="http://schemas.microsoft.com/office/drawing/2014/main" id="{366E9DE5-A9DB-44F8-B2EA-70DB45C44906}"/>
              </a:ext>
            </a:extLst>
          </p:cNvPr>
          <p:cNvCxnSpPr/>
          <p:nvPr/>
        </p:nvCxnSpPr>
        <p:spPr>
          <a:xfrm flipH="1">
            <a:off x="6936746" y="1807456"/>
            <a:ext cx="9170" cy="4392569"/>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pic>
        <p:nvPicPr>
          <p:cNvPr id="7" name="Immagine 6">
            <a:extLst>
              <a:ext uri="{FF2B5EF4-FFF2-40B4-BE49-F238E27FC236}">
                <a16:creationId xmlns:a16="http://schemas.microsoft.com/office/drawing/2014/main" id="{1A1D6606-9886-6054-F6A2-4EEBBA84F2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8" name="Immagine 7">
            <a:extLst>
              <a:ext uri="{FF2B5EF4-FFF2-40B4-BE49-F238E27FC236}">
                <a16:creationId xmlns:a16="http://schemas.microsoft.com/office/drawing/2014/main" id="{5A8438CF-1388-A089-8252-A67AE15E54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9" name="Immagine 8">
            <a:extLst>
              <a:ext uri="{FF2B5EF4-FFF2-40B4-BE49-F238E27FC236}">
                <a16:creationId xmlns:a16="http://schemas.microsoft.com/office/drawing/2014/main" id="{016D263A-00D1-57D8-D559-BFAA4E46C88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0" name="Immagine 9">
            <a:extLst>
              <a:ext uri="{FF2B5EF4-FFF2-40B4-BE49-F238E27FC236}">
                <a16:creationId xmlns:a16="http://schemas.microsoft.com/office/drawing/2014/main" id="{12BF7BF2-42F0-0ABB-CC91-12E8A25430D3}"/>
              </a:ext>
            </a:extLst>
          </p:cNvPr>
          <p:cNvPicPr>
            <a:picLocks noChangeAspect="1"/>
          </p:cNvPicPr>
          <p:nvPr/>
        </p:nvPicPr>
        <p:blipFill rotWithShape="1">
          <a:blip r:embed="rId16">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546ABEF5-874B-D39D-FD38-F763F3AD4B3F}"/>
                  </a:ext>
                </a:extLst>
              </p:cNvPr>
              <p:cNvSpPr txBox="1"/>
              <p:nvPr/>
            </p:nvSpPr>
            <p:spPr>
              <a:xfrm>
                <a:off x="10409447" y="4993038"/>
                <a:ext cx="1101775" cy="276999"/>
              </a:xfrm>
              <a:prstGeom prst="rect">
                <a:avLst/>
              </a:prstGeom>
              <a:solidFill>
                <a:schemeClr val="accent5">
                  <a:lumMod val="20000"/>
                  <a:lumOff val="80000"/>
                </a:schemeClr>
              </a:solidFill>
              <a:ln>
                <a:solidFill>
                  <a:schemeClr val="tx1"/>
                </a:solidFill>
              </a:ln>
            </p:spPr>
            <p:txBody>
              <a:bodyPr wrap="square" rtlCol="0">
                <a:spAutoFit/>
              </a:bodyPr>
              <a:lstStyle/>
              <a:p>
                <a14:m>
                  <m:oMath xmlns:m="http://schemas.openxmlformats.org/officeDocument/2006/math">
                    <m:sSup>
                      <m:sSupPr>
                        <m:ctrlPr>
                          <a:rPr lang="it-IT" sz="1200" b="0" i="1" dirty="0" smtClean="0">
                            <a:latin typeface="Cambria Math" panose="02040503050406030204" pitchFamily="18" charset="0"/>
                          </a:rPr>
                        </m:ctrlPr>
                      </m:sSupPr>
                      <m:e>
                        <m:r>
                          <m:rPr>
                            <m:sty m:val="p"/>
                          </m:rPr>
                          <a:rPr lang="it-IT" sz="1200" i="0" dirty="0" smtClean="0">
                            <a:latin typeface="Cambria Math" panose="02040503050406030204" pitchFamily="18" charset="0"/>
                          </a:rPr>
                          <m:t>C</m:t>
                        </m:r>
                      </m:e>
                      <m:sup>
                        <m:r>
                          <a:rPr lang="it-IT" sz="1200" b="0" i="0" dirty="0" smtClean="0">
                            <a:latin typeface="Cambria Math" panose="02040503050406030204" pitchFamily="18" charset="0"/>
                          </a:rPr>
                          <m:t>3</m:t>
                        </m:r>
                      </m:sup>
                    </m:sSup>
                  </m:oMath>
                </a14:m>
                <a:r>
                  <a:rPr lang="it-IT" sz="1200" dirty="0"/>
                  <a:t> </a:t>
                </a:r>
                <a:r>
                  <a:rPr lang="it-IT" sz="1200" dirty="0" err="1"/>
                  <a:t>parameters</a:t>
                </a:r>
                <a:endParaRPr lang="en-US" sz="1200" dirty="0"/>
              </a:p>
            </p:txBody>
          </p:sp>
        </mc:Choice>
        <mc:Fallback xmlns="">
          <p:sp>
            <p:nvSpPr>
              <p:cNvPr id="11" name="CasellaDiTesto 10">
                <a:extLst>
                  <a:ext uri="{FF2B5EF4-FFF2-40B4-BE49-F238E27FC236}">
                    <a16:creationId xmlns:a16="http://schemas.microsoft.com/office/drawing/2014/main" id="{546ABEF5-874B-D39D-FD38-F763F3AD4B3F}"/>
                  </a:ext>
                </a:extLst>
              </p:cNvPr>
              <p:cNvSpPr txBox="1">
                <a:spLocks noRot="1" noChangeAspect="1" noMove="1" noResize="1" noEditPoints="1" noAdjustHandles="1" noChangeArrowheads="1" noChangeShapeType="1" noTextEdit="1"/>
              </p:cNvSpPr>
              <p:nvPr/>
            </p:nvSpPr>
            <p:spPr>
              <a:xfrm>
                <a:off x="10409447" y="4993038"/>
                <a:ext cx="1101775" cy="276999"/>
              </a:xfrm>
              <a:prstGeom prst="rect">
                <a:avLst/>
              </a:prstGeom>
              <a:blipFill>
                <a:blip r:embed="rId17"/>
                <a:stretch>
                  <a:fillRect b="-14583"/>
                </a:stretch>
              </a:blipFill>
              <a:ln>
                <a:solidFill>
                  <a:schemeClr val="tx1"/>
                </a:solidFill>
              </a:ln>
            </p:spPr>
            <p:txBody>
              <a:bodyPr/>
              <a:lstStyle/>
              <a:p>
                <a:r>
                  <a:rPr lang="en-US">
                    <a:noFill/>
                  </a:rPr>
                  <a:t> </a:t>
                </a:r>
              </a:p>
            </p:txBody>
          </p:sp>
        </mc:Fallback>
      </mc:AlternateContent>
      <p:pic>
        <p:nvPicPr>
          <p:cNvPr id="12" name="Immagine 11">
            <a:extLst>
              <a:ext uri="{FF2B5EF4-FFF2-40B4-BE49-F238E27FC236}">
                <a16:creationId xmlns:a16="http://schemas.microsoft.com/office/drawing/2014/main" id="{0E844A95-99A7-211C-9EF6-D3E596C4D39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28597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itolo 9">
                <a:extLst>
                  <a:ext uri="{FF2B5EF4-FFF2-40B4-BE49-F238E27FC236}">
                    <a16:creationId xmlns:a16="http://schemas.microsoft.com/office/drawing/2014/main" id="{87E68ED4-545D-D05F-7309-6BC07AB6541D}"/>
                  </a:ext>
                </a:extLst>
              </p:cNvPr>
              <p:cNvSpPr>
                <a:spLocks noGrp="1"/>
              </p:cNvSpPr>
              <p:nvPr>
                <p:ph type="title"/>
              </p:nvPr>
            </p:nvSpPr>
            <p:spPr/>
            <p:txBody>
              <a:bodyPr/>
              <a:lstStyle/>
              <a:p>
                <a14:m>
                  <m:oMath xmlns:m="http://schemas.openxmlformats.org/officeDocument/2006/math">
                    <m:r>
                      <a:rPr lang="it-IT" b="0" i="1" smtClean="0">
                        <a:latin typeface="Cambria Math" panose="02040503050406030204" pitchFamily="18" charset="0"/>
                      </a:rPr>
                      <m:t>3</m:t>
                    </m:r>
                    <m:r>
                      <a:rPr lang="it-IT" b="0" i="1" smtClean="0">
                        <a:latin typeface="Cambria Math" panose="02040503050406030204" pitchFamily="18" charset="0"/>
                      </a:rPr>
                      <m:t>𝜋</m:t>
                    </m:r>
                    <m:r>
                      <a:rPr lang="it-IT" b="0" i="1" smtClean="0">
                        <a:latin typeface="Cambria Math" panose="02040503050406030204" pitchFamily="18" charset="0"/>
                      </a:rPr>
                      <m:t>/4</m:t>
                    </m:r>
                  </m:oMath>
                </a14:m>
                <a:r>
                  <a:rPr lang="it-IT" dirty="0"/>
                  <a:t>-mode performance</a:t>
                </a:r>
                <a:endParaRPr lang="en-US" dirty="0"/>
              </a:p>
            </p:txBody>
          </p:sp>
        </mc:Choice>
        <mc:Fallback>
          <p:sp>
            <p:nvSpPr>
              <p:cNvPr id="10" name="Titolo 9">
                <a:extLst>
                  <a:ext uri="{FF2B5EF4-FFF2-40B4-BE49-F238E27FC236}">
                    <a16:creationId xmlns:a16="http://schemas.microsoft.com/office/drawing/2014/main" id="{87E68ED4-545D-D05F-7309-6BC07AB6541D}"/>
                  </a:ext>
                </a:extLst>
              </p:cNvPr>
              <p:cNvSpPr>
                <a:spLocks noGrp="1" noRot="1" noChangeAspect="1" noMove="1" noResize="1" noEditPoints="1" noAdjustHandles="1" noChangeArrowheads="1" noChangeShapeType="1" noTextEdit="1"/>
              </p:cNvSpPr>
              <p:nvPr>
                <p:ph type="title"/>
              </p:nvPr>
            </p:nvSpPr>
            <p:spPr>
              <a:blipFill>
                <a:blip r:embed="rId2"/>
                <a:stretch>
                  <a:fillRect b="-145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Segnaposto testo 10">
                <a:extLst>
                  <a:ext uri="{FF2B5EF4-FFF2-40B4-BE49-F238E27FC236}">
                    <a16:creationId xmlns:a16="http://schemas.microsoft.com/office/drawing/2014/main" id="{08C62F6A-50AF-E5EB-F94F-FF884FB8B984}"/>
                  </a:ext>
                </a:extLst>
              </p:cNvPr>
              <p:cNvSpPr>
                <a:spLocks noGrp="1"/>
              </p:cNvSpPr>
              <p:nvPr>
                <p:ph type="body" idx="1"/>
              </p:nvPr>
            </p:nvSpPr>
            <p:spPr/>
            <p:txBody>
              <a:bodyPr/>
              <a:lstStyle/>
              <a:p>
                <a:r>
                  <a:rPr lang="it-IT" dirty="0"/>
                  <a:t>Phase </a:t>
                </a:r>
                <a:r>
                  <a:rPr lang="it-IT" dirty="0" err="1"/>
                  <a:t>advances</a:t>
                </a:r>
                <a:r>
                  <a:rPr lang="it-IT" dirty="0"/>
                  <a:t> alternative to the </a:t>
                </a:r>
                <a:r>
                  <a:rPr lang="it-IT" dirty="0" err="1"/>
                  <a:t>conventional</a:t>
                </a:r>
                <a:r>
                  <a:rPr lang="it-IT" dirty="0"/>
                  <a:t> </a:t>
                </a:r>
                <a14:m>
                  <m:oMath xmlns:m="http://schemas.openxmlformats.org/officeDocument/2006/math">
                    <m:r>
                      <a:rPr lang="it-IT" b="0" i="1" smtClean="0">
                        <a:latin typeface="Cambria Math" panose="02040503050406030204" pitchFamily="18" charset="0"/>
                      </a:rPr>
                      <m:t>𝜋</m:t>
                    </m:r>
                  </m:oMath>
                </a14:m>
                <a:r>
                  <a:rPr lang="en-US" dirty="0"/>
                  <a:t>-mode</a:t>
                </a:r>
              </a:p>
            </p:txBody>
          </p:sp>
        </mc:Choice>
        <mc:Fallback>
          <p:sp>
            <p:nvSpPr>
              <p:cNvPr id="11" name="Segnaposto testo 10">
                <a:extLst>
                  <a:ext uri="{FF2B5EF4-FFF2-40B4-BE49-F238E27FC236}">
                    <a16:creationId xmlns:a16="http://schemas.microsoft.com/office/drawing/2014/main" id="{08C62F6A-50AF-E5EB-F94F-FF884FB8B984}"/>
                  </a:ext>
                </a:extLst>
              </p:cNvPr>
              <p:cNvSpPr>
                <a:spLocks noGrp="1" noRot="1" noChangeAspect="1" noMove="1" noResize="1" noEditPoints="1" noAdjustHandles="1" noChangeArrowheads="1" noChangeShapeType="1" noTextEdit="1"/>
              </p:cNvSpPr>
              <p:nvPr>
                <p:ph type="body" idx="1"/>
              </p:nvPr>
            </p:nvSpPr>
            <p:spPr>
              <a:blipFill>
                <a:blip r:embed="rId3"/>
                <a:stretch>
                  <a:fillRect l="-870" t="-5691"/>
                </a:stretch>
              </a:blipFill>
            </p:spPr>
            <p:txBody>
              <a:bodyPr/>
              <a:lstStyle/>
              <a:p>
                <a:r>
                  <a:rPr lang="en-US">
                    <a:noFill/>
                  </a:rPr>
                  <a:t> </a:t>
                </a:r>
              </a:p>
            </p:txBody>
          </p:sp>
        </mc:Fallback>
      </mc:AlternateContent>
      <p:sp>
        <p:nvSpPr>
          <p:cNvPr id="4" name="Segnaposto numero diapositiva 3">
            <a:extLst>
              <a:ext uri="{FF2B5EF4-FFF2-40B4-BE49-F238E27FC236}">
                <a16:creationId xmlns:a16="http://schemas.microsoft.com/office/drawing/2014/main" id="{752A6D1F-9752-FBE0-0DA0-542CBFF4EBFD}"/>
              </a:ext>
            </a:extLst>
          </p:cNvPr>
          <p:cNvSpPr>
            <a:spLocks noGrp="1"/>
          </p:cNvSpPr>
          <p:nvPr>
            <p:ph type="sldNum" sz="quarter" idx="12"/>
          </p:nvPr>
        </p:nvSpPr>
        <p:spPr/>
        <p:txBody>
          <a:bodyPr/>
          <a:lstStyle/>
          <a:p>
            <a:fld id="{679D9BAF-EB0A-4984-B454-62179873F15C}" type="slidenum">
              <a:rPr lang="en-US" smtClean="0"/>
              <a:pPr/>
              <a:t>9</a:t>
            </a:fld>
            <a:endParaRPr lang="en-US"/>
          </a:p>
        </p:txBody>
      </p:sp>
      <p:pic>
        <p:nvPicPr>
          <p:cNvPr id="12" name="Immagine 11">
            <a:extLst>
              <a:ext uri="{FF2B5EF4-FFF2-40B4-BE49-F238E27FC236}">
                <a16:creationId xmlns:a16="http://schemas.microsoft.com/office/drawing/2014/main" id="{DFEC5B54-50E1-88DC-A585-AA152473BE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21" y="300395"/>
            <a:ext cx="845435" cy="272201"/>
          </a:xfrm>
          <a:prstGeom prst="rect">
            <a:avLst/>
          </a:prstGeom>
        </p:spPr>
      </p:pic>
      <p:pic>
        <p:nvPicPr>
          <p:cNvPr id="13" name="Immagine 12">
            <a:extLst>
              <a:ext uri="{FF2B5EF4-FFF2-40B4-BE49-F238E27FC236}">
                <a16:creationId xmlns:a16="http://schemas.microsoft.com/office/drawing/2014/main" id="{FA299259-1585-933F-7F42-2E4679F829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670" y="67371"/>
            <a:ext cx="630605" cy="739989"/>
          </a:xfrm>
          <a:prstGeom prst="rect">
            <a:avLst/>
          </a:prstGeom>
        </p:spPr>
      </p:pic>
      <p:pic>
        <p:nvPicPr>
          <p:cNvPr id="14" name="Immagine 13">
            <a:extLst>
              <a:ext uri="{FF2B5EF4-FFF2-40B4-BE49-F238E27FC236}">
                <a16:creationId xmlns:a16="http://schemas.microsoft.com/office/drawing/2014/main" id="{86365028-1971-3A7C-C02C-380193DC82F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924414" y="242271"/>
            <a:ext cx="771377" cy="390188"/>
          </a:xfrm>
          <a:prstGeom prst="rect">
            <a:avLst/>
          </a:prstGeom>
        </p:spPr>
      </p:pic>
      <p:pic>
        <p:nvPicPr>
          <p:cNvPr id="15" name="Immagine 14">
            <a:extLst>
              <a:ext uri="{FF2B5EF4-FFF2-40B4-BE49-F238E27FC236}">
                <a16:creationId xmlns:a16="http://schemas.microsoft.com/office/drawing/2014/main" id="{8080AB2D-01FA-2B6B-BF93-8E485BD1A59F}"/>
              </a:ext>
            </a:extLst>
          </p:cNvPr>
          <p:cNvPicPr>
            <a:picLocks noChangeAspect="1"/>
          </p:cNvPicPr>
          <p:nvPr/>
        </p:nvPicPr>
        <p:blipFill rotWithShape="1">
          <a:blip r:embed="rId7">
            <a:extLst>
              <a:ext uri="{28A0092B-C50C-407E-A947-70E740481C1C}">
                <a14:useLocalDpi xmlns:a14="http://schemas.microsoft.com/office/drawing/2010/main" val="0"/>
              </a:ext>
            </a:extLst>
          </a:blip>
          <a:srcRect l="19571" t="33959" r="19361" b="31925"/>
          <a:stretch/>
        </p:blipFill>
        <p:spPr>
          <a:xfrm>
            <a:off x="2819186" y="234920"/>
            <a:ext cx="1097009" cy="390188"/>
          </a:xfrm>
          <a:prstGeom prst="rect">
            <a:avLst/>
          </a:prstGeom>
        </p:spPr>
      </p:pic>
      <p:pic>
        <p:nvPicPr>
          <p:cNvPr id="16" name="Immagine 15">
            <a:extLst>
              <a:ext uri="{FF2B5EF4-FFF2-40B4-BE49-F238E27FC236}">
                <a16:creationId xmlns:a16="http://schemas.microsoft.com/office/drawing/2014/main" id="{FB631FC1-1D6F-C945-8DA1-8000988565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9413" y="0"/>
            <a:ext cx="2062587" cy="838200"/>
          </a:xfrm>
          <a:prstGeom prst="rect">
            <a:avLst/>
          </a:prstGeom>
        </p:spPr>
      </p:pic>
    </p:spTree>
    <p:extLst>
      <p:ext uri="{BB962C8B-B14F-4D97-AF65-F5344CB8AC3E}">
        <p14:creationId xmlns:p14="http://schemas.microsoft.com/office/powerpoint/2010/main" val="13498860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8469</TotalTime>
  <Words>6894</Words>
  <Application>Microsoft Office PowerPoint</Application>
  <PresentationFormat>Widescreen</PresentationFormat>
  <Paragraphs>544</Paragraphs>
  <Slides>31</Slides>
  <Notes>25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31</vt:i4>
      </vt:variant>
    </vt:vector>
  </HeadingPairs>
  <TitlesOfParts>
    <vt:vector size="39" baseType="lpstr">
      <vt:lpstr>Arial</vt:lpstr>
      <vt:lpstr>Calibri</vt:lpstr>
      <vt:lpstr>Calibri Light</vt:lpstr>
      <vt:lpstr>Cambria Math</vt:lpstr>
      <vt:lpstr>CMR10</vt:lpstr>
      <vt:lpstr>Georgia</vt:lpstr>
      <vt:lpstr>Wingdings</vt:lpstr>
      <vt:lpstr>Tema di Office</vt:lpstr>
      <vt:lpstr>BEAM BREAKUP STUDIES FOR THE C^3 LINEAR COLLIDER</vt:lpstr>
      <vt:lpstr>Contents</vt:lpstr>
      <vt:lpstr>Our Experience with Dist. Coupling Linacs</vt:lpstr>
      <vt:lpstr>Sources of Wakefields in Linacs</vt:lpstr>
      <vt:lpstr>Beam Breakup Effects</vt:lpstr>
      <vt:lpstr>The Code MILES</vt:lpstr>
      <vt:lpstr>Long-range BBU in the C^3 Linac</vt:lpstr>
      <vt:lpstr>Long-range BBU in the C^3 Linac (2)</vt:lpstr>
      <vt:lpstr>3π/4-mode performance</vt:lpstr>
      <vt:lpstr>135 degree phase advanced distributed coupling structure </vt:lpstr>
      <vt:lpstr>SRWF in the 3π/4 Structures</vt:lpstr>
      <vt:lpstr>Mitigation by Trajectory Steering </vt:lpstr>
      <vt:lpstr>Conclusions and Outlook</vt:lpstr>
      <vt:lpstr>Additional Material</vt:lpstr>
      <vt:lpstr>The Code MILES</vt:lpstr>
      <vt:lpstr>The Code MILES</vt:lpstr>
      <vt:lpstr>Modeling Space Charge Forces</vt:lpstr>
      <vt:lpstr>Modeling Space Charge Forces (2)</vt:lpstr>
      <vt:lpstr>Modeling Wakefield Effects</vt:lpstr>
      <vt:lpstr>Modeling Wakefield Effects (2)</vt:lpstr>
      <vt:lpstr>Motivation: Unique Beam Physics</vt:lpstr>
      <vt:lpstr>The Initiatives of the Collaboration (2)</vt:lpstr>
      <vt:lpstr>The Initiatives of the Collaboration (3)</vt:lpstr>
      <vt:lpstr>SRWF in the 3π/4 Structures (2)</vt:lpstr>
      <vt:lpstr>The “Cool Copper Collider” or C^3 in Numbers</vt:lpstr>
      <vt:lpstr>Multi-bunch beam dynamics</vt:lpstr>
      <vt:lpstr>Injection and Alignment Errors</vt:lpstr>
      <vt:lpstr>Frequency Spread of the HOMs</vt:lpstr>
      <vt:lpstr>SLAC 7 Cavities</vt:lpstr>
      <vt:lpstr>Ongoing Work on Long-range BBU</vt:lpstr>
      <vt:lpstr>135 degree phase advanced distributed coupling structure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BREAKUP STUDIES FOR THE C^3 LINEAR COLLIDER</dc:title>
  <dc:creator>Fabio Bosco</dc:creator>
  <cp:lastModifiedBy>Fabio Bosco</cp:lastModifiedBy>
  <cp:revision>61</cp:revision>
  <dcterms:created xsi:type="dcterms:W3CDTF">2023-05-04T21:34:09Z</dcterms:created>
  <dcterms:modified xsi:type="dcterms:W3CDTF">2023-05-17T01:02:58Z</dcterms:modified>
</cp:coreProperties>
</file>