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318" r:id="rId3"/>
    <p:sldId id="317" r:id="rId4"/>
    <p:sldId id="307" r:id="rId5"/>
    <p:sldId id="289" r:id="rId6"/>
    <p:sldId id="306" r:id="rId7"/>
    <p:sldId id="308" r:id="rId8"/>
    <p:sldId id="310" r:id="rId9"/>
    <p:sldId id="309" r:id="rId10"/>
    <p:sldId id="257" r:id="rId11"/>
    <p:sldId id="296" r:id="rId12"/>
    <p:sldId id="311" r:id="rId13"/>
    <p:sldId id="312" r:id="rId14"/>
    <p:sldId id="316" r:id="rId15"/>
    <p:sldId id="299" r:id="rId16"/>
  </p:sldIdLst>
  <p:sldSz cx="9144000" cy="6858000" type="screen4x3"/>
  <p:notesSz cx="6950075" cy="9236075"/>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6">
          <p15:clr>
            <a:srgbClr val="A4A3A4"/>
          </p15:clr>
        </p15:guide>
        <p15:guide id="2" orient="horz" pos="1294">
          <p15:clr>
            <a:srgbClr val="A4A3A4"/>
          </p15:clr>
        </p15:guide>
        <p15:guide id="3" orient="horz" pos="3745">
          <p15:clr>
            <a:srgbClr val="A4A3A4"/>
          </p15:clr>
        </p15:guide>
        <p15:guide id="4" orient="horz" pos="3980">
          <p15:clr>
            <a:srgbClr val="A4A3A4"/>
          </p15:clr>
        </p15:guide>
        <p15:guide id="5" orient="horz" pos="1052">
          <p15:clr>
            <a:srgbClr val="A4A3A4"/>
          </p15:clr>
        </p15:guide>
        <p15:guide id="6" orient="horz" pos="1741">
          <p15:clr>
            <a:srgbClr val="A4A3A4"/>
          </p15:clr>
        </p15:guide>
        <p15:guide id="7" orient="horz" pos="4183">
          <p15:clr>
            <a:srgbClr val="A4A3A4"/>
          </p15:clr>
        </p15:guide>
        <p15:guide id="8" orient="horz" pos="566">
          <p15:clr>
            <a:srgbClr val="A4A3A4"/>
          </p15:clr>
        </p15:guide>
        <p15:guide id="9" orient="horz" pos="2808">
          <p15:clr>
            <a:srgbClr val="A4A3A4"/>
          </p15:clr>
        </p15:guide>
        <p15:guide id="10" pos="2880">
          <p15:clr>
            <a:srgbClr val="A4A3A4"/>
          </p15:clr>
        </p15:guide>
        <p15:guide id="11" pos="363">
          <p15:clr>
            <a:srgbClr val="A4A3A4"/>
          </p15:clr>
        </p15:guide>
        <p15:guide id="12" pos="5396">
          <p15:clr>
            <a:srgbClr val="A4A3A4"/>
          </p15:clr>
        </p15:guide>
        <p15:guide id="13" pos="282">
          <p15:clr>
            <a:srgbClr val="A4A3A4"/>
          </p15:clr>
        </p15:guide>
        <p15:guide id="14" pos="3784">
          <p15:clr>
            <a:srgbClr val="A4A3A4"/>
          </p15:clr>
        </p15:guide>
        <p15:guide id="15" pos="3736">
          <p15:clr>
            <a:srgbClr val="A4A3A4"/>
          </p15:clr>
        </p15:guide>
        <p15:guide id="16" pos="2179">
          <p15:clr>
            <a:srgbClr val="A4A3A4"/>
          </p15:clr>
        </p15:guide>
        <p15:guide id="17" pos="5464">
          <p15:clr>
            <a:srgbClr val="A4A3A4"/>
          </p15:clr>
        </p15:guide>
        <p15:guide id="18" pos="3867">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yJ" initials="JB" lastIdx="3" clrIdx="0"/>
  <p:cmAuthor id="1" name="Leo Zini" initials="LZ"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9CC"/>
    <a:srgbClr val="5B8F22"/>
    <a:srgbClr val="981E32"/>
    <a:srgbClr val="4D4F53"/>
    <a:srgbClr val="FFFFFF"/>
    <a:srgbClr val="69BE28"/>
    <a:srgbClr val="C75B12"/>
    <a:srgbClr val="E17000"/>
    <a:srgbClr val="D2C295"/>
    <a:srgbClr val="A79E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4704" autoAdjust="0"/>
  </p:normalViewPr>
  <p:slideViewPr>
    <p:cSldViewPr snapToObjects="1" showGuides="1">
      <p:cViewPr varScale="1">
        <p:scale>
          <a:sx n="95" d="100"/>
          <a:sy n="95" d="100"/>
        </p:scale>
        <p:origin x="256" y="72"/>
      </p:cViewPr>
      <p:guideLst>
        <p:guide orient="horz" pos="326"/>
        <p:guide orient="horz" pos="1294"/>
        <p:guide orient="horz" pos="3745"/>
        <p:guide orient="horz" pos="3980"/>
        <p:guide orient="horz" pos="1052"/>
        <p:guide orient="horz" pos="1741"/>
        <p:guide orient="horz" pos="4183"/>
        <p:guide orient="horz" pos="566"/>
        <p:guide orient="horz" pos="2808"/>
        <p:guide pos="2880"/>
        <p:guide pos="363"/>
        <p:guide pos="5396"/>
        <p:guide pos="282"/>
        <p:guide pos="3784"/>
        <p:guide pos="3736"/>
        <p:guide pos="2179"/>
        <p:guide pos="5464"/>
        <p:guide pos="3867"/>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85" d="100"/>
          <a:sy n="85" d="100"/>
        </p:scale>
        <p:origin x="-3138" y="-9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5" tIns="46243" rIns="92485" bIns="46243" rtlCol="0"/>
          <a:lstStyle>
            <a:lvl1pPr algn="l">
              <a:defRPr sz="1200"/>
            </a:lvl1pPr>
          </a:lstStyle>
          <a:p>
            <a:endParaRPr lang="en-US" dirty="0"/>
          </a:p>
        </p:txBody>
      </p:sp>
      <p:sp>
        <p:nvSpPr>
          <p:cNvPr id="3" name="Date Placeholder 2"/>
          <p:cNvSpPr>
            <a:spLocks noGrp="1"/>
          </p:cNvSpPr>
          <p:nvPr>
            <p:ph type="dt" idx="1"/>
          </p:nvPr>
        </p:nvSpPr>
        <p:spPr>
          <a:xfrm>
            <a:off x="3936767" y="0"/>
            <a:ext cx="3011699" cy="461804"/>
          </a:xfrm>
          <a:prstGeom prst="rect">
            <a:avLst/>
          </a:prstGeom>
        </p:spPr>
        <p:txBody>
          <a:bodyPr vert="horz" lIns="92485" tIns="46243" rIns="92485" bIns="46243" rtlCol="0"/>
          <a:lstStyle>
            <a:lvl1pPr algn="r">
              <a:defRPr sz="1200"/>
            </a:lvl1pPr>
          </a:lstStyle>
          <a:p>
            <a:fld id="{C3B58700-9FA2-48CE-AC88-D71D45EB490A}" type="datetimeFigureOut">
              <a:rPr lang="en-US" smtClean="0"/>
              <a:pPr/>
              <a:t>5/12/2023</a:t>
            </a:fld>
            <a:endParaRPr lang="en-US" dirty="0"/>
          </a:p>
        </p:txBody>
      </p:sp>
      <p:sp>
        <p:nvSpPr>
          <p:cNvPr id="4" name="Slide Image Placeholder 3"/>
          <p:cNvSpPr>
            <a:spLocks noGrp="1" noRot="1" noChangeAspect="1"/>
          </p:cNvSpPr>
          <p:nvPr>
            <p:ph type="sldImg" idx="2"/>
          </p:nvPr>
        </p:nvSpPr>
        <p:spPr>
          <a:xfrm>
            <a:off x="1166813" y="693738"/>
            <a:ext cx="4616450" cy="3462337"/>
          </a:xfrm>
          <a:prstGeom prst="rect">
            <a:avLst/>
          </a:prstGeom>
          <a:noFill/>
          <a:ln w="12700">
            <a:solidFill>
              <a:prstClr val="black"/>
            </a:solidFill>
          </a:ln>
        </p:spPr>
        <p:txBody>
          <a:bodyPr vert="horz" lIns="92485" tIns="46243" rIns="92485" bIns="46243"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5" tIns="46243" rIns="92485" bIns="4624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85" tIns="46243" rIns="92485" bIns="4624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7" y="8772668"/>
            <a:ext cx="3011699" cy="461804"/>
          </a:xfrm>
          <a:prstGeom prst="rect">
            <a:avLst/>
          </a:prstGeom>
        </p:spPr>
        <p:txBody>
          <a:bodyPr vert="horz" lIns="92485" tIns="46243" rIns="92485" bIns="46243" rtlCol="0" anchor="b"/>
          <a:lstStyle>
            <a:lvl1pPr algn="r">
              <a:defRPr sz="1200"/>
            </a:lvl1pPr>
          </a:lstStyle>
          <a:p>
            <a:fld id="{FE9BC4E5-2BC1-4F43-85DD-A1B8F74CB7EB}" type="slidenum">
              <a:rPr lang="en-US" smtClean="0"/>
              <a:pPr/>
              <a:t>‹#›</a:t>
            </a:fld>
            <a:endParaRPr lang="en-US" dirty="0"/>
          </a:p>
        </p:txBody>
      </p:sp>
    </p:spTree>
    <p:extLst>
      <p:ext uri="{BB962C8B-B14F-4D97-AF65-F5344CB8AC3E}">
        <p14:creationId xmlns:p14="http://schemas.microsoft.com/office/powerpoint/2010/main" val="1409004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FID (German, LLC) technology can deliver the pulsers with the spec that is close to  the ILC DR pulser spec.</a:t>
            </a:r>
          </a:p>
          <a:p>
            <a:r>
              <a:rPr lang="en-US" dirty="0"/>
              <a:t>What is the FID technology? What kind components are used? Are they available from national industry? </a:t>
            </a:r>
          </a:p>
        </p:txBody>
      </p:sp>
      <p:sp>
        <p:nvSpPr>
          <p:cNvPr id="4" name="Slide Number Placeholder 3"/>
          <p:cNvSpPr>
            <a:spLocks noGrp="1"/>
          </p:cNvSpPr>
          <p:nvPr>
            <p:ph type="sldNum" sz="quarter" idx="5"/>
          </p:nvPr>
        </p:nvSpPr>
        <p:spPr/>
        <p:txBody>
          <a:bodyPr/>
          <a:lstStyle/>
          <a:p>
            <a:fld id="{FE9BC4E5-2BC1-4F43-85DD-A1B8F74CB7EB}" type="slidenum">
              <a:rPr lang="en-US" smtClean="0"/>
              <a:pPr/>
              <a:t>3</a:t>
            </a:fld>
            <a:endParaRPr lang="en-US" dirty="0"/>
          </a:p>
        </p:txBody>
      </p:sp>
    </p:spTree>
    <p:extLst>
      <p:ext uri="{BB962C8B-B14F-4D97-AF65-F5344CB8AC3E}">
        <p14:creationId xmlns:p14="http://schemas.microsoft.com/office/powerpoint/2010/main" val="3274275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898"/>
            <a:endParaRPr lang="en-US" sz="1100" dirty="0">
              <a:solidFill>
                <a:srgbClr val="7030A0"/>
              </a:solidFill>
              <a:latin typeface="Cambria" panose="02040503050406030204" pitchFamily="18" charset="0"/>
              <a:ea typeface="Cambria" panose="02040503050406030204" pitchFamily="18" charset="0"/>
            </a:endParaRPr>
          </a:p>
          <a:p>
            <a:pPr defTabSz="874898"/>
            <a:endParaRPr lang="en-US" sz="1100" dirty="0">
              <a:solidFill>
                <a:srgbClr val="7030A0"/>
              </a:solidFill>
              <a:latin typeface="Cambria" panose="02040503050406030204" pitchFamily="18" charset="0"/>
              <a:ea typeface="Cambria" panose="02040503050406030204" pitchFamily="18" charset="0"/>
            </a:endParaRPr>
          </a:p>
          <a:p>
            <a:pPr defTabSz="874898"/>
            <a:endParaRPr lang="en-US" sz="1100" dirty="0">
              <a:solidFill>
                <a:srgbClr val="7030A0"/>
              </a:solidFill>
              <a:latin typeface="Cambria" panose="02040503050406030204" pitchFamily="18" charset="0"/>
              <a:ea typeface="Cambria" panose="02040503050406030204" pitchFamily="18" charset="0"/>
            </a:endParaRPr>
          </a:p>
          <a:p>
            <a:pPr defTabSz="874898"/>
            <a:r>
              <a:rPr lang="en-US" sz="1100" dirty="0">
                <a:solidFill>
                  <a:srgbClr val="7030A0"/>
                </a:solidFill>
                <a:latin typeface="Cambria" panose="02040503050406030204" pitchFamily="18" charset="0"/>
                <a:ea typeface="Cambria" panose="02040503050406030204" pitchFamily="18" charset="0"/>
              </a:rPr>
              <a:t>This Workshop is continuing the series devoted to the study of accelerator issues relating to the high-energy linear electron-positron colliders.</a:t>
            </a:r>
          </a:p>
          <a:p>
            <a:pPr defTabSz="874898"/>
            <a:endParaRPr lang="en-US" sz="1100" dirty="0">
              <a:solidFill>
                <a:srgbClr val="7030A0"/>
              </a:solidFill>
              <a:latin typeface="Cambria" panose="02040503050406030204" pitchFamily="18" charset="0"/>
              <a:ea typeface="Cambria" panose="02040503050406030204" pitchFamily="18" charset="0"/>
            </a:endParaRPr>
          </a:p>
          <a:p>
            <a:pPr defTabSz="874898"/>
            <a:r>
              <a:rPr lang="en-US" sz="1100" dirty="0">
                <a:solidFill>
                  <a:srgbClr val="7030A0"/>
                </a:solidFill>
                <a:latin typeface="Cambria" panose="02040503050406030204" pitchFamily="18" charset="0"/>
                <a:ea typeface="Cambria" panose="02040503050406030204" pitchFamily="18" charset="0"/>
              </a:rPr>
              <a:t>DR is one key element of any e-e+ collider.</a:t>
            </a:r>
          </a:p>
          <a:p>
            <a:pPr defTabSz="874898"/>
            <a:endParaRPr lang="en-US" sz="1100" dirty="0">
              <a:solidFill>
                <a:srgbClr val="981E32"/>
              </a:solidFill>
              <a:latin typeface="Cambria" panose="02040503050406030204" pitchFamily="18" charset="0"/>
              <a:ea typeface="Cambria" panose="02040503050406030204" pitchFamily="18" charset="0"/>
            </a:endParaRPr>
          </a:p>
          <a:p>
            <a:pPr defTabSz="874898"/>
            <a:r>
              <a:rPr lang="en-US" sz="1100" dirty="0">
                <a:solidFill>
                  <a:srgbClr val="981E32"/>
                </a:solidFill>
                <a:latin typeface="Cambria" panose="02040503050406030204" pitchFamily="18" charset="0"/>
                <a:ea typeface="Cambria" panose="02040503050406030204" pitchFamily="18" charset="0"/>
              </a:rPr>
              <a:t>The emittances of the injected and extracted beams, the structure of the bunch train, and the repetition rate are critical parameters of the damping ring, which indirectly determine the luminosity of future colliders. </a:t>
            </a:r>
          </a:p>
          <a:p>
            <a:pPr defTabSz="874898"/>
            <a:endParaRPr lang="en-US" sz="1100" dirty="0">
              <a:solidFill>
                <a:srgbClr val="981E32"/>
              </a:solidFill>
              <a:latin typeface="Cambria" panose="02040503050406030204" pitchFamily="18" charset="0"/>
              <a:ea typeface="Cambria" panose="02040503050406030204" pitchFamily="18" charset="0"/>
            </a:endParaRPr>
          </a:p>
          <a:p>
            <a:pPr defTabSz="874898"/>
            <a:r>
              <a:rPr lang="en-US" sz="1100" dirty="0">
                <a:solidFill>
                  <a:srgbClr val="981E32"/>
                </a:solidFill>
                <a:latin typeface="Cambria" panose="02040503050406030204" pitchFamily="18" charset="0"/>
                <a:ea typeface="Cambria" panose="02040503050406030204" pitchFamily="18" charset="0"/>
              </a:rPr>
              <a:t>The presentation will discuss the advanced technology that is used in the control of the  bunch orbit. </a:t>
            </a:r>
          </a:p>
        </p:txBody>
      </p:sp>
      <p:sp>
        <p:nvSpPr>
          <p:cNvPr id="4" name="Slide Number Placeholder 3"/>
          <p:cNvSpPr>
            <a:spLocks noGrp="1"/>
          </p:cNvSpPr>
          <p:nvPr>
            <p:ph type="sldNum" sz="quarter" idx="5"/>
          </p:nvPr>
        </p:nvSpPr>
        <p:spPr/>
        <p:txBody>
          <a:bodyPr/>
          <a:lstStyle/>
          <a:p>
            <a:fld id="{FE9BC4E5-2BC1-4F43-85DD-A1B8F74CB7EB}" type="slidenum">
              <a:rPr lang="en-US" smtClean="0"/>
              <a:pPr/>
              <a:t>4</a:t>
            </a:fld>
            <a:endParaRPr lang="en-US" dirty="0"/>
          </a:p>
        </p:txBody>
      </p:sp>
    </p:spTree>
    <p:extLst>
      <p:ext uri="{BB962C8B-B14F-4D97-AF65-F5344CB8AC3E}">
        <p14:creationId xmlns:p14="http://schemas.microsoft.com/office/powerpoint/2010/main" val="1186029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waveform demonstrate a 10 ns pulse where the special components are employed.</a:t>
            </a:r>
          </a:p>
        </p:txBody>
      </p:sp>
      <p:sp>
        <p:nvSpPr>
          <p:cNvPr id="4" name="Slide Number Placeholder 3"/>
          <p:cNvSpPr>
            <a:spLocks noGrp="1"/>
          </p:cNvSpPr>
          <p:nvPr>
            <p:ph type="sldNum" sz="quarter" idx="10"/>
          </p:nvPr>
        </p:nvSpPr>
        <p:spPr/>
        <p:txBody>
          <a:bodyPr/>
          <a:lstStyle/>
          <a:p>
            <a:fld id="{FE9BC4E5-2BC1-4F43-85DD-A1B8F74CB7EB}" type="slidenum">
              <a:rPr lang="en-US" smtClean="0"/>
              <a:pPr/>
              <a:t>5</a:t>
            </a:fld>
            <a:endParaRPr lang="en-US" dirty="0"/>
          </a:p>
        </p:txBody>
      </p:sp>
    </p:spTree>
    <p:extLst>
      <p:ext uri="{BB962C8B-B14F-4D97-AF65-F5344CB8AC3E}">
        <p14:creationId xmlns:p14="http://schemas.microsoft.com/office/powerpoint/2010/main" val="4202871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words: several physical effects can assist the primarily switch to overcome the switching power rate.</a:t>
            </a:r>
          </a:p>
        </p:txBody>
      </p:sp>
      <p:sp>
        <p:nvSpPr>
          <p:cNvPr id="4" name="Slide Number Placeholder 3"/>
          <p:cNvSpPr>
            <a:spLocks noGrp="1"/>
          </p:cNvSpPr>
          <p:nvPr>
            <p:ph type="sldNum" sz="quarter" idx="5"/>
          </p:nvPr>
        </p:nvSpPr>
        <p:spPr/>
        <p:txBody>
          <a:bodyPr/>
          <a:lstStyle/>
          <a:p>
            <a:fld id="{FE9BC4E5-2BC1-4F43-85DD-A1B8F74CB7EB}" type="slidenum">
              <a:rPr lang="en-US" smtClean="0"/>
              <a:pPr/>
              <a:t>6</a:t>
            </a:fld>
            <a:endParaRPr lang="en-US" dirty="0"/>
          </a:p>
        </p:txBody>
      </p:sp>
    </p:spTree>
    <p:extLst>
      <p:ext uri="{BB962C8B-B14F-4D97-AF65-F5344CB8AC3E}">
        <p14:creationId xmlns:p14="http://schemas.microsoft.com/office/powerpoint/2010/main" val="2168109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base of the switching technology is shown. </a:t>
            </a:r>
          </a:p>
        </p:txBody>
      </p:sp>
      <p:sp>
        <p:nvSpPr>
          <p:cNvPr id="4" name="Slide Number Placeholder 3"/>
          <p:cNvSpPr>
            <a:spLocks noGrp="1"/>
          </p:cNvSpPr>
          <p:nvPr>
            <p:ph type="sldNum" sz="quarter" idx="5"/>
          </p:nvPr>
        </p:nvSpPr>
        <p:spPr/>
        <p:txBody>
          <a:bodyPr/>
          <a:lstStyle/>
          <a:p>
            <a:fld id="{FE9BC4E5-2BC1-4F43-85DD-A1B8F74CB7EB}" type="slidenum">
              <a:rPr lang="en-US" smtClean="0"/>
              <a:pPr/>
              <a:t>7</a:t>
            </a:fld>
            <a:endParaRPr lang="en-US" dirty="0"/>
          </a:p>
        </p:txBody>
      </p:sp>
    </p:spTree>
    <p:extLst>
      <p:ext uri="{BB962C8B-B14F-4D97-AF65-F5344CB8AC3E}">
        <p14:creationId xmlns:p14="http://schemas.microsoft.com/office/powerpoint/2010/main" val="129804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even this no optimal technology could be useful for a rise of the switching rate. </a:t>
            </a:r>
          </a:p>
        </p:txBody>
      </p:sp>
      <p:sp>
        <p:nvSpPr>
          <p:cNvPr id="4" name="Slide Number Placeholder 3"/>
          <p:cNvSpPr>
            <a:spLocks noGrp="1"/>
          </p:cNvSpPr>
          <p:nvPr>
            <p:ph type="sldNum" sz="quarter" idx="5"/>
          </p:nvPr>
        </p:nvSpPr>
        <p:spPr/>
        <p:txBody>
          <a:bodyPr/>
          <a:lstStyle/>
          <a:p>
            <a:fld id="{FE9BC4E5-2BC1-4F43-85DD-A1B8F74CB7EB}" type="slidenum">
              <a:rPr lang="en-US" smtClean="0"/>
              <a:pPr/>
              <a:t>8</a:t>
            </a:fld>
            <a:endParaRPr lang="en-US" dirty="0"/>
          </a:p>
        </p:txBody>
      </p:sp>
    </p:spTree>
    <p:extLst>
      <p:ext uri="{BB962C8B-B14F-4D97-AF65-F5344CB8AC3E}">
        <p14:creationId xmlns:p14="http://schemas.microsoft.com/office/powerpoint/2010/main" val="1191581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example where the solid-state technology creates a 0.4 MW per nanosecond power rate continuously with 120 Hz repetition rate. The initial commercial switch with assistance of the semiconductor OFF switch forms a 0.5 MW power swing during  nanosecond.   </a:t>
            </a:r>
          </a:p>
          <a:p>
            <a:r>
              <a:rPr lang="en-US" sz="1100" dirty="0">
                <a:latin typeface="Cambria" panose="02040503050406030204" pitchFamily="18" charset="0"/>
                <a:ea typeface="Cambria" panose="02040503050406030204" pitchFamily="18" charset="0"/>
              </a:rPr>
              <a:t>Output pulser amplitude is 4.3 kV peak at 50 Ohm. Rep rate: 120 Hz.</a:t>
            </a:r>
          </a:p>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9</a:t>
            </a:fld>
            <a:endParaRPr lang="en-US" dirty="0"/>
          </a:p>
        </p:txBody>
      </p:sp>
    </p:spTree>
    <p:extLst>
      <p:ext uri="{BB962C8B-B14F-4D97-AF65-F5344CB8AC3E}">
        <p14:creationId xmlns:p14="http://schemas.microsoft.com/office/powerpoint/2010/main" val="723051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array of 11 ea. kickers with 22 pulsers is going to be use for two-color experiments.</a:t>
            </a:r>
          </a:p>
        </p:txBody>
      </p:sp>
      <p:sp>
        <p:nvSpPr>
          <p:cNvPr id="4" name="Slide Number Placeholder 3"/>
          <p:cNvSpPr>
            <a:spLocks noGrp="1"/>
          </p:cNvSpPr>
          <p:nvPr>
            <p:ph type="sldNum" sz="quarter" idx="5"/>
          </p:nvPr>
        </p:nvSpPr>
        <p:spPr/>
        <p:txBody>
          <a:bodyPr/>
          <a:lstStyle/>
          <a:p>
            <a:fld id="{FE9BC4E5-2BC1-4F43-85DD-A1B8F74CB7EB}" type="slidenum">
              <a:rPr lang="en-US" smtClean="0"/>
              <a:pPr/>
              <a:t>10</a:t>
            </a:fld>
            <a:endParaRPr lang="en-US" dirty="0"/>
          </a:p>
        </p:txBody>
      </p:sp>
    </p:spTree>
    <p:extLst>
      <p:ext uri="{BB962C8B-B14F-4D97-AF65-F5344CB8AC3E}">
        <p14:creationId xmlns:p14="http://schemas.microsoft.com/office/powerpoint/2010/main" val="2500322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11</a:t>
            </a:fld>
            <a:endParaRPr lang="en-US" dirty="0"/>
          </a:p>
        </p:txBody>
      </p:sp>
    </p:spTree>
    <p:extLst>
      <p:ext uri="{BB962C8B-B14F-4D97-AF65-F5344CB8AC3E}">
        <p14:creationId xmlns:p14="http://schemas.microsoft.com/office/powerpoint/2010/main" val="2817958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Title 01">
    <p:spTree>
      <p:nvGrpSpPr>
        <p:cNvPr id="1" name=""/>
        <p:cNvGrpSpPr/>
        <p:nvPr/>
      </p:nvGrpSpPr>
      <p:grpSpPr>
        <a:xfrm>
          <a:off x="0" y="0"/>
          <a:ext cx="0" cy="0"/>
          <a:chOff x="0" y="0"/>
          <a:chExt cx="0" cy="0"/>
        </a:xfrm>
      </p:grpSpPr>
      <p:sp>
        <p:nvSpPr>
          <p:cNvPr id="16" name="Rectangle 15"/>
          <p:cNvSpPr/>
          <p:nvPr userDrawn="1"/>
        </p:nvSpPr>
        <p:spPr>
          <a:xfrm>
            <a:off x="0" y="0"/>
            <a:ext cx="9144000" cy="5833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 y="0"/>
            <a:ext cx="9158400" cy="68688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68434" y="6196867"/>
            <a:ext cx="2275566" cy="661133"/>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833872"/>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14019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57213" y="3646170"/>
            <a:ext cx="7989887" cy="2187702"/>
          </a:xfrm>
        </p:spPr>
        <p:txBody>
          <a:bodyPr>
            <a:noAutofit/>
          </a:bodyPr>
          <a:lstStyle>
            <a:lvl1pPr marL="0" indent="0" algn="l">
              <a:lnSpc>
                <a:spcPct val="110000"/>
              </a:lnSpc>
              <a:buNone/>
              <a:defRPr sz="1600" b="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4200" b="0">
                <a:solidFill>
                  <a:schemeClr val="bg1"/>
                </a:solidFill>
                <a:latin typeface="Arial" pitchFamily="34" charset="0"/>
                <a:cs typeface="Arial" pitchFamily="34" charset="0"/>
              </a:defRPr>
            </a:lvl1pPr>
          </a:lstStyle>
          <a:p>
            <a:pPr lvl="0"/>
            <a:r>
              <a:rPr lang="en-CA" dirty="0"/>
              <a:t>Click to edit Master subtitle style</a:t>
            </a:r>
          </a:p>
        </p:txBody>
      </p:sp>
    </p:spTree>
    <p:extLst>
      <p:ext uri="{BB962C8B-B14F-4D97-AF65-F5344CB8AC3E}">
        <p14:creationId xmlns:p14="http://schemas.microsoft.com/office/powerpoint/2010/main" val="1098751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r>
              <a:rPr lang="en-US" b="1" dirty="0"/>
              <a:t>Deep Science  </a:t>
            </a:r>
            <a:r>
              <a:rPr lang="en-US" dirty="0"/>
              <a:t>Mining for Matter</a:t>
            </a:r>
          </a:p>
        </p:txBody>
      </p:sp>
      <p:sp>
        <p:nvSpPr>
          <p:cNvPr id="16" name="Content Placeholder 15"/>
          <p:cNvSpPr>
            <a:spLocks noGrp="1"/>
          </p:cNvSpPr>
          <p:nvPr>
            <p:ph sz="quarter" idx="14"/>
          </p:nvPr>
        </p:nvSpPr>
        <p:spPr>
          <a:xfrm>
            <a:off x="446088" y="1670050"/>
            <a:ext cx="8108950"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503237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r>
              <a:rPr lang="en-US" b="1" dirty="0"/>
              <a:t>Deep Science  </a:t>
            </a:r>
            <a:r>
              <a:rPr lang="en-US" dirty="0"/>
              <a:t>Mining for Matter</a:t>
            </a:r>
          </a:p>
        </p:txBody>
      </p:sp>
      <p:sp>
        <p:nvSpPr>
          <p:cNvPr id="5" name="Picture Placeholder 4"/>
          <p:cNvSpPr>
            <a:spLocks noGrp="1"/>
          </p:cNvSpPr>
          <p:nvPr>
            <p:ph type="pic" sz="quarter" idx="15"/>
          </p:nvPr>
        </p:nvSpPr>
        <p:spPr>
          <a:xfrm>
            <a:off x="3646488" y="1723840"/>
            <a:ext cx="2442340" cy="2224216"/>
          </a:xfrm>
        </p:spPr>
        <p:txBody>
          <a:bodyPr/>
          <a:lstStyle/>
          <a:p>
            <a:r>
              <a:rPr lang="en-US"/>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669646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r>
              <a:rPr lang="en-US" b="1" dirty="0"/>
              <a:t>Deep Science  </a:t>
            </a:r>
            <a:r>
              <a:rPr lang="en-US" dirty="0"/>
              <a:t>Mining for Matter</a:t>
            </a:r>
          </a:p>
        </p:txBody>
      </p:sp>
      <p:sp>
        <p:nvSpPr>
          <p:cNvPr id="3" name="Chart Placeholder 2"/>
          <p:cNvSpPr>
            <a:spLocks noGrp="1"/>
          </p:cNvSpPr>
          <p:nvPr>
            <p:ph type="chart" sz="quarter" idx="15"/>
          </p:nvPr>
        </p:nvSpPr>
        <p:spPr>
          <a:xfrm>
            <a:off x="6007100" y="1670050"/>
            <a:ext cx="2667000" cy="4648200"/>
          </a:xfrm>
        </p:spPr>
        <p:txBody>
          <a:bodyPr/>
          <a:lstStyle/>
          <a:p>
            <a:r>
              <a:rPr lang="en-US"/>
              <a:t>Click icon to add chart</a:t>
            </a:r>
            <a:endParaRPr lang="en-CA" dirty="0"/>
          </a:p>
        </p:txBody>
      </p:sp>
      <p:sp>
        <p:nvSpPr>
          <p:cNvPr id="5" name="Content Placeholder 4"/>
          <p:cNvSpPr>
            <a:spLocks noGrp="1"/>
          </p:cNvSpPr>
          <p:nvPr>
            <p:ph sz="quarter" idx="16"/>
          </p:nvPr>
        </p:nvSpPr>
        <p:spPr>
          <a:xfrm>
            <a:off x="446088" y="1670050"/>
            <a:ext cx="5484812"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59547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6858000"/>
          </a:xfrm>
        </p:spPr>
        <p:txBody>
          <a:bodyPr lIns="432000"/>
          <a:lstStyle>
            <a:lvl1pPr>
              <a:defRPr b="1" baseline="0">
                <a:solidFill>
                  <a:srgbClr val="FF0000"/>
                </a:solidFill>
              </a:defRPr>
            </a:lvl1pPr>
          </a:lstStyle>
          <a:p>
            <a:br>
              <a:rPr lang="en-CA" dirty="0"/>
            </a:br>
            <a:br>
              <a:rPr lang="en-CA" dirty="0"/>
            </a:br>
            <a:br>
              <a:rPr lang="en-CA" dirty="0"/>
            </a:br>
            <a:br>
              <a:rPr lang="en-CA" dirty="0"/>
            </a:br>
            <a:br>
              <a:rPr lang="en-CA" dirty="0"/>
            </a:br>
            <a:br>
              <a:rPr lang="en-CA" dirty="0"/>
            </a:br>
            <a:r>
              <a:rPr lang="en-CA" dirty="0"/>
              <a:t>***INSTRUCTIONS FOR APPLYING IMAGE BACKGROUNDTO SLIDE LAYOUT***</a:t>
            </a:r>
            <a:br>
              <a:rPr lang="en-CA" dirty="0"/>
            </a:br>
            <a:r>
              <a:rPr lang="en-CA" dirty="0"/>
              <a:t>STEP 1: Click icon to insert image</a:t>
            </a:r>
            <a:br>
              <a:rPr lang="en-CA" dirty="0"/>
            </a:br>
            <a:r>
              <a:rPr lang="en-CA" dirty="0"/>
              <a:t>STEP 2: Once image is inserted, right-click image, and choose ‘Send to Back’</a:t>
            </a:r>
          </a:p>
        </p:txBody>
      </p:sp>
      <p:sp>
        <p:nvSpPr>
          <p:cNvPr id="4" name="Title 3"/>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12769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5089B7-CC65-415D-8E35-D3816D07E5C5}"/>
              </a:ext>
            </a:extLst>
          </p:cNvPr>
          <p:cNvSpPr>
            <a:spLocks noGrp="1"/>
          </p:cNvSpPr>
          <p:nvPr>
            <p:ph type="dt" sz="half" idx="10"/>
          </p:nvPr>
        </p:nvSpPr>
        <p:spPr/>
        <p:txBody>
          <a:bodyPr/>
          <a:lstStyle/>
          <a:p>
            <a:fld id="{48698883-13BF-4987-A2CB-30B99D93D87C}" type="datetimeFigureOut">
              <a:rPr lang="en-US" smtClean="0"/>
              <a:t>5/12/2023</a:t>
            </a:fld>
            <a:endParaRPr lang="en-US"/>
          </a:p>
        </p:txBody>
      </p:sp>
      <p:sp>
        <p:nvSpPr>
          <p:cNvPr id="3" name="Footer Placeholder 2">
            <a:extLst>
              <a:ext uri="{FF2B5EF4-FFF2-40B4-BE49-F238E27FC236}">
                <a16:creationId xmlns:a16="http://schemas.microsoft.com/office/drawing/2014/main" id="{6D49B72A-8999-422D-834C-E654F405E7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5C13B1-9E45-4C1B-B00C-859327FB0AE9}"/>
              </a:ext>
            </a:extLst>
          </p:cNvPr>
          <p:cNvSpPr>
            <a:spLocks noGrp="1"/>
          </p:cNvSpPr>
          <p:nvPr>
            <p:ph type="sldNum" sz="quarter" idx="12"/>
          </p:nvPr>
        </p:nvSpPr>
        <p:spPr/>
        <p:txBody>
          <a:bodyPr/>
          <a:lstStyle/>
          <a:p>
            <a:fld id="{5F5818FA-5F30-4AFF-B46A-ACC8C3C8B3DB}" type="slidenum">
              <a:rPr lang="en-US" smtClean="0"/>
              <a:t>‹#›</a:t>
            </a:fld>
            <a:endParaRPr lang="en-US"/>
          </a:p>
        </p:txBody>
      </p:sp>
    </p:spTree>
    <p:extLst>
      <p:ext uri="{BB962C8B-B14F-4D97-AF65-F5344CB8AC3E}">
        <p14:creationId xmlns:p14="http://schemas.microsoft.com/office/powerpoint/2010/main" val="1351485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t>Page 9 </a:t>
            </a:r>
            <a:endParaRPr lang="en-US" dirty="0"/>
          </a:p>
        </p:txBody>
      </p:sp>
    </p:spTree>
    <p:extLst>
      <p:ext uri="{BB962C8B-B14F-4D97-AF65-F5344CB8AC3E}">
        <p14:creationId xmlns:p14="http://schemas.microsoft.com/office/powerpoint/2010/main" val="3172326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45473" y="1667866"/>
            <a:ext cx="8109919" cy="465038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5472" y="6543674"/>
            <a:ext cx="4126528" cy="314326"/>
          </a:xfrm>
          <a:prstGeom prst="rect">
            <a:avLst/>
          </a:prstGeom>
        </p:spPr>
        <p:txBody>
          <a:bodyPr vert="horz" lIns="0" tIns="0" rIns="0" bIns="0" rtlCol="0" anchor="t" anchorCtr="0"/>
          <a:lstStyle>
            <a:lvl1pPr algn="l">
              <a:defRPr sz="700">
                <a:solidFill>
                  <a:schemeClr val="bg2"/>
                </a:solidFill>
                <a:latin typeface="Arial" pitchFamily="34" charset="0"/>
                <a:cs typeface="Arial" pitchFamily="34" charset="0"/>
              </a:defRPr>
            </a:lvl1pPr>
          </a:lstStyle>
          <a:p>
            <a:r>
              <a:rPr lang="en-US" b="1" dirty="0"/>
              <a:t>Deep Science  </a:t>
            </a:r>
            <a:r>
              <a:rPr lang="en-US" dirty="0"/>
              <a:t>Mining for Matter</a:t>
            </a: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700" b="0">
                <a:solidFill>
                  <a:schemeClr val="bg2"/>
                </a:solidFill>
                <a:latin typeface="Arial" pitchFamily="34" charset="0"/>
                <a:cs typeface="Arial" pitchFamily="34" charset="0"/>
              </a:defRPr>
            </a:lvl1p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1" r:id="rId3"/>
    <p:sldLayoutId id="2147483672" r:id="rId4"/>
    <p:sldLayoutId id="2147483673" r:id="rId5"/>
    <p:sldLayoutId id="2147483674" r:id="rId6"/>
    <p:sldLayoutId id="2147483675" r:id="rId7"/>
  </p:sldLayoutIdLst>
  <p:hf hdr="0" dt="0"/>
  <p:txStyles>
    <p:titleStyle>
      <a:lvl1pPr algn="l" defTabSz="914400" rtl="0" eaLnBrk="1" latinLnBrk="0" hangingPunct="1">
        <a:spcBef>
          <a:spcPct val="0"/>
        </a:spcBef>
        <a:buNone/>
        <a:defRPr sz="2400" b="1" kern="120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16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6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6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6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6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0.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indico.cern.ch/e/pulpoks23"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s://indico.psi.ch/event/6972/contributions/16597/"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485553" y="1600200"/>
            <a:ext cx="8008937" cy="1371600"/>
          </a:xfrm>
        </p:spPr>
        <p:txBody>
          <a:bodyPr/>
          <a:lstStyle/>
          <a:p>
            <a:pPr algn="ctr"/>
            <a:r>
              <a:rPr lang="en-US" sz="2800" dirty="0">
                <a:effectLst/>
                <a:latin typeface="Cambria" panose="02040503050406030204" pitchFamily="18" charset="0"/>
                <a:ea typeface="Cambria" panose="02040503050406030204" pitchFamily="18" charset="0"/>
                <a:cs typeface="Times New Roman" panose="02020603050405020304" pitchFamily="18" charset="0"/>
              </a:rPr>
              <a:t>A Nanosecond Pulse </a:t>
            </a:r>
            <a:r>
              <a:rPr lang="en-US" sz="2800" dirty="0">
                <a:latin typeface="Cambria" panose="02040503050406030204" pitchFamily="18" charset="0"/>
                <a:ea typeface="Cambria" panose="02040503050406030204" pitchFamily="18" charset="0"/>
                <a:cs typeface="Times New Roman" panose="02020603050405020304" pitchFamily="18" charset="0"/>
              </a:rPr>
              <a:t>T</a:t>
            </a:r>
            <a:r>
              <a:rPr lang="en-US" sz="2800" dirty="0">
                <a:effectLst/>
                <a:latin typeface="Cambria" panose="02040503050406030204" pitchFamily="18" charset="0"/>
                <a:ea typeface="Cambria" panose="02040503050406030204" pitchFamily="18" charset="0"/>
                <a:cs typeface="Times New Roman" panose="02020603050405020304" pitchFamily="18" charset="0"/>
              </a:rPr>
              <a:t>echnology for Injection/Extraction </a:t>
            </a:r>
            <a:r>
              <a:rPr lang="en-US" sz="2800" dirty="0">
                <a:latin typeface="Cambria" panose="02040503050406030204" pitchFamily="18" charset="0"/>
                <a:ea typeface="Cambria" panose="02040503050406030204" pitchFamily="18" charset="0"/>
                <a:cs typeface="Times New Roman" panose="02020603050405020304" pitchFamily="18" charset="0"/>
              </a:rPr>
              <a:t>S</a:t>
            </a:r>
            <a:r>
              <a:rPr lang="en-US" sz="2800" dirty="0">
                <a:effectLst/>
                <a:latin typeface="Cambria" panose="02040503050406030204" pitchFamily="18" charset="0"/>
                <a:ea typeface="Cambria" panose="02040503050406030204" pitchFamily="18" charset="0"/>
                <a:cs typeface="Times New Roman" panose="02020603050405020304" pitchFamily="18" charset="0"/>
              </a:rPr>
              <a:t>ystems</a:t>
            </a:r>
            <a:endParaRPr lang="en-CA" sz="2800" dirty="0">
              <a:solidFill>
                <a:srgbClr val="FFFFFF"/>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Subtitle 5"/>
          <p:cNvSpPr>
            <a:spLocks noGrp="1"/>
          </p:cNvSpPr>
          <p:nvPr>
            <p:ph type="subTitle" idx="1"/>
          </p:nvPr>
        </p:nvSpPr>
        <p:spPr>
          <a:xfrm>
            <a:off x="457200" y="3810000"/>
            <a:ext cx="7989887" cy="1078230"/>
          </a:xfrm>
        </p:spPr>
        <p:txBody>
          <a:bodyPr/>
          <a:lstStyle/>
          <a:p>
            <a:r>
              <a:rPr lang="en-CA" dirty="0">
                <a:latin typeface="Cambria" panose="02040503050406030204" pitchFamily="18" charset="0"/>
              </a:rPr>
              <a:t>Anatoly Krasnykh</a:t>
            </a:r>
          </a:p>
          <a:p>
            <a:r>
              <a:rPr lang="en-CA" dirty="0">
                <a:latin typeface="Cambria" panose="02040503050406030204" pitchFamily="18" charset="0"/>
              </a:rPr>
              <a:t>TID/RFARED</a:t>
            </a:r>
          </a:p>
        </p:txBody>
      </p:sp>
      <p:sp>
        <p:nvSpPr>
          <p:cNvPr id="3" name="TextBox 2"/>
          <p:cNvSpPr txBox="1"/>
          <p:nvPr/>
        </p:nvSpPr>
        <p:spPr>
          <a:xfrm>
            <a:off x="3724102" y="6658502"/>
            <a:ext cx="184666" cy="369332"/>
          </a:xfrm>
          <a:prstGeom prst="rect">
            <a:avLst/>
          </a:prstGeom>
          <a:noFill/>
        </p:spPr>
        <p:txBody>
          <a:bodyPr wrap="none" rtlCol="0">
            <a:spAutoFit/>
          </a:bodyPr>
          <a:lstStyle/>
          <a:p>
            <a:endParaRPr lang="en-US" dirty="0"/>
          </a:p>
        </p:txBody>
      </p:sp>
      <p:sp>
        <p:nvSpPr>
          <p:cNvPr id="2" name="Subtitle 5">
            <a:extLst>
              <a:ext uri="{FF2B5EF4-FFF2-40B4-BE49-F238E27FC236}">
                <a16:creationId xmlns:a16="http://schemas.microsoft.com/office/drawing/2014/main" id="{85746781-EE85-163A-5BAB-867970C6AD9F}"/>
              </a:ext>
            </a:extLst>
          </p:cNvPr>
          <p:cNvSpPr txBox="1">
            <a:spLocks/>
          </p:cNvSpPr>
          <p:nvPr/>
        </p:nvSpPr>
        <p:spPr>
          <a:xfrm>
            <a:off x="381000" y="4897329"/>
            <a:ext cx="7989887" cy="589071"/>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Clr>
                <a:schemeClr val="tx1"/>
              </a:buClr>
              <a:buFont typeface="Arial" pitchFamily="34" charset="0"/>
              <a:buNone/>
              <a:defRPr sz="1600" b="0" kern="1200" baseline="0">
                <a:solidFill>
                  <a:schemeClr val="bg1"/>
                </a:solidFill>
                <a:latin typeface="Arial" pitchFamily="34" charset="0"/>
                <a:ea typeface="+mn-ea"/>
                <a:cs typeface="Arial" pitchFamily="34" charset="0"/>
              </a:defRPr>
            </a:lvl1pPr>
            <a:lvl2pPr marL="457200" indent="0" algn="ctr" defTabSz="914400" rtl="0" eaLnBrk="1" latinLnBrk="0" hangingPunct="1">
              <a:lnSpc>
                <a:spcPct val="120000"/>
              </a:lnSpc>
              <a:spcBef>
                <a:spcPts val="800"/>
              </a:spcBef>
              <a:spcAft>
                <a:spcPts val="0"/>
              </a:spcAft>
              <a:buClr>
                <a:schemeClr val="tx1"/>
              </a:buClr>
              <a:buSzPct val="100000"/>
              <a:buFont typeface="Arial" pitchFamily="34" charset="0"/>
              <a:buNone/>
              <a:defRPr sz="16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lnSpc>
                <a:spcPct val="120000"/>
              </a:lnSpc>
              <a:spcBef>
                <a:spcPts val="0"/>
              </a:spcBef>
              <a:buClr>
                <a:schemeClr val="tx1"/>
              </a:buClr>
              <a:buSzPct val="100000"/>
              <a:buFont typeface="Arial" pitchFamily="34" charset="0"/>
              <a:buNone/>
              <a:defRPr sz="16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lnSpc>
                <a:spcPct val="120000"/>
              </a:lnSpc>
              <a:spcBef>
                <a:spcPts val="0"/>
              </a:spcBef>
              <a:buClr>
                <a:schemeClr val="tx1"/>
              </a:buClr>
              <a:buSzPct val="100000"/>
              <a:buFont typeface="Arial" pitchFamily="34" charset="0"/>
              <a:buNone/>
              <a:defRPr sz="16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lnSpc>
                <a:spcPct val="120000"/>
              </a:lnSpc>
              <a:spcBef>
                <a:spcPts val="0"/>
              </a:spcBef>
              <a:buClr>
                <a:schemeClr val="tx1"/>
              </a:buClr>
              <a:buSzPct val="10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CA" dirty="0">
              <a:latin typeface="Cambria" panose="02040503050406030204" pitchFamily="18" charset="0"/>
            </a:endParaRPr>
          </a:p>
        </p:txBody>
      </p:sp>
      <p:sp>
        <p:nvSpPr>
          <p:cNvPr id="4" name="TextBox 3">
            <a:extLst>
              <a:ext uri="{FF2B5EF4-FFF2-40B4-BE49-F238E27FC236}">
                <a16:creationId xmlns:a16="http://schemas.microsoft.com/office/drawing/2014/main" id="{74DA5E2F-C522-9CBA-FBE2-6EBF69262F38}"/>
              </a:ext>
            </a:extLst>
          </p:cNvPr>
          <p:cNvSpPr txBox="1"/>
          <p:nvPr/>
        </p:nvSpPr>
        <p:spPr>
          <a:xfrm>
            <a:off x="903287" y="5029200"/>
            <a:ext cx="3592513" cy="369332"/>
          </a:xfrm>
          <a:prstGeom prst="rect">
            <a:avLst/>
          </a:prstGeom>
          <a:noFill/>
        </p:spPr>
        <p:txBody>
          <a:bodyPr wrap="square" rtlCol="0">
            <a:spAutoFit/>
          </a:bodyPr>
          <a:lstStyle/>
          <a:p>
            <a:r>
              <a:rPr lang="en-US" dirty="0">
                <a:solidFill>
                  <a:schemeClr val="bg1"/>
                </a:solidFill>
                <a:latin typeface="Cambria" panose="02040503050406030204" pitchFamily="18" charset="0"/>
                <a:ea typeface="Cambria" panose="02040503050406030204" pitchFamily="18" charset="0"/>
              </a:rPr>
              <a:t>LCLW2023, SLAC, May 2023</a:t>
            </a:r>
          </a:p>
        </p:txBody>
      </p:sp>
    </p:spTree>
    <p:extLst>
      <p:ext uri="{BB962C8B-B14F-4D97-AF65-F5344CB8AC3E}">
        <p14:creationId xmlns:p14="http://schemas.microsoft.com/office/powerpoint/2010/main" val="1803776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69D3F-05D6-78DE-030F-6AC69951A89E}"/>
              </a:ext>
            </a:extLst>
          </p:cNvPr>
          <p:cNvPicPr>
            <a:picLocks noChangeAspect="1"/>
          </p:cNvPicPr>
          <p:nvPr/>
        </p:nvPicPr>
        <p:blipFill>
          <a:blip r:embed="rId3"/>
          <a:stretch>
            <a:fillRect/>
          </a:stretch>
        </p:blipFill>
        <p:spPr>
          <a:xfrm>
            <a:off x="609600" y="657846"/>
            <a:ext cx="8174735" cy="20574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B39D3D2-63ED-E91D-C975-4FDCA7C02E50}"/>
                  </a:ext>
                </a:extLst>
              </p:cNvPr>
              <p:cNvSpPr txBox="1"/>
              <p:nvPr/>
            </p:nvSpPr>
            <p:spPr>
              <a:xfrm>
                <a:off x="152400" y="3044725"/>
                <a:ext cx="2931572" cy="2237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200" i="1">
                              <a:solidFill>
                                <a:srgbClr val="C00000"/>
                              </a:solidFill>
                              <a:latin typeface="Cambria Math" panose="02040503050406030204" pitchFamily="18" charset="0"/>
                            </a:rPr>
                          </m:ctrlPr>
                        </m:sSubSupPr>
                        <m:e>
                          <m:r>
                            <a:rPr lang="en-US" sz="1200" i="1">
                              <a:solidFill>
                                <a:srgbClr val="C00000"/>
                              </a:solidFill>
                              <a:latin typeface="Cambria Math" panose="02040503050406030204" pitchFamily="18" charset="0"/>
                            </a:rPr>
                            <m:t>𝑊</m:t>
                          </m:r>
                        </m:e>
                        <m:sub>
                          <m:r>
                            <a:rPr lang="en-US" sz="1200" i="1">
                              <a:solidFill>
                                <a:srgbClr val="C00000"/>
                              </a:solidFill>
                              <a:latin typeface="Cambria Math" panose="02040503050406030204" pitchFamily="18" charset="0"/>
                            </a:rPr>
                            <m:t>𝑡𝑟</m:t>
                          </m:r>
                        </m:sub>
                        <m:sup>
                          <m:r>
                            <a:rPr lang="en-US" sz="1200" i="1">
                              <a:solidFill>
                                <a:srgbClr val="C00000"/>
                              </a:solidFill>
                              <a:latin typeface="Cambria Math" panose="02040503050406030204" pitchFamily="18" charset="0"/>
                            </a:rPr>
                            <m:t>𝑟𝑒𝑞𝑢𝑖𝑟𝑒</m:t>
                          </m:r>
                        </m:sup>
                      </m:sSubSup>
                      <m:r>
                        <a:rPr lang="en-US" sz="1200" i="1">
                          <a:solidFill>
                            <a:srgbClr val="C00000"/>
                          </a:solidFill>
                          <a:latin typeface="Cambria Math" panose="02040503050406030204" pitchFamily="18" charset="0"/>
                          <a:ea typeface="Cambria Math" panose="02040503050406030204" pitchFamily="18" charset="0"/>
                        </a:rPr>
                        <m:t>=8∙</m:t>
                      </m:r>
                      <m:sSup>
                        <m:sSupPr>
                          <m:ctrlPr>
                            <a:rPr lang="en-US" sz="1200" i="1">
                              <a:solidFill>
                                <a:srgbClr val="C00000"/>
                              </a:solidFill>
                              <a:latin typeface="Cambria Math" panose="02040503050406030204" pitchFamily="18" charset="0"/>
                              <a:ea typeface="Cambria Math" panose="02040503050406030204" pitchFamily="18" charset="0"/>
                            </a:rPr>
                          </m:ctrlPr>
                        </m:sSupPr>
                        <m:e>
                          <m:r>
                            <a:rPr lang="en-US" sz="1200" i="1">
                              <a:solidFill>
                                <a:srgbClr val="C00000"/>
                              </a:solidFill>
                              <a:latin typeface="Cambria Math" panose="02040503050406030204" pitchFamily="18" charset="0"/>
                              <a:ea typeface="Cambria Math" panose="02040503050406030204" pitchFamily="18" charset="0"/>
                            </a:rPr>
                            <m:t>10</m:t>
                          </m:r>
                        </m:e>
                        <m:sup>
                          <m:r>
                            <a:rPr lang="en-US" sz="1200" i="1">
                              <a:solidFill>
                                <a:srgbClr val="C00000"/>
                              </a:solidFill>
                              <a:latin typeface="Cambria Math" panose="02040503050406030204" pitchFamily="18" charset="0"/>
                              <a:ea typeface="Cambria Math" panose="02040503050406030204" pitchFamily="18" charset="0"/>
                            </a:rPr>
                            <m:t>9</m:t>
                          </m:r>
                        </m:sup>
                      </m:sSup>
                      <m:r>
                        <a:rPr lang="en-US" sz="1200" i="1">
                          <a:solidFill>
                            <a:srgbClr val="C00000"/>
                          </a:solidFill>
                          <a:latin typeface="Cambria Math" panose="02040503050406030204" pitchFamily="18" charset="0"/>
                          <a:ea typeface="Cambria Math" panose="02040503050406030204" pitchFamily="18" charset="0"/>
                        </a:rPr>
                        <m:t>∙0.31∙</m:t>
                      </m:r>
                      <m:sSup>
                        <m:sSupPr>
                          <m:ctrlPr>
                            <a:rPr lang="en-US" sz="1200" i="1">
                              <a:solidFill>
                                <a:srgbClr val="C00000"/>
                              </a:solidFill>
                              <a:latin typeface="Cambria Math" panose="02040503050406030204" pitchFamily="18" charset="0"/>
                              <a:ea typeface="Cambria Math" panose="02040503050406030204" pitchFamily="18" charset="0"/>
                            </a:rPr>
                          </m:ctrlPr>
                        </m:sSupPr>
                        <m:e>
                          <m:r>
                            <a:rPr lang="en-US" sz="1200" i="1">
                              <a:solidFill>
                                <a:srgbClr val="C00000"/>
                              </a:solidFill>
                              <a:latin typeface="Cambria Math" panose="02040503050406030204" pitchFamily="18" charset="0"/>
                              <a:ea typeface="Cambria Math" panose="02040503050406030204" pitchFamily="18" charset="0"/>
                            </a:rPr>
                            <m:t>10</m:t>
                          </m:r>
                        </m:e>
                        <m:sup>
                          <m:r>
                            <a:rPr lang="en-US" sz="1200" i="1">
                              <a:solidFill>
                                <a:srgbClr val="C00000"/>
                              </a:solidFill>
                              <a:latin typeface="Cambria Math" panose="02040503050406030204" pitchFamily="18" charset="0"/>
                              <a:ea typeface="Cambria Math" panose="02040503050406030204" pitchFamily="18" charset="0"/>
                            </a:rPr>
                            <m:t>−3</m:t>
                          </m:r>
                        </m:sup>
                      </m:sSup>
                      <m:r>
                        <a:rPr lang="en-US" sz="1200" i="1">
                          <a:solidFill>
                            <a:srgbClr val="C00000"/>
                          </a:solidFill>
                          <a:latin typeface="Cambria Math" panose="02040503050406030204" pitchFamily="18" charset="0"/>
                          <a:ea typeface="Cambria Math" panose="02040503050406030204" pitchFamily="18" charset="0"/>
                        </a:rPr>
                        <m:t>≅2.48 </m:t>
                      </m:r>
                      <m:r>
                        <a:rPr lang="en-US" sz="1200" i="1">
                          <a:solidFill>
                            <a:srgbClr val="C00000"/>
                          </a:solidFill>
                          <a:latin typeface="Cambria Math" panose="02040503050406030204" pitchFamily="18" charset="0"/>
                          <a:ea typeface="Cambria Math" panose="02040503050406030204" pitchFamily="18" charset="0"/>
                        </a:rPr>
                        <m:t>𝑀𝑒𝑉</m:t>
                      </m:r>
                    </m:oMath>
                  </m:oMathPara>
                </a14:m>
                <a:endParaRPr lang="en-US" sz="1200" dirty="0"/>
              </a:p>
            </p:txBody>
          </p:sp>
        </mc:Choice>
        <mc:Fallback xmlns="">
          <p:sp>
            <p:nvSpPr>
              <p:cNvPr id="5" name="TextBox 4">
                <a:extLst>
                  <a:ext uri="{FF2B5EF4-FFF2-40B4-BE49-F238E27FC236}">
                    <a16:creationId xmlns:a16="http://schemas.microsoft.com/office/drawing/2014/main" id="{FB39D3D2-63ED-E91D-C975-4FDCA7C02E50}"/>
                  </a:ext>
                </a:extLst>
              </p:cNvPr>
              <p:cNvSpPr txBox="1">
                <a:spLocks noRot="1" noChangeAspect="1" noMove="1" noResize="1" noEditPoints="1" noAdjustHandles="1" noChangeArrowheads="1" noChangeShapeType="1" noTextEdit="1"/>
              </p:cNvSpPr>
              <p:nvPr/>
            </p:nvSpPr>
            <p:spPr>
              <a:xfrm>
                <a:off x="152400" y="3044725"/>
                <a:ext cx="2931572" cy="223716"/>
              </a:xfrm>
              <a:prstGeom prst="rect">
                <a:avLst/>
              </a:prstGeom>
              <a:blipFill>
                <a:blip r:embed="rId4"/>
                <a:stretch>
                  <a:fillRect l="-624" r="-624" b="-135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323B22C-8EAF-6EA6-E0FA-D66A1D3BE4F5}"/>
                  </a:ext>
                </a:extLst>
              </p:cNvPr>
              <p:cNvSpPr txBox="1"/>
              <p:nvPr/>
            </p:nvSpPr>
            <p:spPr>
              <a:xfrm>
                <a:off x="331904" y="3529573"/>
                <a:ext cx="2572564" cy="190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200" i="1">
                              <a:solidFill>
                                <a:srgbClr val="7030A0"/>
                              </a:solidFill>
                              <a:latin typeface="Cambria Math" panose="02040503050406030204" pitchFamily="18" charset="0"/>
                            </a:rPr>
                          </m:ctrlPr>
                        </m:sSubSupPr>
                        <m:e>
                          <m:r>
                            <a:rPr lang="en-US" sz="1200" i="1">
                              <a:solidFill>
                                <a:srgbClr val="7030A0"/>
                              </a:solidFill>
                              <a:latin typeface="Cambria Math" panose="02040503050406030204" pitchFamily="18" charset="0"/>
                            </a:rPr>
                            <m:t>𝑊</m:t>
                          </m:r>
                        </m:e>
                        <m:sub>
                          <m:r>
                            <a:rPr lang="en-US" sz="1200" i="1">
                              <a:solidFill>
                                <a:srgbClr val="7030A0"/>
                              </a:solidFill>
                              <a:latin typeface="Cambria Math" panose="02040503050406030204" pitchFamily="18" charset="0"/>
                            </a:rPr>
                            <m:t>𝑡𝑟</m:t>
                          </m:r>
                        </m:sub>
                        <m:sup>
                          <m:r>
                            <a:rPr lang="en-US" sz="1200" i="1">
                              <a:solidFill>
                                <a:srgbClr val="7030A0"/>
                              </a:solidFill>
                              <a:latin typeface="Cambria Math" panose="02040503050406030204" pitchFamily="18" charset="0"/>
                            </a:rPr>
                            <m:t>𝑑𝑒𝑚𝑜</m:t>
                          </m:r>
                        </m:sup>
                      </m:sSubSup>
                      <m:r>
                        <a:rPr lang="en-US" sz="1200" i="1">
                          <a:solidFill>
                            <a:srgbClr val="7030A0"/>
                          </a:solidFill>
                          <a:latin typeface="Cambria Math" panose="02040503050406030204" pitchFamily="18" charset="0"/>
                          <a:ea typeface="Cambria Math" panose="02040503050406030204" pitchFamily="18" charset="0"/>
                        </a:rPr>
                        <m:t>=7∙</m:t>
                      </m:r>
                      <m:sSup>
                        <m:sSupPr>
                          <m:ctrlPr>
                            <a:rPr lang="en-US" sz="1200" i="1">
                              <a:solidFill>
                                <a:srgbClr val="7030A0"/>
                              </a:solidFill>
                              <a:latin typeface="Cambria Math" panose="02040503050406030204" pitchFamily="18" charset="0"/>
                              <a:ea typeface="Cambria Math" panose="02040503050406030204" pitchFamily="18" charset="0"/>
                            </a:rPr>
                          </m:ctrlPr>
                        </m:sSupPr>
                        <m:e>
                          <m:r>
                            <a:rPr lang="en-US" sz="1200" i="1">
                              <a:solidFill>
                                <a:srgbClr val="7030A0"/>
                              </a:solidFill>
                              <a:latin typeface="Cambria Math" panose="02040503050406030204" pitchFamily="18" charset="0"/>
                              <a:ea typeface="Cambria Math" panose="02040503050406030204" pitchFamily="18" charset="0"/>
                            </a:rPr>
                            <m:t>10</m:t>
                          </m:r>
                        </m:e>
                        <m:sup>
                          <m:r>
                            <a:rPr lang="en-US" sz="1200" i="1">
                              <a:solidFill>
                                <a:srgbClr val="7030A0"/>
                              </a:solidFill>
                              <a:latin typeface="Cambria Math" panose="02040503050406030204" pitchFamily="18" charset="0"/>
                              <a:ea typeface="Cambria Math" panose="02040503050406030204" pitchFamily="18" charset="0"/>
                            </a:rPr>
                            <m:t>3</m:t>
                          </m:r>
                        </m:sup>
                      </m:sSup>
                      <m:r>
                        <a:rPr lang="en-US" sz="1200" i="1">
                          <a:solidFill>
                            <a:srgbClr val="7030A0"/>
                          </a:solidFill>
                          <a:latin typeface="Cambria Math" panose="02040503050406030204" pitchFamily="18" charset="0"/>
                          <a:ea typeface="Cambria Math" panose="02040503050406030204" pitchFamily="18" charset="0"/>
                        </a:rPr>
                        <m:t>∙4.8∙30∙4≅4 </m:t>
                      </m:r>
                      <m:r>
                        <a:rPr lang="en-US" sz="1200" i="1">
                          <a:solidFill>
                            <a:srgbClr val="7030A0"/>
                          </a:solidFill>
                          <a:latin typeface="Cambria Math" panose="02040503050406030204" pitchFamily="18" charset="0"/>
                          <a:ea typeface="Cambria Math" panose="02040503050406030204" pitchFamily="18" charset="0"/>
                        </a:rPr>
                        <m:t>𝑀𝑒𝑉</m:t>
                      </m:r>
                    </m:oMath>
                  </m:oMathPara>
                </a14:m>
                <a:endParaRPr lang="en-US" sz="1200" dirty="0"/>
              </a:p>
            </p:txBody>
          </p:sp>
        </mc:Choice>
        <mc:Fallback xmlns="">
          <p:sp>
            <p:nvSpPr>
              <p:cNvPr id="6" name="TextBox 5">
                <a:extLst>
                  <a:ext uri="{FF2B5EF4-FFF2-40B4-BE49-F238E27FC236}">
                    <a16:creationId xmlns:a16="http://schemas.microsoft.com/office/drawing/2014/main" id="{3323B22C-8EAF-6EA6-E0FA-D66A1D3BE4F5}"/>
                  </a:ext>
                </a:extLst>
              </p:cNvPr>
              <p:cNvSpPr txBox="1">
                <a:spLocks noRot="1" noChangeAspect="1" noMove="1" noResize="1" noEditPoints="1" noAdjustHandles="1" noChangeArrowheads="1" noChangeShapeType="1" noTextEdit="1"/>
              </p:cNvSpPr>
              <p:nvPr/>
            </p:nvSpPr>
            <p:spPr>
              <a:xfrm>
                <a:off x="331904" y="3529573"/>
                <a:ext cx="2572564" cy="190821"/>
              </a:xfrm>
              <a:prstGeom prst="rect">
                <a:avLst/>
              </a:prstGeom>
              <a:blipFill>
                <a:blip r:embed="rId5"/>
                <a:stretch>
                  <a:fillRect l="-948" r="-711"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0FA4288-61A9-BC9A-4A31-8C889C1D99E9}"/>
                  </a:ext>
                </a:extLst>
              </p:cNvPr>
              <p:cNvSpPr txBox="1"/>
              <p:nvPr/>
            </p:nvSpPr>
            <p:spPr>
              <a:xfrm>
                <a:off x="5704993" y="3044725"/>
                <a:ext cx="3016531" cy="2237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200" i="1">
                              <a:solidFill>
                                <a:srgbClr val="C00000"/>
                              </a:solidFill>
                              <a:latin typeface="Cambria Math" panose="02040503050406030204" pitchFamily="18" charset="0"/>
                            </a:rPr>
                          </m:ctrlPr>
                        </m:sSubSupPr>
                        <m:e>
                          <m:r>
                            <a:rPr lang="en-US" sz="1200" i="1">
                              <a:solidFill>
                                <a:srgbClr val="C00000"/>
                              </a:solidFill>
                              <a:latin typeface="Cambria Math" panose="02040503050406030204" pitchFamily="18" charset="0"/>
                            </a:rPr>
                            <m:t>𝑊</m:t>
                          </m:r>
                        </m:e>
                        <m:sub>
                          <m:r>
                            <a:rPr lang="en-US" sz="1200" i="1">
                              <a:solidFill>
                                <a:srgbClr val="C00000"/>
                              </a:solidFill>
                              <a:latin typeface="Cambria Math" panose="02040503050406030204" pitchFamily="18" charset="0"/>
                            </a:rPr>
                            <m:t>𝑡𝑟</m:t>
                          </m:r>
                        </m:sub>
                        <m:sup>
                          <m:r>
                            <a:rPr lang="en-US" sz="1200" i="1">
                              <a:solidFill>
                                <a:srgbClr val="C00000"/>
                              </a:solidFill>
                              <a:latin typeface="Cambria Math" panose="02040503050406030204" pitchFamily="18" charset="0"/>
                            </a:rPr>
                            <m:t>𝑟𝑒𝑞𝑢𝑖𝑟𝑒</m:t>
                          </m:r>
                        </m:sup>
                      </m:sSubSup>
                      <m:r>
                        <a:rPr lang="en-US" sz="1200" i="1">
                          <a:solidFill>
                            <a:srgbClr val="C00000"/>
                          </a:solidFill>
                          <a:latin typeface="Cambria Math" panose="02040503050406030204" pitchFamily="18" charset="0"/>
                          <a:ea typeface="Cambria Math" panose="02040503050406030204" pitchFamily="18" charset="0"/>
                        </a:rPr>
                        <m:t>=8∙</m:t>
                      </m:r>
                      <m:sSup>
                        <m:sSupPr>
                          <m:ctrlPr>
                            <a:rPr lang="en-US" sz="1200" i="1">
                              <a:solidFill>
                                <a:srgbClr val="C00000"/>
                              </a:solidFill>
                              <a:latin typeface="Cambria Math" panose="02040503050406030204" pitchFamily="18" charset="0"/>
                              <a:ea typeface="Cambria Math" panose="02040503050406030204" pitchFamily="18" charset="0"/>
                            </a:rPr>
                          </m:ctrlPr>
                        </m:sSupPr>
                        <m:e>
                          <m:r>
                            <a:rPr lang="en-US" sz="1200" i="1">
                              <a:solidFill>
                                <a:srgbClr val="C00000"/>
                              </a:solidFill>
                              <a:latin typeface="Cambria Math" panose="02040503050406030204" pitchFamily="18" charset="0"/>
                              <a:ea typeface="Cambria Math" panose="02040503050406030204" pitchFamily="18" charset="0"/>
                            </a:rPr>
                            <m:t>10</m:t>
                          </m:r>
                        </m:e>
                        <m:sup>
                          <m:r>
                            <a:rPr lang="en-US" sz="1200" i="1">
                              <a:solidFill>
                                <a:srgbClr val="C00000"/>
                              </a:solidFill>
                              <a:latin typeface="Cambria Math" panose="02040503050406030204" pitchFamily="18" charset="0"/>
                              <a:ea typeface="Cambria Math" panose="02040503050406030204" pitchFamily="18" charset="0"/>
                            </a:rPr>
                            <m:t>9</m:t>
                          </m:r>
                        </m:sup>
                      </m:sSup>
                      <m:r>
                        <a:rPr lang="en-US" sz="1200" i="1">
                          <a:solidFill>
                            <a:srgbClr val="C00000"/>
                          </a:solidFill>
                          <a:latin typeface="Cambria Math" panose="02040503050406030204" pitchFamily="18" charset="0"/>
                          <a:ea typeface="Cambria Math" panose="02040503050406030204" pitchFamily="18" charset="0"/>
                        </a:rPr>
                        <m:t>∙0.434∙</m:t>
                      </m:r>
                      <m:sSup>
                        <m:sSupPr>
                          <m:ctrlPr>
                            <a:rPr lang="en-US" sz="1200" i="1">
                              <a:solidFill>
                                <a:srgbClr val="C00000"/>
                              </a:solidFill>
                              <a:latin typeface="Cambria Math" panose="02040503050406030204" pitchFamily="18" charset="0"/>
                              <a:ea typeface="Cambria Math" panose="02040503050406030204" pitchFamily="18" charset="0"/>
                            </a:rPr>
                          </m:ctrlPr>
                        </m:sSupPr>
                        <m:e>
                          <m:r>
                            <a:rPr lang="en-US" sz="1200" i="1">
                              <a:solidFill>
                                <a:srgbClr val="C00000"/>
                              </a:solidFill>
                              <a:latin typeface="Cambria Math" panose="02040503050406030204" pitchFamily="18" charset="0"/>
                              <a:ea typeface="Cambria Math" panose="02040503050406030204" pitchFamily="18" charset="0"/>
                            </a:rPr>
                            <m:t>10</m:t>
                          </m:r>
                        </m:e>
                        <m:sup>
                          <m:r>
                            <a:rPr lang="en-US" sz="1200" i="1">
                              <a:solidFill>
                                <a:srgbClr val="C00000"/>
                              </a:solidFill>
                              <a:latin typeface="Cambria Math" panose="02040503050406030204" pitchFamily="18" charset="0"/>
                              <a:ea typeface="Cambria Math" panose="02040503050406030204" pitchFamily="18" charset="0"/>
                            </a:rPr>
                            <m:t>−3</m:t>
                          </m:r>
                        </m:sup>
                      </m:sSup>
                      <m:r>
                        <a:rPr lang="en-US" sz="1200" i="1">
                          <a:solidFill>
                            <a:srgbClr val="C00000"/>
                          </a:solidFill>
                          <a:latin typeface="Cambria Math" panose="02040503050406030204" pitchFamily="18" charset="0"/>
                          <a:ea typeface="Cambria Math" panose="02040503050406030204" pitchFamily="18" charset="0"/>
                        </a:rPr>
                        <m:t>≅3.47 </m:t>
                      </m:r>
                      <m:r>
                        <a:rPr lang="en-US" sz="1200" i="1">
                          <a:solidFill>
                            <a:srgbClr val="C00000"/>
                          </a:solidFill>
                          <a:latin typeface="Cambria Math" panose="02040503050406030204" pitchFamily="18" charset="0"/>
                          <a:ea typeface="Cambria Math" panose="02040503050406030204" pitchFamily="18" charset="0"/>
                        </a:rPr>
                        <m:t>𝑀𝑒𝑉</m:t>
                      </m:r>
                    </m:oMath>
                  </m:oMathPara>
                </a14:m>
                <a:endParaRPr lang="en-US" sz="1200" dirty="0"/>
              </a:p>
            </p:txBody>
          </p:sp>
        </mc:Choice>
        <mc:Fallback xmlns="">
          <p:sp>
            <p:nvSpPr>
              <p:cNvPr id="8" name="TextBox 7">
                <a:extLst>
                  <a:ext uri="{FF2B5EF4-FFF2-40B4-BE49-F238E27FC236}">
                    <a16:creationId xmlns:a16="http://schemas.microsoft.com/office/drawing/2014/main" id="{80FA4288-61A9-BC9A-4A31-8C889C1D99E9}"/>
                  </a:ext>
                </a:extLst>
              </p:cNvPr>
              <p:cNvSpPr txBox="1">
                <a:spLocks noRot="1" noChangeAspect="1" noMove="1" noResize="1" noEditPoints="1" noAdjustHandles="1" noChangeArrowheads="1" noChangeShapeType="1" noTextEdit="1"/>
              </p:cNvSpPr>
              <p:nvPr/>
            </p:nvSpPr>
            <p:spPr>
              <a:xfrm>
                <a:off x="5704993" y="3044725"/>
                <a:ext cx="3016531" cy="223716"/>
              </a:xfrm>
              <a:prstGeom prst="rect">
                <a:avLst/>
              </a:prstGeom>
              <a:blipFill>
                <a:blip r:embed="rId6"/>
                <a:stretch>
                  <a:fillRect l="-606" r="-606" b="-135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39A2FB2-13B1-52C6-D8AD-B5684A0134ED}"/>
                  </a:ext>
                </a:extLst>
              </p:cNvPr>
              <p:cNvSpPr txBox="1"/>
              <p:nvPr/>
            </p:nvSpPr>
            <p:spPr>
              <a:xfrm>
                <a:off x="5789537" y="3502509"/>
                <a:ext cx="3022559" cy="190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200" i="1">
                              <a:solidFill>
                                <a:srgbClr val="7030A0"/>
                              </a:solidFill>
                              <a:latin typeface="Cambria Math" panose="02040503050406030204" pitchFamily="18" charset="0"/>
                            </a:rPr>
                          </m:ctrlPr>
                        </m:sSubSupPr>
                        <m:e>
                          <m:r>
                            <a:rPr lang="en-US" sz="1200" i="1">
                              <a:solidFill>
                                <a:srgbClr val="7030A0"/>
                              </a:solidFill>
                              <a:latin typeface="Cambria Math" panose="02040503050406030204" pitchFamily="18" charset="0"/>
                            </a:rPr>
                            <m:t>𝑊</m:t>
                          </m:r>
                        </m:e>
                        <m:sub>
                          <m:r>
                            <a:rPr lang="en-US" sz="1200" i="1">
                              <a:solidFill>
                                <a:srgbClr val="7030A0"/>
                              </a:solidFill>
                              <a:latin typeface="Cambria Math" panose="02040503050406030204" pitchFamily="18" charset="0"/>
                            </a:rPr>
                            <m:t>𝑡𝑟</m:t>
                          </m:r>
                        </m:sub>
                        <m:sup>
                          <m:r>
                            <a:rPr lang="en-US" sz="1200" i="1">
                              <a:solidFill>
                                <a:srgbClr val="7030A0"/>
                              </a:solidFill>
                              <a:latin typeface="Cambria Math" panose="02040503050406030204" pitchFamily="18" charset="0"/>
                            </a:rPr>
                            <m:t>𝑑𝑒𝑚𝑜</m:t>
                          </m:r>
                        </m:sup>
                      </m:sSubSup>
                      <m:r>
                        <a:rPr lang="en-US" sz="1200" i="1">
                          <a:solidFill>
                            <a:srgbClr val="7030A0"/>
                          </a:solidFill>
                          <a:latin typeface="Cambria Math" panose="02040503050406030204" pitchFamily="18" charset="0"/>
                          <a:ea typeface="Cambria Math" panose="02040503050406030204" pitchFamily="18" charset="0"/>
                        </a:rPr>
                        <m:t>=7∙</m:t>
                      </m:r>
                      <m:sSup>
                        <m:sSupPr>
                          <m:ctrlPr>
                            <a:rPr lang="en-US" sz="1200" i="1">
                              <a:solidFill>
                                <a:srgbClr val="7030A0"/>
                              </a:solidFill>
                              <a:latin typeface="Cambria Math" panose="02040503050406030204" pitchFamily="18" charset="0"/>
                              <a:ea typeface="Cambria Math" panose="02040503050406030204" pitchFamily="18" charset="0"/>
                            </a:rPr>
                          </m:ctrlPr>
                        </m:sSupPr>
                        <m:e>
                          <m:r>
                            <a:rPr lang="en-US" sz="1200" i="1">
                              <a:solidFill>
                                <a:srgbClr val="7030A0"/>
                              </a:solidFill>
                              <a:latin typeface="Cambria Math" panose="02040503050406030204" pitchFamily="18" charset="0"/>
                              <a:ea typeface="Cambria Math" panose="02040503050406030204" pitchFamily="18" charset="0"/>
                            </a:rPr>
                            <m:t>10</m:t>
                          </m:r>
                        </m:e>
                        <m:sup>
                          <m:r>
                            <a:rPr lang="en-US" sz="1200" i="1">
                              <a:solidFill>
                                <a:srgbClr val="7030A0"/>
                              </a:solidFill>
                              <a:latin typeface="Cambria Math" panose="02040503050406030204" pitchFamily="18" charset="0"/>
                              <a:ea typeface="Cambria Math" panose="02040503050406030204" pitchFamily="18" charset="0"/>
                            </a:rPr>
                            <m:t>3</m:t>
                          </m:r>
                        </m:sup>
                      </m:sSup>
                      <m:r>
                        <a:rPr lang="en-US" sz="1200" i="1">
                          <a:solidFill>
                            <a:srgbClr val="7030A0"/>
                          </a:solidFill>
                          <a:latin typeface="Cambria Math" panose="02040503050406030204" pitchFamily="18" charset="0"/>
                          <a:ea typeface="Cambria Math" panose="02040503050406030204" pitchFamily="18" charset="0"/>
                        </a:rPr>
                        <m:t>∙&lt;2.9&gt;∙30∙7≅4.26 </m:t>
                      </m:r>
                      <m:r>
                        <a:rPr lang="en-US" sz="1200" i="1">
                          <a:solidFill>
                            <a:srgbClr val="7030A0"/>
                          </a:solidFill>
                          <a:latin typeface="Cambria Math" panose="02040503050406030204" pitchFamily="18" charset="0"/>
                          <a:ea typeface="Cambria Math" panose="02040503050406030204" pitchFamily="18" charset="0"/>
                        </a:rPr>
                        <m:t>𝑀𝑒𝑉</m:t>
                      </m:r>
                    </m:oMath>
                  </m:oMathPara>
                </a14:m>
                <a:endParaRPr lang="en-US" sz="1200" dirty="0"/>
              </a:p>
            </p:txBody>
          </p:sp>
        </mc:Choice>
        <mc:Fallback xmlns="">
          <p:sp>
            <p:nvSpPr>
              <p:cNvPr id="9" name="TextBox 8">
                <a:extLst>
                  <a:ext uri="{FF2B5EF4-FFF2-40B4-BE49-F238E27FC236}">
                    <a16:creationId xmlns:a16="http://schemas.microsoft.com/office/drawing/2014/main" id="{539A2FB2-13B1-52C6-D8AD-B5684A0134ED}"/>
                  </a:ext>
                </a:extLst>
              </p:cNvPr>
              <p:cNvSpPr txBox="1">
                <a:spLocks noRot="1" noChangeAspect="1" noMove="1" noResize="1" noEditPoints="1" noAdjustHandles="1" noChangeArrowheads="1" noChangeShapeType="1" noTextEdit="1"/>
              </p:cNvSpPr>
              <p:nvPr/>
            </p:nvSpPr>
            <p:spPr>
              <a:xfrm>
                <a:off x="5789537" y="3502509"/>
                <a:ext cx="3022559" cy="190821"/>
              </a:xfrm>
              <a:prstGeom prst="rect">
                <a:avLst/>
              </a:prstGeom>
              <a:blipFill>
                <a:blip r:embed="rId7"/>
                <a:stretch>
                  <a:fillRect l="-605" r="-403" b="-1935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5DBD5FB-D5EB-8515-F670-E2668E49B978}"/>
              </a:ext>
            </a:extLst>
          </p:cNvPr>
          <p:cNvSpPr txBox="1"/>
          <p:nvPr/>
        </p:nvSpPr>
        <p:spPr>
          <a:xfrm>
            <a:off x="381000" y="4791252"/>
            <a:ext cx="4822056" cy="1015663"/>
          </a:xfrm>
          <a:prstGeom prst="rect">
            <a:avLst/>
          </a:prstGeom>
          <a:noFill/>
        </p:spPr>
        <p:txBody>
          <a:bodyPr wrap="square" rtlCol="0">
            <a:spAutoFit/>
          </a:bodyPr>
          <a:lstStyle/>
          <a:p>
            <a:pPr algn="ctr"/>
            <a:r>
              <a:rPr lang="en-US" sz="2000" dirty="0">
                <a:solidFill>
                  <a:srgbClr val="7030A0"/>
                </a:solidFill>
                <a:latin typeface="Cambria" panose="02040503050406030204" pitchFamily="18" charset="0"/>
                <a:ea typeface="Cambria" panose="02040503050406030204" pitchFamily="18" charset="0"/>
              </a:rPr>
              <a:t>The ultra-fast kicker system can deliver the required transverse kick for an 8 GeV beam at a 40 kHz repetition rate.</a:t>
            </a:r>
          </a:p>
        </p:txBody>
      </p:sp>
      <p:sp>
        <p:nvSpPr>
          <p:cNvPr id="11" name="TextBox 10">
            <a:extLst>
              <a:ext uri="{FF2B5EF4-FFF2-40B4-BE49-F238E27FC236}">
                <a16:creationId xmlns:a16="http://schemas.microsoft.com/office/drawing/2014/main" id="{ABD8FE54-EECD-A6CB-91EF-168EB7362F6E}"/>
              </a:ext>
            </a:extLst>
          </p:cNvPr>
          <p:cNvSpPr txBox="1"/>
          <p:nvPr/>
        </p:nvSpPr>
        <p:spPr>
          <a:xfrm>
            <a:off x="1045324" y="293782"/>
            <a:ext cx="7303285" cy="400110"/>
          </a:xfrm>
          <a:prstGeom prst="rect">
            <a:avLst/>
          </a:prstGeom>
          <a:noFill/>
        </p:spPr>
        <p:txBody>
          <a:bodyPr wrap="square" rtlCol="0">
            <a:spAutoFit/>
          </a:bodyPr>
          <a:lstStyle/>
          <a:p>
            <a:pPr algn="ctr"/>
            <a:r>
              <a:rPr lang="en-US" sz="2000" dirty="0">
                <a:latin typeface="Cambria" panose="02040503050406030204" pitchFamily="18" charset="0"/>
                <a:ea typeface="Cambria" panose="02040503050406030204" pitchFamily="18" charset="0"/>
              </a:rPr>
              <a:t>An Ultra-fast Kicker Farm at an 8 GeV LCLS-II Beam Switch Yard </a:t>
            </a:r>
          </a:p>
        </p:txBody>
      </p:sp>
      <p:pic>
        <p:nvPicPr>
          <p:cNvPr id="7" name="Picture 6">
            <a:extLst>
              <a:ext uri="{FF2B5EF4-FFF2-40B4-BE49-F238E27FC236}">
                <a16:creationId xmlns:a16="http://schemas.microsoft.com/office/drawing/2014/main" id="{61ACD81C-3C80-F0D2-1EBC-77DC2AE77CD1}"/>
              </a:ext>
            </a:extLst>
          </p:cNvPr>
          <p:cNvPicPr>
            <a:picLocks noChangeAspect="1"/>
          </p:cNvPicPr>
          <p:nvPr/>
        </p:nvPicPr>
        <p:blipFill>
          <a:blip r:embed="rId8"/>
          <a:stretch>
            <a:fillRect/>
          </a:stretch>
        </p:blipFill>
        <p:spPr>
          <a:xfrm>
            <a:off x="5480985" y="4058612"/>
            <a:ext cx="3464548" cy="2286000"/>
          </a:xfrm>
          <a:prstGeom prst="rect">
            <a:avLst/>
          </a:prstGeom>
        </p:spPr>
      </p:pic>
      <p:pic>
        <p:nvPicPr>
          <p:cNvPr id="4" name="Picture 3">
            <a:extLst>
              <a:ext uri="{FF2B5EF4-FFF2-40B4-BE49-F238E27FC236}">
                <a16:creationId xmlns:a16="http://schemas.microsoft.com/office/drawing/2014/main" id="{1FE4535E-6640-1A4E-664A-71DAB64E6FDE}"/>
              </a:ext>
            </a:extLst>
          </p:cNvPr>
          <p:cNvPicPr>
            <a:picLocks noChangeAspect="1"/>
          </p:cNvPicPr>
          <p:nvPr/>
        </p:nvPicPr>
        <p:blipFill>
          <a:blip r:embed="rId9"/>
          <a:stretch>
            <a:fillRect/>
          </a:stretch>
        </p:blipFill>
        <p:spPr>
          <a:xfrm>
            <a:off x="3093079" y="2760274"/>
            <a:ext cx="2611914" cy="1920240"/>
          </a:xfrm>
          <a:prstGeom prst="rect">
            <a:avLst/>
          </a:prstGeom>
        </p:spPr>
      </p:pic>
    </p:spTree>
    <p:extLst>
      <p:ext uri="{BB962C8B-B14F-4D97-AF65-F5344CB8AC3E}">
        <p14:creationId xmlns:p14="http://schemas.microsoft.com/office/powerpoint/2010/main" val="1580767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5D1BC1-4C72-7D21-BAFD-FB719C5C4554}"/>
              </a:ext>
            </a:extLst>
          </p:cNvPr>
          <p:cNvSpPr>
            <a:spLocks noGrp="1"/>
          </p:cNvSpPr>
          <p:nvPr>
            <p:ph type="sldNum" sz="quarter" idx="12"/>
          </p:nvPr>
        </p:nvSpPr>
        <p:spPr/>
        <p:txBody>
          <a:bodyPr/>
          <a:lstStyle/>
          <a:p>
            <a:fld id="{5F5818FA-5F30-4AFF-B46A-ACC8C3C8B3DB}" type="slidenum">
              <a:rPr lang="en-US" smtClean="0"/>
              <a:t>11</a:t>
            </a:fld>
            <a:endParaRPr lang="en-US"/>
          </a:p>
        </p:txBody>
      </p:sp>
      <p:pic>
        <p:nvPicPr>
          <p:cNvPr id="5" name="Picture 4" descr="A screenshot of a computer&#10;&#10;Description automatically generated with medium confidence">
            <a:extLst>
              <a:ext uri="{FF2B5EF4-FFF2-40B4-BE49-F238E27FC236}">
                <a16:creationId xmlns:a16="http://schemas.microsoft.com/office/drawing/2014/main" id="{E370EA5C-BD49-68CB-DC35-2E67884B230B}"/>
              </a:ext>
            </a:extLst>
          </p:cNvPr>
          <p:cNvPicPr>
            <a:picLocks noChangeAspect="1"/>
          </p:cNvPicPr>
          <p:nvPr/>
        </p:nvPicPr>
        <p:blipFill>
          <a:blip r:embed="rId3"/>
          <a:stretch>
            <a:fillRect/>
          </a:stretch>
        </p:blipFill>
        <p:spPr>
          <a:xfrm>
            <a:off x="5181600" y="685800"/>
            <a:ext cx="3657600" cy="2743200"/>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BC8AE245-C67C-2763-0BF9-6A4337C53754}"/>
              </a:ext>
            </a:extLst>
          </p:cNvPr>
          <p:cNvPicPr>
            <a:picLocks noChangeAspect="1"/>
          </p:cNvPicPr>
          <p:nvPr/>
        </p:nvPicPr>
        <p:blipFill>
          <a:blip r:embed="rId4"/>
          <a:stretch>
            <a:fillRect/>
          </a:stretch>
        </p:blipFill>
        <p:spPr>
          <a:xfrm>
            <a:off x="228600" y="685800"/>
            <a:ext cx="4876800" cy="3657600"/>
          </a:xfrm>
          <a:prstGeom prst="rect">
            <a:avLst/>
          </a:prstGeom>
        </p:spPr>
      </p:pic>
      <p:sp>
        <p:nvSpPr>
          <p:cNvPr id="10" name="TextBox 9">
            <a:extLst>
              <a:ext uri="{FF2B5EF4-FFF2-40B4-BE49-F238E27FC236}">
                <a16:creationId xmlns:a16="http://schemas.microsoft.com/office/drawing/2014/main" id="{5F0D30FE-45A9-C698-64A7-DC72CED1D0BB}"/>
              </a:ext>
            </a:extLst>
          </p:cNvPr>
          <p:cNvSpPr txBox="1"/>
          <p:nvPr/>
        </p:nvSpPr>
        <p:spPr>
          <a:xfrm>
            <a:off x="5791200" y="1371600"/>
            <a:ext cx="2514600" cy="646331"/>
          </a:xfrm>
          <a:prstGeom prst="rect">
            <a:avLst/>
          </a:prstGeom>
          <a:noFill/>
        </p:spPr>
        <p:txBody>
          <a:bodyPr wrap="square" rtlCol="0">
            <a:spAutoFit/>
          </a:bodyPr>
          <a:lstStyle/>
          <a:p>
            <a:r>
              <a:rPr lang="en-US" dirty="0">
                <a:solidFill>
                  <a:schemeClr val="bg1"/>
                </a:solidFill>
                <a:latin typeface="Cambria" panose="02040503050406030204" pitchFamily="18" charset="0"/>
                <a:ea typeface="Cambria" panose="02040503050406030204" pitchFamily="18" charset="0"/>
              </a:rPr>
              <a:t>Rep. Rate: 256 kHz</a:t>
            </a:r>
          </a:p>
          <a:p>
            <a:r>
              <a:rPr lang="en-US" dirty="0">
                <a:solidFill>
                  <a:schemeClr val="bg1"/>
                </a:solidFill>
                <a:latin typeface="Cambria" panose="02040503050406030204" pitchFamily="18" charset="0"/>
                <a:ea typeface="Cambria" panose="02040503050406030204" pitchFamily="18" charset="0"/>
              </a:rPr>
              <a:t>CW mode continuously</a:t>
            </a:r>
          </a:p>
        </p:txBody>
      </p:sp>
      <p:sp>
        <p:nvSpPr>
          <p:cNvPr id="11" name="TextBox 10">
            <a:extLst>
              <a:ext uri="{FF2B5EF4-FFF2-40B4-BE49-F238E27FC236}">
                <a16:creationId xmlns:a16="http://schemas.microsoft.com/office/drawing/2014/main" id="{5E829920-11C6-1FB4-3924-7EDA21515B85}"/>
              </a:ext>
            </a:extLst>
          </p:cNvPr>
          <p:cNvSpPr txBox="1"/>
          <p:nvPr/>
        </p:nvSpPr>
        <p:spPr>
          <a:xfrm>
            <a:off x="920750" y="1143000"/>
            <a:ext cx="3124200" cy="646331"/>
          </a:xfrm>
          <a:prstGeom prst="rect">
            <a:avLst/>
          </a:prstGeom>
          <a:noFill/>
        </p:spPr>
        <p:txBody>
          <a:bodyPr wrap="square" rtlCol="0">
            <a:spAutoFit/>
          </a:bodyPr>
          <a:lstStyle/>
          <a:p>
            <a:r>
              <a:rPr lang="en-US" dirty="0">
                <a:solidFill>
                  <a:schemeClr val="bg1"/>
                </a:solidFill>
                <a:latin typeface="Cambria" panose="02040503050406030204" pitchFamily="18" charset="0"/>
                <a:ea typeface="Cambria" panose="02040503050406030204" pitchFamily="18" charset="0"/>
              </a:rPr>
              <a:t>Amplitude: 1.8 kV @50 Ohm</a:t>
            </a:r>
          </a:p>
          <a:p>
            <a:r>
              <a:rPr lang="en-US" dirty="0">
                <a:solidFill>
                  <a:schemeClr val="bg1"/>
                </a:solidFill>
                <a:latin typeface="Cambria" panose="02040503050406030204" pitchFamily="18" charset="0"/>
                <a:ea typeface="Cambria" panose="02040503050406030204" pitchFamily="18" charset="0"/>
              </a:rPr>
              <a:t>FWHM: ~ 15 ns</a:t>
            </a:r>
          </a:p>
        </p:txBody>
      </p:sp>
      <p:pic>
        <p:nvPicPr>
          <p:cNvPr id="12" name="Picture 11">
            <a:extLst>
              <a:ext uri="{FF2B5EF4-FFF2-40B4-BE49-F238E27FC236}">
                <a16:creationId xmlns:a16="http://schemas.microsoft.com/office/drawing/2014/main" id="{5A6C919F-D5E1-944C-0B21-882F3021C3D2}"/>
              </a:ext>
            </a:extLst>
          </p:cNvPr>
          <p:cNvPicPr>
            <a:picLocks noChangeAspect="1"/>
          </p:cNvPicPr>
          <p:nvPr/>
        </p:nvPicPr>
        <p:blipFill>
          <a:blip r:embed="rId5"/>
          <a:stretch>
            <a:fillRect/>
          </a:stretch>
        </p:blipFill>
        <p:spPr>
          <a:xfrm>
            <a:off x="381000" y="4423561"/>
            <a:ext cx="2134054" cy="1828800"/>
          </a:xfrm>
          <a:prstGeom prst="rect">
            <a:avLst/>
          </a:prstGeom>
        </p:spPr>
      </p:pic>
      <p:sp>
        <p:nvSpPr>
          <p:cNvPr id="13" name="TextBox 12">
            <a:extLst>
              <a:ext uri="{FF2B5EF4-FFF2-40B4-BE49-F238E27FC236}">
                <a16:creationId xmlns:a16="http://schemas.microsoft.com/office/drawing/2014/main" id="{D169E243-91E0-9833-8D83-86D4E9965FCD}"/>
              </a:ext>
            </a:extLst>
          </p:cNvPr>
          <p:cNvSpPr txBox="1"/>
          <p:nvPr/>
        </p:nvSpPr>
        <p:spPr>
          <a:xfrm>
            <a:off x="2521666" y="5276192"/>
            <a:ext cx="3193334" cy="830997"/>
          </a:xfrm>
          <a:prstGeom prst="rect">
            <a:avLst/>
          </a:prstGeom>
          <a:noFill/>
        </p:spPr>
        <p:txBody>
          <a:bodyPr wrap="square" rtlCol="0">
            <a:spAutoFit/>
          </a:bodyPr>
          <a:lstStyle/>
          <a:p>
            <a:r>
              <a:rPr lang="en-US" sz="1600" dirty="0">
                <a:solidFill>
                  <a:srgbClr val="981E32"/>
                </a:solidFill>
                <a:latin typeface="Cambria" panose="02040503050406030204" pitchFamily="18" charset="0"/>
                <a:ea typeface="Cambria" panose="02040503050406030204" pitchFamily="18" charset="0"/>
              </a:rPr>
              <a:t>Pulser: V0=350 VDC, ~0.9A </a:t>
            </a:r>
          </a:p>
          <a:p>
            <a:r>
              <a:rPr lang="en-US" sz="1600" b="0" i="0" u="none" strike="noStrike" dirty="0">
                <a:solidFill>
                  <a:srgbClr val="981E32"/>
                </a:solidFill>
                <a:effectLst/>
                <a:latin typeface="Cambria" panose="02040503050406030204" pitchFamily="18" charset="0"/>
                <a:ea typeface="Cambria" panose="02040503050406030204" pitchFamily="18" charset="0"/>
              </a:rPr>
              <a:t>Output: one DSRD cell at 50 Ohm</a:t>
            </a:r>
          </a:p>
          <a:p>
            <a:r>
              <a:rPr lang="en-US" sz="1600" dirty="0">
                <a:solidFill>
                  <a:srgbClr val="981E32"/>
                </a:solidFill>
                <a:latin typeface="Cambria" panose="02040503050406030204" pitchFamily="18" charset="0"/>
                <a:ea typeface="Cambria" panose="02040503050406030204" pitchFamily="18" charset="0"/>
              </a:rPr>
              <a:t>Pulser Efficiency: ~70%</a:t>
            </a:r>
            <a:r>
              <a:rPr lang="en-US" sz="1600" b="0" i="0" u="none" strike="noStrike" dirty="0">
                <a:solidFill>
                  <a:srgbClr val="981E32"/>
                </a:solidFill>
                <a:effectLst/>
                <a:latin typeface="Cambria" panose="02040503050406030204" pitchFamily="18" charset="0"/>
                <a:ea typeface="Cambria" panose="02040503050406030204" pitchFamily="18" charset="0"/>
              </a:rPr>
              <a:t> </a:t>
            </a:r>
            <a:endParaRPr lang="en-US" sz="1600" dirty="0">
              <a:solidFill>
                <a:srgbClr val="981E32"/>
              </a:solidFill>
              <a:latin typeface="Cambria" panose="02040503050406030204" pitchFamily="18" charset="0"/>
              <a:ea typeface="Cambria" panose="02040503050406030204" pitchFamily="18" charset="0"/>
            </a:endParaRPr>
          </a:p>
        </p:txBody>
      </p:sp>
      <p:sp>
        <p:nvSpPr>
          <p:cNvPr id="18" name="Title 2">
            <a:extLst>
              <a:ext uri="{FF2B5EF4-FFF2-40B4-BE49-F238E27FC236}">
                <a16:creationId xmlns:a16="http://schemas.microsoft.com/office/drawing/2014/main" id="{AC784F5A-B542-B6AA-5C85-4F13D7109E75}"/>
              </a:ext>
            </a:extLst>
          </p:cNvPr>
          <p:cNvSpPr txBox="1">
            <a:spLocks/>
          </p:cNvSpPr>
          <p:nvPr/>
        </p:nvSpPr>
        <p:spPr>
          <a:xfrm>
            <a:off x="520215" y="304800"/>
            <a:ext cx="8103570" cy="328109"/>
          </a:xfrm>
          <a:prstGeom prst="rect">
            <a:avLst/>
          </a:prstGeom>
        </p:spPr>
        <p:txBody>
          <a:bodyPr/>
          <a:lstStyle>
            <a:lvl1pPr algn="l" defTabSz="914400" rtl="0" eaLnBrk="1" latinLnBrk="0" hangingPunct="1">
              <a:spcBef>
                <a:spcPct val="0"/>
              </a:spcBef>
              <a:buNone/>
              <a:defRPr sz="2400" b="1" kern="1200">
                <a:solidFill>
                  <a:schemeClr val="tx1"/>
                </a:solidFill>
                <a:latin typeface="Arial" pitchFamily="34" charset="0"/>
                <a:ea typeface="+mj-ea"/>
                <a:cs typeface="Arial" pitchFamily="34" charset="0"/>
              </a:defRPr>
            </a:lvl1pPr>
          </a:lstStyle>
          <a:p>
            <a:pPr algn="ctr"/>
            <a:r>
              <a:rPr lang="en-US" sz="1800" b="0" dirty="0">
                <a:latin typeface="Cambria" panose="02040503050406030204" pitchFamily="18" charset="0"/>
                <a:cs typeface="Times New Roman" panose="02020603050405020304" pitchFamily="18" charset="0"/>
              </a:rPr>
              <a:t>A 256 kHz Pulser for the Camshaft Bunch in Storage Ring  </a:t>
            </a:r>
          </a:p>
        </p:txBody>
      </p:sp>
      <p:pic>
        <p:nvPicPr>
          <p:cNvPr id="6" name="Picture 5">
            <a:extLst>
              <a:ext uri="{FF2B5EF4-FFF2-40B4-BE49-F238E27FC236}">
                <a16:creationId xmlns:a16="http://schemas.microsoft.com/office/drawing/2014/main" id="{E325B5A8-573D-560E-B7BF-F6FDEAAFA795}"/>
              </a:ext>
            </a:extLst>
          </p:cNvPr>
          <p:cNvPicPr>
            <a:picLocks noChangeAspect="1"/>
          </p:cNvPicPr>
          <p:nvPr/>
        </p:nvPicPr>
        <p:blipFill>
          <a:blip r:embed="rId6"/>
          <a:stretch>
            <a:fillRect/>
          </a:stretch>
        </p:blipFill>
        <p:spPr>
          <a:xfrm>
            <a:off x="3046799" y="3713059"/>
            <a:ext cx="5486400" cy="1226928"/>
          </a:xfrm>
          <a:prstGeom prst="rect">
            <a:avLst/>
          </a:prstGeom>
        </p:spPr>
      </p:pic>
      <p:sp>
        <p:nvSpPr>
          <p:cNvPr id="7" name="TextBox 6">
            <a:extLst>
              <a:ext uri="{FF2B5EF4-FFF2-40B4-BE49-F238E27FC236}">
                <a16:creationId xmlns:a16="http://schemas.microsoft.com/office/drawing/2014/main" id="{AC06C12D-6CFC-0EEA-A5BB-288C6A72EE66}"/>
              </a:ext>
            </a:extLst>
          </p:cNvPr>
          <p:cNvSpPr txBox="1"/>
          <p:nvPr/>
        </p:nvSpPr>
        <p:spPr>
          <a:xfrm>
            <a:off x="3258224" y="4583554"/>
            <a:ext cx="4150057"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Courteously C. Sun, LBNL, Physical Review Letters, 2012   </a:t>
            </a:r>
          </a:p>
        </p:txBody>
      </p:sp>
    </p:spTree>
    <p:extLst>
      <p:ext uri="{BB962C8B-B14F-4D97-AF65-F5344CB8AC3E}">
        <p14:creationId xmlns:p14="http://schemas.microsoft.com/office/powerpoint/2010/main" val="556781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4C4853-8354-1528-AEE5-C06C48ECF235}"/>
              </a:ext>
            </a:extLst>
          </p:cNvPr>
          <p:cNvSpPr>
            <a:spLocks noGrp="1"/>
          </p:cNvSpPr>
          <p:nvPr>
            <p:ph type="sldNum" sz="quarter" idx="12"/>
          </p:nvPr>
        </p:nvSpPr>
        <p:spPr/>
        <p:txBody>
          <a:bodyPr/>
          <a:lstStyle/>
          <a:p>
            <a:fld id="{5F5818FA-5F30-4AFF-B46A-ACC8C3C8B3DB}" type="slidenum">
              <a:rPr lang="en-US" smtClean="0"/>
              <a:t>12</a:t>
            </a:fld>
            <a:endParaRPr lang="en-US"/>
          </a:p>
        </p:txBody>
      </p:sp>
      <p:grpSp>
        <p:nvGrpSpPr>
          <p:cNvPr id="11" name="Group 10">
            <a:extLst>
              <a:ext uri="{FF2B5EF4-FFF2-40B4-BE49-F238E27FC236}">
                <a16:creationId xmlns:a16="http://schemas.microsoft.com/office/drawing/2014/main" id="{FB41447D-D020-D17B-7CA5-D6D547FF7990}"/>
              </a:ext>
            </a:extLst>
          </p:cNvPr>
          <p:cNvGrpSpPr/>
          <p:nvPr/>
        </p:nvGrpSpPr>
        <p:grpSpPr>
          <a:xfrm>
            <a:off x="222250" y="1022350"/>
            <a:ext cx="5631786" cy="3657600"/>
            <a:chOff x="222250" y="1022350"/>
            <a:chExt cx="5631786" cy="3657600"/>
          </a:xfrm>
        </p:grpSpPr>
        <p:pic>
          <p:nvPicPr>
            <p:cNvPr id="5" name="Picture 4">
              <a:extLst>
                <a:ext uri="{FF2B5EF4-FFF2-40B4-BE49-F238E27FC236}">
                  <a16:creationId xmlns:a16="http://schemas.microsoft.com/office/drawing/2014/main" id="{A6A39605-29B1-A1E0-1465-A48887120908}"/>
                </a:ext>
              </a:extLst>
            </p:cNvPr>
            <p:cNvPicPr>
              <a:picLocks noChangeAspect="1"/>
            </p:cNvPicPr>
            <p:nvPr/>
          </p:nvPicPr>
          <p:blipFill>
            <a:blip r:embed="rId2"/>
            <a:stretch>
              <a:fillRect/>
            </a:stretch>
          </p:blipFill>
          <p:spPr>
            <a:xfrm>
              <a:off x="222250" y="1022350"/>
              <a:ext cx="5631786" cy="3657600"/>
            </a:xfrm>
            <a:prstGeom prst="rect">
              <a:avLst/>
            </a:prstGeom>
          </p:spPr>
        </p:pic>
        <p:sp>
          <p:nvSpPr>
            <p:cNvPr id="6" name="TextBox 5">
              <a:extLst>
                <a:ext uri="{FF2B5EF4-FFF2-40B4-BE49-F238E27FC236}">
                  <a16:creationId xmlns:a16="http://schemas.microsoft.com/office/drawing/2014/main" id="{1B3D450C-2F48-8B14-FCE5-60DBF26E41A3}"/>
                </a:ext>
              </a:extLst>
            </p:cNvPr>
            <p:cNvSpPr txBox="1"/>
            <p:nvPr/>
          </p:nvSpPr>
          <p:spPr>
            <a:xfrm>
              <a:off x="3886200" y="3276600"/>
              <a:ext cx="15240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In 2003</a:t>
              </a:r>
            </a:p>
          </p:txBody>
        </p:sp>
      </p:grpSp>
      <p:pic>
        <p:nvPicPr>
          <p:cNvPr id="8" name="Picture 7">
            <a:extLst>
              <a:ext uri="{FF2B5EF4-FFF2-40B4-BE49-F238E27FC236}">
                <a16:creationId xmlns:a16="http://schemas.microsoft.com/office/drawing/2014/main" id="{A2C921ED-47DF-63D7-1A9E-44067BCB4BF8}"/>
              </a:ext>
            </a:extLst>
          </p:cNvPr>
          <p:cNvPicPr>
            <a:picLocks noChangeAspect="1"/>
          </p:cNvPicPr>
          <p:nvPr/>
        </p:nvPicPr>
        <p:blipFill>
          <a:blip r:embed="rId3"/>
          <a:stretch>
            <a:fillRect/>
          </a:stretch>
        </p:blipFill>
        <p:spPr>
          <a:xfrm>
            <a:off x="6096000" y="990600"/>
            <a:ext cx="2614279" cy="1828800"/>
          </a:xfrm>
          <a:prstGeom prst="rect">
            <a:avLst/>
          </a:prstGeom>
        </p:spPr>
      </p:pic>
      <p:pic>
        <p:nvPicPr>
          <p:cNvPr id="10" name="Picture 9">
            <a:extLst>
              <a:ext uri="{FF2B5EF4-FFF2-40B4-BE49-F238E27FC236}">
                <a16:creationId xmlns:a16="http://schemas.microsoft.com/office/drawing/2014/main" id="{DF4169C7-02B3-4FE2-62BA-10675855B81E}"/>
              </a:ext>
            </a:extLst>
          </p:cNvPr>
          <p:cNvPicPr>
            <a:picLocks noChangeAspect="1"/>
          </p:cNvPicPr>
          <p:nvPr/>
        </p:nvPicPr>
        <p:blipFill>
          <a:blip r:embed="rId4"/>
          <a:stretch>
            <a:fillRect/>
          </a:stretch>
        </p:blipFill>
        <p:spPr>
          <a:xfrm>
            <a:off x="6192264" y="2883932"/>
            <a:ext cx="2421750" cy="1828800"/>
          </a:xfrm>
          <a:prstGeom prst="rect">
            <a:avLst/>
          </a:prstGeom>
        </p:spPr>
      </p:pic>
      <p:sp>
        <p:nvSpPr>
          <p:cNvPr id="12" name="TextBox 11">
            <a:extLst>
              <a:ext uri="{FF2B5EF4-FFF2-40B4-BE49-F238E27FC236}">
                <a16:creationId xmlns:a16="http://schemas.microsoft.com/office/drawing/2014/main" id="{683A9FB1-F1F1-C53B-DA76-3BC8615F754C}"/>
              </a:ext>
            </a:extLst>
          </p:cNvPr>
          <p:cNvSpPr txBox="1"/>
          <p:nvPr/>
        </p:nvSpPr>
        <p:spPr>
          <a:xfrm>
            <a:off x="1066800" y="228600"/>
            <a:ext cx="7315200" cy="646331"/>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Kicker Structure with TEM-Mode for ILC DR in beginning of 2000</a:t>
            </a:r>
            <a:r>
              <a:rPr lang="en-US" baseline="30000" dirty="0">
                <a:latin typeface="Cambria" panose="02040503050406030204" pitchFamily="18" charset="0"/>
                <a:ea typeface="Cambria" panose="02040503050406030204" pitchFamily="18" charset="0"/>
              </a:rPr>
              <a:t>th</a:t>
            </a:r>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4B604FC-BDAD-3C44-05BC-166D12EA5B23}"/>
              </a:ext>
            </a:extLst>
          </p:cNvPr>
          <p:cNvSpPr txBox="1"/>
          <p:nvPr/>
        </p:nvSpPr>
        <p:spPr>
          <a:xfrm rot="19486040">
            <a:off x="1800351" y="2762585"/>
            <a:ext cx="2305688"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2003-2005 Design</a:t>
            </a:r>
          </a:p>
        </p:txBody>
      </p:sp>
    </p:spTree>
    <p:extLst>
      <p:ext uri="{BB962C8B-B14F-4D97-AF65-F5344CB8AC3E}">
        <p14:creationId xmlns:p14="http://schemas.microsoft.com/office/powerpoint/2010/main" val="3362951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253D60-8846-21CC-8D75-F85007CA9C3F}"/>
              </a:ext>
            </a:extLst>
          </p:cNvPr>
          <p:cNvSpPr>
            <a:spLocks noGrp="1"/>
          </p:cNvSpPr>
          <p:nvPr>
            <p:ph type="sldNum" sz="quarter" idx="12"/>
          </p:nvPr>
        </p:nvSpPr>
        <p:spPr/>
        <p:txBody>
          <a:bodyPr/>
          <a:lstStyle/>
          <a:p>
            <a:fld id="{5F5818FA-5F30-4AFF-B46A-ACC8C3C8B3DB}" type="slidenum">
              <a:rPr lang="en-US" smtClean="0"/>
              <a:t>13</a:t>
            </a:fld>
            <a:endParaRPr lang="en-US"/>
          </a:p>
        </p:txBody>
      </p:sp>
      <p:pic>
        <p:nvPicPr>
          <p:cNvPr id="7" name="Picture 6">
            <a:extLst>
              <a:ext uri="{FF2B5EF4-FFF2-40B4-BE49-F238E27FC236}">
                <a16:creationId xmlns:a16="http://schemas.microsoft.com/office/drawing/2014/main" id="{F7CB76A1-1469-D30D-6D1E-B96AB0F9EB36}"/>
              </a:ext>
            </a:extLst>
          </p:cNvPr>
          <p:cNvPicPr>
            <a:picLocks noChangeAspect="1"/>
          </p:cNvPicPr>
          <p:nvPr/>
        </p:nvPicPr>
        <p:blipFill>
          <a:blip r:embed="rId2"/>
          <a:stretch>
            <a:fillRect/>
          </a:stretch>
        </p:blipFill>
        <p:spPr>
          <a:xfrm>
            <a:off x="153649" y="831851"/>
            <a:ext cx="8836701" cy="5486400"/>
          </a:xfrm>
          <a:prstGeom prst="rect">
            <a:avLst/>
          </a:prstGeom>
        </p:spPr>
      </p:pic>
      <p:sp>
        <p:nvSpPr>
          <p:cNvPr id="8" name="TextBox 7">
            <a:extLst>
              <a:ext uri="{FF2B5EF4-FFF2-40B4-BE49-F238E27FC236}">
                <a16:creationId xmlns:a16="http://schemas.microsoft.com/office/drawing/2014/main" id="{35CBBD2D-49EC-5482-74A1-13F2C1DCE746}"/>
              </a:ext>
            </a:extLst>
          </p:cNvPr>
          <p:cNvSpPr txBox="1"/>
          <p:nvPr/>
        </p:nvSpPr>
        <p:spPr>
          <a:xfrm>
            <a:off x="2971800" y="355083"/>
            <a:ext cx="40386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The proposed SLAC kicker structure </a:t>
            </a:r>
          </a:p>
        </p:txBody>
      </p:sp>
    </p:spTree>
    <p:extLst>
      <p:ext uri="{BB962C8B-B14F-4D97-AF65-F5344CB8AC3E}">
        <p14:creationId xmlns:p14="http://schemas.microsoft.com/office/powerpoint/2010/main" val="1159003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E658B3-3953-4A33-159C-E6C2D4B55694}"/>
              </a:ext>
            </a:extLst>
          </p:cNvPr>
          <p:cNvSpPr>
            <a:spLocks noGrp="1"/>
          </p:cNvSpPr>
          <p:nvPr>
            <p:ph type="sldNum" sz="quarter" idx="12"/>
          </p:nvPr>
        </p:nvSpPr>
        <p:spPr/>
        <p:txBody>
          <a:bodyPr/>
          <a:lstStyle/>
          <a:p>
            <a:fld id="{5F5818FA-5F30-4AFF-B46A-ACC8C3C8B3DB}" type="slidenum">
              <a:rPr lang="en-US" smtClean="0"/>
              <a:t>14</a:t>
            </a:fld>
            <a:endParaRPr lang="en-US"/>
          </a:p>
        </p:txBody>
      </p:sp>
      <p:pic>
        <p:nvPicPr>
          <p:cNvPr id="1026" name="Picture 2">
            <a:extLst>
              <a:ext uri="{FF2B5EF4-FFF2-40B4-BE49-F238E27FC236}">
                <a16:creationId xmlns:a16="http://schemas.microsoft.com/office/drawing/2014/main" id="{75B4FD6E-1495-6E86-CBEC-597E568B4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03" y="487794"/>
            <a:ext cx="5588194" cy="28600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64D00A-496B-313D-34DF-15FB03CECB1B}"/>
              </a:ext>
            </a:extLst>
          </p:cNvPr>
          <p:cNvSpPr txBox="1"/>
          <p:nvPr/>
        </p:nvSpPr>
        <p:spPr>
          <a:xfrm>
            <a:off x="609600" y="228600"/>
            <a:ext cx="8077200" cy="369332"/>
          </a:xfrm>
          <a:prstGeom prst="rect">
            <a:avLst/>
          </a:prstGeom>
          <a:noFill/>
        </p:spPr>
        <p:txBody>
          <a:bodyPr wrap="square" rtlCol="0">
            <a:spAutoFit/>
          </a:bodyPr>
          <a:lstStyle/>
          <a:p>
            <a:r>
              <a:rPr lang="en-US" dirty="0"/>
              <a:t>An Injection Extraction System for the C</a:t>
            </a:r>
            <a:r>
              <a:rPr lang="en-US" baseline="30000" dirty="0"/>
              <a:t>3</a:t>
            </a:r>
            <a:r>
              <a:rPr lang="en-US" dirty="0"/>
              <a:t> DR (a preliminary consideration)</a:t>
            </a:r>
          </a:p>
        </p:txBody>
      </p:sp>
      <p:sp>
        <p:nvSpPr>
          <p:cNvPr id="7" name="TextBox 6">
            <a:extLst>
              <a:ext uri="{FF2B5EF4-FFF2-40B4-BE49-F238E27FC236}">
                <a16:creationId xmlns:a16="http://schemas.microsoft.com/office/drawing/2014/main" id="{F9B66307-D62B-2060-85AA-C99F69C909C2}"/>
              </a:ext>
            </a:extLst>
          </p:cNvPr>
          <p:cNvSpPr txBox="1"/>
          <p:nvPr/>
        </p:nvSpPr>
        <p:spPr>
          <a:xfrm>
            <a:off x="152400" y="4181183"/>
            <a:ext cx="5029200" cy="2031325"/>
          </a:xfrm>
          <a:prstGeom prst="rect">
            <a:avLst/>
          </a:prstGeom>
          <a:noFill/>
        </p:spPr>
        <p:txBody>
          <a:bodyPr wrap="square" rtlCol="0">
            <a:spAutoFit/>
          </a:bodyPr>
          <a:lstStyle/>
          <a:p>
            <a:r>
              <a:rPr lang="en-US" sz="1400" dirty="0">
                <a:latin typeface="Cambria" panose="02040503050406030204" pitchFamily="18" charset="0"/>
                <a:ea typeface="Cambria" panose="02040503050406030204" pitchFamily="18" charset="0"/>
              </a:rPr>
              <a:t>Bunch train pattern: </a:t>
            </a:r>
          </a:p>
          <a:p>
            <a:pPr marL="285750" indent="-285750">
              <a:buFont typeface="Arial" panose="020B0604020202020204" pitchFamily="34" charset="0"/>
              <a:buChar char="•"/>
            </a:pPr>
            <a:r>
              <a:rPr lang="en-US" sz="1400" dirty="0">
                <a:latin typeface="Cambria" panose="02040503050406030204" pitchFamily="18" charset="0"/>
                <a:ea typeface="Cambria" panose="02040503050406030204" pitchFamily="18" charset="0"/>
              </a:rPr>
              <a:t>Four ~700 ns bunch trains with a ~100 ns separation and </a:t>
            </a:r>
          </a:p>
          <a:p>
            <a:pPr marL="285750" indent="-285750">
              <a:buFont typeface="Arial" panose="020B0604020202020204" pitchFamily="34" charset="0"/>
              <a:buChar char="•"/>
            </a:pPr>
            <a:r>
              <a:rPr lang="en-US" sz="1400" dirty="0">
                <a:latin typeface="Cambria" panose="02040503050406030204" pitchFamily="18" charset="0"/>
                <a:ea typeface="Cambria" panose="02040503050406030204" pitchFamily="18" charset="0"/>
              </a:rPr>
              <a:t>~5.25 ns bunch separation of 133 bunches inside of each train.</a:t>
            </a:r>
          </a:p>
          <a:p>
            <a:r>
              <a:rPr lang="en-US" sz="1400" dirty="0">
                <a:latin typeface="Cambria" panose="02040503050406030204" pitchFamily="18" charset="0"/>
                <a:ea typeface="Cambria" panose="02040503050406030204" pitchFamily="18" charset="0"/>
              </a:rPr>
              <a:t>Revolution time: ~ 3.2 us ( 312.5 kHz).</a:t>
            </a:r>
          </a:p>
          <a:p>
            <a:endParaRPr lang="en-US" sz="1400" dirty="0">
              <a:latin typeface="Cambria" panose="02040503050406030204" pitchFamily="18" charset="0"/>
              <a:ea typeface="Cambria" panose="02040503050406030204" pitchFamily="18" charset="0"/>
            </a:endParaRPr>
          </a:p>
          <a:p>
            <a:r>
              <a:rPr lang="en-US" sz="1400" dirty="0">
                <a:latin typeface="Cambria" panose="02040503050406030204" pitchFamily="18" charset="0"/>
                <a:ea typeface="Cambria" panose="02040503050406030204" pitchFamily="18" charset="0"/>
              </a:rPr>
              <a:t>Injection/Extraction of the 700 ns-long bunch train with a 120 Hz repetition rate.</a:t>
            </a:r>
          </a:p>
          <a:p>
            <a:r>
              <a:rPr lang="en-US" sz="1400" dirty="0">
                <a:latin typeface="Cambria" panose="02040503050406030204" pitchFamily="18" charset="0"/>
                <a:ea typeface="Cambria" panose="02040503050406030204" pitchFamily="18" charset="0"/>
              </a:rPr>
              <a:t>Swap/Replace a 700 ns-long bunch train simultaneously.</a:t>
            </a:r>
          </a:p>
        </p:txBody>
      </p:sp>
      <p:pic>
        <p:nvPicPr>
          <p:cNvPr id="6" name="Picture 5">
            <a:extLst>
              <a:ext uri="{FF2B5EF4-FFF2-40B4-BE49-F238E27FC236}">
                <a16:creationId xmlns:a16="http://schemas.microsoft.com/office/drawing/2014/main" id="{2660C92A-5BE3-97EA-F113-59B9065F27CC}"/>
              </a:ext>
            </a:extLst>
          </p:cNvPr>
          <p:cNvPicPr>
            <a:picLocks noChangeAspect="1"/>
          </p:cNvPicPr>
          <p:nvPr/>
        </p:nvPicPr>
        <p:blipFill>
          <a:blip r:embed="rId3"/>
          <a:stretch>
            <a:fillRect/>
          </a:stretch>
        </p:blipFill>
        <p:spPr>
          <a:xfrm>
            <a:off x="2019300" y="3237724"/>
            <a:ext cx="5105400" cy="862521"/>
          </a:xfrm>
          <a:prstGeom prst="rect">
            <a:avLst/>
          </a:prstGeom>
        </p:spPr>
      </p:pic>
      <p:sp>
        <p:nvSpPr>
          <p:cNvPr id="2" name="TextBox 1">
            <a:extLst>
              <a:ext uri="{FF2B5EF4-FFF2-40B4-BE49-F238E27FC236}">
                <a16:creationId xmlns:a16="http://schemas.microsoft.com/office/drawing/2014/main" id="{4F9419ED-6ED5-67EF-7233-BCF2A78B5542}"/>
              </a:ext>
            </a:extLst>
          </p:cNvPr>
          <p:cNvSpPr txBox="1"/>
          <p:nvPr/>
        </p:nvSpPr>
        <p:spPr>
          <a:xfrm>
            <a:off x="5993043" y="5205295"/>
            <a:ext cx="2793806" cy="1200329"/>
          </a:xfrm>
          <a:prstGeom prst="rect">
            <a:avLst/>
          </a:prstGeom>
          <a:noFill/>
        </p:spPr>
        <p:txBody>
          <a:bodyPr wrap="square" rtlCol="0">
            <a:spAutoFit/>
          </a:bodyPr>
          <a:lstStyle/>
          <a:p>
            <a:pPr algn="r"/>
            <a:r>
              <a:rPr lang="en-US" dirty="0">
                <a:solidFill>
                  <a:srgbClr val="7030A0"/>
                </a:solidFill>
                <a:latin typeface="Cambria" panose="02040503050406030204" pitchFamily="18" charset="0"/>
                <a:ea typeface="Cambria" panose="02040503050406030204" pitchFamily="18" charset="0"/>
              </a:rPr>
              <a:t>These are modest initial parameters for the injection/extraction system.</a:t>
            </a:r>
          </a:p>
        </p:txBody>
      </p:sp>
      <p:sp>
        <p:nvSpPr>
          <p:cNvPr id="5" name="Arrow: Left 4">
            <a:extLst>
              <a:ext uri="{FF2B5EF4-FFF2-40B4-BE49-F238E27FC236}">
                <a16:creationId xmlns:a16="http://schemas.microsoft.com/office/drawing/2014/main" id="{273A2C6B-F242-F88F-A3C3-DC7DFEA27294}"/>
              </a:ext>
            </a:extLst>
          </p:cNvPr>
          <p:cNvSpPr/>
          <p:nvPr/>
        </p:nvSpPr>
        <p:spPr>
          <a:xfrm>
            <a:off x="5688243" y="5653059"/>
            <a:ext cx="6096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552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9CF4E0-FA0B-90A4-7E96-134465600420}"/>
              </a:ext>
            </a:extLst>
          </p:cNvPr>
          <p:cNvSpPr>
            <a:spLocks noGrp="1"/>
          </p:cNvSpPr>
          <p:nvPr>
            <p:ph type="sldNum" sz="quarter" idx="12"/>
          </p:nvPr>
        </p:nvSpPr>
        <p:spPr/>
        <p:txBody>
          <a:bodyPr/>
          <a:lstStyle/>
          <a:p>
            <a:fld id="{5F5818FA-5F30-4AFF-B46A-ACC8C3C8B3DB}" type="slidenum">
              <a:rPr lang="en-US" smtClean="0"/>
              <a:t>15</a:t>
            </a:fld>
            <a:endParaRPr lang="en-US"/>
          </a:p>
        </p:txBody>
      </p:sp>
      <p:sp>
        <p:nvSpPr>
          <p:cNvPr id="4" name="Title 2">
            <a:extLst>
              <a:ext uri="{FF2B5EF4-FFF2-40B4-BE49-F238E27FC236}">
                <a16:creationId xmlns:a16="http://schemas.microsoft.com/office/drawing/2014/main" id="{CC7D00FF-20CC-BEDB-677E-F40ED0AC8C82}"/>
              </a:ext>
            </a:extLst>
          </p:cNvPr>
          <p:cNvSpPr txBox="1">
            <a:spLocks/>
          </p:cNvSpPr>
          <p:nvPr/>
        </p:nvSpPr>
        <p:spPr>
          <a:xfrm>
            <a:off x="520215" y="304800"/>
            <a:ext cx="8103570" cy="328109"/>
          </a:xfrm>
          <a:prstGeom prst="rect">
            <a:avLst/>
          </a:prstGeom>
        </p:spPr>
        <p:txBody>
          <a:bodyPr/>
          <a:lstStyle>
            <a:lvl1pPr algn="l" defTabSz="914400" rtl="0" eaLnBrk="1" latinLnBrk="0" hangingPunct="1">
              <a:spcBef>
                <a:spcPct val="0"/>
              </a:spcBef>
              <a:buNone/>
              <a:defRPr sz="2400" b="1" kern="1200">
                <a:solidFill>
                  <a:schemeClr val="tx1"/>
                </a:solidFill>
                <a:latin typeface="Arial" pitchFamily="34" charset="0"/>
                <a:ea typeface="+mj-ea"/>
                <a:cs typeface="Arial" pitchFamily="34" charset="0"/>
              </a:defRPr>
            </a:lvl1pPr>
          </a:lstStyle>
          <a:p>
            <a:pPr algn="ctr"/>
            <a:r>
              <a:rPr lang="en-US" sz="1800" b="0" dirty="0">
                <a:latin typeface="Cambria" panose="02040503050406030204" pitchFamily="18" charset="0"/>
                <a:cs typeface="Times New Roman" panose="02020603050405020304" pitchFamily="18" charset="0"/>
              </a:rPr>
              <a:t>Conclusion</a:t>
            </a:r>
          </a:p>
        </p:txBody>
      </p:sp>
      <p:sp>
        <p:nvSpPr>
          <p:cNvPr id="5" name="TextBox 4">
            <a:extLst>
              <a:ext uri="{FF2B5EF4-FFF2-40B4-BE49-F238E27FC236}">
                <a16:creationId xmlns:a16="http://schemas.microsoft.com/office/drawing/2014/main" id="{59CD252B-670B-3947-412A-A96C8C07C656}"/>
              </a:ext>
            </a:extLst>
          </p:cNvPr>
          <p:cNvSpPr txBox="1"/>
          <p:nvPr/>
        </p:nvSpPr>
        <p:spPr>
          <a:xfrm>
            <a:off x="577268" y="5410200"/>
            <a:ext cx="8046517" cy="369332"/>
          </a:xfrm>
          <a:prstGeom prst="rect">
            <a:avLst/>
          </a:prstGeom>
          <a:noFill/>
        </p:spPr>
        <p:txBody>
          <a:bodyPr wrap="square" rtlCol="0">
            <a:spAutoFit/>
          </a:bodyPr>
          <a:lstStyle/>
          <a:p>
            <a:r>
              <a:rPr lang="en-US" sz="1800" b="0" i="0" u="none" strike="noStrike" baseline="0" dirty="0">
                <a:solidFill>
                  <a:srgbClr val="A5001D"/>
                </a:solidFill>
                <a:latin typeface="Cambria" panose="02040503050406030204" pitchFamily="18" charset="0"/>
                <a:ea typeface="Cambria" panose="02040503050406030204" pitchFamily="18" charset="0"/>
              </a:rPr>
              <a:t>Work supported by US Department of Energy contract DE‐AC02‐76SF00515</a:t>
            </a:r>
            <a:endParaRPr lang="en-US"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A8B2AE7A-156A-CE0C-4A86-3896AB6D7B36}"/>
              </a:ext>
            </a:extLst>
          </p:cNvPr>
          <p:cNvSpPr txBox="1"/>
          <p:nvPr/>
        </p:nvSpPr>
        <p:spPr>
          <a:xfrm>
            <a:off x="381000" y="838200"/>
            <a:ext cx="8382000" cy="3416320"/>
          </a:xfrm>
          <a:prstGeom prst="rect">
            <a:avLst/>
          </a:prstGeom>
          <a:noFill/>
        </p:spPr>
        <p:txBody>
          <a:bodyPr wrap="square" rtlCol="0">
            <a:spAutoFit/>
          </a:bodyPr>
          <a:lstStyle/>
          <a:p>
            <a:pPr algn="just"/>
            <a:r>
              <a:rPr lang="en-US" dirty="0">
                <a:solidFill>
                  <a:srgbClr val="7030A0"/>
                </a:solidFill>
                <a:latin typeface="Cambria" panose="02040503050406030204" pitchFamily="18" charset="0"/>
                <a:ea typeface="Cambria" panose="02040503050406030204" pitchFamily="18" charset="0"/>
                <a:cs typeface="Times New Roman" panose="02020603050405020304" pitchFamily="18" charset="0"/>
              </a:rPr>
              <a:t>A cost-effective technology for the TEM kicker structures and their power systems were discussed.</a:t>
            </a:r>
          </a:p>
          <a:p>
            <a:pPr algn="just"/>
            <a:endParaRPr lang="en-US"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dirty="0">
                <a:solidFill>
                  <a:srgbClr val="7030A0"/>
                </a:solidFill>
                <a:latin typeface="Cambria" panose="02040503050406030204" pitchFamily="18" charset="0"/>
                <a:ea typeface="Cambria" panose="02040503050406030204" pitchFamily="18" charset="0"/>
                <a:cs typeface="Times New Roman" panose="02020603050405020304" pitchFamily="18" charset="0"/>
              </a:rPr>
              <a:t>An operation in the multi-bunch mode at our FEL facilities is the main “supporter” of the development of high-power solid-state nanosecond technology at SLAC.</a:t>
            </a:r>
          </a:p>
          <a:p>
            <a:pPr algn="just"/>
            <a:endParaRPr lang="en-US"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dirty="0">
                <a:solidFill>
                  <a:srgbClr val="7030A0"/>
                </a:solidFill>
                <a:latin typeface="Cambria" panose="02040503050406030204" pitchFamily="18" charset="0"/>
                <a:ea typeface="Cambria" panose="02040503050406030204" pitchFamily="18" charset="0"/>
              </a:rPr>
              <a:t>We have a successful demonstration of this technology on generators of our own production, where stable pulse power swing  is tens of MW per nanosecond with picosecond pulse-to-pulse jitter.</a:t>
            </a:r>
          </a:p>
          <a:p>
            <a:pPr algn="just"/>
            <a:endParaRPr lang="en-US"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800" b="0" dirty="0">
                <a:solidFill>
                  <a:srgbClr val="7030A0"/>
                </a:solidFill>
                <a:latin typeface="Cambria" panose="02040503050406030204" pitchFamily="18" charset="0"/>
                <a:ea typeface="Cambria" panose="02040503050406030204" pitchFamily="18" charset="0"/>
                <a:cs typeface="Times New Roman" panose="02020603050405020304" pitchFamily="18" charset="0"/>
              </a:rPr>
              <a:t>We are currently working on a design of high average power pulse generators with a repetition rate in the megahertz range.</a:t>
            </a:r>
          </a:p>
        </p:txBody>
      </p:sp>
    </p:spTree>
    <p:extLst>
      <p:ext uri="{BB962C8B-B14F-4D97-AF65-F5344CB8AC3E}">
        <p14:creationId xmlns:p14="http://schemas.microsoft.com/office/powerpoint/2010/main" val="3989411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7F4055-9BED-82C6-D024-33E7313D6003}"/>
              </a:ext>
            </a:extLst>
          </p:cNvPr>
          <p:cNvSpPr>
            <a:spLocks noGrp="1"/>
          </p:cNvSpPr>
          <p:nvPr>
            <p:ph type="sldNum" sz="quarter" idx="12"/>
          </p:nvPr>
        </p:nvSpPr>
        <p:spPr/>
        <p:txBody>
          <a:bodyPr/>
          <a:lstStyle/>
          <a:p>
            <a:fld id="{5F5818FA-5F30-4AFF-B46A-ACC8C3C8B3DB}" type="slidenum">
              <a:rPr lang="en-US" smtClean="0"/>
              <a:t>2</a:t>
            </a:fld>
            <a:endParaRPr lang="en-US"/>
          </a:p>
        </p:txBody>
      </p:sp>
      <p:sp>
        <p:nvSpPr>
          <p:cNvPr id="4" name="TextBox 3">
            <a:extLst>
              <a:ext uri="{FF2B5EF4-FFF2-40B4-BE49-F238E27FC236}">
                <a16:creationId xmlns:a16="http://schemas.microsoft.com/office/drawing/2014/main" id="{E988FF47-B1F0-B49D-F32C-8BAF05C94F0C}"/>
              </a:ext>
            </a:extLst>
          </p:cNvPr>
          <p:cNvSpPr txBox="1"/>
          <p:nvPr/>
        </p:nvSpPr>
        <p:spPr>
          <a:xfrm>
            <a:off x="3124200" y="685800"/>
            <a:ext cx="16002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Outline</a:t>
            </a:r>
          </a:p>
        </p:txBody>
      </p:sp>
      <p:sp>
        <p:nvSpPr>
          <p:cNvPr id="5" name="TextBox 4">
            <a:extLst>
              <a:ext uri="{FF2B5EF4-FFF2-40B4-BE49-F238E27FC236}">
                <a16:creationId xmlns:a16="http://schemas.microsoft.com/office/drawing/2014/main" id="{DC372620-D25A-AFD4-E11D-B0095A5F0478}"/>
              </a:ext>
            </a:extLst>
          </p:cNvPr>
          <p:cNvSpPr txBox="1"/>
          <p:nvPr/>
        </p:nvSpPr>
        <p:spPr>
          <a:xfrm>
            <a:off x="914400" y="1524000"/>
            <a:ext cx="7772400" cy="369332"/>
          </a:xfrm>
          <a:prstGeom prst="rect">
            <a:avLst/>
          </a:prstGeom>
          <a:noFill/>
        </p:spPr>
        <p:txBody>
          <a:bodyPr wrap="square" rtlCol="0">
            <a:spAutoFit/>
          </a:bodyPr>
          <a:lstStyle/>
          <a:p>
            <a:pPr marL="285750" indent="-285750">
              <a:buFont typeface="Wingdings" panose="05000000000000000000" pitchFamily="2" charset="2"/>
              <a:buChar char="v"/>
            </a:pPr>
            <a:r>
              <a:rPr lang="en-US" dirty="0">
                <a:latin typeface="Cambria" panose="02040503050406030204" pitchFamily="18" charset="0"/>
                <a:ea typeface="Cambria" panose="02040503050406030204" pitchFamily="18" charset="0"/>
              </a:rPr>
              <a:t>ILC DR Baseline and Result of the ATF Injection/Extraction Experiments</a:t>
            </a:r>
          </a:p>
        </p:txBody>
      </p:sp>
      <p:sp>
        <p:nvSpPr>
          <p:cNvPr id="6" name="TextBox 5">
            <a:extLst>
              <a:ext uri="{FF2B5EF4-FFF2-40B4-BE49-F238E27FC236}">
                <a16:creationId xmlns:a16="http://schemas.microsoft.com/office/drawing/2014/main" id="{20C4600C-2E83-A849-B186-CB91BCF2B227}"/>
              </a:ext>
            </a:extLst>
          </p:cNvPr>
          <p:cNvSpPr txBox="1"/>
          <p:nvPr/>
        </p:nvSpPr>
        <p:spPr>
          <a:xfrm>
            <a:off x="914400" y="2177534"/>
            <a:ext cx="6477000" cy="1200329"/>
          </a:xfrm>
          <a:prstGeom prst="rect">
            <a:avLst/>
          </a:prstGeom>
          <a:noFill/>
        </p:spPr>
        <p:txBody>
          <a:bodyPr wrap="square" rtlCol="0">
            <a:spAutoFit/>
          </a:bodyPr>
          <a:lstStyle/>
          <a:p>
            <a:pPr marL="285750" indent="-285750">
              <a:buFont typeface="Wingdings" panose="05000000000000000000" pitchFamily="2" charset="2"/>
              <a:buChar char="v"/>
            </a:pPr>
            <a:r>
              <a:rPr lang="en-US" dirty="0">
                <a:latin typeface="Cambria" panose="02040503050406030204" pitchFamily="18" charset="0"/>
                <a:ea typeface="Cambria" panose="02040503050406030204" pitchFamily="18" charset="0"/>
              </a:rPr>
              <a:t>R&amp;D of  fast solid-state pulse technology at SLAC</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TEM kickers on the LCLS-I beamline</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Ultra-fast kickers for two color experiments at LCLS-II</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A 256 kHz CW nanosecond pulser</a:t>
            </a:r>
          </a:p>
        </p:txBody>
      </p:sp>
      <p:sp>
        <p:nvSpPr>
          <p:cNvPr id="7" name="TextBox 6">
            <a:extLst>
              <a:ext uri="{FF2B5EF4-FFF2-40B4-BE49-F238E27FC236}">
                <a16:creationId xmlns:a16="http://schemas.microsoft.com/office/drawing/2014/main" id="{D2646921-34E9-FC78-0DEB-28AB59ECFACD}"/>
              </a:ext>
            </a:extLst>
          </p:cNvPr>
          <p:cNvSpPr txBox="1"/>
          <p:nvPr/>
        </p:nvSpPr>
        <p:spPr>
          <a:xfrm>
            <a:off x="990600" y="3736459"/>
            <a:ext cx="4825612" cy="369332"/>
          </a:xfrm>
          <a:prstGeom prst="rect">
            <a:avLst/>
          </a:prstGeom>
          <a:noFill/>
        </p:spPr>
        <p:txBody>
          <a:bodyPr wrap="square" rtlCol="0">
            <a:spAutoFit/>
          </a:bodyPr>
          <a:lstStyle/>
          <a:p>
            <a:pPr marL="285750" indent="-285750">
              <a:buFont typeface="Wingdings" panose="05000000000000000000" pitchFamily="2" charset="2"/>
              <a:buChar char="v"/>
            </a:pPr>
            <a:r>
              <a:rPr lang="en-US" dirty="0">
                <a:latin typeface="Cambria" panose="02040503050406030204" pitchFamily="18" charset="0"/>
                <a:ea typeface="Cambria" panose="02040503050406030204" pitchFamily="18" charset="0"/>
              </a:rPr>
              <a:t>SLAC advantage TEM kicker Structure</a:t>
            </a:r>
          </a:p>
        </p:txBody>
      </p:sp>
      <p:sp>
        <p:nvSpPr>
          <p:cNvPr id="8" name="TextBox 7">
            <a:extLst>
              <a:ext uri="{FF2B5EF4-FFF2-40B4-BE49-F238E27FC236}">
                <a16:creationId xmlns:a16="http://schemas.microsoft.com/office/drawing/2014/main" id="{E5861333-9DC1-6C4E-199D-AD6E58AC92DF}"/>
              </a:ext>
            </a:extLst>
          </p:cNvPr>
          <p:cNvSpPr txBox="1"/>
          <p:nvPr/>
        </p:nvSpPr>
        <p:spPr>
          <a:xfrm>
            <a:off x="990600" y="4491245"/>
            <a:ext cx="4825612" cy="369332"/>
          </a:xfrm>
          <a:prstGeom prst="rect">
            <a:avLst/>
          </a:prstGeom>
          <a:noFill/>
        </p:spPr>
        <p:txBody>
          <a:bodyPr wrap="square" rtlCol="0">
            <a:spAutoFit/>
          </a:bodyPr>
          <a:lstStyle/>
          <a:p>
            <a:pPr marL="285750" indent="-285750">
              <a:buFont typeface="Wingdings" panose="05000000000000000000" pitchFamily="2" charset="2"/>
              <a:buChar char="v"/>
            </a:pPr>
            <a:r>
              <a:rPr lang="en-US" dirty="0">
                <a:latin typeface="Cambria" panose="02040503050406030204" pitchFamily="18" charset="0"/>
                <a:ea typeface="Cambria" panose="02040503050406030204" pitchFamily="18" charset="0"/>
              </a:rPr>
              <a:t>Conclusion</a:t>
            </a:r>
          </a:p>
        </p:txBody>
      </p:sp>
    </p:spTree>
    <p:extLst>
      <p:ext uri="{BB962C8B-B14F-4D97-AF65-F5344CB8AC3E}">
        <p14:creationId xmlns:p14="http://schemas.microsoft.com/office/powerpoint/2010/main" val="2135065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648F08-A8CC-0778-ACF5-AB60D83DD41D}"/>
              </a:ext>
            </a:extLst>
          </p:cNvPr>
          <p:cNvSpPr>
            <a:spLocks noGrp="1"/>
          </p:cNvSpPr>
          <p:nvPr>
            <p:ph type="sldNum" sz="quarter" idx="12"/>
          </p:nvPr>
        </p:nvSpPr>
        <p:spPr/>
        <p:txBody>
          <a:bodyPr/>
          <a:lstStyle/>
          <a:p>
            <a:fld id="{5F5818FA-5F30-4AFF-B46A-ACC8C3C8B3DB}" type="slidenum">
              <a:rPr lang="en-US" smtClean="0"/>
              <a:t>3</a:t>
            </a:fld>
            <a:endParaRPr lang="en-US"/>
          </a:p>
        </p:txBody>
      </p:sp>
      <p:sp>
        <p:nvSpPr>
          <p:cNvPr id="5" name="TextBox 4">
            <a:extLst>
              <a:ext uri="{FF2B5EF4-FFF2-40B4-BE49-F238E27FC236}">
                <a16:creationId xmlns:a16="http://schemas.microsoft.com/office/drawing/2014/main" id="{84C809B9-110A-FC62-BFC6-64486458365F}"/>
              </a:ext>
            </a:extLst>
          </p:cNvPr>
          <p:cNvSpPr txBox="1"/>
          <p:nvPr/>
        </p:nvSpPr>
        <p:spPr>
          <a:xfrm>
            <a:off x="381000" y="685800"/>
            <a:ext cx="8504082" cy="923330"/>
          </a:xfrm>
          <a:prstGeom prst="rect">
            <a:avLst/>
          </a:prstGeom>
          <a:noFill/>
        </p:spPr>
        <p:txBody>
          <a:bodyPr wrap="square" rtlCol="0">
            <a:spAutoFit/>
          </a:bodyPr>
          <a:lstStyle/>
          <a:p>
            <a:pPr algn="ctr"/>
            <a:r>
              <a:rPr lang="en-US" dirty="0">
                <a:latin typeface="Cambria" panose="02040503050406030204" pitchFamily="18" charset="0"/>
                <a:ea typeface="Cambria" panose="02040503050406030204" pitchFamily="18" charset="0"/>
              </a:rPr>
              <a:t>“The r</a:t>
            </a:r>
            <a:r>
              <a:rPr lang="en-US" sz="1800" dirty="0">
                <a:latin typeface="Cambria" panose="02040503050406030204" pitchFamily="18" charset="0"/>
                <a:ea typeface="Cambria" panose="02040503050406030204" pitchFamily="18" charset="0"/>
              </a:rPr>
              <a:t>ealistically achievable kicker pulse rise-fall times is </a:t>
            </a:r>
            <a:r>
              <a:rPr lang="en-US" dirty="0">
                <a:latin typeface="Cambria" panose="02040503050406030204" pitchFamily="18" charset="0"/>
                <a:ea typeface="Cambria" panose="02040503050406030204" pitchFamily="18" charset="0"/>
              </a:rPr>
              <a:t>an </a:t>
            </a:r>
            <a:r>
              <a:rPr lang="en-US" sz="1800" dirty="0">
                <a:latin typeface="Cambria" panose="02040503050406030204" pitchFamily="18" charset="0"/>
                <a:ea typeface="Cambria" panose="02040503050406030204" pitchFamily="18" charset="0"/>
              </a:rPr>
              <a:t>important </a:t>
            </a:r>
            <a:r>
              <a:rPr lang="en-US" dirty="0">
                <a:latin typeface="Cambria" panose="02040503050406030204" pitchFamily="18" charset="0"/>
                <a:ea typeface="Cambria" panose="02040503050406030204" pitchFamily="18" charset="0"/>
              </a:rPr>
              <a:t>problem for many accelerator projects where the fast manipulation of the individual bunch orbit is desired. </a:t>
            </a:r>
            <a:r>
              <a:rPr lang="en-US">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3078171-E573-7373-15BD-BE124B575356}"/>
              </a:ext>
            </a:extLst>
          </p:cNvPr>
          <p:cNvSpPr txBox="1"/>
          <p:nvPr/>
        </p:nvSpPr>
        <p:spPr>
          <a:xfrm>
            <a:off x="457200" y="1752600"/>
            <a:ext cx="2286000" cy="369332"/>
          </a:xfrm>
          <a:prstGeom prst="rect">
            <a:avLst/>
          </a:prstGeom>
          <a:noFill/>
        </p:spPr>
        <p:txBody>
          <a:bodyPr wrap="square" rtlCol="0">
            <a:spAutoFit/>
          </a:bodyPr>
          <a:lstStyle/>
          <a:p>
            <a:r>
              <a:rPr lang="en-US" dirty="0">
                <a:solidFill>
                  <a:srgbClr val="7030A0"/>
                </a:solidFill>
                <a:latin typeface="Cambria" panose="02040503050406030204" pitchFamily="18" charset="0"/>
                <a:ea typeface="Cambria" panose="02040503050406030204" pitchFamily="18" charset="0"/>
              </a:rPr>
              <a:t>ILC DR baseline</a:t>
            </a:r>
          </a:p>
        </p:txBody>
      </p:sp>
      <p:cxnSp>
        <p:nvCxnSpPr>
          <p:cNvPr id="11" name="Straight Connector 10">
            <a:extLst>
              <a:ext uri="{FF2B5EF4-FFF2-40B4-BE49-F238E27FC236}">
                <a16:creationId xmlns:a16="http://schemas.microsoft.com/office/drawing/2014/main" id="{EB8E4971-867F-9080-B9C5-322338002F78}"/>
              </a:ext>
            </a:extLst>
          </p:cNvPr>
          <p:cNvCxnSpPr/>
          <p:nvPr/>
        </p:nvCxnSpPr>
        <p:spPr>
          <a:xfrm>
            <a:off x="5257800" y="1937266"/>
            <a:ext cx="0" cy="4768334"/>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63CED0B-B4CB-01EF-40DB-752612C2E8A9}"/>
              </a:ext>
            </a:extLst>
          </p:cNvPr>
          <p:cNvSpPr txBox="1"/>
          <p:nvPr/>
        </p:nvSpPr>
        <p:spPr>
          <a:xfrm>
            <a:off x="5700867" y="1752600"/>
            <a:ext cx="3290731"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ATF, in 2007, 2010, and 2011</a:t>
            </a:r>
          </a:p>
        </p:txBody>
      </p:sp>
      <p:pic>
        <p:nvPicPr>
          <p:cNvPr id="15" name="Picture 14">
            <a:extLst>
              <a:ext uri="{FF2B5EF4-FFF2-40B4-BE49-F238E27FC236}">
                <a16:creationId xmlns:a16="http://schemas.microsoft.com/office/drawing/2014/main" id="{CA51FA8E-28D8-B280-9EB1-90364589CC74}"/>
              </a:ext>
            </a:extLst>
          </p:cNvPr>
          <p:cNvPicPr>
            <a:picLocks noChangeAspect="1"/>
          </p:cNvPicPr>
          <p:nvPr/>
        </p:nvPicPr>
        <p:blipFill>
          <a:blip r:embed="rId3"/>
          <a:stretch>
            <a:fillRect/>
          </a:stretch>
        </p:blipFill>
        <p:spPr>
          <a:xfrm>
            <a:off x="5689132" y="2121932"/>
            <a:ext cx="2858415" cy="2743200"/>
          </a:xfrm>
          <a:prstGeom prst="rect">
            <a:avLst/>
          </a:prstGeom>
        </p:spPr>
      </p:pic>
      <p:sp>
        <p:nvSpPr>
          <p:cNvPr id="13" name="TextBox 12">
            <a:extLst>
              <a:ext uri="{FF2B5EF4-FFF2-40B4-BE49-F238E27FC236}">
                <a16:creationId xmlns:a16="http://schemas.microsoft.com/office/drawing/2014/main" id="{BE57EA80-AA7A-9BCF-8FA7-9C0AB7EB4374}"/>
              </a:ext>
            </a:extLst>
          </p:cNvPr>
          <p:cNvSpPr txBox="1"/>
          <p:nvPr/>
        </p:nvSpPr>
        <p:spPr>
          <a:xfrm>
            <a:off x="6137302" y="2627103"/>
            <a:ext cx="2554225" cy="954107"/>
          </a:xfrm>
          <a:prstGeom prst="rect">
            <a:avLst/>
          </a:prstGeom>
          <a:solidFill>
            <a:srgbClr val="FFFF00">
              <a:alpha val="44000"/>
            </a:srgbClr>
          </a:solidFill>
        </p:spPr>
        <p:txBody>
          <a:bodyPr wrap="square" rtlCol="0">
            <a:spAutoFit/>
          </a:bodyPr>
          <a:lstStyle/>
          <a:p>
            <a:r>
              <a:rPr lang="en-US" sz="1400" dirty="0">
                <a:solidFill>
                  <a:srgbClr val="7030A0"/>
                </a:solidFill>
                <a:latin typeface="Cambria" panose="02040503050406030204" pitchFamily="18" charset="0"/>
                <a:ea typeface="Cambria" panose="02040503050406030204" pitchFamily="18" charset="0"/>
              </a:rPr>
              <a:t>The FID pulser with +_5 </a:t>
            </a:r>
            <a:r>
              <a:rPr lang="en-US" sz="1400" dirty="0" err="1">
                <a:solidFill>
                  <a:srgbClr val="7030A0"/>
                </a:solidFill>
                <a:latin typeface="Cambria" panose="02040503050406030204" pitchFamily="18" charset="0"/>
                <a:ea typeface="Cambria" panose="02040503050406030204" pitchFamily="18" charset="0"/>
              </a:rPr>
              <a:t>kVp</a:t>
            </a:r>
            <a:r>
              <a:rPr lang="en-US" sz="1400" dirty="0">
                <a:solidFill>
                  <a:srgbClr val="7030A0"/>
                </a:solidFill>
                <a:latin typeface="Cambria" panose="02040503050406030204" pitchFamily="18" charset="0"/>
                <a:ea typeface="Cambria" panose="02040503050406030204" pitchFamily="18" charset="0"/>
              </a:rPr>
              <a:t>, </a:t>
            </a:r>
          </a:p>
          <a:p>
            <a:r>
              <a:rPr lang="en-US" sz="1400" dirty="0">
                <a:solidFill>
                  <a:srgbClr val="7030A0"/>
                </a:solidFill>
                <a:latin typeface="Cambria" panose="02040503050406030204" pitchFamily="18" charset="0"/>
                <a:ea typeface="Cambria" panose="02040503050406030204" pitchFamily="18" charset="0"/>
              </a:rPr>
              <a:t>Rise/Fall ~ 3.2/4.0 ns</a:t>
            </a:r>
          </a:p>
          <a:p>
            <a:r>
              <a:rPr lang="en-US" sz="1400" dirty="0">
                <a:solidFill>
                  <a:srgbClr val="7030A0"/>
                </a:solidFill>
                <a:latin typeface="Cambria" panose="02040503050406030204" pitchFamily="18" charset="0"/>
                <a:ea typeface="Cambria" panose="02040503050406030204" pitchFamily="18" charset="0"/>
              </a:rPr>
              <a:t>Rep Rate 3.3 MHz </a:t>
            </a:r>
          </a:p>
          <a:p>
            <a:r>
              <a:rPr lang="en-US" sz="1400" dirty="0">
                <a:solidFill>
                  <a:srgbClr val="7030A0"/>
                </a:solidFill>
                <a:latin typeface="Cambria" panose="02040503050406030204" pitchFamily="18" charset="0"/>
                <a:ea typeface="Cambria" panose="02040503050406030204" pitchFamily="18" charset="0"/>
              </a:rPr>
              <a:t>Burst Mode ~ 30 pulses, 0.5 Hz</a:t>
            </a:r>
          </a:p>
        </p:txBody>
      </p:sp>
      <p:sp>
        <p:nvSpPr>
          <p:cNvPr id="16" name="TextBox 15">
            <a:extLst>
              <a:ext uri="{FF2B5EF4-FFF2-40B4-BE49-F238E27FC236}">
                <a16:creationId xmlns:a16="http://schemas.microsoft.com/office/drawing/2014/main" id="{56D014FB-7C58-CD76-6E8C-9C57FF1AB415}"/>
              </a:ext>
            </a:extLst>
          </p:cNvPr>
          <p:cNvSpPr txBox="1"/>
          <p:nvPr/>
        </p:nvSpPr>
        <p:spPr>
          <a:xfrm>
            <a:off x="6566347" y="5181600"/>
            <a:ext cx="1981200"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Technology</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Components</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Availability</a:t>
            </a:r>
          </a:p>
        </p:txBody>
      </p:sp>
      <p:graphicFrame>
        <p:nvGraphicFramePr>
          <p:cNvPr id="17" name="Table 5">
            <a:extLst>
              <a:ext uri="{FF2B5EF4-FFF2-40B4-BE49-F238E27FC236}">
                <a16:creationId xmlns:a16="http://schemas.microsoft.com/office/drawing/2014/main" id="{7CFCCDBF-C707-9D3E-09A5-F96C8E92158B}"/>
              </a:ext>
            </a:extLst>
          </p:cNvPr>
          <p:cNvGraphicFramePr>
            <a:graphicFrameLocks noGrp="1"/>
          </p:cNvGraphicFramePr>
          <p:nvPr>
            <p:extLst>
              <p:ext uri="{D42A27DB-BD31-4B8C-83A1-F6EECF244321}">
                <p14:modId xmlns:p14="http://schemas.microsoft.com/office/powerpoint/2010/main" val="3390550050"/>
              </p:ext>
            </p:extLst>
          </p:nvPr>
        </p:nvGraphicFramePr>
        <p:xfrm>
          <a:off x="350753" y="2092960"/>
          <a:ext cx="4602248" cy="4597400"/>
        </p:xfrm>
        <a:graphic>
          <a:graphicData uri="http://schemas.openxmlformats.org/drawingml/2006/table">
            <a:tbl>
              <a:tblPr firstRow="1" bandRow="1">
                <a:tableStyleId>{5C22544A-7EE6-4342-B048-85BDC9FD1C3A}</a:tableStyleId>
              </a:tblPr>
              <a:tblGrid>
                <a:gridCol w="1729351">
                  <a:extLst>
                    <a:ext uri="{9D8B030D-6E8A-4147-A177-3AD203B41FA5}">
                      <a16:colId xmlns:a16="http://schemas.microsoft.com/office/drawing/2014/main" val="1405194350"/>
                    </a:ext>
                  </a:extLst>
                </a:gridCol>
                <a:gridCol w="684023">
                  <a:extLst>
                    <a:ext uri="{9D8B030D-6E8A-4147-A177-3AD203B41FA5}">
                      <a16:colId xmlns:a16="http://schemas.microsoft.com/office/drawing/2014/main" val="2097888561"/>
                    </a:ext>
                  </a:extLst>
                </a:gridCol>
                <a:gridCol w="1350673">
                  <a:extLst>
                    <a:ext uri="{9D8B030D-6E8A-4147-A177-3AD203B41FA5}">
                      <a16:colId xmlns:a16="http://schemas.microsoft.com/office/drawing/2014/main" val="2648408464"/>
                    </a:ext>
                  </a:extLst>
                </a:gridCol>
                <a:gridCol w="838201">
                  <a:extLst>
                    <a:ext uri="{9D8B030D-6E8A-4147-A177-3AD203B41FA5}">
                      <a16:colId xmlns:a16="http://schemas.microsoft.com/office/drawing/2014/main" val="3797352279"/>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835298765"/>
                  </a:ext>
                </a:extLst>
              </a:tr>
              <a:tr h="370840">
                <a:tc>
                  <a:txBody>
                    <a:bodyPr/>
                    <a:lstStyle/>
                    <a:p>
                      <a:pPr algn="ctr"/>
                      <a:r>
                        <a:rPr lang="en-US" sz="1400" dirty="0">
                          <a:latin typeface="Cambria" panose="02040503050406030204" pitchFamily="18" charset="0"/>
                          <a:ea typeface="Cambria" panose="02040503050406030204" pitchFamily="18" charset="0"/>
                        </a:rPr>
                        <a:t>DR Energy </a:t>
                      </a:r>
                    </a:p>
                  </a:txBody>
                  <a:tcPr/>
                </a:tc>
                <a:tc>
                  <a:txBody>
                    <a:bodyPr/>
                    <a:lstStyle/>
                    <a:p>
                      <a:pPr algn="ctr"/>
                      <a:r>
                        <a:rPr lang="en-US" sz="1400" dirty="0">
                          <a:latin typeface="Cambria" panose="02040503050406030204" pitchFamily="18" charset="0"/>
                          <a:ea typeface="Cambria" panose="02040503050406030204" pitchFamily="18" charset="0"/>
                        </a:rPr>
                        <a:t>GeV</a:t>
                      </a:r>
                    </a:p>
                  </a:txBody>
                  <a:tcPr/>
                </a:tc>
                <a:tc>
                  <a:txBody>
                    <a:bodyPr/>
                    <a:lstStyle/>
                    <a:p>
                      <a:pPr algn="ctr"/>
                      <a:r>
                        <a:rPr lang="en-US" sz="1400" dirty="0">
                          <a:latin typeface="Cambria" panose="02040503050406030204" pitchFamily="18" charset="0"/>
                          <a:ea typeface="Cambria" panose="02040503050406030204" pitchFamily="18" charset="0"/>
                        </a:rPr>
                        <a:t>5</a:t>
                      </a:r>
                    </a:p>
                  </a:txBody>
                  <a:tcPr/>
                </a:tc>
                <a:tc>
                  <a:txBody>
                    <a:bodyPr/>
                    <a:lstStyle/>
                    <a:p>
                      <a:pPr algn="ctr"/>
                      <a:endParaRPr lang="en-US" sz="14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550094123"/>
                  </a:ext>
                </a:extLst>
              </a:tr>
              <a:tr h="370840">
                <a:tc>
                  <a:txBody>
                    <a:bodyPr/>
                    <a:lstStyle/>
                    <a:p>
                      <a:pPr algn="ctr"/>
                      <a:r>
                        <a:rPr lang="en-US" sz="1400" dirty="0">
                          <a:latin typeface="Cambria" panose="02040503050406030204" pitchFamily="18" charset="0"/>
                          <a:ea typeface="Cambria" panose="02040503050406030204" pitchFamily="18" charset="0"/>
                        </a:rPr>
                        <a:t>DR RF period</a:t>
                      </a:r>
                    </a:p>
                  </a:txBody>
                  <a:tcPr/>
                </a:tc>
                <a:tc>
                  <a:txBody>
                    <a:bodyPr/>
                    <a:lstStyle/>
                    <a:p>
                      <a:pPr algn="ctr"/>
                      <a:r>
                        <a:rPr lang="en-US" sz="1400" dirty="0">
                          <a:latin typeface="Cambria" panose="02040503050406030204" pitchFamily="18" charset="0"/>
                          <a:ea typeface="Cambria" panose="02040503050406030204" pitchFamily="18" charset="0"/>
                        </a:rPr>
                        <a:t>ns</a:t>
                      </a:r>
                    </a:p>
                  </a:txBody>
                  <a:tcPr/>
                </a:tc>
                <a:tc>
                  <a:txBody>
                    <a:bodyPr/>
                    <a:lstStyle/>
                    <a:p>
                      <a:pPr algn="ctr"/>
                      <a:r>
                        <a:rPr lang="en-US" sz="1400" dirty="0">
                          <a:latin typeface="Cambria" panose="02040503050406030204" pitchFamily="18" charset="0"/>
                          <a:ea typeface="Cambria" panose="02040503050406030204" pitchFamily="18" charset="0"/>
                        </a:rPr>
                        <a:t>1.538</a:t>
                      </a:r>
                    </a:p>
                  </a:txBody>
                  <a:tcPr/>
                </a:tc>
                <a:tc>
                  <a:txBody>
                    <a:bodyPr/>
                    <a:lstStyle/>
                    <a:p>
                      <a:pPr algn="ctr"/>
                      <a:r>
                        <a:rPr lang="en-US" sz="1400" dirty="0">
                          <a:latin typeface="Cambria" panose="02040503050406030204" pitchFamily="18" charset="0"/>
                          <a:ea typeface="Cambria" panose="02040503050406030204" pitchFamily="18" charset="0"/>
                        </a:rPr>
                        <a:t>650 MHz</a:t>
                      </a:r>
                    </a:p>
                  </a:txBody>
                  <a:tcPr/>
                </a:tc>
                <a:extLst>
                  <a:ext uri="{0D108BD9-81ED-4DB2-BD59-A6C34878D82A}">
                    <a16:rowId xmlns:a16="http://schemas.microsoft.com/office/drawing/2014/main" val="489992748"/>
                  </a:ext>
                </a:extLst>
              </a:tr>
              <a:tr h="370840">
                <a:tc>
                  <a:txBody>
                    <a:bodyPr/>
                    <a:lstStyle/>
                    <a:p>
                      <a:pPr algn="ctr"/>
                      <a:r>
                        <a:rPr lang="en-US" sz="1400" dirty="0">
                          <a:latin typeface="Cambria" panose="02040503050406030204" pitchFamily="18" charset="0"/>
                          <a:ea typeface="Cambria" panose="02040503050406030204" pitchFamily="18" charset="0"/>
                        </a:rPr>
                        <a:t>Bunch Length</a:t>
                      </a:r>
                    </a:p>
                  </a:txBody>
                  <a:tcPr/>
                </a:tc>
                <a:tc>
                  <a:txBody>
                    <a:bodyPr/>
                    <a:lstStyle/>
                    <a:p>
                      <a:pPr algn="ctr"/>
                      <a:r>
                        <a:rPr lang="en-US" sz="1400" dirty="0">
                          <a:latin typeface="Cambria" panose="02040503050406030204" pitchFamily="18" charset="0"/>
                          <a:ea typeface="Cambria" panose="02040503050406030204" pitchFamily="18" charset="0"/>
                        </a:rPr>
                        <a:t>mm</a:t>
                      </a:r>
                    </a:p>
                  </a:txBody>
                  <a:tcPr/>
                </a:tc>
                <a:tc>
                  <a:txBody>
                    <a:bodyPr/>
                    <a:lstStyle/>
                    <a:p>
                      <a:pPr algn="ctr"/>
                      <a:r>
                        <a:rPr lang="en-US" sz="1400" dirty="0">
                          <a:latin typeface="Cambria" panose="02040503050406030204" pitchFamily="18" charset="0"/>
                          <a:ea typeface="Cambria" panose="02040503050406030204" pitchFamily="18" charset="0"/>
                        </a:rPr>
                        <a:t>6</a:t>
                      </a:r>
                    </a:p>
                  </a:txBody>
                  <a:tcPr/>
                </a:tc>
                <a:tc>
                  <a:txBody>
                    <a:bodyPr/>
                    <a:lstStyle/>
                    <a:p>
                      <a:pPr algn="ctr"/>
                      <a:endParaRPr lang="en-US" sz="1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84089110"/>
                  </a:ext>
                </a:extLst>
              </a:tr>
              <a:tr h="370840">
                <a:tc>
                  <a:txBody>
                    <a:bodyPr/>
                    <a:lstStyle/>
                    <a:p>
                      <a:pPr algn="ctr"/>
                      <a:r>
                        <a:rPr lang="en-US" sz="1400" dirty="0">
                          <a:latin typeface="Cambria" panose="02040503050406030204" pitchFamily="18" charset="0"/>
                          <a:ea typeface="Cambria" panose="02040503050406030204" pitchFamily="18" charset="0"/>
                        </a:rPr>
                        <a:t>Bunch separation *)</a:t>
                      </a:r>
                    </a:p>
                  </a:txBody>
                  <a:tcPr/>
                </a:tc>
                <a:tc>
                  <a:txBody>
                    <a:bodyPr/>
                    <a:lstStyle/>
                    <a:p>
                      <a:pPr algn="ctr"/>
                      <a:r>
                        <a:rPr lang="en-US" sz="1400" dirty="0">
                          <a:latin typeface="Cambria" panose="02040503050406030204" pitchFamily="18" charset="0"/>
                          <a:ea typeface="Cambria" panose="02040503050406030204" pitchFamily="18" charset="0"/>
                        </a:rPr>
                        <a:t>ns</a:t>
                      </a:r>
                    </a:p>
                  </a:txBody>
                  <a:tcPr/>
                </a:tc>
                <a:tc>
                  <a:txBody>
                    <a:bodyPr/>
                    <a:lstStyle/>
                    <a:p>
                      <a:pPr algn="ctr"/>
                      <a:r>
                        <a:rPr lang="en-US" sz="1400" dirty="0">
                          <a:latin typeface="Cambria" panose="02040503050406030204" pitchFamily="18" charset="0"/>
                          <a:ea typeface="Cambria" panose="02040503050406030204" pitchFamily="18" charset="0"/>
                        </a:rPr>
                        <a:t>3-9</a:t>
                      </a:r>
                    </a:p>
                  </a:txBody>
                  <a:tcPr/>
                </a:tc>
                <a:tc>
                  <a:txBody>
                    <a:bodyPr/>
                    <a:lstStyle/>
                    <a:p>
                      <a:pPr algn="ctr"/>
                      <a:endParaRPr lang="en-US" sz="1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019327835"/>
                  </a:ext>
                </a:extLst>
              </a:tr>
              <a:tr h="370840">
                <a:tc>
                  <a:txBody>
                    <a:bodyPr/>
                    <a:lstStyle/>
                    <a:p>
                      <a:pPr algn="ctr"/>
                      <a:r>
                        <a:rPr lang="en-US" sz="1400" dirty="0">
                          <a:latin typeface="Cambria" panose="02040503050406030204" pitchFamily="18" charset="0"/>
                          <a:ea typeface="Cambria" panose="02040503050406030204" pitchFamily="18" charset="0"/>
                        </a:rPr>
                        <a:t>Rise/Fall</a:t>
                      </a:r>
                    </a:p>
                  </a:txBody>
                  <a:tcPr/>
                </a:tc>
                <a:tc>
                  <a:txBody>
                    <a:bodyPr/>
                    <a:lstStyle/>
                    <a:p>
                      <a:pPr algn="ctr"/>
                      <a:r>
                        <a:rPr lang="en-US" sz="1400" dirty="0">
                          <a:latin typeface="Cambria" panose="02040503050406030204" pitchFamily="18" charset="0"/>
                          <a:ea typeface="Cambria" panose="02040503050406030204" pitchFamily="18" charset="0"/>
                        </a:rPr>
                        <a:t>ns</a:t>
                      </a:r>
                    </a:p>
                  </a:txBody>
                  <a:tcPr/>
                </a:tc>
                <a:tc>
                  <a:txBody>
                    <a:bodyPr/>
                    <a:lstStyle/>
                    <a:p>
                      <a:pPr algn="ctr"/>
                      <a:r>
                        <a:rPr lang="en-US" sz="1400" dirty="0">
                          <a:latin typeface="Cambria" panose="02040503050406030204" pitchFamily="18" charset="0"/>
                          <a:ea typeface="Cambria" panose="02040503050406030204" pitchFamily="18" charset="0"/>
                        </a:rPr>
                        <a:t>~2</a:t>
                      </a:r>
                    </a:p>
                  </a:txBody>
                  <a:tcPr/>
                </a:tc>
                <a:tc>
                  <a:txBody>
                    <a:bodyPr/>
                    <a:lstStyle/>
                    <a:p>
                      <a:pPr algn="ctr"/>
                      <a:endParaRPr lang="en-US" sz="1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046314689"/>
                  </a:ext>
                </a:extLst>
              </a:tr>
              <a:tr h="370840">
                <a:tc>
                  <a:txBody>
                    <a:bodyPr/>
                    <a:lstStyle/>
                    <a:p>
                      <a:pPr algn="ctr"/>
                      <a:r>
                        <a:rPr lang="en-US" sz="1400" dirty="0">
                          <a:latin typeface="Cambria" panose="02040503050406030204" pitchFamily="18" charset="0"/>
                          <a:ea typeface="Cambria" panose="02040503050406030204" pitchFamily="18" charset="0"/>
                        </a:rPr>
                        <a:t>Length</a:t>
                      </a:r>
                    </a:p>
                  </a:txBody>
                  <a:tcPr/>
                </a:tc>
                <a:tc>
                  <a:txBody>
                    <a:bodyPr/>
                    <a:lstStyle/>
                    <a:p>
                      <a:pPr algn="ctr"/>
                      <a:r>
                        <a:rPr lang="en-US" sz="1400" dirty="0">
                          <a:latin typeface="Cambria" panose="02040503050406030204" pitchFamily="18" charset="0"/>
                          <a:ea typeface="Cambria" panose="02040503050406030204" pitchFamily="18" charset="0"/>
                        </a:rPr>
                        <a:t>mm</a:t>
                      </a:r>
                    </a:p>
                  </a:txBody>
                  <a:tcPr/>
                </a:tc>
                <a:tc>
                  <a:txBody>
                    <a:bodyPr/>
                    <a:lstStyle/>
                    <a:p>
                      <a:pPr algn="ctr"/>
                      <a:r>
                        <a:rPr lang="en-US" sz="1400" dirty="0">
                          <a:latin typeface="Cambria" panose="02040503050406030204" pitchFamily="18" charset="0"/>
                          <a:ea typeface="Cambria" panose="02040503050406030204" pitchFamily="18" charset="0"/>
                        </a:rPr>
                        <a:t>300</a:t>
                      </a:r>
                    </a:p>
                  </a:txBody>
                  <a:tcPr/>
                </a:tc>
                <a:tc>
                  <a:txBody>
                    <a:bodyPr/>
                    <a:lstStyle/>
                    <a:p>
                      <a:pPr algn="ctr"/>
                      <a:r>
                        <a:rPr lang="en-US" sz="1400" dirty="0">
                          <a:latin typeface="Cambria" panose="02040503050406030204" pitchFamily="18" charset="0"/>
                          <a:ea typeface="Cambria" panose="02040503050406030204" pitchFamily="18" charset="0"/>
                        </a:rPr>
                        <a:t>2 ns</a:t>
                      </a:r>
                    </a:p>
                  </a:txBody>
                  <a:tcPr/>
                </a:tc>
                <a:extLst>
                  <a:ext uri="{0D108BD9-81ED-4DB2-BD59-A6C34878D82A}">
                    <a16:rowId xmlns:a16="http://schemas.microsoft.com/office/drawing/2014/main" val="3878601724"/>
                  </a:ext>
                </a:extLst>
              </a:tr>
              <a:tr h="370840">
                <a:tc>
                  <a:txBody>
                    <a:bodyPr/>
                    <a:lstStyle/>
                    <a:p>
                      <a:pPr algn="ctr"/>
                      <a:r>
                        <a:rPr lang="en-US" sz="1400" dirty="0">
                          <a:latin typeface="Cambria" panose="02040503050406030204" pitchFamily="18" charset="0"/>
                          <a:ea typeface="Cambria" panose="02040503050406030204" pitchFamily="18" charset="0"/>
                        </a:rPr>
                        <a:t>Aperture</a:t>
                      </a:r>
                    </a:p>
                  </a:txBody>
                  <a:tcPr/>
                </a:tc>
                <a:tc>
                  <a:txBody>
                    <a:bodyPr/>
                    <a:lstStyle/>
                    <a:p>
                      <a:pPr algn="ctr"/>
                      <a:r>
                        <a:rPr lang="en-US" sz="1400" dirty="0">
                          <a:latin typeface="Cambria" panose="02040503050406030204" pitchFamily="18" charset="0"/>
                          <a:ea typeface="Cambria" panose="02040503050406030204" pitchFamily="18" charset="0"/>
                        </a:rPr>
                        <a:t>mm</a:t>
                      </a:r>
                    </a:p>
                  </a:txBody>
                  <a:tcPr/>
                </a:tc>
                <a:tc>
                  <a:txBody>
                    <a:bodyPr/>
                    <a:lstStyle/>
                    <a:p>
                      <a:pPr algn="ctr"/>
                      <a:r>
                        <a:rPr lang="en-US" sz="1400" dirty="0">
                          <a:latin typeface="Cambria" panose="02040503050406030204" pitchFamily="18" charset="0"/>
                          <a:ea typeface="Cambria" panose="02040503050406030204" pitchFamily="18" charset="0"/>
                        </a:rPr>
                        <a:t>30</a:t>
                      </a:r>
                    </a:p>
                  </a:txBody>
                  <a:tcPr/>
                </a:tc>
                <a:tc>
                  <a:txBody>
                    <a:bodyPr/>
                    <a:lstStyle/>
                    <a:p>
                      <a:pPr algn="ctr"/>
                      <a:endParaRPr lang="en-US" sz="14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737796257"/>
                  </a:ext>
                </a:extLst>
              </a:tr>
              <a:tr h="370840">
                <a:tc>
                  <a:txBody>
                    <a:bodyPr/>
                    <a:lstStyle/>
                    <a:p>
                      <a:pPr algn="ctr"/>
                      <a:r>
                        <a:rPr lang="en-US" sz="1400" dirty="0">
                          <a:latin typeface="Cambria" panose="02040503050406030204" pitchFamily="18" charset="0"/>
                          <a:ea typeface="Cambria" panose="02040503050406030204" pitchFamily="18" charset="0"/>
                        </a:rPr>
                        <a:t>Number bunches</a:t>
                      </a:r>
                    </a:p>
                  </a:txBody>
                  <a:tcPr/>
                </a:tc>
                <a:tc>
                  <a:txBody>
                    <a:bodyPr/>
                    <a:lstStyle/>
                    <a:p>
                      <a:pPr algn="ct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a:latin typeface="Cambria" panose="02040503050406030204" pitchFamily="18" charset="0"/>
                          <a:ea typeface="Cambria" panose="02040503050406030204" pitchFamily="18" charset="0"/>
                        </a:rPr>
                        <a:t>1320/2625</a:t>
                      </a:r>
                    </a:p>
                  </a:txBody>
                  <a:tcPr/>
                </a:tc>
                <a:tc>
                  <a:txBody>
                    <a:bodyPr/>
                    <a:lstStyle/>
                    <a:p>
                      <a:pPr algn="ctr"/>
                      <a:endParaRPr lang="en-US" sz="1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425479048"/>
                  </a:ext>
                </a:extLst>
              </a:tr>
              <a:tr h="370840">
                <a:tc>
                  <a:txBody>
                    <a:bodyPr/>
                    <a:lstStyle/>
                    <a:p>
                      <a:pPr algn="ctr"/>
                      <a:r>
                        <a:rPr lang="en-US" sz="1400" dirty="0">
                          <a:latin typeface="Cambria" panose="02040503050406030204" pitchFamily="18" charset="0"/>
                          <a:ea typeface="Cambria" panose="02040503050406030204" pitchFamily="18" charset="0"/>
                        </a:rPr>
                        <a:t>Rep Rate</a:t>
                      </a:r>
                    </a:p>
                  </a:txBody>
                  <a:tcPr/>
                </a:tc>
                <a:tc>
                  <a:txBody>
                    <a:bodyPr/>
                    <a:lstStyle/>
                    <a:p>
                      <a:pPr algn="ctr"/>
                      <a:r>
                        <a:rPr lang="en-US" sz="1400" dirty="0">
                          <a:latin typeface="Cambria" panose="02040503050406030204" pitchFamily="18" charset="0"/>
                          <a:ea typeface="Cambria" panose="02040503050406030204" pitchFamily="18" charset="0"/>
                        </a:rPr>
                        <a:t>MHz</a:t>
                      </a:r>
                    </a:p>
                  </a:txBody>
                  <a:tcPr/>
                </a:tc>
                <a:tc>
                  <a:txBody>
                    <a:bodyPr/>
                    <a:lstStyle/>
                    <a:p>
                      <a:pPr algn="ctr"/>
                      <a:r>
                        <a:rPr lang="en-US" sz="1400" dirty="0">
                          <a:latin typeface="Cambria" panose="02040503050406030204" pitchFamily="18" charset="0"/>
                          <a:ea typeface="Cambria" panose="02040503050406030204" pitchFamily="18" charset="0"/>
                        </a:rPr>
                        <a:t>2-6</a:t>
                      </a:r>
                    </a:p>
                  </a:txBody>
                  <a:tcPr/>
                </a:tc>
                <a:tc>
                  <a:txBody>
                    <a:bodyPr/>
                    <a:lstStyle/>
                    <a:p>
                      <a:pPr algn="ctr"/>
                      <a:r>
                        <a:rPr lang="en-US" sz="1400" dirty="0">
                          <a:latin typeface="Cambria" panose="02040503050406030204" pitchFamily="18" charset="0"/>
                          <a:ea typeface="Cambria" panose="02040503050406030204" pitchFamily="18" charset="0"/>
                        </a:rPr>
                        <a:t>Burst</a:t>
                      </a:r>
                    </a:p>
                  </a:txBody>
                  <a:tcPr/>
                </a:tc>
                <a:extLst>
                  <a:ext uri="{0D108BD9-81ED-4DB2-BD59-A6C34878D82A}">
                    <a16:rowId xmlns:a16="http://schemas.microsoft.com/office/drawing/2014/main" val="1375567940"/>
                  </a:ext>
                </a:extLst>
              </a:tr>
              <a:tr h="370840">
                <a:tc>
                  <a:txBody>
                    <a:bodyPr/>
                    <a:lstStyle/>
                    <a:p>
                      <a:pPr algn="ctr"/>
                      <a:r>
                        <a:rPr lang="en-US" sz="1400" dirty="0" err="1">
                          <a:latin typeface="Cambria" panose="02040503050406030204" pitchFamily="18" charset="0"/>
                          <a:ea typeface="Cambria" panose="02040503050406030204" pitchFamily="18" charset="0"/>
                        </a:rPr>
                        <a:t>Nk</a:t>
                      </a:r>
                      <a:r>
                        <a:rPr lang="en-US" sz="1400" dirty="0">
                          <a:latin typeface="Cambria" panose="02040503050406030204" pitchFamily="18" charset="0"/>
                          <a:ea typeface="Cambria" panose="02040503050406030204" pitchFamily="18" charset="0"/>
                        </a:rPr>
                        <a:t>/Np</a:t>
                      </a:r>
                    </a:p>
                  </a:txBody>
                  <a:tcPr/>
                </a:tc>
                <a:tc>
                  <a:txBody>
                    <a:bodyPr/>
                    <a:lstStyle/>
                    <a:p>
                      <a:pPr algn="ctr"/>
                      <a:r>
                        <a:rPr lang="en-US" sz="1400" dirty="0">
                          <a:latin typeface="Cambria" panose="02040503050406030204" pitchFamily="18" charset="0"/>
                          <a:ea typeface="Cambria" panose="02040503050406030204" pitchFamily="18" charset="0"/>
                        </a:rPr>
                        <a:t>ea.</a:t>
                      </a:r>
                    </a:p>
                  </a:txBody>
                  <a:tcPr/>
                </a:tc>
                <a:tc>
                  <a:txBody>
                    <a:bodyPr/>
                    <a:lstStyle/>
                    <a:p>
                      <a:pPr algn="ctr"/>
                      <a:r>
                        <a:rPr lang="en-US" sz="1400" dirty="0">
                          <a:latin typeface="Cambria" panose="02040503050406030204" pitchFamily="18" charset="0"/>
                          <a:ea typeface="Cambria" panose="02040503050406030204" pitchFamily="18" charset="0"/>
                        </a:rPr>
                        <a:t>42/84</a:t>
                      </a:r>
                    </a:p>
                  </a:txBody>
                  <a:tcPr/>
                </a:tc>
                <a:tc>
                  <a:txBody>
                    <a:bodyPr/>
                    <a:lstStyle/>
                    <a:p>
                      <a:pPr algn="ctr"/>
                      <a:endParaRPr lang="en-US" sz="1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868996900"/>
                  </a:ext>
                </a:extLst>
              </a:tr>
              <a:tr h="370840">
                <a:tc>
                  <a:txBody>
                    <a:bodyPr/>
                    <a:lstStyle/>
                    <a:p>
                      <a:pPr algn="ctr"/>
                      <a:r>
                        <a:rPr lang="en-US" sz="1400" dirty="0">
                          <a:latin typeface="Cambria" panose="02040503050406030204" pitchFamily="18" charset="0"/>
                          <a:ea typeface="Cambria" panose="02040503050406030204" pitchFamily="18" charset="0"/>
                        </a:rPr>
                        <a:t>Required Kick </a:t>
                      </a:r>
                    </a:p>
                  </a:txBody>
                  <a:tcPr/>
                </a:tc>
                <a:tc>
                  <a:txBody>
                    <a:bodyPr/>
                    <a:lstStyle/>
                    <a:p>
                      <a:pPr algn="ctr"/>
                      <a:r>
                        <a:rPr lang="en-US" sz="1400" dirty="0">
                          <a:latin typeface="Cambria" panose="02040503050406030204" pitchFamily="18" charset="0"/>
                          <a:ea typeface="Cambria" panose="02040503050406030204" pitchFamily="18" charset="0"/>
                        </a:rPr>
                        <a:t>mrad</a:t>
                      </a:r>
                    </a:p>
                  </a:txBody>
                  <a:tcPr/>
                </a:tc>
                <a:tc>
                  <a:txBody>
                    <a:bodyPr/>
                    <a:lstStyle/>
                    <a:p>
                      <a:pPr algn="ctr"/>
                      <a:r>
                        <a:rPr lang="en-US" sz="1400" dirty="0">
                          <a:latin typeface="Cambria" panose="02040503050406030204" pitchFamily="18" charset="0"/>
                          <a:ea typeface="Cambria" panose="02040503050406030204" pitchFamily="18" charset="0"/>
                        </a:rPr>
                        <a:t>0.6</a:t>
                      </a:r>
                    </a:p>
                  </a:txBody>
                  <a:tcPr/>
                </a:tc>
                <a:tc>
                  <a:txBody>
                    <a:bodyPr/>
                    <a:lstStyle/>
                    <a:p>
                      <a:pPr algn="ctr"/>
                      <a:endParaRPr lang="en-US" sz="1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013341473"/>
                  </a:ext>
                </a:extLst>
              </a:tr>
            </a:tbl>
          </a:graphicData>
        </a:graphic>
      </p:graphicFrame>
    </p:spTree>
    <p:extLst>
      <p:ext uri="{BB962C8B-B14F-4D97-AF65-F5344CB8AC3E}">
        <p14:creationId xmlns:p14="http://schemas.microsoft.com/office/powerpoint/2010/main" val="4269156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B9F95F-3970-F3BC-B3C1-B8706F45CC67}"/>
              </a:ext>
            </a:extLst>
          </p:cNvPr>
          <p:cNvSpPr>
            <a:spLocks noGrp="1"/>
          </p:cNvSpPr>
          <p:nvPr>
            <p:ph type="sldNum" sz="quarter" idx="12"/>
          </p:nvPr>
        </p:nvSpPr>
        <p:spPr/>
        <p:txBody>
          <a:bodyPr/>
          <a:lstStyle/>
          <a:p>
            <a:fld id="{5F5818FA-5F30-4AFF-B46A-ACC8C3C8B3DB}" type="slidenum">
              <a:rPr lang="en-US" smtClean="0"/>
              <a:t>4</a:t>
            </a:fld>
            <a:endParaRPr lang="en-US"/>
          </a:p>
        </p:txBody>
      </p:sp>
      <p:pic>
        <p:nvPicPr>
          <p:cNvPr id="5" name="Picture 4">
            <a:extLst>
              <a:ext uri="{FF2B5EF4-FFF2-40B4-BE49-F238E27FC236}">
                <a16:creationId xmlns:a16="http://schemas.microsoft.com/office/drawing/2014/main" id="{D4678C7F-6B76-549C-AFA2-6383F94D5FAE}"/>
              </a:ext>
            </a:extLst>
          </p:cNvPr>
          <p:cNvPicPr>
            <a:picLocks noChangeAspect="1"/>
          </p:cNvPicPr>
          <p:nvPr/>
        </p:nvPicPr>
        <p:blipFill>
          <a:blip r:embed="rId3"/>
          <a:stretch>
            <a:fillRect/>
          </a:stretch>
        </p:blipFill>
        <p:spPr>
          <a:xfrm>
            <a:off x="524823" y="1158705"/>
            <a:ext cx="2924204" cy="1828800"/>
          </a:xfrm>
          <a:prstGeom prst="rect">
            <a:avLst/>
          </a:prstGeom>
        </p:spPr>
      </p:pic>
      <p:pic>
        <p:nvPicPr>
          <p:cNvPr id="7" name="Picture 6">
            <a:extLst>
              <a:ext uri="{FF2B5EF4-FFF2-40B4-BE49-F238E27FC236}">
                <a16:creationId xmlns:a16="http://schemas.microsoft.com/office/drawing/2014/main" id="{AFB8009B-197B-EE5C-6847-9541979B1E21}"/>
              </a:ext>
            </a:extLst>
          </p:cNvPr>
          <p:cNvPicPr>
            <a:picLocks noChangeAspect="1"/>
          </p:cNvPicPr>
          <p:nvPr/>
        </p:nvPicPr>
        <p:blipFill>
          <a:blip r:embed="rId4"/>
          <a:stretch>
            <a:fillRect/>
          </a:stretch>
        </p:blipFill>
        <p:spPr>
          <a:xfrm>
            <a:off x="5257946" y="1173538"/>
            <a:ext cx="3308204" cy="1828800"/>
          </a:xfrm>
          <a:prstGeom prst="rect">
            <a:avLst/>
          </a:prstGeom>
        </p:spPr>
      </p:pic>
      <p:pic>
        <p:nvPicPr>
          <p:cNvPr id="9" name="Picture 8">
            <a:extLst>
              <a:ext uri="{FF2B5EF4-FFF2-40B4-BE49-F238E27FC236}">
                <a16:creationId xmlns:a16="http://schemas.microsoft.com/office/drawing/2014/main" id="{4FB8E60E-7C07-5801-2281-898E5C5BAFA6}"/>
              </a:ext>
            </a:extLst>
          </p:cNvPr>
          <p:cNvPicPr>
            <a:picLocks noChangeAspect="1"/>
          </p:cNvPicPr>
          <p:nvPr/>
        </p:nvPicPr>
        <p:blipFill>
          <a:blip r:embed="rId5"/>
          <a:stretch>
            <a:fillRect/>
          </a:stretch>
        </p:blipFill>
        <p:spPr>
          <a:xfrm>
            <a:off x="468989" y="3429000"/>
            <a:ext cx="4576367" cy="3048000"/>
          </a:xfrm>
          <a:prstGeom prst="rect">
            <a:avLst/>
          </a:prstGeom>
        </p:spPr>
      </p:pic>
      <p:sp>
        <p:nvSpPr>
          <p:cNvPr id="16" name="TextBox 15">
            <a:extLst>
              <a:ext uri="{FF2B5EF4-FFF2-40B4-BE49-F238E27FC236}">
                <a16:creationId xmlns:a16="http://schemas.microsoft.com/office/drawing/2014/main" id="{4F85DA77-0F93-657D-1D65-78A0F201E12F}"/>
              </a:ext>
            </a:extLst>
          </p:cNvPr>
          <p:cNvSpPr txBox="1"/>
          <p:nvPr/>
        </p:nvSpPr>
        <p:spPr>
          <a:xfrm>
            <a:off x="283278" y="3083891"/>
            <a:ext cx="4385693" cy="307777"/>
          </a:xfrm>
          <a:prstGeom prst="rect">
            <a:avLst/>
          </a:prstGeom>
          <a:noFill/>
        </p:spPr>
        <p:txBody>
          <a:bodyPr wrap="square" rtlCol="0">
            <a:spAutoFit/>
          </a:bodyPr>
          <a:lstStyle/>
          <a:p>
            <a:r>
              <a:rPr lang="en-US" sz="1400" dirty="0">
                <a:solidFill>
                  <a:srgbClr val="0409CC"/>
                </a:solidFill>
                <a:hlinkClick r:id="rId6">
                  <a:extLst>
                    <a:ext uri="{A12FA001-AC4F-418D-AE19-62706E023703}">
                      <ahyp:hlinkClr xmlns:ahyp="http://schemas.microsoft.com/office/drawing/2018/hyperlinkcolor" val="tx"/>
                    </a:ext>
                  </a:extLst>
                </a:hlinkClick>
              </a:rPr>
              <a:t>https://indico.psi.ch/event/6972/contributions/16597/</a:t>
            </a:r>
            <a:endParaRPr lang="en-US" sz="1400" dirty="0">
              <a:solidFill>
                <a:srgbClr val="0409CC"/>
              </a:solidFill>
            </a:endParaRPr>
          </a:p>
        </p:txBody>
      </p:sp>
      <p:sp>
        <p:nvSpPr>
          <p:cNvPr id="17" name="TextBox 16">
            <a:extLst>
              <a:ext uri="{FF2B5EF4-FFF2-40B4-BE49-F238E27FC236}">
                <a16:creationId xmlns:a16="http://schemas.microsoft.com/office/drawing/2014/main" id="{03587B0B-12F4-7928-D5FA-B75153F8F69B}"/>
              </a:ext>
            </a:extLst>
          </p:cNvPr>
          <p:cNvSpPr txBox="1"/>
          <p:nvPr/>
        </p:nvSpPr>
        <p:spPr>
          <a:xfrm>
            <a:off x="5334000" y="3244334"/>
            <a:ext cx="3657600" cy="369332"/>
          </a:xfrm>
          <a:prstGeom prst="rect">
            <a:avLst/>
          </a:prstGeom>
          <a:noFill/>
        </p:spPr>
        <p:txBody>
          <a:bodyPr wrap="square" rtlCol="0">
            <a:spAutoFit/>
          </a:bodyPr>
          <a:lstStyle/>
          <a:p>
            <a:r>
              <a:rPr lang="en-US" sz="1800" u="sng" dirty="0">
                <a:solidFill>
                  <a:srgbClr val="0409CC"/>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https://indico.cern.ch/e/pulpoks23</a:t>
            </a:r>
            <a:endParaRPr lang="en-US" dirty="0">
              <a:solidFill>
                <a:srgbClr val="0409CC"/>
              </a:solidFill>
            </a:endParaRPr>
          </a:p>
        </p:txBody>
      </p:sp>
      <p:sp>
        <p:nvSpPr>
          <p:cNvPr id="4" name="TextBox 3">
            <a:extLst>
              <a:ext uri="{FF2B5EF4-FFF2-40B4-BE49-F238E27FC236}">
                <a16:creationId xmlns:a16="http://schemas.microsoft.com/office/drawing/2014/main" id="{1C6883D6-6197-93F8-40AA-3EE790196087}"/>
              </a:ext>
            </a:extLst>
          </p:cNvPr>
          <p:cNvSpPr txBox="1"/>
          <p:nvPr/>
        </p:nvSpPr>
        <p:spPr>
          <a:xfrm>
            <a:off x="3581400" y="600874"/>
            <a:ext cx="22860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R&amp;D at SLAC</a:t>
            </a:r>
          </a:p>
        </p:txBody>
      </p:sp>
      <p:sp>
        <p:nvSpPr>
          <p:cNvPr id="6" name="TextBox 5">
            <a:extLst>
              <a:ext uri="{FF2B5EF4-FFF2-40B4-BE49-F238E27FC236}">
                <a16:creationId xmlns:a16="http://schemas.microsoft.com/office/drawing/2014/main" id="{E4F76DD2-E26F-F574-03E4-235B0A0081AC}"/>
              </a:ext>
            </a:extLst>
          </p:cNvPr>
          <p:cNvSpPr txBox="1"/>
          <p:nvPr/>
        </p:nvSpPr>
        <p:spPr>
          <a:xfrm>
            <a:off x="2438665" y="6344884"/>
            <a:ext cx="4991476" cy="369332"/>
          </a:xfrm>
          <a:prstGeom prst="rect">
            <a:avLst/>
          </a:prstGeom>
          <a:noFill/>
        </p:spPr>
        <p:txBody>
          <a:bodyPr wrap="square" rtlCol="0">
            <a:spAutoFit/>
          </a:bodyPr>
          <a:lstStyle/>
          <a:p>
            <a:r>
              <a:rPr lang="en-US" dirty="0">
                <a:solidFill>
                  <a:srgbClr val="7030A0"/>
                </a:solidFill>
                <a:latin typeface="Cambria" panose="02040503050406030204" pitchFamily="18" charset="0"/>
                <a:ea typeface="Cambria" panose="02040503050406030204" pitchFamily="18" charset="0"/>
              </a:rPr>
              <a:t>A few examples are shown on the next sides.</a:t>
            </a:r>
          </a:p>
        </p:txBody>
      </p:sp>
      <p:sp>
        <p:nvSpPr>
          <p:cNvPr id="8" name="TextBox 7">
            <a:extLst>
              <a:ext uri="{FF2B5EF4-FFF2-40B4-BE49-F238E27FC236}">
                <a16:creationId xmlns:a16="http://schemas.microsoft.com/office/drawing/2014/main" id="{FAEDA2ED-9733-4648-BD43-C74AB8E96E09}"/>
              </a:ext>
            </a:extLst>
          </p:cNvPr>
          <p:cNvSpPr txBox="1"/>
          <p:nvPr/>
        </p:nvSpPr>
        <p:spPr>
          <a:xfrm>
            <a:off x="5257946" y="3790798"/>
            <a:ext cx="3733654" cy="1754326"/>
          </a:xfrm>
          <a:prstGeom prst="rect">
            <a:avLst/>
          </a:prstGeom>
          <a:noFill/>
        </p:spPr>
        <p:txBody>
          <a:bodyPr wrap="square" rtlCol="0">
            <a:spAutoFit/>
          </a:bodyPr>
          <a:lstStyle/>
          <a:p>
            <a:r>
              <a:rPr lang="en-US" sz="1200" dirty="0">
                <a:effectLst/>
                <a:latin typeface="Cambria" panose="02040503050406030204" pitchFamily="18" charset="0"/>
                <a:ea typeface="Cambria" panose="02040503050406030204" pitchFamily="18" charset="0"/>
                <a:cs typeface="Times New Roman" panose="02020603050405020304" pitchFamily="18" charset="0"/>
              </a:rPr>
              <a:t>The pulse power rate on all ON high power switches commercially available off-the-shelf switches (thyratrons, MOSFETs) is reduced with the rise of a switching power. </a:t>
            </a:r>
          </a:p>
          <a:p>
            <a:endParaRPr lang="en-US" sz="1200" dirty="0">
              <a:latin typeface="Cambria" panose="02040503050406030204" pitchFamily="18" charset="0"/>
              <a:ea typeface="Cambria" panose="02040503050406030204" pitchFamily="18" charset="0"/>
              <a:cs typeface="Times New Roman" panose="02020603050405020304" pitchFamily="18" charset="0"/>
            </a:endParaRPr>
          </a:p>
          <a:p>
            <a:r>
              <a:rPr lang="en-US" sz="1200" dirty="0">
                <a:effectLst/>
                <a:latin typeface="Cambria" panose="02040503050406030204" pitchFamily="18" charset="0"/>
                <a:ea typeface="Cambria" panose="02040503050406030204" pitchFamily="18" charset="0"/>
                <a:cs typeface="Times New Roman" panose="02020603050405020304" pitchFamily="18" charset="0"/>
              </a:rPr>
              <a:t>Limitations ar</a:t>
            </a:r>
            <a:r>
              <a:rPr lang="en-US" sz="1200" dirty="0">
                <a:latin typeface="Cambria" panose="02040503050406030204" pitchFamily="18" charset="0"/>
                <a:ea typeface="Cambria" panose="02040503050406030204" pitchFamily="18" charset="0"/>
                <a:cs typeface="Times New Roman" panose="02020603050405020304" pitchFamily="18" charset="0"/>
              </a:rPr>
              <a:t>e &lt; 1 MW /ns because the switching processes from the OFF to ON stage take rather long time to form the carriers in the large anode-cathode volume.</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8729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1130" y="228601"/>
            <a:ext cx="8103570" cy="665616"/>
          </a:xfrm>
        </p:spPr>
        <p:txBody>
          <a:bodyPr/>
          <a:lstStyle/>
          <a:p>
            <a:pPr algn="ctr"/>
            <a:r>
              <a:rPr lang="en-US" sz="2000" b="0" dirty="0">
                <a:latin typeface="Cambria" panose="02040503050406030204" pitchFamily="18" charset="0"/>
                <a:ea typeface="Cambria" panose="02040503050406030204" pitchFamily="18" charset="0"/>
              </a:rPr>
              <a:t>A Nanosecond Pulser for Injection/Extraction Kicker </a:t>
            </a:r>
            <a:br>
              <a:rPr lang="en-US" sz="2000" b="0" dirty="0">
                <a:latin typeface="Cambria" panose="02040503050406030204" pitchFamily="18" charset="0"/>
                <a:ea typeface="Cambria" panose="02040503050406030204" pitchFamily="18" charset="0"/>
              </a:rPr>
            </a:br>
            <a:r>
              <a:rPr lang="en-US" sz="2000" b="0" dirty="0">
                <a:latin typeface="Cambria" panose="02040503050406030204" pitchFamily="18" charset="0"/>
                <a:ea typeface="Cambria" panose="02040503050406030204" pitchFamily="18" charset="0"/>
              </a:rPr>
              <a:t>with a 3 MeV Transverse Kick</a:t>
            </a:r>
          </a:p>
        </p:txBody>
      </p:sp>
      <p:pic>
        <p:nvPicPr>
          <p:cNvPr id="5" name="Picture 4">
            <a:extLst>
              <a:ext uri="{FF2B5EF4-FFF2-40B4-BE49-F238E27FC236}">
                <a16:creationId xmlns:a16="http://schemas.microsoft.com/office/drawing/2014/main" id="{B738F3F1-2A63-43CC-8895-918C98782015}"/>
              </a:ext>
            </a:extLst>
          </p:cNvPr>
          <p:cNvPicPr>
            <a:picLocks noChangeAspect="1"/>
          </p:cNvPicPr>
          <p:nvPr/>
        </p:nvPicPr>
        <p:blipFill>
          <a:blip r:embed="rId3"/>
          <a:stretch>
            <a:fillRect/>
          </a:stretch>
        </p:blipFill>
        <p:spPr>
          <a:xfrm>
            <a:off x="271130" y="1031646"/>
            <a:ext cx="5094771" cy="3657600"/>
          </a:xfrm>
          <a:prstGeom prst="rect">
            <a:avLst/>
          </a:prstGeom>
        </p:spPr>
      </p:pic>
      <p:sp>
        <p:nvSpPr>
          <p:cNvPr id="6" name="TextBox 5">
            <a:extLst>
              <a:ext uri="{FF2B5EF4-FFF2-40B4-BE49-F238E27FC236}">
                <a16:creationId xmlns:a16="http://schemas.microsoft.com/office/drawing/2014/main" id="{20E3E43A-BC92-4602-ADCE-7DC9672B8035}"/>
              </a:ext>
            </a:extLst>
          </p:cNvPr>
          <p:cNvSpPr txBox="1"/>
          <p:nvPr/>
        </p:nvSpPr>
        <p:spPr>
          <a:xfrm>
            <a:off x="5562600" y="971340"/>
            <a:ext cx="3200400" cy="2585323"/>
          </a:xfrm>
          <a:prstGeom prst="rect">
            <a:avLst/>
          </a:prstGeom>
          <a:noFill/>
        </p:spPr>
        <p:txBody>
          <a:bodyPr wrap="square" rtlCol="0">
            <a:spAutoFit/>
          </a:bodyPr>
          <a:lstStyle/>
          <a:p>
            <a:r>
              <a:rPr lang="en-US" dirty="0">
                <a:solidFill>
                  <a:srgbClr val="7030A0"/>
                </a:solidFill>
                <a:latin typeface="Times New Roman" panose="02020603050405020304" pitchFamily="18" charset="0"/>
                <a:cs typeface="Times New Roman" panose="02020603050405020304" pitchFamily="18" charset="0"/>
              </a:rPr>
              <a:t>These pulse parameters meet spec for the typical injection/extraction kickers.</a:t>
            </a:r>
          </a:p>
          <a:p>
            <a:endParaRPr lang="en-US" dirty="0">
              <a:solidFill>
                <a:srgbClr val="7030A0"/>
              </a:solidFill>
              <a:latin typeface="Times New Roman" panose="02020603050405020304" pitchFamily="18" charset="0"/>
              <a:cs typeface="Times New Roman" panose="02020603050405020304" pitchFamily="18" charset="0"/>
            </a:endParaRPr>
          </a:p>
          <a:p>
            <a:r>
              <a:rPr lang="en-US" dirty="0">
                <a:solidFill>
                  <a:srgbClr val="7030A0"/>
                </a:solidFill>
                <a:latin typeface="Times New Roman" panose="02020603050405020304" pitchFamily="18" charset="0"/>
                <a:cs typeface="Times New Roman" panose="02020603050405020304" pitchFamily="18" charset="0"/>
              </a:rPr>
              <a:t>Kicker aperture: 30 mm</a:t>
            </a:r>
          </a:p>
          <a:p>
            <a:r>
              <a:rPr lang="en-US" dirty="0">
                <a:solidFill>
                  <a:srgbClr val="7030A0"/>
                </a:solidFill>
                <a:latin typeface="Times New Roman" panose="02020603050405020304" pitchFamily="18" charset="0"/>
                <a:cs typeface="Times New Roman" panose="02020603050405020304" pitchFamily="18" charset="0"/>
              </a:rPr>
              <a:t>Length: 1200 mm</a:t>
            </a:r>
          </a:p>
          <a:p>
            <a:r>
              <a:rPr lang="en-US" dirty="0">
                <a:solidFill>
                  <a:srgbClr val="7030A0"/>
                </a:solidFill>
                <a:latin typeface="Times New Roman" panose="02020603050405020304" pitchFamily="18" charset="0"/>
                <a:cs typeface="Times New Roman" panose="02020603050405020304" pitchFamily="18" charset="0"/>
              </a:rPr>
              <a:t>Kicker filling time: 4 ns</a:t>
            </a:r>
          </a:p>
          <a:p>
            <a:r>
              <a:rPr lang="en-US" dirty="0">
                <a:solidFill>
                  <a:srgbClr val="7030A0"/>
                </a:solidFill>
                <a:latin typeface="Times New Roman" panose="02020603050405020304" pitchFamily="18" charset="0"/>
                <a:cs typeface="Times New Roman" panose="02020603050405020304" pitchFamily="18" charset="0"/>
              </a:rPr>
              <a:t>Transvers kick: 2.6 MeV </a:t>
            </a:r>
          </a:p>
          <a:p>
            <a:endParaRPr lang="en-US" dirty="0">
              <a:solidFill>
                <a:srgbClr val="7030A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BEF6C81-92B1-AF82-8569-3E0526717B52}"/>
              </a:ext>
            </a:extLst>
          </p:cNvPr>
          <p:cNvSpPr txBox="1"/>
          <p:nvPr/>
        </p:nvSpPr>
        <p:spPr>
          <a:xfrm>
            <a:off x="762000" y="5230057"/>
            <a:ext cx="6477000" cy="584775"/>
          </a:xfrm>
          <a:prstGeom prst="rect">
            <a:avLst/>
          </a:prstGeom>
          <a:noFill/>
        </p:spPr>
        <p:txBody>
          <a:bodyPr wrap="square" rtlCol="0">
            <a:spAutoFit/>
          </a:bodyPr>
          <a:lstStyle/>
          <a:p>
            <a:r>
              <a:rPr lang="en-US" sz="1600" dirty="0">
                <a:latin typeface="Cambria" panose="02040503050406030204" pitchFamily="18" charset="0"/>
                <a:ea typeface="Cambria" panose="02040503050406030204" pitchFamily="18" charset="0"/>
              </a:rPr>
              <a:t>DSRD and Shock Line technologies are employed to form the waveform.</a:t>
            </a:r>
          </a:p>
          <a:p>
            <a:endParaRPr lang="en-US" sz="16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2E489E7-FB26-3AA2-5060-01D2CEC9917D}"/>
                  </a:ext>
                </a:extLst>
              </p:cNvPr>
              <p:cNvSpPr txBox="1"/>
              <p:nvPr/>
            </p:nvSpPr>
            <p:spPr>
              <a:xfrm>
                <a:off x="5385255" y="3785240"/>
                <a:ext cx="3386470" cy="6109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𝑃𝑜𝑤𝑒𝑟</m:t>
                      </m:r>
                      <m:r>
                        <a:rPr lang="en-US" b="0" i="1" smtClean="0">
                          <a:latin typeface="Cambria Math" panose="02040503050406030204" pitchFamily="18" charset="0"/>
                          <a:ea typeface="Cambria Math" panose="02040503050406030204" pitchFamily="18" charset="0"/>
                        </a:rPr>
                        <m:t>_</m:t>
                      </m:r>
                      <m:r>
                        <a:rPr lang="en-US" b="0" i="1" smtClean="0">
                          <a:latin typeface="Cambria Math" panose="02040503050406030204" pitchFamily="18" charset="0"/>
                          <a:ea typeface="Cambria Math" panose="02040503050406030204" pitchFamily="18" charset="0"/>
                        </a:rPr>
                        <m:t>𝑅𝑎𝑡𝑒</m:t>
                      </m:r>
                      <m:r>
                        <a:rPr lang="en-US" i="1" smtClean="0">
                          <a:latin typeface="Cambria Math" panose="02040503050406030204" pitchFamily="18" charset="0"/>
                          <a:ea typeface="Cambria Math" panose="02040503050406030204" pitchFamily="18" charset="0"/>
                        </a:rPr>
                        <m:t>≅</m:t>
                      </m:r>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5÷10</m:t>
                          </m:r>
                        </m:e>
                      </m:d>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𝑀𝑊</m:t>
                          </m:r>
                        </m:num>
                        <m:den>
                          <m:r>
                            <a:rPr lang="en-US" b="0" i="1" smtClean="0">
                              <a:latin typeface="Cambria Math" panose="02040503050406030204" pitchFamily="18" charset="0"/>
                              <a:ea typeface="Cambria Math" panose="02040503050406030204" pitchFamily="18" charset="0"/>
                            </a:rPr>
                            <m:t>𝑛𝑠</m:t>
                          </m:r>
                        </m:den>
                      </m:f>
                    </m:oMath>
                  </m:oMathPara>
                </a14:m>
                <a:endParaRPr lang="en-US" dirty="0"/>
              </a:p>
            </p:txBody>
          </p:sp>
        </mc:Choice>
        <mc:Fallback xmlns="">
          <p:sp>
            <p:nvSpPr>
              <p:cNvPr id="4" name="TextBox 3">
                <a:extLst>
                  <a:ext uri="{FF2B5EF4-FFF2-40B4-BE49-F238E27FC236}">
                    <a16:creationId xmlns:a16="http://schemas.microsoft.com/office/drawing/2014/main" id="{42E489E7-FB26-3AA2-5060-01D2CEC9917D}"/>
                  </a:ext>
                </a:extLst>
              </p:cNvPr>
              <p:cNvSpPr txBox="1">
                <a:spLocks noRot="1" noChangeAspect="1" noMove="1" noResize="1" noEditPoints="1" noAdjustHandles="1" noChangeArrowheads="1" noChangeShapeType="1" noTextEdit="1"/>
              </p:cNvSpPr>
              <p:nvPr/>
            </p:nvSpPr>
            <p:spPr>
              <a:xfrm>
                <a:off x="5385255" y="3785240"/>
                <a:ext cx="3386470" cy="61093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16341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828800" y="537962"/>
            <a:ext cx="5486400" cy="429686"/>
          </a:xfrm>
        </p:spPr>
        <p:txBody>
          <a:bodyPr/>
          <a:lstStyle/>
          <a:p>
            <a:pPr algn="ctr"/>
            <a:r>
              <a:rPr lang="en-US" b="0" dirty="0">
                <a:solidFill>
                  <a:srgbClr val="981E32"/>
                </a:solidFill>
                <a:latin typeface="Cambria" panose="02040503050406030204" pitchFamily="18" charset="0"/>
                <a:cs typeface="Times New Roman" panose="02020603050405020304" pitchFamily="18" charset="0"/>
              </a:rPr>
              <a:t>Pulser Prototype Details</a:t>
            </a:r>
            <a:endParaRPr lang="en-US" b="0" dirty="0"/>
          </a:p>
        </p:txBody>
      </p:sp>
      <p:cxnSp>
        <p:nvCxnSpPr>
          <p:cNvPr id="17" name="Straight Arrow Connector 16"/>
          <p:cNvCxnSpPr/>
          <p:nvPr/>
        </p:nvCxnSpPr>
        <p:spPr>
          <a:xfrm>
            <a:off x="2590800" y="1828800"/>
            <a:ext cx="0" cy="219456"/>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38341" y="1498671"/>
            <a:ext cx="4205059" cy="1118396"/>
          </a:xfrm>
          <a:prstGeom prst="rect">
            <a:avLst/>
          </a:prstGeom>
        </p:spPr>
      </p:pic>
      <p:pic>
        <p:nvPicPr>
          <p:cNvPr id="5" name="Picture 4"/>
          <p:cNvPicPr>
            <a:picLocks noChangeAspect="1"/>
          </p:cNvPicPr>
          <p:nvPr/>
        </p:nvPicPr>
        <p:blipFill>
          <a:blip r:embed="rId4"/>
          <a:stretch>
            <a:fillRect/>
          </a:stretch>
        </p:blipFill>
        <p:spPr>
          <a:xfrm>
            <a:off x="315650" y="2621223"/>
            <a:ext cx="3115917" cy="1828800"/>
          </a:xfrm>
          <a:prstGeom prst="rect">
            <a:avLst/>
          </a:prstGeom>
        </p:spPr>
      </p:pic>
      <p:sp>
        <p:nvSpPr>
          <p:cNvPr id="12" name="TextBox 11"/>
          <p:cNvSpPr txBox="1"/>
          <p:nvPr/>
        </p:nvSpPr>
        <p:spPr>
          <a:xfrm>
            <a:off x="315650" y="2685586"/>
            <a:ext cx="3209593" cy="523220"/>
          </a:xfrm>
          <a:prstGeom prst="rect">
            <a:avLst/>
          </a:prstGeom>
          <a:noFill/>
        </p:spPr>
        <p:txBody>
          <a:bodyPr wrap="square" rtlCol="0">
            <a:spAutoFit/>
          </a:bodyPr>
          <a:lstStyle/>
          <a:p>
            <a:r>
              <a:rPr lang="en-US" sz="1400" dirty="0">
                <a:solidFill>
                  <a:schemeClr val="bg1"/>
                </a:solidFill>
                <a:latin typeface="Cambria" panose="02040503050406030204" pitchFamily="18" charset="0"/>
              </a:rPr>
              <a:t>HY3189, C1=16 nF, C2=1.7 nF</a:t>
            </a:r>
          </a:p>
          <a:p>
            <a:r>
              <a:rPr lang="en-US" sz="1400" dirty="0">
                <a:solidFill>
                  <a:schemeClr val="bg1"/>
                </a:solidFill>
                <a:latin typeface="Cambria" panose="02040503050406030204" pitchFamily="18" charset="0"/>
              </a:rPr>
              <a:t>x-</a:t>
            </a:r>
            <a:r>
              <a:rPr lang="en-US" sz="1400" dirty="0" err="1">
                <a:solidFill>
                  <a:schemeClr val="bg1"/>
                </a:solidFill>
                <a:latin typeface="Cambria" panose="02040503050406030204" pitchFamily="18" charset="0"/>
              </a:rPr>
              <a:t>fmr</a:t>
            </a:r>
            <a:r>
              <a:rPr lang="en-US" sz="1400" dirty="0">
                <a:solidFill>
                  <a:schemeClr val="bg1"/>
                </a:solidFill>
                <a:latin typeface="Cambria" panose="02040503050406030204" pitchFamily="18" charset="0"/>
              </a:rPr>
              <a:t>: w1=2, w2=7, 6 ea. </a:t>
            </a:r>
            <a:r>
              <a:rPr lang="en-US" sz="1400" dirty="0" err="1">
                <a:solidFill>
                  <a:schemeClr val="bg1"/>
                </a:solidFill>
                <a:latin typeface="Cambria" panose="02040503050406030204" pitchFamily="18" charset="0"/>
              </a:rPr>
              <a:t>NiZn</a:t>
            </a:r>
            <a:r>
              <a:rPr lang="en-US" sz="1400" dirty="0">
                <a:solidFill>
                  <a:schemeClr val="bg1"/>
                </a:solidFill>
                <a:latin typeface="Cambria" panose="02040503050406030204" pitchFamily="18" charset="0"/>
              </a:rPr>
              <a:t>, OD=1.4”</a:t>
            </a:r>
          </a:p>
        </p:txBody>
      </p:sp>
      <p:pic>
        <p:nvPicPr>
          <p:cNvPr id="21" name="Picture 20"/>
          <p:cNvPicPr>
            <a:picLocks noChangeAspect="1"/>
          </p:cNvPicPr>
          <p:nvPr/>
        </p:nvPicPr>
        <p:blipFill>
          <a:blip r:embed="rId5"/>
          <a:stretch>
            <a:fillRect/>
          </a:stretch>
        </p:blipFill>
        <p:spPr>
          <a:xfrm>
            <a:off x="315650" y="4566136"/>
            <a:ext cx="1640971" cy="106392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7610" y="1406078"/>
            <a:ext cx="4452731" cy="3200400"/>
          </a:xfrm>
          <a:prstGeom prst="rect">
            <a:avLst/>
          </a:prstGeom>
        </p:spPr>
      </p:pic>
      <p:sp>
        <p:nvSpPr>
          <p:cNvPr id="25" name="TextBox 24"/>
          <p:cNvSpPr txBox="1"/>
          <p:nvPr/>
        </p:nvSpPr>
        <p:spPr>
          <a:xfrm>
            <a:off x="4749512" y="1655566"/>
            <a:ext cx="4092693" cy="2092881"/>
          </a:xfrm>
          <a:prstGeom prst="rect">
            <a:avLst/>
          </a:prstGeom>
          <a:noFill/>
        </p:spPr>
        <p:txBody>
          <a:bodyPr wrap="square" rtlCol="0">
            <a:spAutoFit/>
          </a:bodyPr>
          <a:lstStyle/>
          <a:p>
            <a:r>
              <a:rPr lang="en-US" sz="1200" dirty="0">
                <a:solidFill>
                  <a:schemeClr val="bg1"/>
                </a:solidFill>
                <a:latin typeface="Cambria" panose="02040503050406030204" pitchFamily="18" charset="0"/>
              </a:rPr>
              <a:t>No NLTL case:</a:t>
            </a:r>
          </a:p>
          <a:p>
            <a:r>
              <a:rPr lang="en-US" sz="1200" dirty="0">
                <a:solidFill>
                  <a:schemeClr val="bg1"/>
                </a:solidFill>
                <a:latin typeface="Cambria" panose="02040503050406030204" pitchFamily="18" charset="0"/>
              </a:rPr>
              <a:t>A=24.7 kV (I=494A)</a:t>
            </a:r>
          </a:p>
          <a:p>
            <a:r>
              <a:rPr lang="en-US" sz="1200" dirty="0">
                <a:solidFill>
                  <a:schemeClr val="bg1"/>
                </a:solidFill>
                <a:latin typeface="Cambria" panose="02040503050406030204" pitchFamily="18" charset="0"/>
              </a:rPr>
              <a:t>NLTL cores: OD=0.16”, ID=0.088”</a:t>
            </a:r>
          </a:p>
          <a:p>
            <a:endParaRPr lang="en-US" sz="1200" dirty="0">
              <a:solidFill>
                <a:schemeClr val="bg1"/>
              </a:solidFill>
              <a:latin typeface="Cambria" panose="02040503050406030204" pitchFamily="18" charset="0"/>
            </a:endParaRPr>
          </a:p>
          <a:p>
            <a:r>
              <a:rPr lang="en-US" sz="1200" dirty="0">
                <a:solidFill>
                  <a:schemeClr val="bg1"/>
                </a:solidFill>
                <a:latin typeface="Cambria" panose="02040503050406030204" pitchFamily="18" charset="0"/>
              </a:rPr>
              <a:t>With NLTL:</a:t>
            </a:r>
          </a:p>
          <a:p>
            <a:r>
              <a:rPr lang="en-US" sz="1200" dirty="0">
                <a:solidFill>
                  <a:schemeClr val="bg1"/>
                </a:solidFill>
                <a:latin typeface="Cambria" panose="02040503050406030204" pitchFamily="18" charset="0"/>
              </a:rPr>
              <a:t>H</a:t>
            </a:r>
            <a:r>
              <a:rPr lang="en-US" sz="1200" baseline="-25000" dirty="0">
                <a:solidFill>
                  <a:schemeClr val="bg1"/>
                </a:solidFill>
                <a:latin typeface="Cambria" panose="02040503050406030204" pitchFamily="18" charset="0"/>
              </a:rPr>
              <a:t>FWD</a:t>
            </a:r>
            <a:r>
              <a:rPr lang="en-US" sz="1200" dirty="0">
                <a:solidFill>
                  <a:schemeClr val="bg1"/>
                </a:solidFill>
                <a:latin typeface="Cambria" panose="02040503050406030204" pitchFamily="18" charset="0"/>
              </a:rPr>
              <a:t>~124 A/cm, H</a:t>
            </a:r>
            <a:r>
              <a:rPr lang="en-US" sz="1200" baseline="-25000" dirty="0">
                <a:solidFill>
                  <a:schemeClr val="bg1"/>
                </a:solidFill>
                <a:latin typeface="Cambria" panose="02040503050406030204" pitchFamily="18" charset="0"/>
              </a:rPr>
              <a:t>sw</a:t>
            </a:r>
            <a:r>
              <a:rPr lang="en-US" sz="1200" dirty="0">
                <a:solidFill>
                  <a:schemeClr val="bg1"/>
                </a:solidFill>
                <a:latin typeface="Cambria" panose="02040503050406030204" pitchFamily="18" charset="0"/>
              </a:rPr>
              <a:t>~55 A/cm</a:t>
            </a:r>
          </a:p>
          <a:p>
            <a:endParaRPr lang="en-US" sz="1200" dirty="0">
              <a:solidFill>
                <a:schemeClr val="bg1"/>
              </a:solidFill>
              <a:latin typeface="Cambria" panose="02040503050406030204" pitchFamily="18" charset="0"/>
            </a:endParaRPr>
          </a:p>
          <a:p>
            <a:r>
              <a:rPr lang="en-US" sz="1200" dirty="0">
                <a:solidFill>
                  <a:schemeClr val="bg1"/>
                </a:solidFill>
                <a:latin typeface="Cambria" panose="02040503050406030204" pitchFamily="18" charset="0"/>
              </a:rPr>
              <a:t>H</a:t>
            </a:r>
            <a:r>
              <a:rPr lang="en-US" sz="1200" baseline="-25000" dirty="0">
                <a:solidFill>
                  <a:schemeClr val="bg1"/>
                </a:solidFill>
                <a:latin typeface="Cambria" panose="02040503050406030204" pitchFamily="18" charset="0"/>
              </a:rPr>
              <a:t>RE </a:t>
            </a:r>
            <a:r>
              <a:rPr lang="en-US" sz="1200" dirty="0">
                <a:solidFill>
                  <a:schemeClr val="bg1"/>
                </a:solidFill>
                <a:latin typeface="Cambria" panose="02040503050406030204" pitchFamily="18" charset="0"/>
              </a:rPr>
              <a:t>~240 A/cm </a:t>
            </a:r>
          </a:p>
          <a:p>
            <a:r>
              <a:rPr lang="en-US" sz="1200" dirty="0">
                <a:solidFill>
                  <a:schemeClr val="bg1"/>
                </a:solidFill>
                <a:latin typeface="Cambria" panose="02040503050406030204" pitchFamily="18" charset="0"/>
              </a:rPr>
              <a:t>S</a:t>
            </a:r>
            <a:r>
              <a:rPr lang="en-US" sz="1200" baseline="-25000" dirty="0">
                <a:solidFill>
                  <a:schemeClr val="bg1"/>
                </a:solidFill>
                <a:latin typeface="Cambria" panose="02040503050406030204" pitchFamily="18" charset="0"/>
              </a:rPr>
              <a:t>sw</a:t>
            </a:r>
            <a:r>
              <a:rPr lang="en-US" sz="1200" dirty="0">
                <a:solidFill>
                  <a:schemeClr val="bg1"/>
                </a:solidFill>
                <a:latin typeface="Cambria" panose="02040503050406030204" pitchFamily="18" charset="0"/>
              </a:rPr>
              <a:t>~0.66 </a:t>
            </a:r>
            <a:r>
              <a:rPr lang="en-US" sz="1200" dirty="0" err="1">
                <a:solidFill>
                  <a:schemeClr val="bg1"/>
                </a:solidFill>
                <a:latin typeface="Cambria" panose="02040503050406030204" pitchFamily="18" charset="0"/>
              </a:rPr>
              <a:t>uC</a:t>
            </a:r>
            <a:r>
              <a:rPr lang="en-US" sz="1200" dirty="0">
                <a:solidFill>
                  <a:schemeClr val="bg1"/>
                </a:solidFill>
                <a:latin typeface="Cambria" panose="02040503050406030204" pitchFamily="18" charset="0"/>
              </a:rPr>
              <a:t>/cm</a:t>
            </a:r>
          </a:p>
          <a:p>
            <a:r>
              <a:rPr lang="en-US" sz="1400" dirty="0" err="1">
                <a:solidFill>
                  <a:schemeClr val="bg1"/>
                </a:solidFill>
                <a:latin typeface="Cambria" panose="02040503050406030204" pitchFamily="18" charset="0"/>
              </a:rPr>
              <a:t>t</a:t>
            </a:r>
            <a:r>
              <a:rPr lang="en-US" sz="1400" baseline="-25000" dirty="0" err="1">
                <a:solidFill>
                  <a:schemeClr val="bg1"/>
                </a:solidFill>
                <a:latin typeface="Cambria" panose="02040503050406030204" pitchFamily="18" charset="0"/>
              </a:rPr>
              <a:t>sw</a:t>
            </a:r>
            <a:r>
              <a:rPr lang="en-US" sz="1400" dirty="0">
                <a:solidFill>
                  <a:schemeClr val="bg1"/>
                </a:solidFill>
                <a:latin typeface="Cambria" panose="02040503050406030204" pitchFamily="18" charset="0"/>
              </a:rPr>
              <a:t>= </a:t>
            </a:r>
            <a:r>
              <a:rPr lang="en-US" sz="1400" dirty="0" err="1">
                <a:solidFill>
                  <a:schemeClr val="bg1"/>
                </a:solidFill>
                <a:latin typeface="Cambria" panose="02040503050406030204" pitchFamily="18" charset="0"/>
              </a:rPr>
              <a:t>S</a:t>
            </a:r>
            <a:r>
              <a:rPr lang="en-US" sz="1400" baseline="-25000" dirty="0" err="1">
                <a:solidFill>
                  <a:schemeClr val="bg1"/>
                </a:solidFill>
                <a:latin typeface="Cambria" panose="02040503050406030204" pitchFamily="18" charset="0"/>
              </a:rPr>
              <a:t>sw</a:t>
            </a:r>
            <a:r>
              <a:rPr lang="en-US" sz="1400" dirty="0">
                <a:solidFill>
                  <a:schemeClr val="bg1"/>
                </a:solidFill>
                <a:latin typeface="Cambria" panose="02040503050406030204" pitchFamily="18" charset="0"/>
              </a:rPr>
              <a:t>/</a:t>
            </a:r>
            <a:r>
              <a:rPr lang="en-US" sz="1200" dirty="0">
                <a:solidFill>
                  <a:schemeClr val="bg1"/>
                </a:solidFill>
                <a:latin typeface="Cambria" panose="02040503050406030204" pitchFamily="18" charset="0"/>
              </a:rPr>
              <a:t> H</a:t>
            </a:r>
            <a:r>
              <a:rPr lang="en-US" sz="1200" baseline="-25000" dirty="0">
                <a:solidFill>
                  <a:schemeClr val="bg1"/>
                </a:solidFill>
                <a:latin typeface="Cambria" panose="02040503050406030204" pitchFamily="18" charset="0"/>
              </a:rPr>
              <a:t>RE </a:t>
            </a:r>
            <a:r>
              <a:rPr lang="en-US" sz="1200" dirty="0">
                <a:solidFill>
                  <a:schemeClr val="bg1"/>
                </a:solidFill>
                <a:latin typeface="Cambria" panose="02040503050406030204" pitchFamily="18" charset="0"/>
              </a:rPr>
              <a:t>~2.7 nsec</a:t>
            </a:r>
            <a:endParaRPr lang="en-US" sz="1200" baseline="-25000" dirty="0">
              <a:solidFill>
                <a:schemeClr val="bg1"/>
              </a:solidFill>
              <a:latin typeface="Cambria" panose="02040503050406030204" pitchFamily="18" charset="0"/>
            </a:endParaRPr>
          </a:p>
          <a:p>
            <a:endParaRPr lang="en-US" sz="1200" baseline="-25000" dirty="0">
              <a:latin typeface="Cambria" panose="02040503050406030204" pitchFamily="18" charset="0"/>
            </a:endParaRPr>
          </a:p>
        </p:txBody>
      </p:sp>
      <p:sp>
        <p:nvSpPr>
          <p:cNvPr id="3" name="TextBox 2">
            <a:extLst>
              <a:ext uri="{FF2B5EF4-FFF2-40B4-BE49-F238E27FC236}">
                <a16:creationId xmlns:a16="http://schemas.microsoft.com/office/drawing/2014/main" id="{52FEF961-B8A4-730E-8F79-29D25C4F4B63}"/>
              </a:ext>
            </a:extLst>
          </p:cNvPr>
          <p:cNvSpPr txBox="1"/>
          <p:nvPr/>
        </p:nvSpPr>
        <p:spPr>
          <a:xfrm>
            <a:off x="533400" y="5231774"/>
            <a:ext cx="838200" cy="369332"/>
          </a:xfrm>
          <a:prstGeom prst="rect">
            <a:avLst/>
          </a:prstGeom>
          <a:noFill/>
        </p:spPr>
        <p:txBody>
          <a:bodyPr wrap="square" rtlCol="0">
            <a:spAutoFit/>
          </a:bodyPr>
          <a:lstStyle/>
          <a:p>
            <a:r>
              <a:rPr lang="en-US" dirty="0">
                <a:solidFill>
                  <a:schemeClr val="bg1"/>
                </a:solidFill>
                <a:latin typeface="Cambria" panose="02040503050406030204" pitchFamily="18" charset="0"/>
                <a:ea typeface="Cambria" panose="02040503050406030204" pitchFamily="18" charset="0"/>
              </a:rPr>
              <a:t>DSRD</a:t>
            </a:r>
          </a:p>
        </p:txBody>
      </p:sp>
      <p:sp>
        <p:nvSpPr>
          <p:cNvPr id="6" name="TextBox 5">
            <a:extLst>
              <a:ext uri="{FF2B5EF4-FFF2-40B4-BE49-F238E27FC236}">
                <a16:creationId xmlns:a16="http://schemas.microsoft.com/office/drawing/2014/main" id="{6CAA03FE-F0E9-F172-7540-9F84F0997C03}"/>
              </a:ext>
            </a:extLst>
          </p:cNvPr>
          <p:cNvSpPr txBox="1"/>
          <p:nvPr/>
        </p:nvSpPr>
        <p:spPr>
          <a:xfrm>
            <a:off x="1981200" y="4584642"/>
            <a:ext cx="6934200" cy="1433341"/>
          </a:xfrm>
          <a:prstGeom prst="rect">
            <a:avLst/>
          </a:prstGeom>
          <a:noFill/>
        </p:spPr>
        <p:txBody>
          <a:bodyPr wrap="square" rtlCol="0">
            <a:spAutoFit/>
          </a:bodyPr>
          <a:lstStyle/>
          <a:p>
            <a:pPr marL="0" marR="0" algn="just">
              <a:lnSpc>
                <a:spcPct val="107000"/>
              </a:lnSpc>
              <a:spcBef>
                <a:spcPts val="0"/>
              </a:spcBef>
              <a:spcAft>
                <a:spcPts val="800"/>
              </a:spcAft>
              <a:tabLst>
                <a:tab pos="914400" algn="l"/>
              </a:tabLst>
            </a:pPr>
            <a:r>
              <a:rPr lang="en-US" sz="1400" dirty="0">
                <a:effectLst/>
                <a:latin typeface="Cambria" panose="02040503050406030204" pitchFamily="18" charset="0"/>
                <a:ea typeface="Cambria" panose="02040503050406030204" pitchFamily="18" charset="0"/>
                <a:cs typeface="Times New Roman" panose="02020603050405020304" pitchFamily="18" charset="0"/>
              </a:rPr>
              <a:t>There are several practical physical effects that can overcome the power rate limitation for commercially available off-the-shelf switches. For example, electromagnetic effects in </a:t>
            </a:r>
          </a:p>
          <a:p>
            <a:pPr marL="342900" marR="0" lvl="0" indent="-342900" algn="just">
              <a:lnSpc>
                <a:spcPct val="107000"/>
              </a:lnSpc>
              <a:spcBef>
                <a:spcPts val="0"/>
              </a:spcBef>
              <a:spcAft>
                <a:spcPts val="0"/>
              </a:spcAft>
              <a:buFont typeface="Symbol" panose="05050102010706020507" pitchFamily="18" charset="2"/>
              <a:buChar char=""/>
              <a:tabLst>
                <a:tab pos="914400" algn="l"/>
              </a:tabLst>
            </a:pPr>
            <a:r>
              <a:rPr lang="en-US" sz="1400" u="sng" dirty="0">
                <a:effectLst/>
                <a:latin typeface="Cambria" panose="02040503050406030204" pitchFamily="18" charset="0"/>
                <a:ea typeface="Cambria" panose="02040503050406030204" pitchFamily="18" charset="0"/>
                <a:cs typeface="Times New Roman" panose="02020603050405020304" pitchFamily="18" charset="0"/>
              </a:rPr>
              <a:t>nonlinear ferromagnetic</a:t>
            </a:r>
            <a:r>
              <a:rPr lang="en-US" sz="1400" dirty="0">
                <a:effectLst/>
                <a:latin typeface="Cambria" panose="02040503050406030204" pitchFamily="18" charset="0"/>
                <a:ea typeface="Cambria" panose="02040503050406030204" pitchFamily="18" charset="0"/>
                <a:cs typeface="Times New Roman" panose="02020603050405020304" pitchFamily="18" charset="0"/>
              </a:rPr>
              <a:t> media </a:t>
            </a:r>
          </a:p>
          <a:p>
            <a:pPr marL="342900" marR="0" lvl="0" indent="-342900" algn="just">
              <a:lnSpc>
                <a:spcPct val="107000"/>
              </a:lnSpc>
              <a:spcBef>
                <a:spcPts val="0"/>
              </a:spcBef>
              <a:spcAft>
                <a:spcPts val="800"/>
              </a:spcAft>
              <a:buFont typeface="Symbol" panose="05050102010706020507" pitchFamily="18" charset="2"/>
              <a:buChar char=""/>
              <a:tabLst>
                <a:tab pos="914400" algn="l"/>
              </a:tabLst>
            </a:pPr>
            <a:r>
              <a:rPr lang="en-US" sz="1400" u="sng" dirty="0">
                <a:effectLst/>
                <a:latin typeface="Cambria" panose="02040503050406030204" pitchFamily="18" charset="0"/>
                <a:ea typeface="Cambria" panose="02040503050406030204" pitchFamily="18" charset="0"/>
                <a:cs typeface="Times New Roman" panose="02020603050405020304" pitchFamily="18" charset="0"/>
              </a:rPr>
              <a:t>semiconductor</a:t>
            </a:r>
            <a:r>
              <a:rPr lang="en-US" sz="1400" dirty="0">
                <a:effectLst/>
                <a:latin typeface="Cambria" panose="02040503050406030204" pitchFamily="18" charset="0"/>
                <a:ea typeface="Cambria" panose="02040503050406030204" pitchFamily="18" charset="0"/>
                <a:cs typeface="Times New Roman" panose="02020603050405020304" pitchFamily="18" charset="0"/>
              </a:rPr>
              <a:t> media</a:t>
            </a:r>
          </a:p>
          <a:p>
            <a:pPr marR="0" lvl="0" algn="just">
              <a:lnSpc>
                <a:spcPct val="107000"/>
              </a:lnSpc>
              <a:spcBef>
                <a:spcPts val="0"/>
              </a:spcBef>
              <a:spcAft>
                <a:spcPts val="800"/>
              </a:spcAft>
              <a:tabLst>
                <a:tab pos="914400" algn="l"/>
              </a:tabLst>
            </a:pPr>
            <a:r>
              <a:rPr lang="en-US" sz="1400" dirty="0">
                <a:latin typeface="Cambria" panose="02040503050406030204" pitchFamily="18" charset="0"/>
                <a:ea typeface="Cambria" panose="02040503050406030204" pitchFamily="18" charset="0"/>
                <a:cs typeface="Times New Roman" panose="02020603050405020304" pitchFamily="18" charset="0"/>
              </a:rPr>
              <a:t>can overcome the power rate limitation. </a:t>
            </a:r>
            <a:r>
              <a:rPr lang="en-US" sz="1400" dirty="0">
                <a:effectLst/>
                <a:latin typeface="Cambria" panose="02040503050406030204" pitchFamily="18" charset="0"/>
                <a:ea typeface="Cambria" panose="020405030504060302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59D84E79-8DCB-853A-B3F2-827061E56A3C}"/>
              </a:ext>
            </a:extLst>
          </p:cNvPr>
          <p:cNvSpPr txBox="1"/>
          <p:nvPr/>
        </p:nvSpPr>
        <p:spPr>
          <a:xfrm>
            <a:off x="399003" y="6034090"/>
            <a:ext cx="8615978" cy="523220"/>
          </a:xfrm>
          <a:prstGeom prst="rect">
            <a:avLst/>
          </a:prstGeom>
          <a:noFill/>
        </p:spPr>
        <p:txBody>
          <a:bodyPr wrap="square" rtlCol="0">
            <a:spAutoFit/>
          </a:bodyPr>
          <a:lstStyle/>
          <a:p>
            <a:r>
              <a:rPr lang="en-US" sz="140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In both cases, the nonlinear characteristic of a switching media (ferromagnetic and solid-state plasma in semiconductors) are employed in the final stage to create multi- MW level nanosecond pulses. </a:t>
            </a:r>
          </a:p>
        </p:txBody>
      </p:sp>
    </p:spTree>
    <p:extLst>
      <p:ext uri="{BB962C8B-B14F-4D97-AF65-F5344CB8AC3E}">
        <p14:creationId xmlns:p14="http://schemas.microsoft.com/office/powerpoint/2010/main" val="3458204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B6B57A-CC7C-CFDD-7DF8-B6714F00BDBB}"/>
              </a:ext>
            </a:extLst>
          </p:cNvPr>
          <p:cNvSpPr>
            <a:spLocks noGrp="1"/>
          </p:cNvSpPr>
          <p:nvPr>
            <p:ph type="sldNum" sz="quarter" idx="12"/>
          </p:nvPr>
        </p:nvSpPr>
        <p:spPr/>
        <p:txBody>
          <a:bodyPr/>
          <a:lstStyle/>
          <a:p>
            <a:fld id="{5F5818FA-5F30-4AFF-B46A-ACC8C3C8B3DB}" type="slidenum">
              <a:rPr lang="en-US" smtClean="0"/>
              <a:t>7</a:t>
            </a:fld>
            <a:endParaRPr lang="en-US"/>
          </a:p>
        </p:txBody>
      </p:sp>
      <p:pic>
        <p:nvPicPr>
          <p:cNvPr id="4" name="Picture 3">
            <a:extLst>
              <a:ext uri="{FF2B5EF4-FFF2-40B4-BE49-F238E27FC236}">
                <a16:creationId xmlns:a16="http://schemas.microsoft.com/office/drawing/2014/main" id="{599658CB-ECBC-EF86-1EFA-9240BD511829}"/>
              </a:ext>
            </a:extLst>
          </p:cNvPr>
          <p:cNvPicPr>
            <a:picLocks noChangeAspect="1"/>
          </p:cNvPicPr>
          <p:nvPr/>
        </p:nvPicPr>
        <p:blipFill>
          <a:blip r:embed="rId3"/>
          <a:stretch>
            <a:fillRect/>
          </a:stretch>
        </p:blipFill>
        <p:spPr>
          <a:xfrm>
            <a:off x="260084" y="3429000"/>
            <a:ext cx="2832049" cy="1828800"/>
          </a:xfrm>
          <a:prstGeom prst="rect">
            <a:avLst/>
          </a:prstGeom>
        </p:spPr>
      </p:pic>
      <p:grpSp>
        <p:nvGrpSpPr>
          <p:cNvPr id="20" name="Group 19">
            <a:extLst>
              <a:ext uri="{FF2B5EF4-FFF2-40B4-BE49-F238E27FC236}">
                <a16:creationId xmlns:a16="http://schemas.microsoft.com/office/drawing/2014/main" id="{B70B6C85-F8E2-B06B-39AE-FF137AAAD626}"/>
              </a:ext>
            </a:extLst>
          </p:cNvPr>
          <p:cNvGrpSpPr/>
          <p:nvPr/>
        </p:nvGrpSpPr>
        <p:grpSpPr>
          <a:xfrm>
            <a:off x="636272" y="1465711"/>
            <a:ext cx="2079672" cy="2028697"/>
            <a:chOff x="458997" y="1792114"/>
            <a:chExt cx="2079672" cy="2001198"/>
          </a:xfrm>
        </p:grpSpPr>
        <p:sp>
          <p:nvSpPr>
            <p:cNvPr id="15" name="TextBox 14">
              <a:extLst>
                <a:ext uri="{FF2B5EF4-FFF2-40B4-BE49-F238E27FC236}">
                  <a16:creationId xmlns:a16="http://schemas.microsoft.com/office/drawing/2014/main" id="{3606FE71-BD00-B208-FB38-87F1C49BBD6D}"/>
                </a:ext>
              </a:extLst>
            </p:cNvPr>
            <p:cNvSpPr txBox="1"/>
            <p:nvPr/>
          </p:nvSpPr>
          <p:spPr>
            <a:xfrm>
              <a:off x="2079052" y="1792114"/>
              <a:ext cx="65" cy="215444"/>
            </a:xfrm>
            <a:prstGeom prst="rect">
              <a:avLst/>
            </a:prstGeom>
            <a:noFill/>
          </p:spPr>
          <p:txBody>
            <a:bodyPr wrap="none" lIns="0" tIns="0" rIns="0" bIns="0" rtlCol="0">
              <a:spAutoFit/>
            </a:bodyPr>
            <a:lstStyle/>
            <a:p>
              <a:endParaRPr lang="en-US" sz="1400"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CA88A6F-63B4-C3B0-CB63-99EBFB06EAF4}"/>
                    </a:ext>
                  </a:extLst>
                </p:cNvPr>
                <p:cNvSpPr txBox="1"/>
                <p:nvPr/>
              </p:nvSpPr>
              <p:spPr>
                <a:xfrm>
                  <a:off x="458997" y="1848753"/>
                  <a:ext cx="2079672" cy="4794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400" i="1" smtClean="0">
                                <a:solidFill>
                                  <a:srgbClr val="7030A0"/>
                                </a:solidFill>
                                <a:latin typeface="Cambria Math" panose="02040503050406030204" pitchFamily="18" charset="0"/>
                              </a:rPr>
                            </m:ctrlPr>
                          </m:fPr>
                          <m:num>
                            <m:r>
                              <a:rPr lang="en-US" sz="1400" i="1" smtClean="0">
                                <a:solidFill>
                                  <a:srgbClr val="7030A0"/>
                                </a:solidFill>
                                <a:latin typeface="Cambria Math" panose="02040503050406030204" pitchFamily="18" charset="0"/>
                              </a:rPr>
                              <m:t>𝑑</m:t>
                            </m:r>
                            <m:acc>
                              <m:accPr>
                                <m:chr m:val="⃗"/>
                                <m:ctrlPr>
                                  <a:rPr lang="en-US" sz="1400" i="1" smtClean="0">
                                    <a:solidFill>
                                      <a:srgbClr val="7030A0"/>
                                    </a:solidFill>
                                    <a:latin typeface="Cambria Math" panose="02040503050406030204" pitchFamily="18" charset="0"/>
                                  </a:rPr>
                                </m:ctrlPr>
                              </m:accPr>
                              <m:e>
                                <m:r>
                                  <a:rPr lang="en-US" sz="1400" b="0" i="1" smtClean="0">
                                    <a:solidFill>
                                      <a:srgbClr val="7030A0"/>
                                    </a:solidFill>
                                    <a:latin typeface="Cambria Math" panose="02040503050406030204" pitchFamily="18" charset="0"/>
                                  </a:rPr>
                                  <m:t>𝑀</m:t>
                                </m:r>
                              </m:e>
                            </m:acc>
                          </m:num>
                          <m:den>
                            <m:r>
                              <a:rPr lang="en-US" sz="1400" i="1" smtClean="0">
                                <a:solidFill>
                                  <a:srgbClr val="7030A0"/>
                                </a:solidFill>
                                <a:latin typeface="Cambria Math" panose="02040503050406030204" pitchFamily="18" charset="0"/>
                              </a:rPr>
                              <m:t>𝑑</m:t>
                            </m:r>
                            <m:r>
                              <a:rPr lang="en-US" sz="1400" b="0" i="1" smtClean="0">
                                <a:solidFill>
                                  <a:srgbClr val="7030A0"/>
                                </a:solidFill>
                                <a:latin typeface="Cambria Math" panose="02040503050406030204" pitchFamily="18" charset="0"/>
                              </a:rPr>
                              <m:t>𝑡</m:t>
                            </m:r>
                          </m:den>
                        </m:f>
                        <m:r>
                          <a:rPr lang="en-US" sz="1400" i="1" smtClean="0">
                            <a:solidFill>
                              <a:srgbClr val="7030A0"/>
                            </a:solidFill>
                            <a:latin typeface="Cambria Math" panose="02040503050406030204" pitchFamily="18" charset="0"/>
                          </a:rPr>
                          <m:t>=</m:t>
                        </m:r>
                        <m:r>
                          <a:rPr lang="el-GR" sz="1400" i="1" smtClean="0">
                            <a:solidFill>
                              <a:srgbClr val="7030A0"/>
                            </a:solidFill>
                            <a:latin typeface="Cambria Math" panose="02040503050406030204" pitchFamily="18" charset="0"/>
                            <a:ea typeface="Cambria Math" panose="02040503050406030204" pitchFamily="18" charset="0"/>
                          </a:rPr>
                          <m:t>𝛾</m:t>
                        </m:r>
                        <m:d>
                          <m:dPr>
                            <m:begChr m:val="["/>
                            <m:endChr m:val="]"/>
                            <m:ctrlPr>
                              <a:rPr lang="el-GR" sz="1400" i="1" smtClean="0">
                                <a:solidFill>
                                  <a:srgbClr val="7030A0"/>
                                </a:solidFill>
                                <a:latin typeface="Cambria Math" panose="02040503050406030204" pitchFamily="18" charset="0"/>
                                <a:ea typeface="Cambria Math" panose="02040503050406030204" pitchFamily="18" charset="0"/>
                              </a:rPr>
                            </m:ctrlPr>
                          </m:dPr>
                          <m:e>
                            <m:acc>
                              <m:accPr>
                                <m:chr m:val="⃗"/>
                                <m:ctrlPr>
                                  <a:rPr lang="el-GR" sz="1400" i="1" smtClean="0">
                                    <a:solidFill>
                                      <a:srgbClr val="7030A0"/>
                                    </a:solidFill>
                                    <a:latin typeface="Cambria Math" panose="02040503050406030204" pitchFamily="18" charset="0"/>
                                    <a:ea typeface="Cambria Math" panose="02040503050406030204" pitchFamily="18" charset="0"/>
                                  </a:rPr>
                                </m:ctrlPr>
                              </m:accPr>
                              <m:e>
                                <m:r>
                                  <a:rPr lang="en-US" sz="1400" b="0" i="1" smtClean="0">
                                    <a:solidFill>
                                      <a:srgbClr val="7030A0"/>
                                    </a:solidFill>
                                    <a:latin typeface="Cambria Math" panose="02040503050406030204" pitchFamily="18" charset="0"/>
                                    <a:ea typeface="Cambria Math" panose="02040503050406030204" pitchFamily="18" charset="0"/>
                                  </a:rPr>
                                  <m:t>𝑀</m:t>
                                </m:r>
                              </m:e>
                            </m:acc>
                            <m:r>
                              <a:rPr lang="en-US" sz="1400" b="0" i="1" smtClean="0">
                                <a:solidFill>
                                  <a:srgbClr val="7030A0"/>
                                </a:solidFill>
                                <a:latin typeface="Cambria Math" panose="02040503050406030204" pitchFamily="18" charset="0"/>
                              </a:rPr>
                              <m:t> </m:t>
                            </m:r>
                            <m:acc>
                              <m:accPr>
                                <m:chr m:val="⃗"/>
                                <m:ctrlPr>
                                  <a:rPr lang="en-US" sz="1400" b="0" i="1" smtClean="0">
                                    <a:solidFill>
                                      <a:srgbClr val="7030A0"/>
                                    </a:solidFill>
                                    <a:latin typeface="Cambria Math" panose="02040503050406030204" pitchFamily="18" charset="0"/>
                                  </a:rPr>
                                </m:ctrlPr>
                              </m:accPr>
                              <m:e>
                                <m:r>
                                  <a:rPr lang="en-US" sz="1400" b="0" i="1" smtClean="0">
                                    <a:solidFill>
                                      <a:srgbClr val="7030A0"/>
                                    </a:solidFill>
                                    <a:latin typeface="Cambria Math" panose="02040503050406030204" pitchFamily="18" charset="0"/>
                                  </a:rPr>
                                  <m:t>𝐻</m:t>
                                </m:r>
                              </m:e>
                            </m:acc>
                          </m:e>
                        </m:d>
                        <m:r>
                          <a:rPr lang="en-US" sz="1400" b="0" i="1" smtClean="0">
                            <a:solidFill>
                              <a:srgbClr val="7030A0"/>
                            </a:solidFill>
                            <a:latin typeface="Cambria Math" panose="02040503050406030204" pitchFamily="18" charset="0"/>
                            <a:ea typeface="Cambria Math" panose="02040503050406030204" pitchFamily="18" charset="0"/>
                          </a:rPr>
                          <m:t>−</m:t>
                        </m:r>
                        <m:r>
                          <a:rPr lang="en-US" sz="1400" b="0" i="1" smtClean="0">
                            <a:solidFill>
                              <a:srgbClr val="7030A0"/>
                            </a:solidFill>
                            <a:latin typeface="Cambria Math" panose="02040503050406030204" pitchFamily="18" charset="0"/>
                            <a:ea typeface="Cambria Math" panose="02040503050406030204" pitchFamily="18" charset="0"/>
                          </a:rPr>
                          <m:t>𝛼</m:t>
                        </m:r>
                        <m:d>
                          <m:dPr>
                            <m:begChr m:val="["/>
                            <m:endChr m:val="]"/>
                            <m:ctrlPr>
                              <a:rPr lang="en-US" sz="1400" b="0" i="1" smtClean="0">
                                <a:solidFill>
                                  <a:srgbClr val="7030A0"/>
                                </a:solidFill>
                                <a:latin typeface="Cambria Math" panose="02040503050406030204" pitchFamily="18" charset="0"/>
                                <a:ea typeface="Cambria Math" panose="02040503050406030204" pitchFamily="18" charset="0"/>
                              </a:rPr>
                            </m:ctrlPr>
                          </m:dPr>
                          <m:e>
                            <m:f>
                              <m:fPr>
                                <m:ctrlPr>
                                  <a:rPr lang="en-US" sz="1400" b="0" i="1" smtClean="0">
                                    <a:solidFill>
                                      <a:srgbClr val="7030A0"/>
                                    </a:solidFill>
                                    <a:latin typeface="Cambria Math" panose="02040503050406030204" pitchFamily="18" charset="0"/>
                                    <a:ea typeface="Cambria Math" panose="02040503050406030204" pitchFamily="18" charset="0"/>
                                  </a:rPr>
                                </m:ctrlPr>
                              </m:fPr>
                              <m:num>
                                <m:r>
                                  <a:rPr lang="en-US" sz="1400" b="0" i="1" smtClean="0">
                                    <a:solidFill>
                                      <a:srgbClr val="7030A0"/>
                                    </a:solidFill>
                                    <a:latin typeface="Cambria Math" panose="02040503050406030204" pitchFamily="18" charset="0"/>
                                    <a:ea typeface="Cambria Math" panose="02040503050406030204" pitchFamily="18" charset="0"/>
                                  </a:rPr>
                                  <m:t>𝑑</m:t>
                                </m:r>
                                <m:acc>
                                  <m:accPr>
                                    <m:chr m:val="⃗"/>
                                    <m:ctrlPr>
                                      <a:rPr lang="en-US" sz="1400" b="0" i="1" smtClean="0">
                                        <a:solidFill>
                                          <a:srgbClr val="7030A0"/>
                                        </a:solidFill>
                                        <a:latin typeface="Cambria Math" panose="02040503050406030204" pitchFamily="18" charset="0"/>
                                        <a:ea typeface="Cambria Math" panose="02040503050406030204" pitchFamily="18" charset="0"/>
                                      </a:rPr>
                                    </m:ctrlPr>
                                  </m:accPr>
                                  <m:e>
                                    <m:r>
                                      <a:rPr lang="en-US" sz="1400" b="0" i="1" smtClean="0">
                                        <a:solidFill>
                                          <a:srgbClr val="7030A0"/>
                                        </a:solidFill>
                                        <a:latin typeface="Cambria Math" panose="02040503050406030204" pitchFamily="18" charset="0"/>
                                        <a:ea typeface="Cambria Math" panose="02040503050406030204" pitchFamily="18" charset="0"/>
                                      </a:rPr>
                                      <m:t>𝑀</m:t>
                                    </m:r>
                                  </m:e>
                                </m:acc>
                              </m:num>
                              <m:den>
                                <m:r>
                                  <a:rPr lang="en-US" sz="1400" b="0" i="1" smtClean="0">
                                    <a:solidFill>
                                      <a:srgbClr val="7030A0"/>
                                    </a:solidFill>
                                    <a:latin typeface="Cambria Math" panose="02040503050406030204" pitchFamily="18" charset="0"/>
                                    <a:ea typeface="Cambria Math" panose="02040503050406030204" pitchFamily="18" charset="0"/>
                                  </a:rPr>
                                  <m:t>𝑑𝑡</m:t>
                                </m:r>
                              </m:den>
                            </m:f>
                            <m:r>
                              <a:rPr lang="en-US" sz="1400" b="0" i="1" smtClean="0">
                                <a:solidFill>
                                  <a:srgbClr val="7030A0"/>
                                </a:solidFill>
                                <a:latin typeface="Cambria Math" panose="02040503050406030204" pitchFamily="18" charset="0"/>
                                <a:ea typeface="Cambria Math" panose="02040503050406030204" pitchFamily="18" charset="0"/>
                              </a:rPr>
                              <m:t> </m:t>
                            </m:r>
                            <m:acc>
                              <m:accPr>
                                <m:chr m:val="⃗"/>
                                <m:ctrlPr>
                                  <a:rPr lang="en-US" sz="1400" b="0" i="1" smtClean="0">
                                    <a:solidFill>
                                      <a:srgbClr val="7030A0"/>
                                    </a:solidFill>
                                    <a:latin typeface="Cambria Math" panose="02040503050406030204" pitchFamily="18" charset="0"/>
                                    <a:ea typeface="Cambria Math" panose="02040503050406030204" pitchFamily="18" charset="0"/>
                                  </a:rPr>
                                </m:ctrlPr>
                              </m:accPr>
                              <m:e>
                                <m:r>
                                  <a:rPr lang="en-US" sz="1400" b="0" i="1" smtClean="0">
                                    <a:solidFill>
                                      <a:srgbClr val="7030A0"/>
                                    </a:solidFill>
                                    <a:latin typeface="Cambria Math" panose="02040503050406030204" pitchFamily="18" charset="0"/>
                                    <a:ea typeface="Cambria Math" panose="02040503050406030204" pitchFamily="18" charset="0"/>
                                  </a:rPr>
                                  <m:t>𝐻</m:t>
                                </m:r>
                              </m:e>
                            </m:acc>
                          </m:e>
                        </m:d>
                      </m:oMath>
                    </m:oMathPara>
                  </a14:m>
                  <a:endParaRPr lang="en-US" sz="1400" dirty="0"/>
                </a:p>
              </p:txBody>
            </p:sp>
          </mc:Choice>
          <mc:Fallback xmlns="">
            <p:sp>
              <p:nvSpPr>
                <p:cNvPr id="16" name="TextBox 15">
                  <a:extLst>
                    <a:ext uri="{FF2B5EF4-FFF2-40B4-BE49-F238E27FC236}">
                      <a16:creationId xmlns:a16="http://schemas.microsoft.com/office/drawing/2014/main" id="{DCA88A6F-63B4-C3B0-CB63-99EBFB06EAF4}"/>
                    </a:ext>
                  </a:extLst>
                </p:cNvPr>
                <p:cNvSpPr txBox="1">
                  <a:spLocks noRot="1" noChangeAspect="1" noMove="1" noResize="1" noEditPoints="1" noAdjustHandles="1" noChangeArrowheads="1" noChangeShapeType="1" noTextEdit="1"/>
                </p:cNvSpPr>
                <p:nvPr/>
              </p:nvSpPr>
              <p:spPr>
                <a:xfrm>
                  <a:off x="458997" y="1848753"/>
                  <a:ext cx="2079672" cy="47942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9312F4F-CD79-7ADB-547B-D56280A3B8F1}"/>
                    </a:ext>
                  </a:extLst>
                </p:cNvPr>
                <p:cNvSpPr txBox="1"/>
                <p:nvPr/>
              </p:nvSpPr>
              <p:spPr>
                <a:xfrm>
                  <a:off x="609765" y="2551766"/>
                  <a:ext cx="1536703" cy="4866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400" i="1" smtClean="0">
                                <a:solidFill>
                                  <a:srgbClr val="7030A0"/>
                                </a:solidFill>
                                <a:latin typeface="Cambria Math" panose="02040503050406030204" pitchFamily="18" charset="0"/>
                              </a:rPr>
                            </m:ctrlPr>
                          </m:fPr>
                          <m:num>
                            <m:r>
                              <a:rPr lang="en-US" sz="1400" i="1" smtClean="0">
                                <a:solidFill>
                                  <a:srgbClr val="7030A0"/>
                                </a:solidFill>
                                <a:latin typeface="Cambria Math" panose="02040503050406030204" pitchFamily="18" charset="0"/>
                              </a:rPr>
                              <m:t>𝑑</m:t>
                            </m:r>
                            <m:r>
                              <a:rPr lang="en-US" sz="1400" b="0" i="1" smtClean="0">
                                <a:solidFill>
                                  <a:srgbClr val="7030A0"/>
                                </a:solidFill>
                                <a:latin typeface="Cambria Math" panose="02040503050406030204" pitchFamily="18" charset="0"/>
                              </a:rPr>
                              <m:t>𝑀</m:t>
                            </m:r>
                          </m:num>
                          <m:den>
                            <m:r>
                              <a:rPr lang="en-US" sz="1400" i="1" smtClean="0">
                                <a:solidFill>
                                  <a:srgbClr val="7030A0"/>
                                </a:solidFill>
                                <a:latin typeface="Cambria Math" panose="02040503050406030204" pitchFamily="18" charset="0"/>
                              </a:rPr>
                              <m:t>𝑑</m:t>
                            </m:r>
                            <m:r>
                              <a:rPr lang="en-US" sz="1400" b="0" i="1" smtClean="0">
                                <a:solidFill>
                                  <a:srgbClr val="7030A0"/>
                                </a:solidFill>
                                <a:latin typeface="Cambria Math" panose="02040503050406030204" pitchFamily="18" charset="0"/>
                              </a:rPr>
                              <m:t>𝑡</m:t>
                            </m:r>
                          </m:den>
                        </m:f>
                        <m:r>
                          <a:rPr lang="en-US" sz="1400" i="1" smtClean="0">
                            <a:solidFill>
                              <a:srgbClr val="7030A0"/>
                            </a:solidFill>
                            <a:latin typeface="Cambria Math" panose="02040503050406030204" pitchFamily="18" charset="0"/>
                          </a:rPr>
                          <m:t>=</m:t>
                        </m:r>
                        <m:r>
                          <a:rPr lang="el-GR" sz="1400" i="1" smtClean="0">
                            <a:solidFill>
                              <a:srgbClr val="7030A0"/>
                            </a:solidFill>
                            <a:latin typeface="Cambria Math" panose="02040503050406030204" pitchFamily="18" charset="0"/>
                            <a:ea typeface="Cambria Math" panose="02040503050406030204" pitchFamily="18" charset="0"/>
                          </a:rPr>
                          <m:t>𝜆</m:t>
                        </m:r>
                        <m:r>
                          <a:rPr lang="en-US" sz="1400" b="0" i="1" smtClean="0">
                            <a:solidFill>
                              <a:srgbClr val="7030A0"/>
                            </a:solidFill>
                            <a:latin typeface="Cambria Math" panose="02040503050406030204" pitchFamily="18" charset="0"/>
                          </a:rPr>
                          <m:t>𝐻</m:t>
                        </m:r>
                        <m:d>
                          <m:dPr>
                            <m:begChr m:val="{"/>
                            <m:endChr m:val="}"/>
                            <m:ctrlPr>
                              <a:rPr lang="en-US" sz="1400" b="0" i="1" smtClean="0">
                                <a:solidFill>
                                  <a:srgbClr val="7030A0"/>
                                </a:solidFill>
                                <a:latin typeface="Cambria Math" panose="02040503050406030204" pitchFamily="18" charset="0"/>
                              </a:rPr>
                            </m:ctrlPr>
                          </m:dPr>
                          <m:e>
                            <m:r>
                              <a:rPr lang="en-US" sz="1400" b="0" i="1" smtClean="0">
                                <a:solidFill>
                                  <a:srgbClr val="7030A0"/>
                                </a:solidFill>
                                <a:latin typeface="Cambria Math" panose="02040503050406030204" pitchFamily="18" charset="0"/>
                              </a:rPr>
                              <m:t>1−</m:t>
                            </m:r>
                            <m:f>
                              <m:fPr>
                                <m:ctrlPr>
                                  <a:rPr lang="en-US" sz="1400" b="0" i="1" smtClean="0">
                                    <a:solidFill>
                                      <a:srgbClr val="7030A0"/>
                                    </a:solidFill>
                                    <a:latin typeface="Cambria Math" panose="02040503050406030204" pitchFamily="18" charset="0"/>
                                  </a:rPr>
                                </m:ctrlPr>
                              </m:fPr>
                              <m:num>
                                <m:sSup>
                                  <m:sSupPr>
                                    <m:ctrlPr>
                                      <a:rPr lang="en-US" sz="1400" b="0" i="1" smtClean="0">
                                        <a:solidFill>
                                          <a:srgbClr val="7030A0"/>
                                        </a:solidFill>
                                        <a:latin typeface="Cambria Math" panose="02040503050406030204" pitchFamily="18" charset="0"/>
                                      </a:rPr>
                                    </m:ctrlPr>
                                  </m:sSupPr>
                                  <m:e>
                                    <m:r>
                                      <a:rPr lang="en-US" sz="1400" b="0" i="1" smtClean="0">
                                        <a:solidFill>
                                          <a:srgbClr val="7030A0"/>
                                        </a:solidFill>
                                        <a:latin typeface="Cambria Math" panose="02040503050406030204" pitchFamily="18" charset="0"/>
                                      </a:rPr>
                                      <m:t>𝑀</m:t>
                                    </m:r>
                                  </m:e>
                                  <m:sup>
                                    <m:r>
                                      <a:rPr lang="en-US" sz="1400" b="0" i="1" smtClean="0">
                                        <a:solidFill>
                                          <a:srgbClr val="7030A0"/>
                                        </a:solidFill>
                                        <a:latin typeface="Cambria Math" panose="02040503050406030204" pitchFamily="18" charset="0"/>
                                      </a:rPr>
                                      <m:t>2</m:t>
                                    </m:r>
                                  </m:sup>
                                </m:sSup>
                              </m:num>
                              <m:den>
                                <m:sSubSup>
                                  <m:sSubSupPr>
                                    <m:ctrlPr>
                                      <a:rPr lang="en-US" sz="1400" b="0" i="1" smtClean="0">
                                        <a:solidFill>
                                          <a:srgbClr val="7030A0"/>
                                        </a:solidFill>
                                        <a:latin typeface="Cambria Math" panose="02040503050406030204" pitchFamily="18" charset="0"/>
                                      </a:rPr>
                                    </m:ctrlPr>
                                  </m:sSubSupPr>
                                  <m:e>
                                    <m:r>
                                      <a:rPr lang="en-US" sz="1400" b="0" i="1" smtClean="0">
                                        <a:solidFill>
                                          <a:srgbClr val="7030A0"/>
                                        </a:solidFill>
                                        <a:latin typeface="Cambria Math" panose="02040503050406030204" pitchFamily="18" charset="0"/>
                                      </a:rPr>
                                      <m:t>𝑀</m:t>
                                    </m:r>
                                  </m:e>
                                  <m:sub>
                                    <m:r>
                                      <a:rPr lang="en-US" sz="1400" b="0" i="1" smtClean="0">
                                        <a:solidFill>
                                          <a:srgbClr val="7030A0"/>
                                        </a:solidFill>
                                        <a:latin typeface="Cambria Math" panose="02040503050406030204" pitchFamily="18" charset="0"/>
                                      </a:rPr>
                                      <m:t>𝑠</m:t>
                                    </m:r>
                                  </m:sub>
                                  <m:sup>
                                    <m:r>
                                      <a:rPr lang="en-US" sz="1400" b="0" i="1" smtClean="0">
                                        <a:solidFill>
                                          <a:srgbClr val="7030A0"/>
                                        </a:solidFill>
                                        <a:latin typeface="Cambria Math" panose="02040503050406030204" pitchFamily="18" charset="0"/>
                                      </a:rPr>
                                      <m:t>2</m:t>
                                    </m:r>
                                  </m:sup>
                                </m:sSubSup>
                              </m:den>
                            </m:f>
                          </m:e>
                        </m:d>
                      </m:oMath>
                    </m:oMathPara>
                  </a14:m>
                  <a:endParaRPr lang="en-US" sz="1400" dirty="0"/>
                </a:p>
              </p:txBody>
            </p:sp>
          </mc:Choice>
          <mc:Fallback xmlns="">
            <p:sp>
              <p:nvSpPr>
                <p:cNvPr id="18" name="TextBox 17">
                  <a:extLst>
                    <a:ext uri="{FF2B5EF4-FFF2-40B4-BE49-F238E27FC236}">
                      <a16:creationId xmlns:a16="http://schemas.microsoft.com/office/drawing/2014/main" id="{09312F4F-CD79-7ADB-547B-D56280A3B8F1}"/>
                    </a:ext>
                  </a:extLst>
                </p:cNvPr>
                <p:cNvSpPr txBox="1">
                  <a:spLocks noRot="1" noChangeAspect="1" noMove="1" noResize="1" noEditPoints="1" noAdjustHandles="1" noChangeArrowheads="1" noChangeShapeType="1" noTextEdit="1"/>
                </p:cNvSpPr>
                <p:nvPr/>
              </p:nvSpPr>
              <p:spPr>
                <a:xfrm>
                  <a:off x="609765" y="2551766"/>
                  <a:ext cx="1536703" cy="48660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13700D5-A51B-6569-91FB-CA081640F635}"/>
                    </a:ext>
                  </a:extLst>
                </p:cNvPr>
                <p:cNvSpPr txBox="1"/>
                <p:nvPr/>
              </p:nvSpPr>
              <p:spPr>
                <a:xfrm>
                  <a:off x="660073" y="3109920"/>
                  <a:ext cx="1119794" cy="6833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𝑡</m:t>
                            </m:r>
                          </m:e>
                          <m:sub>
                            <m:r>
                              <a:rPr lang="en-US" b="0" i="1" smtClean="0">
                                <a:latin typeface="Cambria Math"/>
                              </a:rPr>
                              <m:t>𝑟</m:t>
                            </m:r>
                          </m:sub>
                        </m:sSub>
                        <m:r>
                          <a:rPr lang="en-US" i="1" smtClean="0">
                            <a:latin typeface="Cambria Math"/>
                            <a:ea typeface="Cambria Math"/>
                          </a:rPr>
                          <m:t>∝</m:t>
                        </m:r>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𝑠𝑤</m:t>
                                </m:r>
                              </m:sub>
                            </m:sSub>
                          </m:num>
                          <m:den>
                            <m:sSub>
                              <m:sSubPr>
                                <m:ctrlPr>
                                  <a:rPr lang="en-US" i="1">
                                    <a:latin typeface="Cambria Math" panose="02040503050406030204" pitchFamily="18" charset="0"/>
                                  </a:rPr>
                                </m:ctrlPr>
                              </m:sSubPr>
                              <m:e>
                                <m:r>
                                  <a:rPr lang="en-US" b="0" i="1" smtClean="0">
                                    <a:latin typeface="Cambria Math"/>
                                  </a:rPr>
                                  <m:t>𝐻</m:t>
                                </m:r>
                              </m:e>
                              <m:sub>
                                <m:r>
                                  <a:rPr lang="en-US" i="1">
                                    <a:latin typeface="Cambria Math"/>
                                  </a:rPr>
                                  <m:t>𝑠</m:t>
                                </m:r>
                                <m:r>
                                  <a:rPr lang="en-US" b="0" i="1" smtClean="0">
                                    <a:latin typeface="Cambria Math" panose="02040503050406030204" pitchFamily="18" charset="0"/>
                                  </a:rPr>
                                  <m:t>𝑤</m:t>
                                </m:r>
                              </m:sub>
                            </m:sSub>
                          </m:den>
                        </m:f>
                      </m:oMath>
                    </m:oMathPara>
                  </a14:m>
                  <a:endParaRPr lang="en-US" dirty="0"/>
                </a:p>
              </p:txBody>
            </p:sp>
          </mc:Choice>
          <mc:Fallback xmlns="">
            <p:sp>
              <p:nvSpPr>
                <p:cNvPr id="19" name="TextBox 18">
                  <a:extLst>
                    <a:ext uri="{FF2B5EF4-FFF2-40B4-BE49-F238E27FC236}">
                      <a16:creationId xmlns:a16="http://schemas.microsoft.com/office/drawing/2014/main" id="{213700D5-A51B-6569-91FB-CA081640F635}"/>
                    </a:ext>
                  </a:extLst>
                </p:cNvPr>
                <p:cNvSpPr txBox="1">
                  <a:spLocks noRot="1" noChangeAspect="1" noMove="1" noResize="1" noEditPoints="1" noAdjustHandles="1" noChangeArrowheads="1" noChangeShapeType="1" noTextEdit="1"/>
                </p:cNvSpPr>
                <p:nvPr/>
              </p:nvSpPr>
              <p:spPr>
                <a:xfrm>
                  <a:off x="660073" y="3109920"/>
                  <a:ext cx="1119794" cy="683392"/>
                </a:xfrm>
                <a:prstGeom prst="rect">
                  <a:avLst/>
                </a:prstGeom>
                <a:blipFill>
                  <a:blip r:embed="rId6"/>
                  <a:stretch>
                    <a:fillRect/>
                  </a:stretch>
                </a:blipFill>
              </p:spPr>
              <p:txBody>
                <a:bodyPr/>
                <a:lstStyle/>
                <a:p>
                  <a:r>
                    <a:rPr lang="en-US">
                      <a:noFill/>
                    </a:rPr>
                    <a:t> </a:t>
                  </a:r>
                </a:p>
              </p:txBody>
            </p:sp>
          </mc:Fallback>
        </mc:AlternateContent>
      </p:grpSp>
      <p:cxnSp>
        <p:nvCxnSpPr>
          <p:cNvPr id="22" name="Straight Connector 21">
            <a:extLst>
              <a:ext uri="{FF2B5EF4-FFF2-40B4-BE49-F238E27FC236}">
                <a16:creationId xmlns:a16="http://schemas.microsoft.com/office/drawing/2014/main" id="{95C81871-DC91-B716-6855-C7B0C83B1E8D}"/>
              </a:ext>
            </a:extLst>
          </p:cNvPr>
          <p:cNvCxnSpPr>
            <a:cxnSpLocks/>
          </p:cNvCxnSpPr>
          <p:nvPr/>
        </p:nvCxnSpPr>
        <p:spPr>
          <a:xfrm>
            <a:off x="3429000" y="545441"/>
            <a:ext cx="0" cy="5414746"/>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8567F73-26C3-4747-A439-0E2ED553DA24}"/>
              </a:ext>
            </a:extLst>
          </p:cNvPr>
          <p:cNvPicPr>
            <a:picLocks noChangeAspect="1"/>
          </p:cNvPicPr>
          <p:nvPr/>
        </p:nvPicPr>
        <p:blipFill>
          <a:blip r:embed="rId7"/>
          <a:stretch>
            <a:fillRect/>
          </a:stretch>
        </p:blipFill>
        <p:spPr>
          <a:xfrm>
            <a:off x="3600030" y="1352626"/>
            <a:ext cx="5086770" cy="3536084"/>
          </a:xfrm>
          <a:prstGeom prst="rect">
            <a:avLst/>
          </a:prstGeom>
        </p:spPr>
      </p:pic>
      <p:sp>
        <p:nvSpPr>
          <p:cNvPr id="26" name="TextBox 25">
            <a:extLst>
              <a:ext uri="{FF2B5EF4-FFF2-40B4-BE49-F238E27FC236}">
                <a16:creationId xmlns:a16="http://schemas.microsoft.com/office/drawing/2014/main" id="{8D61875C-D1EB-8219-7888-AF1C3D4A25FB}"/>
              </a:ext>
            </a:extLst>
          </p:cNvPr>
          <p:cNvSpPr txBox="1"/>
          <p:nvPr/>
        </p:nvSpPr>
        <p:spPr>
          <a:xfrm>
            <a:off x="472389" y="5428699"/>
            <a:ext cx="2166007" cy="338554"/>
          </a:xfrm>
          <a:prstGeom prst="rect">
            <a:avLst/>
          </a:prstGeom>
          <a:noFill/>
        </p:spPr>
        <p:txBody>
          <a:bodyPr wrap="square" rtlCol="0">
            <a:spAutoFit/>
          </a:bodyPr>
          <a:lstStyle/>
          <a:p>
            <a:r>
              <a:rPr lang="en-US" sz="1600" dirty="0" err="1">
                <a:latin typeface="Cambria" panose="02040503050406030204" pitchFamily="18" charset="0"/>
                <a:ea typeface="Cambria" panose="02040503050406030204" pitchFamily="18" charset="0"/>
              </a:rPr>
              <a:t>S</a:t>
            </a:r>
            <a:r>
              <a:rPr lang="en-US" sz="1600" baseline="-25000" dirty="0" err="1">
                <a:latin typeface="Cambria" panose="02040503050406030204" pitchFamily="18" charset="0"/>
                <a:ea typeface="Cambria" panose="02040503050406030204" pitchFamily="18" charset="0"/>
              </a:rPr>
              <a:t>sw</a:t>
            </a:r>
            <a:r>
              <a:rPr lang="en-US" sz="1600" dirty="0">
                <a:latin typeface="Cambria" panose="02040503050406030204" pitchFamily="18" charset="0"/>
                <a:ea typeface="Cambria" panose="02040503050406030204" pitchFamily="18" charset="0"/>
              </a:rPr>
              <a:t> ? </a:t>
            </a:r>
            <a:r>
              <a:rPr lang="el-GR" sz="1600" dirty="0">
                <a:latin typeface="Cambria" panose="02040503050406030204" pitchFamily="18" charset="0"/>
                <a:ea typeface="Cambria" panose="02040503050406030204" pitchFamily="18" charset="0"/>
              </a:rPr>
              <a:t>λ</a:t>
            </a:r>
            <a:r>
              <a:rPr lang="en-US" sz="1600" dirty="0">
                <a:latin typeface="Cambria" panose="02040503050406030204" pitchFamily="18" charset="0"/>
                <a:ea typeface="Cambria" panose="02040503050406030204" pitchFamily="18" charset="0"/>
              </a:rPr>
              <a:t> ?, BD? BDM?…</a:t>
            </a:r>
            <a:endParaRPr lang="en-US" sz="1600" dirty="0"/>
          </a:p>
        </p:txBody>
      </p:sp>
      <p:sp>
        <p:nvSpPr>
          <p:cNvPr id="27" name="TextBox 26">
            <a:extLst>
              <a:ext uri="{FF2B5EF4-FFF2-40B4-BE49-F238E27FC236}">
                <a16:creationId xmlns:a16="http://schemas.microsoft.com/office/drawing/2014/main" id="{147F627F-2F24-C7C4-F66F-F2DAE5BFAD3B}"/>
              </a:ext>
            </a:extLst>
          </p:cNvPr>
          <p:cNvSpPr txBox="1"/>
          <p:nvPr/>
        </p:nvSpPr>
        <p:spPr>
          <a:xfrm>
            <a:off x="3497554" y="4895338"/>
            <a:ext cx="5454330" cy="954107"/>
          </a:xfrm>
          <a:prstGeom prst="rect">
            <a:avLst/>
          </a:prstGeom>
          <a:noFill/>
        </p:spPr>
        <p:txBody>
          <a:bodyPr wrap="square" rtlCol="0">
            <a:spAutoFit/>
          </a:bodyPr>
          <a:lstStyle/>
          <a:p>
            <a:r>
              <a:rPr lang="en-US" sz="1400" dirty="0">
                <a:latin typeface="Cambria" panose="02040503050406030204" pitchFamily="18" charset="0"/>
                <a:ea typeface="Cambria" panose="02040503050406030204" pitchFamily="18" charset="0"/>
              </a:rPr>
              <a:t>Issues:</a:t>
            </a:r>
          </a:p>
          <a:p>
            <a:r>
              <a:rPr lang="en-US" sz="1400" dirty="0">
                <a:latin typeface="Cambria" panose="02040503050406030204" pitchFamily="18" charset="0"/>
                <a:ea typeface="Cambria" panose="02040503050406030204" pitchFamily="18" charset="0"/>
              </a:rPr>
              <a:t>Optimization of doping levels, gradients of concentration, semiconductor materials, technology of fabrication, pumping modes, etc.  </a:t>
            </a:r>
          </a:p>
        </p:txBody>
      </p:sp>
      <p:sp>
        <p:nvSpPr>
          <p:cNvPr id="29" name="TextBox 28">
            <a:extLst>
              <a:ext uri="{FF2B5EF4-FFF2-40B4-BE49-F238E27FC236}">
                <a16:creationId xmlns:a16="http://schemas.microsoft.com/office/drawing/2014/main" id="{ACD2ABED-D97E-0F71-3DD5-96B95EA14203}"/>
              </a:ext>
            </a:extLst>
          </p:cNvPr>
          <p:cNvSpPr txBox="1"/>
          <p:nvPr/>
        </p:nvSpPr>
        <p:spPr>
          <a:xfrm>
            <a:off x="1957724" y="237872"/>
            <a:ext cx="45720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An Assistance of the Main Turn ON Switch  </a:t>
            </a:r>
          </a:p>
        </p:txBody>
      </p:sp>
      <p:sp>
        <p:nvSpPr>
          <p:cNvPr id="30" name="TextBox 29">
            <a:extLst>
              <a:ext uri="{FF2B5EF4-FFF2-40B4-BE49-F238E27FC236}">
                <a16:creationId xmlns:a16="http://schemas.microsoft.com/office/drawing/2014/main" id="{A51112AB-F5CC-BC75-990C-B55B6A468054}"/>
              </a:ext>
            </a:extLst>
          </p:cNvPr>
          <p:cNvSpPr txBox="1"/>
          <p:nvPr/>
        </p:nvSpPr>
        <p:spPr>
          <a:xfrm>
            <a:off x="346530" y="784841"/>
            <a:ext cx="3013785" cy="584775"/>
          </a:xfrm>
          <a:prstGeom prst="rect">
            <a:avLst/>
          </a:prstGeom>
          <a:noFill/>
        </p:spPr>
        <p:txBody>
          <a:bodyPr wrap="square" rtlCol="0">
            <a:spAutoFit/>
          </a:bodyPr>
          <a:lstStyle/>
          <a:p>
            <a:r>
              <a:rPr lang="en-US" sz="1600" dirty="0">
                <a:latin typeface="Cambria" panose="02040503050406030204" pitchFamily="18" charset="0"/>
                <a:ea typeface="Cambria" panose="02040503050406030204" pitchFamily="18" charset="0"/>
              </a:rPr>
              <a:t>Dynamics of magnetization in strong magnetic fields   </a:t>
            </a:r>
          </a:p>
        </p:txBody>
      </p:sp>
      <p:sp>
        <p:nvSpPr>
          <p:cNvPr id="31" name="TextBox 30">
            <a:extLst>
              <a:ext uri="{FF2B5EF4-FFF2-40B4-BE49-F238E27FC236}">
                <a16:creationId xmlns:a16="http://schemas.microsoft.com/office/drawing/2014/main" id="{FFCFDD19-BF8B-8549-7875-C930ED67221F}"/>
              </a:ext>
            </a:extLst>
          </p:cNvPr>
          <p:cNvSpPr txBox="1"/>
          <p:nvPr/>
        </p:nvSpPr>
        <p:spPr>
          <a:xfrm>
            <a:off x="210773" y="6269241"/>
            <a:ext cx="8704626" cy="307777"/>
          </a:xfrm>
          <a:prstGeom prst="rect">
            <a:avLst/>
          </a:prstGeom>
          <a:noFill/>
        </p:spPr>
        <p:txBody>
          <a:bodyPr wrap="square" rtlCol="0">
            <a:spAutoFit/>
          </a:bodyPr>
          <a:lstStyle/>
          <a:p>
            <a:r>
              <a:rPr lang="en-US" sz="1400" dirty="0">
                <a:latin typeface="Cambria" panose="02040503050406030204" pitchFamily="18" charset="0"/>
                <a:ea typeface="Cambria" panose="02040503050406030204" pitchFamily="18" charset="0"/>
              </a:rPr>
              <a:t>A proper engineering design of the injection/extraction system requires the knowledge of these parameters.</a:t>
            </a:r>
          </a:p>
        </p:txBody>
      </p:sp>
      <p:sp>
        <p:nvSpPr>
          <p:cNvPr id="33" name="TextBox 32">
            <a:extLst>
              <a:ext uri="{FF2B5EF4-FFF2-40B4-BE49-F238E27FC236}">
                <a16:creationId xmlns:a16="http://schemas.microsoft.com/office/drawing/2014/main" id="{CB294898-009B-97D9-50C5-38E5C01E04BB}"/>
              </a:ext>
            </a:extLst>
          </p:cNvPr>
          <p:cNvSpPr txBox="1"/>
          <p:nvPr/>
        </p:nvSpPr>
        <p:spPr>
          <a:xfrm>
            <a:off x="260084" y="5914717"/>
            <a:ext cx="8479495"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Materials and technology fabrication relates the switching rates, efficiency, etc. </a:t>
            </a:r>
          </a:p>
        </p:txBody>
      </p:sp>
      <p:sp>
        <p:nvSpPr>
          <p:cNvPr id="2" name="TextBox 1">
            <a:extLst>
              <a:ext uri="{FF2B5EF4-FFF2-40B4-BE49-F238E27FC236}">
                <a16:creationId xmlns:a16="http://schemas.microsoft.com/office/drawing/2014/main" id="{3867BDC2-E149-032B-3C09-97C93F36CE73}"/>
              </a:ext>
            </a:extLst>
          </p:cNvPr>
          <p:cNvSpPr txBox="1"/>
          <p:nvPr/>
        </p:nvSpPr>
        <p:spPr>
          <a:xfrm>
            <a:off x="3429000" y="778132"/>
            <a:ext cx="5603627" cy="584775"/>
          </a:xfrm>
          <a:prstGeom prst="rect">
            <a:avLst/>
          </a:prstGeom>
          <a:noFill/>
        </p:spPr>
        <p:txBody>
          <a:bodyPr wrap="square" rtlCol="0">
            <a:spAutoFit/>
          </a:bodyPr>
          <a:lstStyle/>
          <a:p>
            <a:r>
              <a:rPr lang="en-US" sz="1600" dirty="0">
                <a:latin typeface="Cambria" panose="02040503050406030204" pitchFamily="18" charset="0"/>
                <a:ea typeface="Cambria" panose="02040503050406030204" pitchFamily="18" charset="0"/>
              </a:rPr>
              <a:t>Space charge effects, carrier lifetimes, mobilities in the  semiconductors   </a:t>
            </a:r>
          </a:p>
        </p:txBody>
      </p:sp>
    </p:spTree>
    <p:extLst>
      <p:ext uri="{BB962C8B-B14F-4D97-AF65-F5344CB8AC3E}">
        <p14:creationId xmlns:p14="http://schemas.microsoft.com/office/powerpoint/2010/main" val="715340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000341-EB49-8C6B-DD3E-F025FCDF4ECF}"/>
              </a:ext>
            </a:extLst>
          </p:cNvPr>
          <p:cNvSpPr>
            <a:spLocks noGrp="1"/>
          </p:cNvSpPr>
          <p:nvPr>
            <p:ph type="sldNum" sz="quarter" idx="12"/>
          </p:nvPr>
        </p:nvSpPr>
        <p:spPr/>
        <p:txBody>
          <a:bodyPr/>
          <a:lstStyle/>
          <a:p>
            <a:fld id="{5F5818FA-5F30-4AFF-B46A-ACC8C3C8B3DB}" type="slidenum">
              <a:rPr lang="en-US" smtClean="0"/>
              <a:t>8</a:t>
            </a:fld>
            <a:endParaRPr lang="en-US"/>
          </a:p>
        </p:txBody>
      </p:sp>
      <p:sp>
        <p:nvSpPr>
          <p:cNvPr id="6" name="TextBox 5">
            <a:extLst>
              <a:ext uri="{FF2B5EF4-FFF2-40B4-BE49-F238E27FC236}">
                <a16:creationId xmlns:a16="http://schemas.microsoft.com/office/drawing/2014/main" id="{DEF3BDF0-DC08-076C-FCA9-5BB17FD8F8CA}"/>
              </a:ext>
            </a:extLst>
          </p:cNvPr>
          <p:cNvSpPr txBox="1"/>
          <p:nvPr/>
        </p:nvSpPr>
        <p:spPr>
          <a:xfrm>
            <a:off x="228600" y="838200"/>
            <a:ext cx="15240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3” Si Wafers</a:t>
            </a:r>
          </a:p>
        </p:txBody>
      </p:sp>
      <p:sp>
        <p:nvSpPr>
          <p:cNvPr id="7" name="TextBox 6">
            <a:extLst>
              <a:ext uri="{FF2B5EF4-FFF2-40B4-BE49-F238E27FC236}">
                <a16:creationId xmlns:a16="http://schemas.microsoft.com/office/drawing/2014/main" id="{9859B3C1-1350-C107-7DBB-3740D62E92A1}"/>
              </a:ext>
            </a:extLst>
          </p:cNvPr>
          <p:cNvSpPr txBox="1"/>
          <p:nvPr/>
        </p:nvSpPr>
        <p:spPr>
          <a:xfrm>
            <a:off x="667832" y="1113338"/>
            <a:ext cx="32766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Deep diffusion of dopants </a:t>
            </a:r>
          </a:p>
        </p:txBody>
      </p:sp>
      <p:sp>
        <p:nvSpPr>
          <p:cNvPr id="8" name="TextBox 7">
            <a:extLst>
              <a:ext uri="{FF2B5EF4-FFF2-40B4-BE49-F238E27FC236}">
                <a16:creationId xmlns:a16="http://schemas.microsoft.com/office/drawing/2014/main" id="{F2516B21-F5E4-4A29-F550-5FD522A749D9}"/>
              </a:ext>
            </a:extLst>
          </p:cNvPr>
          <p:cNvSpPr txBox="1"/>
          <p:nvPr/>
        </p:nvSpPr>
        <p:spPr>
          <a:xfrm>
            <a:off x="2514600" y="1388476"/>
            <a:ext cx="15240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Metallization</a:t>
            </a:r>
          </a:p>
        </p:txBody>
      </p:sp>
      <p:sp>
        <p:nvSpPr>
          <p:cNvPr id="9" name="TextBox 8">
            <a:extLst>
              <a:ext uri="{FF2B5EF4-FFF2-40B4-BE49-F238E27FC236}">
                <a16:creationId xmlns:a16="http://schemas.microsoft.com/office/drawing/2014/main" id="{846E070D-9CE1-A0E2-37C9-B9FBBBA9B560}"/>
              </a:ext>
            </a:extLst>
          </p:cNvPr>
          <p:cNvSpPr txBox="1"/>
          <p:nvPr/>
        </p:nvSpPr>
        <p:spPr>
          <a:xfrm>
            <a:off x="3134622" y="1663614"/>
            <a:ext cx="32004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Brazing of stacked assembly  </a:t>
            </a:r>
          </a:p>
        </p:txBody>
      </p:sp>
      <p:pic>
        <p:nvPicPr>
          <p:cNvPr id="11" name="Picture 10">
            <a:extLst>
              <a:ext uri="{FF2B5EF4-FFF2-40B4-BE49-F238E27FC236}">
                <a16:creationId xmlns:a16="http://schemas.microsoft.com/office/drawing/2014/main" id="{1E4A4C32-F7E1-BAD6-6F5B-4B9A92F466CE}"/>
              </a:ext>
            </a:extLst>
          </p:cNvPr>
          <p:cNvPicPr>
            <a:picLocks noChangeAspect="1"/>
          </p:cNvPicPr>
          <p:nvPr/>
        </p:nvPicPr>
        <p:blipFill>
          <a:blip r:embed="rId3"/>
          <a:stretch>
            <a:fillRect/>
          </a:stretch>
        </p:blipFill>
        <p:spPr>
          <a:xfrm rot="16200000">
            <a:off x="697392" y="2692146"/>
            <a:ext cx="1174128" cy="2007494"/>
          </a:xfrm>
          <a:prstGeom prst="rect">
            <a:avLst/>
          </a:prstGeom>
        </p:spPr>
      </p:pic>
      <p:pic>
        <p:nvPicPr>
          <p:cNvPr id="13" name="Picture 12">
            <a:extLst>
              <a:ext uri="{FF2B5EF4-FFF2-40B4-BE49-F238E27FC236}">
                <a16:creationId xmlns:a16="http://schemas.microsoft.com/office/drawing/2014/main" id="{3919EEDE-37D5-7DE7-8302-3B2D2543CBF1}"/>
              </a:ext>
            </a:extLst>
          </p:cNvPr>
          <p:cNvPicPr>
            <a:picLocks noChangeAspect="1"/>
          </p:cNvPicPr>
          <p:nvPr/>
        </p:nvPicPr>
        <p:blipFill>
          <a:blip r:embed="rId4"/>
          <a:stretch>
            <a:fillRect/>
          </a:stretch>
        </p:blipFill>
        <p:spPr>
          <a:xfrm>
            <a:off x="280708" y="1721533"/>
            <a:ext cx="1776691" cy="1324816"/>
          </a:xfrm>
          <a:prstGeom prst="rect">
            <a:avLst/>
          </a:prstGeom>
        </p:spPr>
      </p:pic>
      <p:pic>
        <p:nvPicPr>
          <p:cNvPr id="15" name="Picture 14">
            <a:extLst>
              <a:ext uri="{FF2B5EF4-FFF2-40B4-BE49-F238E27FC236}">
                <a16:creationId xmlns:a16="http://schemas.microsoft.com/office/drawing/2014/main" id="{48E1A693-8934-2B14-8F36-9863851D1D3A}"/>
              </a:ext>
            </a:extLst>
          </p:cNvPr>
          <p:cNvPicPr>
            <a:picLocks noChangeAspect="1"/>
          </p:cNvPicPr>
          <p:nvPr/>
        </p:nvPicPr>
        <p:blipFill>
          <a:blip r:embed="rId5"/>
          <a:stretch>
            <a:fillRect/>
          </a:stretch>
        </p:blipFill>
        <p:spPr>
          <a:xfrm>
            <a:off x="1074876" y="4443658"/>
            <a:ext cx="2720755" cy="2037005"/>
          </a:xfrm>
          <a:prstGeom prst="rect">
            <a:avLst/>
          </a:prstGeom>
        </p:spPr>
      </p:pic>
      <p:pic>
        <p:nvPicPr>
          <p:cNvPr id="17" name="Picture 16">
            <a:extLst>
              <a:ext uri="{FF2B5EF4-FFF2-40B4-BE49-F238E27FC236}">
                <a16:creationId xmlns:a16="http://schemas.microsoft.com/office/drawing/2014/main" id="{75B53366-006E-ACB6-EB22-30ECC838B4FD}"/>
              </a:ext>
            </a:extLst>
          </p:cNvPr>
          <p:cNvPicPr>
            <a:picLocks noChangeAspect="1"/>
          </p:cNvPicPr>
          <p:nvPr/>
        </p:nvPicPr>
        <p:blipFill>
          <a:blip r:embed="rId6"/>
          <a:stretch>
            <a:fillRect/>
          </a:stretch>
        </p:blipFill>
        <p:spPr>
          <a:xfrm>
            <a:off x="2438400" y="2156177"/>
            <a:ext cx="2073615" cy="1905303"/>
          </a:xfrm>
          <a:prstGeom prst="rect">
            <a:avLst/>
          </a:prstGeom>
        </p:spPr>
      </p:pic>
      <p:sp>
        <p:nvSpPr>
          <p:cNvPr id="18" name="TextBox 17">
            <a:extLst>
              <a:ext uri="{FF2B5EF4-FFF2-40B4-BE49-F238E27FC236}">
                <a16:creationId xmlns:a16="http://schemas.microsoft.com/office/drawing/2014/main" id="{0C0A40D4-5DB4-A991-CB8D-2D29D1B2BD40}"/>
              </a:ext>
            </a:extLst>
          </p:cNvPr>
          <p:cNvSpPr txBox="1"/>
          <p:nvPr/>
        </p:nvSpPr>
        <p:spPr>
          <a:xfrm>
            <a:off x="1752600" y="374435"/>
            <a:ext cx="60198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 DSRD Fabrication Process with Our Industrial Partner</a:t>
            </a:r>
          </a:p>
        </p:txBody>
      </p:sp>
      <p:sp>
        <p:nvSpPr>
          <p:cNvPr id="19" name="TextBox 18">
            <a:extLst>
              <a:ext uri="{FF2B5EF4-FFF2-40B4-BE49-F238E27FC236}">
                <a16:creationId xmlns:a16="http://schemas.microsoft.com/office/drawing/2014/main" id="{ADD67ACF-39BA-7B5A-BE38-7934C0015F3D}"/>
              </a:ext>
            </a:extLst>
          </p:cNvPr>
          <p:cNvSpPr txBox="1"/>
          <p:nvPr/>
        </p:nvSpPr>
        <p:spPr>
          <a:xfrm>
            <a:off x="4277109" y="4871220"/>
            <a:ext cx="4709030" cy="646331"/>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However, there are chips which work in  DSRD, SOS, and other modes.</a:t>
            </a:r>
          </a:p>
        </p:txBody>
      </p:sp>
      <p:sp>
        <p:nvSpPr>
          <p:cNvPr id="20" name="TextBox 19">
            <a:extLst>
              <a:ext uri="{FF2B5EF4-FFF2-40B4-BE49-F238E27FC236}">
                <a16:creationId xmlns:a16="http://schemas.microsoft.com/office/drawing/2014/main" id="{61CD343A-FC2D-C85B-5606-2365C8620511}"/>
              </a:ext>
            </a:extLst>
          </p:cNvPr>
          <p:cNvSpPr txBox="1"/>
          <p:nvPr/>
        </p:nvSpPr>
        <p:spPr>
          <a:xfrm>
            <a:off x="4307739" y="5557333"/>
            <a:ext cx="4258411" cy="923330"/>
          </a:xfrm>
          <a:prstGeom prst="rect">
            <a:avLst/>
          </a:prstGeom>
          <a:noFill/>
        </p:spPr>
        <p:txBody>
          <a:bodyPr wrap="square" rtlCol="0">
            <a:spAutoFit/>
          </a:bodyPr>
          <a:lstStyle/>
          <a:p>
            <a:r>
              <a:rPr lang="en-US" dirty="0">
                <a:solidFill>
                  <a:srgbClr val="7030A0"/>
                </a:solidFill>
                <a:latin typeface="Cambria" panose="02040503050406030204" pitchFamily="18" charset="0"/>
                <a:ea typeface="Cambria" panose="02040503050406030204" pitchFamily="18" charset="0"/>
              </a:rPr>
              <a:t>A selection of chips before their stack in series would be one important technological step in future. </a:t>
            </a:r>
          </a:p>
        </p:txBody>
      </p:sp>
      <p:pic>
        <p:nvPicPr>
          <p:cNvPr id="4" name="Picture 3" descr="A screen shot of a graph&#10;&#10;Description automatically generated with medium confidence">
            <a:extLst>
              <a:ext uri="{FF2B5EF4-FFF2-40B4-BE49-F238E27FC236}">
                <a16:creationId xmlns:a16="http://schemas.microsoft.com/office/drawing/2014/main" id="{92135B35-52D1-57DE-292A-5CAE031EAAE4}"/>
              </a:ext>
            </a:extLst>
          </p:cNvPr>
          <p:cNvPicPr>
            <a:picLocks noChangeAspect="1"/>
          </p:cNvPicPr>
          <p:nvPr/>
        </p:nvPicPr>
        <p:blipFill>
          <a:blip r:embed="rId7"/>
          <a:stretch>
            <a:fillRect/>
          </a:stretch>
        </p:blipFill>
        <p:spPr>
          <a:xfrm>
            <a:off x="4724400" y="2308084"/>
            <a:ext cx="3048000" cy="2286000"/>
          </a:xfrm>
          <a:prstGeom prst="rect">
            <a:avLst/>
          </a:prstGeom>
        </p:spPr>
      </p:pic>
    </p:spTree>
    <p:extLst>
      <p:ext uri="{BB962C8B-B14F-4D97-AF65-F5344CB8AC3E}">
        <p14:creationId xmlns:p14="http://schemas.microsoft.com/office/powerpoint/2010/main" val="2432463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577EA0-E7F9-5C93-DFA8-8425917CAD5E}"/>
              </a:ext>
            </a:extLst>
          </p:cNvPr>
          <p:cNvSpPr>
            <a:spLocks noGrp="1"/>
          </p:cNvSpPr>
          <p:nvPr>
            <p:ph type="sldNum" sz="quarter" idx="12"/>
          </p:nvPr>
        </p:nvSpPr>
        <p:spPr/>
        <p:txBody>
          <a:bodyPr/>
          <a:lstStyle/>
          <a:p>
            <a:fld id="{5F5818FA-5F30-4AFF-B46A-ACC8C3C8B3DB}" type="slidenum">
              <a:rPr lang="en-US" smtClean="0"/>
              <a:t>9</a:t>
            </a:fld>
            <a:endParaRPr lang="en-US"/>
          </a:p>
        </p:txBody>
      </p:sp>
      <p:grpSp>
        <p:nvGrpSpPr>
          <p:cNvPr id="4" name="Group 3">
            <a:extLst>
              <a:ext uri="{FF2B5EF4-FFF2-40B4-BE49-F238E27FC236}">
                <a16:creationId xmlns:a16="http://schemas.microsoft.com/office/drawing/2014/main" id="{0D3A38FB-647C-7FCF-D6F9-70C21B634A91}"/>
              </a:ext>
            </a:extLst>
          </p:cNvPr>
          <p:cNvGrpSpPr/>
          <p:nvPr/>
        </p:nvGrpSpPr>
        <p:grpSpPr>
          <a:xfrm>
            <a:off x="4500987" y="738511"/>
            <a:ext cx="4262013" cy="3086100"/>
            <a:chOff x="407531" y="1835834"/>
            <a:chExt cx="4262013" cy="3086100"/>
          </a:xfrm>
        </p:grpSpPr>
        <p:pic>
          <p:nvPicPr>
            <p:cNvPr id="5" name="Picture 4" descr="A picture containing indoor, dirty&#10;&#10;Description automatically generated">
              <a:extLst>
                <a:ext uri="{FF2B5EF4-FFF2-40B4-BE49-F238E27FC236}">
                  <a16:creationId xmlns:a16="http://schemas.microsoft.com/office/drawing/2014/main" id="{1B4D9957-AED7-D3D1-2490-9237FFC3F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31" y="1835834"/>
              <a:ext cx="4114800" cy="3086100"/>
            </a:xfrm>
            <a:prstGeom prst="rect">
              <a:avLst/>
            </a:prstGeom>
          </p:spPr>
        </p:pic>
        <p:sp>
          <p:nvSpPr>
            <p:cNvPr id="6" name="TextBox 5">
              <a:extLst>
                <a:ext uri="{FF2B5EF4-FFF2-40B4-BE49-F238E27FC236}">
                  <a16:creationId xmlns:a16="http://schemas.microsoft.com/office/drawing/2014/main" id="{9F9E9D6C-889F-2E62-00A1-9CD7D4C79C15}"/>
                </a:ext>
              </a:extLst>
            </p:cNvPr>
            <p:cNvSpPr txBox="1"/>
            <p:nvPr/>
          </p:nvSpPr>
          <p:spPr>
            <a:xfrm>
              <a:off x="667848" y="2824886"/>
              <a:ext cx="739658" cy="276999"/>
            </a:xfrm>
            <a:prstGeom prst="rect">
              <a:avLst/>
            </a:prstGeom>
            <a:noFill/>
          </p:spPr>
          <p:txBody>
            <a:bodyPr wrap="square" rtlCol="0">
              <a:spAutoFit/>
            </a:bodyPr>
            <a:lstStyle/>
            <a:p>
              <a:r>
                <a:rPr lang="en-US" sz="1200" dirty="0">
                  <a:solidFill>
                    <a:srgbClr val="FFFF00"/>
                  </a:solidFill>
                  <a:latin typeface="Cambria" panose="02040503050406030204" pitchFamily="18" charset="0"/>
                  <a:ea typeface="Cambria" panose="02040503050406030204" pitchFamily="18" charset="0"/>
                </a:rPr>
                <a:t>Bellows</a:t>
              </a:r>
            </a:p>
          </p:txBody>
        </p:sp>
        <p:sp>
          <p:nvSpPr>
            <p:cNvPr id="7" name="TextBox 6">
              <a:extLst>
                <a:ext uri="{FF2B5EF4-FFF2-40B4-BE49-F238E27FC236}">
                  <a16:creationId xmlns:a16="http://schemas.microsoft.com/office/drawing/2014/main" id="{F9D18A91-1D14-29BF-B425-0D80DE126B2C}"/>
                </a:ext>
              </a:extLst>
            </p:cNvPr>
            <p:cNvSpPr txBox="1"/>
            <p:nvPr/>
          </p:nvSpPr>
          <p:spPr>
            <a:xfrm>
              <a:off x="1037677" y="3021860"/>
              <a:ext cx="739658" cy="276999"/>
            </a:xfrm>
            <a:prstGeom prst="rect">
              <a:avLst/>
            </a:prstGeom>
            <a:noFill/>
          </p:spPr>
          <p:txBody>
            <a:bodyPr wrap="square" rtlCol="0">
              <a:spAutoFit/>
            </a:bodyPr>
            <a:lstStyle/>
            <a:p>
              <a:r>
                <a:rPr lang="en-US" sz="1200" dirty="0">
                  <a:solidFill>
                    <a:srgbClr val="FFFF00"/>
                  </a:solidFill>
                  <a:latin typeface="Cambria" panose="02040503050406030204" pitchFamily="18" charset="0"/>
                  <a:ea typeface="Cambria" panose="02040503050406030204" pitchFamily="18" charset="0"/>
                </a:rPr>
                <a:t>V-kicker</a:t>
              </a:r>
            </a:p>
          </p:txBody>
        </p:sp>
        <p:sp>
          <p:nvSpPr>
            <p:cNvPr id="8" name="TextBox 7">
              <a:extLst>
                <a:ext uri="{FF2B5EF4-FFF2-40B4-BE49-F238E27FC236}">
                  <a16:creationId xmlns:a16="http://schemas.microsoft.com/office/drawing/2014/main" id="{F8E1C155-CA55-4F81-2211-2B2E1E43B53C}"/>
                </a:ext>
              </a:extLst>
            </p:cNvPr>
            <p:cNvSpPr txBox="1"/>
            <p:nvPr/>
          </p:nvSpPr>
          <p:spPr>
            <a:xfrm>
              <a:off x="1525341" y="3463264"/>
              <a:ext cx="864731" cy="276999"/>
            </a:xfrm>
            <a:prstGeom prst="rect">
              <a:avLst/>
            </a:prstGeom>
            <a:noFill/>
          </p:spPr>
          <p:txBody>
            <a:bodyPr wrap="square" rtlCol="0">
              <a:spAutoFit/>
            </a:bodyPr>
            <a:lstStyle/>
            <a:p>
              <a:r>
                <a:rPr lang="en-US" sz="1200" dirty="0">
                  <a:solidFill>
                    <a:srgbClr val="FFFF00"/>
                  </a:solidFill>
                  <a:latin typeface="Cambria" panose="02040503050406030204" pitchFamily="18" charset="0"/>
                  <a:ea typeface="Cambria" panose="02040503050406030204" pitchFamily="18" charset="0"/>
                </a:rPr>
                <a:t>H-kicker</a:t>
              </a:r>
            </a:p>
          </p:txBody>
        </p:sp>
        <p:sp>
          <p:nvSpPr>
            <p:cNvPr id="9" name="TextBox 8">
              <a:extLst>
                <a:ext uri="{FF2B5EF4-FFF2-40B4-BE49-F238E27FC236}">
                  <a16:creationId xmlns:a16="http://schemas.microsoft.com/office/drawing/2014/main" id="{69ED25B2-9B60-91B2-AE97-5D3636727126}"/>
                </a:ext>
              </a:extLst>
            </p:cNvPr>
            <p:cNvSpPr txBox="1"/>
            <p:nvPr/>
          </p:nvSpPr>
          <p:spPr>
            <a:xfrm>
              <a:off x="2885028" y="3492098"/>
              <a:ext cx="739658" cy="276999"/>
            </a:xfrm>
            <a:prstGeom prst="rect">
              <a:avLst/>
            </a:prstGeom>
            <a:noFill/>
          </p:spPr>
          <p:txBody>
            <a:bodyPr wrap="square" rtlCol="0">
              <a:spAutoFit/>
            </a:bodyPr>
            <a:lstStyle/>
            <a:p>
              <a:r>
                <a:rPr lang="en-US" sz="1200" dirty="0">
                  <a:solidFill>
                    <a:srgbClr val="FFFF00"/>
                  </a:solidFill>
                  <a:latin typeface="Cambria" panose="02040503050406030204" pitchFamily="18" charset="0"/>
                  <a:ea typeface="Cambria" panose="02040503050406030204" pitchFamily="18" charset="0"/>
                </a:rPr>
                <a:t>Drift</a:t>
              </a:r>
            </a:p>
          </p:txBody>
        </p:sp>
        <p:sp>
          <p:nvSpPr>
            <p:cNvPr id="10" name="TextBox 9">
              <a:extLst>
                <a:ext uri="{FF2B5EF4-FFF2-40B4-BE49-F238E27FC236}">
                  <a16:creationId xmlns:a16="http://schemas.microsoft.com/office/drawing/2014/main" id="{0FDEFA04-2A66-2E8D-53B7-52875A09F838}"/>
                </a:ext>
              </a:extLst>
            </p:cNvPr>
            <p:cNvSpPr txBox="1"/>
            <p:nvPr/>
          </p:nvSpPr>
          <p:spPr>
            <a:xfrm>
              <a:off x="3929886" y="3678844"/>
              <a:ext cx="739658" cy="276999"/>
            </a:xfrm>
            <a:prstGeom prst="rect">
              <a:avLst/>
            </a:prstGeom>
            <a:noFill/>
          </p:spPr>
          <p:txBody>
            <a:bodyPr wrap="square" rtlCol="0">
              <a:spAutoFit/>
            </a:bodyPr>
            <a:lstStyle/>
            <a:p>
              <a:r>
                <a:rPr lang="en-US" sz="1200" dirty="0">
                  <a:solidFill>
                    <a:srgbClr val="FFFF00"/>
                  </a:solidFill>
                  <a:latin typeface="Cambria" panose="02040503050406030204" pitchFamily="18" charset="0"/>
                  <a:ea typeface="Cambria" panose="02040503050406030204" pitchFamily="18" charset="0"/>
                </a:rPr>
                <a:t>Bellows</a:t>
              </a:r>
            </a:p>
          </p:txBody>
        </p:sp>
        <p:sp>
          <p:nvSpPr>
            <p:cNvPr id="11" name="TextBox 10">
              <a:extLst>
                <a:ext uri="{FF2B5EF4-FFF2-40B4-BE49-F238E27FC236}">
                  <a16:creationId xmlns:a16="http://schemas.microsoft.com/office/drawing/2014/main" id="{8910DC7E-556B-3ED9-1CD0-DAB001D40050}"/>
                </a:ext>
              </a:extLst>
            </p:cNvPr>
            <p:cNvSpPr txBox="1"/>
            <p:nvPr/>
          </p:nvSpPr>
          <p:spPr>
            <a:xfrm>
              <a:off x="1675786" y="3101885"/>
              <a:ext cx="2640868" cy="276999"/>
            </a:xfrm>
            <a:prstGeom prst="rect">
              <a:avLst/>
            </a:prstGeom>
            <a:noFill/>
          </p:spPr>
          <p:txBody>
            <a:bodyPr wrap="square" rtlCol="0">
              <a:spAutoFit/>
            </a:bodyPr>
            <a:lstStyle/>
            <a:p>
              <a:r>
                <a:rPr lang="en-US" sz="1200" dirty="0">
                  <a:solidFill>
                    <a:srgbClr val="FFFF00"/>
                  </a:solidFill>
                  <a:latin typeface="Cambria" panose="02040503050406030204" pitchFamily="18" charset="0"/>
                  <a:ea typeface="Cambria" panose="02040503050406030204" pitchFamily="18" charset="0"/>
                </a:rPr>
                <a:t>4-way cross with components</a:t>
              </a:r>
            </a:p>
          </p:txBody>
        </p:sp>
      </p:grpSp>
      <p:pic>
        <p:nvPicPr>
          <p:cNvPr id="13" name="Picture 12" descr="A picture containing text, floor, indoor&#10;&#10;Description automatically generated">
            <a:extLst>
              <a:ext uri="{FF2B5EF4-FFF2-40B4-BE49-F238E27FC236}">
                <a16:creationId xmlns:a16="http://schemas.microsoft.com/office/drawing/2014/main" id="{A4046564-3CB3-BC12-8BAA-6069DE29D71C}"/>
              </a:ext>
            </a:extLst>
          </p:cNvPr>
          <p:cNvPicPr>
            <a:picLocks noChangeAspect="1"/>
          </p:cNvPicPr>
          <p:nvPr/>
        </p:nvPicPr>
        <p:blipFill>
          <a:blip r:embed="rId4"/>
          <a:stretch>
            <a:fillRect/>
          </a:stretch>
        </p:blipFill>
        <p:spPr>
          <a:xfrm>
            <a:off x="332985" y="1063090"/>
            <a:ext cx="3705615" cy="2779212"/>
          </a:xfrm>
          <a:prstGeom prst="rect">
            <a:avLst/>
          </a:prstGeom>
        </p:spPr>
      </p:pic>
      <p:pic>
        <p:nvPicPr>
          <p:cNvPr id="14" name="Picture 13">
            <a:extLst>
              <a:ext uri="{FF2B5EF4-FFF2-40B4-BE49-F238E27FC236}">
                <a16:creationId xmlns:a16="http://schemas.microsoft.com/office/drawing/2014/main" id="{D2C2EFBF-1686-913E-3E56-2EDA8A205544}"/>
              </a:ext>
            </a:extLst>
          </p:cNvPr>
          <p:cNvPicPr>
            <a:picLocks noChangeAspect="1"/>
          </p:cNvPicPr>
          <p:nvPr/>
        </p:nvPicPr>
        <p:blipFill>
          <a:blip r:embed="rId5"/>
          <a:stretch>
            <a:fillRect/>
          </a:stretch>
        </p:blipFill>
        <p:spPr>
          <a:xfrm>
            <a:off x="332985" y="3853354"/>
            <a:ext cx="2743200" cy="2057400"/>
          </a:xfrm>
          <a:prstGeom prst="rect">
            <a:avLst/>
          </a:prstGeom>
        </p:spPr>
      </p:pic>
      <p:sp>
        <p:nvSpPr>
          <p:cNvPr id="22" name="TextBox 21">
            <a:extLst>
              <a:ext uri="{FF2B5EF4-FFF2-40B4-BE49-F238E27FC236}">
                <a16:creationId xmlns:a16="http://schemas.microsoft.com/office/drawing/2014/main" id="{8D9462D1-BF9C-C33A-F968-4B51725F84C0}"/>
              </a:ext>
            </a:extLst>
          </p:cNvPr>
          <p:cNvSpPr txBox="1"/>
          <p:nvPr/>
        </p:nvSpPr>
        <p:spPr>
          <a:xfrm>
            <a:off x="332985" y="222726"/>
            <a:ext cx="8233165" cy="646331"/>
          </a:xfrm>
          <a:prstGeom prst="rect">
            <a:avLst/>
          </a:prstGeom>
          <a:noFill/>
        </p:spPr>
        <p:txBody>
          <a:bodyPr wrap="square" rtlCol="0">
            <a:spAutoFit/>
          </a:bodyPr>
          <a:lstStyle/>
          <a:p>
            <a:r>
              <a:rPr lang="en-US" dirty="0">
                <a:solidFill>
                  <a:srgbClr val="7030A0"/>
                </a:solidFill>
                <a:latin typeface="Cambria" pitchFamily="18" charset="0"/>
              </a:rPr>
              <a:t>Example: A control of the individual bunch orbit on the LCLS-I multi-bunch mode operation</a:t>
            </a:r>
            <a:endParaRPr lang="en-US" dirty="0"/>
          </a:p>
        </p:txBody>
      </p:sp>
      <p:grpSp>
        <p:nvGrpSpPr>
          <p:cNvPr id="23" name="Group 22">
            <a:extLst>
              <a:ext uri="{FF2B5EF4-FFF2-40B4-BE49-F238E27FC236}">
                <a16:creationId xmlns:a16="http://schemas.microsoft.com/office/drawing/2014/main" id="{83A8AEAB-8E4E-9737-8167-8144ED434B51}"/>
              </a:ext>
            </a:extLst>
          </p:cNvPr>
          <p:cNvGrpSpPr/>
          <p:nvPr/>
        </p:nvGrpSpPr>
        <p:grpSpPr>
          <a:xfrm>
            <a:off x="3570611" y="3117851"/>
            <a:ext cx="4452731" cy="3200400"/>
            <a:chOff x="4290523" y="983276"/>
            <a:chExt cx="4452731" cy="3200400"/>
          </a:xfrm>
        </p:grpSpPr>
        <p:pic>
          <p:nvPicPr>
            <p:cNvPr id="24" name="Picture 23" descr="Graphical user interface&#10;&#10;Description automatically generated">
              <a:extLst>
                <a:ext uri="{FF2B5EF4-FFF2-40B4-BE49-F238E27FC236}">
                  <a16:creationId xmlns:a16="http://schemas.microsoft.com/office/drawing/2014/main" id="{89CDFEF3-3F1B-0E9F-A663-A653CBF22429}"/>
                </a:ext>
              </a:extLst>
            </p:cNvPr>
            <p:cNvPicPr>
              <a:picLocks noChangeAspect="1"/>
            </p:cNvPicPr>
            <p:nvPr/>
          </p:nvPicPr>
          <p:blipFill>
            <a:blip r:embed="rId6"/>
            <a:stretch>
              <a:fillRect/>
            </a:stretch>
          </p:blipFill>
          <p:spPr>
            <a:xfrm>
              <a:off x="4290523" y="983276"/>
              <a:ext cx="4452731" cy="3200400"/>
            </a:xfrm>
            <a:prstGeom prst="rect">
              <a:avLst/>
            </a:prstGeom>
          </p:spPr>
        </p:pic>
        <p:sp>
          <p:nvSpPr>
            <p:cNvPr id="25" name="TextBox 24">
              <a:extLst>
                <a:ext uri="{FF2B5EF4-FFF2-40B4-BE49-F238E27FC236}">
                  <a16:creationId xmlns:a16="http://schemas.microsoft.com/office/drawing/2014/main" id="{B5D30E8B-EA27-6E89-5596-1E27F37BEEBB}"/>
                </a:ext>
              </a:extLst>
            </p:cNvPr>
            <p:cNvSpPr txBox="1"/>
            <p:nvPr/>
          </p:nvSpPr>
          <p:spPr>
            <a:xfrm>
              <a:off x="5719878" y="2140300"/>
              <a:ext cx="2504844" cy="1200329"/>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Kicker aperture: 20 mm</a:t>
              </a:r>
            </a:p>
            <a:p>
              <a:r>
                <a:rPr lang="en-US" dirty="0">
                  <a:solidFill>
                    <a:schemeClr val="bg1"/>
                  </a:solidFill>
                  <a:latin typeface="Times New Roman" panose="02020603050405020304" pitchFamily="18" charset="0"/>
                  <a:cs typeface="Times New Roman" panose="02020603050405020304" pitchFamily="18" charset="0"/>
                </a:rPr>
                <a:t>Length: 300 mm</a:t>
              </a:r>
            </a:p>
            <a:p>
              <a:r>
                <a:rPr lang="en-US" dirty="0">
                  <a:solidFill>
                    <a:schemeClr val="bg1"/>
                  </a:solidFill>
                  <a:latin typeface="Times New Roman" panose="02020603050405020304" pitchFamily="18" charset="0"/>
                  <a:cs typeface="Times New Roman" panose="02020603050405020304" pitchFamily="18" charset="0"/>
                </a:rPr>
                <a:t>Kicker filling time: 1 ns</a:t>
              </a:r>
            </a:p>
            <a:p>
              <a:r>
                <a:rPr lang="en-US" dirty="0">
                  <a:solidFill>
                    <a:schemeClr val="bg1"/>
                  </a:solidFill>
                  <a:latin typeface="Times New Roman" panose="02020603050405020304" pitchFamily="18" charset="0"/>
                  <a:cs typeface="Times New Roman" panose="02020603050405020304" pitchFamily="18" charset="0"/>
                </a:rPr>
                <a:t>Transvers kick: 307 keV</a:t>
              </a:r>
            </a:p>
          </p:txBody>
        </p:sp>
        <p:cxnSp>
          <p:nvCxnSpPr>
            <p:cNvPr id="26" name="Straight Arrow Connector 25">
              <a:extLst>
                <a:ext uri="{FF2B5EF4-FFF2-40B4-BE49-F238E27FC236}">
                  <a16:creationId xmlns:a16="http://schemas.microsoft.com/office/drawing/2014/main" id="{9090B9A6-8D47-D4CF-DF3C-68062BA9CEA3}"/>
                </a:ext>
              </a:extLst>
            </p:cNvPr>
            <p:cNvCxnSpPr/>
            <p:nvPr/>
          </p:nvCxnSpPr>
          <p:spPr>
            <a:xfrm>
              <a:off x="6553200" y="1524000"/>
              <a:ext cx="838200" cy="0"/>
            </a:xfrm>
            <a:prstGeom prst="straightConnector1">
              <a:avLst/>
            </a:prstGeom>
            <a:ln w="15875">
              <a:solidFill>
                <a:schemeClr val="bg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66B9ED9-3DC0-1AFA-58D7-333267910A48}"/>
                </a:ext>
              </a:extLst>
            </p:cNvPr>
            <p:cNvSpPr txBox="1"/>
            <p:nvPr/>
          </p:nvSpPr>
          <p:spPr>
            <a:xfrm>
              <a:off x="6705600" y="1599231"/>
              <a:ext cx="762000" cy="369332"/>
            </a:xfrm>
            <a:prstGeom prst="rect">
              <a:avLst/>
            </a:prstGeom>
            <a:noFill/>
          </p:spPr>
          <p:txBody>
            <a:bodyPr wrap="square" rtlCol="0">
              <a:spAutoFit/>
            </a:bodyPr>
            <a:lstStyle/>
            <a:p>
              <a:r>
                <a:rPr lang="en-US" dirty="0">
                  <a:solidFill>
                    <a:schemeClr val="bg1"/>
                  </a:solidFill>
                  <a:latin typeface="Cambria" panose="02040503050406030204" pitchFamily="18" charset="0"/>
                  <a:ea typeface="Cambria" panose="02040503050406030204" pitchFamily="18" charset="0"/>
                </a:rPr>
                <a:t>2 ns</a:t>
              </a:r>
            </a:p>
          </p:txBody>
        </p:sp>
      </p:grpSp>
    </p:spTree>
    <p:extLst>
      <p:ext uri="{BB962C8B-B14F-4D97-AF65-F5344CB8AC3E}">
        <p14:creationId xmlns:p14="http://schemas.microsoft.com/office/powerpoint/2010/main" val="10999352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ER_VERSION" val="6"/>
  <p:tag name="ARTICULATE_PROJECT_CHECK" val="0"/>
  <p:tag name="ARTICULATE_PROJECT_OPEN" val="0"/>
</p:tagLst>
</file>

<file path=ppt/theme/theme1.xml><?xml version="1.0" encoding="utf-8"?>
<a:theme xmlns:a="http://schemas.openxmlformats.org/drawingml/2006/main" name="SLAC_Template_PowerPoint">
  <a:themeElements>
    <a:clrScheme name="Custom 4">
      <a:dk1>
        <a:srgbClr val="A4001D"/>
      </a:dk1>
      <a:lt1>
        <a:sysClr val="window" lastClr="FFFFFF"/>
      </a:lt1>
      <a:dk2>
        <a:srgbClr val="E17000"/>
      </a:dk2>
      <a:lt2>
        <a:srgbClr val="000000"/>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SLAC_Template_PowerPoint</Template>
  <TotalTime>46929</TotalTime>
  <Words>1379</Words>
  <Application>Microsoft Office PowerPoint</Application>
  <PresentationFormat>On-screen Show (4:3)</PresentationFormat>
  <Paragraphs>198</Paragraphs>
  <Slides>15</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Cambria</vt:lpstr>
      <vt:lpstr>Cambria Math</vt:lpstr>
      <vt:lpstr>Symbol</vt:lpstr>
      <vt:lpstr>Times New Roman</vt:lpstr>
      <vt:lpstr>Wingdings</vt:lpstr>
      <vt:lpstr>SLAC_Template_PowerPoint</vt:lpstr>
      <vt:lpstr>A Nanosecond Pulse Technology for Injection/Extraction Systems</vt:lpstr>
      <vt:lpstr>PowerPoint Presentation</vt:lpstr>
      <vt:lpstr>PowerPoint Presentation</vt:lpstr>
      <vt:lpstr>PowerPoint Presentation</vt:lpstr>
      <vt:lpstr>A Nanosecond Pulser for Injection/Extraction Kicker  with a 3 MeV Transverse Kick</vt:lpstr>
      <vt:lpstr>Pulser Prototype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SLAC National Accelerator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Science</dc:title>
  <dc:creator>Bonwyn Barnett</dc:creator>
  <cp:lastModifiedBy>Krasnykh, Anatoly K.</cp:lastModifiedBy>
  <cp:revision>372</cp:revision>
  <cp:lastPrinted>2023-05-02T21:52:06Z</cp:lastPrinted>
  <dcterms:created xsi:type="dcterms:W3CDTF">2012-04-12T23:05:29Z</dcterms:created>
  <dcterms:modified xsi:type="dcterms:W3CDTF">2023-05-15T23:06:53Z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SLAC_PPT_032312</vt:lpwstr>
  </property>
  <property fmtid="{D5CDD505-2E9C-101B-9397-08002B2CF9AE}" pid="4" name="ArticulateGUID">
    <vt:lpwstr>4F2C0736-F769-41F4-8D23-03358470444A</vt:lpwstr>
  </property>
  <property fmtid="{D5CDD505-2E9C-101B-9397-08002B2CF9AE}" pid="5" name="ArticulateProjectFull">
    <vt:lpwstr>F:\PROJECTS\JohnsonBeesley\S+G\SLAC\SLAC_PPT_040212.ppta</vt:lpwstr>
  </property>
</Properties>
</file>