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21"/>
  </p:notesMasterIdLst>
  <p:sldIdLst>
    <p:sldId id="363" r:id="rId5"/>
    <p:sldId id="400" r:id="rId6"/>
    <p:sldId id="424" r:id="rId7"/>
    <p:sldId id="415" r:id="rId8"/>
    <p:sldId id="401" r:id="rId9"/>
    <p:sldId id="406" r:id="rId10"/>
    <p:sldId id="408" r:id="rId11"/>
    <p:sldId id="402" r:id="rId12"/>
    <p:sldId id="405" r:id="rId13"/>
    <p:sldId id="407" r:id="rId14"/>
    <p:sldId id="413" r:id="rId15"/>
    <p:sldId id="414" r:id="rId16"/>
    <p:sldId id="411" r:id="rId17"/>
    <p:sldId id="410" r:id="rId18"/>
    <p:sldId id="425" r:id="rId19"/>
    <p:sldId id="409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Lato Black" panose="020F0502020204030204" pitchFamily="34" charset="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1515"/>
    <a:srgbClr val="AF2D24"/>
    <a:srgbClr val="E04F39"/>
    <a:srgbClr val="B83A4B"/>
    <a:srgbClr val="53565A"/>
    <a:srgbClr val="5F574F"/>
    <a:srgbClr val="B6B1A9"/>
    <a:srgbClr val="D4D1D1"/>
    <a:srgbClr val="544948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27DACB-6532-7E42-BCB6-60C6A0CE5FF6}" v="1" dt="2023-05-16T20:24:32.612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orient="horz" pos="2112"/>
        <p:guide pos="3840"/>
        <p:guide pos="504"/>
        <p:guide orient="horz" pos="1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microsoft.com/office/2015/10/relationships/revisionInfo" Target="revisionInfo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en White" userId="6adde81e-d381-4507-9889-7098a5494f13" providerId="ADAL" clId="{40A92581-6195-4BC5-8F02-9C5D38E2A0F8}"/>
    <pc:docChg chg="delSld modMainMaster">
      <pc:chgData name="Glen White" userId="6adde81e-d381-4507-9889-7098a5494f13" providerId="ADAL" clId="{40A92581-6195-4BC5-8F02-9C5D38E2A0F8}" dt="2023-05-14T16:09:26.248" v="21" actId="47"/>
      <pc:docMkLst>
        <pc:docMk/>
      </pc:docMkLst>
      <pc:sldChg chg="del">
        <pc:chgData name="Glen White" userId="6adde81e-d381-4507-9889-7098a5494f13" providerId="ADAL" clId="{40A92581-6195-4BC5-8F02-9C5D38E2A0F8}" dt="2023-05-14T16:09:26.248" v="21" actId="47"/>
        <pc:sldMkLst>
          <pc:docMk/>
          <pc:sldMk cId="2361811263" sldId="416"/>
        </pc:sldMkLst>
      </pc:sldChg>
      <pc:sldChg chg="del">
        <pc:chgData name="Glen White" userId="6adde81e-d381-4507-9889-7098a5494f13" providerId="ADAL" clId="{40A92581-6195-4BC5-8F02-9C5D38E2A0F8}" dt="2023-05-14T16:09:26.248" v="21" actId="47"/>
        <pc:sldMkLst>
          <pc:docMk/>
          <pc:sldMk cId="3269393480" sldId="417"/>
        </pc:sldMkLst>
      </pc:sldChg>
      <pc:sldChg chg="del">
        <pc:chgData name="Glen White" userId="6adde81e-d381-4507-9889-7098a5494f13" providerId="ADAL" clId="{40A92581-6195-4BC5-8F02-9C5D38E2A0F8}" dt="2023-05-14T16:09:26.248" v="21" actId="47"/>
        <pc:sldMkLst>
          <pc:docMk/>
          <pc:sldMk cId="84724654" sldId="418"/>
        </pc:sldMkLst>
      </pc:sldChg>
      <pc:sldChg chg="del">
        <pc:chgData name="Glen White" userId="6adde81e-d381-4507-9889-7098a5494f13" providerId="ADAL" clId="{40A92581-6195-4BC5-8F02-9C5D38E2A0F8}" dt="2023-05-14T16:09:26.248" v="21" actId="47"/>
        <pc:sldMkLst>
          <pc:docMk/>
          <pc:sldMk cId="1333180073" sldId="419"/>
        </pc:sldMkLst>
      </pc:sldChg>
      <pc:sldChg chg="del">
        <pc:chgData name="Glen White" userId="6adde81e-d381-4507-9889-7098a5494f13" providerId="ADAL" clId="{40A92581-6195-4BC5-8F02-9C5D38E2A0F8}" dt="2023-05-14T16:09:26.248" v="21" actId="47"/>
        <pc:sldMkLst>
          <pc:docMk/>
          <pc:sldMk cId="4244630224" sldId="420"/>
        </pc:sldMkLst>
      </pc:sldChg>
      <pc:sldChg chg="del">
        <pc:chgData name="Glen White" userId="6adde81e-d381-4507-9889-7098a5494f13" providerId="ADAL" clId="{40A92581-6195-4BC5-8F02-9C5D38E2A0F8}" dt="2023-05-14T16:09:26.248" v="21" actId="47"/>
        <pc:sldMkLst>
          <pc:docMk/>
          <pc:sldMk cId="1379439013" sldId="421"/>
        </pc:sldMkLst>
      </pc:sldChg>
      <pc:sldChg chg="del">
        <pc:chgData name="Glen White" userId="6adde81e-d381-4507-9889-7098a5494f13" providerId="ADAL" clId="{40A92581-6195-4BC5-8F02-9C5D38E2A0F8}" dt="2023-05-14T16:09:26.248" v="21" actId="47"/>
        <pc:sldMkLst>
          <pc:docMk/>
          <pc:sldMk cId="1518182198" sldId="423"/>
        </pc:sldMkLst>
      </pc:sldChg>
      <pc:sldMasterChg chg="modSldLayout">
        <pc:chgData name="Glen White" userId="6adde81e-d381-4507-9889-7098a5494f13" providerId="ADAL" clId="{40A92581-6195-4BC5-8F02-9C5D38E2A0F8}" dt="2023-05-14T16:09:05.731" v="20" actId="20577"/>
        <pc:sldMasterMkLst>
          <pc:docMk/>
          <pc:sldMasterMk cId="2684540695" sldId="2147483648"/>
        </pc:sldMasterMkLst>
        <pc:sldLayoutChg chg="modSp mod">
          <pc:chgData name="Glen White" userId="6adde81e-d381-4507-9889-7098a5494f13" providerId="ADAL" clId="{40A92581-6195-4BC5-8F02-9C5D38E2A0F8}" dt="2023-05-14T16:09:05.731" v="20" actId="20577"/>
          <pc:sldLayoutMkLst>
            <pc:docMk/>
            <pc:sldMasterMk cId="2684540695" sldId="2147483648"/>
            <pc:sldLayoutMk cId="2908269530" sldId="2147483706"/>
          </pc:sldLayoutMkLst>
          <pc:spChg chg="mod">
            <ac:chgData name="Glen White" userId="6adde81e-d381-4507-9889-7098a5494f13" providerId="ADAL" clId="{40A92581-6195-4BC5-8F02-9C5D38E2A0F8}" dt="2023-05-14T16:09:05.731" v="20" actId="20577"/>
            <ac:spMkLst>
              <pc:docMk/>
              <pc:sldMasterMk cId="2684540695" sldId="2147483648"/>
              <pc:sldLayoutMk cId="2908269530" sldId="2147483706"/>
              <ac:spMk id="8" creationId="{C00BAB68-6093-4068-B0C5-CE584BDA001E}"/>
            </ac:spMkLst>
          </pc:spChg>
        </pc:sldLayoutChg>
      </pc:sldMasterChg>
    </pc:docChg>
  </pc:docChgLst>
  <pc:docChgLst>
    <pc:chgData name="White, Glen" userId="6adde81e-d381-4507-9889-7098a5494f13" providerId="ADAL" clId="{4D27DACB-6532-7E42-BCB6-60C6A0CE5FF6}"/>
    <pc:docChg chg="custSel modSld">
      <pc:chgData name="White, Glen" userId="6adde81e-d381-4507-9889-7098a5494f13" providerId="ADAL" clId="{4D27DACB-6532-7E42-BCB6-60C6A0CE5FF6}" dt="2023-05-16T20:25:08.135" v="48" actId="208"/>
      <pc:docMkLst>
        <pc:docMk/>
      </pc:docMkLst>
      <pc:sldChg chg="modSp mod">
        <pc:chgData name="White, Glen" userId="6adde81e-d381-4507-9889-7098a5494f13" providerId="ADAL" clId="{4D27DACB-6532-7E42-BCB6-60C6A0CE5FF6}" dt="2023-05-16T18:07:32.306" v="6" actId="20577"/>
        <pc:sldMkLst>
          <pc:docMk/>
          <pc:sldMk cId="1935532085" sldId="400"/>
        </pc:sldMkLst>
        <pc:spChg chg="mod">
          <ac:chgData name="White, Glen" userId="6adde81e-d381-4507-9889-7098a5494f13" providerId="ADAL" clId="{4D27DACB-6532-7E42-BCB6-60C6A0CE5FF6}" dt="2023-05-16T18:07:32.306" v="6" actId="20577"/>
          <ac:spMkLst>
            <pc:docMk/>
            <pc:sldMk cId="1935532085" sldId="400"/>
            <ac:spMk id="4" creationId="{E0FCF923-5FC6-F5F5-BBEF-E385DD0B6241}"/>
          </ac:spMkLst>
        </pc:spChg>
      </pc:sldChg>
      <pc:sldChg chg="modSp mod">
        <pc:chgData name="White, Glen" userId="6adde81e-d381-4507-9889-7098a5494f13" providerId="ADAL" clId="{4D27DACB-6532-7E42-BCB6-60C6A0CE5FF6}" dt="2023-05-16T18:37:53.787" v="36" actId="20577"/>
        <pc:sldMkLst>
          <pc:docMk/>
          <pc:sldMk cId="690667405" sldId="409"/>
        </pc:sldMkLst>
        <pc:spChg chg="mod">
          <ac:chgData name="White, Glen" userId="6adde81e-d381-4507-9889-7098a5494f13" providerId="ADAL" clId="{4D27DACB-6532-7E42-BCB6-60C6A0CE5FF6}" dt="2023-05-16T18:37:53.787" v="36" actId="20577"/>
          <ac:spMkLst>
            <pc:docMk/>
            <pc:sldMk cId="690667405" sldId="409"/>
            <ac:spMk id="4" creationId="{C49F6124-62B0-7BAD-737F-1FFA9A180824}"/>
          </ac:spMkLst>
        </pc:spChg>
      </pc:sldChg>
      <pc:sldChg chg="modSp mod">
        <pc:chgData name="White, Glen" userId="6adde81e-d381-4507-9889-7098a5494f13" providerId="ADAL" clId="{4D27DACB-6532-7E42-BCB6-60C6A0CE5FF6}" dt="2023-05-16T18:25:00.563" v="12" actId="20577"/>
        <pc:sldMkLst>
          <pc:docMk/>
          <pc:sldMk cId="2182432005" sldId="414"/>
        </pc:sldMkLst>
        <pc:spChg chg="mod">
          <ac:chgData name="White, Glen" userId="6adde81e-d381-4507-9889-7098a5494f13" providerId="ADAL" clId="{4D27DACB-6532-7E42-BCB6-60C6A0CE5FF6}" dt="2023-05-16T18:25:00.563" v="12" actId="20577"/>
          <ac:spMkLst>
            <pc:docMk/>
            <pc:sldMk cId="2182432005" sldId="414"/>
            <ac:spMk id="4" creationId="{A8DFDFD7-8FA7-4967-70DC-D20A4F1A65C0}"/>
          </ac:spMkLst>
        </pc:spChg>
      </pc:sldChg>
      <pc:sldChg chg="modSp mod">
        <pc:chgData name="White, Glen" userId="6adde81e-d381-4507-9889-7098a5494f13" providerId="ADAL" clId="{4D27DACB-6532-7E42-BCB6-60C6A0CE5FF6}" dt="2023-05-16T18:25:16.858" v="16" actId="20577"/>
        <pc:sldMkLst>
          <pc:docMk/>
          <pc:sldMk cId="2388373446" sldId="415"/>
        </pc:sldMkLst>
        <pc:graphicFrameChg chg="modGraphic">
          <ac:chgData name="White, Glen" userId="6adde81e-d381-4507-9889-7098a5494f13" providerId="ADAL" clId="{4D27DACB-6532-7E42-BCB6-60C6A0CE5FF6}" dt="2023-05-16T18:25:16.858" v="16" actId="20577"/>
          <ac:graphicFrameMkLst>
            <pc:docMk/>
            <pc:sldMk cId="2388373446" sldId="415"/>
            <ac:graphicFrameMk id="9" creationId="{B12DEE64-46BC-AC86-3C1A-0D277A5BC5B6}"/>
          </ac:graphicFrameMkLst>
        </pc:graphicFrameChg>
      </pc:sldChg>
      <pc:sldChg chg="addSp modSp mod">
        <pc:chgData name="White, Glen" userId="6adde81e-d381-4507-9889-7098a5494f13" providerId="ADAL" clId="{4D27DACB-6532-7E42-BCB6-60C6A0CE5FF6}" dt="2023-05-16T20:25:08.135" v="48" actId="208"/>
        <pc:sldMkLst>
          <pc:docMk/>
          <pc:sldMk cId="3934873801" sldId="425"/>
        </pc:sldMkLst>
        <pc:spChg chg="mod">
          <ac:chgData name="White, Glen" userId="6adde81e-d381-4507-9889-7098a5494f13" providerId="ADAL" clId="{4D27DACB-6532-7E42-BCB6-60C6A0CE5FF6}" dt="2023-05-16T20:24:47.527" v="43" actId="1076"/>
          <ac:spMkLst>
            <pc:docMk/>
            <pc:sldMk cId="3934873801" sldId="425"/>
            <ac:spMk id="9" creationId="{9E90733C-AD63-F296-ECD7-27F323F64207}"/>
          </ac:spMkLst>
        </pc:spChg>
        <pc:spChg chg="mod">
          <ac:chgData name="White, Glen" userId="6adde81e-d381-4507-9889-7098a5494f13" providerId="ADAL" clId="{4D27DACB-6532-7E42-BCB6-60C6A0CE5FF6}" dt="2023-05-16T20:24:51.643" v="44" actId="1076"/>
          <ac:spMkLst>
            <pc:docMk/>
            <pc:sldMk cId="3934873801" sldId="425"/>
            <ac:spMk id="11" creationId="{B3411B54-9C36-B365-D2E3-378B4866DD9A}"/>
          </ac:spMkLst>
        </pc:spChg>
        <pc:picChg chg="add mod">
          <ac:chgData name="White, Glen" userId="6adde81e-d381-4507-9889-7098a5494f13" providerId="ADAL" clId="{4D27DACB-6532-7E42-BCB6-60C6A0CE5FF6}" dt="2023-05-16T20:25:08.135" v="48" actId="208"/>
          <ac:picMkLst>
            <pc:docMk/>
            <pc:sldMk cId="3934873801" sldId="425"/>
            <ac:picMk id="7" creationId="{EA771F02-081A-9AB8-738A-45FB005D7129}"/>
          </ac:picMkLst>
        </pc:picChg>
        <pc:picChg chg="mod">
          <ac:chgData name="White, Glen" userId="6adde81e-d381-4507-9889-7098a5494f13" providerId="ADAL" clId="{4D27DACB-6532-7E42-BCB6-60C6A0CE5FF6}" dt="2023-05-16T20:24:51.643" v="44" actId="1076"/>
          <ac:picMkLst>
            <pc:docMk/>
            <pc:sldMk cId="3934873801" sldId="425"/>
            <ac:picMk id="8" creationId="{D6879C19-D266-0A07-5152-F619BE0D05BC}"/>
          </ac:picMkLst>
        </pc:picChg>
        <pc:picChg chg="mod">
          <ac:chgData name="White, Glen" userId="6adde81e-d381-4507-9889-7098a5494f13" providerId="ADAL" clId="{4D27DACB-6532-7E42-BCB6-60C6A0CE5FF6}" dt="2023-05-16T20:24:47.527" v="43" actId="1076"/>
          <ac:picMkLst>
            <pc:docMk/>
            <pc:sldMk cId="3934873801" sldId="425"/>
            <ac:picMk id="12" creationId="{6DAF0D2E-2DD9-9E81-B9D2-9E2EC025354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5/16/23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98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96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69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13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52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ACET_II Title Slide_bg">
    <p:bg>
      <p:bgPr>
        <a:gradFill flip="none" rotWithShape="1">
          <a:gsLst>
            <a:gs pos="31000">
              <a:schemeClr val="tx1">
                <a:lumMod val="100000"/>
              </a:schemeClr>
            </a:gs>
            <a:gs pos="9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sky, grass, outdoor, nature&#10;&#10;Description automatically generated">
            <a:extLst>
              <a:ext uri="{FF2B5EF4-FFF2-40B4-BE49-F238E27FC236}">
                <a16:creationId xmlns:a16="http://schemas.microsoft.com/office/drawing/2014/main" id="{4761FFA0-A29E-4CDE-8AFA-4920BF29B9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rcRect l="7567" t="23724" r="27122" b="20089"/>
          <a:stretch/>
        </p:blipFill>
        <p:spPr>
          <a:xfrm>
            <a:off x="0" y="0"/>
            <a:ext cx="12496800" cy="6858000"/>
          </a:xfrm>
          <a:prstGeom prst="rect">
            <a:avLst/>
          </a:prstGeom>
          <a:gradFill>
            <a:gsLst>
              <a:gs pos="91000">
                <a:srgbClr val="808080"/>
              </a:gs>
              <a:gs pos="60000">
                <a:schemeClr val="tx1">
                  <a:lumMod val="100000"/>
                </a:schemeClr>
              </a:gs>
              <a:gs pos="100000">
                <a:schemeClr val="bg2"/>
              </a:gs>
            </a:gsLst>
            <a:lin ang="18600000" scaled="0"/>
          </a:gradFill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785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786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92815" y="2951501"/>
            <a:ext cx="6339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kern="120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250-GeV Optics Design, Beam Dynamics &amp; Alignment Sensitivity Study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BAB68-6093-4068-B0C5-CE584BDA001E}"/>
              </a:ext>
            </a:extLst>
          </p:cNvPr>
          <p:cNvSpPr txBox="1"/>
          <p:nvPr userDrawn="1"/>
        </p:nvSpPr>
        <p:spPr>
          <a:xfrm>
            <a:off x="601325" y="4805678"/>
            <a:ext cx="2404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LCWS2023 - May 17, 2023</a:t>
            </a:r>
          </a:p>
        </p:txBody>
      </p:sp>
    </p:spTree>
    <p:extLst>
      <p:ext uri="{BB962C8B-B14F-4D97-AF65-F5344CB8AC3E}">
        <p14:creationId xmlns:p14="http://schemas.microsoft.com/office/powerpoint/2010/main" val="2908269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39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Enumerat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457200" indent="-457200">
              <a:buClr>
                <a:srgbClr val="8C1515"/>
              </a:buClr>
              <a:buSzPct val="120000"/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60425" indent="-403225">
              <a:buClr>
                <a:srgbClr val="8C1515"/>
              </a:buClr>
              <a:buSzPct val="120000"/>
              <a:buFont typeface="+mj-lt"/>
              <a:buAutoNum type="alphaL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96875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85900" indent="-288925">
              <a:buClr>
                <a:srgbClr val="8C1515"/>
              </a:buClr>
              <a:buSzPct val="120000"/>
              <a:buFont typeface="+mj-lt"/>
              <a:buAutoNum type="alphaLcPeriod"/>
              <a:tabLst>
                <a:tab pos="1546225" algn="l"/>
              </a:tabLs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-342900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02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On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9048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69049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21CDA69-321C-44F8-8792-49CF7CDB2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Picture Slide –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C9877-C055-4691-8C6D-2AD61E840EC3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D4D98FE-9D3E-4384-A871-87C9B47FC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63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Three Pic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9600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9600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1458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458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A372B3D-7EB0-4019-9D38-F88D2013C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3 Picture Slide -Title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128717-5F15-43AC-B84B-E4AA663506C9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94CB06E2-3A86-44AF-A85C-BA34696CB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64815CB-8216-45B0-9872-22A8B28E3161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09600" y="1103200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157DB597-DE05-44FF-8DC6-F352AC4508AD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4419599" y="1098442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8AC483F-E4F7-4805-87A0-3E64A9D882CB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8214589" y="1103200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4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86" y="636586"/>
            <a:ext cx="10825858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786" y="1998482"/>
            <a:ext cx="10825858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2AA61-9E2F-423C-B88A-1BEC3051E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95" r:id="rId2"/>
    <p:sldLayoutId id="2147483696" r:id="rId3"/>
    <p:sldLayoutId id="2147483705" r:id="rId4"/>
    <p:sldLayoutId id="2147483704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EF2FBF-6BDE-40CB-A662-6C1A77BB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/>
              <a:t>C</a:t>
            </a:r>
            <a:r>
              <a:rPr lang="en-US" baseline="30000"/>
              <a:t>3</a:t>
            </a:r>
            <a:r>
              <a:rPr lang="en-US"/>
              <a:t> Main Linac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E1FD6-37EE-48C3-B67C-A23C68C328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Glen White / AD-ARD-Beam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97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2EF81-7F31-75CF-5535-D12A2D6B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Raft Misalignment Sensitivity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56AA29-255D-357E-314B-45E672716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A78AF9BC-44BB-E0EA-26B1-3D5496744944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5617464" y="1071883"/>
                <a:ext cx="5812536" cy="5647039"/>
              </a:xfrm>
            </p:spPr>
            <p:txBody>
              <a:bodyPr/>
              <a:lstStyle/>
              <a:p>
                <a:r>
                  <a:rPr lang="en-US" sz="1800"/>
                  <a:t>Offset rafts by shown vertical offset, pitch or roll</a:t>
                </a:r>
              </a:p>
              <a:p>
                <a:pPr lvl="1"/>
                <a:r>
                  <a:rPr lang="en-US" sz="1600"/>
                  <a:t>Elements internal to raft perfectly aligned</a:t>
                </a:r>
              </a:p>
              <a:p>
                <a:pPr lvl="1"/>
                <a:r>
                  <a:rPr lang="en-US" sz="1600"/>
                  <a:t>Each raft offset with Gaussian distribution, independent of others</a:t>
                </a:r>
              </a:p>
              <a:p>
                <a:pPr lvl="1"/>
                <a:r>
                  <a:rPr lang="en-US" sz="1600"/>
                  <a:t>No steering corrections applied</a:t>
                </a:r>
              </a:p>
              <a:p>
                <a:pPr lvl="1"/>
                <a:r>
                  <a:rPr lang="en-US" sz="1600"/>
                  <a:t>Particles tracked for 100 seeds of random errors</a:t>
                </a:r>
              </a:p>
              <a:p>
                <a:r>
                  <a:rPr lang="en-US" sz="1800"/>
                  <a:t>100 seeds shown per level of error modeled, with line indicating 90% CL value</a:t>
                </a:r>
              </a:p>
              <a:p>
                <a:r>
                  <a:rPr lang="en-US" sz="1800"/>
                  <a:t>Sensitivity defined for 50% emittance growth at 90% CL:</a:t>
                </a:r>
              </a:p>
              <a:p>
                <a:pPr lvl="1"/>
                <a:r>
                  <a:rPr lang="en-US" sz="1600"/>
                  <a:t>Offset </a:t>
                </a:r>
                <a:r>
                  <a:rPr lang="en-US" sz="1600" err="1"/>
                  <a:t>tol</a:t>
                </a:r>
                <a:r>
                  <a:rPr lang="en-US" sz="1600"/>
                  <a:t> = 36 nm (compare with NLC = 2um)</a:t>
                </a:r>
              </a:p>
              <a:p>
                <a:pPr lvl="1"/>
                <a:r>
                  <a:rPr lang="en-US" sz="1600"/>
                  <a:t>Pitch </a:t>
                </a:r>
                <a:r>
                  <a:rPr lang="en-US" sz="1600" err="1"/>
                  <a:t>tol</a:t>
                </a:r>
                <a:r>
                  <a:rPr lang="en-US" sz="1600"/>
                  <a:t> = 10 </a:t>
                </a:r>
                <a:r>
                  <a:rPr lang="en-US" sz="1600" err="1"/>
                  <a:t>nrad</a:t>
                </a:r>
                <a:endParaRPr lang="en-US" sz="1600"/>
              </a:p>
              <a:p>
                <a:pPr lvl="1"/>
                <a:r>
                  <a:rPr lang="en-US" sz="1600"/>
                  <a:t>Roll </a:t>
                </a:r>
                <a:r>
                  <a:rPr lang="en-US" sz="1600" err="1"/>
                  <a:t>tol</a:t>
                </a:r>
                <a:r>
                  <a:rPr lang="en-US" sz="1600"/>
                  <a:t> = 2.2 </a:t>
                </a:r>
                <a:r>
                  <a:rPr lang="en-US" sz="1600" err="1"/>
                  <a:t>mrad</a:t>
                </a:r>
                <a:endParaRPr lang="en-US" sz="1600"/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/>
              </a:p>
              <a:p>
                <a:pPr lvl="1"/>
                <a:r>
                  <a:rPr lang="en-US" sz="1600"/>
                  <a:t>Bunch length limited by energy spread growth requirements</a:t>
                </a: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A78AF9BC-44BB-E0EA-26B1-3D54967449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5617464" y="1071883"/>
                <a:ext cx="5812536" cy="5647039"/>
              </a:xfrm>
              <a:blipFill>
                <a:blip r:embed="rId2"/>
                <a:stretch>
                  <a:fillRect l="-3043" t="-1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7E9445E-859C-5C1B-9667-FF92D4C20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354" y="1125128"/>
            <a:ext cx="5706203" cy="1685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3B488F-3404-5EED-1395-6B7C848CD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9968" y="3020878"/>
            <a:ext cx="5839984" cy="17490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3ABF00-D3C8-3BB8-CDB8-23CCB9CA2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3352" y="4915521"/>
            <a:ext cx="5844490" cy="174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41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AE3AD-8D8F-87FB-3A65-247446914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Beam-Based Alignment (BBA)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95BA01-10CE-A7ED-3FF4-8A470DF8B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A7A68-3FCD-9A21-A19A-F98CD311BC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3233" y="1344956"/>
            <a:ext cx="10972800" cy="4275550"/>
          </a:xfrm>
        </p:spPr>
        <p:txBody>
          <a:bodyPr/>
          <a:lstStyle/>
          <a:p>
            <a:r>
              <a:rPr lang="en-US"/>
              <a:t>Three BBA techniques simulated</a:t>
            </a:r>
          </a:p>
          <a:p>
            <a:pPr lvl="1"/>
            <a:r>
              <a:rPr lang="en-US"/>
              <a:t>1-1 steering</a:t>
            </a:r>
          </a:p>
          <a:p>
            <a:pPr lvl="1"/>
            <a:r>
              <a:rPr lang="en-US"/>
              <a:t>Dispersion Free Steering (DFS) </a:t>
            </a:r>
          </a:p>
          <a:p>
            <a:pPr lvl="1"/>
            <a:r>
              <a:rPr lang="en-US"/>
              <a:t>Wakefield bumps</a:t>
            </a:r>
          </a:p>
          <a:p>
            <a:r>
              <a:rPr lang="en-US"/>
              <a:t>Correction mechanism is horizontal &amp; vertical motion of quadrupole magnets</a:t>
            </a:r>
          </a:p>
          <a:p>
            <a:r>
              <a:rPr lang="en-US"/>
              <a:t>Measurements are BPMs located adjacent to each Quadrupole</a:t>
            </a:r>
          </a:p>
          <a:p>
            <a:r>
              <a:rPr lang="en-US"/>
              <a:t>1-1 steering minimizes BPM readings, DFS further minimizes absolute beam orbit (minimizes dispersion)</a:t>
            </a:r>
          </a:p>
          <a:p>
            <a:r>
              <a:rPr lang="en-US"/>
              <a:t>(Wakefield) bumps use 4 x 100-m motorized sections of Linac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C84702-F7E7-5483-2A1F-869669E8EDD4}"/>
                  </a:ext>
                </a:extLst>
              </p:cNvPr>
              <p:cNvSpPr txBox="1"/>
              <p:nvPr/>
            </p:nvSpPr>
            <p:spPr>
              <a:xfrm>
                <a:off x="913460" y="5803776"/>
                <a:ext cx="3634585" cy="787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0,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C84702-F7E7-5483-2A1F-869669E8E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460" y="5803776"/>
                <a:ext cx="3634585" cy="7875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8CE9AA1-D270-C204-F509-18C12634308C}"/>
              </a:ext>
            </a:extLst>
          </p:cNvPr>
          <p:cNvSpPr txBox="1"/>
          <p:nvPr/>
        </p:nvSpPr>
        <p:spPr>
          <a:xfrm>
            <a:off x="4750919" y="5902171"/>
            <a:ext cx="652762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DFS: BPMS (</a:t>
            </a:r>
            <a:r>
              <a:rPr lang="en-US" err="1"/>
              <a:t>i</a:t>
            </a:r>
            <a:r>
              <a:rPr lang="en-US"/>
              <a:t>) minimized for on-energy (0) and off-energy beams (j),</a:t>
            </a:r>
            <a:br>
              <a:rPr lang="en-US"/>
            </a:br>
            <a:r>
              <a:rPr lang="en-US"/>
              <a:t>with weighting factor (w) tuned for best emittance preservation</a:t>
            </a:r>
          </a:p>
        </p:txBody>
      </p:sp>
    </p:spTree>
    <p:extLst>
      <p:ext uri="{BB962C8B-B14F-4D97-AF65-F5344CB8AC3E}">
        <p14:creationId xmlns:p14="http://schemas.microsoft.com/office/powerpoint/2010/main" val="3817303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B3C01-741F-1DBD-4769-6D729805A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Tuning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FA17B6-CB8E-4E59-4AF4-7F6870918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DFDFD7-8FA7-4967-70DC-D20A4F1A65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1446" y="4822934"/>
            <a:ext cx="10972800" cy="1694828"/>
          </a:xfrm>
        </p:spPr>
        <p:txBody>
          <a:bodyPr/>
          <a:lstStyle/>
          <a:p>
            <a:r>
              <a:rPr lang="en-US" sz="1800" dirty="0"/>
              <a:t>100 random seeds</a:t>
            </a:r>
          </a:p>
          <a:p>
            <a:pPr lvl="1"/>
            <a:r>
              <a:rPr lang="en-US" sz="1600" dirty="0"/>
              <a:t>Errors are with respect to reference system, as shown in table on slide 3</a:t>
            </a:r>
          </a:p>
          <a:p>
            <a:r>
              <a:rPr lang="en-US" sz="1800" dirty="0"/>
              <a:t>1-1 steering + DFS + bumps shows adequate performance tolerance</a:t>
            </a:r>
          </a:p>
          <a:p>
            <a:pPr lvl="1"/>
            <a:r>
              <a:rPr lang="en-US" sz="1600" dirty="0"/>
              <a:t>All of seeds show &lt;5nm-rad vertical emittance growth</a:t>
            </a:r>
          </a:p>
          <a:p>
            <a:r>
              <a:rPr lang="en-US" sz="1800" dirty="0"/>
              <a:t>Wake bumps only important in vertical dimension</a:t>
            </a:r>
          </a:p>
          <a:p>
            <a:r>
              <a:rPr lang="en-US" sz="1800" dirty="0"/>
              <a:t>Require ~875nm initial horizontal emittance to meet final tolerance spec without X bumps</a:t>
            </a:r>
          </a:p>
          <a:p>
            <a:endParaRPr lang="en-US" sz="18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CD65C0-5DEF-E7F2-E178-C40B42994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46" y="1095132"/>
            <a:ext cx="4945449" cy="3604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70C034-2B1A-C6BA-6D8C-06AABB5F0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954" y="1156730"/>
            <a:ext cx="7483847" cy="360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32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AC343-CDED-A289-9DCB-D6A7B4480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Long-Scale Alignment Tolerance Simulation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6F61EA-B58B-CF44-FB84-7BF0C54DF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20DAB-8F34-4A9F-26C1-3D1AAA5F4F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0704" y="3504996"/>
            <a:ext cx="11211696" cy="3074849"/>
          </a:xfrm>
        </p:spPr>
        <p:txBody>
          <a:bodyPr/>
          <a:lstStyle/>
          <a:p>
            <a:r>
              <a:rPr lang="en-US" sz="2000"/>
              <a:t>Pre-alignment positions according to random distribution with given wavelength and RMS amplitude (see above examples for </a:t>
            </a:r>
            <a:r>
              <a:rPr lang="el-GR" sz="2000"/>
              <a:t>λ=</a:t>
            </a:r>
            <a:r>
              <a:rPr lang="en-US" sz="2000"/>
              <a:t>10, 500, 1000 m and 2.3 km length </a:t>
            </a:r>
            <a:r>
              <a:rPr lang="en-US" sz="2000" err="1"/>
              <a:t>linac</a:t>
            </a:r>
            <a:r>
              <a:rPr lang="en-US" sz="2000"/>
              <a:t>)</a:t>
            </a:r>
          </a:p>
          <a:p>
            <a:r>
              <a:rPr lang="en-US" sz="2000"/>
              <a:t>Tolerance simulation steps:</a:t>
            </a:r>
          </a:p>
          <a:p>
            <a:pPr lvl="1"/>
            <a:r>
              <a:rPr lang="en-US" sz="1800"/>
              <a:t>Generate 100 random alignment seeds with a given RMS amplitude &amp; wavelength</a:t>
            </a:r>
          </a:p>
          <a:p>
            <a:pPr lvl="1"/>
            <a:r>
              <a:rPr lang="en-US" sz="1800"/>
              <a:t>For each seed, apply BBA</a:t>
            </a:r>
          </a:p>
          <a:p>
            <a:pPr lvl="1"/>
            <a:r>
              <a:rPr lang="en-US" sz="1800"/>
              <a:t>For each seed, track beamline including </a:t>
            </a:r>
            <a:r>
              <a:rPr lang="en-US" sz="1800" err="1"/>
              <a:t>wakefields</a:t>
            </a:r>
            <a:r>
              <a:rPr lang="en-US" sz="1800"/>
              <a:t>, chromatic emittance dilution effects </a:t>
            </a:r>
            <a:r>
              <a:rPr lang="en-US" sz="1800" err="1"/>
              <a:t>etc</a:t>
            </a:r>
            <a:endParaRPr lang="en-US" sz="1800"/>
          </a:p>
          <a:p>
            <a:pPr lvl="1"/>
            <a:r>
              <a:rPr lang="en-US" sz="1800"/>
              <a:t>Use 90% CL emittance from 100 seeds as emittance estimate</a:t>
            </a:r>
          </a:p>
          <a:p>
            <a:pPr lvl="1"/>
            <a:r>
              <a:rPr lang="en-US" sz="1800"/>
              <a:t>Increase alignment amplitude</a:t>
            </a:r>
          </a:p>
          <a:p>
            <a:pPr lvl="1"/>
            <a:r>
              <a:rPr lang="en-US" sz="1800"/>
              <a:t>Continue above steps until 1nm emittance growth calculated, then select next wavelength and repeat</a:t>
            </a:r>
          </a:p>
          <a:p>
            <a:pPr lvl="1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E985F-9D72-6937-2095-A9BB7AA6E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767" y="1324111"/>
            <a:ext cx="4229347" cy="1812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43F5F5-B227-A7AE-7706-0795B1947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292" y="1315558"/>
            <a:ext cx="4229346" cy="1812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8AFD2-B23C-447A-D508-535864C72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15558"/>
            <a:ext cx="4249304" cy="18211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A7C084-142C-7AB5-693A-41B05DD525E3}"/>
              </a:ext>
            </a:extLst>
          </p:cNvPr>
          <p:cNvSpPr txBox="1"/>
          <p:nvPr/>
        </p:nvSpPr>
        <p:spPr>
          <a:xfrm>
            <a:off x="1618735" y="105658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/>
              <a:t>λ</a:t>
            </a:r>
            <a:r>
              <a:rPr lang="en-US"/>
              <a:t>=10m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54041-825D-B3D5-7747-10BC80CB994B}"/>
              </a:ext>
            </a:extLst>
          </p:cNvPr>
          <p:cNvSpPr txBox="1"/>
          <p:nvPr/>
        </p:nvSpPr>
        <p:spPr>
          <a:xfrm>
            <a:off x="5679917" y="1056583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/>
              <a:t>λ</a:t>
            </a:r>
            <a:r>
              <a:rPr lang="en-US"/>
              <a:t>=500m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8522A3-F6BB-A576-42CE-EDD23FF5205A}"/>
              </a:ext>
            </a:extLst>
          </p:cNvPr>
          <p:cNvSpPr txBox="1"/>
          <p:nvPr/>
        </p:nvSpPr>
        <p:spPr>
          <a:xfrm>
            <a:off x="9543535" y="1062323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/>
              <a:t>λ</a:t>
            </a:r>
            <a:r>
              <a:rPr lang="en-US"/>
              <a:t>=1000m</a:t>
            </a:r>
          </a:p>
        </p:txBody>
      </p:sp>
    </p:spTree>
    <p:extLst>
      <p:ext uri="{BB962C8B-B14F-4D97-AF65-F5344CB8AC3E}">
        <p14:creationId xmlns:p14="http://schemas.microsoft.com/office/powerpoint/2010/main" val="2418183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A6FDE-B31D-50D8-7555-CC6196618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Long-Scale Alignment Tolerances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24CFF8-EEFE-41EF-E21B-E76E4C78E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72831E-1B4D-EE0A-246F-1988F9BA5132}"/>
              </a:ext>
            </a:extLst>
          </p:cNvPr>
          <p:cNvSpPr txBox="1"/>
          <p:nvPr/>
        </p:nvSpPr>
        <p:spPr>
          <a:xfrm>
            <a:off x="7820201" y="1568683"/>
            <a:ext cx="3388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D. Schulte, CLIC Main Linac Beam Dynamics,</a:t>
            </a:r>
            <a:br>
              <a:rPr lang="en-US" sz="1400" i="1" dirty="0"/>
            </a:br>
            <a:r>
              <a:rPr lang="en-US" sz="1400" i="1" dirty="0"/>
              <a:t>ALEGRO Workshop, CERN 2019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604E3BB-30A9-4D94-BED4-1F02D08D5E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100" y="5159452"/>
            <a:ext cx="11163300" cy="889316"/>
          </a:xfrm>
        </p:spPr>
        <p:txBody>
          <a:bodyPr/>
          <a:lstStyle/>
          <a:p>
            <a:r>
              <a:rPr lang="en-US" dirty="0" err="1"/>
              <a:t>DFS+wake</a:t>
            </a:r>
            <a:r>
              <a:rPr lang="en-US" dirty="0"/>
              <a:t> (green line) data shows alignment tolerance required to provide </a:t>
            </a:r>
            <a:r>
              <a:rPr lang="en-US" dirty="0">
                <a:latin typeface="Symbol" panose="05050102010706020507" pitchFamily="18" charset="2"/>
              </a:rPr>
              <a:t>De</a:t>
            </a:r>
            <a:r>
              <a:rPr lang="en-US" baseline="-25000" dirty="0">
                <a:latin typeface="+mn-lt"/>
              </a:rPr>
              <a:t>y</a:t>
            </a:r>
            <a:r>
              <a:rPr lang="en-US" dirty="0">
                <a:latin typeface="+mn-lt"/>
              </a:rPr>
              <a:t>=5nm (design emittance growth budget for Linac), includes intra-raft misalignments</a:t>
            </a:r>
          </a:p>
          <a:p>
            <a:pPr lvl="1"/>
            <a:r>
              <a:rPr lang="en-US" dirty="0">
                <a:latin typeface="+mn-lt"/>
              </a:rPr>
              <a:t>This constitutes the required “pre-alignment” tolerances for linac element installations</a:t>
            </a:r>
          </a:p>
          <a:p>
            <a:r>
              <a:rPr lang="en-US" dirty="0">
                <a:latin typeface="+mn-lt"/>
              </a:rPr>
              <a:t>Other data show </a:t>
            </a:r>
            <a:r>
              <a:rPr lang="en-US" dirty="0">
                <a:latin typeface="Symbol" panose="05050102010706020507" pitchFamily="18" charset="2"/>
              </a:rPr>
              <a:t>De</a:t>
            </a:r>
            <a:r>
              <a:rPr lang="en-US" baseline="-25000" dirty="0">
                <a:latin typeface="+mn-lt"/>
              </a:rPr>
              <a:t>y</a:t>
            </a:r>
            <a:r>
              <a:rPr lang="en-US" dirty="0">
                <a:latin typeface="+mn-lt"/>
              </a:rPr>
              <a:t>=1nm to compare with CLIC studies</a:t>
            </a:r>
            <a:endParaRPr lang="en-US" dirty="0"/>
          </a:p>
          <a:p>
            <a:pPr lvl="1"/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CFF52E-34C5-3011-0AB2-314365EEE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07" y="1100787"/>
            <a:ext cx="7428186" cy="399298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DEEFE4-013B-49CC-CF1A-BBFDF70C2250}"/>
              </a:ext>
            </a:extLst>
          </p:cNvPr>
          <p:cNvCxnSpPr/>
          <p:nvPr/>
        </p:nvCxnSpPr>
        <p:spPr>
          <a:xfrm flipV="1">
            <a:off x="7493876" y="1902372"/>
            <a:ext cx="315310" cy="620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BA3165-4902-FD80-35EC-4B5DBE6C7169}"/>
              </a:ext>
            </a:extLst>
          </p:cNvPr>
          <p:cNvCxnSpPr/>
          <p:nvPr/>
        </p:nvCxnSpPr>
        <p:spPr>
          <a:xfrm flipV="1">
            <a:off x="7451834" y="1891848"/>
            <a:ext cx="262759" cy="136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182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DAF0D2E-2DD9-9E81-B9D2-9E2EC0253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950" y="985684"/>
            <a:ext cx="3953642" cy="2881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23F0CA-D3F5-E4FF-6045-2411BC146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47" y="843252"/>
            <a:ext cx="4309843" cy="32323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879C19-D266-0A07-5152-F619BE0D0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070" y="1149622"/>
            <a:ext cx="3645930" cy="26574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DEF775-9D4C-07DB-3400-ECAFCD1C6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Vibration Tolerance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CD6BF4-CB51-DA69-936C-03B6A57503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8F0C69-BF91-E351-DD2C-93E61B1F2E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4194360"/>
            <a:ext cx="5372100" cy="1344007"/>
          </a:xfrm>
        </p:spPr>
        <p:txBody>
          <a:bodyPr/>
          <a:lstStyle/>
          <a:p>
            <a:r>
              <a:rPr lang="en-US" sz="1600"/>
              <a:t>RMS random vertical offsets applied to an otherwise perfectly aligned Linac (separately applied to individual accelerating structures and quadrupoles)</a:t>
            </a:r>
          </a:p>
          <a:p>
            <a:r>
              <a:rPr lang="en-US" sz="1600"/>
              <a:t>Tolerances for 1 nm vertical emittance growth (RMS)</a:t>
            </a:r>
            <a:br>
              <a:rPr lang="en-US" sz="1600"/>
            </a:br>
            <a:r>
              <a:rPr lang="en-US" sz="1600"/>
              <a:t>[90% CL from 200 random seeds]:</a:t>
            </a:r>
          </a:p>
          <a:p>
            <a:pPr lvl="1"/>
            <a:r>
              <a:rPr lang="en-US" sz="1400"/>
              <a:t>Cavities = </a:t>
            </a:r>
            <a:r>
              <a:rPr lang="en-US" sz="1400" b="1"/>
              <a:t>6.5 </a:t>
            </a:r>
            <a:r>
              <a:rPr lang="el-GR" sz="1400" b="1"/>
              <a:t>μ</a:t>
            </a:r>
            <a:r>
              <a:rPr lang="en-US" sz="1400" b="1"/>
              <a:t>m</a:t>
            </a:r>
          </a:p>
          <a:p>
            <a:pPr lvl="1"/>
            <a:r>
              <a:rPr lang="en-US" sz="1400"/>
              <a:t>Quadrupoles = </a:t>
            </a:r>
            <a:r>
              <a:rPr lang="en-US" sz="1400" b="1"/>
              <a:t>13 nm</a:t>
            </a:r>
          </a:p>
          <a:p>
            <a:r>
              <a:rPr lang="en-US" sz="1800"/>
              <a:t>Incoming beam alignment tolerance:</a:t>
            </a:r>
          </a:p>
          <a:p>
            <a:pPr lvl="1"/>
            <a:r>
              <a:rPr lang="en-US" sz="1400">
                <a:latin typeface="Symbol" panose="05050102010706020507" pitchFamily="18" charset="2"/>
              </a:rPr>
              <a:t>D</a:t>
            </a:r>
            <a:r>
              <a:rPr lang="en-US" sz="1400">
                <a:latin typeface="+mn-lt"/>
              </a:rPr>
              <a:t>y </a:t>
            </a:r>
            <a:r>
              <a:rPr lang="en-US" sz="1400" b="1">
                <a:latin typeface="+mn-lt"/>
              </a:rPr>
              <a:t>&lt; 0.3 </a:t>
            </a:r>
            <a:r>
              <a:rPr lang="en-US" sz="1400" b="1" err="1">
                <a:latin typeface="Symbol" panose="05050102010706020507" pitchFamily="18" charset="2"/>
              </a:rPr>
              <a:t>s</a:t>
            </a:r>
            <a:r>
              <a:rPr lang="en-US" sz="1400" b="1" baseline="-25000" err="1">
                <a:latin typeface="+mn-lt"/>
              </a:rPr>
              <a:t>y</a:t>
            </a:r>
            <a:endParaRPr lang="en-US" sz="1400" b="1">
              <a:latin typeface="Symbol" panose="05050102010706020507" pitchFamily="18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90733C-AD63-F296-ECD7-27F323F64207}"/>
              </a:ext>
            </a:extLst>
          </p:cNvPr>
          <p:cNvSpPr txBox="1"/>
          <p:nvPr/>
        </p:nvSpPr>
        <p:spPr>
          <a:xfrm>
            <a:off x="5522710" y="1406607"/>
            <a:ext cx="13981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Quadrupoles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E13EFB-7CDC-938B-EA18-AD8831FFF2C4}"/>
              </a:ext>
            </a:extLst>
          </p:cNvPr>
          <p:cNvSpPr txBox="1"/>
          <p:nvPr/>
        </p:nvSpPr>
        <p:spPr>
          <a:xfrm>
            <a:off x="1349727" y="1215146"/>
            <a:ext cx="211679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Accelerating Cavities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411B54-9C36-B365-D2E3-378B4866DD9A}"/>
              </a:ext>
            </a:extLst>
          </p:cNvPr>
          <p:cNvSpPr txBox="1"/>
          <p:nvPr/>
        </p:nvSpPr>
        <p:spPr>
          <a:xfrm>
            <a:off x="9269736" y="1483497"/>
            <a:ext cx="244778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Incoming beam position</a:t>
            </a:r>
          </a:p>
        </p:txBody>
      </p:sp>
      <p:pic>
        <p:nvPicPr>
          <p:cNvPr id="7" name="Picture 6" descr="A picture containing text, diagram, sketch, screenshot&#10;&#10;Description automatically generated">
            <a:extLst>
              <a:ext uri="{FF2B5EF4-FFF2-40B4-BE49-F238E27FC236}">
                <a16:creationId xmlns:a16="http://schemas.microsoft.com/office/drawing/2014/main" id="{EA771F02-081A-9AB8-738A-45FB005D7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700" y="4298568"/>
            <a:ext cx="6001901" cy="21518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4873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EC31C-228F-7F3C-87D7-C1ED1417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83CB7A-2DF0-0B96-EA74-7DFFEA674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F6124-62B0-7BAD-737F-1FFA9A1808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0" y="1363363"/>
            <a:ext cx="10972800" cy="4983271"/>
          </a:xfrm>
        </p:spPr>
        <p:txBody>
          <a:bodyPr/>
          <a:lstStyle/>
          <a:p>
            <a:r>
              <a:rPr lang="en-US" sz="2800" dirty="0"/>
              <a:t>Tight offset sensitivities due to transverse wakefield and strong lattice required by BBU mitigation </a:t>
            </a:r>
          </a:p>
          <a:p>
            <a:pPr lvl="1"/>
            <a:r>
              <a:rPr lang="en-US" sz="2400" dirty="0"/>
              <a:t>55X NLC &amp; similar to CLIC sensitives</a:t>
            </a:r>
          </a:p>
          <a:p>
            <a:pPr lvl="1"/>
            <a:r>
              <a:rPr lang="en-US" sz="2400" dirty="0"/>
              <a:t>Requisite emittance growth (&lt;5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m-rad @ 90% CL)</a:t>
            </a:r>
            <a:r>
              <a:rPr lang="en-US" sz="2400" dirty="0">
                <a:latin typeface="Symbol" panose="05050102010706020507" pitchFamily="18" charset="2"/>
              </a:rPr>
              <a:t> </a:t>
            </a:r>
            <a:r>
              <a:rPr lang="en-US" sz="2400" dirty="0"/>
              <a:t>demonstrated with inter-raft alignment tolerances</a:t>
            </a:r>
          </a:p>
          <a:p>
            <a:r>
              <a:rPr lang="en-US" sz="2800" dirty="0"/>
              <a:t>Alignment tolerances ~CLIC,</a:t>
            </a:r>
          </a:p>
          <a:p>
            <a:pPr lvl="1"/>
            <a:r>
              <a:rPr lang="en-US" sz="2400" dirty="0"/>
              <a:t>Longer-range alignment tolerances maybe somewhat more relaxed but need to design alignment system:</a:t>
            </a:r>
            <a:br>
              <a:rPr lang="en-US" sz="2400" dirty="0"/>
            </a:br>
            <a:r>
              <a:rPr lang="en-US" sz="2400" dirty="0"/>
              <a:t>~50 um at short wavelengths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/>
              <a:t> mm’s at km wavelengths.</a:t>
            </a:r>
          </a:p>
          <a:p>
            <a:r>
              <a:rPr lang="en-US" sz="2800" dirty="0"/>
              <a:t>Vibration tolerance: 6.5 </a:t>
            </a:r>
            <a:r>
              <a:rPr lang="el-GR" sz="2800" dirty="0"/>
              <a:t>μ</a:t>
            </a:r>
            <a:r>
              <a:rPr lang="en-US" sz="2800" dirty="0"/>
              <a:t>m structure, 13 nm quadrupole,</a:t>
            </a:r>
            <a:br>
              <a:rPr lang="en-US" sz="2800" dirty="0"/>
            </a:br>
            <a:r>
              <a:rPr lang="en-US" sz="2800" dirty="0"/>
              <a:t>0.3</a:t>
            </a:r>
            <a:r>
              <a:rPr lang="el-GR" sz="2800" dirty="0"/>
              <a:t>σ</a:t>
            </a:r>
            <a:r>
              <a:rPr lang="en-US" sz="2800" dirty="0"/>
              <a:t> injection error </a:t>
            </a:r>
          </a:p>
        </p:txBody>
      </p:sp>
    </p:spTree>
    <p:extLst>
      <p:ext uri="{BB962C8B-B14F-4D97-AF65-F5344CB8AC3E}">
        <p14:creationId xmlns:p14="http://schemas.microsoft.com/office/powerpoint/2010/main" val="690667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C64A-CE1C-DD05-AF99-F1886F514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Overview and Assumptions</a:t>
            </a:r>
            <a:br>
              <a:rPr lang="en-US"/>
            </a:br>
            <a:r>
              <a:rPr lang="en-US" sz="2700" i="1"/>
              <a:t>(Tracking Simulations performed with Lucretia)</a:t>
            </a:r>
            <a:endParaRPr lang="en-US" i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89AE71-5BDD-0F1F-88A1-8E2CA7D84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E0FCF923-5FC6-F5F5-BBEF-E385DD0B6241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536448" y="1129636"/>
                <a:ext cx="10972800" cy="5307740"/>
              </a:xfrm>
            </p:spPr>
            <p:txBody>
              <a:bodyPr/>
              <a:lstStyle/>
              <a:p>
                <a:r>
                  <a:rPr lang="en-US" dirty="0"/>
                  <a:t>Assume NLC design for RTML (similar final bunch length and energy)</a:t>
                </a:r>
              </a:p>
              <a:p>
                <a:pPr lvl="1"/>
                <a:r>
                  <a:rPr lang="en-US" dirty="0"/>
                  <a:t>At entry to Linac: </a:t>
                </a:r>
                <a:r>
                  <a:rPr lang="en-US" dirty="0" err="1"/>
                  <a:t>sigz</a:t>
                </a:r>
                <a:r>
                  <a:rPr lang="en-US" dirty="0"/>
                  <a:t>= 100um, E=10 GeV, </a:t>
                </a:r>
                <a:r>
                  <a:rPr lang="en-US" dirty="0" err="1"/>
                  <a:t>dE</a:t>
                </a:r>
                <a:r>
                  <a:rPr lang="en-US" dirty="0"/>
                  <a:t>/E = 1.5% rms, uncorrelated,</a:t>
                </a:r>
                <a:br>
                  <a:rPr lang="en-US" dirty="0"/>
                </a:br>
                <a:r>
                  <a:rPr lang="en-US" dirty="0"/>
                  <a:t>initial </a:t>
                </a:r>
                <a:r>
                  <a:rPr lang="en-US" dirty="0" err="1"/>
                  <a:t>nemit</a:t>
                </a:r>
                <a:r>
                  <a:rPr lang="en-US" dirty="0"/>
                  <a:t> = 900 x 10 nm, Q=1.0 nC</a:t>
                </a:r>
              </a:p>
              <a:p>
                <a:r>
                  <a:rPr lang="en-US" dirty="0"/>
                  <a:t>Linac layout and design (c-band)</a:t>
                </a:r>
              </a:p>
              <a:p>
                <a:pPr lvl="1"/>
                <a:r>
                  <a:rPr lang="en-US" dirty="0"/>
                  <a:t>Total length = 2300m, # rafts = 1,012 (# cryo-modules = 253) (no diagnostic section inserts)</a:t>
                </a:r>
              </a:p>
              <a:p>
                <a:pPr lvl="1"/>
                <a:r>
                  <a:rPr lang="en-US" dirty="0"/>
                  <a:t>Raft = 2 x 1-m accelerating structures + 1 quad</a:t>
                </a:r>
              </a:p>
              <a:p>
                <a:pPr lvl="1"/>
                <a:r>
                  <a:rPr lang="en-US" dirty="0"/>
                  <a:t>Quad effective length = 15cm, integrated strength (E=10-125 GeV) BDES = 123-450 </a:t>
                </a:r>
                <a:r>
                  <a:rPr lang="en-US" dirty="0" err="1"/>
                  <a:t>kG</a:t>
                </a:r>
                <a:endParaRPr lang="en-US" dirty="0"/>
              </a:p>
              <a:p>
                <a:pPr lvl="1"/>
                <a:r>
                  <a:rPr lang="en-US" dirty="0"/>
                  <a:t>Raft length = 2.3 m</a:t>
                </a:r>
              </a:p>
              <a:p>
                <a:pPr lvl="1"/>
                <a:r>
                  <a:rPr lang="en-US" dirty="0"/>
                  <a:t>Final required rms energy spread = 0.33% (~FFS energy bandwidth)</a:t>
                </a:r>
              </a:p>
              <a:p>
                <a:pPr lvl="1"/>
                <a:r>
                  <a:rPr lang="en-US" dirty="0"/>
                  <a:t>FODO lattice</a:t>
                </a:r>
              </a:p>
              <a:p>
                <a:pPr lvl="2"/>
                <a:r>
                  <a:rPr lang="en-US" dirty="0"/>
                  <a:t>Fixed cell length, scaling of beta functions with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, FODO phase advance per cell = 76 -&gt; 23 deg</a:t>
                </a:r>
              </a:p>
              <a:p>
                <a:pPr lvl="1"/>
                <a:r>
                  <a:rPr lang="en-US" dirty="0"/>
                  <a:t>BNS </a:t>
                </a:r>
                <a:r>
                  <a:rPr lang="en-US" dirty="0" err="1"/>
                  <a:t>autophasing</a:t>
                </a:r>
                <a:r>
                  <a:rPr lang="en-US" dirty="0"/>
                  <a:t> and energy spread suppression: +25deg (10-28 GeV), -15deg (28-62 GeV), -30deg (62-125 GeV)</a:t>
                </a:r>
              </a:p>
              <a:p>
                <a:pPr lvl="1"/>
                <a:r>
                  <a:rPr lang="en-US" dirty="0"/>
                  <a:t>Required unloaded accelerating gradient = </a:t>
                </a:r>
                <a:r>
                  <a:rPr lang="en-US" b="1" dirty="0"/>
                  <a:t>64.2 MV/m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E0FCF923-5FC6-F5F5-BBEF-E385DD0B62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536448" y="1129636"/>
                <a:ext cx="10972800" cy="5307740"/>
              </a:xfrm>
              <a:blipFill>
                <a:blip r:embed="rId3"/>
                <a:stretch>
                  <a:fillRect l="-1965" t="-1432" r="-694" b="-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5532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0261A5-4FFD-55E2-42D5-D0437B8B40C7}"/>
              </a:ext>
            </a:extLst>
          </p:cNvPr>
          <p:cNvSpPr/>
          <p:nvPr/>
        </p:nvSpPr>
        <p:spPr>
          <a:xfrm>
            <a:off x="609600" y="1796143"/>
            <a:ext cx="7326086" cy="110217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5241D4-414A-CF4F-3A2A-362335B36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Raft Dynamics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F39106-40DF-5997-345B-56FBC4F8A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38F298-1CE3-829E-DFB4-26AEF110778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793" y="4106636"/>
            <a:ext cx="10972800" cy="1693968"/>
          </a:xfrm>
        </p:spPr>
        <p:txBody>
          <a:bodyPr/>
          <a:lstStyle/>
          <a:p>
            <a:r>
              <a:rPr lang="en-US"/>
              <a:t>Quad movable (x &amp; y)</a:t>
            </a:r>
          </a:p>
          <a:p>
            <a:pPr lvl="1"/>
            <a:r>
              <a:rPr lang="en-US"/>
              <a:t>Used for beam steering algorithms</a:t>
            </a:r>
          </a:p>
          <a:p>
            <a:r>
              <a:rPr lang="en-US"/>
              <a:t>Whole raft or structures moveable (y)</a:t>
            </a:r>
          </a:p>
          <a:p>
            <a:pPr lvl="1"/>
            <a:r>
              <a:rPr lang="en-US"/>
              <a:t>Effectively =&gt; structures independently moveable </a:t>
            </a:r>
            <a:r>
              <a:rPr lang="en-US" err="1"/>
              <a:t>w.r.t.</a:t>
            </a:r>
            <a:r>
              <a:rPr lang="en-US"/>
              <a:t> quad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BC6A1C-6B2C-3165-6B74-94A524803354}"/>
              </a:ext>
            </a:extLst>
          </p:cNvPr>
          <p:cNvSpPr/>
          <p:nvPr/>
        </p:nvSpPr>
        <p:spPr>
          <a:xfrm>
            <a:off x="873579" y="2163536"/>
            <a:ext cx="2930978" cy="4082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DBA4F0D-254E-8427-517C-FCCD0933F33A}"/>
              </a:ext>
            </a:extLst>
          </p:cNvPr>
          <p:cNvSpPr/>
          <p:nvPr/>
        </p:nvSpPr>
        <p:spPr>
          <a:xfrm>
            <a:off x="3916136" y="2163536"/>
            <a:ext cx="2930978" cy="4082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52EEC2-8849-4AFD-9391-A53B27E4B86F}"/>
              </a:ext>
            </a:extLst>
          </p:cNvPr>
          <p:cNvGrpSpPr/>
          <p:nvPr/>
        </p:nvGrpSpPr>
        <p:grpSpPr>
          <a:xfrm>
            <a:off x="7045779" y="2049235"/>
            <a:ext cx="547007" cy="636816"/>
            <a:chOff x="7323364" y="1983921"/>
            <a:chExt cx="547007" cy="636816"/>
          </a:xfrm>
          <a:solidFill>
            <a:schemeClr val="accent2"/>
          </a:solidFill>
        </p:grpSpPr>
        <p:sp>
          <p:nvSpPr>
            <p:cNvPr id="7" name="Snip Same Side Corner Rectangle 6">
              <a:extLst>
                <a:ext uri="{FF2B5EF4-FFF2-40B4-BE49-F238E27FC236}">
                  <a16:creationId xmlns:a16="http://schemas.microsoft.com/office/drawing/2014/main" id="{E19A1C99-167B-CFDA-D160-A64DED4741A3}"/>
                </a:ext>
              </a:extLst>
            </p:cNvPr>
            <p:cNvSpPr/>
            <p:nvPr/>
          </p:nvSpPr>
          <p:spPr>
            <a:xfrm>
              <a:off x="7323364" y="1983921"/>
              <a:ext cx="547007" cy="318408"/>
            </a:xfrm>
            <a:prstGeom prst="snip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nip Same Side Corner Rectangle 7">
              <a:extLst>
                <a:ext uri="{FF2B5EF4-FFF2-40B4-BE49-F238E27FC236}">
                  <a16:creationId xmlns:a16="http://schemas.microsoft.com/office/drawing/2014/main" id="{FD3C3CAB-F18F-E29D-464A-64789DC47A71}"/>
                </a:ext>
              </a:extLst>
            </p:cNvPr>
            <p:cNvSpPr/>
            <p:nvPr/>
          </p:nvSpPr>
          <p:spPr>
            <a:xfrm rot="10800000">
              <a:off x="7323364" y="2302329"/>
              <a:ext cx="547007" cy="318408"/>
            </a:xfrm>
            <a:prstGeom prst="snip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91B9BF1-4E0A-51FC-5B83-2A2A54F1018A}"/>
              </a:ext>
            </a:extLst>
          </p:cNvPr>
          <p:cNvCxnSpPr>
            <a:stCxn id="7" idx="3"/>
          </p:cNvCxnSpPr>
          <p:nvPr/>
        </p:nvCxnSpPr>
        <p:spPr>
          <a:xfrm flipH="1" flipV="1">
            <a:off x="7319282" y="1796143"/>
            <a:ext cx="1" cy="253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F9BDE0-9DF0-1102-927E-FA4106196D2F}"/>
              </a:ext>
            </a:extLst>
          </p:cNvPr>
          <p:cNvCxnSpPr>
            <a:cxnSpLocks/>
          </p:cNvCxnSpPr>
          <p:nvPr/>
        </p:nvCxnSpPr>
        <p:spPr>
          <a:xfrm>
            <a:off x="7319282" y="2686051"/>
            <a:ext cx="0" cy="2122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7C79051-09D8-9A55-9ADF-CD2572F67A7E}"/>
              </a:ext>
            </a:extLst>
          </p:cNvPr>
          <p:cNvSpPr/>
          <p:nvPr/>
        </p:nvSpPr>
        <p:spPr>
          <a:xfrm>
            <a:off x="6972300" y="2269671"/>
            <a:ext cx="146957" cy="18777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5919D1-87DE-A474-C5C1-BF0BE3DD2297}"/>
              </a:ext>
            </a:extLst>
          </p:cNvPr>
          <p:cNvCxnSpPr/>
          <p:nvPr/>
        </p:nvCxnSpPr>
        <p:spPr>
          <a:xfrm>
            <a:off x="228600" y="2355396"/>
            <a:ext cx="8319407" cy="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ight Brace 23">
            <a:extLst>
              <a:ext uri="{FF2B5EF4-FFF2-40B4-BE49-F238E27FC236}">
                <a16:creationId xmlns:a16="http://schemas.microsoft.com/office/drawing/2014/main" id="{26D64836-3BC9-9EE0-5B44-BAD88CEA64D6}"/>
              </a:ext>
            </a:extLst>
          </p:cNvPr>
          <p:cNvSpPr/>
          <p:nvPr/>
        </p:nvSpPr>
        <p:spPr>
          <a:xfrm rot="16200000">
            <a:off x="3853195" y="1256967"/>
            <a:ext cx="163284" cy="1666178"/>
          </a:xfrm>
          <a:prstGeom prst="rightBrace">
            <a:avLst>
              <a:gd name="adj1" fmla="val 8333"/>
              <a:gd name="adj2" fmla="val 4949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EB0504ED-72D3-4074-220F-E7E5872F9C0E}"/>
              </a:ext>
            </a:extLst>
          </p:cNvPr>
          <p:cNvSpPr/>
          <p:nvPr/>
        </p:nvSpPr>
        <p:spPr>
          <a:xfrm rot="5400000">
            <a:off x="3853195" y="1828465"/>
            <a:ext cx="163284" cy="1666178"/>
          </a:xfrm>
          <a:prstGeom prst="rightBrace">
            <a:avLst>
              <a:gd name="adj1" fmla="val 8333"/>
              <a:gd name="adj2" fmla="val 4949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E83A42-27D2-FEEB-2ED3-FB49690E3E03}"/>
              </a:ext>
            </a:extLst>
          </p:cNvPr>
          <p:cNvCxnSpPr/>
          <p:nvPr/>
        </p:nvCxnSpPr>
        <p:spPr>
          <a:xfrm flipV="1">
            <a:off x="3926673" y="1796143"/>
            <a:ext cx="0" cy="2122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9BBE927-DB3C-6EEC-852F-437BF41BE0A3}"/>
              </a:ext>
            </a:extLst>
          </p:cNvPr>
          <p:cNvCxnSpPr>
            <a:cxnSpLocks/>
          </p:cNvCxnSpPr>
          <p:nvPr/>
        </p:nvCxnSpPr>
        <p:spPr>
          <a:xfrm>
            <a:off x="3943001" y="2686051"/>
            <a:ext cx="0" cy="2285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8688F2E-1769-1745-8A62-204DA86766F1}"/>
              </a:ext>
            </a:extLst>
          </p:cNvPr>
          <p:cNvSpPr txBox="1"/>
          <p:nvPr/>
        </p:nvSpPr>
        <p:spPr>
          <a:xfrm>
            <a:off x="6527154" y="2509550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6"/>
                </a:solidFill>
              </a:rPr>
              <a:t>BPM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22DAEFF-D249-6814-19FA-809D2CEB700E}"/>
              </a:ext>
            </a:extLst>
          </p:cNvPr>
          <p:cNvSpPr txBox="1"/>
          <p:nvPr/>
        </p:nvSpPr>
        <p:spPr>
          <a:xfrm>
            <a:off x="6515910" y="1780988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/>
                </a:solidFill>
              </a:rPr>
              <a:t>Quad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5AEC49-134C-0095-237D-657EEBD2E1BF}"/>
              </a:ext>
            </a:extLst>
          </p:cNvPr>
          <p:cNvSpPr txBox="1"/>
          <p:nvPr/>
        </p:nvSpPr>
        <p:spPr>
          <a:xfrm>
            <a:off x="1013259" y="1751342"/>
            <a:ext cx="2690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2X Accelerating Structures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A3A803C8-77F4-4279-4AF6-A69174D90628}"/>
              </a:ext>
            </a:extLst>
          </p:cNvPr>
          <p:cNvSpPr/>
          <p:nvPr/>
        </p:nvSpPr>
        <p:spPr>
          <a:xfrm rot="16200000">
            <a:off x="4115654" y="-2121759"/>
            <a:ext cx="313978" cy="73260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71A280-9490-F525-114C-A3EEA9D947B8}"/>
              </a:ext>
            </a:extLst>
          </p:cNvPr>
          <p:cNvSpPr txBox="1"/>
          <p:nvPr/>
        </p:nvSpPr>
        <p:spPr>
          <a:xfrm>
            <a:off x="3955358" y="1044456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2.3m</a:t>
            </a:r>
          </a:p>
        </p:txBody>
      </p:sp>
    </p:spTree>
    <p:extLst>
      <p:ext uri="{BB962C8B-B14F-4D97-AF65-F5344CB8AC3E}">
        <p14:creationId xmlns:p14="http://schemas.microsoft.com/office/powerpoint/2010/main" val="1625794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F3A39-50C0-C7E3-44BE-8AB24DEE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Linac Beam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3DECF1-A8F5-EEF6-75DB-EE1F22484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8764AC-8C24-F66A-FA22-27574DD61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493"/>
          <a:stretch/>
        </p:blipFill>
        <p:spPr>
          <a:xfrm>
            <a:off x="6159413" y="4314264"/>
            <a:ext cx="5480137" cy="1884054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50E853D2-8912-610F-D38E-7FAABBD053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993123"/>
              </p:ext>
            </p:extLst>
          </p:nvPr>
        </p:nvGraphicFramePr>
        <p:xfrm>
          <a:off x="5357313" y="1205682"/>
          <a:ext cx="6502400" cy="2223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9658">
                  <a:extLst>
                    <a:ext uri="{9D8B030D-6E8A-4147-A177-3AD203B41FA5}">
                      <a16:colId xmlns:a16="http://schemas.microsoft.com/office/drawing/2014/main" val="3367051306"/>
                    </a:ext>
                  </a:extLst>
                </a:gridCol>
                <a:gridCol w="1784959">
                  <a:extLst>
                    <a:ext uri="{9D8B030D-6E8A-4147-A177-3AD203B41FA5}">
                      <a16:colId xmlns:a16="http://schemas.microsoft.com/office/drawing/2014/main" val="3935822854"/>
                    </a:ext>
                  </a:extLst>
                </a:gridCol>
                <a:gridCol w="945715">
                  <a:extLst>
                    <a:ext uri="{9D8B030D-6E8A-4147-A177-3AD203B41FA5}">
                      <a16:colId xmlns:a16="http://schemas.microsoft.com/office/drawing/2014/main" val="2704941129"/>
                    </a:ext>
                  </a:extLst>
                </a:gridCol>
                <a:gridCol w="962068">
                  <a:extLst>
                    <a:ext uri="{9D8B030D-6E8A-4147-A177-3AD203B41FA5}">
                      <a16:colId xmlns:a16="http://schemas.microsoft.com/office/drawing/2014/main" val="2620010389"/>
                    </a:ext>
                  </a:extLst>
                </a:gridCol>
              </a:tblGrid>
              <a:tr h="369118">
                <a:tc>
                  <a:txBody>
                    <a:bodyPr/>
                    <a:lstStyle/>
                    <a:p>
                      <a:r>
                        <a:rPr lang="en-US" sz="1600"/>
                        <a:t>Imperfection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With Respect to…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Symbol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159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BPM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Reference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err="1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600" baseline="-25000" err="1">
                          <a:latin typeface="+mn-lt"/>
                        </a:rPr>
                        <a:t>BPM</a:t>
                      </a:r>
                      <a:endParaRPr lang="en-US" sz="160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0.1 </a:t>
                      </a:r>
                      <a:r>
                        <a:rPr lang="en-US" sz="160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600">
                          <a:latin typeface="+mn-lt"/>
                        </a:rPr>
                        <a:t>m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257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Offsets internal to raft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Raft 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err="1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600" baseline="-25000" err="1">
                          <a:latin typeface="+mn-lt"/>
                        </a:rPr>
                        <a:t>SCAV</a:t>
                      </a:r>
                      <a:endParaRPr lang="en-US" sz="160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 </a:t>
                      </a:r>
                      <a:r>
                        <a:rPr lang="en-US" sz="160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600">
                          <a:latin typeface="+mn-lt"/>
                        </a:rPr>
                        <a:t>m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606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CCC &amp; Quad roll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Raft 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err="1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600" baseline="-25000" err="1">
                          <a:latin typeface="+mn-lt"/>
                        </a:rPr>
                        <a:t>RCAV</a:t>
                      </a:r>
                      <a:endParaRPr lang="en-US" sz="160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200 </a:t>
                      </a:r>
                      <a:r>
                        <a:rPr lang="en-US" sz="1600" err="1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600" err="1">
                          <a:latin typeface="+mn-lt"/>
                        </a:rPr>
                        <a:t>rad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763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BPM -&gt; Quad center alignment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Raft 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err="1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600" baseline="-25000" err="1">
                          <a:latin typeface="+mn-lt"/>
                        </a:rPr>
                        <a:t>QBPM</a:t>
                      </a:r>
                      <a:endParaRPr lang="en-US" sz="160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2 </a:t>
                      </a:r>
                      <a:r>
                        <a:rPr lang="en-US" sz="160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600">
                          <a:latin typeface="+mn-lt"/>
                        </a:rPr>
                        <a:t>m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314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Quad strength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Raft 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err="1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600" err="1">
                          <a:latin typeface="+mn-lt"/>
                        </a:rPr>
                        <a:t>k</a:t>
                      </a:r>
                      <a:r>
                        <a:rPr lang="en-US" sz="1600" baseline="-25000" err="1">
                          <a:latin typeface="+mn-lt"/>
                        </a:rPr>
                        <a:t>Q</a:t>
                      </a:r>
                      <a:endParaRPr lang="en-US" sz="160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0.1 %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553760"/>
                  </a:ext>
                </a:extLst>
              </a:tr>
            </a:tbl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B12DEE64-46BC-AC86-3C1A-0D277A5BC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204688"/>
              </p:ext>
            </p:extLst>
          </p:nvPr>
        </p:nvGraphicFramePr>
        <p:xfrm>
          <a:off x="175364" y="1203960"/>
          <a:ext cx="5100529" cy="498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825">
                  <a:extLst>
                    <a:ext uri="{9D8B030D-6E8A-4147-A177-3AD203B41FA5}">
                      <a16:colId xmlns:a16="http://schemas.microsoft.com/office/drawing/2014/main" val="2458554212"/>
                    </a:ext>
                  </a:extLst>
                </a:gridCol>
                <a:gridCol w="1541099">
                  <a:extLst>
                    <a:ext uri="{9D8B030D-6E8A-4147-A177-3AD203B41FA5}">
                      <a16:colId xmlns:a16="http://schemas.microsoft.com/office/drawing/2014/main" val="2509953972"/>
                    </a:ext>
                  </a:extLst>
                </a:gridCol>
                <a:gridCol w="876933">
                  <a:extLst>
                    <a:ext uri="{9D8B030D-6E8A-4147-A177-3AD203B41FA5}">
                      <a16:colId xmlns:a16="http://schemas.microsoft.com/office/drawing/2014/main" val="3191569580"/>
                    </a:ext>
                  </a:extLst>
                </a:gridCol>
                <a:gridCol w="891672">
                  <a:extLst>
                    <a:ext uri="{9D8B030D-6E8A-4147-A177-3AD203B41FA5}">
                      <a16:colId xmlns:a16="http://schemas.microsoft.com/office/drawing/2014/main" val="411474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Symbol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CLIC (PIP)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56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[GeV]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596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Luminosity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 [10</a:t>
                      </a:r>
                      <a:r>
                        <a:rPr lang="en-US" baseline="30000"/>
                        <a:t>34</a:t>
                      </a:r>
                      <a:r>
                        <a:rPr lang="en-US" baseline="0"/>
                        <a:t> cm</a:t>
                      </a:r>
                      <a:r>
                        <a:rPr lang="en-US" baseline="30000"/>
                        <a:t>-2</a:t>
                      </a:r>
                      <a:r>
                        <a:rPr lang="en-US" baseline="0"/>
                        <a:t>s</a:t>
                      </a:r>
                      <a:r>
                        <a:rPr lang="en-US" baseline="30000"/>
                        <a:t>-1</a:t>
                      </a:r>
                      <a:r>
                        <a:rPr lang="en-US" baseline="0"/>
                        <a:t>]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5005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Train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[Hz]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674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# Particles / bch , 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 [x 1e9] ,</a:t>
                      </a:r>
                      <a:br>
                        <a:rPr lang="en-US"/>
                      </a:br>
                      <a:r>
                        <a:rPr lang="en-US" err="1"/>
                        <a:t>Q</a:t>
                      </a:r>
                      <a:r>
                        <a:rPr lang="en-US" baseline="-25000" err="1"/>
                        <a:t>b</a:t>
                      </a:r>
                      <a:r>
                        <a:rPr lang="en-US" baseline="0"/>
                        <a:t> [nC]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6.2,</a:t>
                      </a:r>
                      <a:br>
                        <a:rPr lang="en-US"/>
                      </a:br>
                      <a:r>
                        <a:rPr lang="en-US" b="0"/>
                        <a:t>1.0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5.7,</a:t>
                      </a:r>
                      <a:br>
                        <a:rPr lang="en-US"/>
                      </a:br>
                      <a:r>
                        <a:rPr lang="en-US"/>
                        <a:t>0.83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52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Bunch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err="1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800" baseline="-25000" err="1">
                          <a:latin typeface="+mn-lt"/>
                        </a:rPr>
                        <a:t>z</a:t>
                      </a:r>
                      <a:r>
                        <a:rPr lang="en-US" sz="1800" baseline="0">
                          <a:latin typeface="+mn-lt"/>
                        </a:rPr>
                        <a:t> [</a:t>
                      </a:r>
                      <a:r>
                        <a:rPr lang="en-US" sz="180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800">
                          <a:latin typeface="+mn-lt"/>
                        </a:rPr>
                        <a:t>m]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834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Initial 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>
                          <a:latin typeface="Symbol" panose="05050102010706020507" pitchFamily="18" charset="2"/>
                        </a:rPr>
                        <a:t>ge</a:t>
                      </a:r>
                      <a:r>
                        <a:rPr lang="en-US" baseline="-25000" err="1">
                          <a:latin typeface="+mn-lt"/>
                        </a:rPr>
                        <a:t>x,y</a:t>
                      </a:r>
                      <a:r>
                        <a:rPr lang="en-US" baseline="0">
                          <a:latin typeface="+mn-lt"/>
                        </a:rPr>
                        <a:t> [nm-rad]</a:t>
                      </a:r>
                      <a:endParaRPr lang="en-US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875</a:t>
                      </a:r>
                      <a:r>
                        <a:rPr lang="en-US" dirty="0"/>
                        <a:t>,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850, 10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446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Final 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err="1">
                          <a:latin typeface="Symbol" panose="05050102010706020507" pitchFamily="18" charset="2"/>
                        </a:rPr>
                        <a:t>ge</a:t>
                      </a:r>
                      <a:r>
                        <a:rPr lang="en-US" baseline="-25000" err="1">
                          <a:latin typeface="+mn-lt"/>
                        </a:rPr>
                        <a:t>x,y</a:t>
                      </a:r>
                      <a:r>
                        <a:rPr lang="en-US" baseline="0">
                          <a:latin typeface="+mn-lt"/>
                        </a:rPr>
                        <a:t> [nm-rad]</a:t>
                      </a:r>
                      <a:endParaRPr lang="en-US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/>
                        <a:t>900</a:t>
                      </a:r>
                      <a:r>
                        <a:rPr lang="en-US"/>
                        <a:t>,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900, 15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708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# Bunches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n</a:t>
                      </a:r>
                      <a:r>
                        <a:rPr lang="en-US" baseline="-25000" err="1"/>
                        <a:t>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/>
                        <a:t>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136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Bunch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/>
                        <a:t>Δ</a:t>
                      </a:r>
                      <a:r>
                        <a:rPr lang="en-US"/>
                        <a:t>t [ns]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7953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/>
                        <a:t>δ</a:t>
                      </a:r>
                      <a:r>
                        <a:rPr lang="en-US" baseline="-25000"/>
                        <a:t>E</a:t>
                      </a:r>
                      <a:r>
                        <a:rPr lang="en-US" baseline="0"/>
                        <a:t> [%] (initial)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275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/>
                        <a:t>δ</a:t>
                      </a:r>
                      <a:r>
                        <a:rPr lang="en-US" baseline="-25000"/>
                        <a:t>E</a:t>
                      </a:r>
                      <a:r>
                        <a:rPr lang="en-US" baseline="0"/>
                        <a:t> [%] (final)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/>
                        <a:t>0.33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44642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859A569-056D-E922-8BF1-3E3D971F4555}"/>
              </a:ext>
            </a:extLst>
          </p:cNvPr>
          <p:cNvSpPr txBox="1"/>
          <p:nvPr/>
        </p:nvSpPr>
        <p:spPr>
          <a:xfrm>
            <a:off x="8058150" y="388620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CLIC</a:t>
            </a:r>
          </a:p>
        </p:txBody>
      </p:sp>
    </p:spTree>
    <p:extLst>
      <p:ext uri="{BB962C8B-B14F-4D97-AF65-F5344CB8AC3E}">
        <p14:creationId xmlns:p14="http://schemas.microsoft.com/office/powerpoint/2010/main" val="2388373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F5E533F-5736-E945-2A53-E86BDD507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264" y="1064458"/>
            <a:ext cx="2196953" cy="19515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6B7F81-67B3-1A28-6161-01CA022E97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3" r="8373"/>
          <a:stretch/>
        </p:blipFill>
        <p:spPr>
          <a:xfrm>
            <a:off x="5322034" y="1094056"/>
            <a:ext cx="6367340" cy="32480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0EF304-9935-DDB8-EA31-CDCBC2E8E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Linac Optics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7D3C0-1581-D0EA-1209-612810935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795160E2-3479-278F-6D69-B322225183DF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4098036" y="4321221"/>
                <a:ext cx="7706868" cy="2540002"/>
              </a:xfrm>
            </p:spPr>
            <p:txBody>
              <a:bodyPr/>
              <a:lstStyle/>
              <a:p>
                <a:r>
                  <a:rPr lang="en-US" sz="1800"/>
                  <a:t>FODO lattice with logarithmic scaled phase advance: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𝛾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𝛾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p>
                          </m:e>
                        </m:func>
                      </m:e>
                    </m:func>
                  </m:oMath>
                </a14:m>
                <a:r>
                  <a:rPr lang="en-US" sz="1600"/>
                  <a:t> , with </a:t>
                </a:r>
                <a:r>
                  <a:rPr lang="en-US" sz="1600">
                    <a:latin typeface="Symbol" panose="05050102010706020507" pitchFamily="18" charset="2"/>
                  </a:rPr>
                  <a:t>a</a:t>
                </a:r>
                <a:r>
                  <a:rPr lang="en-US" sz="1600">
                    <a:latin typeface="+mn-lt"/>
                  </a:rPr>
                  <a:t> = 0.5</a:t>
                </a:r>
              </a:p>
              <a:p>
                <a:pPr lvl="1"/>
                <a:r>
                  <a:rPr lang="en-US" sz="1600">
                    <a:latin typeface="+mn-lt"/>
                  </a:rPr>
                  <a:t>=&gt; Quads scaled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type m:val="skw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type m:val="skw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den>
                    </m:f>
                  </m:oMath>
                </a14:m>
                <a:endParaRPr lang="en-US" sz="1600"/>
              </a:p>
              <a:p>
                <a:r>
                  <a:rPr lang="en-US" sz="1800" err="1"/>
                  <a:t>Autophasing</a:t>
                </a:r>
                <a:r>
                  <a:rPr lang="en-US" sz="1800"/>
                  <a:t> energy spread requirement from 2-particle analytic model given by: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𝐵𝑁𝑆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⊥,2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48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d>
                      <m:d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𝑐𝑜𝑡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140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795160E2-3479-278F-6D69-B322225183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4098036" y="4321221"/>
                <a:ext cx="7706868" cy="2540002"/>
              </a:xfrm>
              <a:blipFill>
                <a:blip r:embed="rId4"/>
                <a:stretch>
                  <a:fillRect l="-2055" t="-2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690E51A-7CAA-741E-3AE4-20C18CAEFD1C}"/>
              </a:ext>
            </a:extLst>
          </p:cNvPr>
          <p:cNvSpPr txBox="1"/>
          <p:nvPr/>
        </p:nvSpPr>
        <p:spPr>
          <a:xfrm>
            <a:off x="5486400" y="102373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10 GeV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99354-FC02-C5B9-4F66-C75BADF1D510}"/>
              </a:ext>
            </a:extLst>
          </p:cNvPr>
          <p:cNvSpPr txBox="1"/>
          <p:nvPr/>
        </p:nvSpPr>
        <p:spPr>
          <a:xfrm>
            <a:off x="11251789" y="1020474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125 GeV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F6A7ED-BDCF-EF62-2FBF-83DD55AA44F5}"/>
              </a:ext>
            </a:extLst>
          </p:cNvPr>
          <p:cNvSpPr/>
          <p:nvPr/>
        </p:nvSpPr>
        <p:spPr>
          <a:xfrm>
            <a:off x="5843433" y="2700475"/>
            <a:ext cx="92733" cy="128954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327664-F7C2-6EB8-F81A-35DD0CBC74A2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5022469" y="2136370"/>
            <a:ext cx="867331" cy="5641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F326103-7F72-1185-8C90-21180CE79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12" y="1389806"/>
            <a:ext cx="2919679" cy="21897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FE8AB3-525A-5CFD-5BEF-466156E38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090" y="3904913"/>
            <a:ext cx="3416269" cy="25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24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D2867-1211-215A-F29F-B16A7B13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Quadrupole Field Strengths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4F3CDC-6342-A6F6-AD5E-8B79CE15C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B5E120-E938-011F-F2DC-2BBB7868C2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29849" y="1594975"/>
            <a:ext cx="4643051" cy="4622007"/>
          </a:xfrm>
        </p:spPr>
        <p:txBody>
          <a:bodyPr/>
          <a:lstStyle/>
          <a:p>
            <a:r>
              <a:rPr lang="en-US"/>
              <a:t>Quad aperture = cavity iris aperture (3.6 mm)</a:t>
            </a:r>
          </a:p>
          <a:p>
            <a:r>
              <a:rPr lang="en-US"/>
              <a:t>Quad effective length = 15 cm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FE3B9C-C1E4-B4D9-96A7-A4D85B690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0559"/>
            <a:ext cx="6774129" cy="462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18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9A2EC-31C8-3545-4A50-136C1EF21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 Short-Range </a:t>
            </a:r>
            <a:r>
              <a:rPr lang="en-US" err="1"/>
              <a:t>Wakefields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03F277-051A-DA60-B183-280637CC8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73DC4-62C4-3FF3-D586-07BA75819D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9008" y="1225296"/>
            <a:ext cx="5803392" cy="5024343"/>
          </a:xfrm>
        </p:spPr>
        <p:txBody>
          <a:bodyPr/>
          <a:lstStyle/>
          <a:p>
            <a:r>
              <a:rPr lang="en-US"/>
              <a:t>Wakefields (short-range longitudinal and transverse) applied to each structure</a:t>
            </a:r>
          </a:p>
          <a:p>
            <a:r>
              <a:rPr lang="en-US"/>
              <a:t>a=3.55mm</a:t>
            </a:r>
          </a:p>
          <a:p>
            <a:r>
              <a:rPr lang="en-US"/>
              <a:t>Blue shaded area is histogram of particles in electron bunch z position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3AD702-5A00-5478-BFE2-E26695A5B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1807"/>
            <a:ext cx="5990163" cy="2909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27A416-1E30-9EE8-2C94-1F68B4223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48" y="1133619"/>
            <a:ext cx="5637446" cy="273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50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166E5-C36E-C2AD-8B8D-B980C713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Particle Tracking - Longitudinal Wakes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B7636-B6C3-1CA8-8FE3-68EA7632C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34ED6-2AF5-23AF-43F7-1FB3706F06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45167" y="1353312"/>
            <a:ext cx="2770633" cy="4896327"/>
          </a:xfrm>
        </p:spPr>
        <p:txBody>
          <a:bodyPr/>
          <a:lstStyle/>
          <a:p>
            <a:r>
              <a:rPr lang="en-US"/>
              <a:t>No initial energy spread</a:t>
            </a:r>
          </a:p>
          <a:p>
            <a:r>
              <a:rPr lang="en-US"/>
              <a:t>Initial centroid offset = 0.1 </a:t>
            </a:r>
            <a:r>
              <a:rPr lang="en-US" err="1"/>
              <a:t>sigma_y</a:t>
            </a:r>
            <a:endParaRPr lang="en-US"/>
          </a:p>
          <a:p>
            <a:r>
              <a:rPr lang="en-US"/>
              <a:t>Transverse wakes OFF</a:t>
            </a:r>
          </a:p>
          <a:p>
            <a:r>
              <a:rPr lang="en-US"/>
              <a:t>No BNS damping</a:t>
            </a:r>
          </a:p>
          <a:p>
            <a:r>
              <a:rPr lang="en-US"/>
              <a:t>Longitudinal wakes ON</a:t>
            </a:r>
          </a:p>
          <a:p>
            <a:pPr lvl="1"/>
            <a:r>
              <a:rPr lang="en-US"/>
              <a:t>Generates ~0.5% final energy spread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0D1309-2813-E06D-A67D-891E6B255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1090491"/>
            <a:ext cx="9297123" cy="559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4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166E5-C36E-C2AD-8B8D-B980C713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Particle Tracking – Transverse Wakes + BNS Damping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B7636-B6C3-1CA8-8FE3-68EA7632C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34ED6-2AF5-23AF-43F7-1FB3706F06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45168" y="1332061"/>
            <a:ext cx="2665600" cy="4896327"/>
          </a:xfrm>
        </p:spPr>
        <p:txBody>
          <a:bodyPr/>
          <a:lstStyle/>
          <a:p>
            <a:r>
              <a:rPr lang="en-US" sz="2000"/>
              <a:t>Initial energy spread=1.5%</a:t>
            </a:r>
          </a:p>
          <a:p>
            <a:r>
              <a:rPr lang="en-US" sz="2000"/>
              <a:t>Initial centroid offset = 0.1 </a:t>
            </a:r>
            <a:r>
              <a:rPr lang="en-US" sz="2000" err="1"/>
              <a:t>sigma_y</a:t>
            </a:r>
            <a:endParaRPr lang="en-US" sz="2000"/>
          </a:p>
          <a:p>
            <a:r>
              <a:rPr lang="en-US" sz="2000"/>
              <a:t>Transverse wakes ON</a:t>
            </a:r>
          </a:p>
          <a:p>
            <a:r>
              <a:rPr lang="en-US" sz="2000"/>
              <a:t>Longitudinal wakes ON</a:t>
            </a:r>
          </a:p>
          <a:p>
            <a:r>
              <a:rPr lang="en-US" sz="2000"/>
              <a:t>BNS damping + energy spread suppression</a:t>
            </a:r>
          </a:p>
          <a:p>
            <a:pPr lvl="1"/>
            <a:r>
              <a:rPr lang="en-US" sz="1800"/>
              <a:t>~1% emittance growth for 0.1</a:t>
            </a:r>
            <a:r>
              <a:rPr lang="el-GR" sz="1800"/>
              <a:t>σ</a:t>
            </a:r>
            <a:r>
              <a:rPr lang="en-US" sz="1800"/>
              <a:t> initial offset</a:t>
            </a:r>
          </a:p>
          <a:p>
            <a:pPr lvl="1"/>
            <a:r>
              <a:rPr lang="en-US" sz="1800"/>
              <a:t>0.33% final energy spread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4EABAA-944C-281D-6D00-FD94F91F7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31" y="898852"/>
            <a:ext cx="8910419" cy="583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1848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-II Main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826303A3871A4AB28BAB781C123807" ma:contentTypeVersion="9" ma:contentTypeDescription="Create a new document." ma:contentTypeScope="" ma:versionID="b86f7af75d7501457cc221db0c01bfc0">
  <xsd:schema xmlns:xsd="http://www.w3.org/2001/XMLSchema" xmlns:xs="http://www.w3.org/2001/XMLSchema" xmlns:p="http://schemas.microsoft.com/office/2006/metadata/properties" xmlns:ns2="c33c4ad4-a16e-4021-9209-55b6222b01cc" targetNamespace="http://schemas.microsoft.com/office/2006/metadata/properties" ma:root="true" ma:fieldsID="c32afa22daf4c3df9524cbb204a228e6" ns2:_="">
    <xsd:import namespace="c33c4ad4-a16e-4021-9209-55b6222b01cc"/>
    <xsd:element name="properties">
      <xsd:complexType>
        <xsd:sequence>
          <xsd:element name="documentManagement">
            <xsd:complexType>
              <xsd:all>
                <xsd:element ref="ns2:Agenda_x0020_Session" minOccurs="0"/>
                <xsd:element ref="ns2:Agenda_x0020_Session_x003a_Speaker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c4ad4-a16e-4021-9209-55b6222b01cc" elementFormDefault="qualified">
    <xsd:import namespace="http://schemas.microsoft.com/office/2006/documentManagement/types"/>
    <xsd:import namespace="http://schemas.microsoft.com/office/infopath/2007/PartnerControls"/>
    <xsd:element name="Agenda_x0020_Session" ma:index="8" nillable="true" ma:displayName="Agenda Session" ma:list="{94507e51-483e-4694-ae63-263474efaf8e}" ma:internalName="Agenda_x0020_Session" ma:readOnly="false" ma:showField="Title">
      <xsd:simpleType>
        <xsd:restriction base="dms:Lookup"/>
      </xsd:simpleType>
    </xsd:element>
    <xsd:element name="Agenda_x0020_Session_x003a_Speaker" ma:index="9" nillable="true" ma:displayName="Agenda Session:Speaker" ma:list="{94507e51-483e-4694-ae63-263474efaf8e}" ma:internalName="Agenda_x0020_Session_x003a_Speaker" ma:readOnly="true" ma:showField="Speaker" ma:web="32320dcf-3829-4cf9-87c8-d7addb21c6ba">
      <xsd:simpleType>
        <xsd:restriction base="dms:Lookup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da_x0020_Session xmlns="c33c4ad4-a16e-4021-9209-55b6222b01cc" xsi:nil="true"/>
  </documentManagement>
</p:properties>
</file>

<file path=customXml/itemProps1.xml><?xml version="1.0" encoding="utf-8"?>
<ds:datastoreItem xmlns:ds="http://schemas.openxmlformats.org/officeDocument/2006/customXml" ds:itemID="{70350A76-BE43-477F-8C6F-54C5C76AE2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86B04BF-12B8-4AD1-BC3E-CE2C282A8CB6}">
  <ds:schemaRefs>
    <ds:schemaRef ds:uri="c33c4ad4-a16e-4021-9209-55b6222b01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439B861-A4E2-4DC4-A6F8-0FE92FC25350}">
  <ds:schemaRefs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c33c4ad4-a16e-4021-9209-55b6222b01cc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SLAC_PPT_Presentation_template_031622 (3)</Template>
  <TotalTime>141</TotalTime>
  <Words>1206</Words>
  <Application>Microsoft Macintosh PowerPoint</Application>
  <PresentationFormat>Widescreen</PresentationFormat>
  <Paragraphs>213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Cambria Math</vt:lpstr>
      <vt:lpstr>Lato Black</vt:lpstr>
      <vt:lpstr>Calibri</vt:lpstr>
      <vt:lpstr>Lato</vt:lpstr>
      <vt:lpstr>Symbol</vt:lpstr>
      <vt:lpstr>Arial</vt:lpstr>
      <vt:lpstr>FACET-II Main</vt:lpstr>
      <vt:lpstr>PowerPoint Presentation</vt:lpstr>
      <vt:lpstr>Overview and Assumptions (Tracking Simulations performed with Lucretia)</vt:lpstr>
      <vt:lpstr>Raft Dynamics</vt:lpstr>
      <vt:lpstr>Linac Beam Parameters</vt:lpstr>
      <vt:lpstr>Linac Optics</vt:lpstr>
      <vt:lpstr>Quadrupole Field Strengths</vt:lpstr>
      <vt:lpstr>Structure Short-Range Wakefields</vt:lpstr>
      <vt:lpstr>Particle Tracking - Longitudinal Wakes</vt:lpstr>
      <vt:lpstr>Particle Tracking – Transverse Wakes + BNS Damping</vt:lpstr>
      <vt:lpstr>Raft Misalignment Sensitivity</vt:lpstr>
      <vt:lpstr>Beam-Based Alignment (BBA)</vt:lpstr>
      <vt:lpstr>Tuning Performance</vt:lpstr>
      <vt:lpstr>Long-Scale Alignment Tolerance Simulation</vt:lpstr>
      <vt:lpstr>Long-Scale Alignment Tolerances</vt:lpstr>
      <vt:lpstr>Vibration Tolerance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issue – please read</dc:title>
  <dc:subject/>
  <dc:creator>Hast, Carsten</dc:creator>
  <cp:keywords/>
  <dc:description/>
  <cp:lastModifiedBy>Glen White</cp:lastModifiedBy>
  <cp:revision>5</cp:revision>
  <dcterms:created xsi:type="dcterms:W3CDTF">2022-04-22T00:44:22Z</dcterms:created>
  <dcterms:modified xsi:type="dcterms:W3CDTF">2023-05-16T20:25:15Z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0x01010037826303A3871A4AB28BAB781C123807</vt:lpwstr>
  </property>
</Properties>
</file>