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9" r:id="rId2"/>
    <p:sldId id="939" r:id="rId3"/>
    <p:sldId id="279" r:id="rId4"/>
    <p:sldId id="260" r:id="rId5"/>
    <p:sldId id="261" r:id="rId6"/>
    <p:sldId id="263" r:id="rId7"/>
    <p:sldId id="277" r:id="rId8"/>
    <p:sldId id="942" r:id="rId9"/>
    <p:sldId id="265" r:id="rId10"/>
    <p:sldId id="266" r:id="rId11"/>
    <p:sldId id="267" r:id="rId12"/>
    <p:sldId id="278" r:id="rId13"/>
    <p:sldId id="268" r:id="rId14"/>
    <p:sldId id="262" r:id="rId15"/>
    <p:sldId id="941" r:id="rId16"/>
    <p:sldId id="269" r:id="rId17"/>
    <p:sldId id="940" r:id="rId18"/>
    <p:sldId id="270" r:id="rId19"/>
    <p:sldId id="271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2F528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2"/>
    <p:restoredTop sz="96327"/>
  </p:normalViewPr>
  <p:slideViewPr>
    <p:cSldViewPr snapToGrid="0">
      <p:cViewPr varScale="1">
        <p:scale>
          <a:sx n="102" d="100"/>
          <a:sy n="102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49114-E372-2D45-A97B-EADF206B5EE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DB0A9-0A92-B347-AD20-A8091D3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0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D6C5-7CAF-E22D-490B-69830109D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29392-ECA2-8463-91D6-BDCAB71E3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800DD-599D-2397-5EEA-FB3E8B08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16A5-C80B-B342-8406-8931E74F2705}" type="datetime1">
              <a:rPr lang="en-GB" smtClean="0"/>
              <a:t>14/05/2023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08FE9-10C0-8E41-D9E9-7579BA47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B027-202C-DDED-9FF9-83052C11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3C4762F-1A68-8C28-6AE4-952F1BA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6215" y="0"/>
            <a:ext cx="895531" cy="8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5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D8B3-8401-CD77-949F-8A6BB90A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00916-747E-87FA-C388-DA0422E55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5815B-3BCE-1F40-7105-9B803865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A064-4FD9-7B4C-AC84-86E4D292FA01}" type="datetime1">
              <a:rPr lang="en-GB" smtClean="0"/>
              <a:t>14/05/2023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0B977-1CFC-D5C9-56C0-2565200C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41A03-A355-F7D6-2A0F-10CE860D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3E7E6-27B8-4208-36C0-4285400CB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BC5C3-C551-68A2-B9D3-555941777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B932C-1C25-0DEB-610E-1F0A0B25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C43-F519-B34C-B836-3B134BDB195D}" type="datetime1">
              <a:rPr lang="en-GB" smtClean="0"/>
              <a:t>14/05/2023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07DB6-A3B2-7472-7345-036D615F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25583-7585-4340-FACA-F33918AB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AF68-55B7-E4A1-2A0B-B5E556DC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C8944-8226-7DB2-3AFE-FCBEECBC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D2AE-C1F0-A645-9D30-E05FF648C889}" type="datetime1">
              <a:rPr lang="en-GB" smtClean="0"/>
              <a:t>14/05/2023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FB990-0C99-DD01-3A01-2AB1E3F2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AB085-367F-8C71-DF4B-CE0E29D9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8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DEA0-BE1E-D656-0235-7F01ACAE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39D1-1563-9961-6D99-8B7C5F9E8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027A5-EC0A-13B7-1AD1-45944A49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1562-2980-7C49-8886-1B6CDE716F8E}" type="datetime1">
              <a:rPr lang="en-GB" smtClean="0"/>
              <a:t>14/05/2023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3FCD-6AF7-71D2-99D2-BEE9A1E9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3627A-9586-3217-FD19-0AE4C443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BEBB-44D5-CC23-5EC1-1F6D7AB6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8FB76-29B5-CEB7-2C5C-C3C9327C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569D1-8EEE-86F0-5EC6-D84C5B42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D038-3A0B-2E46-9616-A7360CA84149}" type="datetime1">
              <a:rPr lang="en-GB" smtClean="0"/>
              <a:t>14/05/2023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D02A1-DCA9-E66E-AAEC-A8DEC725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CB803-EE29-4365-D610-5C82FEDB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9980-8912-A2A0-1126-3C95E194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5585-A780-2A54-3FF5-13211C942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1F1DC-C5F0-3419-ADED-1482ABE08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97A62-412C-F9F6-8EE5-7B1F4C14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E86F-9FED-1F41-86A1-1E5AD53C78F5}" type="datetime1">
              <a:rPr lang="en-GB" smtClean="0"/>
              <a:t>14/05/2023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B22DD-7450-D521-0650-3B7B6D51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14544-5F43-A953-16F7-1A57F916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8072-FFBF-ADF7-776C-A66FA0DC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C6EAB-21EB-F569-A88A-62EC285E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FCC66-6492-995A-7F7F-43D91040C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C270B-3398-28B0-8F9B-38B622BED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7821D-F000-F029-6A15-E765DB559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3F983-9A94-4B04-0DBF-01E81BCB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A16-2FD4-B84F-AB6D-D02A0066DC74}" type="datetime1">
              <a:rPr lang="en-GB" smtClean="0"/>
              <a:t>14/05/2023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1616D-CB37-EA12-A0E5-75DEFE70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135C8-D8B9-56C7-165A-B890B81F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71F2-3158-EAF1-555C-8541C287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54B04-8594-19E8-EF02-A5432DDF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487A-7E85-454B-A57E-68428E00A1C4}" type="datetime1">
              <a:rPr lang="en-GB" smtClean="0"/>
              <a:t>14/05/2023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978CD-7E9D-F20B-5063-F0BF7779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1A1C4-3B9C-D789-2C6E-54207519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AABC5-2AD9-ADF3-48E0-DB95C9A6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F37E-3231-8943-9CE2-A1E6DA015182}" type="datetime1">
              <a:rPr lang="en-GB" smtClean="0"/>
              <a:t>14/05/2023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DDAD6-517C-A741-064C-893CE040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BF58D-CD8E-D39C-9584-AE695623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CD00-AB9B-5A08-BD6C-8DEDF565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C4B8D-85E3-2BEB-5E65-668C90BB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37E7D-5F72-C12F-EC32-9D1D89BFC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FEEE9-62C2-FD21-7DE1-DB18C96E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18DC-1148-284F-9826-BE819A353734}" type="datetime1">
              <a:rPr lang="en-GB" smtClean="0"/>
              <a:t>14/05/2023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4B8B6-4C29-593F-2858-321DBD60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9FFF7-92E6-2775-CA32-74EB2D57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CE31-873E-BE46-862F-EAC6AB82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B97ED-64C7-1421-FCDE-AFC7988F5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B46A2-6F3D-75A0-5294-806485F57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E26A8-BE1A-0968-723B-285324E4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468D-E6E0-6D4B-83F1-DB225095EA1E}" type="datetime1">
              <a:rPr lang="en-GB" smtClean="0"/>
              <a:t>14/05/2023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4A465-FA36-83E3-ABE6-BE89DF60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LCWS, 5/23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E4051-1556-A9D7-6EC3-FEC13B1C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7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7E9A1-4C4B-38D2-200A-CD1DBE2D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97791-31B8-DEB4-D7CD-A50BC166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20344-0F3B-8835-CCAA-39E043EE2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D9AA-356E-5A4D-869E-7720BEBEC560}" type="datetime1">
              <a:rPr lang="en-GB" smtClean="0"/>
              <a:t>14/05/2023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05536-A991-19B9-13C6-865F85D88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ACD5C0E-471D-1DA5-B3CB-EAFB15A4A4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2"/>
          <a:stretch>
            <a:fillRect/>
          </a:stretch>
        </p:blipFill>
        <p:spPr bwMode="auto">
          <a:xfrm>
            <a:off x="0" y="0"/>
            <a:ext cx="16748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xford_logo.jpg">
            <a:extLst>
              <a:ext uri="{FF2B5EF4-FFF2-40B4-BE49-F238E27FC236}">
                <a16:creationId xmlns:a16="http://schemas.microsoft.com/office/drawing/2014/main" id="{4BDE9E01-AF26-D334-5415-6755583880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15929" cy="86866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ED68DD-05F4-A6B7-9C7D-7585091E96D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456154" y="0"/>
            <a:ext cx="895531" cy="895531"/>
          </a:xfrm>
          <a:prstGeom prst="rect">
            <a:avLst/>
          </a:prstGeom>
        </p:spPr>
      </p:pic>
      <p:pic>
        <p:nvPicPr>
          <p:cNvPr id="1028" name="Picture 4" descr="University of Oslo - Wikipedia">
            <a:extLst>
              <a:ext uri="{FF2B5EF4-FFF2-40B4-BE49-F238E27FC236}">
                <a16:creationId xmlns:a16="http://schemas.microsoft.com/office/drawing/2014/main" id="{10A54A7A-8EA0-3749-2312-3DE2CE09D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2"/>
            <a:ext cx="746123" cy="7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DE8635-8A84-83D0-D5B8-D0032D777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11214" y="-670470"/>
            <a:ext cx="4883772" cy="8955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06" y="768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Hybrid Asymmetric Linear Higgs 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Factory (HALHF)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239FD56-E50D-689F-A3A9-6E5A6A1D4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38" y="6139891"/>
            <a:ext cx="2217968" cy="568189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D0394FB-56E6-05D4-15DB-F0B0714E4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69" y="1963750"/>
            <a:ext cx="11508738" cy="2948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CA69E-8CFC-EE9E-4C4A-648E367BB7B1}"/>
              </a:ext>
            </a:extLst>
          </p:cNvPr>
          <p:cNvSpPr txBox="1"/>
          <p:nvPr/>
        </p:nvSpPr>
        <p:spPr>
          <a:xfrm>
            <a:off x="8796718" y="6374254"/>
            <a:ext cx="230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arxiv.org</a:t>
            </a:r>
            <a:r>
              <a:rPr lang="en-US" sz="1400" dirty="0"/>
              <a:t>/2303.10150</a:t>
            </a:r>
          </a:p>
        </p:txBody>
      </p:sp>
    </p:spTree>
    <p:extLst>
      <p:ext uri="{BB962C8B-B14F-4D97-AF65-F5344CB8AC3E}">
        <p14:creationId xmlns:p14="http://schemas.microsoft.com/office/powerpoint/2010/main" val="13643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B9BF7FD-3BEA-F011-300E-EB06C1D38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2" y="636363"/>
            <a:ext cx="5989983" cy="1534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62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Main RF </a:t>
            </a:r>
            <a:r>
              <a:rPr lang="en-US" sz="5400" b="1" dirty="0" err="1">
                <a:solidFill>
                  <a:srgbClr val="FF0000"/>
                </a:solidFill>
              </a:rPr>
              <a:t>Linac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7" y="2247733"/>
            <a:ext cx="13055854" cy="5260975"/>
          </a:xfrm>
        </p:spPr>
        <p:txBody>
          <a:bodyPr>
            <a:normAutofit/>
          </a:bodyPr>
          <a:lstStyle/>
          <a:p>
            <a:r>
              <a:rPr lang="en-US" sz="3200" dirty="0"/>
              <a:t>Split in 2, to accelerate e</a:t>
            </a:r>
            <a:r>
              <a:rPr lang="en-US" sz="3200" baseline="30000" dirty="0"/>
              <a:t>-</a:t>
            </a:r>
            <a:r>
              <a:rPr lang="en-US" sz="3200" dirty="0"/>
              <a:t> PWFA drive beams from 1 – 5 GeV &amp; then </a:t>
            </a:r>
            <a:br>
              <a:rPr lang="en-US" sz="3200" dirty="0"/>
            </a:br>
            <a:r>
              <a:rPr lang="en-US" sz="3200" dirty="0"/>
              <a:t>both e</a:t>
            </a:r>
            <a:r>
              <a:rPr lang="en-US" sz="3200" baseline="30000" dirty="0"/>
              <a:t>+</a:t>
            </a:r>
            <a:r>
              <a:rPr lang="en-US" sz="3200" dirty="0"/>
              <a:t> and e</a:t>
            </a:r>
            <a:r>
              <a:rPr lang="en-US" sz="3200" baseline="30000" dirty="0"/>
              <a:t>-</a:t>
            </a:r>
            <a:r>
              <a:rPr lang="en-US" sz="3200" dirty="0"/>
              <a:t> from 5 GeV to 31.3 GeV.</a:t>
            </a:r>
          </a:p>
          <a:p>
            <a:r>
              <a:rPr lang="en-US" sz="3200" dirty="0"/>
              <a:t>Assume gradient of 25 MV =&gt; 1.25 km long.</a:t>
            </a:r>
          </a:p>
          <a:p>
            <a:r>
              <a:rPr lang="en-US" sz="3200" dirty="0"/>
              <a:t>Delivers total average power of 21.4 MW =&gt; including e</a:t>
            </a:r>
            <a:r>
              <a:rPr lang="en-US" sz="3200" baseline="30000" dirty="0"/>
              <a:t>+</a:t>
            </a:r>
            <a:r>
              <a:rPr lang="en-US" sz="3200" dirty="0"/>
              <a:t> power and </a:t>
            </a:r>
            <a:br>
              <a:rPr lang="en-US" sz="3200" dirty="0"/>
            </a:br>
            <a:r>
              <a:rPr lang="en-US" sz="3200" dirty="0">
                <a:latin typeface="Symbol" pitchFamily="2" charset="2"/>
              </a:rPr>
              <a:t>e ~ </a:t>
            </a:r>
            <a:r>
              <a:rPr lang="en-US" sz="3200" dirty="0"/>
              <a:t>50%, wall-plug 47 MW.</a:t>
            </a:r>
          </a:p>
          <a:p>
            <a:r>
              <a:rPr lang="en-US" sz="3200" dirty="0"/>
              <a:t>Assume warm L-band </a:t>
            </a:r>
            <a:r>
              <a:rPr lang="en-US" sz="3200" dirty="0" err="1"/>
              <a:t>linac</a:t>
            </a:r>
            <a:r>
              <a:rPr lang="en-US" sz="3200" dirty="0"/>
              <a:t> – if necessary CW SRF could be used but </a:t>
            </a:r>
            <a:br>
              <a:rPr lang="en-US" sz="3200" dirty="0"/>
            </a:br>
            <a:r>
              <a:rPr lang="en-US" sz="3200" dirty="0"/>
              <a:t>would increase cost and change bunch pattern.</a:t>
            </a:r>
          </a:p>
          <a:p>
            <a:r>
              <a:rPr lang="en-US" sz="3200" dirty="0"/>
              <a:t>Before drivers, e</a:t>
            </a:r>
            <a:r>
              <a:rPr lang="en-US" sz="3200" baseline="30000" dirty="0"/>
              <a:t>+</a:t>
            </a:r>
            <a:r>
              <a:rPr lang="en-US" sz="3200" dirty="0"/>
              <a:t> bunch accelerated with 180</a:t>
            </a:r>
            <a:r>
              <a:rPr lang="en-US" sz="3200" baseline="30000" dirty="0"/>
              <a:t>o</a:t>
            </a:r>
            <a:r>
              <a:rPr lang="en-US" sz="3200" dirty="0"/>
              <a:t> phase offset.</a:t>
            </a: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1BFEE-A089-E686-F2CD-B9B6640491F1}"/>
              </a:ext>
            </a:extLst>
          </p:cNvPr>
          <p:cNvSpPr/>
          <p:nvPr/>
        </p:nvSpPr>
        <p:spPr>
          <a:xfrm>
            <a:off x="5342710" y="901337"/>
            <a:ext cx="2599507" cy="64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39864-8366-31E4-E076-42CDD3E5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2" y="636363"/>
            <a:ext cx="5989983" cy="1534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23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PWFA </a:t>
            </a:r>
            <a:r>
              <a:rPr lang="en-US" sz="5400" b="1" dirty="0" err="1">
                <a:solidFill>
                  <a:srgbClr val="FF0000"/>
                </a:solidFill>
              </a:rPr>
              <a:t>Linac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050723"/>
            <a:ext cx="10729604" cy="5639452"/>
          </a:xfrm>
        </p:spPr>
        <p:txBody>
          <a:bodyPr>
            <a:normAutofit/>
          </a:bodyPr>
          <a:lstStyle/>
          <a:p>
            <a:r>
              <a:rPr lang="en-US" sz="3200" dirty="0"/>
              <a:t>Drivers  go through turn-around and </a:t>
            </a:r>
            <a:br>
              <a:rPr lang="en-US" sz="3200" dirty="0"/>
            </a:br>
            <a:r>
              <a:rPr lang="en-US" sz="3200" dirty="0"/>
              <a:t>then distributed to plasma cells via </a:t>
            </a:r>
            <a:br>
              <a:rPr lang="en-US" sz="3200" dirty="0"/>
            </a:br>
            <a:r>
              <a:rPr lang="en-US" sz="3200" dirty="0"/>
              <a:t>undulating delay chicane.</a:t>
            </a:r>
          </a:p>
          <a:p>
            <a:r>
              <a:rPr lang="en-US" sz="3200" dirty="0"/>
              <a:t>Assuming TR ~ 1, e- bunch accelerated </a:t>
            </a:r>
            <a:br>
              <a:rPr lang="en-US" sz="3200" dirty="0"/>
            </a:br>
            <a:r>
              <a:rPr lang="en-US" sz="3200" dirty="0"/>
              <a:t>by 31 GeV/5m stage =&gt; 16 stages </a:t>
            </a:r>
            <a:br>
              <a:rPr lang="en-US" sz="3200" dirty="0"/>
            </a:br>
            <a:r>
              <a:rPr lang="en-US" sz="3200" dirty="0"/>
              <a:t>with </a:t>
            </a:r>
            <a:r>
              <a:rPr lang="en-US" sz="3200" dirty="0">
                <a:latin typeface="Symbol" pitchFamily="2" charset="2"/>
              </a:rPr>
              <a:t>r</a:t>
            </a:r>
            <a:r>
              <a:rPr lang="en-US" sz="3200" dirty="0"/>
              <a:t> ~ 1.5*10</a:t>
            </a:r>
            <a:r>
              <a:rPr lang="en-US" sz="3200" baseline="30000" dirty="0"/>
              <a:t>16</a:t>
            </a:r>
            <a:r>
              <a:rPr lang="en-US" sz="3200" dirty="0"/>
              <a:t> =&gt; 6.2 GV/m.</a:t>
            </a:r>
          </a:p>
          <a:p>
            <a:r>
              <a:rPr lang="en-US" sz="3200" dirty="0"/>
              <a:t>Interstage optics needs ~ &lt;26.5m&gt; </a:t>
            </a:r>
            <a:br>
              <a:rPr lang="en-US" sz="3200" dirty="0"/>
            </a:br>
            <a:r>
              <a:rPr lang="en-US" sz="3200" dirty="0"/>
              <a:t>but scales with sqrt(E).</a:t>
            </a:r>
          </a:p>
          <a:p>
            <a:r>
              <a:rPr lang="en-US" sz="3200" dirty="0"/>
              <a:t>Total length of PWFA </a:t>
            </a:r>
            <a:r>
              <a:rPr lang="en-US" sz="3200" dirty="0" err="1"/>
              <a:t>linac</a:t>
            </a:r>
            <a:r>
              <a:rPr lang="en-US" sz="3200" dirty="0"/>
              <a:t> = 410m.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93DFF-F5A5-809A-8DBB-E418D48696D9}"/>
              </a:ext>
            </a:extLst>
          </p:cNvPr>
          <p:cNvSpPr/>
          <p:nvPr/>
        </p:nvSpPr>
        <p:spPr>
          <a:xfrm>
            <a:off x="7798526" y="1384663"/>
            <a:ext cx="812074" cy="352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1AFA7-3208-6F68-6A19-22233D13C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08" y="2170847"/>
            <a:ext cx="3888792" cy="46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PWFA </a:t>
            </a:r>
            <a:r>
              <a:rPr lang="en-US" sz="5400" b="1" dirty="0" err="1">
                <a:solidFill>
                  <a:srgbClr val="FF0000"/>
                </a:solidFill>
              </a:rPr>
              <a:t>Linac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822811"/>
            <a:ext cx="10729604" cy="563945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Assuming PWFA </a:t>
            </a:r>
            <a:r>
              <a:rPr lang="en-US" sz="3600" dirty="0">
                <a:latin typeface="Symbol" pitchFamily="2" charset="2"/>
              </a:rPr>
              <a:t>e~</a:t>
            </a:r>
            <a:r>
              <a:rPr lang="en-US" sz="3600" dirty="0"/>
              <a:t>37%, 75% driver energy into wake, 50% of which is extracted =&gt; 25% of driver energy dumped into 16 beam dumps, 37.5% goes into plasma cell =&gt; 100 kW/m.</a:t>
            </a:r>
          </a:p>
          <a:p>
            <a:r>
              <a:rPr lang="en-US" sz="3600" dirty="0" err="1"/>
              <a:t>Utilising</a:t>
            </a:r>
            <a:r>
              <a:rPr lang="en-US" sz="3600" dirty="0"/>
              <a:t> emittance asymmetry </a:t>
            </a:r>
            <a:br>
              <a:rPr lang="en-US" sz="3600" dirty="0"/>
            </a:br>
            <a:r>
              <a:rPr lang="en-US" sz="3600" dirty="0"/>
              <a:t>eases emittance preservation </a:t>
            </a:r>
            <a:br>
              <a:rPr lang="en-US" sz="3600" dirty="0"/>
            </a:br>
            <a:r>
              <a:rPr lang="en-US" sz="3600" dirty="0"/>
              <a:t>problem &amp; mitigates effects of </a:t>
            </a:r>
            <a:br>
              <a:rPr lang="en-US" sz="3600" dirty="0"/>
            </a:br>
            <a:r>
              <a:rPr lang="en-US" sz="3600" dirty="0"/>
              <a:t>ion motion – e</a:t>
            </a:r>
            <a:r>
              <a:rPr lang="en-US" sz="3600" baseline="30000" dirty="0"/>
              <a:t>-</a:t>
            </a:r>
            <a:r>
              <a:rPr lang="en-US" sz="3600" dirty="0"/>
              <a:t> beam density </a:t>
            </a:r>
            <a:br>
              <a:rPr lang="en-US" sz="3600" dirty="0"/>
            </a:br>
            <a:r>
              <a:rPr lang="en-US" sz="3600" dirty="0"/>
              <a:t>reduced </a:t>
            </a:r>
            <a:r>
              <a:rPr lang="en-US" sz="3600" dirty="0" err="1"/>
              <a:t>cf</a:t>
            </a:r>
            <a:r>
              <a:rPr lang="en-US" sz="3600" dirty="0"/>
              <a:t> symmetric machine </a:t>
            </a:r>
            <a:br>
              <a:rPr lang="en-US" sz="3600" dirty="0"/>
            </a:br>
            <a:r>
              <a:rPr lang="en-US" sz="3600" dirty="0"/>
              <a:t>by factor 32 =&gt; ions </a:t>
            </a:r>
            <a:br>
              <a:rPr lang="en-US" sz="3600" dirty="0"/>
            </a:br>
            <a:r>
              <a:rPr lang="en-US" sz="3600" dirty="0" err="1">
                <a:latin typeface="Symbol" pitchFamily="2" charset="2"/>
              </a:rPr>
              <a:t>Df</a:t>
            </a:r>
            <a:r>
              <a:rPr lang="en-US" sz="3600" dirty="0">
                <a:latin typeface="Symbol" pitchFamily="2" charset="2"/>
              </a:rPr>
              <a:t> ~</a:t>
            </a:r>
            <a:r>
              <a:rPr lang="en-US" sz="3600" dirty="0"/>
              <a:t> 0.17 </a:t>
            </a:r>
            <a:r>
              <a:rPr lang="en-US" sz="3600" dirty="0">
                <a:latin typeface="Symbol" pitchFamily="2" charset="2"/>
              </a:rPr>
              <a:t>(&lt;&lt;p/</a:t>
            </a:r>
            <a:r>
              <a:rPr lang="en-US" sz="3600" dirty="0"/>
              <a:t>2) </a:t>
            </a:r>
            <a:br>
              <a:rPr lang="en-US" sz="3600" dirty="0"/>
            </a:br>
            <a:r>
              <a:rPr lang="en-US" sz="1800" dirty="0"/>
              <a:t>[</a:t>
            </a:r>
            <a:r>
              <a:rPr lang="en-GB" sz="1800" dirty="0"/>
              <a:t>J. Rosenzweig et al., PRL 95, 195002 (2005)]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[W. An et al., PRL 118, 244801 (2017)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95555C86-9321-B7B1-321C-134AB27CA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72" y="2264816"/>
            <a:ext cx="4893884" cy="419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Bunch-train pattern.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822811"/>
            <a:ext cx="10729604" cy="563945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Assuming L-band </a:t>
            </a:r>
            <a:r>
              <a:rPr lang="en-US" sz="3600" dirty="0" err="1"/>
              <a:t>linac</a:t>
            </a:r>
            <a:r>
              <a:rPr lang="en-US" sz="3600" dirty="0"/>
              <a:t>: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5258A-550D-194D-382C-13C16EBB1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897" y="979304"/>
            <a:ext cx="5682048" cy="5567721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971B18-86B5-0E1A-6C04-0C77EBB09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9" y="979304"/>
            <a:ext cx="5989983" cy="15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HALHF Parameter Table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E81FD9A6-B243-8991-A980-19FD89F13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98" y="862148"/>
            <a:ext cx="5259215" cy="5494201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047DEE3D-51DB-6637-0C64-2AA971C2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870" y="894605"/>
            <a:ext cx="5315199" cy="59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98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03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HALHF Parameters </a:t>
            </a:r>
            <a:r>
              <a:rPr lang="en-US" sz="5400" b="1" dirty="0" err="1">
                <a:solidFill>
                  <a:srgbClr val="FF0000"/>
                </a:solidFill>
              </a:rPr>
              <a:t>cf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ILC &amp; CLIC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6A17F-A8CB-A2F1-BFE8-B44D8A245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79" y="1182132"/>
            <a:ext cx="10918135" cy="51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7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46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Cost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548488"/>
            <a:ext cx="10729604" cy="563945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Scale from existing costed projects wherever possible – mostly ILC – very rough – not better than 25% accurate.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E84C7FBB-76F4-E4B3-13D1-9B4642416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030" y="2834769"/>
            <a:ext cx="9379794" cy="3775514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0581361-4750-24DC-D04B-F22C6753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144" y="530395"/>
            <a:ext cx="5501734" cy="14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46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Cost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744433"/>
            <a:ext cx="10729604" cy="663608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4000" dirty="0"/>
              <a:t>Snowmass study ITF of various accelerator costs gives ILC Higgs Factory Total Project Cost (TPC) (= US accounting) of $7 – 12B (2021 $). Scaling this by the value estimate (~European accounting) of HALHF/</a:t>
            </a:r>
            <a:r>
              <a:rPr lang="en-US" sz="4000" dirty="0" err="1"/>
              <a:t>ILC@Snowmass</a:t>
            </a:r>
            <a:r>
              <a:rPr lang="en-US" sz="4000" dirty="0"/>
              <a:t> gives HAHLF TPC ~ $2.3 – 3.9B: c.f. EIC TPC = ~&lt; $2.8B. 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0581361-4750-24DC-D04B-F22C67538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92" y="616933"/>
            <a:ext cx="6362364" cy="16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3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7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Running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66" y="1841725"/>
            <a:ext cx="11814881" cy="5639452"/>
          </a:xfrm>
        </p:spPr>
        <p:txBody>
          <a:bodyPr>
            <a:normAutofit/>
          </a:bodyPr>
          <a:lstStyle/>
          <a:p>
            <a:r>
              <a:rPr lang="en-US" sz="3600" dirty="0"/>
              <a:t>Dominated by power to produce drive beams.</a:t>
            </a:r>
          </a:p>
          <a:p>
            <a:r>
              <a:rPr lang="en-US" sz="3600" dirty="0"/>
              <a:t>(100*16*4.3nC + 6.4nC)*100 =&gt; 47.5 MW@50% eff.</a:t>
            </a:r>
            <a:endParaRPr lang="en-US" sz="3600" dirty="0">
              <a:latin typeface="Symbol" pitchFamily="2" charset="2"/>
            </a:endParaRPr>
          </a:p>
          <a:p>
            <a:r>
              <a:rPr lang="en-US" sz="3600" dirty="0"/>
              <a:t>Damping rings: 2*10 MW.</a:t>
            </a:r>
          </a:p>
          <a:p>
            <a:r>
              <a:rPr lang="en-US" sz="3600" dirty="0"/>
              <a:t>Cooling – assume similar to CLIC =&gt; 50% of RF power (corresponds to 20 kW/m).</a:t>
            </a:r>
          </a:p>
          <a:p>
            <a:r>
              <a:rPr lang="en-US" sz="3600" dirty="0"/>
              <a:t>For magnets and other conventional sources assume ~9 MW.</a:t>
            </a:r>
          </a:p>
          <a:p>
            <a:r>
              <a:rPr lang="en-US" sz="3600" dirty="0"/>
              <a:t>Gives total power requirement ~ 100 MW – similar to other proposals.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FB90C69-FE98-9C88-3FC2-9CF5412B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44" y="633003"/>
            <a:ext cx="5238203" cy="13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50" y="-2169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Experimentation at HALHF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822810"/>
            <a:ext cx="10729604" cy="5651525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/>
              <a:t>Boost is smaller than </a:t>
            </a:r>
            <a:br>
              <a:rPr lang="en-US" sz="4200" dirty="0"/>
            </a:br>
            <a:r>
              <a:rPr lang="en-US" sz="4200" dirty="0"/>
              <a:t>HERA - HERA detectors</a:t>
            </a:r>
            <a:br>
              <a:rPr lang="en-US" sz="4200" dirty="0"/>
            </a:br>
            <a:r>
              <a:rPr lang="en-US" sz="4200" dirty="0"/>
              <a:t>very similar to those at </a:t>
            </a:r>
            <a:br>
              <a:rPr lang="en-US" sz="4200" dirty="0"/>
            </a:br>
            <a:r>
              <a:rPr lang="en-US" sz="4200" dirty="0"/>
              <a:t>symmetric machines.</a:t>
            </a:r>
          </a:p>
          <a:p>
            <a:r>
              <a:rPr lang="en-US" sz="4200" dirty="0"/>
              <a:t>Preliminary study </a:t>
            </a:r>
            <a:br>
              <a:rPr lang="en-US" sz="4200" dirty="0"/>
            </a:br>
            <a:r>
              <a:rPr lang="en-US" sz="4200" dirty="0"/>
              <a:t>(M. Berggren) with long </a:t>
            </a:r>
            <a:br>
              <a:rPr lang="en-US" sz="4200" dirty="0"/>
            </a:br>
            <a:r>
              <a:rPr lang="en-US" sz="4200" dirty="0"/>
              <a:t>ILD barrel shows ~ similar </a:t>
            </a:r>
            <a:br>
              <a:rPr lang="en-US" sz="4200" dirty="0"/>
            </a:br>
            <a:r>
              <a:rPr lang="en-US" sz="4200" dirty="0"/>
              <a:t>Higgs resolution.</a:t>
            </a:r>
          </a:p>
          <a:p>
            <a:r>
              <a:rPr lang="en-US" sz="4200" dirty="0"/>
              <a:t>Measurement of </a:t>
            </a:r>
            <a:r>
              <a:rPr lang="en-US" sz="4200" dirty="0">
                <a:latin typeface="Lucida Blackletter" pitchFamily="2" charset="77"/>
              </a:rPr>
              <a:t>L</a:t>
            </a:r>
            <a:r>
              <a:rPr lang="en-US" sz="4200" dirty="0"/>
              <a:t> via</a:t>
            </a:r>
            <a:br>
              <a:rPr lang="en-US" sz="4200" dirty="0"/>
            </a:br>
            <a:r>
              <a:rPr lang="en-US" sz="4200" dirty="0"/>
              <a:t>Bhabha (</a:t>
            </a:r>
            <a:r>
              <a:rPr lang="en-US" sz="4200" dirty="0" err="1"/>
              <a:t>e</a:t>
            </a:r>
            <a:r>
              <a:rPr lang="en-US" sz="4200" baseline="30000" dirty="0" err="1"/>
              <a:t>+</a:t>
            </a:r>
            <a:r>
              <a:rPr lang="en-US" sz="4200" dirty="0" err="1"/>
              <a:t>e</a:t>
            </a:r>
            <a:r>
              <a:rPr lang="en-US" sz="4200" baseline="30000" dirty="0"/>
              <a:t>-</a:t>
            </a:r>
            <a:r>
              <a:rPr lang="en-US" sz="4200" dirty="0"/>
              <a:t> -&gt; </a:t>
            </a:r>
            <a:r>
              <a:rPr lang="en-US" sz="4200" dirty="0" err="1"/>
              <a:t>e</a:t>
            </a:r>
            <a:r>
              <a:rPr lang="en-US" sz="4200" baseline="30000" dirty="0" err="1"/>
              <a:t>+</a:t>
            </a:r>
            <a:r>
              <a:rPr lang="en-US" sz="4200" dirty="0" err="1"/>
              <a:t>e</a:t>
            </a:r>
            <a:r>
              <a:rPr lang="en-US" sz="4200" baseline="30000" dirty="0"/>
              <a:t>-</a:t>
            </a:r>
            <a:r>
              <a:rPr lang="en-US" sz="4200" dirty="0"/>
              <a:t>)</a:t>
            </a:r>
            <a:br>
              <a:rPr lang="en-US" sz="4200" dirty="0"/>
            </a:br>
            <a:r>
              <a:rPr lang="en-US" sz="4200" dirty="0"/>
              <a:t>- rate reduced by </a:t>
            </a:r>
            <a:br>
              <a:rPr lang="en-US" sz="4200" dirty="0"/>
            </a:br>
            <a:r>
              <a:rPr lang="en-US" sz="3900" dirty="0"/>
              <a:t>1/(</a:t>
            </a:r>
            <a:r>
              <a:rPr lang="en-US" sz="3900" dirty="0" err="1">
                <a:latin typeface="Symbol" pitchFamily="2" charset="2"/>
              </a:rPr>
              <a:t>qg</a:t>
            </a:r>
            <a:r>
              <a:rPr lang="en-US" sz="3900" dirty="0">
                <a:latin typeface="Symbol" pitchFamily="2" charset="2"/>
              </a:rPr>
              <a:t>)</a:t>
            </a:r>
            <a:r>
              <a:rPr lang="en-US" sz="3900" baseline="30000" dirty="0">
                <a:latin typeface="Symbol" pitchFamily="2" charset="2"/>
              </a:rPr>
              <a:t>2</a:t>
            </a:r>
            <a:r>
              <a:rPr lang="en-US" sz="4100" dirty="0">
                <a:latin typeface="Symbol" pitchFamily="2" charset="2"/>
              </a:rPr>
              <a:t> </a:t>
            </a:r>
            <a:r>
              <a:rPr lang="en-US" sz="4200" dirty="0"/>
              <a:t>&amp; e</a:t>
            </a:r>
            <a:r>
              <a:rPr lang="en-US" sz="4200" baseline="30000" dirty="0"/>
              <a:t>+</a:t>
            </a:r>
            <a:r>
              <a:rPr lang="en-US" sz="4200" dirty="0"/>
              <a:t> scattered</a:t>
            </a:r>
            <a:br>
              <a:rPr lang="en-US" sz="4200" dirty="0"/>
            </a:br>
            <a:r>
              <a:rPr lang="en-US" sz="4200" dirty="0"/>
              <a:t>into barrel – but not a </a:t>
            </a:r>
            <a:br>
              <a:rPr lang="en-US" sz="4200" dirty="0"/>
            </a:br>
            <a:r>
              <a:rPr lang="en-US" sz="4200" dirty="0"/>
              <a:t>problem. Singles rate </a:t>
            </a:r>
            <a:br>
              <a:rPr lang="en-US" sz="4200" dirty="0"/>
            </a:br>
            <a:r>
              <a:rPr lang="en-US" sz="4200" dirty="0"/>
              <a:t>good for machine </a:t>
            </a:r>
            <a:br>
              <a:rPr lang="en-US" sz="4200" dirty="0"/>
            </a:br>
            <a:r>
              <a:rPr lang="en-US" sz="4200" dirty="0" err="1"/>
              <a:t>optimisation</a:t>
            </a:r>
            <a:endParaRPr lang="en-US" sz="42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9FFC3AE-26B4-09E8-8606-1BEF98D9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882" r="6061" b="8824"/>
          <a:stretch>
            <a:fillRect/>
          </a:stretch>
        </p:blipFill>
        <p:spPr bwMode="auto">
          <a:xfrm>
            <a:off x="5156083" y="940310"/>
            <a:ext cx="69342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48636" y="6485709"/>
            <a:ext cx="48892" cy="126628"/>
          </a:xfrm>
        </p:spPr>
        <p:txBody>
          <a:bodyPr/>
          <a:lstStyle/>
          <a:p>
            <a:pPr>
              <a:defRPr/>
            </a:pPr>
            <a:fld id="{24FA7499-4D35-CC47-9C18-6CF7809DBF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688" y="-99392"/>
            <a:ext cx="6481606" cy="914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Plasma Wave Acceleration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7C8FB-DA90-2048-BCEF-F0A2C1B3F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5056"/>
            <a:ext cx="9144000" cy="41078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2E3C1DA-2C18-DA40-81CF-D0B97DA3DBCB}"/>
              </a:ext>
            </a:extLst>
          </p:cNvPr>
          <p:cNvGrpSpPr/>
          <p:nvPr/>
        </p:nvGrpSpPr>
        <p:grpSpPr>
          <a:xfrm>
            <a:off x="6456040" y="5268836"/>
            <a:ext cx="3096344" cy="1256509"/>
            <a:chOff x="4932040" y="5268835"/>
            <a:chExt cx="3096344" cy="12565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8BE7D5-9839-8541-81DA-374B46455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94" t="19286" r="52466" b="16752"/>
            <a:stretch/>
          </p:blipFill>
          <p:spPr bwMode="auto">
            <a:xfrm>
              <a:off x="6815209" y="5268835"/>
              <a:ext cx="1213175" cy="125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10D8CD-7BCF-064C-85FE-C1CD10B47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39" t="-532" r="3086" b="73496"/>
            <a:stretch/>
          </p:blipFill>
          <p:spPr bwMode="auto">
            <a:xfrm>
              <a:off x="4932040" y="5348837"/>
              <a:ext cx="1773129" cy="1096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29101-AB06-A47D-0267-24F61EAB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272" y="6389582"/>
            <a:ext cx="4114800" cy="365125"/>
          </a:xfrm>
        </p:spPr>
        <p:txBody>
          <a:bodyPr/>
          <a:lstStyle/>
          <a:p>
            <a:r>
              <a:rPr lang="en-US" sz="1200" dirty="0"/>
              <a:t>B. Foster, LCWS, 5/23</a:t>
            </a:r>
          </a:p>
        </p:txBody>
      </p:sp>
    </p:spTree>
    <p:extLst>
      <p:ext uri="{BB962C8B-B14F-4D97-AF65-F5344CB8AC3E}">
        <p14:creationId xmlns:p14="http://schemas.microsoft.com/office/powerpoint/2010/main" val="14416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4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Project Staging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80" y="2259727"/>
            <a:ext cx="11919383" cy="5639452"/>
          </a:xfrm>
        </p:spPr>
        <p:txBody>
          <a:bodyPr>
            <a:normAutofit/>
          </a:bodyPr>
          <a:lstStyle/>
          <a:p>
            <a:r>
              <a:rPr lang="en-US" sz="4000" dirty="0"/>
              <a:t>Any project of this size and scope needs a ~10% prototype. A few cells producing useful currents of e</a:t>
            </a:r>
            <a:r>
              <a:rPr lang="en-US" sz="4000" baseline="30000" dirty="0"/>
              <a:t>-</a:t>
            </a:r>
            <a:r>
              <a:rPr lang="en-US" sz="4000" dirty="0"/>
              <a:t> at few 100 GeV would be very interesting for SFQED.</a:t>
            </a:r>
          </a:p>
          <a:p>
            <a:r>
              <a:rPr lang="en-US" sz="4000" dirty="0"/>
              <a:t>Once satisfactory performance demonstrated, remaining elements can be constructed and then running at Z can be used to tune up machine and detector.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62C8FFE-7C03-A11C-80D3-A868409C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286" y="675552"/>
            <a:ext cx="5989983" cy="15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822811"/>
            <a:ext cx="10729604" cy="5639452"/>
          </a:xfrm>
        </p:spPr>
        <p:txBody>
          <a:bodyPr>
            <a:normAutofit fontScale="85000" lnSpcReduction="10000"/>
          </a:bodyPr>
          <a:lstStyle/>
          <a:p>
            <a:r>
              <a:rPr lang="en-US" sz="4200" dirty="0"/>
              <a:t>Energy upgrade: keep e</a:t>
            </a:r>
            <a:r>
              <a:rPr lang="en-US" sz="4200" baseline="30000" dirty="0"/>
              <a:t>+</a:t>
            </a:r>
            <a:r>
              <a:rPr lang="en-US" sz="4200" dirty="0"/>
              <a:t> energy same increases </a:t>
            </a:r>
            <a:r>
              <a:rPr lang="en-US" sz="4200" dirty="0">
                <a:latin typeface="Symbol" pitchFamily="2" charset="2"/>
              </a:rPr>
              <a:t>g</a:t>
            </a:r>
            <a:r>
              <a:rPr lang="en-US" sz="4200" dirty="0"/>
              <a:t> as E increases – experiments more and more difficult; increasing e</a:t>
            </a:r>
            <a:r>
              <a:rPr lang="en-US" sz="4200" baseline="30000" dirty="0"/>
              <a:t>+</a:t>
            </a:r>
            <a:r>
              <a:rPr lang="en-US" sz="4200" dirty="0"/>
              <a:t> energy to keep </a:t>
            </a:r>
            <a:r>
              <a:rPr lang="en-US" sz="4200" dirty="0">
                <a:latin typeface="Symbol" pitchFamily="2" charset="2"/>
              </a:rPr>
              <a:t>g </a:t>
            </a:r>
            <a:r>
              <a:rPr lang="en-US" sz="4200" dirty="0"/>
              <a:t>~ constant gives expensive </a:t>
            </a:r>
            <a:r>
              <a:rPr lang="en-US" sz="4200" dirty="0" err="1"/>
              <a:t>linac</a:t>
            </a:r>
            <a:r>
              <a:rPr lang="en-US" sz="4200" dirty="0"/>
              <a:t>.</a:t>
            </a:r>
          </a:p>
          <a:p>
            <a:r>
              <a:rPr lang="en-US" sz="4200" dirty="0"/>
              <a:t>However, getting to ttbar threshold with same e</a:t>
            </a:r>
            <a:r>
              <a:rPr lang="en-US" sz="4200" baseline="30000" dirty="0"/>
              <a:t>+</a:t>
            </a:r>
            <a:r>
              <a:rPr lang="en-US" sz="4200" dirty="0"/>
              <a:t> energy =&gt; E(e-) ~ 1 </a:t>
            </a:r>
            <a:r>
              <a:rPr lang="en-US" sz="4200" dirty="0" err="1"/>
              <a:t>TeV</a:t>
            </a:r>
            <a:r>
              <a:rPr lang="en-US" sz="4200" dirty="0"/>
              <a:t> and </a:t>
            </a:r>
            <a:r>
              <a:rPr lang="en-US" sz="4200" dirty="0">
                <a:latin typeface="Symbol" pitchFamily="2" charset="2"/>
              </a:rPr>
              <a:t>g </a:t>
            </a:r>
            <a:r>
              <a:rPr lang="en-US" sz="4200" dirty="0"/>
              <a:t>~ 2.9, still less than at HERA and ttbar final state even more spherical. Keeping </a:t>
            </a:r>
            <a:r>
              <a:rPr lang="en-US" sz="4200" dirty="0">
                <a:latin typeface="Symbol" pitchFamily="2" charset="2"/>
              </a:rPr>
              <a:t>g</a:t>
            </a:r>
            <a:r>
              <a:rPr lang="en-US" sz="4200" dirty="0"/>
              <a:t> constant by lengthening conventional </a:t>
            </a:r>
            <a:r>
              <a:rPr lang="en-US" sz="4200" dirty="0" err="1"/>
              <a:t>linac</a:t>
            </a:r>
            <a:r>
              <a:rPr lang="en-US" sz="4200" dirty="0"/>
              <a:t> needs E(e</a:t>
            </a:r>
            <a:r>
              <a:rPr lang="en-US" sz="4200" baseline="30000" dirty="0"/>
              <a:t>+</a:t>
            </a:r>
            <a:r>
              <a:rPr lang="en-US" sz="4200" dirty="0"/>
              <a:t>) ~ 44 GeV and E(e</a:t>
            </a:r>
            <a:r>
              <a:rPr lang="en-US" sz="4200" baseline="30000" dirty="0"/>
              <a:t>-</a:t>
            </a:r>
            <a:r>
              <a:rPr lang="en-US" sz="4200" dirty="0"/>
              <a:t>) ~ 700 GeV. (space allocated and tunnel already built both for </a:t>
            </a:r>
            <a:r>
              <a:rPr lang="en-US" sz="4200" dirty="0" err="1"/>
              <a:t>linac</a:t>
            </a:r>
            <a:r>
              <a:rPr lang="en-US" sz="4200" dirty="0"/>
              <a:t> &amp;BDS). </a:t>
            </a:r>
          </a:p>
          <a:p>
            <a:r>
              <a:rPr lang="en-US" sz="4200" dirty="0">
                <a:solidFill>
                  <a:prstClr val="black"/>
                </a:solidFill>
              </a:rPr>
              <a:t>Produce e</a:t>
            </a:r>
            <a:r>
              <a:rPr lang="en-US" sz="4200" baseline="30000" dirty="0">
                <a:solidFill>
                  <a:prstClr val="black"/>
                </a:solidFill>
              </a:rPr>
              <a:t>+</a:t>
            </a:r>
            <a:r>
              <a:rPr lang="en-US" sz="4200" dirty="0">
                <a:solidFill>
                  <a:prstClr val="black"/>
                </a:solidFill>
              </a:rPr>
              <a:t> polarization via ILC-like scheme - ideas exist for E(e</a:t>
            </a:r>
            <a:r>
              <a:rPr lang="en-US" sz="4200" baseline="30000" dirty="0">
                <a:solidFill>
                  <a:prstClr val="black"/>
                </a:solidFill>
              </a:rPr>
              <a:t>-</a:t>
            </a:r>
            <a:r>
              <a:rPr lang="en-US" sz="4200" dirty="0">
                <a:solidFill>
                  <a:prstClr val="black"/>
                </a:solidFill>
              </a:rPr>
              <a:t>) 500 GeV.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7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Summary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49" y="2177702"/>
            <a:ext cx="12729281" cy="4417184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HALHF benefits from maximal asymmetry.</a:t>
            </a:r>
          </a:p>
          <a:p>
            <a:r>
              <a:rPr lang="en-US" sz="3600" dirty="0"/>
              <a:t>Even if e</a:t>
            </a:r>
            <a:r>
              <a:rPr lang="en-US" sz="3600" baseline="30000" dirty="0"/>
              <a:t>+</a:t>
            </a:r>
            <a:r>
              <a:rPr lang="en-US" sz="3600" dirty="0"/>
              <a:t> acceleration not a problem, HALHF could still </a:t>
            </a:r>
            <a:br>
              <a:rPr lang="en-US" sz="3600" dirty="0"/>
            </a:br>
            <a:r>
              <a:rPr lang="en-US" sz="3600" dirty="0"/>
              <a:t>be best way forward – but requires &gt; a decade of significant R&amp;D.</a:t>
            </a:r>
          </a:p>
          <a:p>
            <a:r>
              <a:rPr lang="en-US" sz="3600" dirty="0"/>
              <a:t>Conventional design work needed: DR with high bunch charge; </a:t>
            </a:r>
            <a:br>
              <a:rPr lang="en-US" sz="3600" dirty="0"/>
            </a:br>
            <a:r>
              <a:rPr lang="en-US" sz="3600" dirty="0"/>
              <a:t>heavily loaded </a:t>
            </a:r>
            <a:r>
              <a:rPr lang="en-US" sz="3600" dirty="0" err="1"/>
              <a:t>linac</a:t>
            </a:r>
            <a:r>
              <a:rPr lang="en-US" sz="3600" dirty="0"/>
              <a:t>; BDS…</a:t>
            </a:r>
          </a:p>
          <a:p>
            <a:r>
              <a:rPr lang="en-US" sz="3600" dirty="0"/>
              <a:t>PWFA R&amp;D: higher accelerated charge (x ~10), </a:t>
            </a:r>
            <a:br>
              <a:rPr lang="en-US" sz="3600" dirty="0"/>
            </a:br>
            <a:r>
              <a:rPr lang="en-US" sz="3600" dirty="0"/>
              <a:t>higher repetition rate (x ~1000), plasma-cell power dissipation </a:t>
            </a:r>
            <a:br>
              <a:rPr lang="en-US" sz="3600" dirty="0"/>
            </a:br>
            <a:r>
              <a:rPr lang="en-US" sz="3600" dirty="0"/>
              <a:t>(x ~1000), beam jitter reduction (x ~10-100).</a:t>
            </a:r>
          </a:p>
          <a:p>
            <a:r>
              <a:rPr lang="en-US" sz="3600" dirty="0"/>
              <a:t>BUT – if R&amp;D successful, HALHF would be the first </a:t>
            </a:r>
            <a:r>
              <a:rPr lang="en-US" sz="3600" dirty="0" err="1"/>
              <a:t>e</a:t>
            </a:r>
            <a:r>
              <a:rPr lang="en-US" sz="3600" baseline="30000" dirty="0" err="1"/>
              <a:t>+</a:t>
            </a:r>
            <a:r>
              <a:rPr lang="en-US" sz="3600" dirty="0" err="1"/>
              <a:t>e</a:t>
            </a:r>
            <a:r>
              <a:rPr lang="en-US" sz="3600" baseline="30000" dirty="0"/>
              <a:t>-</a:t>
            </a:r>
            <a:r>
              <a:rPr lang="en-US" sz="3600" dirty="0"/>
              <a:t> Higgs </a:t>
            </a:r>
            <a:br>
              <a:rPr lang="en-US" sz="3600" dirty="0"/>
            </a:br>
            <a:r>
              <a:rPr lang="en-US" sz="3600" dirty="0"/>
              <a:t>Factory proposal that costs ~ same as a “national” project.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AF70BA-A9A9-6F34-A7A7-8C10EB6C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32" y="707799"/>
            <a:ext cx="5201194" cy="13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980" y="768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Hybrid Asymmetric Linear Higgs 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Factory (HALHF)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564"/>
            <a:ext cx="10515600" cy="5260975"/>
          </a:xfrm>
        </p:spPr>
        <p:txBody>
          <a:bodyPr>
            <a:normAutofit/>
          </a:bodyPr>
          <a:lstStyle/>
          <a:p>
            <a:r>
              <a:rPr lang="en-US" sz="3600" dirty="0"/>
              <a:t>The basic idea is – there are enough problems with a PWFA e</a:t>
            </a:r>
            <a:r>
              <a:rPr lang="en-US" sz="3600" baseline="30000" dirty="0"/>
              <a:t>- </a:t>
            </a:r>
            <a:r>
              <a:rPr lang="en-US" sz="3600" dirty="0"/>
              <a:t>accelerator; e</a:t>
            </a:r>
            <a:r>
              <a:rPr lang="en-US" sz="3600" baseline="30000" dirty="0"/>
              <a:t>+</a:t>
            </a:r>
            <a:r>
              <a:rPr lang="en-US" sz="3600" dirty="0"/>
              <a:t> is even more difficult. Bypass this for </a:t>
            </a:r>
            <a:r>
              <a:rPr lang="en-US" sz="3600" dirty="0" err="1"/>
              <a:t>e</a:t>
            </a:r>
            <a:r>
              <a:rPr lang="en-US" sz="3600" baseline="30000" dirty="0" err="1"/>
              <a:t>+</a:t>
            </a:r>
            <a:r>
              <a:rPr lang="en-US" sz="3600" dirty="0" err="1"/>
              <a:t>e</a:t>
            </a:r>
            <a:r>
              <a:rPr lang="en-US" sz="3600" baseline="30000" dirty="0"/>
              <a:t>-</a:t>
            </a:r>
            <a:r>
              <a:rPr lang="en-US" sz="3600" dirty="0"/>
              <a:t> collider by using conventional </a:t>
            </a:r>
            <a:r>
              <a:rPr lang="en-US" sz="3600" dirty="0" err="1"/>
              <a:t>linac</a:t>
            </a:r>
            <a:r>
              <a:rPr lang="en-US" sz="3600" dirty="0"/>
              <a:t> for e</a:t>
            </a:r>
            <a:r>
              <a:rPr lang="en-US" sz="3600" baseline="30000" dirty="0"/>
              <a:t>+</a:t>
            </a:r>
            <a:r>
              <a:rPr lang="en-US" sz="3600" dirty="0"/>
              <a:t>.</a:t>
            </a:r>
          </a:p>
          <a:p>
            <a:r>
              <a:rPr lang="en-US" sz="3600" dirty="0"/>
              <a:t>For this to be attractive financially, conventional </a:t>
            </a:r>
            <a:r>
              <a:rPr lang="en-US" sz="3600" dirty="0" err="1"/>
              <a:t>linac</a:t>
            </a:r>
            <a:r>
              <a:rPr lang="en-US" sz="3600" dirty="0"/>
              <a:t> must be low energy =&gt; </a:t>
            </a:r>
            <a:r>
              <a:rPr lang="en-US" sz="3600" dirty="0">
                <a:solidFill>
                  <a:srgbClr val="FF0000"/>
                </a:solidFill>
              </a:rPr>
              <a:t>asymmetric energy </a:t>
            </a:r>
            <a:r>
              <a:rPr lang="en-US" sz="3600" dirty="0"/>
              <a:t>machine.</a:t>
            </a:r>
          </a:p>
          <a:p>
            <a:r>
              <a:rPr lang="en-US" sz="3600" dirty="0"/>
              <a:t>This requirement led to (at least for us) unexpected directions – the more </a:t>
            </a:r>
            <a:r>
              <a:rPr lang="en-US" sz="3600" dirty="0">
                <a:solidFill>
                  <a:srgbClr val="FF0000"/>
                </a:solidFill>
              </a:rPr>
              <a:t>asymmetric</a:t>
            </a:r>
            <a:r>
              <a:rPr lang="en-US" sz="3600" dirty="0"/>
              <a:t> the machine became, the better!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Relativistic Refresher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3" y="4742905"/>
            <a:ext cx="11519263" cy="5260975"/>
          </a:xfrm>
        </p:spPr>
        <p:txBody>
          <a:bodyPr>
            <a:normAutofit/>
          </a:bodyPr>
          <a:lstStyle/>
          <a:p>
            <a:r>
              <a:rPr lang="en-US" sz="3600" dirty="0"/>
              <a:t>It turns out that the optimum (see below) for </a:t>
            </a:r>
            <a:r>
              <a:rPr lang="en-US" sz="3600" dirty="0" err="1"/>
              <a:t>E</a:t>
            </a:r>
            <a:r>
              <a:rPr lang="en-US" sz="3600" baseline="-25000" dirty="0" err="1"/>
              <a:t>cm</a:t>
            </a:r>
            <a:r>
              <a:rPr lang="en-US" sz="3600" dirty="0"/>
              <a:t> = 250 GeV is to pick </a:t>
            </a:r>
            <a:r>
              <a:rPr lang="en-US" sz="3600" dirty="0" err="1"/>
              <a:t>E</a:t>
            </a:r>
            <a:r>
              <a:rPr lang="en-US" sz="3600" baseline="-25000" dirty="0" err="1"/>
              <a:t>e</a:t>
            </a:r>
            <a:r>
              <a:rPr lang="en-US" sz="3600" dirty="0"/>
              <a:t> = 500 GeV, E</a:t>
            </a:r>
            <a:r>
              <a:rPr lang="en-US" sz="3600" baseline="-25000" dirty="0"/>
              <a:t>p</a:t>
            </a:r>
            <a:r>
              <a:rPr lang="en-US" sz="3600" dirty="0"/>
              <a:t>= 31 GeV, which gives a boost in the electron direction of </a:t>
            </a:r>
            <a:r>
              <a:rPr lang="en-US" sz="3600" dirty="0">
                <a:latin typeface="Symbol" pitchFamily="2" charset="2"/>
              </a:rPr>
              <a:t>g</a:t>
            </a:r>
            <a:r>
              <a:rPr lang="en-US" sz="3600" dirty="0"/>
              <a:t> ~ 2.13.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E14AA888-5769-B95C-1C3B-5C9A1AA9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10" y="884588"/>
            <a:ext cx="5922351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HALHF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4" y="4874102"/>
            <a:ext cx="10515600" cy="5260975"/>
          </a:xfrm>
        </p:spPr>
        <p:txBody>
          <a:bodyPr>
            <a:normAutofit/>
          </a:bodyPr>
          <a:lstStyle/>
          <a:p>
            <a:r>
              <a:rPr lang="en-US" sz="3600" dirty="0"/>
              <a:t>Overall facility length ~ 3.3 km – which will fit on ~ any of the major (or even ex-major) pp labs. </a:t>
            </a:r>
            <a:r>
              <a:rPr lang="en-US" sz="2400" dirty="0"/>
              <a:t>(NB. There is</a:t>
            </a:r>
            <a:br>
              <a:rPr lang="en-US" sz="2400" dirty="0"/>
            </a:br>
            <a:r>
              <a:rPr lang="en-US" sz="2400" dirty="0"/>
              <a:t>a service tunnel a la ILC (not shown))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E06FC7-595D-1B33-EE42-17E4924F089E}"/>
              </a:ext>
            </a:extLst>
          </p:cNvPr>
          <p:cNvGrpSpPr/>
          <p:nvPr/>
        </p:nvGrpSpPr>
        <p:grpSpPr>
          <a:xfrm>
            <a:off x="10550434" y="3814351"/>
            <a:ext cx="1451781" cy="830997"/>
            <a:chOff x="10093229" y="3997233"/>
            <a:chExt cx="1451781" cy="83099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2EADA1-C8D7-C0E2-5478-E9FBBCA848BC}"/>
                </a:ext>
              </a:extLst>
            </p:cNvPr>
            <p:cNvCxnSpPr/>
            <p:nvPr/>
          </p:nvCxnSpPr>
          <p:spPr>
            <a:xfrm>
              <a:off x="10123714" y="4127863"/>
              <a:ext cx="744583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6A53C5-3208-355F-09B5-466CF7751413}"/>
                </a:ext>
              </a:extLst>
            </p:cNvPr>
            <p:cNvCxnSpPr/>
            <p:nvPr/>
          </p:nvCxnSpPr>
          <p:spPr>
            <a:xfrm>
              <a:off x="10132421" y="4319452"/>
              <a:ext cx="744583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80D519-271B-BA77-B99A-3B1A5AB20C8B}"/>
                </a:ext>
              </a:extLst>
            </p:cNvPr>
            <p:cNvCxnSpPr/>
            <p:nvPr/>
          </p:nvCxnSpPr>
          <p:spPr>
            <a:xfrm>
              <a:off x="10154191" y="4511041"/>
              <a:ext cx="744583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122303-A967-B8CD-4D90-D99ED6335252}"/>
                </a:ext>
              </a:extLst>
            </p:cNvPr>
            <p:cNvCxnSpPr/>
            <p:nvPr/>
          </p:nvCxnSpPr>
          <p:spPr>
            <a:xfrm>
              <a:off x="10123709" y="4506685"/>
              <a:ext cx="744583" cy="0"/>
            </a:xfrm>
            <a:prstGeom prst="line">
              <a:avLst/>
            </a:prstGeom>
            <a:ln w="38100">
              <a:solidFill>
                <a:srgbClr val="0D0D0D">
                  <a:alpha val="58824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4F35A5-68CA-8EC3-4369-9EB5034263F9}"/>
                </a:ext>
              </a:extLst>
            </p:cNvPr>
            <p:cNvCxnSpPr/>
            <p:nvPr/>
          </p:nvCxnSpPr>
          <p:spPr>
            <a:xfrm>
              <a:off x="10158545" y="4698278"/>
              <a:ext cx="744583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D83EAC-0F50-B216-49A5-1335451B26A2}"/>
                </a:ext>
              </a:extLst>
            </p:cNvPr>
            <p:cNvCxnSpPr/>
            <p:nvPr/>
          </p:nvCxnSpPr>
          <p:spPr>
            <a:xfrm>
              <a:off x="10093229" y="4698274"/>
              <a:ext cx="744583" cy="0"/>
            </a:xfrm>
            <a:prstGeom prst="line">
              <a:avLst/>
            </a:prstGeom>
            <a:ln w="38100">
              <a:solidFill>
                <a:srgbClr val="0D0D0D">
                  <a:alpha val="36078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568126-D97F-4717-EB5E-37FB65B9D663}"/>
                </a:ext>
              </a:extLst>
            </p:cNvPr>
            <p:cNvSpPr txBox="1"/>
            <p:nvPr/>
          </p:nvSpPr>
          <p:spPr>
            <a:xfrm>
              <a:off x="10922724" y="3997233"/>
              <a:ext cx="6222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e-</a:t>
              </a:r>
            </a:p>
            <a:p>
              <a:r>
                <a:rPr lang="en-US" sz="1200" dirty="0"/>
                <a:t>e+</a:t>
              </a:r>
            </a:p>
            <a:p>
              <a:r>
                <a:rPr lang="en-US" sz="1200" dirty="0"/>
                <a:t>e+ BDS</a:t>
              </a:r>
            </a:p>
            <a:p>
              <a:r>
                <a:rPr lang="en-US" sz="1200" dirty="0"/>
                <a:t>e- BDS</a:t>
              </a:r>
            </a:p>
          </p:txBody>
        </p:sp>
      </p:grp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96B22B5-7FD4-7C48-E664-BF11F0BE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" y="910201"/>
            <a:ext cx="11508738" cy="29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5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Energy Efficiency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032880"/>
            <a:ext cx="11162091" cy="5260975"/>
          </a:xfrm>
        </p:spPr>
        <p:txBody>
          <a:bodyPr>
            <a:normAutofit/>
          </a:bodyPr>
          <a:lstStyle/>
          <a:p>
            <a:r>
              <a:rPr lang="en-US" dirty="0"/>
              <a:t>Asymmetric machines less energy efficient than symmetric – energy lost “in accelerating the </a:t>
            </a:r>
            <a:r>
              <a:rPr lang="en-US" dirty="0" err="1"/>
              <a:t>C.o.M.</a:t>
            </a:r>
            <a:r>
              <a:rPr lang="en-US" dirty="0"/>
              <a:t>” For equal bunch charges =&gt; 2.5 times more energy required for same </a:t>
            </a:r>
            <a:r>
              <a:rPr lang="en-US" dirty="0" err="1"/>
              <a:t>C.o.M.</a:t>
            </a:r>
            <a:r>
              <a:rPr lang="en-US" dirty="0"/>
              <a:t> energy.</a:t>
            </a:r>
          </a:p>
          <a:p>
            <a:r>
              <a:rPr lang="en-US" dirty="0"/>
              <a:t>Can be reduced by introducing asymmetry into beam charges – increase charge of low-energy beam and decrease high-energy </a:t>
            </a:r>
            <a:r>
              <a:rPr lang="en-US" dirty="0" err="1"/>
              <a:t>s.t.</a:t>
            </a:r>
            <a:r>
              <a:rPr lang="en-US" dirty="0"/>
              <a:t> N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err="1"/>
              <a:t>N</a:t>
            </a:r>
            <a:r>
              <a:rPr lang="en-US" baseline="-25000" dirty="0" err="1"/>
              <a:t>e</a:t>
            </a:r>
            <a:r>
              <a:rPr lang="en-US" dirty="0" err="1"/>
              <a:t>N</a:t>
            </a:r>
            <a:r>
              <a:rPr lang="en-US" baseline="-25000" dirty="0" err="1"/>
              <a:t>p</a:t>
            </a:r>
            <a:r>
              <a:rPr lang="en-US" dirty="0"/>
              <a:t> constant =&gt; </a:t>
            </a:r>
            <a:r>
              <a:rPr lang="en-US" dirty="0">
                <a:latin typeface="Lucida Blackletter" pitchFamily="2" charset="77"/>
              </a:rPr>
              <a:t>L</a:t>
            </a:r>
            <a:r>
              <a:rPr lang="en-US" dirty="0"/>
              <a:t> conserved.</a:t>
            </a:r>
          </a:p>
          <a:p>
            <a:r>
              <a:rPr lang="en-US" dirty="0"/>
              <a:t>P/P</a:t>
            </a:r>
            <a:r>
              <a:rPr lang="en-US" baseline="-25000" dirty="0"/>
              <a:t>0</a:t>
            </a:r>
            <a:r>
              <a:rPr lang="en-US" dirty="0"/>
              <a:t> = (</a:t>
            </a:r>
            <a:r>
              <a:rPr lang="en-US" dirty="0" err="1"/>
              <a:t>N</a:t>
            </a:r>
            <a:r>
              <a:rPr lang="en-US" baseline="-25000" dirty="0" err="1"/>
              <a:t>e</a:t>
            </a:r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 err="1"/>
              <a:t>+N</a:t>
            </a:r>
            <a:r>
              <a:rPr lang="en-US" baseline="-25000" dirty="0" err="1"/>
              <a:t>p</a:t>
            </a:r>
            <a:r>
              <a:rPr lang="en-US" dirty="0" err="1"/>
              <a:t>E</a:t>
            </a:r>
            <a:r>
              <a:rPr lang="en-US" baseline="-25000" dirty="0" err="1"/>
              <a:t>p</a:t>
            </a:r>
            <a:r>
              <a:rPr lang="en-US" dirty="0"/>
              <a:t>)/(N*sqrt(s))</a:t>
            </a:r>
          </a:p>
          <a:p>
            <a:r>
              <a:rPr lang="en-US" dirty="0"/>
              <a:t>Optimum is to scale e</a:t>
            </a:r>
            <a:r>
              <a:rPr lang="en-US" baseline="30000" dirty="0"/>
              <a:t>+</a:t>
            </a:r>
            <a:r>
              <a:rPr lang="en-US" dirty="0"/>
              <a:t> charge by sqrt(s)/(2E</a:t>
            </a:r>
            <a:r>
              <a:rPr lang="en-US" baseline="-25000" dirty="0"/>
              <a:t>p</a:t>
            </a:r>
            <a:r>
              <a:rPr lang="en-US" dirty="0"/>
              <a:t>), i.e. factor ~ 4. </a:t>
            </a:r>
          </a:p>
          <a:p>
            <a:r>
              <a:rPr lang="en-US" dirty="0"/>
              <a:t>Producing so many e</a:t>
            </a:r>
            <a:r>
              <a:rPr lang="en-US" baseline="30000" dirty="0"/>
              <a:t>+</a:t>
            </a:r>
            <a:r>
              <a:rPr lang="en-US" dirty="0"/>
              <a:t> problematic – compromise by scaling by factor 2 (2*e</a:t>
            </a:r>
            <a:r>
              <a:rPr lang="en-US" baseline="30000" dirty="0"/>
              <a:t>+</a:t>
            </a:r>
            <a:r>
              <a:rPr lang="en-US" dirty="0"/>
              <a:t>, ½* e</a:t>
            </a:r>
            <a:r>
              <a:rPr lang="en-US" baseline="30000" dirty="0"/>
              <a:t>-</a:t>
            </a:r>
            <a:r>
              <a:rPr lang="en-US" dirty="0"/>
              <a:t>). </a:t>
            </a:r>
          </a:p>
          <a:p>
            <a:r>
              <a:rPr lang="en-US" dirty="0">
                <a:solidFill>
                  <a:srgbClr val="FF0000"/>
                </a:solidFill>
              </a:rPr>
              <a:t>Reduces energy increase to 1.25. Also reduces bunch charge in PWFA arm.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Emittance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1032880"/>
            <a:ext cx="10515600" cy="5260975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379A01-5191-3D5B-1CB1-25425FA3181E}"/>
              </a:ext>
            </a:extLst>
          </p:cNvPr>
          <p:cNvSpPr txBox="1">
            <a:spLocks/>
          </p:cNvSpPr>
          <p:nvPr/>
        </p:nvSpPr>
        <p:spPr>
          <a:xfrm>
            <a:off x="490330" y="1032880"/>
            <a:ext cx="11162091" cy="526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Geometric emittance of bunch scales with 1/E .</a:t>
            </a:r>
          </a:p>
          <a:p>
            <a:r>
              <a:rPr lang="en-US" sz="3200" dirty="0"/>
              <a:t>Lower-energy e</a:t>
            </a:r>
            <a:r>
              <a:rPr lang="en-US" sz="3200" baseline="30000" dirty="0"/>
              <a:t>+</a:t>
            </a:r>
            <a:r>
              <a:rPr lang="en-US" sz="3200" dirty="0"/>
              <a:t> beam must have smaller </a:t>
            </a:r>
            <a:r>
              <a:rPr lang="en-US" sz="3200" dirty="0">
                <a:latin typeface="Symbol" pitchFamily="2" charset="2"/>
              </a:rPr>
              <a:t>b</a:t>
            </a:r>
            <a:r>
              <a:rPr lang="en-US" sz="3200" dirty="0"/>
              <a:t> function at I.P. – use </a:t>
            </a:r>
            <a:r>
              <a:rPr lang="en-US" sz="3200" dirty="0">
                <a:latin typeface="Symbol" pitchFamily="2" charset="2"/>
              </a:rPr>
              <a:t>b</a:t>
            </a:r>
            <a:r>
              <a:rPr lang="en-US" sz="3200" baseline="-25000" dirty="0"/>
              <a:t>x</a:t>
            </a:r>
            <a:r>
              <a:rPr lang="en-US" sz="3200" dirty="0">
                <a:latin typeface="Symbol" pitchFamily="2" charset="2"/>
              </a:rPr>
              <a:t> /b</a:t>
            </a:r>
            <a:r>
              <a:rPr lang="en-US" sz="3200" baseline="-25000" dirty="0"/>
              <a:t>y </a:t>
            </a:r>
            <a:r>
              <a:rPr lang="en-US" sz="3200" dirty="0"/>
              <a:t>=</a:t>
            </a:r>
            <a:r>
              <a:rPr lang="en-US" sz="3200" baseline="-25000" dirty="0"/>
              <a:t> </a:t>
            </a:r>
            <a:r>
              <a:rPr lang="en-US" sz="3200" dirty="0"/>
              <a:t>3.3/0.1</a:t>
            </a:r>
            <a:r>
              <a:rPr lang="en-US" sz="3200" baseline="-25000" dirty="0"/>
              <a:t> </a:t>
            </a:r>
            <a:r>
              <a:rPr lang="en-US" sz="3200" dirty="0"/>
              <a:t>mm</a:t>
            </a:r>
            <a:r>
              <a:rPr lang="en-US" sz="3200" baseline="-25000" dirty="0"/>
              <a:t> </a:t>
            </a:r>
            <a:r>
              <a:rPr lang="en-US" sz="3200" dirty="0"/>
              <a:t>c.f. CLIC 8.0/0.1 mm. </a:t>
            </a:r>
            <a:endParaRPr lang="en-US" sz="3200" baseline="-25000" dirty="0"/>
          </a:p>
          <a:p>
            <a:r>
              <a:rPr lang="en-US" sz="3200" dirty="0"/>
              <a:t>In contrast, high-energy e</a:t>
            </a:r>
            <a:r>
              <a:rPr lang="en-US" sz="3200" baseline="30000" dirty="0"/>
              <a:t>-</a:t>
            </a:r>
            <a:r>
              <a:rPr lang="en-US" sz="3200" dirty="0"/>
              <a:t> beam - </a:t>
            </a:r>
            <a:r>
              <a:rPr lang="en-US" sz="3200" dirty="0">
                <a:latin typeface="Symbol" pitchFamily="2" charset="2"/>
              </a:rPr>
              <a:t>b</a:t>
            </a:r>
            <a:r>
              <a:rPr lang="en-US" sz="3200" dirty="0"/>
              <a:t> function can be increased, which could reduce complexity of BDS.</a:t>
            </a:r>
          </a:p>
          <a:p>
            <a:r>
              <a:rPr lang="en-US" sz="3200" dirty="0"/>
              <a:t>More interesting is to increase the e</a:t>
            </a:r>
            <a:r>
              <a:rPr lang="en-US" sz="3200" baseline="30000" dirty="0"/>
              <a:t>-</a:t>
            </a:r>
            <a:r>
              <a:rPr lang="en-US" sz="3200" dirty="0"/>
              <a:t> emittance AND reduce the </a:t>
            </a:r>
            <a:r>
              <a:rPr lang="en-US" sz="3200" dirty="0">
                <a:latin typeface="Symbol" pitchFamily="2" charset="2"/>
              </a:rPr>
              <a:t>b</a:t>
            </a:r>
            <a:r>
              <a:rPr lang="en-US" sz="3200" dirty="0"/>
              <a:t> function =&gt; normalized emittance can be 16 times higher for the same </a:t>
            </a:r>
            <a:r>
              <a:rPr lang="en-US" sz="3200" dirty="0">
                <a:latin typeface="Lucida Blackletter" pitchFamily="2" charset="77"/>
              </a:rPr>
              <a:t>L =&gt; </a:t>
            </a:r>
            <a:r>
              <a:rPr lang="en-US" sz="3200" dirty="0"/>
              <a:t>increased tolerances in PWFA arm.</a:t>
            </a:r>
          </a:p>
          <a:p>
            <a:r>
              <a:rPr lang="en-US" sz="3200" dirty="0"/>
              <a:t>Beam-beam focusing effect on </a:t>
            </a:r>
            <a:r>
              <a:rPr lang="en-US" sz="3200" dirty="0">
                <a:latin typeface="Lucida Blackletter" pitchFamily="2" charset="77"/>
              </a:rPr>
              <a:t>L</a:t>
            </a:r>
            <a:r>
              <a:rPr lang="en-US" sz="3200" dirty="0"/>
              <a:t> must be simulated with Guinea Pig. 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umber, font, screenshot&#10;&#10;Description automatically generated">
            <a:extLst>
              <a:ext uri="{FF2B5EF4-FFF2-40B4-BE49-F238E27FC236}">
                <a16:creationId xmlns:a16="http://schemas.microsoft.com/office/drawing/2014/main" id="{643B0CA3-A796-E412-1522-40E1E431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72"/>
          <a:stretch/>
        </p:blipFill>
        <p:spPr>
          <a:xfrm>
            <a:off x="25051" y="1721999"/>
            <a:ext cx="12010767" cy="2261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Beam-beam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1032880"/>
            <a:ext cx="10515600" cy="5260975"/>
          </a:xfrm>
        </p:spPr>
        <p:txBody>
          <a:bodyPr>
            <a:normAutofit/>
          </a:bodyPr>
          <a:lstStyle/>
          <a:p>
            <a:r>
              <a:rPr lang="en-US" sz="3600" dirty="0"/>
              <a:t>Guinea-Pig results: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rgbClr val="00B0F0"/>
                </a:solidFill>
              </a:rPr>
              <a:t>ILC</a:t>
            </a:r>
          </a:p>
          <a:p>
            <a:r>
              <a:rPr lang="en-US" dirty="0">
                <a:solidFill>
                  <a:srgbClr val="FF0000"/>
                </a:solidFill>
              </a:rPr>
              <a:t>HALHF</a:t>
            </a:r>
          </a:p>
          <a:p>
            <a:r>
              <a:rPr lang="en-US" dirty="0">
                <a:solidFill>
                  <a:srgbClr val="FFC000"/>
                </a:solidFill>
              </a:rPr>
              <a:t>HALHF with reduced emittance for PWFA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B483AE-D27A-5D6A-EEE4-A6FFC28A4809}"/>
              </a:ext>
            </a:extLst>
          </p:cNvPr>
          <p:cNvSpPr/>
          <p:nvPr/>
        </p:nvSpPr>
        <p:spPr>
          <a:xfrm>
            <a:off x="181233" y="2170483"/>
            <a:ext cx="11784227" cy="2935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33813-A1BC-5549-B8B4-4F2CEBD51845}"/>
              </a:ext>
            </a:extLst>
          </p:cNvPr>
          <p:cNvSpPr/>
          <p:nvPr/>
        </p:nvSpPr>
        <p:spPr>
          <a:xfrm>
            <a:off x="204427" y="2924405"/>
            <a:ext cx="11761034" cy="293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48A9E2-AB4D-FE85-5FB8-A1605D7FDB70}"/>
              </a:ext>
            </a:extLst>
          </p:cNvPr>
          <p:cNvGrpSpPr/>
          <p:nvPr/>
        </p:nvGrpSpPr>
        <p:grpSpPr>
          <a:xfrm>
            <a:off x="4551218" y="3675085"/>
            <a:ext cx="6361492" cy="319691"/>
            <a:chOff x="4425958" y="4070509"/>
            <a:chExt cx="6361492" cy="3196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D996A4-2D83-693A-4E51-E4EDC26BE500}"/>
                </a:ext>
              </a:extLst>
            </p:cNvPr>
            <p:cNvSpPr/>
            <p:nvPr/>
          </p:nvSpPr>
          <p:spPr>
            <a:xfrm>
              <a:off x="4425958" y="4071767"/>
              <a:ext cx="474034" cy="29918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7D345F-A941-CAD8-7C86-AD3035619C04}"/>
                </a:ext>
              </a:extLst>
            </p:cNvPr>
            <p:cNvSpPr/>
            <p:nvPr/>
          </p:nvSpPr>
          <p:spPr>
            <a:xfrm>
              <a:off x="8981394" y="4070509"/>
              <a:ext cx="1806056" cy="293533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F2BC37-99DF-3111-E584-5F104D338C2C}"/>
                </a:ext>
              </a:extLst>
            </p:cNvPr>
            <p:cNvSpPr/>
            <p:nvPr/>
          </p:nvSpPr>
          <p:spPr>
            <a:xfrm>
              <a:off x="5621966" y="4091016"/>
              <a:ext cx="474034" cy="29918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80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B51EF8D-644B-A03F-7175-BD91D5CE8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2" y="636363"/>
            <a:ext cx="5989983" cy="1534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4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Positron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" y="2051785"/>
            <a:ext cx="12298212" cy="5260975"/>
          </a:xfrm>
        </p:spPr>
        <p:txBody>
          <a:bodyPr>
            <a:normAutofit/>
          </a:bodyPr>
          <a:lstStyle/>
          <a:p>
            <a:r>
              <a:rPr lang="en-US" sz="3600" dirty="0"/>
              <a:t>“Conventional” e</a:t>
            </a:r>
            <a:r>
              <a:rPr lang="en-US" sz="3600" baseline="30000" dirty="0"/>
              <a:t>+</a:t>
            </a:r>
            <a:r>
              <a:rPr lang="en-US" sz="3600" dirty="0"/>
              <a:t> sources are not trivial – that for ILC, which has relaxed requirements </a:t>
            </a:r>
            <a:r>
              <a:rPr lang="en-US" sz="3600" dirty="0" err="1"/>
              <a:t>wrt</a:t>
            </a:r>
            <a:r>
              <a:rPr lang="en-US" sz="3600" dirty="0"/>
              <a:t> HAHLF, still under development.</a:t>
            </a:r>
          </a:p>
          <a:p>
            <a:r>
              <a:rPr lang="en-US" sz="3600" dirty="0"/>
              <a:t>e</a:t>
            </a:r>
            <a:r>
              <a:rPr lang="en-US" sz="3600" baseline="30000" dirty="0"/>
              <a:t>-</a:t>
            </a:r>
            <a:r>
              <a:rPr lang="en-US" sz="3600" dirty="0"/>
              <a:t> accelerated to 5 GeV and then collide with target to produce e+ which are accumulated, bunched and accelerated to 3 GeV and then damped in 2 rings (~identical to CLIC but bigger e</a:t>
            </a:r>
            <a:r>
              <a:rPr lang="en-US" sz="3600" baseline="30000" dirty="0"/>
              <a:t>+</a:t>
            </a:r>
            <a:r>
              <a:rPr lang="en-US" sz="3600" dirty="0"/>
              <a:t> bunch charge (4*10</a:t>
            </a:r>
            <a:r>
              <a:rPr lang="en-US" sz="3600" baseline="30000" dirty="0"/>
              <a:t>10 </a:t>
            </a:r>
            <a:r>
              <a:rPr lang="en-US" sz="3600" dirty="0"/>
              <a:t>e</a:t>
            </a:r>
            <a:r>
              <a:rPr lang="en-US" sz="3600" baseline="30000" dirty="0"/>
              <a:t>+</a:t>
            </a:r>
            <a:r>
              <a:rPr lang="en-US" sz="3600" dirty="0"/>
              <a:t>).</a:t>
            </a:r>
          </a:p>
          <a:p>
            <a:r>
              <a:rPr lang="en-US" sz="3600" dirty="0"/>
              <a:t>May be possible to use spent e</a:t>
            </a:r>
            <a:r>
              <a:rPr lang="en-US" sz="3600" baseline="30000" dirty="0"/>
              <a:t>+</a:t>
            </a:r>
            <a:r>
              <a:rPr lang="en-US" sz="3600" dirty="0"/>
              <a:t> bunch after collision rather than dedicated e</a:t>
            </a:r>
            <a:r>
              <a:rPr lang="en-US" sz="3600" baseline="30000" dirty="0"/>
              <a:t>-</a:t>
            </a:r>
            <a:r>
              <a:rPr lang="en-US" sz="3600" dirty="0"/>
              <a:t> bunch, with cost savings.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LCWS, 5/23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FCBB96-43C7-CD66-E9A0-3A8A827E0C46}"/>
              </a:ext>
            </a:extLst>
          </p:cNvPr>
          <p:cNvSpPr/>
          <p:nvPr/>
        </p:nvSpPr>
        <p:spPr>
          <a:xfrm>
            <a:off x="4140926" y="901337"/>
            <a:ext cx="1214845" cy="64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9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20591</TotalTime>
  <Words>1597</Words>
  <Application>Microsoft Macintosh PowerPoint</Application>
  <PresentationFormat>Widescreen</PresentationFormat>
  <Paragraphs>181</Paragraphs>
  <Slides>22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Lucida Blackletter</vt:lpstr>
      <vt:lpstr>Symbol</vt:lpstr>
      <vt:lpstr>Office Theme</vt:lpstr>
      <vt:lpstr>Hybrid Asymmetric Linear Higgs  Factory (HALHF)</vt:lpstr>
      <vt:lpstr>Plasma Wave Acceleration</vt:lpstr>
      <vt:lpstr>Hybrid Asymmetric Linear Higgs  Factory (HALHF)</vt:lpstr>
      <vt:lpstr>Relativistic Refresher</vt:lpstr>
      <vt:lpstr>HALHF Layout</vt:lpstr>
      <vt:lpstr>Energy Efficiency </vt:lpstr>
      <vt:lpstr>Emittance reduction</vt:lpstr>
      <vt:lpstr>Beam-beam Effects</vt:lpstr>
      <vt:lpstr>Positron Source</vt:lpstr>
      <vt:lpstr>Main RF Linac</vt:lpstr>
      <vt:lpstr>PWFA Linac</vt:lpstr>
      <vt:lpstr>PWFA Linac</vt:lpstr>
      <vt:lpstr>Bunch-train pattern.</vt:lpstr>
      <vt:lpstr>HALHF Parameter Table</vt:lpstr>
      <vt:lpstr>HALHF Parameters cf  ILC &amp; CLIC</vt:lpstr>
      <vt:lpstr>Cost Estimate</vt:lpstr>
      <vt:lpstr>Cost Estimate</vt:lpstr>
      <vt:lpstr>Running Costs</vt:lpstr>
      <vt:lpstr>Experimentation at HALHF</vt:lpstr>
      <vt:lpstr>Project Staging</vt:lpstr>
      <vt:lpstr>Upgrades</vt:lpstr>
      <vt:lpstr>Summary &amp;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Hybrid Asymmetic Linear Higgs Factory  (HALHF) </dc:title>
  <dc:creator>Brian Foster</dc:creator>
  <cp:lastModifiedBy>Brian Foster</cp:lastModifiedBy>
  <cp:revision>45</cp:revision>
  <dcterms:created xsi:type="dcterms:W3CDTF">2023-03-06T16:29:05Z</dcterms:created>
  <dcterms:modified xsi:type="dcterms:W3CDTF">2023-05-15T15:26:00Z</dcterms:modified>
</cp:coreProperties>
</file>