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36" r:id="rId2"/>
    <p:sldId id="3241" r:id="rId3"/>
    <p:sldId id="2963" r:id="rId4"/>
    <p:sldId id="2948" r:id="rId5"/>
    <p:sldId id="3264" r:id="rId6"/>
    <p:sldId id="3242" r:id="rId7"/>
    <p:sldId id="2971" r:id="rId8"/>
    <p:sldId id="3249" r:id="rId9"/>
    <p:sldId id="3271" r:id="rId10"/>
    <p:sldId id="3256" r:id="rId11"/>
    <p:sldId id="3273" r:id="rId12"/>
    <p:sldId id="3243" r:id="rId13"/>
    <p:sldId id="3276" r:id="rId14"/>
    <p:sldId id="3277" r:id="rId15"/>
    <p:sldId id="3280" r:id="rId16"/>
    <p:sldId id="3278" r:id="rId17"/>
    <p:sldId id="3279" r:id="rId18"/>
    <p:sldId id="3254" r:id="rId19"/>
    <p:sldId id="3281" r:id="rId20"/>
    <p:sldId id="3283" r:id="rId21"/>
    <p:sldId id="2976" r:id="rId22"/>
    <p:sldId id="2977" r:id="rId23"/>
    <p:sldId id="2979" r:id="rId24"/>
    <p:sldId id="2980" r:id="rId25"/>
    <p:sldId id="2982" r:id="rId26"/>
    <p:sldId id="2972" r:id="rId27"/>
    <p:sldId id="2978" r:id="rId28"/>
    <p:sldId id="3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90001"/>
    <a:srgbClr val="EBE9F3"/>
    <a:srgbClr val="FFAEF4"/>
    <a:srgbClr val="F2F8F8"/>
    <a:srgbClr val="F4FBFB"/>
    <a:srgbClr val="CAE1FE"/>
    <a:srgbClr val="FFC2F5"/>
    <a:srgbClr val="FFBEEC"/>
    <a:srgbClr val="FF94F6"/>
    <a:srgbClr val="FFB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0" autoAdjust="0"/>
    <p:restoredTop sz="95537" autoAdjust="0"/>
  </p:normalViewPr>
  <p:slideViewPr>
    <p:cSldViewPr snapToGrid="0" snapToObjects="1">
      <p:cViewPr varScale="1">
        <p:scale>
          <a:sx n="106" d="100"/>
          <a:sy n="106" d="100"/>
        </p:scale>
        <p:origin x="74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80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5/16/23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5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95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72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1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95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3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6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52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3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81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09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01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04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19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83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78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89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79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64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9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5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9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3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89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7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85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CAB-7AFB-054D-8CC8-92C3C9C73555}" type="datetime1">
              <a:rPr lang="fr-FR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CEA-3075-0841-8798-0CD574AD1FE7}" type="datetime1">
              <a:rPr lang="fr-FR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C119E-8C6D-B042-AC46-EEB9BED9BF4C}" type="datetime1">
              <a:rPr lang="fr-FR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CEA5-867A-AF40-BC7F-D86A3131E008}" type="datetime1">
              <a:rPr lang="fr-FR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504F-0F11-0E41-AED2-0280D15E2FAC}" type="datetime1">
              <a:rPr lang="fr-FR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4AED-B430-0B44-A681-B0B62036C6AE}" type="datetime1">
              <a:rPr lang="fr-FR" smtClean="0"/>
              <a:t>16/05/2023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E52-6DD5-7F4B-BF58-8AEB612274AC}" type="datetime1">
              <a:rPr lang="fr-FR" smtClean="0"/>
              <a:t>16/05/2023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EDACA-3821-2646-9EFB-525566772EAB}" type="datetime1">
              <a:rPr lang="fr-FR" smtClean="0"/>
              <a:t>16/05/2023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67B2-9C07-AF48-B057-59B658C86A0A}" type="datetime1">
              <a:rPr lang="fr-FR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501B-2E89-E34D-8158-C74E88986CC9}" type="datetime1">
              <a:rPr lang="fr-FR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1B7D7-48B2-6242-AE25-3C06ACB42634}" type="datetime1">
              <a:rPr lang="fr-FR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13733/" TargetMode="External"/><Relationship Id="rId3" Type="http://schemas.openxmlformats.org/officeDocument/2006/relationships/hyperlink" Target="https://indico.cern.ch/event/1214405/" TargetMode="External"/><Relationship Id="rId7" Type="http://schemas.openxmlformats.org/officeDocument/2006/relationships/hyperlink" Target="https://indico.cern.ch/event/1214411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214407/" TargetMode="External"/><Relationship Id="rId11" Type="http://schemas.openxmlformats.org/officeDocument/2006/relationships/hyperlink" Target="https://indico.cern.ch/event/1214429/" TargetMode="External"/><Relationship Id="rId5" Type="http://schemas.openxmlformats.org/officeDocument/2006/relationships/hyperlink" Target="https://indico.cern.ch/event/1214410/" TargetMode="External"/><Relationship Id="rId10" Type="http://schemas.openxmlformats.org/officeDocument/2006/relationships/hyperlink" Target="https://indico.cern.ch/event/1214428/" TargetMode="External"/><Relationship Id="rId4" Type="http://schemas.openxmlformats.org/officeDocument/2006/relationships/hyperlink" Target="https://indico.cern.ch/event/1214404/" TargetMode="External"/><Relationship Id="rId9" Type="http://schemas.openxmlformats.org/officeDocument/2006/relationships/hyperlink" Target="https://indico.cern.ch/event/121442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05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indico.cern.ch/event/1273991" TargetMode="External"/><Relationship Id="rId4" Type="http://schemas.openxmlformats.org/officeDocument/2006/relationships/hyperlink" Target="https://indico.cern.ch/event/1245751/timetable/#20230302.detaile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indico.cern.ch/event/1214410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indico.cern.ch/event/1214410/timetable/#20230322.detail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indico.cern.ch/event/1263731/" TargetMode="External"/><Relationship Id="rId4" Type="http://schemas.openxmlformats.org/officeDocument/2006/relationships/hyperlink" Target="https://indico.cern.ch/event/121440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3733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indico.cern.ch/event/121269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23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270324/contributions/5335654/attachments/2619395/4528429/Organisation%20of%20DRD7%20and%20interaction%20with%20other%20DRDs%20V5%20(1).pdf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indico.cern.ch/event/1214423/timetable/#2023031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04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1214404/timetable/#20230420.detailed" TargetMode="Externa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11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00190" TargetMode="External"/><Relationship Id="rId3" Type="http://schemas.openxmlformats.org/officeDocument/2006/relationships/hyperlink" Target="https://arxiv.org/pdf/2211.11084.pdf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hyperlink" Target="https://cds.cern.ch/record/2784893" TargetMode="External"/><Relationship Id="rId5" Type="http://schemas.openxmlformats.org/officeDocument/2006/relationships/hyperlink" Target="https://indico.cern.ch/event/957057/page/20875-panel-members-and-task-forces" TargetMode="External"/><Relationship Id="rId10" Type="http://schemas.openxmlformats.org/officeDocument/2006/relationships/hyperlink" Target="https://cds.cern.ch/record/2691414/files/1910.11775.pdf" TargetMode="External"/><Relationship Id="rId4" Type="http://schemas.openxmlformats.org/officeDocument/2006/relationships/hyperlink" Target="https://cds.cern.ch/record/2721370" TargetMode="Externa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media/hep/pdf/Reports/2020/DOE_Basic_Research_Needs_Study_on_High_Energy_Physics.pdf" TargetMode="External"/><Relationship Id="rId7" Type="http://schemas.openxmlformats.org/officeDocument/2006/relationships/hyperlink" Target="https://ecfa-dp.desy.de/public_document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ttract-eu.com/" TargetMode="External"/><Relationship Id="rId5" Type="http://schemas.openxmlformats.org/officeDocument/2006/relationships/hyperlink" Target="https://aidainnova.web.cern.ch/" TargetMode="External"/><Relationship Id="rId4" Type="http://schemas.openxmlformats.org/officeDocument/2006/relationships/hyperlink" Target="https://ep-dep.web.cern.ch/rd-experimental-technologi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7057/program" TargetMode="External"/><Relationship Id="rId7" Type="http://schemas.openxmlformats.org/officeDocument/2006/relationships/hyperlink" Target="https://www.stonybrook.edu/cfns/cpad2022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040535/timetable/?view=standard_numbered" TargetMode="External"/><Relationship Id="rId5" Type="http://schemas.openxmlformats.org/officeDocument/2006/relationships/hyperlink" Target="https://jenas-2019.ijclab.in2p3.fr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2137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2137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ern/detector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cds.cern.ch/record/2784893?ln=f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72215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cfa-dp.desy.de/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2A24D57-A370-E63A-5897-0CD49685EEB5}"/>
              </a:ext>
            </a:extLst>
          </p:cNvPr>
          <p:cNvGrpSpPr/>
          <p:nvPr/>
        </p:nvGrpSpPr>
        <p:grpSpPr>
          <a:xfrm>
            <a:off x="0" y="2300023"/>
            <a:ext cx="12192000" cy="2257954"/>
            <a:chOff x="0" y="1624768"/>
            <a:chExt cx="12192000" cy="22579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952980-D21F-C7CB-8B66-151D84E23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00"/>
            <a:stretch/>
          </p:blipFill>
          <p:spPr>
            <a:xfrm>
              <a:off x="0" y="1624768"/>
              <a:ext cx="10594848" cy="22579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CE265B4-2035-E059-2228-6235DBB8E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00" t="4516" r="400" b="10891"/>
            <a:stretch/>
          </p:blipFill>
          <p:spPr>
            <a:xfrm>
              <a:off x="9747504" y="1624768"/>
              <a:ext cx="2444496" cy="22579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909BE-1566-02B8-18AC-AC3EDCE0D178}"/>
              </a:ext>
            </a:extLst>
          </p:cNvPr>
          <p:cNvSpPr txBox="1"/>
          <p:nvPr/>
        </p:nvSpPr>
        <p:spPr>
          <a:xfrm>
            <a:off x="4523232" y="3360925"/>
            <a:ext cx="7571231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2000" dirty="0">
                <a:solidFill>
                  <a:schemeClr val="bg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roadmap: international DRD collaborations</a:t>
            </a:r>
          </a:p>
          <a:p>
            <a:pPr algn="ctr">
              <a:spcAft>
                <a:spcPts val="200"/>
              </a:spcAft>
            </a:pPr>
            <a:r>
              <a:rPr lang="fr-FR" dirty="0">
                <a:solidFill>
                  <a:schemeClr val="bg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</a:t>
            </a:r>
            <a:r>
              <a:rPr lang="fr-FR" sz="1600" dirty="0">
                <a:solidFill>
                  <a:schemeClr val="bg1"/>
                </a:solidFill>
                <a:latin typeface="Avenir Next" panose="020B0503020202020204" pitchFamily="34" charset="0"/>
              </a:rPr>
              <a:t>D. </a:t>
            </a:r>
            <a:r>
              <a:rPr lang="fr-FR" sz="16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Contardo</a:t>
            </a:r>
            <a:r>
              <a:rPr lang="fr-FR" sz="1600" dirty="0">
                <a:solidFill>
                  <a:schemeClr val="bg1"/>
                </a:solidFill>
                <a:latin typeface="Avenir Next" panose="020B0503020202020204" pitchFamily="34" charset="0"/>
              </a:rPr>
              <a:t> IP2I, CNRS-IN2P3</a:t>
            </a:r>
          </a:p>
        </p:txBody>
      </p:sp>
    </p:spTree>
    <p:extLst>
      <p:ext uri="{BB962C8B-B14F-4D97-AF65-F5344CB8AC3E}">
        <p14:creationId xmlns:p14="http://schemas.microsoft.com/office/powerpoint/2010/main" val="351715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808128" y="364909"/>
            <a:ext cx="10575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proposals scientific content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8666CE-5D42-D199-A46B-F2E9CB2B209A}"/>
              </a:ext>
            </a:extLst>
          </p:cNvPr>
          <p:cNvSpPr txBox="1"/>
          <p:nvPr/>
        </p:nvSpPr>
        <p:spPr>
          <a:xfrm>
            <a:off x="90787" y="6027603"/>
            <a:ext cx="12010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venir Next" panose="020B0503020202020204" pitchFamily="34" charset="0"/>
              </a:rPr>
              <a:t>programs will evolve* with experiment requirements &amp; R&amp;D progress including blue sky growing TRL</a:t>
            </a:r>
            <a:endParaRPr lang="en-FR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F25A1A-0ADC-B4C3-BA3E-BC7C3B1DE6A6}"/>
              </a:ext>
            </a:extLst>
          </p:cNvPr>
          <p:cNvSpPr txBox="1"/>
          <p:nvPr/>
        </p:nvSpPr>
        <p:spPr>
          <a:xfrm>
            <a:off x="-15139" y="657816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In relation with review process cycles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CE051E-8BA1-171E-8B73-F73E3AC1F450}"/>
              </a:ext>
            </a:extLst>
          </p:cNvPr>
          <p:cNvGrpSpPr/>
          <p:nvPr/>
        </p:nvGrpSpPr>
        <p:grpSpPr>
          <a:xfrm>
            <a:off x="663622" y="958255"/>
            <a:ext cx="10864756" cy="5012246"/>
            <a:chOff x="929184" y="958255"/>
            <a:chExt cx="10864756" cy="50122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EEFBFA-6523-F463-B4DB-735004E79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413" y="1982488"/>
              <a:ext cx="10401797" cy="30247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02BD813-699B-8E34-31E6-F9CC3D13EF41}"/>
                </a:ext>
              </a:extLst>
            </p:cNvPr>
            <p:cNvGrpSpPr/>
            <p:nvPr/>
          </p:nvGrpSpPr>
          <p:grpSpPr>
            <a:xfrm>
              <a:off x="929184" y="958255"/>
              <a:ext cx="10864756" cy="5012246"/>
              <a:chOff x="929184" y="958255"/>
              <a:chExt cx="10864756" cy="501224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50B4C59-24F1-5B4F-D037-9E18789480C4}"/>
                  </a:ext>
                </a:extLst>
              </p:cNvPr>
              <p:cNvGrpSpPr/>
              <p:nvPr/>
            </p:nvGrpSpPr>
            <p:grpSpPr>
              <a:xfrm>
                <a:off x="929184" y="958255"/>
                <a:ext cx="10864756" cy="5012246"/>
                <a:chOff x="929184" y="1136055"/>
                <a:chExt cx="10864756" cy="5012246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355C773-39A6-BF12-233B-12101E06FAB6}"/>
                    </a:ext>
                  </a:extLst>
                </p:cNvPr>
                <p:cNvSpPr txBox="1"/>
                <p:nvPr/>
              </p:nvSpPr>
              <p:spPr>
                <a:xfrm>
                  <a:off x="2627825" y="5501970"/>
                  <a:ext cx="4763576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1</a:t>
                  </a:r>
                  <a:r>
                    <a:rPr lang="en-GB" baseline="30000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st</a:t>
                  </a:r>
                  <a:r>
                    <a:rPr lang="en-GB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 period typically 3-4 years </a:t>
                  </a:r>
                </a:p>
                <a:p>
                  <a:pPr algn="ctr"/>
                  <a:r>
                    <a:rPr lang="en-GB" dirty="0">
                      <a:solidFill>
                        <a:srgbClr val="C00000"/>
                      </a:solidFill>
                      <a:latin typeface="Avenir Next" panose="020B0503020202020204" pitchFamily="34" charset="0"/>
                    </a:rPr>
                    <a:t>targeting stepping stone programs (slide 8) </a:t>
                  </a:r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8C6A67EC-66A0-C91E-D760-DE1941C218AD}"/>
                    </a:ext>
                  </a:extLst>
                </p:cNvPr>
                <p:cNvGrpSpPr/>
                <p:nvPr/>
              </p:nvGrpSpPr>
              <p:grpSpPr>
                <a:xfrm>
                  <a:off x="929184" y="1136055"/>
                  <a:ext cx="10864756" cy="5012246"/>
                  <a:chOff x="929184" y="1136055"/>
                  <a:chExt cx="10864756" cy="5012246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3F56E5E7-3040-4797-55D3-81B8DA97188E}"/>
                      </a:ext>
                    </a:extLst>
                  </p:cNvPr>
                  <p:cNvGrpSpPr/>
                  <p:nvPr/>
                </p:nvGrpSpPr>
                <p:grpSpPr>
                  <a:xfrm>
                    <a:off x="929184" y="1136055"/>
                    <a:ext cx="10864756" cy="5012246"/>
                    <a:chOff x="929184" y="1212255"/>
                    <a:chExt cx="10864756" cy="5012246"/>
                  </a:xfrm>
                </p:grpSpPr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455DABF0-57FE-6D8F-3A48-64F1F7F901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90413" y="1231028"/>
                      <a:ext cx="4057888" cy="646331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technology Work Packages planning</a:t>
                      </a:r>
                    </a:p>
                    <a:p>
                      <a:r>
                        <a:rPr lang="en-FR" dirty="0">
                          <a:latin typeface="Avenir Next" panose="020B0503020202020204" pitchFamily="34" charset="0"/>
                        </a:rPr>
                        <a:t>          deliverables - </a:t>
                      </a:r>
                      <a:r>
                        <a:rPr lang="en-FR" dirty="0">
                          <a:solidFill>
                            <a:schemeClr val="accent1"/>
                          </a:solidFill>
                          <a:latin typeface="Avenir Next" panose="020B0503020202020204" pitchFamily="34" charset="0"/>
                        </a:rPr>
                        <a:t>milestones</a:t>
                      </a:r>
                      <a:r>
                        <a:rPr lang="en-FR" dirty="0">
                          <a:latin typeface="Avenir Next" panose="020B0503020202020204" pitchFamily="34" charset="0"/>
                        </a:rPr>
                        <a:t> </a:t>
                      </a:r>
                      <a:endParaRPr lang="en-FR" dirty="0">
                        <a:solidFill>
                          <a:srgbClr val="00B050"/>
                        </a:solidFill>
                        <a:latin typeface="Avenir Next" panose="020B0503020202020204" pitchFamily="34" charset="0"/>
                      </a:endParaRPr>
                    </a:p>
                  </p:txBody>
                </p:sp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197872B8-A8FB-B3E4-4E1A-4F2DBE58B2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184" y="1918918"/>
                      <a:ext cx="10864756" cy="4305583"/>
                      <a:chOff x="929184" y="2121074"/>
                      <a:chExt cx="10864756" cy="4305583"/>
                    </a:xfrm>
                  </p:grpSpPr>
                  <p:sp>
                    <p:nvSpPr>
                      <p:cNvPr id="8" name="TextBox 7">
                        <a:extLst>
                          <a:ext uri="{FF2B5EF4-FFF2-40B4-BE49-F238E27FC236}">
                            <a16:creationId xmlns:a16="http://schemas.microsoft.com/office/drawing/2014/main" id="{C7BE8E2F-9D02-24EC-DB55-FA1B98D8CAD6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-731165" y="3781423"/>
                        <a:ext cx="3659252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Work Packages &amp; technology options</a:t>
                        </a:r>
                        <a:endParaRPr lang="en-FR" sz="1600" dirty="0">
                          <a:solidFill>
                            <a:srgbClr val="00B050"/>
                          </a:solidFill>
                          <a:latin typeface="Avenir Next" panose="020B0503020202020204" pitchFamily="34" charset="0"/>
                        </a:endParaRPr>
                      </a:p>
                    </p:txBody>
                  </p:sp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21102641-E291-3B7C-26A7-DF45978EFA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17556" y="5780326"/>
                        <a:ext cx="4176384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GB" dirty="0">
                            <a:solidFill>
                              <a:srgbClr val="C00000"/>
                            </a:solidFill>
                            <a:latin typeface="Avenir Next" panose="020B0503020202020204" pitchFamily="34" charset="0"/>
                          </a:rPr>
                          <a:t>previsions </a:t>
                        </a:r>
                      </a:p>
                      <a:p>
                        <a:pPr algn="ctr"/>
                        <a:r>
                          <a:rPr lang="en-GB" dirty="0">
                            <a:solidFill>
                              <a:srgbClr val="C00000"/>
                            </a:solidFill>
                            <a:latin typeface="Avenir Next" panose="020B0503020202020204" pitchFamily="34" charset="0"/>
                          </a:rPr>
                          <a:t>toward longer term strategic projects </a:t>
                        </a:r>
                        <a:endParaRPr lang="en-FR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</a:endParaRPr>
                      </a:p>
                    </p:txBody>
                  </p:sp>
                  <p:sp>
                    <p:nvSpPr>
                      <p:cNvPr id="16" name="Left Brace 15">
                        <a:extLst>
                          <a:ext uri="{FF2B5EF4-FFF2-40B4-BE49-F238E27FC236}">
                            <a16:creationId xmlns:a16="http://schemas.microsoft.com/office/drawing/2014/main" id="{EE379ECE-0A75-C4E7-1F72-2C412BD37315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928157" y="3154428"/>
                        <a:ext cx="215998" cy="5112000"/>
                      </a:xfrm>
                      <a:prstGeom prst="leftBrace">
                        <a:avLst>
                          <a:gd name="adj1" fmla="val 8333"/>
                          <a:gd name="adj2" fmla="val 49869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</p:grp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1C521B04-912D-75EA-140C-ACF402BA3A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6670" y="4206760"/>
                      <a:ext cx="4438914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600" dirty="0">
                          <a:latin typeface="Avenir Next" panose="020B0503020202020204" pitchFamily="34" charset="0"/>
                        </a:rPr>
                        <a:t>not contractual e</a:t>
                      </a:r>
                      <a:r>
                        <a:rPr lang="en-FR" sz="1600" dirty="0">
                          <a:latin typeface="Avenir Next" panose="020B0503020202020204" pitchFamily="34" charset="0"/>
                        </a:rPr>
                        <a:t>x. </a:t>
                      </a:r>
                      <a:r>
                        <a:rPr lang="en-GB" sz="1600" dirty="0">
                          <a:latin typeface="Avenir Next" panose="020B0503020202020204" pitchFamily="34" charset="0"/>
                        </a:rPr>
                        <a:t>Mo</a:t>
                      </a:r>
                      <a:r>
                        <a:rPr lang="en-FR" sz="1600" dirty="0">
                          <a:latin typeface="Avenir Next" panose="020B0503020202020204" pitchFamily="34" charset="0"/>
                        </a:rPr>
                        <a:t>nolithic CMOS DRD3.1</a:t>
                      </a:r>
                      <a:endParaRPr lang="en-FR" sz="1600" dirty="0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F7A53420-EF5B-FE6F-F9D7-779BDE1E65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88625" y="1212255"/>
                      <a:ext cx="5158259" cy="89255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transverse activities planning</a:t>
                      </a:r>
                    </a:p>
                    <a:p>
                      <a:r>
                        <a:rPr lang="en-US" sz="1600" dirty="0"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simulation/characterization tools, beam test facilities, industrial partnership, dissemination &amp; networking</a:t>
                      </a:r>
                    </a:p>
                  </p:txBody>
                </p:sp>
              </p:grpSp>
              <p:sp>
                <p:nvSpPr>
                  <p:cNvPr id="43" name="Left Brace 42">
                    <a:extLst>
                      <a:ext uri="{FF2B5EF4-FFF2-40B4-BE49-F238E27FC236}">
                        <a16:creationId xmlns:a16="http://schemas.microsoft.com/office/drawing/2014/main" id="{242D4AF0-025B-2148-5D50-F6D9526DDDF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596022" y="3343878"/>
                    <a:ext cx="216000" cy="4176384"/>
                  </a:xfrm>
                  <a:prstGeom prst="leftBrace">
                    <a:avLst>
                      <a:gd name="adj1" fmla="val 8333"/>
                      <a:gd name="adj2" fmla="val 49869"/>
                    </a:avLst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</p:grpSp>
          </p:grp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38C1796-58DD-1377-7E1A-841F78B06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3947" y="1664918"/>
                <a:ext cx="0" cy="2290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2396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808128" y="1148646"/>
            <a:ext cx="10575744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proposals resources and organization structure content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demonstrate programs can reasonably be achieved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DABF0-57FE-6D8F-3A48-64F1F7F90110}"/>
              </a:ext>
            </a:extLst>
          </p:cNvPr>
          <p:cNvSpPr txBox="1"/>
          <p:nvPr/>
        </p:nvSpPr>
        <p:spPr>
          <a:xfrm>
            <a:off x="808128" y="2085728"/>
            <a:ext cx="1057574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Public documents will contain: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list of institutes willing to contribute to each WP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scale of human and funding resources required to achieve each WP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management, committees and working group organization</a:t>
            </a:r>
          </a:p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Confidential material on resources in support of programs will be submitted to the DRDC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sum of resources (HR and funding) currently expected to be available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sum of new strategic resources sought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initial money matrix of contributions per Funding Agency </a:t>
            </a:r>
          </a:p>
          <a:p>
            <a:pPr algn="ctr"/>
            <a:r>
              <a:rPr lang="en-GB" dirty="0">
                <a:solidFill>
                  <a:srgbClr val="C00000"/>
                </a:solidFill>
                <a:effectLst/>
                <a:latin typeface="Avenir Next" panose="020B0503020202020204" pitchFamily="34" charset="0"/>
              </a:rPr>
              <a:t>It is expected that institutes will have entered into negotiations with their Funding Agency </a:t>
            </a:r>
          </a:p>
          <a:p>
            <a:pPr algn="ctr"/>
            <a:r>
              <a:rPr lang="en-GB" dirty="0">
                <a:solidFill>
                  <a:srgbClr val="C00000"/>
                </a:solidFill>
                <a:effectLst/>
                <a:latin typeface="Avenir Next" panose="020B0503020202020204" pitchFamily="34" charset="0"/>
              </a:rPr>
              <a:t>to ensure that the assumptions on additional strategic support can be considered </a:t>
            </a:r>
          </a:p>
          <a:p>
            <a:pPr algn="ctr"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effectLst/>
                <a:latin typeface="Avenir Next" panose="020B0503020202020204" pitchFamily="34" charset="0"/>
              </a:rPr>
              <a:t>(although not guaranteed before MoU 1</a:t>
            </a:r>
            <a:r>
              <a:rPr lang="en-GB" baseline="30000" dirty="0">
                <a:solidFill>
                  <a:srgbClr val="C00000"/>
                </a:solidFill>
                <a:effectLst/>
                <a:latin typeface="Avenir Next" panose="020B0503020202020204" pitchFamily="34" charset="0"/>
              </a:rPr>
              <a:t>st</a:t>
            </a:r>
            <a:r>
              <a:rPr lang="en-GB" dirty="0">
                <a:solidFill>
                  <a:srgbClr val="C00000"/>
                </a:solidFill>
                <a:effectLst/>
                <a:latin typeface="Avenir Next" panose="020B0503020202020204" pitchFamily="34" charset="0"/>
              </a:rPr>
              <a:t> agreements*)</a:t>
            </a:r>
            <a:endParaRPr lang="en-US" dirty="0">
              <a:solidFill>
                <a:srgbClr val="C00000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E7B8F-D16E-069B-F61D-857AF1145949}"/>
              </a:ext>
            </a:extLst>
          </p:cNvPr>
          <p:cNvSpPr txBox="1"/>
          <p:nvPr/>
        </p:nvSpPr>
        <p:spPr>
          <a:xfrm>
            <a:off x="0" y="6536199"/>
            <a:ext cx="119296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it is foreseen that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MoUs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will be regularly updated as the R&amp;D programs evolve (with a frequency to be agreed between CERN and FAs)</a:t>
            </a:r>
          </a:p>
        </p:txBody>
      </p:sp>
    </p:spTree>
    <p:extLst>
      <p:ext uri="{BB962C8B-B14F-4D97-AF65-F5344CB8AC3E}">
        <p14:creationId xmlns:p14="http://schemas.microsoft.com/office/powerpoint/2010/main" val="113376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88EC3-082F-62A4-4AA5-248E93AB87A2}"/>
              </a:ext>
            </a:extLst>
          </p:cNvPr>
          <p:cNvSpPr txBox="1"/>
          <p:nvPr/>
        </p:nvSpPr>
        <p:spPr>
          <a:xfrm>
            <a:off x="0" y="6051102"/>
            <a:ext cx="1209652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ex. current CERN RD which mandate end end-2023 and will become part of the new wider scope DRD collaborations:</a:t>
            </a:r>
          </a:p>
          <a:p>
            <a:pPr>
              <a:spcAft>
                <a:spcPts val="300"/>
              </a:spcAft>
            </a:pPr>
            <a:r>
              <a:rPr lang="en-US" sz="1400" b="0" i="1" u="none" strike="noStrike" dirty="0">
                <a:effectLst/>
                <a:latin typeface="Avenir Next" panose="020B0503020202020204" pitchFamily="34" charset="0"/>
              </a:rPr>
              <a:t>   RD51 (MPGDs) in TF1/DRD1, RD50 (radiation hard semiconductors) </a:t>
            </a:r>
            <a:r>
              <a:rPr lang="en-US" sz="1400" i="1" dirty="0">
                <a:latin typeface="Avenir Next" panose="020B0503020202020204" pitchFamily="34" charset="0"/>
              </a:rPr>
              <a:t>&amp;</a:t>
            </a:r>
            <a:r>
              <a:rPr lang="en-US" sz="1400" b="0" i="1" u="none" strike="noStrike" dirty="0">
                <a:effectLst/>
                <a:latin typeface="Avenir Next" panose="020B0503020202020204" pitchFamily="34" charset="0"/>
              </a:rPr>
              <a:t> RD42 (diamond) in TF3/DRD3, RD18 (crystals) in TF4/DRD4 and TF6/DRD6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** Subscription to follow the process and to contribute at the links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65B4AA-57EB-5A98-A560-81FE5725001E}"/>
              </a:ext>
            </a:extLst>
          </p:cNvPr>
          <p:cNvGrpSpPr/>
          <p:nvPr/>
        </p:nvGrpSpPr>
        <p:grpSpPr>
          <a:xfrm>
            <a:off x="182090" y="1132958"/>
            <a:ext cx="11827820" cy="4044177"/>
            <a:chOff x="-84799" y="832682"/>
            <a:chExt cx="12361599" cy="404417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B93B2D-A8AF-2D8C-6263-7D94C480AC77}"/>
                </a:ext>
              </a:extLst>
            </p:cNvPr>
            <p:cNvSpPr/>
            <p:nvPr/>
          </p:nvSpPr>
          <p:spPr>
            <a:xfrm>
              <a:off x="105508" y="832682"/>
              <a:ext cx="11980984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DRD collaboration proposal preparation 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under ECFA roadmap panel (slide 3), with TF experts and existing program conveners*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B1F1F4-D264-75F3-FAE0-0A8A51F455E4}"/>
                </a:ext>
              </a:extLst>
            </p:cNvPr>
            <p:cNvSpPr/>
            <p:nvPr/>
          </p:nvSpPr>
          <p:spPr>
            <a:xfrm>
              <a:off x="732418" y="1807268"/>
              <a:ext cx="10727165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TF1/DRD1 Gaseous Detectors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3"/>
                </a:rPr>
                <a:t>https://indico.cern.ch/event/1214405/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TF2/DRD2 Liquid Detectors </a:t>
              </a:r>
              <a:r>
                <a:rPr lang="en-GB" b="0" i="0" u="none" strike="noStrike" dirty="0">
                  <a:solidFill>
                    <a:srgbClr val="CB6D04"/>
                  </a:solidFill>
                  <a:effectLst/>
                  <a:latin typeface="Avenir Next" panose="020B0503020202020204" pitchFamily="34" charset="0"/>
                  <a:hlinkClick r:id="rId4"/>
                </a:rPr>
                <a:t>https://indico.cern.ch/event/1214404/</a:t>
              </a:r>
              <a:r>
                <a:rPr lang="en-GB" b="0" i="0" u="none" strike="noStrike" dirty="0">
                  <a:solidFill>
                    <a:srgbClr val="CB6D04"/>
                  </a:solidFill>
                  <a:effectLst/>
                  <a:latin typeface="Avenir Next" panose="020B0503020202020204" pitchFamily="34" charset="0"/>
                </a:rPr>
                <a:t> 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TF3/DRD3 Solid State Detectors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5"/>
                </a:rPr>
                <a:t>https://indico.cern.ch/event/1214410/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TF4/DRD4 Photon Detectors and PID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6"/>
                </a:rPr>
                <a:t>https://indico.cern.ch/event/1214407/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TF5/DRD5 Quantum and Emerging Technologies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7"/>
                </a:rPr>
                <a:t>https://indico.cern.ch/event/1214411/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</a:rPr>
                <a:t> 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TF6/DRD6 Calorimetry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8"/>
                </a:rPr>
                <a:t>https://indico.cern.ch/event/1213733/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TF7/DRD7 Electronics and On-detector Processing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9"/>
                </a:rPr>
                <a:t>https://indico.cern.ch/event/1214423/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TF8/DRD8 Integration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10"/>
                </a:rPr>
                <a:t>https://indico.cern.ch/event/1214428/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0" i="0" u="none" strike="noStrike" dirty="0">
                  <a:effectLst/>
                  <a:latin typeface="Avenir Next" panose="020B0503020202020204" pitchFamily="34" charset="0"/>
                </a:rPr>
                <a:t>TF9/DRD9 Training </a:t>
              </a:r>
              <a:r>
                <a:rPr lang="en-GB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11"/>
                </a:rPr>
                <a:t>https://indico.cern.ch/event/1214429/</a:t>
              </a:r>
              <a:endParaRPr lang="en-GB" b="0" i="0" u="none" strike="noStrike" dirty="0">
                <a:effectLst/>
                <a:latin typeface="Avenir Next" panose="020B0503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589123-565A-A4E9-B23C-E40DF3C45CDB}"/>
                </a:ext>
              </a:extLst>
            </p:cNvPr>
            <p:cNvSpPr txBox="1"/>
            <p:nvPr/>
          </p:nvSpPr>
          <p:spPr>
            <a:xfrm>
              <a:off x="-84799" y="4476749"/>
              <a:ext cx="123615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Wide consultation with the community**, workshops &amp; surveys to establish program &amp; contributions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250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608033"/>
            <a:ext cx="11980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DRD1 Gaseous Detectors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Anna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Colaleo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Leszek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Ropelewski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292 people registered</a:t>
            </a:r>
          </a:p>
          <a:p>
            <a:pPr algn="ctr"/>
            <a:endParaRPr lang="en-US" sz="24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705484" y="1600845"/>
            <a:ext cx="838491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Organized in 8 working groups to develop the R&amp;D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technologies MPGDs, RPC, Wires, TPC, DCH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applications muon tracking and triggering, Central Tracking with PID, Photon Detection, </a:t>
            </a:r>
            <a:r>
              <a:rPr lang="en-US" sz="1600" dirty="0" err="1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ToF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 High Granularity Calorimetry, TPC for rare event searches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gas and material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WG5 : electronic components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WG6 : detector production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WG7 : common test facilities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WG8 : training and dissemination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Detailed survey in each WG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74 contributions presented at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on-going mapping of needs and aspirations of the community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Discussion of collaboration structure on-going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proper arrangement of technology and transverse activities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DRD1 proposal draft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community meeting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3F2CDD-562E-705E-22EC-2DFC46FDD3BD}"/>
              </a:ext>
            </a:extLst>
          </p:cNvPr>
          <p:cNvCxnSpPr>
            <a:cxnSpLocks/>
          </p:cNvCxnSpPr>
          <p:nvPr/>
        </p:nvCxnSpPr>
        <p:spPr>
          <a:xfrm>
            <a:off x="7485148" y="1971315"/>
            <a:ext cx="14067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CCDF681-DE9C-C0C6-463D-175B718579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4" b="-1"/>
          <a:stretch/>
        </p:blipFill>
        <p:spPr>
          <a:xfrm>
            <a:off x="8958955" y="1172400"/>
            <a:ext cx="2552105" cy="27241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B307E-18A1-7929-2163-820D15CE9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600" y="4103724"/>
            <a:ext cx="3806092" cy="20795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177520-A729-910A-8CF7-3B2ABCDBAA62}"/>
              </a:ext>
            </a:extLst>
          </p:cNvPr>
          <p:cNvSpPr txBox="1"/>
          <p:nvPr/>
        </p:nvSpPr>
        <p:spPr>
          <a:xfrm>
            <a:off x="8515619" y="4165432"/>
            <a:ext cx="169518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Geographical distribution</a:t>
            </a:r>
            <a:endParaRPr lang="en-FR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9AEF6C-3840-E80B-1825-F1250D0215EA}"/>
              </a:ext>
            </a:extLst>
          </p:cNvPr>
          <p:cNvSpPr txBox="1"/>
          <p:nvPr/>
        </p:nvSpPr>
        <p:spPr>
          <a:xfrm>
            <a:off x="0" y="6550223"/>
            <a:ext cx="538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>
                <a:latin typeface="Avenir Next" panose="020B0503020202020204" pitchFamily="34" charset="0"/>
              </a:rPr>
              <a:t>Colors</a:t>
            </a:r>
            <a:r>
              <a:rPr lang="en-GB" sz="1400" i="1" dirty="0">
                <a:latin typeface="Avenir Next" panose="020B0503020202020204" pitchFamily="34" charset="0"/>
              </a:rPr>
              <a:t> indicative of </a:t>
            </a:r>
            <a:r>
              <a:rPr lang="en-GB" sz="1400" i="1" dirty="0">
                <a:solidFill>
                  <a:srgbClr val="D90001"/>
                </a:solidFill>
                <a:latin typeface="Avenir Next" panose="020B0503020202020204" pitchFamily="34" charset="0"/>
              </a:rPr>
              <a:t>T</a:t>
            </a:r>
            <a:r>
              <a:rPr lang="en-FR" sz="1400" i="1" dirty="0">
                <a:solidFill>
                  <a:srgbClr val="D90001"/>
                </a:solidFill>
                <a:latin typeface="Avenir Next" panose="020B0503020202020204" pitchFamily="34" charset="0"/>
              </a:rPr>
              <a:t>echnology areas </a:t>
            </a:r>
            <a:r>
              <a:rPr lang="en-FR" sz="1400" i="1" dirty="0">
                <a:latin typeface="Avenir Next" panose="020B0503020202020204" pitchFamily="34" charset="0"/>
              </a:rPr>
              <a:t>versus </a:t>
            </a:r>
            <a:r>
              <a:rPr lang="en-FR" sz="1400" i="1" dirty="0">
                <a:solidFill>
                  <a:srgbClr val="00B0F0"/>
                </a:solidFill>
                <a:latin typeface="Avenir Next" panose="020B0503020202020204" pitchFamily="34" charset="0"/>
              </a:rPr>
              <a:t>transverse activities</a:t>
            </a:r>
          </a:p>
        </p:txBody>
      </p:sp>
    </p:spTree>
    <p:extLst>
      <p:ext uri="{BB962C8B-B14F-4D97-AF65-F5344CB8AC3E}">
        <p14:creationId xmlns:p14="http://schemas.microsoft.com/office/powerpoint/2010/main" val="98623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519133"/>
            <a:ext cx="11980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DRD3 Solid State Detectors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Nicolo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Cartiglia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Giulio Pellegrini, 484 people registered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242621" y="1947903"/>
            <a:ext cx="6977465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Organized in 8 working groups to develop the R&amp;D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Monolithic CMOS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sensors for tracking and calorimetry (Hybrid, LGADs)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radiation damage and ultrahigh fluence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WG5 : characterization techniques,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WG6 : non silicon based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WG7 : Interconnect and device fabrication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WG8 : dissemination and outreach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Survey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88 contributions presented at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on-going mapping of needs and aspirations of the community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DRD3 proposal draft beginning of June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534A23-486D-5C1C-E0DB-0C17FE3B54CD}"/>
              </a:ext>
            </a:extLst>
          </p:cNvPr>
          <p:cNvGrpSpPr/>
          <p:nvPr/>
        </p:nvGrpSpPr>
        <p:grpSpPr>
          <a:xfrm>
            <a:off x="7048500" y="1401803"/>
            <a:ext cx="4860192" cy="3084692"/>
            <a:chOff x="2175887" y="3429000"/>
            <a:chExt cx="5259375" cy="33283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E29FFB-69DC-1F2D-AEA7-2687E7632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72" t="1" r="32796" b="74243"/>
            <a:stretch/>
          </p:blipFill>
          <p:spPr>
            <a:xfrm>
              <a:off x="2175887" y="3429000"/>
              <a:ext cx="5259375" cy="14976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52CEE97-47B7-EEDA-D7E7-5C5634584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5887" y="4873831"/>
              <a:ext cx="5259375" cy="18835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4B376A-8E03-5717-2E4A-19D2171417BD}"/>
              </a:ext>
            </a:extLst>
          </p:cNvPr>
          <p:cNvGrpSpPr/>
          <p:nvPr/>
        </p:nvGrpSpPr>
        <p:grpSpPr>
          <a:xfrm>
            <a:off x="7075404" y="4528683"/>
            <a:ext cx="5022312" cy="1884334"/>
            <a:chOff x="7075404" y="4451031"/>
            <a:chExt cx="5022312" cy="188433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33C47-52A7-ADEE-801D-AF2D648CEB07}"/>
                </a:ext>
              </a:extLst>
            </p:cNvPr>
            <p:cNvGrpSpPr/>
            <p:nvPr/>
          </p:nvGrpSpPr>
          <p:grpSpPr>
            <a:xfrm>
              <a:off x="7075404" y="4451031"/>
              <a:ext cx="5022312" cy="1884334"/>
              <a:chOff x="7062704" y="4590731"/>
              <a:chExt cx="5022312" cy="188433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5F2A35A-1701-95DE-2E51-29AA48BFB57B}"/>
                  </a:ext>
                </a:extLst>
              </p:cNvPr>
              <p:cNvGrpSpPr/>
              <p:nvPr/>
            </p:nvGrpSpPr>
            <p:grpSpPr>
              <a:xfrm>
                <a:off x="7062704" y="4590731"/>
                <a:ext cx="2456832" cy="1875671"/>
                <a:chOff x="9425315" y="1498365"/>
                <a:chExt cx="2456832" cy="1875671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62B9062-CC64-FC0B-9ABA-E4A8E1B7D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10989"/>
                <a:stretch/>
              </p:blipFill>
              <p:spPr>
                <a:xfrm>
                  <a:off x="9425315" y="1498365"/>
                  <a:ext cx="2456832" cy="1875671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493E7C0-8A29-1E6A-EFB0-E8D0D571AD3D}"/>
                    </a:ext>
                  </a:extLst>
                </p:cNvPr>
                <p:cNvSpPr txBox="1"/>
                <p:nvPr/>
              </p:nvSpPr>
              <p:spPr>
                <a:xfrm>
                  <a:off x="9833857" y="1626245"/>
                  <a:ext cx="204245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Predominance of CMOS(MAPS)</a:t>
                  </a:r>
                  <a:endParaRPr lang="en-FR" sz="1000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7598B0E-B492-6E4F-B1BA-4CEB4EA70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3449" y="4719632"/>
                <a:ext cx="2621567" cy="1755433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E04ABC-AF03-84AB-4259-4DCF0D5046C0}"/>
                </a:ext>
              </a:extLst>
            </p:cNvPr>
            <p:cNvSpPr txBox="1"/>
            <p:nvPr/>
          </p:nvSpPr>
          <p:spPr>
            <a:xfrm>
              <a:off x="9963419" y="4578911"/>
              <a:ext cx="16951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Geographical distribution</a:t>
              </a:r>
              <a:endParaRPr lang="en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149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86175A-1F2B-34D8-2112-651864D6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00" y="1184400"/>
            <a:ext cx="4058845" cy="2385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404833"/>
            <a:ext cx="11980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DRD4 Photon Detectors and PID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Peter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Krizan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Christian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Joram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217 people registered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D5437-0C61-4DFA-8EBF-B8EF30FCE44F}"/>
              </a:ext>
            </a:extLst>
          </p:cNvPr>
          <p:cNvSpPr txBox="1"/>
          <p:nvPr/>
        </p:nvSpPr>
        <p:spPr>
          <a:xfrm>
            <a:off x="570261" y="1297672"/>
            <a:ext cx="697514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4 Technology areas identified in coordination meeting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photodetector (</a:t>
            </a:r>
            <a:r>
              <a:rPr lang="en-US" sz="1600" dirty="0" err="1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SiPM</a:t>
            </a: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SPADs, PMT/MCP-PMT, Gas)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particle ID (RICH/DIRC/TOP,TORCH/</a:t>
            </a:r>
            <a:r>
              <a:rPr lang="en-US" sz="1600" dirty="0" err="1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ToF</a:t>
            </a: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technologies (radiators, optical elements,  readout, cooling, software)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WG4 : emerging technologies (novel materials and concepts…)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Survey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40 contributions</a:t>
            </a: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this week 16 – 17 May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DRD4 proposal draft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end-June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18ACF0-EE52-7D2C-AD96-0DFB776C80F5}"/>
              </a:ext>
            </a:extLst>
          </p:cNvPr>
          <p:cNvGrpSpPr/>
          <p:nvPr/>
        </p:nvGrpSpPr>
        <p:grpSpPr>
          <a:xfrm>
            <a:off x="4792989" y="3812518"/>
            <a:ext cx="7012633" cy="2843849"/>
            <a:chOff x="5135889" y="3812518"/>
            <a:chExt cx="7012633" cy="28438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9212EB-C4C6-826F-93B8-F04B5540AAB7}"/>
                </a:ext>
              </a:extLst>
            </p:cNvPr>
            <p:cNvGrpSpPr/>
            <p:nvPr/>
          </p:nvGrpSpPr>
          <p:grpSpPr>
            <a:xfrm>
              <a:off x="5135889" y="4324868"/>
              <a:ext cx="3358810" cy="2331499"/>
              <a:chOff x="186316" y="4144261"/>
              <a:chExt cx="3390528" cy="25305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00C7CE-1F07-3CD2-305F-F4E218ACD3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364" t="11046"/>
              <a:stretch/>
            </p:blipFill>
            <p:spPr>
              <a:xfrm>
                <a:off x="1756190" y="4144261"/>
                <a:ext cx="1820654" cy="2530548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60A56DB-D9EC-8224-F1CC-53842D709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1046" r="67810"/>
              <a:stretch/>
            </p:blipFill>
            <p:spPr>
              <a:xfrm>
                <a:off x="186316" y="4144261"/>
                <a:ext cx="1746675" cy="253054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D52FA3-754D-B57E-DCDC-B1AB4AEE1290}"/>
                </a:ext>
              </a:extLst>
            </p:cNvPr>
            <p:cNvGrpSpPr/>
            <p:nvPr/>
          </p:nvGrpSpPr>
          <p:grpSpPr>
            <a:xfrm>
              <a:off x="8789712" y="3812518"/>
              <a:ext cx="3358810" cy="2822568"/>
              <a:chOff x="299161" y="943473"/>
              <a:chExt cx="5986050" cy="512712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3B4F72-EDA1-CA97-D907-B3EED68BD1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1544" t="7057" b="17426"/>
              <a:stretch/>
            </p:blipFill>
            <p:spPr>
              <a:xfrm>
                <a:off x="3382955" y="943473"/>
                <a:ext cx="2902256" cy="479524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C205BE9-4F4C-3038-7521-43B85656A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7270" r="56947" b="11987"/>
              <a:stretch/>
            </p:blipFill>
            <p:spPr>
              <a:xfrm>
                <a:off x="299161" y="943474"/>
                <a:ext cx="3083793" cy="512712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C5A28A-EAB8-13C0-80F7-ADAE5125383C}"/>
                </a:ext>
              </a:extLst>
            </p:cNvPr>
            <p:cNvSpPr txBox="1"/>
            <p:nvPr/>
          </p:nvSpPr>
          <p:spPr>
            <a:xfrm>
              <a:off x="7741962" y="4375150"/>
              <a:ext cx="60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WG1</a:t>
              </a:r>
              <a:endParaRPr lang="en-FR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308E2D-6C19-8F3B-8B30-1E159E380271}"/>
                </a:ext>
              </a:extLst>
            </p:cNvPr>
            <p:cNvSpPr txBox="1"/>
            <p:nvPr/>
          </p:nvSpPr>
          <p:spPr>
            <a:xfrm>
              <a:off x="11388588" y="3847247"/>
              <a:ext cx="60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WG2</a:t>
              </a:r>
              <a:endParaRPr lang="en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51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455633"/>
            <a:ext cx="11980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DRD6 Calorimetry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Roberto Ferrari, Roman </a:t>
            </a:r>
            <a:r>
              <a:rPr lang="en-GB" sz="1600" b="0" u="none" strike="noStrike" dirty="0" err="1">
                <a:effectLst/>
                <a:latin typeface="Avenir Next" panose="020B0503020202020204" pitchFamily="34" charset="0"/>
              </a:rPr>
              <a:t>Pöschl</a:t>
            </a:r>
            <a:r>
              <a:rPr lang="en-GB" sz="1600" b="0" u="none" strike="noStrike" dirty="0">
                <a:effectLst/>
                <a:latin typeface="Avenir Next" panose="020B0503020202020204" pitchFamily="34" charset="0"/>
              </a:rPr>
              <a:t>, 232 people registered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400684" y="1244708"/>
            <a:ext cx="9251316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Organized in 4 working groups to develop the R&amp;D program (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8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D90001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full integrated sampling calorimeters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liquified Noble Gas calorimeters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optical calorimeters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WG4 : transverse activities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Survey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23 contributions, 110 institutes, presented at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meeting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on-going mapping of needs and aspirations of the community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DRD6 proposal draft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beginning of June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E5372-F757-3F48-3958-9BDDBF15F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92" y="4179570"/>
            <a:ext cx="5618000" cy="230761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A34BF4B-7788-665A-6A25-5A588CB0C7EC}"/>
              </a:ext>
            </a:extLst>
          </p:cNvPr>
          <p:cNvGrpSpPr/>
          <p:nvPr/>
        </p:nvGrpSpPr>
        <p:grpSpPr>
          <a:xfrm>
            <a:off x="7535333" y="1772178"/>
            <a:ext cx="4328680" cy="4588007"/>
            <a:chOff x="7700433" y="1924578"/>
            <a:chExt cx="4328680" cy="4588007"/>
          </a:xfrm>
        </p:grpSpPr>
        <p:pic>
          <p:nvPicPr>
            <p:cNvPr id="3074" name="Picture 2" descr="page11image390020352">
              <a:extLst>
                <a:ext uri="{FF2B5EF4-FFF2-40B4-BE49-F238E27FC236}">
                  <a16:creationId xmlns:a16="http://schemas.microsoft.com/office/drawing/2014/main" id="{0F2C898A-445D-2405-D6A2-752BEC9312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16"/>
            <a:stretch/>
          </p:blipFill>
          <p:spPr bwMode="auto">
            <a:xfrm>
              <a:off x="7860810" y="4349750"/>
              <a:ext cx="4114125" cy="216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9B15A3-4049-DEAE-A893-E01931A84052}"/>
                </a:ext>
              </a:extLst>
            </p:cNvPr>
            <p:cNvGrpSpPr/>
            <p:nvPr/>
          </p:nvGrpSpPr>
          <p:grpSpPr>
            <a:xfrm>
              <a:off x="7700433" y="2024624"/>
              <a:ext cx="4328680" cy="2162835"/>
              <a:chOff x="7852833" y="2024624"/>
              <a:chExt cx="4328680" cy="216283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ADEFD18-900A-E7E2-349C-7D85559371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066"/>
              <a:stretch/>
            </p:blipFill>
            <p:spPr>
              <a:xfrm>
                <a:off x="7953088" y="2024624"/>
                <a:ext cx="4114125" cy="216283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1AD4F9-25ED-01B8-EF25-40AD93BE4CFA}"/>
                  </a:ext>
                </a:extLst>
              </p:cNvPr>
              <p:cNvSpPr txBox="1"/>
              <p:nvPr/>
            </p:nvSpPr>
            <p:spPr>
              <a:xfrm>
                <a:off x="7852833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D9000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WG2</a:t>
                </a:r>
                <a:endParaRPr lang="en-FR" sz="10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4532EF-7388-85DF-1351-EBA02E22F9DD}"/>
                  </a:ext>
                </a:extLst>
              </p:cNvPr>
              <p:cNvSpPr txBox="1"/>
              <p:nvPr/>
            </p:nvSpPr>
            <p:spPr>
              <a:xfrm>
                <a:off x="9224433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D9000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WG3</a:t>
                </a:r>
                <a:endParaRPr lang="en-FR" sz="1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031367-8301-AB0F-E7E0-97ACDBB676DB}"/>
                  </a:ext>
                </a:extLst>
              </p:cNvPr>
              <p:cNvSpPr txBox="1"/>
              <p:nvPr/>
            </p:nvSpPr>
            <p:spPr>
              <a:xfrm>
                <a:off x="10729916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D9000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WG1</a:t>
                </a:r>
                <a:endParaRPr lang="en-FR" sz="10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0144C7-CA55-3FED-39D4-325651969512}"/>
                  </a:ext>
                </a:extLst>
              </p:cNvPr>
              <p:cNvSpPr txBox="1"/>
              <p:nvPr/>
            </p:nvSpPr>
            <p:spPr>
              <a:xfrm>
                <a:off x="11703146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00B0F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WG4</a:t>
                </a:r>
                <a:endParaRPr lang="en-FR" sz="1000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0B3096-E065-435B-CA20-E6394A800C62}"/>
                </a:ext>
              </a:extLst>
            </p:cNvPr>
            <p:cNvSpPr txBox="1"/>
            <p:nvPr/>
          </p:nvSpPr>
          <p:spPr>
            <a:xfrm>
              <a:off x="8178800" y="4472861"/>
              <a:ext cx="15271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Institutes per country</a:t>
              </a:r>
              <a:endParaRPr lang="en-FR" sz="1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36DF40-A456-7B59-5EE2-EB81C15F5375}"/>
                </a:ext>
              </a:extLst>
            </p:cNvPr>
            <p:cNvSpPr txBox="1"/>
            <p:nvPr/>
          </p:nvSpPr>
          <p:spPr>
            <a:xfrm>
              <a:off x="8178800" y="1924578"/>
              <a:ext cx="15271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Institutes per proposal</a:t>
              </a:r>
              <a:endParaRPr lang="en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36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531833"/>
            <a:ext cx="11980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DRD7 electronics and on-detector processing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Francois Vasey, Dave Newbold, 183 people registered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360521" y="1358266"/>
            <a:ext cx="11470958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Technology areas identified at 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8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workshop</a:t>
            </a:r>
            <a:endParaRPr lang="en-US" dirty="0">
              <a:solidFill>
                <a:srgbClr val="D90001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WG1 : data density and power efficiency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WG2 : intelligence on the detector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WG3 : 4D and 5D techniques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latin typeface="Avenir Next" panose="020B0503020202020204" pitchFamily="34" charset="0"/>
              </a:rPr>
              <a:t>WG4 : extreme environments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WG5 : backend systems and cots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Avenir Next" panose="020B0503020202020204" pitchFamily="34" charset="0"/>
              </a:rPr>
              <a:t>WG6 : complex imaging ASICs and technologies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effectLst/>
                <a:latin typeface="Avenir Next" panose="020B0503020202020204" pitchFamily="34" charset="0"/>
              </a:rPr>
              <a:t>WG7 : provision access to tools and technologies (vendors)</a:t>
            </a:r>
          </a:p>
          <a:p>
            <a:r>
              <a:rPr lang="en-US" dirty="0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Interaction with other DRDs </a:t>
            </a:r>
            <a:endParaRPr lang="en-GB" sz="1600" dirty="0">
              <a:solidFill>
                <a:srgbClr val="00B050"/>
              </a:solidFill>
              <a:latin typeface="Avenir Next" panose="020B05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venir Next" panose="020B0503020202020204" pitchFamily="34" charset="0"/>
              </a:rPr>
              <a:t>DRDs provide specification, </a:t>
            </a:r>
            <a:r>
              <a:rPr lang="en-GB" sz="1600" dirty="0">
                <a:latin typeface="Avenir Next" panose="020B0503020202020204" pitchFamily="34" charset="0"/>
              </a:rPr>
              <a:t>p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lanning, production and characterisation of prototypes with relevant RH and funding</a:t>
            </a:r>
            <a:endParaRPr lang="en-GB" sz="1600" dirty="0">
              <a:latin typeface="Avenir N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DRD7 r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eview specifications and designs, </a:t>
            </a:r>
            <a:r>
              <a:rPr lang="en-GB" sz="1600" dirty="0">
                <a:latin typeface="Avenir Next" panose="020B0503020202020204" pitchFamily="34" charset="0"/>
              </a:rPr>
              <a:t>d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evelop and provision common IP, components, and subsystems, </a:t>
            </a:r>
            <a:r>
              <a:rPr lang="en-GB" sz="1600" dirty="0">
                <a:latin typeface="Avenir Next" panose="020B0503020202020204" pitchFamily="34" charset="0"/>
              </a:rPr>
              <a:t>d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eliver common, generic, complete components / systems, when big or complex </a:t>
            </a:r>
            <a:endParaRPr lang="en-GB" sz="1600" dirty="0">
              <a:latin typeface="Avenir Next" panose="020B0503020202020204" pitchFamily="34" charset="0"/>
            </a:endParaRPr>
          </a:p>
          <a:p>
            <a:pPr marL="0" lvl="3"/>
            <a:r>
              <a:rPr lang="en-GB" dirty="0">
                <a:latin typeface="Avenir Next" panose="020B0503020202020204" pitchFamily="34" charset="0"/>
              </a:rPr>
              <a:t>Work organisation proposal being investigated </a:t>
            </a:r>
          </a:p>
          <a:p>
            <a:pPr marL="7429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Tiered/platform structure of competences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(with appropriate sharing of human resources with other DRDs)</a:t>
            </a:r>
            <a:endParaRPr lang="en-GB" sz="1600" dirty="0">
              <a:effectLst/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May-June collect expressions of interest in specific projects, define common plans and interface to other DRDs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July DRD7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LoI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indicating broad scope, composition and resource needs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September 2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nd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community workshop to discuss Work Packages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December proposal submitted to DRDC including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5CB86-55A5-54BD-D2C5-579E00D59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477" y="1239719"/>
            <a:ext cx="3970912" cy="2377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FC1CD-4217-A1E6-984A-AE08085AD4B9}"/>
              </a:ext>
            </a:extLst>
          </p:cNvPr>
          <p:cNvSpPr txBox="1"/>
          <p:nvPr/>
        </p:nvSpPr>
        <p:spPr>
          <a:xfrm>
            <a:off x="8707180" y="3247023"/>
            <a:ext cx="223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organization proposal</a:t>
            </a:r>
            <a:endParaRPr lang="en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4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C4D16F-EA1A-223D-2058-D34235B03358}"/>
              </a:ext>
            </a:extLst>
          </p:cNvPr>
          <p:cNvGrpSpPr/>
          <p:nvPr/>
        </p:nvGrpSpPr>
        <p:grpSpPr>
          <a:xfrm>
            <a:off x="608980" y="1556359"/>
            <a:ext cx="10974040" cy="3822227"/>
            <a:chOff x="887761" y="224955"/>
            <a:chExt cx="10974040" cy="382222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B93B2D-A8AF-2D8C-6263-7D94C480AC77}"/>
                </a:ext>
              </a:extLst>
            </p:cNvPr>
            <p:cNvSpPr/>
            <p:nvPr/>
          </p:nvSpPr>
          <p:spPr>
            <a:xfrm>
              <a:off x="1597643" y="224955"/>
              <a:ext cx="915925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DRD2 Liquid Detectors</a:t>
              </a:r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program &amp; community building status</a:t>
              </a:r>
            </a:p>
            <a:p>
              <a:pPr algn="ctr"/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conveners: Roxanne Guenette, Jocelyn Rebecca Monroe, Ian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Shipsey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168 people registered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4685C2-F0F5-E483-AC87-9EBDD71FD9C4}"/>
                </a:ext>
              </a:extLst>
            </p:cNvPr>
            <p:cNvGrpSpPr/>
            <p:nvPr/>
          </p:nvGrpSpPr>
          <p:grpSpPr>
            <a:xfrm>
              <a:off x="6070593" y="1140261"/>
              <a:ext cx="5791208" cy="2771339"/>
              <a:chOff x="6146793" y="1279961"/>
              <a:chExt cx="5791208" cy="277133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F51B0D4-2678-E754-9361-783120B91DB1}"/>
                  </a:ext>
                </a:extLst>
              </p:cNvPr>
              <p:cNvGrpSpPr/>
              <p:nvPr/>
            </p:nvGrpSpPr>
            <p:grpSpPr>
              <a:xfrm>
                <a:off x="6146793" y="1279961"/>
                <a:ext cx="5791208" cy="2771339"/>
                <a:chOff x="6692015" y="1532472"/>
                <a:chExt cx="4910175" cy="213782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D1FB402-6269-C086-1547-7DC488D0FD49}"/>
                    </a:ext>
                  </a:extLst>
                </p:cNvPr>
                <p:cNvGrpSpPr/>
                <p:nvPr/>
              </p:nvGrpSpPr>
              <p:grpSpPr>
                <a:xfrm>
                  <a:off x="6933258" y="1532472"/>
                  <a:ext cx="4668932" cy="2137828"/>
                  <a:chOff x="6844358" y="1202272"/>
                  <a:chExt cx="4668932" cy="2137828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F7210E91-8179-4A32-E01C-F9C80CB36A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16677"/>
                  <a:stretch/>
                </p:blipFill>
                <p:spPr>
                  <a:xfrm>
                    <a:off x="6844360" y="1482752"/>
                    <a:ext cx="4668930" cy="1857348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01F0F8B-34A9-9A31-D856-5367D97F4C33}"/>
                      </a:ext>
                    </a:extLst>
                  </p:cNvPr>
                  <p:cNvSpPr txBox="1"/>
                  <p:nvPr/>
                </p:nvSpPr>
                <p:spPr>
                  <a:xfrm>
                    <a:off x="6844358" y="1202272"/>
                    <a:ext cx="1044275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D9000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WG1</a:t>
                    </a:r>
                    <a:endParaRPr lang="en-FR" sz="1400" dirty="0"/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7E8F255-F4AF-18C5-1A48-E36E0B80486E}"/>
                      </a:ext>
                    </a:extLst>
                  </p:cNvPr>
                  <p:cNvSpPr txBox="1"/>
                  <p:nvPr/>
                </p:nvSpPr>
                <p:spPr>
                  <a:xfrm>
                    <a:off x="7888635" y="1202272"/>
                    <a:ext cx="1320800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D9000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WG2</a:t>
                    </a:r>
                    <a:endParaRPr lang="en-FR" sz="1400" dirty="0"/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1C4E240-43A9-F46B-ECCE-2B911BBDC1E5}"/>
                      </a:ext>
                    </a:extLst>
                  </p:cNvPr>
                  <p:cNvSpPr txBox="1"/>
                  <p:nvPr/>
                </p:nvSpPr>
                <p:spPr>
                  <a:xfrm>
                    <a:off x="9209434" y="1202272"/>
                    <a:ext cx="1143000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D9000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WG3</a:t>
                    </a:r>
                    <a:endParaRPr lang="en-FR" sz="1400" dirty="0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BCB9E18-2269-CA03-E528-4689F892FA76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2436" y="1202272"/>
                    <a:ext cx="1155700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B0F0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WG4</a:t>
                    </a:r>
                    <a:endParaRPr lang="en-FR" sz="1400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7BBC3DF-67F5-EB5D-8081-BCC6798EAD86}"/>
                    </a:ext>
                  </a:extLst>
                </p:cNvPr>
                <p:cNvSpPr txBox="1"/>
                <p:nvPr/>
              </p:nvSpPr>
              <p:spPr>
                <a:xfrm rot="16200000">
                  <a:off x="6439572" y="2587737"/>
                  <a:ext cx="81266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WPs</a:t>
                  </a:r>
                  <a:endParaRPr lang="en-FR" sz="1400" dirty="0"/>
                </a:p>
              </p:txBody>
            </p: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3151BB9-8848-0FF4-70DA-8F3CE3A46F4D}"/>
                  </a:ext>
                </a:extLst>
              </p:cNvPr>
              <p:cNvCxnSpPr/>
              <p:nvPr/>
            </p:nvCxnSpPr>
            <p:spPr>
              <a:xfrm>
                <a:off x="6446302" y="1678943"/>
                <a:ext cx="545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EB38D-82E8-F8C1-F935-3BD6CEE05D23}"/>
                </a:ext>
              </a:extLst>
            </p:cNvPr>
            <p:cNvSpPr txBox="1"/>
            <p:nvPr/>
          </p:nvSpPr>
          <p:spPr>
            <a:xfrm>
              <a:off x="887761" y="1030972"/>
              <a:ext cx="5880381" cy="3016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Technology areas identified in coordination meeting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WG1 : charge readout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WG2 : light readout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WG3 : target properties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F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WG4 : scaling-up </a:t>
              </a:r>
            </a:p>
            <a:p>
              <a:r>
                <a:rPr lang="en-US" sz="18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Planning of technology Work Packages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r>
                <a:rPr lang="en-US" sz="1600" baseline="30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community meeting </a:t>
              </a:r>
              <a:endPara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Survey to assess community interests and WP deliverables/milestones on-going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DRD2 proposal draft early-June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722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3351EC-07B5-DA6C-8FA5-3111AC7A676B}"/>
              </a:ext>
            </a:extLst>
          </p:cNvPr>
          <p:cNvGrpSpPr/>
          <p:nvPr/>
        </p:nvGrpSpPr>
        <p:grpSpPr>
          <a:xfrm>
            <a:off x="259744" y="1337250"/>
            <a:ext cx="11672513" cy="4569330"/>
            <a:chOff x="246206" y="662378"/>
            <a:chExt cx="11672513" cy="4569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4A5EB2-AC63-FD77-251E-FFD2669CB12B}"/>
                </a:ext>
              </a:extLst>
            </p:cNvPr>
            <p:cNvSpPr/>
            <p:nvPr/>
          </p:nvSpPr>
          <p:spPr>
            <a:xfrm>
              <a:off x="246206" y="662378"/>
              <a:ext cx="116725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DRD5 Quantum and emerging technologies</a:t>
              </a:r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program &amp; community building status</a:t>
              </a:r>
            </a:p>
            <a:p>
              <a:pPr algn="ctr"/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conveners: Michael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Doser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Marcel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Demarteau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Ian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Shipsey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164 people registered 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EB38D-82E8-F8C1-F935-3BD6CEE05D23}"/>
                </a:ext>
              </a:extLst>
            </p:cNvPr>
            <p:cNvSpPr txBox="1"/>
            <p:nvPr/>
          </p:nvSpPr>
          <p:spPr>
            <a:xfrm>
              <a:off x="2307396" y="1553778"/>
              <a:ext cx="7550131" cy="367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Proposal to organize WGs define in expert workshop Apr.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WG1 : clocks, clock networks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WG2 : kinetic detector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WG3 : superconducting spin based sensors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WG4 : optomechanical sensors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WG5 : atoms, molecules, ions, interferometry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WG6 : meta materials 0-1-2D materials</a:t>
              </a:r>
            </a:p>
            <a:p>
              <a:r>
                <a:rPr lang="en-GB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Next steps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c</a:t>
              </a:r>
              <a:r>
                <a:rPr lang="en-GB" sz="1600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irculate minutes of workshop with seeds of Work Package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c</a:t>
              </a:r>
              <a:r>
                <a:rPr lang="en-GB" sz="1600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irculate white paper to organise WGs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July submit </a:t>
              </a:r>
              <a:r>
                <a:rPr lang="en-GB" sz="1600" dirty="0" err="1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Lo</a:t>
              </a:r>
              <a:r>
                <a:rPr lang="en-GB" sz="1600" dirty="0" err="1">
                  <a:solidFill>
                    <a:srgbClr val="232323"/>
                  </a:solidFill>
                  <a:latin typeface="Avenir Next" panose="020B0503020202020204" pitchFamily="34" charset="0"/>
                </a:rPr>
                <a:t>I</a:t>
              </a: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 to DRDC with initial projects and resource needs scale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September 1</a:t>
              </a:r>
              <a:r>
                <a:rPr lang="en-GB" sz="1600" baseline="300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st</a:t>
              </a: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 community meeting to tune WP proposal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January 2024 submit proposal to DRDC</a:t>
              </a:r>
            </a:p>
            <a:p>
              <a:pPr lvl="1">
                <a:spcAft>
                  <a:spcPts val="600"/>
                </a:spcAft>
              </a:pPr>
              <a:endPara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50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389A2-17B6-D5C1-B7E3-C95BB6E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4D963-6D3C-B6FB-6512-EAAFD7FA25C8}"/>
              </a:ext>
            </a:extLst>
          </p:cNvPr>
          <p:cNvSpPr txBox="1"/>
          <p:nvPr/>
        </p:nvSpPr>
        <p:spPr>
          <a:xfrm>
            <a:off x="199691" y="6311582"/>
            <a:ext cx="1179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US process : 2022 Snowmass symposium </a:t>
            </a:r>
            <a:r>
              <a:rPr lang="en-US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briefing book</a:t>
            </a:r>
            <a:r>
              <a:rPr lang="en-US" dirty="0">
                <a:latin typeface="Avenir Next" panose="020B0503020202020204" pitchFamily="34" charset="0"/>
              </a:rPr>
              <a:t>, P5 strategy update autumn 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26CF-8638-3192-6AC7-54FF64DDE156}"/>
              </a:ext>
            </a:extLst>
          </p:cNvPr>
          <p:cNvSpPr txBox="1"/>
          <p:nvPr/>
        </p:nvSpPr>
        <p:spPr>
          <a:xfrm>
            <a:off x="0" y="26759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2020 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of the European Strategy for Particle Physics Physics</a:t>
            </a:r>
            <a:endParaRPr lang="en-FR" sz="2400" dirty="0">
              <a:latin typeface="Avenir Next" panose="020B0503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5FC315-B5C7-7430-A3E2-D6DC027973EE}"/>
              </a:ext>
            </a:extLst>
          </p:cNvPr>
          <p:cNvGrpSpPr/>
          <p:nvPr/>
        </p:nvGrpSpPr>
        <p:grpSpPr>
          <a:xfrm>
            <a:off x="695579" y="990320"/>
            <a:ext cx="11267508" cy="5205149"/>
            <a:chOff x="695579" y="990320"/>
            <a:chExt cx="11267508" cy="52051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4B2078-5B42-72C1-8E06-462346F79FA8}"/>
                </a:ext>
              </a:extLst>
            </p:cNvPr>
            <p:cNvGrpSpPr/>
            <p:nvPr/>
          </p:nvGrpSpPr>
          <p:grpSpPr>
            <a:xfrm>
              <a:off x="695579" y="1023895"/>
              <a:ext cx="11129976" cy="5171574"/>
              <a:chOff x="695579" y="993073"/>
              <a:chExt cx="11129976" cy="517157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926D8-EA01-4AF5-A05D-9AA3BEE604F6}"/>
                  </a:ext>
                </a:extLst>
              </p:cNvPr>
              <p:cNvSpPr txBox="1"/>
              <p:nvPr/>
            </p:nvSpPr>
            <p:spPr>
              <a:xfrm>
                <a:off x="8356686" y="5795315"/>
                <a:ext cx="34174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under ECFA,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on-going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t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his talk </a:t>
                </a:r>
                <a:endParaRPr lang="en-FR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0CB60B8-A7D7-2B14-2255-7C789AA23D95}"/>
                  </a:ext>
                </a:extLst>
              </p:cNvPr>
              <p:cNvGrpSpPr/>
              <p:nvPr/>
            </p:nvGrpSpPr>
            <p:grpSpPr>
              <a:xfrm>
                <a:off x="695579" y="993073"/>
                <a:ext cx="11129976" cy="4798146"/>
                <a:chOff x="695579" y="993073"/>
                <a:chExt cx="11129976" cy="479814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F723C36-94A6-9FB7-25C8-5115CDA91A34}"/>
                    </a:ext>
                  </a:extLst>
                </p:cNvPr>
                <p:cNvGrpSpPr/>
                <p:nvPr/>
              </p:nvGrpSpPr>
              <p:grpSpPr>
                <a:xfrm>
                  <a:off x="695579" y="993073"/>
                  <a:ext cx="10989326" cy="4798146"/>
                  <a:chOff x="695579" y="877326"/>
                  <a:chExt cx="10989326" cy="4798146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37C5CDC6-0B14-6F57-9A63-389C74F35D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6563" t="27127" r="6563" b="24223"/>
                  <a:stretch/>
                </p:blipFill>
                <p:spPr>
                  <a:xfrm>
                    <a:off x="4876258" y="877326"/>
                    <a:ext cx="3236021" cy="2358912"/>
                  </a:xfrm>
                  <a:prstGeom prst="rect">
                    <a:avLst/>
                  </a:prstGeom>
                </p:spPr>
              </p:pic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2CE3D70A-14CD-9D78-DD45-5DD7C250D7CC}"/>
                      </a:ext>
                    </a:extLst>
                  </p:cNvPr>
                  <p:cNvGrpSpPr/>
                  <p:nvPr/>
                </p:nvGrpSpPr>
                <p:grpSpPr>
                  <a:xfrm>
                    <a:off x="4875128" y="1694904"/>
                    <a:ext cx="3236021" cy="3971964"/>
                    <a:chOff x="4626815" y="1688704"/>
                    <a:chExt cx="3236021" cy="3971964"/>
                  </a:xfrm>
                </p:grpSpPr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F73F562D-B8CB-1747-9DD7-7FA9D4ADE0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17281" t="19159" b="24193"/>
                    <a:stretch/>
                  </p:blipFill>
                  <p:spPr>
                    <a:xfrm>
                      <a:off x="4626815" y="3301757"/>
                      <a:ext cx="3236021" cy="23589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29D9DB29-F162-EB28-B1FE-42B7312D34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7944" y="1688704"/>
                      <a:ext cx="321151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en-FR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Accelerator R&amp;D roadmap</a:t>
                      </a:r>
                      <a:endPara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AC443DA-636D-0BC4-D927-8EC765DF07CF}"/>
                      </a:ext>
                    </a:extLst>
                  </p:cNvPr>
                  <p:cNvGrpSpPr/>
                  <p:nvPr/>
                </p:nvGrpSpPr>
                <p:grpSpPr>
                  <a:xfrm>
                    <a:off x="695579" y="877326"/>
                    <a:ext cx="3842160" cy="4798146"/>
                    <a:chOff x="510384" y="877326"/>
                    <a:chExt cx="3842160" cy="4798146"/>
                  </a:xfrm>
                </p:grpSpPr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F8CCE94C-5625-26F1-32EC-7D5593F001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/>
                    <a:srcRect l="69" t="-21" r="-395" b="512"/>
                    <a:stretch/>
                  </p:blipFill>
                  <p:spPr>
                    <a:xfrm>
                      <a:off x="510384" y="877326"/>
                      <a:ext cx="3842160" cy="479814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C299C3E1-8BE7-FDF7-820F-C89DFE3BBA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38028" y="2867004"/>
                      <a:ext cx="259080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Physics B</a:t>
                      </a:r>
                      <a:r>
                        <a:rPr lang="en-FR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riefing Book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FR" sz="1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865880F3-8EE2-F452-7314-459FD91D1A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39" y="1864262"/>
                    <a:ext cx="33851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6F0EC50E-9B58-426A-D9F1-52DF070133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42070" y="4160177"/>
                    <a:ext cx="29523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E36CE08B-2CF3-FD80-34F8-9DC3F4C33096}"/>
                      </a:ext>
                    </a:extLst>
                  </p:cNvPr>
                  <p:cNvGrpSpPr/>
                  <p:nvPr/>
                </p:nvGrpSpPr>
                <p:grpSpPr>
                  <a:xfrm>
                    <a:off x="8448883" y="3311396"/>
                    <a:ext cx="3236022" cy="2355472"/>
                    <a:chOff x="8884630" y="3322164"/>
                    <a:chExt cx="3236022" cy="2355472"/>
                  </a:xfrm>
                </p:grpSpPr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FD9EC842-53CA-7AA7-BADE-4616768C5A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17281" t="59011" b="38319"/>
                    <a:stretch/>
                  </p:blipFill>
                  <p:spPr>
                    <a:xfrm>
                      <a:off x="8884630" y="5092861"/>
                      <a:ext cx="3236021" cy="58477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EDFECDCF-B019-1678-52CF-B75ED647DF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84631" y="3322164"/>
                      <a:ext cx="3236021" cy="1770698"/>
                      <a:chOff x="8884631" y="3310589"/>
                      <a:chExt cx="3236021" cy="1770698"/>
                    </a:xfrm>
                  </p:grpSpPr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80AC3FB6-A19F-4A36-C17F-BFD9B10C9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17281" t="19159" b="38319"/>
                      <a:stretch/>
                    </p:blipFill>
                    <p:spPr>
                      <a:xfrm>
                        <a:off x="8884631" y="3310589"/>
                        <a:ext cx="3236021" cy="177069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8D140D5D-5FC6-AFBB-FE14-642263508A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903938" y="3871173"/>
                        <a:ext cx="3211514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Batang" panose="02030600000101010101" pitchFamily="18" charset="-127"/>
                            <a:cs typeface="Times New Roman" panose="02020603050405020304" pitchFamily="18" charset="0"/>
                          </a:rPr>
                          <a:t>2023 </a:t>
                        </a:r>
                        <a:r>
                          <a:rPr lang="en-FR" sz="16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Batang" panose="02030600000101010101" pitchFamily="18" charset="-127"/>
                            <a:cs typeface="Times New Roman" panose="02020603050405020304" pitchFamily="18" charset="0"/>
                          </a:rPr>
                          <a:t>DRD collaboration</a:t>
                        </a:r>
                      </a:p>
                      <a:p>
                        <a:pPr algn="ctr"/>
                        <a:r>
                          <a:rPr lang="en-FR" sz="16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Batang" panose="02030600000101010101" pitchFamily="18" charset="-127"/>
                            <a:cs typeface="Times New Roman" panose="02020603050405020304" pitchFamily="18" charset="0"/>
                          </a:rPr>
                          <a:t>proposals</a:t>
                        </a:r>
                        <a:endParaRPr lang="en-FR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0F253F60-9308-91CD-1775-203E9BCD7A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39" y="4138870"/>
                    <a:ext cx="33851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EC15CE6-020B-6A25-F09E-A2B0D7B2E027}"/>
                      </a:ext>
                    </a:extLst>
                  </p:cNvPr>
                  <p:cNvSpPr txBox="1"/>
                  <p:nvPr/>
                </p:nvSpPr>
                <p:spPr>
                  <a:xfrm>
                    <a:off x="5038837" y="3986468"/>
                    <a:ext cx="295715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2021</a:t>
                    </a:r>
                    <a:r>
                      <a: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hlinkClick r:id="rId11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a:t>Detector R&amp;D roadmap</a:t>
                    </a:r>
                    <a:endParaRPr lang="en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  <p:cxnSp>
              <p:nvCxnSpPr>
                <p:cNvPr id="5" name="Straight Arrow Connector 4">
                  <a:extLst>
                    <a:ext uri="{FF2B5EF4-FFF2-40B4-BE49-F238E27FC236}">
                      <a16:creationId xmlns:a16="http://schemas.microsoft.com/office/drawing/2014/main" id="{06B67BB7-0F77-5887-48C7-211B3739A7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42070" y="1980009"/>
                  <a:ext cx="29523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7703A38-D781-CE31-4C7A-7E8BC671505B}"/>
                    </a:ext>
                  </a:extLst>
                </p:cNvPr>
                <p:cNvSpPr txBox="1"/>
                <p:nvPr/>
              </p:nvSpPr>
              <p:spPr>
                <a:xfrm>
                  <a:off x="8301265" y="2693540"/>
                  <a:ext cx="352429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High-Field Magnets - Radiofrequency Structures - Muon Beams </a:t>
                  </a:r>
                  <a:r>
                    <a:rPr lang="en-GB" sz="1200" dirty="0">
                      <a:latin typeface="Avenir Next" panose="020B0503020202020204" pitchFamily="34" charset="0"/>
                    </a:rPr>
                    <a:t>- </a:t>
                  </a:r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Energy Recovery </a:t>
                  </a:r>
                  <a:r>
                    <a:rPr lang="en-GB" sz="1200" dirty="0" err="1">
                      <a:effectLst/>
                      <a:latin typeface="Avenir Next" panose="020B0503020202020204" pitchFamily="34" charset="0"/>
                    </a:rPr>
                    <a:t>Linacs</a:t>
                  </a:r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 -</a:t>
                  </a:r>
                  <a:endParaRPr lang="en-GB" sz="1200" dirty="0">
                    <a:latin typeface="Avenir Next" panose="020B0503020202020204" pitchFamily="34" charset="0"/>
                  </a:endParaRPr>
                </a:p>
                <a:p>
                  <a:pPr algn="ctr"/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Plasma Acceleration 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D2C021E-4B02-43D4-4640-9F1AFA0B1C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33726" y="1298903"/>
                  <a:ext cx="2852421" cy="1395020"/>
                </a:xfrm>
                <a:prstGeom prst="rect">
                  <a:avLst/>
                </a:prstGeom>
              </p:spPr>
            </p:pic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141867-B8AD-17A2-69C4-C090E2C27535}"/>
                </a:ext>
              </a:extLst>
            </p:cNvPr>
            <p:cNvSpPr txBox="1"/>
            <p:nvPr/>
          </p:nvSpPr>
          <p:spPr>
            <a:xfrm>
              <a:off x="8141971" y="990320"/>
              <a:ext cx="38211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under LDG,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coordination formed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</a:t>
              </a:r>
              <a:endParaRPr lang="en-FR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1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8A0A5-E7D3-CB8C-5F41-46E595443AA6}"/>
              </a:ext>
            </a:extLst>
          </p:cNvPr>
          <p:cNvGrpSpPr/>
          <p:nvPr/>
        </p:nvGrpSpPr>
        <p:grpSpPr>
          <a:xfrm>
            <a:off x="105508" y="1522913"/>
            <a:ext cx="11980984" cy="3214138"/>
            <a:chOff x="105508" y="1760691"/>
            <a:chExt cx="11980984" cy="32141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B93B2D-A8AF-2D8C-6263-7D94C480AC77}"/>
                </a:ext>
              </a:extLst>
            </p:cNvPr>
            <p:cNvSpPr/>
            <p:nvPr/>
          </p:nvSpPr>
          <p:spPr>
            <a:xfrm>
              <a:off x="105508" y="1760691"/>
              <a:ext cx="119809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Summary  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BAE882-6237-92C9-BBC8-1E13C387CC8C}"/>
                </a:ext>
              </a:extLst>
            </p:cNvPr>
            <p:cNvSpPr txBox="1"/>
            <p:nvPr/>
          </p:nvSpPr>
          <p:spPr>
            <a:xfrm>
              <a:off x="315323" y="2358728"/>
              <a:ext cx="11561354" cy="261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Forming DRD collaborations raises strong international interest</a:t>
              </a:r>
            </a:p>
            <a:p>
              <a:pPr algn="ctr">
                <a:spcAft>
                  <a:spcPts val="12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it is a good time to join</a:t>
              </a:r>
            </a:p>
            <a:p>
              <a:pPr algn="ctr">
                <a:spcAft>
                  <a:spcPts val="1200"/>
                </a:spcAft>
              </a:pPr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Establishing first stage of R&amp;D programs is well underway</a:t>
              </a: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These programs will have dynamic evolution</a:t>
              </a:r>
            </a:p>
            <a:p>
              <a:pPr algn="ctr">
                <a:spcAft>
                  <a:spcPts val="12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integrating new ideas while handling solutions to strategic programs</a:t>
              </a:r>
            </a:p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Positive feedback from FAs was received through </a:t>
              </a:r>
              <a:r>
                <a:rPr lang="en-US" sz="20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rECFA</a:t>
              </a:r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Aft>
                  <a:spcPts val="12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DRD programs will value investments with potential to ramp-up resources</a:t>
              </a:r>
              <a:endPara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041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198168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Additional material </a:t>
            </a:r>
          </a:p>
        </p:txBody>
      </p:sp>
    </p:spTree>
    <p:extLst>
      <p:ext uri="{BB962C8B-B14F-4D97-AF65-F5344CB8AC3E}">
        <p14:creationId xmlns:p14="http://schemas.microsoft.com/office/powerpoint/2010/main" val="64832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8F63E-34AF-D88B-016C-139BFFCA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0" y="1169894"/>
            <a:ext cx="9742721" cy="49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recommendations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10CF4-5F88-BDD0-96E6-3F785E02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84" y="918971"/>
            <a:ext cx="11334832" cy="54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3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B7A7-CE90-C54A-E885-6C901C3CC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2"/>
          <a:stretch/>
        </p:blipFill>
        <p:spPr>
          <a:xfrm>
            <a:off x="483052" y="1167617"/>
            <a:ext cx="11225897" cy="50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89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ED85F-F27F-3ACF-1F84-81B3AD9DA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84" y="975243"/>
            <a:ext cx="11334832" cy="54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75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DA383-49E6-0552-9620-844F5ACB9A3A}"/>
              </a:ext>
            </a:extLst>
          </p:cNvPr>
          <p:cNvSpPr/>
          <p:nvPr/>
        </p:nvSpPr>
        <p:spPr>
          <a:xfrm>
            <a:off x="-2284" y="6575894"/>
            <a:ext cx="1166345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Presentation of K. </a:t>
            </a:r>
            <a:r>
              <a:rPr lang="en-US" sz="1400" i="1" dirty="0" err="1">
                <a:latin typeface="Avenir Next" panose="020B0503020202020204" pitchFamily="34" charset="0"/>
              </a:rPr>
              <a:t>Jakobs</a:t>
            </a:r>
            <a:r>
              <a:rPr lang="en-US" sz="1400" i="1" dirty="0">
                <a:latin typeface="Avenir Next" panose="020B0503020202020204" pitchFamily="34" charset="0"/>
              </a:rPr>
              <a:t> at the SPSC on Sept. 27, 2022 (private communication)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07DD6-4CED-C3F6-132E-B5525B0A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7" y="1424589"/>
            <a:ext cx="11535470" cy="4538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B12298-53CF-51DF-95AE-67000AA8F72D}"/>
              </a:ext>
            </a:extLst>
          </p:cNvPr>
          <p:cNvSpPr/>
          <p:nvPr/>
        </p:nvSpPr>
        <p:spPr>
          <a:xfrm>
            <a:off x="105508" y="794459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Overall process and timeline to form the DRD collaborations*</a:t>
            </a:r>
          </a:p>
        </p:txBody>
      </p:sp>
    </p:spTree>
    <p:extLst>
      <p:ext uri="{BB962C8B-B14F-4D97-AF65-F5344CB8AC3E}">
        <p14:creationId xmlns:p14="http://schemas.microsoft.com/office/powerpoint/2010/main" val="3715973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D486B-54C0-465C-1F11-651C52E9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40" y="1157474"/>
            <a:ext cx="11072921" cy="5143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EF0DB9-E6FE-1F2B-322F-DADC5EC0A2CB}"/>
              </a:ext>
            </a:extLst>
          </p:cNvPr>
          <p:cNvSpPr/>
          <p:nvPr/>
        </p:nvSpPr>
        <p:spPr>
          <a:xfrm>
            <a:off x="257908" y="61119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Plans for training (TF9)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B1065-6F4C-22C0-DB5C-7FFEAD927311}"/>
              </a:ext>
            </a:extLst>
          </p:cNvPr>
          <p:cNvSpPr/>
          <p:nvPr/>
        </p:nvSpPr>
        <p:spPr>
          <a:xfrm>
            <a:off x="-2284" y="6575894"/>
            <a:ext cx="1105356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Presentation of K. </a:t>
            </a:r>
            <a:r>
              <a:rPr lang="en-US" sz="1400" i="1" dirty="0" err="1">
                <a:latin typeface="Avenir Next" panose="020B0503020202020204" pitchFamily="34" charset="0"/>
              </a:rPr>
              <a:t>Jakobs</a:t>
            </a:r>
            <a:r>
              <a:rPr lang="en-US" sz="1400" i="1" dirty="0">
                <a:latin typeface="Avenir Next" panose="020B0503020202020204" pitchFamily="34" charset="0"/>
              </a:rPr>
              <a:t> (ECFA Chair) at the SPSC on Sept. 27, 2022 (private communication)</a:t>
            </a:r>
          </a:p>
        </p:txBody>
      </p:sp>
    </p:spTree>
    <p:extLst>
      <p:ext uri="{BB962C8B-B14F-4D97-AF65-F5344CB8AC3E}">
        <p14:creationId xmlns:p14="http://schemas.microsoft.com/office/powerpoint/2010/main" val="161420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F0DB9-E6FE-1F2B-322F-DADC5EC0A2CB}"/>
              </a:ext>
            </a:extLst>
          </p:cNvPr>
          <p:cNvSpPr/>
          <p:nvPr/>
        </p:nvSpPr>
        <p:spPr>
          <a:xfrm>
            <a:off x="181708" y="2069598"/>
            <a:ext cx="11828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Further 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D2A45E-716B-A1DD-0ABD-07C4AC8FBC9C}"/>
              </a:ext>
            </a:extLst>
          </p:cNvPr>
          <p:cNvSpPr/>
          <p:nvPr/>
        </p:nvSpPr>
        <p:spPr>
          <a:xfrm>
            <a:off x="425073" y="2833311"/>
            <a:ext cx="113418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 Basic Research Needs Study on High Energy Physics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 EP R&amp;D program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AIDAINNOVA European Program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</a:t>
            </a:r>
            <a:r>
              <a:rPr lang="en-GB" dirty="0">
                <a:effectLst/>
                <a:latin typeface="Avenir Next" panose="020B0503020202020204" pitchFamily="34" charset="0"/>
              </a:rPr>
              <a:t>linking research infrastructures in detector development and testing)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Attract European</a:t>
            </a:r>
            <a:r>
              <a:rPr lang="en-GB" dirty="0">
                <a:effectLst/>
                <a:latin typeface="Avenir Next" panose="020B05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Program</a:t>
            </a:r>
            <a:r>
              <a:rPr lang="en-GB" dirty="0">
                <a:effectLst/>
                <a:latin typeface="Avenir Next" panose="020B0503020202020204" pitchFamily="34" charset="0"/>
              </a:rPr>
              <a:t> </a:t>
            </a:r>
            <a:r>
              <a:rPr lang="en-GB" sz="1800" dirty="0">
                <a:effectLst/>
                <a:latin typeface="Avenir Next" panose="020B0503020202020204" pitchFamily="34" charset="0"/>
              </a:rPr>
              <a:t>(linking to industry on detection and imaging technologies)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ECFA EDP documents</a:t>
            </a:r>
            <a:r>
              <a:rPr lang="en-GB" dirty="0">
                <a:latin typeface="Avenir Next" panose="020B0503020202020204" pitchFamily="34" charset="0"/>
              </a:rPr>
              <a:t> (input to ESPP, community survey…)</a:t>
            </a:r>
            <a:r>
              <a:rPr lang="en-GB" sz="1800" dirty="0">
                <a:effectLst/>
                <a:latin typeface="Avenir Next" panose="020B0503020202020204" pitchFamily="34" charset="0"/>
              </a:rPr>
              <a:t> </a:t>
            </a:r>
            <a:endParaRPr lang="en-GB" dirty="0">
              <a:effectLst/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2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9198B4-34CC-19BD-7DEF-36DBB60F17D2}"/>
              </a:ext>
            </a:extLst>
          </p:cNvPr>
          <p:cNvSpPr/>
          <p:nvPr/>
        </p:nvSpPr>
        <p:spPr>
          <a:xfrm>
            <a:off x="139700" y="424340"/>
            <a:ext cx="12052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ECFA detector R&amp;D roadmap preparation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9 Task Forces organizing wide consultation of the community* through questionnaires and </a:t>
            </a: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symposia</a:t>
            </a: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**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10C24A-4532-FD6B-C693-09AFAA5BFB81}"/>
              </a:ext>
            </a:extLst>
          </p:cNvPr>
          <p:cNvGrpSpPr/>
          <p:nvPr/>
        </p:nvGrpSpPr>
        <p:grpSpPr>
          <a:xfrm>
            <a:off x="1263742" y="1408790"/>
            <a:ext cx="9557559" cy="4351264"/>
            <a:chOff x="1344285" y="2337856"/>
            <a:chExt cx="8789375" cy="4313466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25850833-A450-0FF3-71AE-69E1C205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4285" y="2337856"/>
              <a:ext cx="8789375" cy="3535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E0023E-B600-CBC7-03C3-38C7B5FE35F1}"/>
                </a:ext>
              </a:extLst>
            </p:cNvPr>
            <p:cNvSpPr txBox="1"/>
            <p:nvPr/>
          </p:nvSpPr>
          <p:spPr>
            <a:xfrm>
              <a:off x="1433723" y="6010605"/>
              <a:ext cx="5335930" cy="640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6 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areas mapping technologies, detector systems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and strategic programs  </a:t>
              </a:r>
              <a:endParaRPr lang="en-US" sz="18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AC60B426-AA4E-D80B-6C55-69C8C23D2058}"/>
                </a:ext>
              </a:extLst>
            </p:cNvPr>
            <p:cNvSpPr/>
            <p:nvPr/>
          </p:nvSpPr>
          <p:spPr>
            <a:xfrm rot="16200000">
              <a:off x="4039524" y="3490649"/>
              <a:ext cx="124481" cy="4916318"/>
            </a:xfrm>
            <a:prstGeom prst="leftBrac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92983C-73C7-7C6C-29A7-EE13C02DF225}"/>
                </a:ext>
              </a:extLst>
            </p:cNvPr>
            <p:cNvSpPr txBox="1"/>
            <p:nvPr/>
          </p:nvSpPr>
          <p:spPr>
            <a:xfrm>
              <a:off x="6652858" y="5995206"/>
              <a:ext cx="30327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3 transverse areas</a:t>
              </a:r>
              <a:endParaRPr lang="fr-FR" sz="18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00D0FA9D-8529-A006-A2E8-EBF8234AD7DE}"/>
                </a:ext>
              </a:extLst>
            </p:cNvPr>
            <p:cNvSpPr/>
            <p:nvPr/>
          </p:nvSpPr>
          <p:spPr>
            <a:xfrm rot="16200000">
              <a:off x="8106779" y="4506229"/>
              <a:ext cx="124904" cy="2884733"/>
            </a:xfrm>
            <a:prstGeom prst="leftBrac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941648-F7B9-E418-BAAA-C058E8FD622E}"/>
              </a:ext>
            </a:extLst>
          </p:cNvPr>
          <p:cNvSpPr txBox="1"/>
          <p:nvPr/>
        </p:nvSpPr>
        <p:spPr>
          <a:xfrm>
            <a:off x="-10275" y="6035180"/>
            <a:ext cx="12052300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Nuclear Physics and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AstroParticle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(including Gravitational Wave) not considered in the roadmap, but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NuPPEC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and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ApPEC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invited to follow the process, also joint ECFA -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NuPECC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-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ApPEC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seminars in 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-</a:t>
            </a:r>
            <a:r>
              <a:rPr lang="en-US" sz="1400" i="1" dirty="0">
                <a:solidFill>
                  <a:srgbClr val="0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US" sz="1400" i="1" dirty="0">
                <a:solidFill>
                  <a:srgbClr val="0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to develop common instrumental projects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** </a:t>
            </a:r>
            <a:r>
              <a:rPr lang="en-US" sz="1400" i="1" dirty="0">
                <a:latin typeface="Avenir Next" panose="020B0503020202020204" pitchFamily="34" charset="0"/>
              </a:rPr>
              <a:t>great source of information on requirements for future experimental programs and State or the Art detector R&amp;D,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also US CPAD workshop 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endParaRPr lang="en-US" sz="1400" i="1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3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262360" y="876845"/>
            <a:ext cx="1166728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</a:rPr>
              <a:t>ECFA detector R&amp;D roadmap goal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</a:rPr>
              <a:t>establish needs to fulfil strategic programs identified by the ESPP </a:t>
            </a: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</a:t>
            </a: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pdate</a:t>
            </a:r>
            <a:r>
              <a:rPr lang="en-US" sz="2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ECC615-7B0B-A61C-34C6-4288C6490C47}"/>
              </a:ext>
            </a:extLst>
          </p:cNvPr>
          <p:cNvGrpSpPr/>
          <p:nvPr/>
        </p:nvGrpSpPr>
        <p:grpSpPr>
          <a:xfrm>
            <a:off x="358815" y="2040216"/>
            <a:ext cx="11506351" cy="3868235"/>
            <a:chOff x="358815" y="1971942"/>
            <a:chExt cx="11506351" cy="38682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8E9AB0-C3D7-DCB3-E711-FB6DA604DC97}"/>
                </a:ext>
              </a:extLst>
            </p:cNvPr>
            <p:cNvGrpSpPr/>
            <p:nvPr/>
          </p:nvGrpSpPr>
          <p:grpSpPr>
            <a:xfrm>
              <a:off x="554177" y="1971942"/>
              <a:ext cx="11170157" cy="3185855"/>
              <a:chOff x="405883" y="1516923"/>
              <a:chExt cx="11170157" cy="318585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140A842-E097-A742-570A-27F7D2B821BE}"/>
                  </a:ext>
                </a:extLst>
              </p:cNvPr>
              <p:cNvGrpSpPr/>
              <p:nvPr/>
            </p:nvGrpSpPr>
            <p:grpSpPr>
              <a:xfrm>
                <a:off x="405883" y="2110730"/>
                <a:ext cx="11170157" cy="2592048"/>
                <a:chOff x="2096683" y="966842"/>
                <a:chExt cx="11052536" cy="377642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E41E191-CC21-8EBD-CF21-29EB5B903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543" t="28432" r="3785" b="22002"/>
                <a:stretch/>
              </p:blipFill>
              <p:spPr>
                <a:xfrm>
                  <a:off x="2096683" y="2194725"/>
                  <a:ext cx="5465194" cy="2548544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F69F07E-FD7A-5295-5CC7-77C5454846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18486"/>
                <a:stretch/>
              </p:blipFill>
              <p:spPr>
                <a:xfrm>
                  <a:off x="7684026" y="966842"/>
                  <a:ext cx="5465193" cy="3758648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CD58B9-6DFC-6C18-DCB1-632CB9184E6A}"/>
                  </a:ext>
                </a:extLst>
              </p:cNvPr>
              <p:cNvSpPr txBox="1"/>
              <p:nvPr/>
            </p:nvSpPr>
            <p:spPr>
              <a:xfrm>
                <a:off x="405883" y="1516923"/>
                <a:ext cx="55233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future experiments at large accelerator facilities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32CBAC-C946-53D6-F318-11CC7788749D}"/>
                  </a:ext>
                </a:extLst>
              </p:cNvPr>
              <p:cNvSpPr txBox="1"/>
              <p:nvPr/>
            </p:nvSpPr>
            <p:spPr>
              <a:xfrm>
                <a:off x="5980020" y="1516923"/>
                <a:ext cx="52205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future experiments at small accelerators, </a:t>
                </a:r>
              </a:p>
              <a:p>
                <a:pPr marL="0" lvl="2" algn="ctr"/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at nuclear reactors and/or with cosmic rays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3F661D-392A-5D38-3BA1-588734BA27E7}"/>
                </a:ext>
              </a:extLst>
            </p:cNvPr>
            <p:cNvSpPr txBox="1"/>
            <p:nvPr/>
          </p:nvSpPr>
          <p:spPr>
            <a:xfrm>
              <a:off x="358815" y="5470845"/>
              <a:ext cx="115063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Dark Matter, Neutrino, 0𝜈ββ m</a:t>
              </a:r>
              <a:r>
                <a:rPr lang="en-FR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ostly related to TF2 liquid detectors and TF5 quantum and emerging sensors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3565000-212F-BA71-8BFD-CA287A1BD49B}"/>
                </a:ext>
              </a:extLst>
            </p:cNvPr>
            <p:cNvCxnSpPr>
              <a:cxnSpLocks/>
            </p:cNvCxnSpPr>
            <p:nvPr/>
          </p:nvCxnSpPr>
          <p:spPr>
            <a:xfrm>
              <a:off x="1441999" y="4743330"/>
              <a:ext cx="0" cy="7275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1C7F12E-3D13-3440-787F-5631E50A0571}"/>
                </a:ext>
              </a:extLst>
            </p:cNvPr>
            <p:cNvCxnSpPr>
              <a:cxnSpLocks/>
            </p:cNvCxnSpPr>
            <p:nvPr/>
          </p:nvCxnSpPr>
          <p:spPr>
            <a:xfrm>
              <a:off x="8756602" y="5163068"/>
              <a:ext cx="0" cy="3077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E91739-D9E8-40B6-B642-FE6DCA5A161C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96001" y="1684758"/>
            <a:ext cx="382072" cy="3554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A8360F-189C-292C-5F6F-FA86225BA49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733246" y="1684758"/>
            <a:ext cx="362755" cy="3533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0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358815" y="876845"/>
            <a:ext cx="1166728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</a:rPr>
              <a:t>ECFA detector R&amp;D roadmap goal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</a:rPr>
              <a:t>establish needs to fulfil strategic programs identified by the ESPP </a:t>
            </a: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</a:t>
            </a:r>
            <a:r>
              <a:rPr lang="en-US" sz="2000" dirty="0">
                <a:latin typeface="Avenir Next" panose="020B0503020202020204" pitchFamily="34" charset="0"/>
              </a:rPr>
              <a:t> 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41E191-CC21-8EBD-CF21-29EB5B903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" t="28432" r="3785" b="22002"/>
          <a:stretch/>
        </p:blipFill>
        <p:spPr>
          <a:xfrm>
            <a:off x="373871" y="2536650"/>
            <a:ext cx="5523355" cy="1749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487CD-E333-D745-467E-D7F18C5D2649}"/>
              </a:ext>
            </a:extLst>
          </p:cNvPr>
          <p:cNvSpPr txBox="1"/>
          <p:nvPr/>
        </p:nvSpPr>
        <p:spPr>
          <a:xfrm>
            <a:off x="2237850" y="4484700"/>
            <a:ext cx="293447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focus of this presentation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97FAF3B6-1492-661A-59B0-39A0B6DA761F}"/>
              </a:ext>
            </a:extLst>
          </p:cNvPr>
          <p:cNvSpPr/>
          <p:nvPr/>
        </p:nvSpPr>
        <p:spPr>
          <a:xfrm rot="5400000" flipH="1">
            <a:off x="3605058" y="2208973"/>
            <a:ext cx="186597" cy="4296520"/>
          </a:xfrm>
          <a:prstGeom prst="leftBrac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A6CB88-9931-273C-18E9-C9A0AC9C6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317" y="2155328"/>
            <a:ext cx="5997522" cy="3164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F03614-7B7C-A8A2-EA69-CF625CFE90E3}"/>
              </a:ext>
            </a:extLst>
          </p:cNvPr>
          <p:cNvSpPr txBox="1"/>
          <p:nvPr/>
        </p:nvSpPr>
        <p:spPr>
          <a:xfrm>
            <a:off x="6096402" y="5353616"/>
            <a:ext cx="5523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future collider planning</a:t>
            </a:r>
          </a:p>
          <a:p>
            <a:pPr marL="0" lvl="2" algn="ctr"/>
            <a:r>
              <a:rPr lang="fr-FR" sz="1800" dirty="0">
                <a:solidFill>
                  <a:srgbClr val="FFC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préparation</a:t>
            </a:r>
            <a:r>
              <a:rPr lang="fr-FR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– </a:t>
            </a:r>
            <a:r>
              <a:rPr lang="fr-FR" sz="1800" dirty="0">
                <a:solidFill>
                  <a:srgbClr val="FF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construction - </a:t>
            </a:r>
            <a:r>
              <a:rPr lang="fr-FR" sz="1800" dirty="0" err="1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physics</a:t>
            </a:r>
            <a:r>
              <a:rPr lang="fr-FR" sz="1800" dirty="0">
                <a:solidFill>
                  <a:srgbClr val="FF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 </a:t>
            </a:r>
            <a:r>
              <a:rPr lang="fr-FR" sz="1800" dirty="0" err="1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fr-FR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</a:t>
            </a:r>
            <a:r>
              <a:rPr lang="fr-FR" sz="1800" dirty="0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fr-FR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chemeClr val="accent6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μμ</a:t>
            </a:r>
            <a:r>
              <a:rPr lang="fr-FR" sz="1800" dirty="0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0070C0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lvl="2" algn="ctr"/>
            <a:endParaRPr lang="fr-FR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5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F0D3F-2443-5EE3-88B7-3CB5872716BE}"/>
              </a:ext>
            </a:extLst>
          </p:cNvPr>
          <p:cNvSpPr txBox="1"/>
          <p:nvPr/>
        </p:nvSpPr>
        <p:spPr>
          <a:xfrm>
            <a:off x="-18154" y="821445"/>
            <a:ext cx="2636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 view of the CMS detector barrel part</a:t>
            </a:r>
            <a:endParaRPr lang="en-FR" sz="1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358815" y="434717"/>
            <a:ext cx="1166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</a:rPr>
              <a:t>ECFA detector R&amp;D </a:t>
            </a:r>
            <a:r>
              <a:rPr lang="en-US" sz="2400" dirty="0">
                <a:latin typeface="Avenir Next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</a:t>
            </a:r>
            <a:endParaRPr lang="en-US" sz="2400" dirty="0">
              <a:latin typeface="Avenir Next" panose="020B05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BC45BD-C00E-DA41-0A5E-B3B412AADC51}"/>
              </a:ext>
            </a:extLst>
          </p:cNvPr>
          <p:cNvSpPr txBox="1"/>
          <p:nvPr/>
        </p:nvSpPr>
        <p:spPr>
          <a:xfrm>
            <a:off x="536123" y="5174263"/>
            <a:ext cx="1111975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10 General Recommendations to achieve outlined goals, two about execution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GR4: international coordination and organization of R&amp;D activities 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latin typeface="Avenir Next" panose="020B0503020202020204" pitchFamily="34" charset="0"/>
              </a:rPr>
              <a:t>ensure red dots are fulfilled and orange achieved to the best by the program need-dates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GR6: establish long term strategic funding program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BC1108-C0E4-779F-4C83-27B8C8E8D265}"/>
              </a:ext>
            </a:extLst>
          </p:cNvPr>
          <p:cNvGrpSpPr/>
          <p:nvPr/>
        </p:nvGrpSpPr>
        <p:grpSpPr>
          <a:xfrm>
            <a:off x="193213" y="934477"/>
            <a:ext cx="11592860" cy="4041545"/>
            <a:chOff x="193213" y="908719"/>
            <a:chExt cx="11592860" cy="4041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B9FBA0-5AEE-CF24-0722-05B880A48644}"/>
                </a:ext>
              </a:extLst>
            </p:cNvPr>
            <p:cNvGrpSpPr/>
            <p:nvPr/>
          </p:nvGrpSpPr>
          <p:grpSpPr>
            <a:xfrm>
              <a:off x="193213" y="1135693"/>
              <a:ext cx="11529360" cy="3814571"/>
              <a:chOff x="193213" y="1161451"/>
              <a:chExt cx="11529360" cy="381457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F95FA1C5-E08A-505C-4496-06EF325F1188}"/>
                  </a:ext>
                </a:extLst>
              </p:cNvPr>
              <p:cNvGrpSpPr/>
              <p:nvPr/>
            </p:nvGrpSpPr>
            <p:grpSpPr>
              <a:xfrm>
                <a:off x="528163" y="1161451"/>
                <a:ext cx="11194410" cy="3814571"/>
                <a:chOff x="528163" y="1514553"/>
                <a:chExt cx="11194410" cy="3814571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F4D37054-732B-EDEA-621C-0D42B70F5C07}"/>
                    </a:ext>
                  </a:extLst>
                </p:cNvPr>
                <p:cNvGrpSpPr/>
                <p:nvPr/>
              </p:nvGrpSpPr>
              <p:grpSpPr>
                <a:xfrm>
                  <a:off x="528163" y="1514553"/>
                  <a:ext cx="11194410" cy="3814571"/>
                  <a:chOff x="-747584" y="2224849"/>
                  <a:chExt cx="12520509" cy="4561637"/>
                </a:xfrm>
              </p:grpSpPr>
              <p:grpSp>
                <p:nvGrpSpPr>
                  <p:cNvPr id="3" name="Group 2">
                    <a:extLst>
                      <a:ext uri="{FF2B5EF4-FFF2-40B4-BE49-F238E27FC236}">
                        <a16:creationId xmlns:a16="http://schemas.microsoft.com/office/drawing/2014/main" id="{72696E5B-422B-3C11-7B53-69AC1056517B}"/>
                      </a:ext>
                    </a:extLst>
                  </p:cNvPr>
                  <p:cNvGrpSpPr/>
                  <p:nvPr/>
                </p:nvGrpSpPr>
                <p:grpSpPr>
                  <a:xfrm>
                    <a:off x="-747584" y="2224849"/>
                    <a:ext cx="8743003" cy="4561637"/>
                    <a:chOff x="-574811" y="2177037"/>
                    <a:chExt cx="8743003" cy="4561637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FAC33F7D-2C25-A5FD-F7BB-13A4CD994B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2390" t="19739"/>
                    <a:stretch/>
                  </p:blipFill>
                  <p:spPr>
                    <a:xfrm>
                      <a:off x="3782348" y="2177037"/>
                      <a:ext cx="4385844" cy="45616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>
                      <a:extLst>
                        <a:ext uri="{FF2B5EF4-FFF2-40B4-BE49-F238E27FC236}">
                          <a16:creationId xmlns:a16="http://schemas.microsoft.com/office/drawing/2014/main" id="{BFB7AC70-8D0B-977F-C8B5-51F1721521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333" t="-514" r="-333" b="21322"/>
                    <a:stretch/>
                  </p:blipFill>
                  <p:spPr>
                    <a:xfrm>
                      <a:off x="-190085" y="2404452"/>
                      <a:ext cx="3697992" cy="424981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A037FEB-592F-0B90-0206-B297003F01FA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2481787" y="4441292"/>
                      <a:ext cx="412172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dirty="0">
                          <a:latin typeface="Avenir Next" panose="020B0503020202020204" pitchFamily="34" charset="0"/>
                        </a:rPr>
                        <a:t>S</a:t>
                      </a:r>
                      <a:r>
                        <a:rPr lang="en-FR" sz="1400" dirty="0">
                          <a:latin typeface="Avenir Next" panose="020B0503020202020204" pitchFamily="34" charset="0"/>
                        </a:rPr>
                        <a:t>ystems and technology options   </a:t>
                      </a:r>
                    </a:p>
                  </p:txBody>
                </p:sp>
              </p:grpSp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9262E0B9-02E3-21D0-882E-DB7418A6E9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150983" y="2427383"/>
                    <a:ext cx="3621942" cy="4303736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D9FE154-FD3D-8573-1079-D3F347905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1510" y="3001747"/>
                  <a:ext cx="31588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AFFDDF-1D29-6791-F190-FF1E9FF007F2}"/>
                  </a:ext>
                </a:extLst>
              </p:cNvPr>
              <p:cNvSpPr txBox="1"/>
              <p:nvPr/>
            </p:nvSpPr>
            <p:spPr>
              <a:xfrm rot="16200000">
                <a:off x="-878582" y="2997575"/>
                <a:ext cx="2457018" cy="313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ex. TF3 Solid State Detector   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CC8F43-AEA3-86E8-62AF-6DF569724220}"/>
                </a:ext>
              </a:extLst>
            </p:cNvPr>
            <p:cNvSpPr txBox="1"/>
            <p:nvPr/>
          </p:nvSpPr>
          <p:spPr>
            <a:xfrm>
              <a:off x="532927" y="908719"/>
              <a:ext cx="36529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ball park performance targets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208E7D-A45E-F856-0FAC-A465A9AD9BED}"/>
                </a:ext>
              </a:extLst>
            </p:cNvPr>
            <p:cNvSpPr txBox="1"/>
            <p:nvPr/>
          </p:nvSpPr>
          <p:spPr>
            <a:xfrm>
              <a:off x="4472849" y="911043"/>
              <a:ext cx="407489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needs/benefits for physics reach  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0E35BE-DEBE-D881-331F-FCD68B36D64F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4185838" y="1108774"/>
              <a:ext cx="287011" cy="23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C345DC9-A5D8-56E3-5CC2-603CA0AC29B1}"/>
                </a:ext>
              </a:extLst>
            </p:cNvPr>
            <p:cNvCxnSpPr>
              <a:cxnSpLocks/>
              <a:stCxn id="6" idx="3"/>
              <a:endCxn id="10" idx="1"/>
            </p:cNvCxnSpPr>
            <p:nvPr/>
          </p:nvCxnSpPr>
          <p:spPr>
            <a:xfrm>
              <a:off x="8547747" y="1111098"/>
              <a:ext cx="385400" cy="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827DB-6F69-EB7A-6B7B-7EA94C55603E}"/>
                </a:ext>
              </a:extLst>
            </p:cNvPr>
            <p:cNvSpPr txBox="1"/>
            <p:nvPr/>
          </p:nvSpPr>
          <p:spPr>
            <a:xfrm>
              <a:off x="8933147" y="911074"/>
              <a:ext cx="285292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detector R&amp;D Themes </a:t>
              </a:r>
              <a:endParaRPr lang="en-FR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96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0" y="6325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Proposal</a:t>
            </a:r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to implement the roadmap GR4 and GR6 approved by CERN Council Sep. 2022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form DRD international collaborations anchored at CERN with a status similar to experiments: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DRDC scientific review committee*, Funding Agency MoU agreements, Resources Review 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45C8F-B33B-6A60-1007-E8422E47D46F}"/>
              </a:ext>
            </a:extLst>
          </p:cNvPr>
          <p:cNvSpPr txBox="1"/>
          <p:nvPr/>
        </p:nvSpPr>
        <p:spPr>
          <a:xfrm>
            <a:off x="0" y="567005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proposals to DRDC end-July 2023**, collaborations active Jan. 2024, </a:t>
            </a:r>
            <a:r>
              <a:rPr lang="en-US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MoUs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prepared/signed by FAs in 2024 </a:t>
            </a:r>
            <a:endParaRPr lang="en-FR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CFF3F-4C57-A118-64A1-FF757DAD5C21}"/>
              </a:ext>
            </a:extLst>
          </p:cNvPr>
          <p:cNvGrpSpPr/>
          <p:nvPr/>
        </p:nvGrpSpPr>
        <p:grpSpPr>
          <a:xfrm>
            <a:off x="651126" y="1957349"/>
            <a:ext cx="10889749" cy="3553428"/>
            <a:chOff x="-482174" y="1826001"/>
            <a:chExt cx="10889749" cy="35534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1487B7-D509-5627-ABA5-199E43562360}"/>
                </a:ext>
              </a:extLst>
            </p:cNvPr>
            <p:cNvGrpSpPr/>
            <p:nvPr/>
          </p:nvGrpSpPr>
          <p:grpSpPr>
            <a:xfrm>
              <a:off x="2579116" y="1826001"/>
              <a:ext cx="7828459" cy="3553428"/>
              <a:chOff x="1955307" y="1918429"/>
              <a:chExt cx="8309240" cy="38457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3C13AA7-21A1-F863-DC6E-442DA1EF3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5307" y="1918429"/>
                <a:ext cx="8309240" cy="384576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5B636C-C765-3E78-776F-9C36CAE41320}"/>
                  </a:ext>
                </a:extLst>
              </p:cNvPr>
              <p:cNvSpPr txBox="1"/>
              <p:nvPr/>
            </p:nvSpPr>
            <p:spPr>
              <a:xfrm flipH="1">
                <a:off x="7540855" y="3745692"/>
                <a:ext cx="1970606" cy="333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Avenir Next" panose="020B0503020202020204" pitchFamily="34" charset="0"/>
                  </a:rPr>
                  <a:t>DRDC b</a:t>
                </a:r>
                <a:r>
                  <a:rPr lang="en-FR" sz="1400" dirty="0">
                    <a:latin typeface="Avenir Next" panose="020B0503020202020204" pitchFamily="34" charset="0"/>
                  </a:rPr>
                  <a:t>eing formed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8D4DD0-05CE-6FD8-059D-324D6E0B125F}"/>
                </a:ext>
              </a:extLst>
            </p:cNvPr>
            <p:cNvSpPr txBox="1"/>
            <p:nvPr/>
          </p:nvSpPr>
          <p:spPr>
            <a:xfrm>
              <a:off x="-482174" y="2955121"/>
              <a:ext cx="30198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EDP </a:t>
              </a:r>
              <a:r>
                <a:rPr lang="en-GB" sz="1600" dirty="0">
                  <a:effectLst/>
                  <a:latin typeface="Avenir Next" panose="020B0503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hosted at DESY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: interface to experiments, vetting scope, goals </a:t>
              </a:r>
              <a:r>
                <a:rPr lang="en-GB" sz="1600" dirty="0">
                  <a:latin typeface="Avenir Next" panose="020B0503020202020204" pitchFamily="34" charset="0"/>
                </a:rPr>
                <a:t>&amp;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milestones, acting as expert members </a:t>
              </a:r>
              <a:r>
                <a:rPr lang="en-GB" sz="1600" dirty="0">
                  <a:latin typeface="Avenir Next" panose="020B0503020202020204" pitchFamily="34" charset="0"/>
                </a:rPr>
                <a:t>in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DRDC </a:t>
              </a:r>
              <a:endParaRPr lang="en-FR" sz="16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8289B7-7ED7-88D3-C50D-918D2A5E0E8D}"/>
                </a:ext>
              </a:extLst>
            </p:cNvPr>
            <p:cNvSpPr txBox="1"/>
            <p:nvPr/>
          </p:nvSpPr>
          <p:spPr>
            <a:xfrm>
              <a:off x="-250354" y="4599360"/>
              <a:ext cx="46158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 err="1">
                  <a:latin typeface="Avenir Next" panose="020B0503020202020204" pitchFamily="34" charset="0"/>
                </a:rPr>
                <a:t>TFx</a:t>
              </a:r>
              <a:r>
                <a:rPr lang="en-GB" sz="1600" dirty="0">
                  <a:latin typeface="Avenir Next" panose="020B0503020202020204" pitchFamily="34" charset="0"/>
                </a:rPr>
                <a:t>/</a:t>
              </a:r>
              <a:r>
                <a:rPr lang="en-GB" sz="1600" dirty="0" err="1">
                  <a:latin typeface="Avenir Next" panose="020B0503020202020204" pitchFamily="34" charset="0"/>
                </a:rPr>
                <a:t>DRDx</a:t>
              </a:r>
              <a:r>
                <a:rPr lang="en-GB" sz="1600" dirty="0">
                  <a:latin typeface="Avenir Next" panose="020B0503020202020204" pitchFamily="34" charset="0"/>
                </a:rPr>
                <a:t> are areas identified by the roadmap </a:t>
              </a:r>
            </a:p>
            <a:p>
              <a:r>
                <a:rPr lang="en-GB" sz="1600" dirty="0">
                  <a:latin typeface="Avenir Next" panose="020B0503020202020204" pitchFamily="34" charset="0"/>
                </a:rPr>
                <a:t>a coordination panel for training (TF9/DRD9)</a:t>
              </a:r>
              <a:endParaRPr lang="en-GB" sz="1600" dirty="0">
                <a:effectLst/>
                <a:latin typeface="Avenir Next" panose="020B0503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0446A4A-D913-ED8C-4EF6-09554E6C9251}"/>
              </a:ext>
            </a:extLst>
          </p:cNvPr>
          <p:cNvSpPr txBox="1"/>
          <p:nvPr/>
        </p:nvSpPr>
        <p:spPr>
          <a:xfrm>
            <a:off x="-31611" y="6360019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Review frequency will de defined by the DRDC, it could typically be every 2 years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** TF7/DRD7 and TF5/DRD5 only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LoI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 July, full proposal end-2023 /beginning 2024, TF8/DRD8 possibly a forum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396670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808128" y="1180554"/>
            <a:ext cx="10575744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Timeline considerations for DRD planning</a:t>
            </a: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when technical solutions must be handled to strategic projects*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B1146E5-585B-303B-A32F-CB7F12F2370C}"/>
              </a:ext>
            </a:extLst>
          </p:cNvPr>
          <p:cNvGrpSpPr/>
          <p:nvPr/>
        </p:nvGrpSpPr>
        <p:grpSpPr>
          <a:xfrm>
            <a:off x="189074" y="1972498"/>
            <a:ext cx="11813852" cy="3747196"/>
            <a:chOff x="285892" y="1264342"/>
            <a:chExt cx="11813852" cy="37471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CA9C8F-837F-E389-C514-A81AB28E37B1}"/>
                </a:ext>
              </a:extLst>
            </p:cNvPr>
            <p:cNvSpPr txBox="1"/>
            <p:nvPr/>
          </p:nvSpPr>
          <p:spPr>
            <a:xfrm rot="5400000">
              <a:off x="9448239" y="2137935"/>
              <a:ext cx="18130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Physics start</a:t>
              </a:r>
              <a:endParaRPr lang="en-FR" sz="16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0AF14-B2B0-E7AA-A306-D82DFC5EF4D9}"/>
                </a:ext>
              </a:extLst>
            </p:cNvPr>
            <p:cNvSpPr txBox="1"/>
            <p:nvPr/>
          </p:nvSpPr>
          <p:spPr>
            <a:xfrm rot="16200000">
              <a:off x="-1418429" y="2968663"/>
              <a:ext cx="37471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DRD collaborations active Jan.  2024</a:t>
              </a:r>
              <a:endParaRPr lang="en-FR" sz="1600" dirty="0">
                <a:solidFill>
                  <a:srgbClr val="C00000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E319E62-49D2-1E13-BC05-7D6AE5687FCD}"/>
                </a:ext>
              </a:extLst>
            </p:cNvPr>
            <p:cNvGrpSpPr/>
            <p:nvPr/>
          </p:nvGrpSpPr>
          <p:grpSpPr>
            <a:xfrm>
              <a:off x="680787" y="1622349"/>
              <a:ext cx="9843270" cy="3272859"/>
              <a:chOff x="839810" y="1595847"/>
              <a:chExt cx="10428722" cy="327285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836D5E-1F0D-BAE3-5457-BC2D932406C8}"/>
                  </a:ext>
                </a:extLst>
              </p:cNvPr>
              <p:cNvGrpSpPr/>
              <p:nvPr/>
            </p:nvGrpSpPr>
            <p:grpSpPr>
              <a:xfrm>
                <a:off x="839810" y="1595847"/>
                <a:ext cx="10080001" cy="1477690"/>
                <a:chOff x="839810" y="1821134"/>
                <a:chExt cx="10080001" cy="147769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3FD87FE-CF94-A73B-8F19-E0725624F93A}"/>
                    </a:ext>
                  </a:extLst>
                </p:cNvPr>
                <p:cNvGrpSpPr/>
                <p:nvPr/>
              </p:nvGrpSpPr>
              <p:grpSpPr>
                <a:xfrm>
                  <a:off x="839810" y="1821134"/>
                  <a:ext cx="10080000" cy="1477690"/>
                  <a:chOff x="95272" y="2010701"/>
                  <a:chExt cx="10080000" cy="1477690"/>
                </a:xfrm>
              </p:grpSpPr>
              <p:sp>
                <p:nvSpPr>
                  <p:cNvPr id="57" name="Right Arrow 56">
                    <a:extLst>
                      <a:ext uri="{FF2B5EF4-FFF2-40B4-BE49-F238E27FC236}">
                        <a16:creationId xmlns:a16="http://schemas.microsoft.com/office/drawing/2014/main" id="{D971764D-F63E-A16A-1878-870A61CEBE0F}"/>
                      </a:ext>
                    </a:extLst>
                  </p:cNvPr>
                  <p:cNvSpPr/>
                  <p:nvPr/>
                </p:nvSpPr>
                <p:spPr>
                  <a:xfrm>
                    <a:off x="95272" y="2588391"/>
                    <a:ext cx="5040000" cy="900000"/>
                  </a:xfrm>
                  <a:prstGeom prst="rightArrow">
                    <a:avLst>
                      <a:gd name="adj1" fmla="val 98015"/>
                      <a:gd name="adj2" fmla="val 34741"/>
                    </a:avLst>
                  </a:prstGeom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100000">
                        <a:schemeClr val="tx2">
                          <a:lumMod val="20000"/>
                          <a:lumOff val="80000"/>
                          <a:alpha val="70336"/>
                        </a:schemeClr>
                      </a:gs>
                    </a:gsLst>
                    <a:lin ang="18900000" scaled="0"/>
                  </a:gra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FR" sz="16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DRD strategic R&amp;D </a:t>
                    </a:r>
                  </a:p>
                </p:txBody>
              </p:sp>
              <p:sp>
                <p:nvSpPr>
                  <p:cNvPr id="55" name="Right Arrow 54">
                    <a:extLst>
                      <a:ext uri="{FF2B5EF4-FFF2-40B4-BE49-F238E27FC236}">
                        <a16:creationId xmlns:a16="http://schemas.microsoft.com/office/drawing/2014/main" id="{90ED651B-04FA-7378-A4D9-2D6BA8D9CF78}"/>
                      </a:ext>
                    </a:extLst>
                  </p:cNvPr>
                  <p:cNvSpPr/>
                  <p:nvPr/>
                </p:nvSpPr>
                <p:spPr>
                  <a:xfrm>
                    <a:off x="95272" y="2010701"/>
                    <a:ext cx="10080000" cy="540000"/>
                  </a:xfrm>
                  <a:prstGeom prst="rightArrow">
                    <a:avLst>
                      <a:gd name="adj1" fmla="val 100000"/>
                      <a:gd name="adj2" fmla="val 34436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”Blue sky” low Technology Readines Level continuous R&amp;D process</a:t>
                    </a:r>
                  </a:p>
                </p:txBody>
              </p:sp>
              <p:sp>
                <p:nvSpPr>
                  <p:cNvPr id="58" name="Right Arrow 57">
                    <a:extLst>
                      <a:ext uri="{FF2B5EF4-FFF2-40B4-BE49-F238E27FC236}">
                        <a16:creationId xmlns:a16="http://schemas.microsoft.com/office/drawing/2014/main" id="{5961B89C-AD0B-9057-B67A-ADAFA2A554FA}"/>
                      </a:ext>
                    </a:extLst>
                  </p:cNvPr>
                  <p:cNvSpPr/>
                  <p:nvPr/>
                </p:nvSpPr>
                <p:spPr>
                  <a:xfrm>
                    <a:off x="4189844" y="2588391"/>
                    <a:ext cx="2648429" cy="900000"/>
                  </a:xfrm>
                  <a:prstGeom prst="rightArrow">
                    <a:avLst>
                      <a:gd name="adj1" fmla="val 100000"/>
                      <a:gd name="adj2" fmla="val 30116"/>
                    </a:avLst>
                  </a:prstGeom>
                  <a:gradFill>
                    <a:gsLst>
                      <a:gs pos="0">
                        <a:schemeClr val="tx2">
                          <a:lumMod val="20000"/>
                          <a:lumOff val="80000"/>
                          <a:alpha val="70000"/>
                        </a:schemeClr>
                      </a:gs>
                      <a:gs pos="100000">
                        <a:schemeClr val="tx2">
                          <a:lumMod val="20000"/>
                          <a:lumOff val="80000"/>
                          <a:alpha val="50279"/>
                        </a:schemeClr>
                      </a:gs>
                    </a:gsLst>
                    <a:lin ang="18900000" scaled="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GB" sz="16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Experiment</a:t>
                    </a:r>
                    <a:r>
                      <a:rPr lang="en-FR" sz="16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 design &amp; system engineering</a:t>
                    </a:r>
                  </a:p>
                </p:txBody>
              </p:sp>
            </p:grpSp>
            <p:sp>
              <p:nvSpPr>
                <p:cNvPr id="63" name="Right Arrow 62">
                  <a:extLst>
                    <a:ext uri="{FF2B5EF4-FFF2-40B4-BE49-F238E27FC236}">
                      <a16:creationId xmlns:a16="http://schemas.microsoft.com/office/drawing/2014/main" id="{36583458-343E-CA3C-7346-B124A1630526}"/>
                    </a:ext>
                  </a:extLst>
                </p:cNvPr>
                <p:cNvSpPr/>
                <p:nvPr/>
              </p:nvSpPr>
              <p:spPr>
                <a:xfrm>
                  <a:off x="6722211" y="2398824"/>
                  <a:ext cx="4197600" cy="900000"/>
                </a:xfrm>
                <a:prstGeom prst="rightArrow">
                  <a:avLst>
                    <a:gd name="adj1" fmla="val 100000"/>
                    <a:gd name="adj2" fmla="val 30116"/>
                  </a:avLst>
                </a:prstGeom>
                <a:gradFill>
                  <a:gsLst>
                    <a:gs pos="0">
                      <a:schemeClr val="tx2">
                        <a:lumMod val="20000"/>
                        <a:lumOff val="80000"/>
                        <a:alpha val="49645"/>
                      </a:schemeClr>
                    </a:gs>
                    <a:gs pos="100000">
                      <a:schemeClr val="tx2">
                        <a:lumMod val="20000"/>
                        <a:lumOff val="80000"/>
                        <a:alpha val="10300"/>
                      </a:schemeClr>
                    </a:gs>
                  </a:gsLst>
                  <a:lin ang="189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2"/>
                  <a:r>
                    <a:rPr lang="en-GB" sz="1600" dirty="0">
                      <a:solidFill>
                        <a:schemeClr val="tx1"/>
                      </a:solidFill>
                      <a:latin typeface="Avenir Next" panose="020B0503020202020204" pitchFamily="34" charset="0"/>
                    </a:rPr>
                    <a:t>Production </a:t>
                  </a:r>
                </a:p>
                <a:p>
                  <a:pPr lvl="2"/>
                  <a:r>
                    <a:rPr lang="en-GB" sz="1600" dirty="0">
                      <a:solidFill>
                        <a:schemeClr val="tx1"/>
                      </a:solidFill>
                      <a:latin typeface="Avenir Next" panose="020B0503020202020204" pitchFamily="34" charset="0"/>
                    </a:rPr>
                    <a:t>and installation </a:t>
                  </a:r>
                  <a:endParaRPr lang="en-FR" sz="1600" dirty="0">
                    <a:solidFill>
                      <a:schemeClr val="tx1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85D035-5B2F-75AC-3C0E-105301B8E7A4}"/>
                  </a:ext>
                </a:extLst>
              </p:cNvPr>
              <p:cNvSpPr txBox="1"/>
              <p:nvPr/>
            </p:nvSpPr>
            <p:spPr>
              <a:xfrm rot="5400000">
                <a:off x="2313459" y="435979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2027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B1BBB7B-1D41-A7C3-65D2-25145554DC7E}"/>
                  </a:ext>
                </a:extLst>
              </p:cNvPr>
              <p:cNvCxnSpPr>
                <a:cxnSpLocks/>
                <a:stCxn id="31" idx="0"/>
                <a:endCxn id="25" idx="2"/>
              </p:cNvCxnSpPr>
              <p:nvPr/>
            </p:nvCxnSpPr>
            <p:spPr>
              <a:xfrm>
                <a:off x="5992469" y="3548220"/>
                <a:ext cx="491739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483832-52AD-8ADC-E6B2-7918480A2F98}"/>
                  </a:ext>
                </a:extLst>
              </p:cNvPr>
              <p:cNvSpPr txBox="1"/>
              <p:nvPr/>
            </p:nvSpPr>
            <p:spPr>
              <a:xfrm rot="5400000">
                <a:off x="10759618" y="336888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latin typeface="Avenir Next" panose="020B0503020202020204" pitchFamily="34" charset="0"/>
                  </a:rPr>
                  <a:t>2048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0D8F3E-3BBF-C190-E16D-DBB705F0B98D}"/>
                  </a:ext>
                </a:extLst>
              </p:cNvPr>
              <p:cNvSpPr txBox="1"/>
              <p:nvPr/>
            </p:nvSpPr>
            <p:spPr>
              <a:xfrm rot="5400000">
                <a:off x="5052555" y="435979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latin typeface="Avenir Next" panose="020B0503020202020204" pitchFamily="34" charset="0"/>
                  </a:rPr>
                  <a:t>2035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301546-664F-DAEA-2401-A5A5167AFD40}"/>
                  </a:ext>
                </a:extLst>
              </p:cNvPr>
              <p:cNvSpPr txBox="1"/>
              <p:nvPr/>
            </p:nvSpPr>
            <p:spPr>
              <a:xfrm>
                <a:off x="2519106" y="3219593"/>
                <a:ext cx="124096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12 years</a:t>
                </a:r>
                <a:endParaRPr lang="en-FR" sz="16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0E6628-7159-1A00-C72E-FDB9D7D0D4C3}"/>
                  </a:ext>
                </a:extLst>
              </p:cNvPr>
              <p:cNvSpPr txBox="1"/>
              <p:nvPr/>
            </p:nvSpPr>
            <p:spPr>
              <a:xfrm rot="5400000">
                <a:off x="5483556" y="336888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2037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3C02D5A-F80A-8F25-C3E7-B8CD37121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810" y="3548219"/>
                <a:ext cx="480066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F03D5A9-C6D0-12C5-ABBE-0FEEE8B3D201}"/>
                  </a:ext>
                </a:extLst>
              </p:cNvPr>
              <p:cNvCxnSpPr>
                <a:cxnSpLocks/>
                <a:stCxn id="44" idx="0"/>
              </p:cNvCxnSpPr>
              <p:nvPr/>
            </p:nvCxnSpPr>
            <p:spPr>
              <a:xfrm flipV="1">
                <a:off x="3004860" y="4042591"/>
                <a:ext cx="4873864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C55C2F4-1449-7DD8-946A-91166EE5C567}"/>
                  </a:ext>
                </a:extLst>
              </p:cNvPr>
              <p:cNvSpPr txBox="1"/>
              <p:nvPr/>
            </p:nvSpPr>
            <p:spPr>
              <a:xfrm rot="5400000">
                <a:off x="7694053" y="3863255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latin typeface="Avenir Next" panose="020B0503020202020204" pitchFamily="34" charset="0"/>
                  </a:rPr>
                  <a:t>2040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69AEBE-C395-23E8-17D5-9618FA9E7DD9}"/>
                  </a:ext>
                </a:extLst>
              </p:cNvPr>
              <p:cNvSpPr txBox="1"/>
              <p:nvPr/>
            </p:nvSpPr>
            <p:spPr>
              <a:xfrm rot="5400000">
                <a:off x="2495946" y="3863255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2028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602D4F5-89B4-5BE6-13F1-3E393B0C2D1F}"/>
                  </a:ext>
                </a:extLst>
              </p:cNvPr>
              <p:cNvCxnSpPr>
                <a:cxnSpLocks/>
                <a:endCxn id="44" idx="2"/>
              </p:cNvCxnSpPr>
              <p:nvPr/>
            </p:nvCxnSpPr>
            <p:spPr>
              <a:xfrm flipV="1">
                <a:off x="839810" y="4042592"/>
                <a:ext cx="1806377" cy="662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4DD789E-0034-C5CC-24F0-CE97444159AE}"/>
                  </a:ext>
                </a:extLst>
              </p:cNvPr>
              <p:cNvSpPr txBox="1"/>
              <p:nvPr/>
            </p:nvSpPr>
            <p:spPr>
              <a:xfrm>
                <a:off x="1032528" y="3714642"/>
                <a:ext cx="1376041" cy="338554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4 - 5 years</a:t>
                </a:r>
                <a:endParaRPr lang="en-FR" sz="1600" b="1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DC8FB96-7237-F55A-C0CF-B1BC272F7464}"/>
                  </a:ext>
                </a:extLst>
              </p:cNvPr>
              <p:cNvSpPr txBox="1"/>
              <p:nvPr/>
            </p:nvSpPr>
            <p:spPr>
              <a:xfrm>
                <a:off x="6195945" y="3229604"/>
                <a:ext cx="277901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+ 6 + 3 years</a:t>
                </a:r>
                <a:endParaRPr lang="en-FR" sz="16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B8A06E-5254-8F4F-6BAD-4513B3208092}"/>
                  </a:ext>
                </a:extLst>
              </p:cNvPr>
              <p:cNvSpPr txBox="1"/>
              <p:nvPr/>
            </p:nvSpPr>
            <p:spPr>
              <a:xfrm>
                <a:off x="3264475" y="3714660"/>
                <a:ext cx="277901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+ 6 + 3 years</a:t>
                </a:r>
                <a:endParaRPr lang="en-FR" sz="1600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2BC9DE5D-D1CC-8B78-4A3A-45B2FC3EF887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2822373" y="4538153"/>
                <a:ext cx="2403136" cy="9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DB0BFF5-A8C8-CBAD-57A0-DD82A791AD84}"/>
                  </a:ext>
                </a:extLst>
              </p:cNvPr>
              <p:cNvSpPr txBox="1"/>
              <p:nvPr/>
            </p:nvSpPr>
            <p:spPr>
              <a:xfrm>
                <a:off x="3094157" y="4233589"/>
                <a:ext cx="177002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7 - 8 years</a:t>
                </a:r>
                <a:endParaRPr lang="en-FR" sz="1600" dirty="0"/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71F80CA-D822-07ED-416D-258951693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810" y="4538153"/>
                <a:ext cx="1679934" cy="760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90B1748-6E04-DD1E-BA5B-44528C93A4DB}"/>
                  </a:ext>
                </a:extLst>
              </p:cNvPr>
              <p:cNvSpPr txBox="1"/>
              <p:nvPr/>
            </p:nvSpPr>
            <p:spPr>
              <a:xfrm>
                <a:off x="1032529" y="4197289"/>
                <a:ext cx="13760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3 - 4 years</a:t>
                </a:r>
                <a:endParaRPr lang="en-FR" sz="1600" b="1" dirty="0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17F545E-1D7B-4976-ADC3-56E78D0BC7C3}"/>
                </a:ext>
              </a:extLst>
            </p:cNvPr>
            <p:cNvSpPr txBox="1"/>
            <p:nvPr/>
          </p:nvSpPr>
          <p:spPr>
            <a:xfrm>
              <a:off x="10503352" y="3262297"/>
              <a:ext cx="1596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CLIC/FCC-ee</a:t>
              </a:r>
            </a:p>
            <a:p>
              <a:r>
                <a:rPr lang="en-FR" dirty="0">
                  <a:latin typeface="Avenir Next" panose="020B0503020202020204" pitchFamily="34" charset="0"/>
                </a:rPr>
                <a:t>Muon Coll.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BF1C6E4-5DD1-24C7-EF11-DA9DE2AEAF91}"/>
                </a:ext>
              </a:extLst>
            </p:cNvPr>
            <p:cNvSpPr txBox="1"/>
            <p:nvPr/>
          </p:nvSpPr>
          <p:spPr>
            <a:xfrm>
              <a:off x="7640204" y="3901715"/>
              <a:ext cx="11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ILC/CCC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63A608-D325-2EBE-E6F4-73DF5B007BA0}"/>
                </a:ext>
              </a:extLst>
            </p:cNvPr>
            <p:cNvSpPr txBox="1"/>
            <p:nvPr/>
          </p:nvSpPr>
          <p:spPr>
            <a:xfrm>
              <a:off x="5133896" y="4336904"/>
              <a:ext cx="685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ALICE-3, LHCb-2, ATLAS/CMS, E</a:t>
              </a:r>
              <a:r>
                <a:rPr lang="en-GB" dirty="0">
                  <a:latin typeface="Avenir Next" panose="020B0503020202020204" pitchFamily="34" charset="0"/>
                </a:rPr>
                <a:t>IC</a:t>
              </a:r>
              <a:r>
                <a:rPr lang="en-FR" dirty="0">
                  <a:latin typeface="Avenir Next" panose="020B0503020202020204" pitchFamily="34" charset="0"/>
                </a:rPr>
                <a:t>, BELLE-3, stepping stones and also CEPC current planning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CDD9F46-3BEA-81E8-498B-D0E6924A4B0D}"/>
              </a:ext>
            </a:extLst>
          </p:cNvPr>
          <p:cNvSpPr txBox="1"/>
          <p:nvPr/>
        </p:nvSpPr>
        <p:spPr>
          <a:xfrm>
            <a:off x="0" y="6569065"/>
            <a:ext cx="1188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ballpark timelines for future colliders, smaller scale projects mostly upgrades of existing experiments with fixed LS4 timeline for HL-LHC </a:t>
            </a:r>
          </a:p>
        </p:txBody>
      </p:sp>
    </p:spTree>
    <p:extLst>
      <p:ext uri="{BB962C8B-B14F-4D97-AF65-F5344CB8AC3E}">
        <p14:creationId xmlns:p14="http://schemas.microsoft.com/office/powerpoint/2010/main" val="247849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96B08-05B0-9373-854F-AA7C356E8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07" y="1350877"/>
            <a:ext cx="9493786" cy="4336667"/>
          </a:xfrm>
          <a:prstGeom prst="rect">
            <a:avLst/>
          </a:prstGeom>
        </p:spPr>
      </p:pic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8DA7EF-46DC-B77F-547F-D3E0758457D5}"/>
              </a:ext>
            </a:extLst>
          </p:cNvPr>
          <p:cNvGrpSpPr/>
          <p:nvPr/>
        </p:nvGrpSpPr>
        <p:grpSpPr>
          <a:xfrm>
            <a:off x="482600" y="504073"/>
            <a:ext cx="11226800" cy="5734937"/>
            <a:chOff x="622300" y="456966"/>
            <a:chExt cx="11226800" cy="573493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115982-0884-AA1D-6635-FE4079E17253}"/>
                </a:ext>
              </a:extLst>
            </p:cNvPr>
            <p:cNvSpPr/>
            <p:nvPr/>
          </p:nvSpPr>
          <p:spPr>
            <a:xfrm>
              <a:off x="947828" y="456966"/>
              <a:ext cx="1057574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Topical considerations to establish DRD planning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interplay between DRDs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926956E-2C97-7DA4-7E0C-EE10153F3327}"/>
                </a:ext>
              </a:extLst>
            </p:cNvPr>
            <p:cNvSpPr txBox="1"/>
            <p:nvPr/>
          </p:nvSpPr>
          <p:spPr>
            <a:xfrm>
              <a:off x="622300" y="5791793"/>
              <a:ext cx="112268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direct the community contributions to Work Packages and resources in proper DRD(s)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D7210-43A1-57AF-9D4E-ADB1B1AD0D86}"/>
              </a:ext>
            </a:extLst>
          </p:cNvPr>
          <p:cNvSpPr txBox="1"/>
          <p:nvPr/>
        </p:nvSpPr>
        <p:spPr>
          <a:xfrm>
            <a:off x="-44490" y="6572189"/>
            <a:ext cx="1188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latin typeface="Avenir Next" panose="020B0503020202020204" pitchFamily="34" charset="0"/>
              </a:rPr>
              <a:t>*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LNF - Italy, STFC/Daresbury - UK, CIEMAT - DESY, Germany, STFC/RAL - UK , LNGS - Italy, F.CEA/</a:t>
            </a:r>
            <a:r>
              <a:rPr lang="en-GB" sz="1200" i="1" dirty="0" err="1">
                <a:effectLst/>
                <a:latin typeface="Avenir Next" panose="020B0503020202020204" pitchFamily="34" charset="0"/>
              </a:rPr>
              <a:t>Irfu</a:t>
            </a:r>
            <a:r>
              <a:rPr lang="en-GB" sz="1200" i="1" dirty="0">
                <a:latin typeface="Avenir Next" panose="020B0503020202020204" pitchFamily="34" charset="0"/>
              </a:rPr>
              <a:t> –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France, </a:t>
            </a:r>
            <a:r>
              <a:rPr lang="en-GB" sz="1200" i="1" dirty="0" err="1">
                <a:effectLst/>
                <a:latin typeface="Avenir Next" panose="020B0503020202020204" pitchFamily="34" charset="0"/>
              </a:rPr>
              <a:t>IJCLab</a:t>
            </a:r>
            <a:r>
              <a:rPr lang="en-GB" sz="1200" i="1" dirty="0">
                <a:latin typeface="Avenir Next" panose="020B0503020202020204" pitchFamily="34" charset="0"/>
              </a:rPr>
              <a:t> –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France, </a:t>
            </a:r>
            <a:r>
              <a:rPr lang="en-GB" sz="1200" i="1" dirty="0" err="1">
                <a:effectLst/>
                <a:latin typeface="Avenir Next" panose="020B0503020202020204" pitchFamily="34" charset="0"/>
              </a:rPr>
              <a:t>Nikhef</a:t>
            </a:r>
            <a:r>
              <a:rPr lang="en-GB" sz="1200" i="1" dirty="0">
                <a:latin typeface="Avenir Next" panose="020B0503020202020204" pitchFamily="34" charset="0"/>
              </a:rPr>
              <a:t> -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Netherlands, PSI - Switzerland</a:t>
            </a:r>
            <a:endParaRPr lang="en-US" sz="1200" i="1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93C0E-4649-8DE6-6A2B-31DD9C95B603}"/>
              </a:ext>
            </a:extLst>
          </p:cNvPr>
          <p:cNvSpPr txBox="1"/>
          <p:nvPr/>
        </p:nvSpPr>
        <p:spPr>
          <a:xfrm rot="16200000">
            <a:off x="1697287" y="270682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14410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350378</TotalTime>
  <Words>2347</Words>
  <Application>Microsoft Macintosh PowerPoint</Application>
  <PresentationFormat>Widescreen</PresentationFormat>
  <Paragraphs>300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Avenir Next</vt:lpstr>
      <vt:lpstr>Calibri</vt:lpstr>
      <vt:lpstr>Courier New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Microsoft Office User</cp:lastModifiedBy>
  <cp:revision>15581</cp:revision>
  <cp:lastPrinted>2020-01-16T15:11:18Z</cp:lastPrinted>
  <dcterms:created xsi:type="dcterms:W3CDTF">2015-10-09T13:44:56Z</dcterms:created>
  <dcterms:modified xsi:type="dcterms:W3CDTF">2023-05-16T13:34:43Z</dcterms:modified>
</cp:coreProperties>
</file>