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3" r:id="rId4"/>
    <p:sldId id="276" r:id="rId5"/>
    <p:sldId id="277" r:id="rId6"/>
    <p:sldId id="278" r:id="rId7"/>
    <p:sldId id="285" r:id="rId8"/>
    <p:sldId id="279" r:id="rId9"/>
    <p:sldId id="284" r:id="rId10"/>
    <p:sldId id="281" r:id="rId11"/>
    <p:sldId id="280" r:id="rId12"/>
    <p:sldId id="282" r:id="rId13"/>
    <p:sldId id="283" r:id="rId14"/>
    <p:sldId id="286" r:id="rId15"/>
    <p:sldId id="272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fp9pn2EK3DN08vME5tjd4wUGz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2020A6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59EA7D-E98B-4746-91DB-532178DAE509}">
  <a:tblStyle styleId="{AE59EA7D-E98B-4746-91DB-532178DAE5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5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7429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2488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345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1686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3672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6978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6226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818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4130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2016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6868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99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266492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category/14055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mailto:ecfa-Workshop-Higgs-factory@cern.ch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1631504" y="477224"/>
            <a:ext cx="864096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ECFA Higgs Factories Study: Physics Analysis Tools</a:t>
            </a:r>
            <a:endParaRPr sz="2400"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4006595" y="2647346"/>
            <a:ext cx="448360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ECFA WG2</a:t>
            </a:r>
            <a:endParaRPr sz="2000" b="1" i="0" u="none" strike="noStrike" cap="none" dirty="0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rgbClr val="008000"/>
                </a:solidFill>
                <a:latin typeface="Times New Roman"/>
                <a:cs typeface="Times New Roman"/>
                <a:sym typeface="Times New Roman"/>
              </a:rPr>
              <a:t>KEY4HEP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Conclusions and Outlook</a:t>
            </a:r>
            <a:endParaRPr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4771015" y="1183040"/>
            <a:ext cx="2281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Dirk Zerwas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IJCLab</a:t>
            </a:r>
            <a:r>
              <a:rPr lang="en-US" sz="18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1800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DMLab</a:t>
            </a:r>
            <a:endParaRPr sz="1800" b="1" dirty="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18, 2023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LCWS</a:t>
            </a:r>
            <a:endParaRPr sz="1800" b="1" dirty="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2362" y="4741799"/>
            <a:ext cx="1979676" cy="197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968" y="4628943"/>
            <a:ext cx="1979676" cy="19099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Universidad de Granada">
            <a:extLst>
              <a:ext uri="{FF2B5EF4-FFF2-40B4-BE49-F238E27FC236}">
                <a16:creationId xmlns:a16="http://schemas.microsoft.com/office/drawing/2014/main" id="{5B692239-132A-4C63-BE4E-230FCABBC3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4495801" y="304800"/>
            <a:ext cx="33883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KEY4HEP: Simulation</a:t>
            </a:r>
            <a:endParaRPr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5EA5FE-44D0-4574-857F-5C23461D6A8C}"/>
              </a:ext>
            </a:extLst>
          </p:cNvPr>
          <p:cNvSpPr/>
          <p:nvPr/>
        </p:nvSpPr>
        <p:spPr>
          <a:xfrm>
            <a:off x="5831840" y="1005582"/>
            <a:ext cx="462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k4sim:</a:t>
            </a:r>
            <a:endParaRPr lang="fr-FR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simulation DELPHES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simulation Geant4</a:t>
            </a:r>
          </a:p>
        </p:txBody>
      </p:sp>
      <p:pic>
        <p:nvPicPr>
          <p:cNvPr id="1026" name="Picture 2" descr="Screenshot 2021-11-16 at 18.03.57.png">
            <a:extLst>
              <a:ext uri="{FF2B5EF4-FFF2-40B4-BE49-F238E27FC236}">
                <a16:creationId xmlns:a16="http://schemas.microsoft.com/office/drawing/2014/main" id="{93BC5ACF-0201-419F-8991-4DA2C81CE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" y="704869"/>
            <a:ext cx="4939030" cy="31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01E22C5D-708F-4259-9315-999209BE2269}"/>
              </a:ext>
            </a:extLst>
          </p:cNvPr>
          <p:cNvCxnSpPr>
            <a:cxnSpLocks/>
          </p:cNvCxnSpPr>
          <p:nvPr/>
        </p:nvCxnSpPr>
        <p:spPr>
          <a:xfrm flipV="1">
            <a:off x="2550160" y="2092960"/>
            <a:ext cx="0" cy="904240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E27D060B-734A-4B60-B065-52C102BC4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481" y="2062593"/>
            <a:ext cx="2886478" cy="40677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4B80F-779B-4C65-ACB7-E85A23AFD63C}"/>
              </a:ext>
            </a:extLst>
          </p:cNvPr>
          <p:cNvSpPr/>
          <p:nvPr/>
        </p:nvSpPr>
        <p:spPr>
          <a:xfrm>
            <a:off x="640080" y="4002782"/>
            <a:ext cx="462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KEY4HEP:</a:t>
            </a:r>
            <a:endParaRPr lang="fr-FR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detailed simulations of ILD,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CLD are alive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02C21A-0AA8-4CD4-BB86-10A0D6B6D6D5}"/>
              </a:ext>
            </a:extLst>
          </p:cNvPr>
          <p:cNvSpPr/>
          <p:nvPr/>
        </p:nvSpPr>
        <p:spPr>
          <a:xfrm>
            <a:off x="599440" y="4754622"/>
            <a:ext cx="462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 done (extensive work to keep in sync with engineering model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Needs a careful validation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67B66D-C536-43FE-9F01-EB5A40521B85}"/>
              </a:ext>
            </a:extLst>
          </p:cNvPr>
          <p:cNvSpPr/>
          <p:nvPr/>
        </p:nvSpPr>
        <p:spPr>
          <a:xfrm>
            <a:off x="751840" y="5770622"/>
            <a:ext cx="5709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FCC-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reliance on DELPHES (with upgrades for tracking)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 models are (mainly) physicists models, engineering in progress and implementation in DD4HEP in progress</a:t>
            </a:r>
          </a:p>
        </p:txBody>
      </p:sp>
    </p:spTree>
    <p:extLst>
      <p:ext uri="{BB962C8B-B14F-4D97-AF65-F5344CB8AC3E}">
        <p14:creationId xmlns:p14="http://schemas.microsoft.com/office/powerpoint/2010/main" val="818658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4495801" y="304800"/>
            <a:ext cx="33883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KEY4HEP: Reconstruction</a:t>
            </a:r>
            <a:endParaRPr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5EA5FE-44D0-4574-857F-5C23461D6A8C}"/>
              </a:ext>
            </a:extLst>
          </p:cNvPr>
          <p:cNvSpPr/>
          <p:nvPr/>
        </p:nvSpPr>
        <p:spPr>
          <a:xfrm>
            <a:off x="6035040" y="934462"/>
            <a:ext cx="462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LinearWorld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Marlin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MarlinWrapper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allows smooth transition from LCIO/Marlin to Gaudi/EDM4hep via "mix and match"</a:t>
            </a:r>
          </a:p>
        </p:txBody>
      </p:sp>
      <p:pic>
        <p:nvPicPr>
          <p:cNvPr id="1026" name="Picture 2" descr="Screenshot 2021-11-16 at 18.03.57.png">
            <a:extLst>
              <a:ext uri="{FF2B5EF4-FFF2-40B4-BE49-F238E27FC236}">
                <a16:creationId xmlns:a16="http://schemas.microsoft.com/office/drawing/2014/main" id="{93BC5ACF-0201-419F-8991-4DA2C81CE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" y="673078"/>
            <a:ext cx="5304790" cy="342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1C957FF-E02A-42D7-9934-6B016FA2166F}"/>
              </a:ext>
            </a:extLst>
          </p:cNvPr>
          <p:cNvCxnSpPr>
            <a:cxnSpLocks/>
          </p:cNvCxnSpPr>
          <p:nvPr/>
        </p:nvCxnSpPr>
        <p:spPr>
          <a:xfrm flipV="1">
            <a:off x="4135120" y="2133600"/>
            <a:ext cx="0" cy="904240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FEED92C-06B4-4323-93C8-A5ACFE84E777}"/>
              </a:ext>
            </a:extLst>
          </p:cNvPr>
          <p:cNvSpPr/>
          <p:nvPr/>
        </p:nvSpPr>
        <p:spPr>
          <a:xfrm>
            <a:off x="599440" y="3951982"/>
            <a:ext cx="4622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Org.lcsim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Followed by Java Analysis Studio (JAS) / HEPREP / WIRED for event display and interactive(!) Python-based analysis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Moved to Marlin/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PandoraPFA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LCFIPlus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C84BCA-D429-4C2E-92B4-D2ADCCA50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944" y="1997545"/>
            <a:ext cx="3178056" cy="1011572"/>
          </a:xfrm>
          <a:prstGeom prst="rect">
            <a:avLst/>
          </a:prstGeom>
        </p:spPr>
      </p:pic>
      <p:pic>
        <p:nvPicPr>
          <p:cNvPr id="12" name="Google Shape;445;p58">
            <a:extLst>
              <a:ext uri="{FF2B5EF4-FFF2-40B4-BE49-F238E27FC236}">
                <a16:creationId xmlns:a16="http://schemas.microsoft.com/office/drawing/2014/main" id="{5A96A578-A0C9-4A15-9D7C-B5E6AA60BA8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0" y="3136742"/>
            <a:ext cx="2357120" cy="19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46;p58">
            <a:extLst>
              <a:ext uri="{FF2B5EF4-FFF2-40B4-BE49-F238E27FC236}">
                <a16:creationId xmlns:a16="http://schemas.microsoft.com/office/drawing/2014/main" id="{82D45970-2728-46D5-9812-71ED1B629F0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03360" y="3136743"/>
            <a:ext cx="2507615" cy="19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0CE682E-CAFB-4760-A78D-DB5DEE5193B8}"/>
              </a:ext>
            </a:extLst>
          </p:cNvPr>
          <p:cNvSpPr/>
          <p:nvPr/>
        </p:nvSpPr>
        <p:spPr>
          <a:xfrm>
            <a:off x="644899" y="5613575"/>
            <a:ext cx="3525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FCC and CEPC:</a:t>
            </a:r>
            <a:endParaRPr lang="fr-FR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counting in reconstruction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 back into EDM4hep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C056F4-FAA7-444A-B32C-6C373A14483B}"/>
              </a:ext>
            </a:extLst>
          </p:cNvPr>
          <p:cNvSpPr/>
          <p:nvPr/>
        </p:nvSpPr>
        <p:spPr>
          <a:xfrm>
            <a:off x="8646160" y="5301834"/>
            <a:ext cx="3525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 feedback:</a:t>
            </a:r>
            <a:endParaRPr lang="fr-FR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CALICE calorimetry: timing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Feeding back into EDM4hep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B23360B-0C45-4455-BC42-ABD339CBB9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118" y="5402504"/>
            <a:ext cx="1310989" cy="10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81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4495801" y="304800"/>
            <a:ext cx="33883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WG2 Activities: Generators</a:t>
            </a:r>
            <a:endParaRPr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5EA5FE-44D0-4574-857F-5C23461D6A8C}"/>
              </a:ext>
            </a:extLst>
          </p:cNvPr>
          <p:cNvSpPr/>
          <p:nvPr/>
        </p:nvSpPr>
        <p:spPr>
          <a:xfrm>
            <a:off x="619760" y="771902"/>
            <a:ext cx="65938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Getting all interested parties together on “neutral” ground:</a:t>
            </a:r>
            <a:endParaRPr lang="fr-FR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Topical Meeting on Generators</a:t>
            </a:r>
          </a:p>
          <a:p>
            <a:pPr marL="285750" lvl="2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 9-10, 2021 (CERN, hybrid)</a:t>
            </a:r>
          </a:p>
          <a:p>
            <a:pPr marL="285750" lvl="2" indent="-285750" fontAlgn="base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aways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Whizard</a:t>
            </a: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is/has been THE workhorse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developments in LHC generators: MADGRAPH, SHERPA,…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developments of old generators: </a:t>
            </a:r>
            <a:r>
              <a:rPr lang="en-US" sz="1600" b="1" dirty="0" err="1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KKMCee</a:t>
            </a: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BabaYaga</a:t>
            </a: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hard to get Monte Carlo groups interested in Polarization, </a:t>
            </a:r>
            <a:r>
              <a:rPr lang="en-US" sz="1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work and resurrection work (MADGRAPH and SHERPA) started by Alan Price and Stefano </a:t>
            </a:r>
            <a:r>
              <a:rPr lang="en-US" sz="1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Frixione</a:t>
            </a:r>
            <a:endParaRPr lang="en-US" sz="16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95E792-D1D0-419E-B252-318B07E3C568}"/>
              </a:ext>
            </a:extLst>
          </p:cNvPr>
          <p:cNvSpPr/>
          <p:nvPr/>
        </p:nvSpPr>
        <p:spPr>
          <a:xfrm>
            <a:off x="7213600" y="1672847"/>
            <a:ext cx="47650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Meeting on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Beamstrahlung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 12, 2022 (zoom)</a:t>
            </a:r>
          </a:p>
          <a:p>
            <a:pPr marL="285750" lvl="1" indent="-285750" fontAlgn="base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Follow-up on Topical Meeting: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In-depth discussion of </a:t>
            </a:r>
            <a:r>
              <a:rPr lang="en-US" sz="1600" b="1" dirty="0" err="1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Beamstrahlung</a:t>
            </a:r>
            <a:endParaRPr lang="en-US" sz="1600" b="1" dirty="0">
              <a:solidFill>
                <a:srgbClr val="2020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understanding of CIRCE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Disagreement on FCC-</a:t>
            </a:r>
            <a:r>
              <a:rPr lang="en-US" sz="1600" b="1" dirty="0" err="1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Beamstrahlung</a:t>
            </a: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(No effect, time dependent effect)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en-US" sz="1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Schulte+Thorsten</a:t>
            </a:r>
            <a:r>
              <a:rPr lang="en-US" sz="1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Ohl</a:t>
            </a:r>
            <a:r>
              <a:rPr lang="en-US" sz="1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provide sets for all for the ECFA report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10FE34-08FA-46C3-A89B-D85AEA884503}"/>
              </a:ext>
            </a:extLst>
          </p:cNvPr>
          <p:cNvSpPr/>
          <p:nvPr/>
        </p:nvSpPr>
        <p:spPr>
          <a:xfrm>
            <a:off x="2570480" y="3907880"/>
            <a:ext cx="65938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Topical Meeting on Generators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21-22, 2023 Brussels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https://indico.cern.ch/event/1266492/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Interface to KEY4HEP and intermediate IO issues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Benchmarks for ECFA report (</a:t>
            </a:r>
            <a:r>
              <a:rPr lang="en-US" sz="1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 Price</a:t>
            </a: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charge)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CPU versus precision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ECFA Topics: Generators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Standardization for Benchmarks and ECFA Topics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892A596-2F0D-4C61-AD55-298D37CCE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678" y="1102910"/>
            <a:ext cx="3103283" cy="50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35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3235961" y="304800"/>
            <a:ext cx="573531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WG2 Activities: Simulation and Reconstruction</a:t>
            </a:r>
            <a:endParaRPr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5EA5FE-44D0-4574-857F-5C23461D6A8C}"/>
              </a:ext>
            </a:extLst>
          </p:cNvPr>
          <p:cNvSpPr/>
          <p:nvPr/>
        </p:nvSpPr>
        <p:spPr>
          <a:xfrm>
            <a:off x="589280" y="822702"/>
            <a:ext cx="5303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Topical Meeting on Simulation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 1-2, 2022 (zoom)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aways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DELPHES available in KEY4HEP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SGV produces LCIO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 simulations available for LC world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contributing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FCC-</a:t>
            </a:r>
            <a:r>
              <a:rPr lang="en-US" sz="1600" b="1" dirty="0" err="1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moving towards GEANT4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in a common system helps!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C532F3-74C6-45B9-BFB9-F36DC73A7828}"/>
              </a:ext>
            </a:extLst>
          </p:cNvPr>
          <p:cNvSpPr/>
          <p:nvPr/>
        </p:nvSpPr>
        <p:spPr>
          <a:xfrm>
            <a:off x="6065520" y="2305745"/>
            <a:ext cx="55575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Topical Meeting on Reconstruction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4-5, 2022 (DESY, hybrid)</a:t>
            </a:r>
          </a:p>
          <a:p>
            <a:pPr fontAlgn="base"/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aways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ILD tracking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 conformal tracking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LHC ACTS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FCC-</a:t>
            </a:r>
            <a:r>
              <a:rPr lang="en-US" sz="1600" b="1" dirty="0" err="1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Cluster counting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ParticleFlow</a:t>
            </a: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common basic reconstruction tool/paradigm: </a:t>
            </a:r>
            <a:r>
              <a:rPr lang="en-US" sz="1600" b="1" dirty="0" err="1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PandoraPFA</a:t>
            </a: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/Arbor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in a common system helps!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7F5F67-1C4B-4DE5-B764-349200560418}"/>
              </a:ext>
            </a:extLst>
          </p:cNvPr>
          <p:cNvSpPr/>
          <p:nvPr/>
        </p:nvSpPr>
        <p:spPr>
          <a:xfrm>
            <a:off x="589280" y="4612382"/>
            <a:ext cx="54762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Topical Meeting on Reconstruction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July 11-12, 2023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aways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level reconstruction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ID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reconstructions, e.g., ACTS on ILD? Which comparisons make sense?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8420DEB-C0BA-475E-9EC1-90E3BB733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1730" y="992578"/>
            <a:ext cx="1310989" cy="104206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CF276DA-46AF-458D-9C09-DB80CD0BC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9699" y="5141522"/>
            <a:ext cx="1656080" cy="14073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2A5323A-0BEA-471C-B027-5837D0892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268" y="744139"/>
            <a:ext cx="1683011" cy="15597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C7FBB48-F865-4510-8829-AE67248E5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368" y="804818"/>
            <a:ext cx="1496331" cy="140097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805644C-939F-46D0-9A92-368F694E96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988" y="3459393"/>
            <a:ext cx="5134152" cy="99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24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4343401" y="304800"/>
            <a:ext cx="298740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 for the Future</a:t>
            </a:r>
            <a:endParaRPr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5EA5FE-44D0-4574-857F-5C23461D6A8C}"/>
              </a:ext>
            </a:extLst>
          </p:cNvPr>
          <p:cNvSpPr/>
          <p:nvPr/>
        </p:nvSpPr>
        <p:spPr>
          <a:xfrm>
            <a:off x="619760" y="4835902"/>
            <a:ext cx="5303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Support/Person power: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at CERN (2 permanent + fellows)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at DESY (1permanent + fellow)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at CEPC (permanent and postdocs multi-task)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BC8960-A836-446C-B568-535BDAAFA370}"/>
              </a:ext>
            </a:extLst>
          </p:cNvPr>
          <p:cNvSpPr/>
          <p:nvPr/>
        </p:nvSpPr>
        <p:spPr>
          <a:xfrm>
            <a:off x="533584" y="3174167"/>
            <a:ext cx="5303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HPC: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Concrete work in ACTS  will become available when integrated in KEY4HEP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Gaudi can do MT (</a:t>
            </a:r>
            <a:r>
              <a:rPr lang="en-US" sz="1600" b="1" dirty="0" err="1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athenaMT</a:t>
            </a: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Gaussino</a:t>
            </a: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integration (work by CEPC)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0045-BDAD-496A-9803-5C6263440532}"/>
              </a:ext>
            </a:extLst>
          </p:cNvPr>
          <p:cNvSpPr/>
          <p:nvPr/>
        </p:nvSpPr>
        <p:spPr>
          <a:xfrm>
            <a:off x="619760" y="1137662"/>
            <a:ext cx="5303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Wishlists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display (Phoenix ready to rise)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Modularity of detector configurations (partially done for FCC)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Machine-Learning: should this be made available? (historic example MVA using root then becoming part of root)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404D1D-83C1-4BD7-A2A2-66A55292B59C}"/>
              </a:ext>
            </a:extLst>
          </p:cNvPr>
          <p:cNvSpPr/>
          <p:nvPr/>
        </p:nvSpPr>
        <p:spPr>
          <a:xfrm>
            <a:off x="6624320" y="2234942"/>
            <a:ext cx="53035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Timescales (my personal take):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FCC-</a:t>
            </a:r>
            <a:r>
              <a:rPr lang="en-US" sz="1600" b="1" dirty="0" err="1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short term production readiness by end of 2023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ILC, CLIC, CEPC: continuous improvement/migration (ecosystem continues to allow for production through </a:t>
            </a:r>
            <a:r>
              <a:rPr lang="en-US" sz="1600" b="1" dirty="0" err="1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ilcsoft</a:t>
            </a: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</a:t>
            </a:r>
            <a:r>
              <a:rPr lang="en-US" sz="1600" b="1" dirty="0" err="1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lcio</a:t>
            </a: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EDM4hep converter defines switchover readiness: done now</a:t>
            </a:r>
          </a:p>
        </p:txBody>
      </p:sp>
    </p:spTree>
    <p:extLst>
      <p:ext uri="{BB962C8B-B14F-4D97-AF65-F5344CB8AC3E}">
        <p14:creationId xmlns:p14="http://schemas.microsoft.com/office/powerpoint/2010/main" val="273540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7"/>
          <p:cNvSpPr txBox="1"/>
          <p:nvPr/>
        </p:nvSpPr>
        <p:spPr>
          <a:xfrm>
            <a:off x="3143672" y="477224"/>
            <a:ext cx="53315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Conclusions and Outlook</a:t>
            </a:r>
            <a:endParaRPr sz="2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Google Shape;39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393" name="Google Shape;393;p17"/>
          <p:cNvSpPr txBox="1"/>
          <p:nvPr/>
        </p:nvSpPr>
        <p:spPr>
          <a:xfrm>
            <a:off x="2593152" y="1461800"/>
            <a:ext cx="7475408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ECFA Higgs Factories Study: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lang="en-US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Bring together all </a:t>
            </a:r>
            <a:r>
              <a:rPr lang="en-US" sz="1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e+e</a:t>
            </a:r>
            <a:r>
              <a:rPr lang="en-US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- communities irrespective of gradient and continent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8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KEY4HEP: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Excellent collaboration between ILC, CLIC, CEPC, FCC-</a:t>
            </a:r>
            <a:r>
              <a:rPr lang="en-US" sz="1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ee</a:t>
            </a:r>
            <a:r>
              <a:rPr lang="en-US" sz="1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on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lang="en-US" sz="1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Geometry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lang="en-US" sz="1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Generators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lang="en-US" sz="1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Simulation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lang="en-US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Reconstruction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600" b="1" dirty="0">
              <a:solidFill>
                <a:srgbClr val="00009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Future work: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000099"/>
              </a:buClr>
              <a:buSzPts val="2000"/>
              <a:buFont typeface="Arial"/>
              <a:buChar char="•"/>
            </a:pPr>
            <a:r>
              <a:rPr lang="en-US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Join the e-group at CERN: ecfa-Workshop-Higgs-factory@cern.ch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endParaRPr lang="en-US" sz="1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lvl="0"/>
            <a:r>
              <a:rPr lang="en-US" sz="16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Thank you to: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000099"/>
              </a:buClr>
              <a:buSzPts val="2000"/>
              <a:buFont typeface="Arial"/>
              <a:buChar char="•"/>
            </a:pPr>
            <a:r>
              <a:rPr lang="en-US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Thank you to </a:t>
            </a:r>
            <a:r>
              <a:rPr lang="en-US" sz="1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Patrizia</a:t>
            </a:r>
            <a:r>
              <a:rPr lang="en-US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Azzi</a:t>
            </a:r>
            <a:r>
              <a:rPr lang="en-US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Frank Gaede, Gerardo </a:t>
            </a:r>
            <a:r>
              <a:rPr lang="en-US" sz="1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Ganis</a:t>
            </a:r>
            <a:r>
              <a:rPr lang="en-US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1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Weidong</a:t>
            </a:r>
            <a:r>
              <a:rPr lang="en-US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Li, </a:t>
            </a:r>
            <a:r>
              <a:rPr lang="en-US" sz="1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Fulvio</a:t>
            </a:r>
            <a:r>
              <a:rPr lang="en-US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Piccinini</a:t>
            </a:r>
            <a:r>
              <a:rPr lang="en-US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Andre </a:t>
            </a:r>
            <a:r>
              <a:rPr lang="en-US" sz="1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Sailer</a:t>
            </a:r>
            <a:r>
              <a:rPr lang="en-US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Jan </a:t>
            </a:r>
            <a:r>
              <a:rPr lang="en-US" sz="1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Strube</a:t>
            </a:r>
            <a:r>
              <a:rPr lang="en-US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for their input!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4" name="Google Shape;39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6964" y="4302566"/>
            <a:ext cx="1979676" cy="1979676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7"/>
          <p:cNvSpPr txBox="1"/>
          <p:nvPr/>
        </p:nvSpPr>
        <p:spPr>
          <a:xfrm rot="20388459">
            <a:off x="8805582" y="1432813"/>
            <a:ext cx="349612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 err="1">
                <a:solidFill>
                  <a:srgbClr val="B808A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1600" b="1" u="sng" dirty="0">
                <a:solidFill>
                  <a:srgbClr val="B808A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route to ECFA report: Your Participation is welcome</a:t>
            </a:r>
            <a:endParaRPr sz="1600" b="1" dirty="0">
              <a:solidFill>
                <a:srgbClr val="B808A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Google Shape;396;p17"/>
          <p:cNvSpPr txBox="1"/>
          <p:nvPr/>
        </p:nvSpPr>
        <p:spPr>
          <a:xfrm rot="-1224743">
            <a:off x="8235897" y="2747856"/>
            <a:ext cx="210049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>
                <a:solidFill>
                  <a:srgbClr val="B808A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Excellent Team in place: Join them!</a:t>
            </a:r>
            <a:endParaRPr sz="1600" b="1" dirty="0">
              <a:solidFill>
                <a:srgbClr val="B808A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Google Shape;93;p1">
            <a:extLst>
              <a:ext uri="{FF2B5EF4-FFF2-40B4-BE49-F238E27FC236}">
                <a16:creationId xmlns:a16="http://schemas.microsoft.com/office/drawing/2014/main" id="{7CFF7F72-9188-467B-860C-4F9DDA7551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968" y="219503"/>
            <a:ext cx="1979676" cy="1909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4495801" y="304800"/>
            <a:ext cx="157466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695400" y="797778"/>
            <a:ext cx="11017224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6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ECFA Study on Physics, Experiments and Detectors at a Future </a:t>
            </a:r>
            <a:r>
              <a:rPr lang="en-US" sz="1600" b="1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e+e</a:t>
            </a:r>
            <a:r>
              <a:rPr lang="en-US" sz="16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Factory</a:t>
            </a:r>
          </a:p>
          <a:p>
            <a:pPr lvl="0"/>
            <a:endParaRPr lang="en-US" sz="1600" b="1" dirty="0">
              <a:solidFill>
                <a:srgbClr val="0066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ECFA recognizes the need for the experimental and theoretical communities involved in physics studies,</a:t>
            </a:r>
          </a:p>
          <a:p>
            <a:pPr lvl="0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experiment designs and detector technologies at future Higgs factories to gather. ECFA supports a series</a:t>
            </a:r>
          </a:p>
          <a:p>
            <a:pPr lvl="0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of workshops with the aim to share challenges and expertise, to explore synergies in their efforts and</a:t>
            </a:r>
          </a:p>
          <a:p>
            <a:pPr lvl="0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 respond coherently to this priority in the European Strategy for Particle Physics (ESPP).</a:t>
            </a:r>
            <a:endParaRPr lang="en-US" sz="1600" b="1" dirty="0">
              <a:solidFill>
                <a:srgbClr val="00009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/>
            <a:endParaRPr lang="en-US" sz="1600" b="1" dirty="0">
              <a:solidFill>
                <a:srgbClr val="00009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Goal: bring the entire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e+e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Higgs factory effort together, foster cooperation across various projects;</a:t>
            </a:r>
          </a:p>
          <a:p>
            <a:pPr lvl="0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collaborative research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programmes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are to emerge </a:t>
            </a:r>
          </a:p>
        </p:txBody>
      </p:sp>
      <p:sp>
        <p:nvSpPr>
          <p:cNvPr id="109" name="Google Shape;10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7D40374-80B8-4874-B0A3-4CBE4FEB5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44" y="3646077"/>
            <a:ext cx="2095792" cy="133368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8F637D9-C6ED-4946-A140-F710316D0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3646077"/>
            <a:ext cx="1543265" cy="133368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DB8D3D5-165C-4EB0-9B04-54F218F28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6019" y="5181593"/>
            <a:ext cx="2657846" cy="67636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0C102AD-9637-4FDF-B946-60D5311F70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960446"/>
            <a:ext cx="2295845" cy="101931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93ED4B0-63FE-47E0-A9DD-723F50EA4A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8750" y="4207258"/>
            <a:ext cx="2314898" cy="523948"/>
          </a:xfrm>
          <a:prstGeom prst="rect">
            <a:avLst/>
          </a:prstGeom>
        </p:spPr>
      </p:pic>
      <p:sp>
        <p:nvSpPr>
          <p:cNvPr id="13" name="Google Shape;106;p2">
            <a:extLst>
              <a:ext uri="{FF2B5EF4-FFF2-40B4-BE49-F238E27FC236}">
                <a16:creationId xmlns:a16="http://schemas.microsoft.com/office/drawing/2014/main" id="{7032D226-72D2-47B3-9EC1-66DF65164D1F}"/>
              </a:ext>
            </a:extLst>
          </p:cNvPr>
          <p:cNvSpPr txBox="1"/>
          <p:nvPr/>
        </p:nvSpPr>
        <p:spPr>
          <a:xfrm>
            <a:off x="847800" y="5877778"/>
            <a:ext cx="1101722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6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Multi-year study to conclude in a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ECFA report</a:t>
            </a:r>
          </a:p>
          <a:p>
            <a:pPr lvl="0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Until ~2025</a:t>
            </a:r>
            <a:r>
              <a:rPr lang="en-US" sz="16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before the next European Strategy update</a:t>
            </a:r>
          </a:p>
        </p:txBody>
      </p:sp>
      <p:sp>
        <p:nvSpPr>
          <p:cNvPr id="11" name="Google Shape;395;p17">
            <a:extLst>
              <a:ext uri="{FF2B5EF4-FFF2-40B4-BE49-F238E27FC236}">
                <a16:creationId xmlns:a16="http://schemas.microsoft.com/office/drawing/2014/main" id="{C553CA42-32EA-48A7-BB9D-E647EB9FB002}"/>
              </a:ext>
            </a:extLst>
          </p:cNvPr>
          <p:cNvSpPr txBox="1"/>
          <p:nvPr/>
        </p:nvSpPr>
        <p:spPr>
          <a:xfrm rot="-1077225">
            <a:off x="9857227" y="434198"/>
            <a:ext cx="189824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B808A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Aidan Robson’s talk</a:t>
            </a:r>
            <a:endParaRPr sz="2000" b="1" dirty="0">
              <a:solidFill>
                <a:srgbClr val="B808A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4495801" y="304800"/>
            <a:ext cx="157466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695400" y="797778"/>
            <a:ext cx="11017224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6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WG 1: Physics Potential</a:t>
            </a:r>
          </a:p>
          <a:p>
            <a:pPr lvl="0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Convener: Patrick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Koppenburg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(NIKHEF Amsterdam), Jenny List (DESY), Fabio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Maltoni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(UC Louvain / Bologna) and</a:t>
            </a:r>
          </a:p>
          <a:p>
            <a:pPr lvl="0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Jorge de Blas (Granada)</a:t>
            </a:r>
          </a:p>
          <a:p>
            <a:pPr lvl="0"/>
            <a:endParaRPr lang="en-US" sz="1600" b="1" dirty="0">
              <a:solidFill>
                <a:srgbClr val="0066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/>
            <a:r>
              <a:rPr lang="en-US" sz="1600" b="1" dirty="0">
                <a:solidFill>
                  <a:srgbClr val="FF33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WG 2: Physics Analysis Methods</a:t>
            </a:r>
          </a:p>
          <a:p>
            <a:pPr lvl="0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Convener: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Patrizia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Azzi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(INFN-Padova / CERN),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Fulvio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Piccinini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(INFN Pavia) and Dirk Zerwas (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IJCLab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/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DMLab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</a:p>
          <a:p>
            <a:pPr lvl="0"/>
            <a:endParaRPr lang="en-US" sz="1600" b="1" dirty="0">
              <a:solidFill>
                <a:srgbClr val="0066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/>
            <a:r>
              <a:rPr lang="en-US" sz="16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WG 3: Detector R&amp;D</a:t>
            </a:r>
          </a:p>
          <a:p>
            <a:pPr lvl="0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Convener: Marie Cruz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Fouz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(CIEMAT - Madrid), Giovanni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Marchiori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(APC Paris) and Felix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Sefkow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(DESY) </a:t>
            </a:r>
          </a:p>
          <a:p>
            <a:endParaRPr lang="en-US" sz="1600" b="1" dirty="0">
              <a:solidFill>
                <a:srgbClr val="0066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r>
              <a:rPr lang="en-US" sz="16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Editors of the ECFA report (2025)</a:t>
            </a:r>
          </a:p>
          <a:p>
            <a:pPr lvl="0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Aidan Robson (Glasgow) and Christos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Leonidopoulos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(Edinburgh)</a:t>
            </a:r>
          </a:p>
        </p:txBody>
      </p:sp>
      <p:sp>
        <p:nvSpPr>
          <p:cNvPr id="109" name="Google Shape;10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07AEE5C-20E2-436F-BED4-5F3288D9EFFF}"/>
              </a:ext>
            </a:extLst>
          </p:cNvPr>
          <p:cNvSpPr txBox="1"/>
          <p:nvPr/>
        </p:nvSpPr>
        <p:spPr>
          <a:xfrm>
            <a:off x="538480" y="4175760"/>
            <a:ext cx="490711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ECFA Working Groups are not restricted to Europe!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Meetings:</a:t>
            </a:r>
            <a:endParaRPr lang="fr-FR" sz="1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https://indico.cern.ch/category/14055/</a:t>
            </a:r>
            <a:endParaRPr lang="fr-FR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Mailing list (e-group):</a:t>
            </a:r>
          </a:p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  <a:hlinkClick r:id="rId4"/>
              </a:rPr>
              <a:t>ecfa-Workshop-Higgs-factory@cern.ch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One workshop per year:</a:t>
            </a:r>
          </a:p>
          <a:p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October 11-13, 2023 Paestum (south of Naples)</a:t>
            </a:r>
          </a:p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https://agenda.infn.it/event/34841/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C7B8356-5B61-4A86-87E9-D84A64A42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1056" y="3282198"/>
            <a:ext cx="4679568" cy="30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3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4495801" y="304800"/>
            <a:ext cx="157466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ECFA WG2</a:t>
            </a:r>
            <a:endParaRPr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5EA5FE-44D0-4574-857F-5C23461D6A8C}"/>
              </a:ext>
            </a:extLst>
          </p:cNvPr>
          <p:cNvSpPr/>
          <p:nvPr/>
        </p:nvSpPr>
        <p:spPr>
          <a:xfrm>
            <a:off x="355600" y="1372850"/>
            <a:ext cx="5740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 from ECFA:</a:t>
            </a:r>
            <a:endParaRPr lang="fr-FR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Monte Carlo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generators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e+e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precision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EW,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Flavour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Higgs, and top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r>
              <a:rPr lang="fr-FR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endParaRPr lang="fr-FR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simulation and the limitations of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techniques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Simulation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 and vertex reconstruction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Jet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jet reconstruction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-flow reconstruction and global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description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identification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Flavour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tagging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timing information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fit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94CB3E-0958-46DA-B1B0-96DA83B7C7F1}"/>
              </a:ext>
            </a:extLst>
          </p:cNvPr>
          <p:cNvSpPr/>
          <p:nvPr/>
        </p:nvSpPr>
        <p:spPr>
          <a:xfrm>
            <a:off x="7843520" y="1332210"/>
            <a:ext cx="3007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Translated into concrete Topics:</a:t>
            </a:r>
            <a:endParaRPr lang="fr-FR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95;p17">
            <a:extLst>
              <a:ext uri="{FF2B5EF4-FFF2-40B4-BE49-F238E27FC236}">
                <a16:creationId xmlns:a16="http://schemas.microsoft.com/office/drawing/2014/main" id="{C1E7970D-3863-47EB-BB0C-318B3252B83A}"/>
              </a:ext>
            </a:extLst>
          </p:cNvPr>
          <p:cNvSpPr txBox="1"/>
          <p:nvPr/>
        </p:nvSpPr>
        <p:spPr>
          <a:xfrm rot="-1077225">
            <a:off x="7726723" y="2049800"/>
            <a:ext cx="33527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B808A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SOFTWARE ECOSYSTEM</a:t>
            </a:r>
            <a:endParaRPr sz="2000" b="1" dirty="0">
              <a:solidFill>
                <a:srgbClr val="B808A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395;p17">
            <a:extLst>
              <a:ext uri="{FF2B5EF4-FFF2-40B4-BE49-F238E27FC236}">
                <a16:creationId xmlns:a16="http://schemas.microsoft.com/office/drawing/2014/main" id="{CCEE89FD-7B32-45DD-A713-AB8D172C595E}"/>
              </a:ext>
            </a:extLst>
          </p:cNvPr>
          <p:cNvSpPr txBox="1"/>
          <p:nvPr/>
        </p:nvSpPr>
        <p:spPr>
          <a:xfrm rot="-1077225">
            <a:off x="7787683" y="2933720"/>
            <a:ext cx="33527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B808A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GENERATORS</a:t>
            </a:r>
            <a:endParaRPr sz="2000" b="1" dirty="0">
              <a:solidFill>
                <a:srgbClr val="B808A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395;p17">
            <a:extLst>
              <a:ext uri="{FF2B5EF4-FFF2-40B4-BE49-F238E27FC236}">
                <a16:creationId xmlns:a16="http://schemas.microsoft.com/office/drawing/2014/main" id="{15E096E5-727A-44A5-91FE-2E1662CDBDEC}"/>
              </a:ext>
            </a:extLst>
          </p:cNvPr>
          <p:cNvSpPr txBox="1"/>
          <p:nvPr/>
        </p:nvSpPr>
        <p:spPr>
          <a:xfrm rot="-1077225">
            <a:off x="7818163" y="3878600"/>
            <a:ext cx="33527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B808A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SIMULATION</a:t>
            </a:r>
            <a:endParaRPr sz="2000" b="1" dirty="0">
              <a:solidFill>
                <a:srgbClr val="B808A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395;p17">
            <a:extLst>
              <a:ext uri="{FF2B5EF4-FFF2-40B4-BE49-F238E27FC236}">
                <a16:creationId xmlns:a16="http://schemas.microsoft.com/office/drawing/2014/main" id="{528EBFDD-F5A9-465E-904A-5549CB805C4B}"/>
              </a:ext>
            </a:extLst>
          </p:cNvPr>
          <p:cNvSpPr txBox="1"/>
          <p:nvPr/>
        </p:nvSpPr>
        <p:spPr>
          <a:xfrm rot="-1077225">
            <a:off x="7950243" y="4823480"/>
            <a:ext cx="33527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B808A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RECONSTRUCTION</a:t>
            </a:r>
            <a:endParaRPr sz="2000" b="1" dirty="0">
              <a:solidFill>
                <a:srgbClr val="B808A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732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4495801" y="304800"/>
            <a:ext cx="33883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ECFA WG2 and KEY4HEP</a:t>
            </a:r>
            <a:endParaRPr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5EA5FE-44D0-4574-857F-5C23461D6A8C}"/>
              </a:ext>
            </a:extLst>
          </p:cNvPr>
          <p:cNvSpPr/>
          <p:nvPr/>
        </p:nvSpPr>
        <p:spPr>
          <a:xfrm>
            <a:off x="355600" y="3069570"/>
            <a:ext cx="462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Graphically:</a:t>
            </a:r>
            <a:endParaRPr lang="fr-FR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ndependent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inked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geometry</a:t>
            </a: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oftware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creenshot 2021-11-16 at 18.03.57.png">
            <a:extLst>
              <a:ext uri="{FF2B5EF4-FFF2-40B4-BE49-F238E27FC236}">
                <a16:creationId xmlns:a16="http://schemas.microsoft.com/office/drawing/2014/main" id="{93BC5ACF-0201-419F-8991-4DA2C81CE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170" y="836949"/>
            <a:ext cx="6564630" cy="423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B09078-D3BB-48D6-AF16-BB4A503F4A0F}"/>
              </a:ext>
            </a:extLst>
          </p:cNvPr>
          <p:cNvSpPr/>
          <p:nvPr/>
        </p:nvSpPr>
        <p:spPr>
          <a:xfrm>
            <a:off x="9265920" y="1300480"/>
            <a:ext cx="1188720" cy="3352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372023-3293-4D04-AA9E-668F92A360B2}"/>
              </a:ext>
            </a:extLst>
          </p:cNvPr>
          <p:cNvSpPr/>
          <p:nvPr/>
        </p:nvSpPr>
        <p:spPr>
          <a:xfrm>
            <a:off x="9814560" y="4328160"/>
            <a:ext cx="1188720" cy="3352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66972C-BE74-4324-978B-A877899A34FD}"/>
              </a:ext>
            </a:extLst>
          </p:cNvPr>
          <p:cNvSpPr/>
          <p:nvPr/>
        </p:nvSpPr>
        <p:spPr>
          <a:xfrm>
            <a:off x="406400" y="4420850"/>
            <a:ext cx="462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Historically, individual solutions chosen:</a:t>
            </a:r>
            <a:endParaRPr lang="fr-FR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ILD,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CLIC: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ilcsoft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with DD4hep, LCIO and Marlin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CEPC: CEPCSW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FCC-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FCCSW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C^3: CMS-based/inspired</a:t>
            </a: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084DF9-FB38-4704-A59F-20E9E02F1ACA}"/>
              </a:ext>
            </a:extLst>
          </p:cNvPr>
          <p:cNvSpPr/>
          <p:nvPr/>
        </p:nvSpPr>
        <p:spPr>
          <a:xfrm>
            <a:off x="6380480" y="5111730"/>
            <a:ext cx="462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common needs</a:t>
            </a:r>
            <a:endParaRPr lang="fr-FR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Geometry for simulation and reconstruction</a:t>
            </a: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 with Particle Flow</a:t>
            </a:r>
          </a:p>
        </p:txBody>
      </p:sp>
      <p:pic>
        <p:nvPicPr>
          <p:cNvPr id="20" name="Picture 4" descr="https://lh6.googleusercontent.com/0TbWcKMdOhnVJ-pwZlsLSyXDRrPTCYjj65ZBUBID2yoz5CXQ-zaC6oAUlbYovDRVSifQ1M86zPQ1b_GV_ODKyImZdNcDzGFqjPucpfodhtGOBPDGQd3pDQXpiokNFkdruXNTpqZUoGeEpdP5MfGb2Nn9ew=s2048">
            <a:extLst>
              <a:ext uri="{FF2B5EF4-FFF2-40B4-BE49-F238E27FC236}">
                <a16:creationId xmlns:a16="http://schemas.microsoft.com/office/drawing/2014/main" id="{1FDC0A28-B728-48C3-AF8F-00732D0C9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" y="1083556"/>
            <a:ext cx="3487737" cy="181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FAFA9B7-71DE-482D-99AE-A31F9A965D30}"/>
              </a:ext>
            </a:extLst>
          </p:cNvPr>
          <p:cNvSpPr/>
          <p:nvPr/>
        </p:nvSpPr>
        <p:spPr>
          <a:xfrm>
            <a:off x="5263111" y="6194900"/>
            <a:ext cx="42364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ECFA choice: Software ecosystem KEY4HEP</a:t>
            </a:r>
            <a:endParaRPr lang="fr-FR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1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4495801" y="304800"/>
            <a:ext cx="33883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KEY4HEP</a:t>
            </a:r>
            <a:endParaRPr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5EA5FE-44D0-4574-857F-5C23461D6A8C}"/>
              </a:ext>
            </a:extLst>
          </p:cNvPr>
          <p:cNvSpPr/>
          <p:nvPr/>
        </p:nvSpPr>
        <p:spPr>
          <a:xfrm>
            <a:off x="619760" y="5089902"/>
            <a:ext cx="462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Ecosystem (not just a framework):</a:t>
            </a:r>
            <a:endParaRPr lang="fr-FR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Geometry: DD4HEP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EDM: EDM4hep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ilcsoft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LCIO,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LCFIPlus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lcgeo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CEPCSW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(ATLAS inspired tracking) in progress</a:t>
            </a: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creenshot 2021-11-16 at 18.03.57.png">
            <a:extLst>
              <a:ext uri="{FF2B5EF4-FFF2-40B4-BE49-F238E27FC236}">
                <a16:creationId xmlns:a16="http://schemas.microsoft.com/office/drawing/2014/main" id="{93BC5ACF-0201-419F-8991-4DA2C81CE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170" y="2005349"/>
            <a:ext cx="6564630" cy="423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6.googleusercontent.com/C0WMrT5Zr1JRqiEx3YLY6tterIqvoqMXd94nc9S1GGPBqYRheScAWcjGxZwJqrQZrfRKZ8coItHVjbi-mgruwDNtj2UNXYX5XHcVxuZcHdzxompWZLXz-RlnpGVhdt4GnNeCsQx39ZCfQhZZJZxVIal1Mg=s2048">
            <a:extLst>
              <a:ext uri="{FF2B5EF4-FFF2-40B4-BE49-F238E27FC236}">
                <a16:creationId xmlns:a16="http://schemas.microsoft.com/office/drawing/2014/main" id="{F1557737-DCA3-481F-8340-79D440534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" y="2180354"/>
            <a:ext cx="40386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4341CB-46AA-48F6-BA37-E741FD61224E}"/>
              </a:ext>
            </a:extLst>
          </p:cNvPr>
          <p:cNvSpPr/>
          <p:nvPr/>
        </p:nvSpPr>
        <p:spPr>
          <a:xfrm>
            <a:off x="403860" y="779154"/>
            <a:ext cx="891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ECFA choice: Software ecosystem KEY4HEP</a:t>
            </a:r>
            <a:endParaRPr lang="fr-FR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Funded through AIDA-Innova</a:t>
            </a: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Adopted by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ILD, CEPC, CLIC, FCC-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aka fully developing and/or migrating to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involvement/contributions from all continents (China, Europe) and all gradients, circular and linear: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FCC-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CEPC and linear: ILD,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CLIC </a:t>
            </a:r>
          </a:p>
        </p:txBody>
      </p:sp>
      <p:sp>
        <p:nvSpPr>
          <p:cNvPr id="14" name="Google Shape;395;p17">
            <a:extLst>
              <a:ext uri="{FF2B5EF4-FFF2-40B4-BE49-F238E27FC236}">
                <a16:creationId xmlns:a16="http://schemas.microsoft.com/office/drawing/2014/main" id="{99A35AEA-BB4D-4919-A57D-DAA021940499}"/>
              </a:ext>
            </a:extLst>
          </p:cNvPr>
          <p:cNvSpPr txBox="1"/>
          <p:nvPr/>
        </p:nvSpPr>
        <p:spPr>
          <a:xfrm rot="-1077225">
            <a:off x="9512589" y="548374"/>
            <a:ext cx="197324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B808A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Frank Gaede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B808A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Gerardo </a:t>
            </a:r>
            <a:r>
              <a:rPr lang="en-US" sz="2000" b="1" u="sng" dirty="0" err="1">
                <a:solidFill>
                  <a:srgbClr val="B808A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Ganis</a:t>
            </a:r>
            <a:endParaRPr lang="en-US" sz="2000" b="1" u="sng" dirty="0">
              <a:solidFill>
                <a:srgbClr val="B808A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B808A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Andre </a:t>
            </a:r>
            <a:r>
              <a:rPr lang="en-US" sz="2000" b="1" u="sng" dirty="0" err="1">
                <a:solidFill>
                  <a:srgbClr val="B808A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Sailer</a:t>
            </a:r>
            <a:endParaRPr sz="2000" b="1" dirty="0">
              <a:solidFill>
                <a:srgbClr val="B808A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555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4495801" y="304800"/>
            <a:ext cx="33883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KEY4HEP: Framework </a:t>
            </a:r>
            <a:endParaRPr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5EA5FE-44D0-4574-857F-5C23461D6A8C}"/>
              </a:ext>
            </a:extLst>
          </p:cNvPr>
          <p:cNvSpPr/>
          <p:nvPr/>
        </p:nvSpPr>
        <p:spPr>
          <a:xfrm>
            <a:off x="6451600" y="1194276"/>
            <a:ext cx="462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Framework:</a:t>
            </a:r>
            <a:endParaRPr lang="fr-FR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Gaudi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initiated, adopted by ATLAS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source and project independent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support (HL-LHC)</a:t>
            </a:r>
          </a:p>
        </p:txBody>
      </p:sp>
      <p:pic>
        <p:nvPicPr>
          <p:cNvPr id="1026" name="Picture 2" descr="Screenshot 2021-11-16 at 18.03.57.png">
            <a:extLst>
              <a:ext uri="{FF2B5EF4-FFF2-40B4-BE49-F238E27FC236}">
                <a16:creationId xmlns:a16="http://schemas.microsoft.com/office/drawing/2014/main" id="{93BC5ACF-0201-419F-8991-4DA2C81CE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43909"/>
            <a:ext cx="5705470" cy="368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B0257E-EDDF-4E09-95D5-8FBB5A8A1ABF}"/>
              </a:ext>
            </a:extLst>
          </p:cNvPr>
          <p:cNvSpPr/>
          <p:nvPr/>
        </p:nvSpPr>
        <p:spPr>
          <a:xfrm>
            <a:off x="6461760" y="2691209"/>
            <a:ext cx="4622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processing framework designed to manage experiment workflows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Separation of data and algorithms; well defined interfaces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Separation of persistent and transient data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C++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Configuration: Python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6437FC-5023-4038-8F8A-C7B972417E82}"/>
              </a:ext>
            </a:extLst>
          </p:cNvPr>
          <p:cNvSpPr/>
          <p:nvPr/>
        </p:nvSpPr>
        <p:spPr>
          <a:xfrm>
            <a:off x="355600" y="4851876"/>
            <a:ext cx="1859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D2EF91-E0FE-4B3F-838E-BB1E9B1629DD}"/>
              </a:ext>
            </a:extLst>
          </p:cNvPr>
          <p:cNvSpPr/>
          <p:nvPr/>
        </p:nvSpPr>
        <p:spPr>
          <a:xfrm>
            <a:off x="7142480" y="4817567"/>
            <a:ext cx="304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 from </a:t>
            </a:r>
            <a:r>
              <a:rPr lang="en-US" sz="1600" b="1" dirty="0" err="1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ILCsoft</a:t>
            </a:r>
            <a:endParaRPr lang="en-US" sz="1600" b="1" dirty="0">
              <a:solidFill>
                <a:srgbClr val="2020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Switched to KEY4HEP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 to KEY4HEP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Initiated LCIO2EDM4hep work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A3E6A8-CFF9-4F98-AE11-A6C4B3BBC18B}"/>
              </a:ext>
            </a:extLst>
          </p:cNvPr>
          <p:cNvSpPr/>
          <p:nvPr/>
        </p:nvSpPr>
        <p:spPr>
          <a:xfrm>
            <a:off x="1859280" y="4817567"/>
            <a:ext cx="304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ilcsoft</a:t>
            </a:r>
            <a:endParaRPr lang="en-US" sz="1600" b="1" dirty="0">
              <a:solidFill>
                <a:srgbClr val="2020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Migrated to KEY4HEP by wrappers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translator LCIO EDM4hep ready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7374A7-6885-4105-A9A9-204159C2E411}"/>
              </a:ext>
            </a:extLst>
          </p:cNvPr>
          <p:cNvSpPr/>
          <p:nvPr/>
        </p:nvSpPr>
        <p:spPr>
          <a:xfrm>
            <a:off x="9621520" y="4848047"/>
            <a:ext cx="2448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FCC: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 in KEY4HEP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8AC3E2-C978-4455-BD3C-177D2FC53769}"/>
              </a:ext>
            </a:extLst>
          </p:cNvPr>
          <p:cNvSpPr/>
          <p:nvPr/>
        </p:nvSpPr>
        <p:spPr>
          <a:xfrm>
            <a:off x="4653280" y="4878527"/>
            <a:ext cx="257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2020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ilcsoft</a:t>
            </a:r>
            <a:endParaRPr lang="en-US" sz="1600" b="1" dirty="0">
              <a:solidFill>
                <a:srgbClr val="2020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ILD to migrate to KEY4HEP</a:t>
            </a:r>
          </a:p>
        </p:txBody>
      </p:sp>
    </p:spTree>
    <p:extLst>
      <p:ext uri="{BB962C8B-B14F-4D97-AF65-F5344CB8AC3E}">
        <p14:creationId xmlns:p14="http://schemas.microsoft.com/office/powerpoint/2010/main" val="3433672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4495801" y="304800"/>
            <a:ext cx="33883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KEY4HEP: Generators</a:t>
            </a:r>
            <a:endParaRPr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5EA5FE-44D0-4574-857F-5C23461D6A8C}"/>
              </a:ext>
            </a:extLst>
          </p:cNvPr>
          <p:cNvSpPr/>
          <p:nvPr/>
        </p:nvSpPr>
        <p:spPr>
          <a:xfrm>
            <a:off x="6451600" y="980916"/>
            <a:ext cx="462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Generators:</a:t>
            </a:r>
            <a:endParaRPr lang="fr-FR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Interfaces to many generators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Interfaces to key4hep processing chain (k4Gen)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Readers for relevant data formats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of auxiliary tools related to MC particles (filters, smearing, particle guns, …)</a:t>
            </a:r>
          </a:p>
        </p:txBody>
      </p:sp>
      <p:pic>
        <p:nvPicPr>
          <p:cNvPr id="1026" name="Picture 2" descr="Screenshot 2021-11-16 at 18.03.57.png">
            <a:extLst>
              <a:ext uri="{FF2B5EF4-FFF2-40B4-BE49-F238E27FC236}">
                <a16:creationId xmlns:a16="http://schemas.microsoft.com/office/drawing/2014/main" id="{93BC5ACF-0201-419F-8991-4DA2C81CE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43909"/>
            <a:ext cx="4166870" cy="269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0E3A1C5-21D8-45F6-B52A-A612764BB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0" y="3322481"/>
            <a:ext cx="7407910" cy="3297614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DCC8D490-350F-46ED-ACB3-83B73981F374}"/>
              </a:ext>
            </a:extLst>
          </p:cNvPr>
          <p:cNvCxnSpPr/>
          <p:nvPr/>
        </p:nvCxnSpPr>
        <p:spPr>
          <a:xfrm>
            <a:off x="670560" y="1534160"/>
            <a:ext cx="0" cy="1239520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D450509-1F73-4129-B805-81F036E796B9}"/>
              </a:ext>
            </a:extLst>
          </p:cNvPr>
          <p:cNvCxnSpPr>
            <a:cxnSpLocks/>
          </p:cNvCxnSpPr>
          <p:nvPr/>
        </p:nvCxnSpPr>
        <p:spPr>
          <a:xfrm>
            <a:off x="822960" y="2651760"/>
            <a:ext cx="1107440" cy="0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97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4495801" y="304800"/>
            <a:ext cx="33883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KEY4HEP: Geometry</a:t>
            </a:r>
            <a:endParaRPr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5EA5FE-44D0-4574-857F-5C23461D6A8C}"/>
              </a:ext>
            </a:extLst>
          </p:cNvPr>
          <p:cNvSpPr/>
          <p:nvPr/>
        </p:nvSpPr>
        <p:spPr>
          <a:xfrm>
            <a:off x="6400800" y="853182"/>
            <a:ext cx="462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k4geo:</a:t>
            </a:r>
            <a:endParaRPr lang="fr-FR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DD4hep detector models spread in several project repositories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ilcsoft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lcgeo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FCCDetectors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CEPCSW/Detector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k4geo is an attempt to reduce risk of duplications</a:t>
            </a:r>
          </a:p>
        </p:txBody>
      </p:sp>
      <p:pic>
        <p:nvPicPr>
          <p:cNvPr id="1026" name="Picture 2" descr="Screenshot 2021-11-16 at 18.03.57.png">
            <a:extLst>
              <a:ext uri="{FF2B5EF4-FFF2-40B4-BE49-F238E27FC236}">
                <a16:creationId xmlns:a16="http://schemas.microsoft.com/office/drawing/2014/main" id="{93BC5ACF-0201-419F-8991-4DA2C81CE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" y="775989"/>
            <a:ext cx="4989830" cy="322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497335C-86E2-4AC5-A3FC-739708E13A96}"/>
              </a:ext>
            </a:extLst>
          </p:cNvPr>
          <p:cNvCxnSpPr>
            <a:cxnSpLocks/>
          </p:cNvCxnSpPr>
          <p:nvPr/>
        </p:nvCxnSpPr>
        <p:spPr>
          <a:xfrm>
            <a:off x="2164080" y="3677920"/>
            <a:ext cx="2407920" cy="0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5C96437-F6EF-4D75-9ED3-18C77F188B5C}"/>
              </a:ext>
            </a:extLst>
          </p:cNvPr>
          <p:cNvCxnSpPr>
            <a:cxnSpLocks/>
          </p:cNvCxnSpPr>
          <p:nvPr/>
        </p:nvCxnSpPr>
        <p:spPr>
          <a:xfrm flipV="1">
            <a:off x="2550160" y="2316480"/>
            <a:ext cx="0" cy="904240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C0EB4A5-D294-44BE-9C4C-880725B72F65}"/>
              </a:ext>
            </a:extLst>
          </p:cNvPr>
          <p:cNvCxnSpPr>
            <a:cxnSpLocks/>
          </p:cNvCxnSpPr>
          <p:nvPr/>
        </p:nvCxnSpPr>
        <p:spPr>
          <a:xfrm flipV="1">
            <a:off x="3749040" y="2306320"/>
            <a:ext cx="0" cy="904240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393EF9D-4505-4A18-8528-A79CAA39B543}"/>
              </a:ext>
            </a:extLst>
          </p:cNvPr>
          <p:cNvSpPr/>
          <p:nvPr/>
        </p:nvSpPr>
        <p:spPr>
          <a:xfrm>
            <a:off x="721360" y="4195822"/>
            <a:ext cx="4622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Availability:</a:t>
            </a:r>
            <a:endParaRPr lang="fr-FR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CLICdet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Noble-Liquid Based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ED07AA-2513-4752-A281-42D7E2F9B9CC}"/>
              </a:ext>
            </a:extLst>
          </p:cNvPr>
          <p:cNvSpPr/>
          <p:nvPr/>
        </p:nvSpPr>
        <p:spPr>
          <a:xfrm>
            <a:off x="6502400" y="2502021"/>
            <a:ext cx="462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SLIC (C++-based Geant4 wrapper with simplified XML for geometry description)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 of SLIC and Marlin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DBD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Moved to DD4hep after DBD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3C43BE-D40D-4F26-8F77-10F93B02FB02}"/>
              </a:ext>
            </a:extLst>
          </p:cNvPr>
          <p:cNvSpPr/>
          <p:nvPr/>
        </p:nvSpPr>
        <p:spPr>
          <a:xfrm>
            <a:off x="7498080" y="4534546"/>
            <a:ext cx="40436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DD4HEP:</a:t>
            </a:r>
            <a:endParaRPr lang="fr-FR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 transition for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ILD, CLIC: took part in the development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FCC feedback: difficulties even for people with experience in Geant4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FCC engineering baseline designs not fully there yet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C6155A9-0743-43B5-9F3B-45520F69E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149" y="3906678"/>
            <a:ext cx="3974719" cy="292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26912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6582</TotalTime>
  <Words>1548</Words>
  <Application>Microsoft Office PowerPoint</Application>
  <PresentationFormat>Grand écran</PresentationFormat>
  <Paragraphs>280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zerwas</dc:creator>
  <cp:lastModifiedBy>Dirk Zerwas</cp:lastModifiedBy>
  <cp:revision>238</cp:revision>
  <dcterms:created xsi:type="dcterms:W3CDTF">2005-04-27T09:43:58Z</dcterms:created>
  <dcterms:modified xsi:type="dcterms:W3CDTF">2023-05-18T14:00:32Z</dcterms:modified>
</cp:coreProperties>
</file>