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4" r:id="rId5"/>
    <p:sldMasterId id="2147483705" r:id="rId6"/>
  </p:sldMasterIdLst>
  <p:notesMasterIdLst>
    <p:notesMasterId r:id="rId19"/>
  </p:notesMasterIdLst>
  <p:sldIdLst>
    <p:sldId id="374" r:id="rId7"/>
    <p:sldId id="399" r:id="rId8"/>
    <p:sldId id="385" r:id="rId9"/>
    <p:sldId id="386" r:id="rId10"/>
    <p:sldId id="407" r:id="rId11"/>
    <p:sldId id="413" r:id="rId12"/>
    <p:sldId id="396" r:id="rId13"/>
    <p:sldId id="423" r:id="rId14"/>
    <p:sldId id="257" r:id="rId15"/>
    <p:sldId id="258" r:id="rId16"/>
    <p:sldId id="425" r:id="rId17"/>
    <p:sldId id="424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 Math" panose="02040503050406030204" pitchFamily="18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Black" panose="020F0502020204030203" pitchFamily="34" charset="0"/>
      <p:bold r:id="rId31"/>
      <p:italic r:id="rId32"/>
      <p:bold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0E7527-E6A7-ED94-883C-DE5C843B8E50}" name="Schneider, Mitch E" initials="SME" userId="S::mitchs@slac.stanford.edu::d4d2cf96-1b5c-491d-a6f4-45843ad38c64" providerId="AD"/>
  <p188:author id="{6995D732-A0DB-A9CA-EA0E-E8AA94589F91}" name="Nanni, Emilio Alessandro" initials="NEA" userId="S::nanni@slac.stanford.edu::d02990cc-b364-4d31-ad1b-62540d2686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65A"/>
    <a:srgbClr val="E04F39"/>
    <a:srgbClr val="AF2D24"/>
    <a:srgbClr val="D4D1D1"/>
    <a:srgbClr val="B83A4B"/>
    <a:srgbClr val="8C1515"/>
    <a:srgbClr val="5E0E0E"/>
    <a:srgbClr val="5F574F"/>
    <a:srgbClr val="B6B1A9"/>
    <a:srgbClr val="544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B164A-99B7-4727-B9DB-6EC93FD3226E}" v="2" dt="2023-05-17T23:02:08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5388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474" y="348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0.fntdata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neider, Mitch E" userId="d4d2cf96-1b5c-491d-a6f4-45843ad38c64" providerId="ADAL" clId="{9AAB164A-99B7-4727-B9DB-6EC93FD3226E}"/>
    <pc:docChg chg="custSel modSld">
      <pc:chgData name="Schneider, Mitch E" userId="d4d2cf96-1b5c-491d-a6f4-45843ad38c64" providerId="ADAL" clId="{9AAB164A-99B7-4727-B9DB-6EC93FD3226E}" dt="2023-05-17T23:02:13.029" v="22" actId="14100"/>
      <pc:docMkLst>
        <pc:docMk/>
      </pc:docMkLst>
      <pc:sldChg chg="delSp modSp mod">
        <pc:chgData name="Schneider, Mitch E" userId="d4d2cf96-1b5c-491d-a6f4-45843ad38c64" providerId="ADAL" clId="{9AAB164A-99B7-4727-B9DB-6EC93FD3226E}" dt="2023-05-17T23:02:13.029" v="22" actId="14100"/>
        <pc:sldMkLst>
          <pc:docMk/>
          <pc:sldMk cId="1377586756" sldId="257"/>
        </pc:sldMkLst>
        <pc:spChg chg="mod">
          <ac:chgData name="Schneider, Mitch E" userId="d4d2cf96-1b5c-491d-a6f4-45843ad38c64" providerId="ADAL" clId="{9AAB164A-99B7-4727-B9DB-6EC93FD3226E}" dt="2023-05-17T23:02:10.269" v="21" actId="1076"/>
          <ac:spMkLst>
            <pc:docMk/>
            <pc:sldMk cId="1377586756" sldId="257"/>
            <ac:spMk id="2" creationId="{9C189953-DF77-258E-DFD0-CB2DDC3FBAB2}"/>
          </ac:spMkLst>
        </pc:spChg>
        <pc:spChg chg="mod">
          <ac:chgData name="Schneider, Mitch E" userId="d4d2cf96-1b5c-491d-a6f4-45843ad38c64" providerId="ADAL" clId="{9AAB164A-99B7-4727-B9DB-6EC93FD3226E}" dt="2023-05-17T23:01:52.677" v="13" actId="1076"/>
          <ac:spMkLst>
            <pc:docMk/>
            <pc:sldMk cId="1377586756" sldId="257"/>
            <ac:spMk id="5" creationId="{36A98651-89D2-80F7-C1B3-65802015A8F5}"/>
          </ac:spMkLst>
        </pc:spChg>
        <pc:spChg chg="del">
          <ac:chgData name="Schneider, Mitch E" userId="d4d2cf96-1b5c-491d-a6f4-45843ad38c64" providerId="ADAL" clId="{9AAB164A-99B7-4727-B9DB-6EC93FD3226E}" dt="2023-05-17T23:01:25.319" v="0" actId="478"/>
          <ac:spMkLst>
            <pc:docMk/>
            <pc:sldMk cId="1377586756" sldId="257"/>
            <ac:spMk id="14" creationId="{A9A4BC60-B43C-1DBC-4994-CA57E72921F8}"/>
          </ac:spMkLst>
        </pc:spChg>
        <pc:spChg chg="mod">
          <ac:chgData name="Schneider, Mitch E" userId="d4d2cf96-1b5c-491d-a6f4-45843ad38c64" providerId="ADAL" clId="{9AAB164A-99B7-4727-B9DB-6EC93FD3226E}" dt="2023-05-17T23:01:29.277" v="2" actId="1076"/>
          <ac:spMkLst>
            <pc:docMk/>
            <pc:sldMk cId="1377586756" sldId="257"/>
            <ac:spMk id="16" creationId="{62065272-108D-93EE-452A-8123B68196BC}"/>
          </ac:spMkLst>
        </pc:spChg>
        <pc:spChg chg="del">
          <ac:chgData name="Schneider, Mitch E" userId="d4d2cf96-1b5c-491d-a6f4-45843ad38c64" providerId="ADAL" clId="{9AAB164A-99B7-4727-B9DB-6EC93FD3226E}" dt="2023-05-17T23:01:26.950" v="1" actId="478"/>
          <ac:spMkLst>
            <pc:docMk/>
            <pc:sldMk cId="1377586756" sldId="257"/>
            <ac:spMk id="17" creationId="{27341EEE-C454-8242-3619-9FEA666EFE95}"/>
          </ac:spMkLst>
        </pc:spChg>
        <pc:picChg chg="mod">
          <ac:chgData name="Schneider, Mitch E" userId="d4d2cf96-1b5c-491d-a6f4-45843ad38c64" providerId="ADAL" clId="{9AAB164A-99B7-4727-B9DB-6EC93FD3226E}" dt="2023-05-17T23:01:49.757" v="12" actId="1076"/>
          <ac:picMkLst>
            <pc:docMk/>
            <pc:sldMk cId="1377586756" sldId="257"/>
            <ac:picMk id="4" creationId="{7FA16280-CFC5-3D85-D30A-CB1617CA8B0A}"/>
          </ac:picMkLst>
        </pc:picChg>
        <pc:picChg chg="mod">
          <ac:chgData name="Schneider, Mitch E" userId="d4d2cf96-1b5c-491d-a6f4-45843ad38c64" providerId="ADAL" clId="{9AAB164A-99B7-4727-B9DB-6EC93FD3226E}" dt="2023-05-17T23:01:48.653" v="11" actId="1076"/>
          <ac:picMkLst>
            <pc:docMk/>
            <pc:sldMk cId="1377586756" sldId="257"/>
            <ac:picMk id="9" creationId="{D8C515F9-2477-E5EC-D588-C2200BA8077A}"/>
          </ac:picMkLst>
        </pc:picChg>
        <pc:picChg chg="mod">
          <ac:chgData name="Schneider, Mitch E" userId="d4d2cf96-1b5c-491d-a6f4-45843ad38c64" providerId="ADAL" clId="{9AAB164A-99B7-4727-B9DB-6EC93FD3226E}" dt="2023-05-17T23:02:13.029" v="22" actId="14100"/>
          <ac:picMkLst>
            <pc:docMk/>
            <pc:sldMk cId="1377586756" sldId="257"/>
            <ac:picMk id="11" creationId="{1DC9F609-E876-5CFF-1D23-4CF4AB9541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70382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3643" b="6878"/>
          <a:stretch/>
        </p:blipFill>
        <p:spPr>
          <a:xfrm>
            <a:off x="0" y="-371475"/>
            <a:ext cx="12192000" cy="722947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B33C1A6-810D-DDED-8D31-EC18E018D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86" y="6300235"/>
            <a:ext cx="1734821" cy="33119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ED9A109-A838-4C3C-D79F-0ABD1B023D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7000" y="629427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4B - Prin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4C - Prin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6 - Prin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2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AE60-94BC-42CD-5400-8DE607C8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04BCB-ECED-CF4F-ED9E-C9C0C268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9537-66E3-4707-86D3-FDD8E8D50E42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659DF-61BA-3DD8-87B2-4B193C60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740CC-4438-0822-6458-D6092ED4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B656-9093-4021-9CCB-C63C597DE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13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0979-2549-E74E-253D-6D414FA9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FD4B1-B24E-27F8-C228-BAAD447C4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70F8-8737-B22B-4C4E-C89A7657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9537-66E3-4707-86D3-FDD8E8D50E42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22906-78B4-FB6A-112A-B5EE1D16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9BD87-484E-600A-8213-327AF80E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B656-9093-4021-9CCB-C63C597DE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6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D08F1-1A17-4C3F-927C-C0A031DD19D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1747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56C8-0D1C-D4C2-C889-F3BB64EE2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914A8-817D-4FFF-EB90-80CD2DF78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67A39-EA4B-74B8-28C9-DF9E3FF2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281A-0A95-B29A-E0A3-3C1DD8A95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86C60-29F6-76F2-172B-0A67375A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1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B93F5-D467-7B2C-3844-2318F8F9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B553E-8610-DA9D-AA9B-67F6AAFEE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C2959-8DF1-9E6C-D5D6-F38FF5A8C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35FF5-C23B-F5D0-0380-6734DF9E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403BA-8750-F329-F630-B1758213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7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7729D-D95D-BFAC-D2CD-61AA7AB1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8633A-A6CB-E2B7-34D6-9B0F72EEC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506CA-04D0-4175-0ABE-91F1BA4F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49E6E-9493-5725-6F99-BB062A02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B01BB-3D56-3CD7-EF5A-4B5AEAE1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63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1DBD-CBE1-665A-05A0-64684F4EA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3B40A-E50C-82FD-E686-FAD016419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038E0-9808-6856-34A6-1E32ADE71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49045-4DA3-D5C1-EEE2-0B1559B6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04E06-4440-8242-0600-D21391C5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AE5A0-3380-FB96-78D3-3EBF9792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36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38F1-EAF2-AD9F-9B6B-9283CBF3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CEADA-FF1C-52B8-CEA2-38AC9D8F6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1C415-1C73-8491-1252-5572BDBA5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C6A27-316A-19B8-37A9-779C31E87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E9D99-DB60-EF97-1991-D4BB95DCE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FD078-3FB7-1D8F-1545-5015203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3CA44-B344-AC3F-94AB-8480C6A1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1CB7F-38B0-6010-38DA-08B61823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3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D185-46BC-C1CE-A8AF-BB04B525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BBAC7-42D6-BEDB-CB93-EF1D99D8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1BD16-2D59-FCE9-A1EF-BAED5E84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29CAD-3E6B-DD72-0D8D-FC5FC3D3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6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D35B2-0809-3ECD-D21B-6288B62C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EED0E-4A34-BB3C-C239-B5BF50BF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925C8-F81E-69AB-80C7-7A42607A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22BD-244D-71F2-42F6-44728984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39A1-7A98-45E1-0F0B-BDFD86026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5BCFD-245B-4E9A-5043-26F5C3865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7B9CB-8A08-761C-C9F1-0F563A7E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86777-F6E2-8BCB-EB9A-2E3E2029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60281-2D8D-87D0-39EB-29300C70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27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A3205-5551-A47A-253D-9B154A7D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6221B4-3503-85C8-86B6-AB04E0253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FDB0E-C97B-C451-BD80-74C50AE73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D04F2-1910-A0ED-C064-46DB0B97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2BBB1-C5CD-2FBC-2330-7D35A2D3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35FDB-8EDF-D955-CB1C-9A27DF14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19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C33F-E456-F223-715F-E6EBADE6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94C56-17CF-88EF-CBD9-86A8B1795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83691-8CDC-2A20-1886-FB0A4380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28F46-FC40-FD46-5003-46F61751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9A873-3D32-CB02-7840-EDD04299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35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FBD224-DC43-12B6-597F-7998220E3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94CCC-776F-90BE-2C2E-48AF3AB6D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300A2-0EB3-FC2C-9FDB-1E82C384C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04798-1213-B6B7-0132-D88212D7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D93D4-D289-D15E-B8FE-4733525D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4A - Prin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6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rgbClr val="8C1515"/>
            </a:gs>
            <a:gs pos="10000">
              <a:srgbClr val="E04F39"/>
            </a:gs>
            <a:gs pos="100000">
              <a:srgbClr val="5E0E0E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  <p:sldLayoutId id="2147483718" r:id="rId14"/>
    <p:sldLayoutId id="2147483719" r:id="rId15"/>
    <p:sldLayoutId id="2147483720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0">
              <a:srgbClr val="8C1515"/>
            </a:gs>
            <a:gs pos="10000">
              <a:srgbClr val="E04F39"/>
            </a:gs>
            <a:gs pos="100000">
              <a:srgbClr val="5E0E0E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  <p:sldLayoutId id="214748371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63A8EE-0C8C-B496-8BCD-06C593EAE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B5C89-B661-8EB6-7308-C3A04EBE6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F79BD-A860-5BDA-2272-EF96C4C2AD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FB791-0481-4DB6-B006-5A445DE671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0BDA7-42F2-2722-4688-8FD8D4DDF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79F4-5EC1-F7DF-BB70-7BF62B20C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CABD4-6A97-4317-858E-5A0550547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1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29955-F1EF-A54C-7EAB-ABE042134A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647701"/>
            <a:ext cx="8226454" cy="224657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i="0" dirty="0">
                <a:solidFill>
                  <a:srgbClr val="CB6D04"/>
                </a:solidFill>
                <a:effectLst/>
                <a:latin typeface="Roboto Light" panose="020B0604020202020204" pitchFamily="2" charset="0"/>
              </a:rPr>
              <a:t>High Temperature Superconducting for RF cavity</a:t>
            </a:r>
            <a:endParaRPr lang="en-US" dirty="0"/>
          </a:p>
        </p:txBody>
      </p:sp>
      <p:sp>
        <p:nvSpPr>
          <p:cNvPr id="3" name="Text Box 39">
            <a:extLst>
              <a:ext uri="{FF2B5EF4-FFF2-40B4-BE49-F238E27FC236}">
                <a16:creationId xmlns:a16="http://schemas.microsoft.com/office/drawing/2014/main" id="{627DF777-5EDA-C143-DC01-D558C222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099" y="2894275"/>
            <a:ext cx="10692817" cy="17543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</a:rPr>
              <a:t>Mitchell E. Schneider, 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Gregory. P. Le Sage, Ankur Dhar, and Emilio A. Nanni;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>
                <a:solidFill>
                  <a:srgbClr val="FFFFFF"/>
                </a:solidFill>
                <a:latin typeface="Arial"/>
              </a:rPr>
              <a:t>SLAC National Accelerator Laboratory, Menlo Park,California,USA</a:t>
            </a:r>
            <a:endParaRPr lang="en-US" sz="2000" dirty="0">
              <a:solidFill>
                <a:srgbClr val="FFFFFF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</a:rPr>
              <a:t>Jessica </a:t>
            </a:r>
            <a:r>
              <a:rPr lang="en-US" sz="2000" dirty="0" err="1">
                <a:solidFill>
                  <a:srgbClr val="FFFFFF"/>
                </a:solidFill>
                <a:latin typeface="Arial"/>
              </a:rPr>
              <a:t>Golm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, Patrick </a:t>
            </a:r>
            <a:r>
              <a:rPr lang="en-US" sz="2000" dirty="0" err="1">
                <a:solidFill>
                  <a:srgbClr val="FFFFFF"/>
                </a:solidFill>
                <a:latin typeface="Arial"/>
              </a:rPr>
              <a:t>KrKotić,Walter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</a:rPr>
              <a:t>Wuensch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, Sergio </a:t>
            </a:r>
            <a:r>
              <a:rPr lang="en-US" sz="2000" dirty="0" err="1">
                <a:solidFill>
                  <a:srgbClr val="FFFFFF"/>
                </a:solidFill>
                <a:latin typeface="Arial"/>
              </a:rPr>
              <a:t>Calatroni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</a:rPr>
              <a:t> CERN, Geneva, Switzerland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Neil </a:t>
            </a:r>
            <a:r>
              <a:rPr lang="en-US" sz="2000" b="0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Lamas and</a:t>
            </a:r>
            <a:r>
              <a:rPr lang="en-US" sz="2000">
                <a:solidFill>
                  <a:schemeClr val="bg1"/>
                </a:solidFill>
                <a:latin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/>
              </a:rPr>
              <a:t>Joffre Gutierrez; ICMAB-CSIC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,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395713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3" y="178859"/>
            <a:ext cx="11827934" cy="7270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Cavity tuning by separating facets with pressed wedges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7" y="1329267"/>
            <a:ext cx="5012266" cy="5384800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Radial guide for each facet.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Frequency adjustment by separating facets using conical actuators on both sides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Current is axial, so small gaps do not affect wall current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All motion will be done against preloading springs</a:t>
            </a:r>
          </a:p>
          <a:p>
            <a:r>
              <a:rPr lang="en-US" sz="1600" dirty="0">
                <a:solidFill>
                  <a:schemeClr val="bg1"/>
                </a:solidFill>
              </a:rPr>
              <a:t>Note that the coupling aperture is changing with tuning, so beta is affected.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HFSS Simulation: Move all facets outward radially</a:t>
            </a:r>
          </a:p>
          <a:p>
            <a:pPr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Radial Offset [mm]	Frequency [GHz]	Q</a:t>
            </a:r>
          </a:p>
          <a:p>
            <a:pPr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0			11.4068		35950.2</a:t>
            </a: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0.01		11.3960		35722.1</a:t>
            </a: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0.02		11.3857		34996.4</a:t>
            </a: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0.05		11.3545		34152.9</a:t>
            </a: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0.1		11.3016		32911.5</a:t>
            </a:r>
          </a:p>
          <a:p>
            <a:pPr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 descr="thumbnail_image0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3667" y="1112223"/>
            <a:ext cx="2223185" cy="2840346"/>
          </a:xfrm>
          <a:prstGeom prst="rect">
            <a:avLst/>
          </a:prstGeom>
        </p:spPr>
      </p:pic>
      <p:pic>
        <p:nvPicPr>
          <p:cNvPr id="5" name="Picture 4" descr="thumbnail_image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4612" y="1059481"/>
            <a:ext cx="3331388" cy="2878822"/>
          </a:xfrm>
          <a:prstGeom prst="rect">
            <a:avLst/>
          </a:prstGeom>
        </p:spPr>
      </p:pic>
      <p:pic>
        <p:nvPicPr>
          <p:cNvPr id="6" name="Picture 5" descr="Offset Cavity Facets.jpg"/>
          <p:cNvPicPr>
            <a:picLocks noChangeAspect="1"/>
          </p:cNvPicPr>
          <p:nvPr/>
        </p:nvPicPr>
        <p:blipFill>
          <a:blip r:embed="rId4" cstate="print"/>
          <a:srcRect l="35404" t="29139" r="35385" b="29801"/>
          <a:stretch>
            <a:fillRect/>
          </a:stretch>
        </p:blipFill>
        <p:spPr>
          <a:xfrm>
            <a:off x="6883400" y="3992000"/>
            <a:ext cx="2683933" cy="27057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3" y="178859"/>
            <a:ext cx="11827934" cy="72707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Cavity with Pulse compressing capabilities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EB3056-3DE7-D5C2-BD28-44796D75B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309" y="905933"/>
            <a:ext cx="9548381" cy="399696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Cavity is currently being fabricated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Preliminary simulation shows its ability to work as a high-power pulse compressing cavity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High power testing of REBCO to start immediately with TWT power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More than an order of magnitude pulse compression can occur</a:t>
            </a:r>
          </a:p>
        </p:txBody>
      </p:sp>
      <p:pic>
        <p:nvPicPr>
          <p:cNvPr id="14" name="Picture 13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7BAE7CF0-C97D-E9FE-BE2C-05D84B30E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09" y="3188399"/>
            <a:ext cx="4108691" cy="3429000"/>
          </a:xfrm>
          <a:prstGeom prst="rect">
            <a:avLst/>
          </a:prstGeom>
        </p:spPr>
      </p:pic>
      <p:pic>
        <p:nvPicPr>
          <p:cNvPr id="16" name="Picture 15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1FAA6BE3-51C9-B536-F734-23332ED18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00" y="3188399"/>
            <a:ext cx="45331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8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958" y="327660"/>
            <a:ext cx="9358614" cy="632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D5E7F-CA5A-70EC-768D-A9D2D9D201F7}"/>
              </a:ext>
            </a:extLst>
          </p:cNvPr>
          <p:cNvSpPr txBox="1">
            <a:spLocks/>
          </p:cNvSpPr>
          <p:nvPr/>
        </p:nvSpPr>
        <p:spPr>
          <a:xfrm>
            <a:off x="2157257" y="1057637"/>
            <a:ext cx="8998423" cy="445283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This research has been supported by the U.S. Department of Energy (DOE) under Contract No. DE-AC02-76SF00515.</a:t>
            </a:r>
          </a:p>
          <a:p>
            <a:endParaRPr lang="en-US" sz="1800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  <a:p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Please support C^3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  <a:ea typeface="Lato" panose="020F0502020204030203" pitchFamily="34" charset="77"/>
              <a:cs typeface="Lato" panose="020F050202020403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E102A-1F7D-431D-6018-E665D58EC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960" y="3429000"/>
            <a:ext cx="2570079" cy="24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3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04" y="81631"/>
            <a:ext cx="10553700" cy="632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Motivation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ED5E7F-CA5A-70EC-768D-A9D2D9D201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422" y="793702"/>
                <a:ext cx="4460189" cy="4452832"/>
              </a:xfrm>
              <a:prstGeom prst="rect">
                <a:avLst/>
              </a:prstGeom>
            </p:spPr>
            <p:txBody>
              <a:bodyPr vert="horz" lIns="0" tIns="45720" rIns="91440" bIns="4572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rgbClr val="B83A4B"/>
                  </a:buClr>
                  <a:buFontTx/>
                  <a:buNone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466725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8636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13208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665288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b="0" i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TS4 is design to find the low and high-power characteristics for HTS and other materials in SRF in X-band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1. Measured RF conductivity of the sample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W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Lato"/>
                        <a:cs typeface="Lato"/>
                      </a:rPr>
                      <m:t>here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Lato"/>
                        <a:cs typeface="Lato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𝑠𝑎𝑚𝑝𝑙𝑒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Lato"/>
                        <a:cs typeface="Lato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𝑅𝑒𝑓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𝑠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𝑓𝑜𝑟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Lato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</a:rPr>
                                          <m:t>𝑅𝑒𝑓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𝑓𝑜𝑟𝑚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</a:rPr>
                                      <m:t>𝐻𝐹𝑆𝑆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Which is a component of the intrinsic quality factor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Lato"/>
                        <a:cs typeface="Lato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𝑐𝑎𝑣𝑖𝑡𝑦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/>
                      </a:rPr>
                      <m:t>+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𝑠𝑎𝑚𝑝𝑙𝑒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A TE11 mode hemispherical cavity to min E field on the surface and max H field to determine the quench field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We will use the fond RF conductivity to design RF cavity and accelerating cavity like Pulse compressor 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>
                      <a:lumMod val="95000"/>
                    </a:schemeClr>
                  </a:solidFill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/>
                  </a:solidFill>
                </a:endParaRPr>
              </a:p>
              <a:p>
                <a:endParaRPr lang="en-US" sz="1800" dirty="0">
                  <a:solidFill>
                    <a:schemeClr val="bg1"/>
                  </a:solidFill>
                  <a:ea typeface="Lato" panose="020F0502020204030203" pitchFamily="34" charset="77"/>
                  <a:cs typeface="Lato" panose="020F0502020204030203" pitchFamily="34" charset="77"/>
                </a:endParaRP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ED5E7F-CA5A-70EC-768D-A9D2D9D20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" y="793702"/>
                <a:ext cx="4460189" cy="4452832"/>
              </a:xfrm>
              <a:prstGeom prst="rect">
                <a:avLst/>
              </a:prstGeom>
              <a:blipFill>
                <a:blip r:embed="rId2"/>
                <a:stretch>
                  <a:fillRect l="-2869" r="-683" b="-23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CF4E91E2-DA23-3FA9-D075-5856F3EC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107" y="591110"/>
            <a:ext cx="3165471" cy="5273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48113F-4140-D6FD-955A-3BE7BAAFC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530" y="591110"/>
            <a:ext cx="4078577" cy="5273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9FBF0-DDB6-6498-292A-C9042D8D0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832" y="4581505"/>
            <a:ext cx="2552275" cy="20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83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Classical theory of conductivity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D5E7F-CA5A-70EC-768D-A9D2D9D201F7}"/>
              </a:ext>
            </a:extLst>
          </p:cNvPr>
          <p:cNvSpPr txBox="1">
            <a:spLocks/>
          </p:cNvSpPr>
          <p:nvPr/>
        </p:nvSpPr>
        <p:spPr>
          <a:xfrm>
            <a:off x="278796" y="1148156"/>
            <a:ext cx="5605593" cy="529949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To determine the conductivity of the walls of the cavity we find Conductivity(Temp) </a:t>
            </a:r>
          </a:p>
          <a:p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Using the density of states Bloch-</a:t>
            </a:r>
            <a:r>
              <a:rPr lang="en-US" sz="1800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Gruneisen</a:t>
            </a:r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law for resistivity is</a:t>
            </a:r>
          </a:p>
          <a:p>
            <a:pPr lvl="1" indent="0">
              <a:buNone/>
            </a:pPr>
            <a:endParaRPr lang="en-US" sz="1800" baseline="-25000" dirty="0">
              <a:solidFill>
                <a:schemeClr val="bg1"/>
              </a:solidFill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752475" lvl="1" indent="-285750">
              <a:buFont typeface="Symbol" panose="05050102010706020507" pitchFamily="18" charset="2"/>
              <a:buChar char="Þ"/>
            </a:pPr>
            <a:endParaRPr lang="en-US" sz="2400" baseline="-25000" dirty="0">
              <a:solidFill>
                <a:schemeClr val="bg1"/>
              </a:solidFill>
              <a:ea typeface="Lato" panose="020F0502020204030203" pitchFamily="34" charset="77"/>
              <a:cs typeface="Lato" panose="020F0502020204030203" pitchFamily="34" charset="77"/>
            </a:endParaRPr>
          </a:p>
          <a:p>
            <a:pPr lvl="1" indent="0">
              <a:buNone/>
            </a:pPr>
            <a:endParaRPr lang="en-US" sz="2400" baseline="-25000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baseline="-25000" dirty="0">
                <a:solidFill>
                  <a:schemeClr val="bg1"/>
                </a:solidFill>
              </a:rPr>
              <a:t>But for low temp we should the form </a:t>
            </a:r>
            <a:r>
              <a:rPr lang="en-US" sz="2400" baseline="-25000" dirty="0" err="1">
                <a:solidFill>
                  <a:schemeClr val="bg1"/>
                </a:solidFill>
              </a:rPr>
              <a:t>Rphy</a:t>
            </a:r>
            <a:r>
              <a:rPr lang="en-US" sz="2400" baseline="-25000" dirty="0">
                <a:solidFill>
                  <a:schemeClr val="bg1"/>
                </a:solidFill>
              </a:rPr>
              <a:t>. Rev. B D. B. Poker and CV. E. Klabunde  26 1270212 (1982)</a:t>
            </a:r>
          </a:p>
          <a:p>
            <a:endParaRPr lang="en-US" sz="2400" baseline="-25000" dirty="0">
              <a:solidFill>
                <a:schemeClr val="bg1"/>
              </a:solidFill>
            </a:endParaRPr>
          </a:p>
          <a:p>
            <a:endParaRPr lang="en-US" sz="2400" baseline="-25000" dirty="0">
              <a:solidFill>
                <a:schemeClr val="bg1"/>
              </a:solidFill>
            </a:endParaRPr>
          </a:p>
          <a:p>
            <a:r>
              <a:rPr lang="en-US" sz="2400" baseline="-25000" dirty="0">
                <a:solidFill>
                  <a:schemeClr val="bg1"/>
                </a:solidFill>
              </a:rPr>
              <a:t>Which matches with the national Institute of standards data that use a form of </a:t>
            </a:r>
          </a:p>
          <a:p>
            <a:endParaRPr lang="en-US" sz="2400" baseline="-25000" dirty="0">
              <a:solidFill>
                <a:schemeClr val="bg1"/>
              </a:solidFill>
            </a:endParaRPr>
          </a:p>
          <a:p>
            <a:pPr lvl="1" indent="0">
              <a:buNone/>
            </a:pPr>
            <a:endParaRPr lang="en-US" sz="2400" baseline="-25000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B80A8-F043-3AB5-6B3D-615CE3C1D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94" y="2933691"/>
            <a:ext cx="3087042" cy="689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86071-49CA-6100-9738-57C653CA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936" y="2933691"/>
            <a:ext cx="2793122" cy="700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40A342-5D08-D132-689D-73669AD4D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54" y="4498225"/>
            <a:ext cx="4486275" cy="628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04829-67D3-F1CA-E54E-327D7D34FC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08339" y="169656"/>
            <a:ext cx="3873553" cy="2942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32F9E3-828E-D00D-7458-D9DF45B72C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51"/>
          <a:stretch/>
        </p:blipFill>
        <p:spPr>
          <a:xfrm>
            <a:off x="7008339" y="3112021"/>
            <a:ext cx="3873553" cy="3600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543D4D-7DE7-BEAB-D4D3-6F71BA1A8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649" y="6055322"/>
            <a:ext cx="51339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Q(s) form </a:t>
            </a:r>
            <a:r>
              <a:rPr lang="en-US" sz="3200" dirty="0">
                <a:solidFill>
                  <a:schemeClr val="bg1"/>
                </a:solidFill>
              </a:rPr>
              <a:t>Bloch-</a:t>
            </a:r>
            <a:r>
              <a:rPr lang="en-US" sz="3200" dirty="0" err="1">
                <a:solidFill>
                  <a:schemeClr val="bg1"/>
                </a:solidFill>
              </a:rPr>
              <a:t>Gruneisen</a:t>
            </a:r>
            <a:r>
              <a:rPr lang="en-US" sz="3200" dirty="0">
                <a:solidFill>
                  <a:schemeClr val="bg1"/>
                </a:solidFill>
              </a:rPr>
              <a:t> law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D5E7F-CA5A-70EC-768D-A9D2D9D201F7}"/>
              </a:ext>
            </a:extLst>
          </p:cNvPr>
          <p:cNvSpPr txBox="1">
            <a:spLocks/>
          </p:cNvSpPr>
          <p:nvPr/>
        </p:nvSpPr>
        <p:spPr>
          <a:xfrm>
            <a:off x="235941" y="1031818"/>
            <a:ext cx="11956059" cy="445283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Use Bloch-Gruneisen conductivity, then we model in HFSS the Q</a:t>
            </a:r>
            <a:r>
              <a:rPr lang="en-US" sz="1800" baseline="-25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0</a:t>
            </a:r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, </a:t>
            </a:r>
            <a:r>
              <a:rPr lang="en-US" sz="1800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Q</a:t>
            </a:r>
            <a:r>
              <a:rPr lang="en-US" sz="1800" baseline="-25000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cavity</a:t>
            </a:r>
            <a:r>
              <a:rPr lang="en-US" sz="1800" baseline="-25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,</a:t>
            </a:r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Sample</a:t>
            </a:r>
            <a:r>
              <a:rPr lang="en-US" sz="1800" baseline="-25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Cu</a:t>
            </a:r>
            <a:r>
              <a:rPr lang="en-US" sz="1800" baseline="-25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 </a:t>
            </a:r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assuming that sample walls are equal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8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Q</a:t>
            </a:r>
            <a:r>
              <a:rPr lang="en-US" sz="1800" b="1" baseline="-25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0</a:t>
            </a:r>
            <a:r>
              <a:rPr lang="en-US" sz="18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Q</a:t>
            </a:r>
            <a:r>
              <a:rPr lang="en-US" sz="1800" b="1" baseline="-25000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sample</a:t>
            </a:r>
            <a:r>
              <a:rPr lang="en-US" sz="18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, and </a:t>
            </a:r>
            <a:r>
              <a:rPr lang="en-US" sz="1800" b="1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Q</a:t>
            </a:r>
            <a:r>
              <a:rPr lang="en-US" sz="1800" b="1" baseline="-25000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cavity</a:t>
            </a:r>
            <a:r>
              <a:rPr lang="en-US" sz="18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are parallel shifts of each other Assuming the same conductivity at a given temperature</a:t>
            </a:r>
          </a:p>
          <a:p>
            <a:pPr marL="752475" lvl="1" indent="-285750">
              <a:buFont typeface="Symbol" panose="05050102010706020507" pitchFamily="18" charset="2"/>
              <a:buChar char="Þ"/>
            </a:pPr>
            <a:endParaRPr lang="en-US" sz="1800" dirty="0">
              <a:solidFill>
                <a:schemeClr val="bg1"/>
              </a:solidFill>
            </a:endParaRPr>
          </a:p>
          <a:p>
            <a:pPr marL="752475" lvl="1" indent="-285750">
              <a:buFont typeface="Symbol" panose="05050102010706020507" pitchFamily="18" charset="2"/>
              <a:buChar char="Þ"/>
            </a:pPr>
            <a:endParaRPr lang="en-US" sz="1800" baseline="-25000" dirty="0">
              <a:solidFill>
                <a:schemeClr val="bg1"/>
              </a:solidFill>
            </a:endParaRPr>
          </a:p>
          <a:p>
            <a:pPr lvl="1" indent="0">
              <a:buNone/>
            </a:pPr>
            <a:endParaRPr lang="en-US" sz="1800" baseline="-25000" dirty="0">
              <a:solidFill>
                <a:schemeClr val="bg1"/>
              </a:solidFill>
            </a:endParaRPr>
          </a:p>
          <a:p>
            <a:pPr lvl="1" indent="0">
              <a:buNone/>
            </a:pPr>
            <a:endParaRPr lang="en-US" sz="1800" baseline="-25000" dirty="0">
              <a:solidFill>
                <a:schemeClr val="bg1"/>
              </a:solidFill>
            </a:endParaRPr>
          </a:p>
          <a:p>
            <a:pPr marL="752475" lvl="1" indent="-285750">
              <a:buFont typeface="Symbol" panose="05050102010706020507" pitchFamily="18" charset="2"/>
              <a:buChar char="Þ"/>
            </a:pPr>
            <a:endParaRPr lang="en-US" sz="1800" baseline="-25000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CAE37-9C60-22EE-29F6-3DEDDD6A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2319" y="2388997"/>
            <a:ext cx="5084631" cy="3843924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025CE2F3-A082-E8A5-925E-6ADA500AF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2381867"/>
            <a:ext cx="5276850" cy="385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5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Samples tested to find Q cavity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ED5E7F-CA5A-70EC-768D-A9D2D9D201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6700" y="1202584"/>
                <a:ext cx="5563649" cy="4452832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rgbClr val="B83A4B"/>
                  </a:buClr>
                  <a:buFontTx/>
                  <a:buNone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466725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8636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13208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665288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b="0" i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bg1"/>
                    </a:solidFill>
                  </a:rPr>
                  <a:t>We then tested the following samples to achieve the functional form of Q cavity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Where for Temp.&lt;9K for Nb We can treat the Nb as a perfect conductor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	</a:t>
                </a:r>
                <a:r>
                  <a:rPr lang="en-US" sz="1800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Then is</a:t>
                </a:r>
                <a:r>
                  <a:rPr lang="en-US" sz="1800" dirty="0">
                    <a:solidFill>
                      <a:schemeClr val="bg1"/>
                    </a:solidFill>
                    <a:ea typeface="Cambria Math" panose="02040503050406030204" pitchFamily="18" charset="0"/>
                    <a:cs typeface="Lat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𝑠𝑎𝑚𝑝𝑙𝑒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ea typeface="Cambria Math" panose="02040503050406030204" pitchFamily="18" charset="0"/>
                    <a:cs typeface="Lato"/>
                  </a:rPr>
                  <a:t>&gt;&gt;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𝑐𝑎𝑣𝑖𝑡𝑦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𝑐𝑎𝑣𝑖𝑡𝑦</m:t>
                        </m:r>
                      </m:sub>
                    </m:sSub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/>
                      </a:rPr>
                      <m:t>≈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0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Then for any Residual resistance value (RRR) the conductivity above 40 K is approximately the same of both samples clean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	We can then get the functional form from the copper sample scaled by the linear value we get for the niobium</a:t>
                </a:r>
              </a:p>
              <a:p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ED5E7F-CA5A-70EC-768D-A9D2D9D20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202584"/>
                <a:ext cx="5563649" cy="4452832"/>
              </a:xfrm>
              <a:prstGeom prst="rect">
                <a:avLst/>
              </a:prstGeom>
              <a:blipFill>
                <a:blip r:embed="rId2"/>
                <a:stretch>
                  <a:fillRect l="-2632" t="-137" r="-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3">
                <a:extLst>
                  <a:ext uri="{FF2B5EF4-FFF2-40B4-BE49-F238E27FC236}">
                    <a16:creationId xmlns:a16="http://schemas.microsoft.com/office/drawing/2014/main" id="{E6387C45-2020-8798-91B0-F9C1C0A02C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06044" y="1202584"/>
                <a:ext cx="4970763" cy="4452832"/>
              </a:xfrm>
              <a:prstGeom prst="rect">
                <a:avLst/>
              </a:prstGeom>
            </p:spPr>
            <p:txBody>
              <a:bodyPr vert="horz" lIns="0" tIns="45720" rIns="91440" bIns="4572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rgbClr val="B83A4B"/>
                  </a:buClr>
                  <a:buFontTx/>
                  <a:buNone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466725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8636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13208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665288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b="0" i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Lato"/>
                    <a:cs typeface="Times New Roman" panose="02020603050405020304" pitchFamily="18" charset="0"/>
                  </a:rPr>
                  <a:t>To Fit VNA data we us to Find Q0: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  <m:t>11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Lato"/>
                          <a:cs typeface="Lato"/>
                        </a:rPr>
                        <m:t>=20 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Lato"/>
                          <a:cs typeface="Lato"/>
                        </a:rPr>
                        <m:t>𝑙𝑜𝑔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Lato"/>
                                  <a:cs typeface="Lato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𝛽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−1−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Lato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Lato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Lato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 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𝛿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𝛽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+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1</m:t>
                              </m:r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+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𝑗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Lato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Lato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Lato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ato"/>
                        </a:rPr>
                        <m:t>𝛿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ato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ato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ato"/>
                            </a:rPr>
                            <m:t>𝑓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ato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ato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ato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ato"/>
                        </a:rPr>
                        <m:t>𝛽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ato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ato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𝑒𝑥𝑡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The fitting gives us the Q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Lato"/>
                          <a:cs typeface="Lato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𝑐𝑎𝑣𝑖𝑡𝑦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ato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ato"/>
                                </a:rPr>
                                <m:t>𝑠𝑎𝑚𝑝𝑙𝑒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=&gt;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𝑠𝑎𝑚𝑝𝑙𝑒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Lato"/>
                        <a:cs typeface="Lato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/>
                      </a:rPr>
                      <m:t>−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ato"/>
                              </a:rPr>
                              <m:t>𝑐𝑎𝑣𝑖𝑡𝑦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Lato"/>
                    <a:ea typeface="Lato"/>
                    <a:cs typeface="Lato"/>
                  </a:rPr>
                  <a:t> 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𝑐𝑎𝑣𝑖𝑡𝑦</m:t>
                        </m:r>
                      </m:sub>
                    </m:sSub>
                    <m:r>
                      <a:rPr lang="en-US" sz="1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/>
                      </a:rPr>
                      <m:t>&gt;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ea typeface="Cambria Math" panose="02040503050406030204" pitchFamily="18" charset="0"/>
                    <a:cs typeface="Lat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ato"/>
                          </a:rPr>
                          <m:t>0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/>
                  </a:solidFill>
                  <a:latin typeface="Lato"/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>
                      <a:lumMod val="95000"/>
                    </a:schemeClr>
                  </a:solidFill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>
                      <a:lumMod val="95000"/>
                    </a:schemeClr>
                  </a:solidFill>
                  <a:ea typeface="Lato"/>
                  <a:cs typeface="Lato"/>
                </a:endParaRPr>
              </a:p>
              <a:p>
                <a:endParaRPr lang="en-US" sz="1800" dirty="0">
                  <a:solidFill>
                    <a:schemeClr val="bg1"/>
                  </a:solidFill>
                </a:endParaRPr>
              </a:p>
              <a:p>
                <a:endParaRPr lang="en-US" sz="1800" dirty="0">
                  <a:solidFill>
                    <a:schemeClr val="bg1"/>
                  </a:solidFill>
                  <a:ea typeface="Lato" panose="020F0502020204030203" pitchFamily="34" charset="77"/>
                  <a:cs typeface="Lato" panose="020F0502020204030203" pitchFamily="34" charset="77"/>
                </a:endParaRPr>
              </a:p>
            </p:txBody>
          </p:sp>
        </mc:Choice>
        <mc:Fallback>
          <p:sp>
            <p:nvSpPr>
              <p:cNvPr id="2" name="Text Placeholder 3">
                <a:extLst>
                  <a:ext uri="{FF2B5EF4-FFF2-40B4-BE49-F238E27FC236}">
                    <a16:creationId xmlns:a16="http://schemas.microsoft.com/office/drawing/2014/main" id="{E6387C45-2020-8798-91B0-F9C1C0A02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044" y="1202584"/>
                <a:ext cx="4970763" cy="4452832"/>
              </a:xfrm>
              <a:prstGeom prst="rect">
                <a:avLst/>
              </a:prstGeom>
              <a:blipFill>
                <a:blip r:embed="rId3"/>
                <a:stretch>
                  <a:fillRect l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849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Functional form of Q cavity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ED5E7F-CA5A-70EC-768D-A9D2D9D201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6700" y="1202584"/>
                <a:ext cx="5941153" cy="4452832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rgbClr val="B83A4B"/>
                  </a:buClr>
                  <a:buFontTx/>
                  <a:buNone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466725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8636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1320800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665288" indent="-173038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400" b="0" i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Q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0</a:t>
                </a:r>
                <a:r>
                  <a:rPr lang="en-US" dirty="0">
                    <a:solidFill>
                      <a:schemeClr val="bg1"/>
                    </a:solidFill>
                  </a:rPr>
                  <a:t> Q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 cavity</a:t>
                </a:r>
                <a:r>
                  <a:rPr lang="en-US" dirty="0">
                    <a:solidFill>
                      <a:schemeClr val="bg1"/>
                    </a:solidFill>
                  </a:rPr>
                  <a:t> and </a:t>
                </a:r>
                <a:r>
                  <a:rPr lang="en-US" dirty="0" err="1">
                    <a:solidFill>
                      <a:schemeClr val="bg1"/>
                    </a:solidFill>
                  </a:rPr>
                  <a:t>Q</a:t>
                </a:r>
                <a:r>
                  <a:rPr lang="en-US" baseline="-25000" dirty="0" err="1">
                    <a:solidFill>
                      <a:schemeClr val="bg1"/>
                    </a:solidFill>
                  </a:rPr>
                  <a:t>sample</a:t>
                </a:r>
                <a:r>
                  <a:rPr lang="en-US" dirty="0">
                    <a:solidFill>
                      <a:schemeClr val="bg1"/>
                    </a:solidFill>
                  </a:rPr>
                  <a:t> can be treated as parallel shifts of one another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 data can now be modeled with Generalized logistics equation multiplied by a power term which is in the same form of the national Institute of standards equation which itself can be </a:t>
                </a:r>
                <a:r>
                  <a:rPr lang="en-US" dirty="0" err="1">
                    <a:solidFill>
                      <a:schemeClr val="bg1"/>
                    </a:solidFill>
                  </a:rPr>
                  <a:t>taylor</a:t>
                </a:r>
                <a:r>
                  <a:rPr lang="en-US" dirty="0">
                    <a:solidFill>
                      <a:schemeClr val="bg1"/>
                    </a:solidFill>
                  </a:rPr>
                  <a:t> expanded into the BG </a:t>
                </a:r>
              </a:p>
              <a:p>
                <a:r>
                  <a:rPr lang="en-US" sz="2000" dirty="0" err="1">
                    <a:solidFill>
                      <a:schemeClr val="bg1"/>
                    </a:solidFill>
                  </a:rPr>
                  <a:t>Q</a:t>
                </a:r>
                <a:r>
                  <a:rPr lang="en-US" sz="2000" baseline="-25000" dirty="0" err="1">
                    <a:solidFill>
                      <a:schemeClr val="bg1"/>
                    </a:solidFill>
                  </a:rPr>
                  <a:t>cavity</a:t>
                </a:r>
                <a:r>
                  <a:rPr lang="en-US" sz="2000" dirty="0">
                    <a:solidFill>
                      <a:schemeClr val="bg1"/>
                    </a:solidFill>
                  </a:rPr>
                  <a:t> (T)=A+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Where K,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:r>
                  <a:rPr lang="el-GR" dirty="0">
                    <a:solidFill>
                      <a:schemeClr val="bg1"/>
                    </a:solidFill>
                  </a:rPr>
                  <a:t>β</a:t>
                </a:r>
                <a:r>
                  <a:rPr lang="en-US" dirty="0">
                    <a:solidFill>
                      <a:schemeClr val="bg1"/>
                    </a:solidFill>
                  </a:rPr>
                  <a:t>,c, B and </a:t>
                </a:r>
                <a:r>
                  <a:rPr lang="el-GR" dirty="0">
                    <a:solidFill>
                      <a:schemeClr val="bg1"/>
                    </a:solidFill>
                  </a:rPr>
                  <a:t>α</a:t>
                </a:r>
                <a:r>
                  <a:rPr lang="en-US" dirty="0">
                    <a:solidFill>
                      <a:schemeClr val="bg1"/>
                    </a:solidFill>
                  </a:rPr>
                  <a:t> Our fitting coefficients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And a is confined to the asymptotic limit for low temperatures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𝑎𝑚𝑝𝑙𝑖𝑡𝑢𝑑𝑒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was obtained from the niobium results and was found to be 1.942e5</a:t>
                </a:r>
              </a:p>
              <a:p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ED5E7F-CA5A-70EC-768D-A9D2D9D20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202584"/>
                <a:ext cx="5941153" cy="4452832"/>
              </a:xfrm>
              <a:prstGeom prst="rect">
                <a:avLst/>
              </a:prstGeom>
              <a:blipFill>
                <a:blip r:embed="rId2"/>
                <a:stretch>
                  <a:fillRect l="-2669" r="-924" b="-1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E5FC04-8DC0-C4E4-9A5C-FAF71178D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05475" y="3429000"/>
            <a:ext cx="3901235" cy="3317277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18240CA-39E4-1B01-0F65-2907DA585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475" y="174704"/>
            <a:ext cx="3901235" cy="32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52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Low Power REBCO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D5E7F-CA5A-70EC-768D-A9D2D9D201F7}"/>
              </a:ext>
            </a:extLst>
          </p:cNvPr>
          <p:cNvSpPr txBox="1">
            <a:spLocks/>
          </p:cNvSpPr>
          <p:nvPr/>
        </p:nvSpPr>
        <p:spPr>
          <a:xfrm>
            <a:off x="335222" y="931637"/>
            <a:ext cx="5941153" cy="445283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Then We find Q cavity, using a combination of the niobium and copper datasets</a:t>
            </a:r>
          </a:p>
          <a:p>
            <a:r>
              <a:rPr lang="en-US" sz="18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REBCO results agree with previous experiments</a:t>
            </a:r>
          </a:p>
          <a:p>
            <a:r>
              <a:rPr lang="en-US" sz="1800" dirty="0">
                <a:solidFill>
                  <a:schemeClr val="bg1"/>
                </a:solidFill>
              </a:rPr>
              <a:t>Model is consistent with HFSS simulations and classical theory</a:t>
            </a:r>
          </a:p>
          <a:p>
            <a:r>
              <a:rPr lang="en-US" sz="1600" dirty="0">
                <a:solidFill>
                  <a:schemeClr val="bg1"/>
                </a:solidFill>
              </a:rPr>
              <a:t>We find that the Conductivity for Deposited Sample to be match with 42 GS/m±1GS/m</a:t>
            </a:r>
            <a:endParaRPr lang="en-US" dirty="0"/>
          </a:p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ea typeface="Lato"/>
                <a:cs typeface="Lato"/>
              </a:rPr>
              <a:t>Tapes Qs ref. of 2.4e6 and conductivity at 4K of 15 GS/m </a:t>
            </a:r>
            <a:r>
              <a:rPr lang="en-US" sz="1800" dirty="0" err="1">
                <a:solidFill>
                  <a:schemeClr val="bg1">
                    <a:lumMod val="95000"/>
                  </a:schemeClr>
                </a:solidFill>
                <a:ea typeface="Lato"/>
                <a:cs typeface="Lato"/>
              </a:rPr>
              <a:t>ie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ea typeface="Lato"/>
                <a:cs typeface="Lato"/>
              </a:rPr>
              <a:t> 35% of Ideal</a:t>
            </a:r>
          </a:p>
          <a:p>
            <a:endParaRPr lang="en-US" sz="1800" dirty="0">
              <a:solidFill>
                <a:schemeClr val="bg1">
                  <a:lumMod val="95000"/>
                </a:schemeClr>
              </a:solidFill>
              <a:ea typeface="Lato"/>
              <a:cs typeface="Lato"/>
            </a:endParaRPr>
          </a:p>
          <a:p>
            <a:endParaRPr lang="en-US" sz="1800" dirty="0">
              <a:solidFill>
                <a:schemeClr val="bg1">
                  <a:lumMod val="95000"/>
                </a:schemeClr>
              </a:solidFill>
              <a:ea typeface="Lato"/>
              <a:cs typeface="Lato"/>
            </a:endParaRPr>
          </a:p>
          <a:p>
            <a:endParaRPr lang="en-US" sz="1800" dirty="0">
              <a:solidFill>
                <a:schemeClr val="bg1">
                  <a:lumMod val="95000"/>
                </a:schemeClr>
              </a:solidFill>
              <a:ea typeface="Lato"/>
              <a:cs typeface="Lato"/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  <a:ea typeface="Lato" panose="020F0502020204030203" pitchFamily="34" charset="77"/>
              <a:cs typeface="Lato" panose="020F0502020204030203" pitchFamily="34" charset="77"/>
            </a:endParaRPr>
          </a:p>
        </p:txBody>
      </p:sp>
      <p:pic>
        <p:nvPicPr>
          <p:cNvPr id="8" name="Picture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C7D357C5-6827-CA56-8E7D-05E04CCA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097" y="210051"/>
            <a:ext cx="4226953" cy="3342856"/>
          </a:xfrm>
          <a:prstGeom prst="rect">
            <a:avLst/>
          </a:prstGeom>
        </p:spPr>
      </p:pic>
      <p:pic>
        <p:nvPicPr>
          <p:cNvPr id="10" name="Picture 9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353C228A-E732-6E9F-03A1-60CF5823E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097" y="3552907"/>
            <a:ext cx="4224169" cy="3168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1C5938-90BB-BBDC-EA95-4C2D6E9D2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93" y="4520461"/>
            <a:ext cx="6176810" cy="20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0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B6A25-FA38-6CE3-0BF1-1D44500A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Taped YBCO Results 80 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7DA3-1B37-BAA9-88F6-316117CF4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172C0-089A-7D75-4339-D6EA1937B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D5E7F-CA5A-70EC-768D-A9D2D9D201F7}"/>
              </a:ext>
            </a:extLst>
          </p:cNvPr>
          <p:cNvSpPr txBox="1">
            <a:spLocks/>
          </p:cNvSpPr>
          <p:nvPr/>
        </p:nvSpPr>
        <p:spPr>
          <a:xfrm>
            <a:off x="335222" y="931637"/>
            <a:ext cx="5941153" cy="445283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>
                  <a:lumMod val="95000"/>
                </a:schemeClr>
              </a:solidFill>
              <a:ea typeface="Lato"/>
              <a:cs typeface="Lato"/>
            </a:endParaRPr>
          </a:p>
          <a:p>
            <a:endParaRPr lang="en-US" sz="1800" dirty="0">
              <a:solidFill>
                <a:schemeClr val="bg1">
                  <a:lumMod val="95000"/>
                </a:schemeClr>
              </a:solidFill>
              <a:ea typeface="Lato"/>
              <a:cs typeface="Lato"/>
            </a:endParaRPr>
          </a:p>
          <a:p>
            <a:endParaRPr lang="en-US" sz="1800" dirty="0">
              <a:solidFill>
                <a:schemeClr val="bg1">
                  <a:lumMod val="95000"/>
                </a:schemeClr>
              </a:solidFill>
              <a:ea typeface="Lato"/>
              <a:cs typeface="Lato"/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  <a:ea typeface="Lato" panose="020F0502020204030203" pitchFamily="34" charset="77"/>
              <a:cs typeface="Lato" panose="020F0502020204030203" pitchFamily="34" charset="77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8B116CB9-725D-BDF6-0480-04D251310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435838"/>
              </p:ext>
            </p:extLst>
          </p:nvPr>
        </p:nvGraphicFramePr>
        <p:xfrm>
          <a:off x="2273691" y="931637"/>
          <a:ext cx="7200625" cy="56240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7700">
                  <a:extLst>
                    <a:ext uri="{9D8B030D-6E8A-4147-A177-3AD203B41FA5}">
                      <a16:colId xmlns:a16="http://schemas.microsoft.com/office/drawing/2014/main" val="1490586787"/>
                    </a:ext>
                  </a:extLst>
                </a:gridCol>
                <a:gridCol w="1192585">
                  <a:extLst>
                    <a:ext uri="{9D8B030D-6E8A-4147-A177-3AD203B41FA5}">
                      <a16:colId xmlns:a16="http://schemas.microsoft.com/office/drawing/2014/main" val="3352747481"/>
                    </a:ext>
                  </a:extLst>
                </a:gridCol>
                <a:gridCol w="1192585">
                  <a:extLst>
                    <a:ext uri="{9D8B030D-6E8A-4147-A177-3AD203B41FA5}">
                      <a16:colId xmlns:a16="http://schemas.microsoft.com/office/drawing/2014/main" val="1806633405"/>
                    </a:ext>
                  </a:extLst>
                </a:gridCol>
                <a:gridCol w="1192585">
                  <a:extLst>
                    <a:ext uri="{9D8B030D-6E8A-4147-A177-3AD203B41FA5}">
                      <a16:colId xmlns:a16="http://schemas.microsoft.com/office/drawing/2014/main" val="107314834"/>
                    </a:ext>
                  </a:extLst>
                </a:gridCol>
                <a:gridCol w="1192585">
                  <a:extLst>
                    <a:ext uri="{9D8B030D-6E8A-4147-A177-3AD203B41FA5}">
                      <a16:colId xmlns:a16="http://schemas.microsoft.com/office/drawing/2014/main" val="1515616036"/>
                    </a:ext>
                  </a:extLst>
                </a:gridCol>
                <a:gridCol w="1192585">
                  <a:extLst>
                    <a:ext uri="{9D8B030D-6E8A-4147-A177-3AD203B41FA5}">
                      <a16:colId xmlns:a16="http://schemas.microsoft.com/office/drawing/2014/main" val="2300463772"/>
                    </a:ext>
                  </a:extLst>
                </a:gridCol>
              </a:tblGrid>
              <a:tr h="6363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Q0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Qe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β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Qs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σ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974423"/>
                  </a:ext>
                </a:extLst>
              </a:tr>
              <a:tr h="395011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4K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Sample @ 80K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Sample @ 80K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Sample @ 80K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Sample @ 80K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505200"/>
                  </a:ext>
                </a:extLst>
              </a:tr>
              <a:tr h="6363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109025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158445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0.688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2.48e5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150 MS/m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772671"/>
                  </a:ext>
                </a:extLst>
              </a:tr>
              <a:tr h="6363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REBCO</a:t>
                      </a:r>
                    </a:p>
                    <a:p>
                      <a:pPr algn="ctr"/>
                      <a:r>
                        <a:rPr lang="en-US" sz="1800" dirty="0"/>
                        <a:t>Deposited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185545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130356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1.423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4.17e6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42 GS/m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3408436"/>
                  </a:ext>
                </a:extLst>
              </a:tr>
              <a:tr h="6363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REBCO</a:t>
                      </a:r>
                    </a:p>
                    <a:p>
                      <a:pPr algn="ctr"/>
                      <a:r>
                        <a:rPr lang="en-US" sz="1800" dirty="0"/>
                        <a:t>Taped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170976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133765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1.278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1.43e6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 GS/m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580409"/>
                  </a:ext>
                </a:extLst>
              </a:tr>
              <a:tr h="63638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80K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386702"/>
                  </a:ext>
                </a:extLst>
              </a:tr>
              <a:tr h="6363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92481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147769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0.626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2.34e5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134 MS/m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008459"/>
                  </a:ext>
                </a:extLst>
              </a:tr>
              <a:tr h="6363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REBCO</a:t>
                      </a:r>
                    </a:p>
                    <a:p>
                      <a:pPr algn="ctr"/>
                      <a:r>
                        <a:rPr lang="en-US" sz="1800" dirty="0"/>
                        <a:t>Deposited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135167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126911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1.30e6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GS/m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6040834"/>
                  </a:ext>
                </a:extLst>
              </a:tr>
              <a:tr h="63638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REBCO</a:t>
                      </a:r>
                    </a:p>
                    <a:p>
                      <a:pPr algn="ctr"/>
                      <a:r>
                        <a:rPr lang="en-US" sz="1800"/>
                        <a:t>Taped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120191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133041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5.99e5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2.6 GS/m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004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872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89953-DF77-258E-DFD0-CB2DDC3F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" y="77876"/>
            <a:ext cx="7910819" cy="6557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Octagonal HTS Cavity Design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C515F9-2477-E5EC-D588-C2200BA80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49" y="3014266"/>
            <a:ext cx="3152178" cy="3112444"/>
          </a:xfrm>
          <a:prstGeom prst="rect">
            <a:avLst/>
          </a:prstGeom>
        </p:spPr>
      </p:pic>
      <p:pic>
        <p:nvPicPr>
          <p:cNvPr id="11" name="Picture 10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DC9F609-E876-5CFF-1D23-4CF4AB954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36" y="178534"/>
            <a:ext cx="3028064" cy="27945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065272-108D-93EE-452A-8123B68196BC}"/>
              </a:ext>
            </a:extLst>
          </p:cNvPr>
          <p:cNvSpPr txBox="1"/>
          <p:nvPr/>
        </p:nvSpPr>
        <p:spPr>
          <a:xfrm>
            <a:off x="1260207" y="1502848"/>
            <a:ext cx="435120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11.426 GHz found in HFSS simulation so far</a:t>
            </a:r>
          </a:p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2Q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US" sz="1600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us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71,779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201178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a PEC cavity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= 39.554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HTS conductivity = 190x copper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Octagonal facet width is 8.416 mm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 radius around 5.7 mm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not a pure mode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10.312 mm inner, 11.151 mm outer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c/2p * C</a:t>
            </a:r>
            <a:r>
              <a:rPr lang="en-US" sz="1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 = 10.29 – 11.13 GHz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MW in TM01 mode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field volume 1784 MV/m, 3.278 MA/m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field surface 618.9 MV/m, 3.126 MA/m</a:t>
            </a:r>
          </a:p>
        </p:txBody>
      </p:sp>
      <p:pic>
        <p:nvPicPr>
          <p:cNvPr id="4" name="Picture 3" descr="A picture containing diagram">
            <a:extLst>
              <a:ext uri="{FF2B5EF4-FFF2-40B4-BE49-F238E27FC236}">
                <a16:creationId xmlns:a16="http://schemas.microsoft.com/office/drawing/2014/main" id="{7FA16280-CFC5-3D85-D30A-CB1617CA8B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0"/>
          <a:stretch/>
        </p:blipFill>
        <p:spPr>
          <a:xfrm>
            <a:off x="9058939" y="3014267"/>
            <a:ext cx="3028064" cy="3112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98651-89D2-80F7-C1B3-65802015A8F5}"/>
              </a:ext>
            </a:extLst>
          </p:cNvPr>
          <p:cNvSpPr txBox="1"/>
          <p:nvPr/>
        </p:nvSpPr>
        <p:spPr>
          <a:xfrm>
            <a:off x="6880671" y="6146431"/>
            <a:ext cx="443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Complex Mag E		Complex Mag H</a:t>
            </a:r>
          </a:p>
        </p:txBody>
      </p:sp>
    </p:spTree>
    <p:extLst>
      <p:ext uri="{BB962C8B-B14F-4D97-AF65-F5344CB8AC3E}">
        <p14:creationId xmlns:p14="http://schemas.microsoft.com/office/powerpoint/2010/main" val="1377586756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C067559DD9CC49BBF6BE12CB7327EA" ma:contentTypeVersion="2" ma:contentTypeDescription="Create a new document." ma:contentTypeScope="" ma:versionID="e93281115d416d3e83b264433c4e7f9d">
  <xsd:schema xmlns:xsd="http://www.w3.org/2001/XMLSchema" xmlns:xs="http://www.w3.org/2001/XMLSchema" xmlns:p="http://schemas.microsoft.com/office/2006/metadata/properties" xmlns:ns3="58bb48ed-9528-46aa-afbe-18e747f834ee" targetNamespace="http://schemas.microsoft.com/office/2006/metadata/properties" ma:root="true" ma:fieldsID="01e1745c41c065b0fcc2e14f03216bed" ns3:_="">
    <xsd:import namespace="58bb48ed-9528-46aa-afbe-18e747f834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b48ed-9528-46aa-afbe-18e747f83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8E1ECA-765E-4060-9569-5D3D84BDD4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693573-FDA2-41CE-A64C-A7604E3B8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bb48ed-9528-46aa-afbe-18e747f83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44B4F8-0D3A-45FA-9502-B74F740E9B93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58bb48ed-9528-46aa-afbe-18e747f834ee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Benjamin Bisconti 7_21</Template>
  <TotalTime>32427</TotalTime>
  <Words>1026</Words>
  <Application>Microsoft Office PowerPoint</Application>
  <PresentationFormat>Widescreen</PresentationFormat>
  <Paragraphs>182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Segoe UI</vt:lpstr>
      <vt:lpstr>Times New Roman</vt:lpstr>
      <vt:lpstr>Montserrat</vt:lpstr>
      <vt:lpstr>Lato Black</vt:lpstr>
      <vt:lpstr>Arial</vt:lpstr>
      <vt:lpstr>Symbol</vt:lpstr>
      <vt:lpstr>Roboto Light</vt:lpstr>
      <vt:lpstr>Lato</vt:lpstr>
      <vt:lpstr>Cambria Math</vt:lpstr>
      <vt:lpstr>Calibri Light</vt:lpstr>
      <vt:lpstr>Calibri</vt:lpstr>
      <vt:lpstr>SLAC Covers/Title Slides</vt:lpstr>
      <vt:lpstr>SLAC Interior Slides</vt:lpstr>
      <vt:lpstr>Custom Design</vt:lpstr>
      <vt:lpstr>PowerPoint Presentation</vt:lpstr>
      <vt:lpstr>Motivation </vt:lpstr>
      <vt:lpstr>Classical theory of conductivity</vt:lpstr>
      <vt:lpstr>Q(s) form Bloch-Gruneisen law </vt:lpstr>
      <vt:lpstr>Samples tested to find Q cavity</vt:lpstr>
      <vt:lpstr>Functional form of Q cavity</vt:lpstr>
      <vt:lpstr> Low Power REBCO Results</vt:lpstr>
      <vt:lpstr>Taped YBCO Results 80 K</vt:lpstr>
      <vt:lpstr>Octagonal HTS Cavity Design</vt:lpstr>
      <vt:lpstr>Cavity tuning by separating facets with pressed wedges</vt:lpstr>
      <vt:lpstr>Cavity with Pulse compressing capabilities</vt:lpstr>
      <vt:lpstr>Acknowledgments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Benjamin Bisconti</dc:creator>
  <cp:keywords/>
  <dc:description/>
  <cp:lastModifiedBy>Schneider, Mitch E</cp:lastModifiedBy>
  <cp:revision>125</cp:revision>
  <dcterms:created xsi:type="dcterms:W3CDTF">2022-07-27T17:08:32Z</dcterms:created>
  <dcterms:modified xsi:type="dcterms:W3CDTF">2023-05-17T23:02:18Z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0x010100ECC067559DD9CC49BBF6BE12CB7327EA</vt:lpwstr>
  </property>
</Properties>
</file>