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430" r:id="rId3"/>
    <p:sldId id="428" r:id="rId4"/>
    <p:sldId id="431" r:id="rId5"/>
    <p:sldId id="432" r:id="rId6"/>
    <p:sldId id="433" r:id="rId7"/>
    <p:sldId id="446" r:id="rId8"/>
    <p:sldId id="427" r:id="rId9"/>
    <p:sldId id="434" r:id="rId10"/>
    <p:sldId id="435" r:id="rId11"/>
    <p:sldId id="441" r:id="rId12"/>
    <p:sldId id="442" r:id="rId13"/>
    <p:sldId id="439" r:id="rId14"/>
    <p:sldId id="440" r:id="rId15"/>
    <p:sldId id="429" r:id="rId16"/>
    <p:sldId id="436" r:id="rId17"/>
    <p:sldId id="443" r:id="rId18"/>
    <p:sldId id="444" r:id="rId19"/>
    <p:sldId id="445" r:id="rId2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mamoto Akira" initials="YA" lastIdx="1" clrIdx="0">
    <p:extLst>
      <p:ext uri="{19B8F6BF-5375-455C-9EA6-DF929625EA0E}">
        <p15:presenceInfo xmlns:p15="http://schemas.microsoft.com/office/powerpoint/2012/main" userId="2dc024468f2e1927" providerId="Windows Live"/>
      </p:ext>
    </p:extLst>
  </p:cmAuthor>
  <p:cmAuthor id="2" name="山本 康史" initials="山本" lastIdx="1" clrIdx="1">
    <p:extLst>
      <p:ext uri="{19B8F6BF-5375-455C-9EA6-DF929625EA0E}">
        <p15:presenceInfo xmlns:p15="http://schemas.microsoft.com/office/powerpoint/2012/main" userId="761d810f7ffa07e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3333FF"/>
    <a:srgbClr val="FF00FF"/>
    <a:srgbClr val="FF99CC"/>
    <a:srgbClr val="66CCFF"/>
    <a:srgbClr val="CCFF99"/>
    <a:srgbClr val="9999FF"/>
    <a:srgbClr val="DEEBF7"/>
    <a:srgbClr val="339933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799B23B-EC83-4686-B30A-512413B5E67A}" styleName="淡色スタイル 3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7EB0F-4D4D-47C4-A7B7-4D2CFD5B604E}" type="datetimeFigureOut">
              <a:rPr kumimoji="1" lang="ja-JP" altLang="en-US" smtClean="0"/>
              <a:t>2023/5/15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CC543-2839-4E6D-8E56-23BD0717AF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8939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DD1802-C2BD-43BB-8ABD-0BC4B5FF2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46BC274-CB86-4856-AA60-FDC50B228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382D8AB-860E-4D6B-A886-8E6FA1509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16/May/2023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4D79A7F-4F07-44DF-AF48-3A890E6A5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LCWS2023 @SLAC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C997DCC-353C-4D68-9C54-9E78FC80E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8205C-53F2-4FC3-AB38-4372D95CE4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0893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A6B19B-C402-499F-BB2D-A90F111D1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3598D33-8E79-4B8D-893B-D097DE27B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EEC7277-6976-4184-B04B-C8A6AFDE7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16/May/2023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7824CE3-401D-4676-8585-A4EAD6D0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LCWS2023 @SLAC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68A2C9-A97C-4A35-8248-D1CCCA635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8205C-53F2-4FC3-AB38-4372D95CE4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5596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9BDEDC3-6EE8-4AEE-9D6F-5DF3BD1BCB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5905BE1-6DA3-44B5-BE98-111BE86524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2A12F0-E3D5-4655-8A02-037818EC9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16/May/2023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CAC507-02EA-4C18-9659-6C8CA82B2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LCWS2023 @SLAC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837470E-D7D7-4EB3-AB49-DAFE9A2BF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8205C-53F2-4FC3-AB38-4372D95CE4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6386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184AE7-CC3A-4316-9E57-5EBF34BE3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5CE17D-6EA2-4956-B0E4-BCF24C89E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E76F40-354B-4E71-AEF7-1264E6410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16/May/2023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9405676-A00F-439D-AA96-671ECA48A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LCWS2023 @SLAC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91A1C35-3FC5-487E-A1E9-B94362F8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8205C-53F2-4FC3-AB38-4372D95CE4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7030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893DF3-F8FC-4AAB-91C6-6CE671D08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215B66-C18C-4C46-A21D-B644595F8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E773BF7-B1EE-4FA4-BE00-5CA8EDEED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16/May/2023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E93256-9062-4D8F-867D-F2D5DCDCE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LCWS2023 @SLAC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726BDD-0114-4B0B-9AEE-B128EF8ED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8205C-53F2-4FC3-AB38-4372D95CE4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7876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AE55D2-DCB7-454F-964E-1CE5E749B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87CF14-4424-4E88-9D7E-CAFBABDE1F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2F4F7AC-0902-430A-9C4A-B9585EFA9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05855C8-0AB7-4B17-A0FA-A7C4E29C8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16/May/2023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D5005A5-54F1-45C1-AC2E-3D29F18D1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LCWS2023 @SLAC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7ADBA45-F9C1-49AC-ADA8-57FF146BA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8205C-53F2-4FC3-AB38-4372D95CE4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1281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416B61-8469-4DA8-B21A-7E8979F9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7885665-D759-49D9-A750-C75861B41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CC4D99C-C984-4155-BE4E-057F862F9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0FF1649-E31D-48F1-B912-CA36C0FBE5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6755835-9CCF-49CA-B0B6-07916F6C3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C087B9C-9741-4109-A1BB-71A580420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16/May/2023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7653359-8971-4C5C-B829-07D9DB367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LCWS2023 @SLAC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559524D-1EFB-476D-9A6B-B269EB6D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8205C-53F2-4FC3-AB38-4372D95CE4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8246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4DF71E-3CD5-49EC-BCE8-4D2E90577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121816D-13AC-4F81-9492-0962A3E5B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16/May/2023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629BFF9-8925-4311-A741-ED0CEF7AA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LCWS2023 @SLAC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546B968-2382-44A9-A651-033266A7A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8205C-53F2-4FC3-AB38-4372D95CE4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6442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87C4AE4-3D27-4EDE-A8FC-F2AD219CD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16/May/2023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FD94285-654D-41E3-8D25-3AC9464EA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LCWS2023 @SLAC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3BE1D7-1B31-43CA-B5BC-E7DFC4A0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8205C-53F2-4FC3-AB38-4372D95CE4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858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96BAD9-5133-489B-80A3-EC980A1AB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472C3B-7425-4ABC-8DCC-F094244AB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F2DD986-8C03-4B66-8773-4A7750A12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5B8BC53-F81C-4853-84F8-5102ED9BD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16/May/2023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15CEEFE-9D3B-4445-91A7-6AF26091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LCWS2023 @SLAC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4192F62-1396-4E4B-8CC2-7564B37C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8205C-53F2-4FC3-AB38-4372D95CE4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151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C81DF6-B85D-404C-B120-8BF62469B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6F72EB0-CD0B-41D0-825A-89DEE3C9D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C0FD0A0-D258-41C2-B4C1-16568069C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517313A-B173-4CBF-9CE6-A71FBB766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16/May/2023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419615C-C2E0-4CCC-8DE9-2831E4F5E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LCWS2023 @SLAC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F4661E4-C3F6-42B5-92A3-E56AF4A4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8205C-53F2-4FC3-AB38-4372D95CE4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9851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B85EB80-4AC2-4E1A-AD5F-380B40D23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C049018-B9B2-4F2C-BD32-176825647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4441B4-5261-49E3-B440-75CF6BC10F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16/May/2023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5EA0D07-D45B-4B06-8EA9-4BF07BD6B7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LCWS2023 @SLAC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E54F42D-9BC5-4823-AC0D-E330286C4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8205C-53F2-4FC3-AB38-4372D95CE4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350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emf"/><Relationship Id="rId12" Type="http://schemas.openxmlformats.org/officeDocument/2006/relationships/image" Target="../media/image6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10" Type="http://schemas.openxmlformats.org/officeDocument/2006/relationships/image" Target="../media/image58.tiff"/><Relationship Id="rId4" Type="http://schemas.openxmlformats.org/officeDocument/2006/relationships/image" Target="../media/image52.jpeg"/><Relationship Id="rId9" Type="http://schemas.openxmlformats.org/officeDocument/2006/relationships/image" Target="../media/image57.tiff"/><Relationship Id="rId1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tmp"/><Relationship Id="rId5" Type="http://schemas.openxmlformats.org/officeDocument/2006/relationships/image" Target="../media/image13.tmp"/><Relationship Id="rId4" Type="http://schemas.openxmlformats.org/officeDocument/2006/relationships/image" Target="../media/image12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tmp"/><Relationship Id="rId4" Type="http://schemas.openxmlformats.org/officeDocument/2006/relationships/image" Target="../media/image23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tmp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tmp"/><Relationship Id="rId4" Type="http://schemas.openxmlformats.org/officeDocument/2006/relationships/image" Target="../media/image29.png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422899D3-31E8-00AB-A854-B71565E66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8087CAF-26F2-49C3-9A22-D896861C9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3979"/>
            <a:ext cx="12192000" cy="3607792"/>
          </a:xfrm>
        </p:spPr>
        <p:txBody>
          <a:bodyPr anchor="ctr">
            <a:normAutofit/>
          </a:bodyPr>
          <a:lstStyle/>
          <a:p>
            <a:r>
              <a:rPr lang="en-US" altLang="ja-JP" b="1" dirty="0">
                <a:solidFill>
                  <a:srgbClr val="CC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SRF 5-year Plan in Japan for ILC</a:t>
            </a:r>
            <a:endParaRPr kumimoji="1" lang="ja-JP" altLang="en-US" b="1" dirty="0">
              <a:solidFill>
                <a:srgbClr val="CC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064757-09F9-478C-A310-04889EFF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16/May/2023</a:t>
            </a:r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A1DDA4-4381-429D-9BC7-436D5553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3"/>
            <a:ext cx="121920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LCWS2023 @SLAC</a:t>
            </a:r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0D2D4D-D7E6-45C6-AC3E-ADD5E16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54F8205C-53F2-4FC3-AB38-4372D95CE470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4E950F0-0B9A-473C-B995-03CB9CC392C2}"/>
              </a:ext>
            </a:extLst>
          </p:cNvPr>
          <p:cNvSpPr txBox="1"/>
          <p:nvPr/>
        </p:nvSpPr>
        <p:spPr>
          <a:xfrm>
            <a:off x="11242425" y="6262040"/>
            <a:ext cx="74892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Kirk</a:t>
            </a:r>
            <a:endParaRPr kumimoji="1" lang="ja-JP" alt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5830C46-BC1E-508D-0093-85DB26DE09FD}"/>
              </a:ext>
            </a:extLst>
          </p:cNvPr>
          <p:cNvSpPr txBox="1"/>
          <p:nvPr/>
        </p:nvSpPr>
        <p:spPr>
          <a:xfrm>
            <a:off x="0" y="4532921"/>
            <a:ext cx="12192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Yasuchika Yamamoto (KEK), on behalf of IDT WG2 SRF Group</a:t>
            </a:r>
            <a:endParaRPr kumimoji="1" lang="ja-JP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907DA70-B7D9-CF9A-4309-8163EADDA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762" y="5192732"/>
            <a:ext cx="3158475" cy="104043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98572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064757-09F9-478C-A310-04889EFF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16/May/2023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A1DDA4-4381-429D-9BC7-436D5553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3"/>
            <a:ext cx="121920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LCWS2023 @SLAC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0D2D4D-D7E6-45C6-AC3E-ADD5E16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54F8205C-53F2-4FC3-AB38-4372D95CE470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EB52ED-5E00-ECA6-6511-092116693C22}"/>
              </a:ext>
            </a:extLst>
          </p:cNvPr>
          <p:cNvSpPr txBox="1"/>
          <p:nvPr/>
        </p:nvSpPr>
        <p:spPr>
          <a:xfrm>
            <a:off x="165846" y="835320"/>
            <a:ext cx="11860305" cy="92333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Unify cryomodule (CM) design with ancillaries, based on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globally common engineering design</a:t>
            </a:r>
            <a:r>
              <a:rPr lang="en-US" altLang="ja-JP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drawings &amp; data-base</a:t>
            </a:r>
          </a:p>
          <a:p>
            <a:pPr marL="214313" indent="-214313">
              <a:buFont typeface="Wingdings" panose="05000000000000000000" pitchFamily="2" charset="2"/>
              <a:buChar char="u"/>
            </a:pPr>
            <a:r>
              <a:rPr kumimoji="1" lang="en-US" altLang="ja-JP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Establish globally compatible safety design base to be </a:t>
            </a:r>
            <a:r>
              <a:rPr lang="en-US" altLang="ja-JP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approved/authorized</a:t>
            </a:r>
            <a:r>
              <a:rPr kumimoji="1" lang="en-US" altLang="ja-JP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by HPGS</a:t>
            </a:r>
            <a:r>
              <a:rPr lang="en-US" altLang="ja-JP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regulations individually in each region, most likely referring ASME guidelines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 be compatible with Japanese regulations. </a:t>
            </a:r>
            <a:endParaRPr kumimoji="1" lang="en-US" altLang="ja-JP" dirty="0">
              <a:solidFill>
                <a:srgbClr val="FF0000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CAEC710-30DD-9F0B-CBB6-23FA93617A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76" y="1916172"/>
            <a:ext cx="2538624" cy="2255841"/>
          </a:xfrm>
          <a:prstGeom prst="rect">
            <a:avLst/>
          </a:prstGeom>
        </p:spPr>
      </p:pic>
      <p:pic>
        <p:nvPicPr>
          <p:cNvPr id="8" name="Content Placeholder 5" descr="A picture containing telescope&#10;&#10;Description automatically generated">
            <a:extLst>
              <a:ext uri="{FF2B5EF4-FFF2-40B4-BE49-F238E27FC236}">
                <a16:creationId xmlns:a16="http://schemas.microsoft.com/office/drawing/2014/main" id="{6E8D1A4E-AFE8-0D4D-CD9A-2997057EA1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916" y="1948650"/>
            <a:ext cx="3663637" cy="2050050"/>
          </a:xfrm>
          <a:prstGeom prst="rect">
            <a:avLst/>
          </a:prstGeom>
        </p:spPr>
      </p:pic>
      <p:pic>
        <p:nvPicPr>
          <p:cNvPr id="9" name="Content Placeholder 8" descr="A picture containing music, purple, bassoon&#10;&#10;Description automatically generated">
            <a:extLst>
              <a:ext uri="{FF2B5EF4-FFF2-40B4-BE49-F238E27FC236}">
                <a16:creationId xmlns:a16="http://schemas.microsoft.com/office/drawing/2014/main" id="{42F42CAC-1818-123E-551F-05FC665E88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25367" y="1948650"/>
            <a:ext cx="4181503" cy="2045505"/>
          </a:xfrm>
          <a:prstGeom prst="rect">
            <a:avLst/>
          </a:prstGeom>
        </p:spPr>
      </p:pic>
      <p:graphicFrame>
        <p:nvGraphicFramePr>
          <p:cNvPr id="10" name="表 3">
            <a:extLst>
              <a:ext uri="{FF2B5EF4-FFF2-40B4-BE49-F238E27FC236}">
                <a16:creationId xmlns:a16="http://schemas.microsoft.com/office/drawing/2014/main" id="{C412059F-FE67-4C18-23C0-AB5DB4766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818266"/>
              </p:ext>
            </p:extLst>
          </p:nvPr>
        </p:nvGraphicFramePr>
        <p:xfrm>
          <a:off x="1805324" y="4599094"/>
          <a:ext cx="8732376" cy="1854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9723">
                  <a:extLst>
                    <a:ext uri="{9D8B030D-6E8A-4147-A177-3AD203B41FA5}">
                      <a16:colId xmlns:a16="http://schemas.microsoft.com/office/drawing/2014/main" val="792913908"/>
                    </a:ext>
                  </a:extLst>
                </a:gridCol>
                <a:gridCol w="1936465">
                  <a:extLst>
                    <a:ext uri="{9D8B030D-6E8A-4147-A177-3AD203B41FA5}">
                      <a16:colId xmlns:a16="http://schemas.microsoft.com/office/drawing/2014/main" val="2624557942"/>
                    </a:ext>
                  </a:extLst>
                </a:gridCol>
                <a:gridCol w="2183094">
                  <a:extLst>
                    <a:ext uri="{9D8B030D-6E8A-4147-A177-3AD203B41FA5}">
                      <a16:colId xmlns:a16="http://schemas.microsoft.com/office/drawing/2014/main" val="2621808678"/>
                    </a:ext>
                  </a:extLst>
                </a:gridCol>
                <a:gridCol w="2183094">
                  <a:extLst>
                    <a:ext uri="{9D8B030D-6E8A-4147-A177-3AD203B41FA5}">
                      <a16:colId xmlns:a16="http://schemas.microsoft.com/office/drawing/2014/main" val="1891038012"/>
                    </a:ext>
                  </a:extLst>
                </a:gridCol>
              </a:tblGrid>
              <a:tr h="6298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Region</a:t>
                      </a:r>
                    </a:p>
                    <a:p>
                      <a:pPr algn="ctr"/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Regulation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Americas</a:t>
                      </a:r>
                    </a:p>
                    <a:p>
                      <a:pPr algn="ctr"/>
                      <a:r>
                        <a:rPr kumimoji="1" lang="en-US" altLang="ja-JP" sz="1400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ASME</a:t>
                      </a:r>
                      <a:endParaRPr kumimoji="1" lang="ja-JP" altLang="en-US" sz="1400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1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Europe </a:t>
                      </a:r>
                    </a:p>
                    <a:p>
                      <a:pPr algn="ctr"/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Eu-EN, TUV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1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Japan/Asia</a:t>
                      </a:r>
                    </a:p>
                    <a:p>
                      <a:pPr algn="ctr"/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JP-HPGS Act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50284532"/>
                  </a:ext>
                </a:extLst>
              </a:tr>
              <a:tr h="36467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CM tech. design base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LCLS-II</a:t>
                      </a:r>
                      <a:endParaRPr kumimoji="1" lang="ja-JP" altLang="en-US" sz="1400" b="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Euro-XFEL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  KEK-STF, QST-IFMIF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05469785"/>
                  </a:ext>
                </a:extLst>
              </a:tr>
              <a:tr h="364672"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 gridSpan="3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015311"/>
                  </a:ext>
                </a:extLst>
              </a:tr>
              <a:tr h="36467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ILC CM design </a:t>
                      </a:r>
                      <a:endParaRPr kumimoji="1" lang="ja-JP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Common CM design globally compatible to HPGS regulation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all regions</a:t>
                      </a:r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most likely </a:t>
                      </a:r>
                      <a:r>
                        <a:rPr kumimoji="1" lang="en-US" altLang="ja-JP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ASME guidelines to be compatible with Japanese regulations</a:t>
                      </a:r>
                      <a:r>
                        <a:rPr kumimoji="1" lang="en-US" altLang="ja-JP" sz="1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  </a:t>
                      </a:r>
                      <a:endParaRPr kumimoji="1" lang="ja-JP" altLang="en-US" sz="1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378428"/>
                  </a:ext>
                </a:extLst>
              </a:tr>
            </a:tbl>
          </a:graphicData>
        </a:graphic>
      </p:graphicFrame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22DA35B-ECA1-219B-9ED5-5EC26DDF256C}"/>
              </a:ext>
            </a:extLst>
          </p:cNvPr>
          <p:cNvSpPr txBox="1"/>
          <p:nvPr/>
        </p:nvSpPr>
        <p:spPr>
          <a:xfrm>
            <a:off x="4052997" y="2925938"/>
            <a:ext cx="10974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Cavity string </a:t>
            </a:r>
            <a:endParaRPr kumimoji="1" lang="ja-JP" altLang="en-US" sz="1100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059AB2F-407C-D2A6-555F-7AD9DDA5FEDE}"/>
              </a:ext>
            </a:extLst>
          </p:cNvPr>
          <p:cNvSpPr txBox="1"/>
          <p:nvPr/>
        </p:nvSpPr>
        <p:spPr>
          <a:xfrm>
            <a:off x="4949959" y="3539738"/>
            <a:ext cx="21142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Ancillaries:</a:t>
            </a:r>
          </a:p>
          <a:p>
            <a:r>
              <a:rPr lang="en-US" altLang="ja-JP" sz="11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       SC mag., tuners, couplers</a:t>
            </a:r>
            <a:endParaRPr kumimoji="1" lang="ja-JP" altLang="en-US" sz="1100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63E7194-B2CB-E25B-A956-3EF3B032E1C5}"/>
              </a:ext>
            </a:extLst>
          </p:cNvPr>
          <p:cNvCxnSpPr>
            <a:cxnSpLocks/>
          </p:cNvCxnSpPr>
          <p:nvPr/>
        </p:nvCxnSpPr>
        <p:spPr>
          <a:xfrm flipV="1">
            <a:off x="5612101" y="3207829"/>
            <a:ext cx="0" cy="498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AF07ADBB-E1D8-5F87-906D-97A1BDDA8D4B}"/>
              </a:ext>
            </a:extLst>
          </p:cNvPr>
          <p:cNvCxnSpPr>
            <a:cxnSpLocks/>
          </p:cNvCxnSpPr>
          <p:nvPr/>
        </p:nvCxnSpPr>
        <p:spPr>
          <a:xfrm flipV="1">
            <a:off x="5865130" y="3329134"/>
            <a:ext cx="180533" cy="406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6B81EFF5-EBD0-650D-CC6A-841B6AB0DACE}"/>
              </a:ext>
            </a:extLst>
          </p:cNvPr>
          <p:cNvCxnSpPr>
            <a:cxnSpLocks/>
          </p:cNvCxnSpPr>
          <p:nvPr/>
        </p:nvCxnSpPr>
        <p:spPr>
          <a:xfrm flipV="1">
            <a:off x="6226274" y="3450438"/>
            <a:ext cx="72419" cy="252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E4C889F-D897-4A97-A10E-A0F94E40C6D0}"/>
              </a:ext>
            </a:extLst>
          </p:cNvPr>
          <p:cNvSpPr txBox="1"/>
          <p:nvPr/>
        </p:nvSpPr>
        <p:spPr>
          <a:xfrm>
            <a:off x="8426055" y="3615470"/>
            <a:ext cx="2566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CM outlook with v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acuum vessel </a:t>
            </a:r>
            <a:endParaRPr kumimoji="1" lang="ja-JP" altLang="en-US" sz="1400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" name="右中かっこ 16">
            <a:extLst>
              <a:ext uri="{FF2B5EF4-FFF2-40B4-BE49-F238E27FC236}">
                <a16:creationId xmlns:a16="http://schemas.microsoft.com/office/drawing/2014/main" id="{9352D871-4207-B8C1-CE6B-204A719F2A3A}"/>
              </a:ext>
            </a:extLst>
          </p:cNvPr>
          <p:cNvSpPr/>
          <p:nvPr/>
        </p:nvSpPr>
        <p:spPr>
          <a:xfrm rot="5400000">
            <a:off x="7370259" y="3085594"/>
            <a:ext cx="273843" cy="5388678"/>
          </a:xfrm>
          <a:prstGeom prst="rightBrace">
            <a:avLst>
              <a:gd name="adj1" fmla="val 40001"/>
              <a:gd name="adj2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350" dirty="0">
              <a:latin typeface="Times New Roman" panose="02020603050405020304" pitchFamily="18" charset="0"/>
              <a:ea typeface="Arial Unicode MS" panose="020B0604020202020204" pitchFamily="50" charset="-128"/>
            </a:endParaRPr>
          </a:p>
        </p:txBody>
      </p:sp>
      <p:sp>
        <p:nvSpPr>
          <p:cNvPr id="19" name="タイトル 12">
            <a:extLst>
              <a:ext uri="{FF2B5EF4-FFF2-40B4-BE49-F238E27FC236}">
                <a16:creationId xmlns:a16="http://schemas.microsoft.com/office/drawing/2014/main" id="{4F85B066-B1EE-6349-9047-D5A0A24A428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6896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WP-prime 2: Cryomodule (CM)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design</a:t>
            </a:r>
            <a:r>
              <a:rPr lang="en-US" altLang="ja-JP" sz="2400" b="1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optimization, </a:t>
            </a: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construction</a:t>
            </a:r>
            <a:r>
              <a:rPr lang="en-US" altLang="ja-JP" sz="2400" b="1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(Scoping the CM Global Transfer and Performance Assurance)</a:t>
            </a:r>
            <a:endParaRPr lang="ja-JP" altLang="en-US" sz="2400" b="1" dirty="0">
              <a:latin typeface="Arial Unicode MS" panose="020B0604020202020204" pitchFamily="50" charset="-128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47F8B9B-0930-5088-B3B0-5CAAC3230279}"/>
              </a:ext>
            </a:extLst>
          </p:cNvPr>
          <p:cNvSpPr txBox="1"/>
          <p:nvPr/>
        </p:nvSpPr>
        <p:spPr>
          <a:xfrm>
            <a:off x="11112414" y="4079510"/>
            <a:ext cx="101341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Orlov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63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064757-09F9-478C-A310-04889EFF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16/May/2023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A1DDA4-4381-429D-9BC7-436D5553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3"/>
            <a:ext cx="121920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LCWS2023 @SLAC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0D2D4D-D7E6-45C6-AC3E-ADD5E16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54F8205C-53F2-4FC3-AB38-4372D95CE470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40F1DD8D-F644-70D0-77D2-015E92062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511023" y="1140764"/>
            <a:ext cx="6854108" cy="4574372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角丸四角形 24">
            <a:extLst>
              <a:ext uri="{FF2B5EF4-FFF2-40B4-BE49-F238E27FC236}">
                <a16:creationId xmlns:a16="http://schemas.microsoft.com/office/drawing/2014/main" id="{70E7AD26-36C3-9CAF-B4D9-AC325F17ADB9}"/>
              </a:ext>
            </a:extLst>
          </p:cNvPr>
          <p:cNvSpPr/>
          <p:nvPr/>
        </p:nvSpPr>
        <p:spPr bwMode="auto">
          <a:xfrm>
            <a:off x="6097492" y="2332564"/>
            <a:ext cx="303832" cy="369163"/>
          </a:xfrm>
          <a:prstGeom prst="roundRect">
            <a:avLst/>
          </a:prstGeom>
          <a:noFill/>
          <a:ln w="285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21888" tIns="60944" rIns="121888" bIns="60944" numCol="1" rtlCol="0" anchor="t" anchorCtr="0" compatLnSpc="1">
            <a:prstTxWarp prst="textNoShape">
              <a:avLst/>
            </a:prstTxWarp>
          </a:bodyPr>
          <a:lstStyle/>
          <a:p>
            <a:pPr marL="457086" indent="-457086" defTabSz="1218895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ja-JP" altLang="en-US" sz="1200" kern="0">
              <a:solidFill>
                <a:srgbClr val="434343"/>
              </a:solidFill>
              <a:latin typeface="Comic Sans MS" panose="030F0702030302020204" pitchFamily="66" charset="0"/>
              <a:ea typeface="ＭＳ Ｐゴシック" pitchFamily="112" charset="-128"/>
              <a:cs typeface="Arial"/>
              <a:sym typeface="Arial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CE5F30E1-D4E3-63AA-D784-4AFF71C81E77}"/>
              </a:ext>
            </a:extLst>
          </p:cNvPr>
          <p:cNvCxnSpPr>
            <a:cxnSpLocks/>
          </p:cNvCxnSpPr>
          <p:nvPr/>
        </p:nvCxnSpPr>
        <p:spPr>
          <a:xfrm flipH="1" flipV="1">
            <a:off x="6401324" y="2701727"/>
            <a:ext cx="686753" cy="1819951"/>
          </a:xfrm>
          <a:prstGeom prst="straightConnector1">
            <a:avLst/>
          </a:prstGeom>
          <a:ln w="28575">
            <a:solidFill>
              <a:srgbClr val="CCE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 descr="D:\DOCs\主幹\COI\COI-outside.jpg">
            <a:extLst>
              <a:ext uri="{FF2B5EF4-FFF2-40B4-BE49-F238E27FC236}">
                <a16:creationId xmlns:a16="http://schemas.microsoft.com/office/drawing/2014/main" id="{57618C92-0833-6681-65B1-87F842023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5" y="2332426"/>
            <a:ext cx="3120944" cy="1571516"/>
          </a:xfrm>
          <a:prstGeom prst="rect">
            <a:avLst/>
          </a:prstGeom>
          <a:noFill/>
          <a:ln w="28575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 descr="屋外, 建物, 駐車, 大きい が含まれている画像&#10;&#10;自動的に生成された説明">
            <a:extLst>
              <a:ext uri="{FF2B5EF4-FFF2-40B4-BE49-F238E27FC236}">
                <a16:creationId xmlns:a16="http://schemas.microsoft.com/office/drawing/2014/main" id="{18C91AFE-C7E6-DC58-E1D4-A0E1BD8EA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077" y="4521678"/>
            <a:ext cx="5055167" cy="1211393"/>
          </a:xfrm>
          <a:prstGeom prst="rect">
            <a:avLst/>
          </a:prstGeom>
          <a:ln w="28575">
            <a:solidFill>
              <a:srgbClr val="CCECFF"/>
            </a:solidFill>
          </a:ln>
        </p:spPr>
      </p:pic>
      <p:sp>
        <p:nvSpPr>
          <p:cNvPr id="10" name="角丸四角形 24">
            <a:extLst>
              <a:ext uri="{FF2B5EF4-FFF2-40B4-BE49-F238E27FC236}">
                <a16:creationId xmlns:a16="http://schemas.microsoft.com/office/drawing/2014/main" id="{A2129635-9CC8-2BDC-9146-ABC291BE0A8F}"/>
              </a:ext>
            </a:extLst>
          </p:cNvPr>
          <p:cNvSpPr/>
          <p:nvPr/>
        </p:nvSpPr>
        <p:spPr bwMode="auto">
          <a:xfrm>
            <a:off x="5973990" y="2073028"/>
            <a:ext cx="435299" cy="237186"/>
          </a:xfrm>
          <a:prstGeom prst="roundRect">
            <a:avLst/>
          </a:prstGeom>
          <a:noFill/>
          <a:ln w="285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21888" tIns="60944" rIns="121888" bIns="60944" numCol="1" rtlCol="0" anchor="t" anchorCtr="0" compatLnSpc="1">
            <a:prstTxWarp prst="textNoShape">
              <a:avLst/>
            </a:prstTxWarp>
          </a:bodyPr>
          <a:lstStyle/>
          <a:p>
            <a:pPr marL="457086" indent="-457086" defTabSz="1218895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ja-JP" altLang="en-US" sz="1200" kern="0">
              <a:solidFill>
                <a:srgbClr val="434343"/>
              </a:solidFill>
              <a:latin typeface="Comic Sans MS" panose="030F0702030302020204" pitchFamily="66" charset="0"/>
              <a:ea typeface="ＭＳ Ｐゴシック" pitchFamily="112" charset="-128"/>
              <a:cs typeface="Arial"/>
              <a:sym typeface="Arial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561B9AC5-7E1B-1CE6-E6A7-632792890165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3385919" y="2191621"/>
            <a:ext cx="2588071" cy="926563"/>
          </a:xfrm>
          <a:prstGeom prst="straightConnector1">
            <a:avLst/>
          </a:prstGeom>
          <a:ln w="28575">
            <a:solidFill>
              <a:srgbClr val="CCE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CBF83FE-7B16-1732-F61D-54624D2B1E77}"/>
              </a:ext>
            </a:extLst>
          </p:cNvPr>
          <p:cNvSpPr txBox="1"/>
          <p:nvPr/>
        </p:nvSpPr>
        <p:spPr>
          <a:xfrm>
            <a:off x="7355169" y="3488443"/>
            <a:ext cx="452098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STF</a:t>
            </a:r>
          </a:p>
          <a:p>
            <a:pPr algn="ctr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(Superconducting RF Test Facility)</a:t>
            </a:r>
            <a:endParaRPr kumimoji="1"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0A9AB42-FB5B-DF8E-8AB9-16A3D063E01E}"/>
              </a:ext>
            </a:extLst>
          </p:cNvPr>
          <p:cNvSpPr txBox="1"/>
          <p:nvPr/>
        </p:nvSpPr>
        <p:spPr>
          <a:xfrm>
            <a:off x="349722" y="1355816"/>
            <a:ext cx="295145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</a:p>
          <a:p>
            <a:pPr algn="ctr"/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(Center of Innovation)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角丸四角形 24">
            <a:extLst>
              <a:ext uri="{FF2B5EF4-FFF2-40B4-BE49-F238E27FC236}">
                <a16:creationId xmlns:a16="http://schemas.microsoft.com/office/drawing/2014/main" id="{50E6C2C3-BB9C-F51D-2419-4A7AC701645B}"/>
              </a:ext>
            </a:extLst>
          </p:cNvPr>
          <p:cNvSpPr/>
          <p:nvPr/>
        </p:nvSpPr>
        <p:spPr bwMode="auto">
          <a:xfrm>
            <a:off x="6350000" y="3696906"/>
            <a:ext cx="247265" cy="199779"/>
          </a:xfrm>
          <a:prstGeom prst="roundRect">
            <a:avLst/>
          </a:prstGeom>
          <a:noFill/>
          <a:ln w="285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21888" tIns="60944" rIns="121888" bIns="60944" numCol="1" rtlCol="0" anchor="t" anchorCtr="0" compatLnSpc="1">
            <a:prstTxWarp prst="textNoShape">
              <a:avLst/>
            </a:prstTxWarp>
          </a:bodyPr>
          <a:lstStyle/>
          <a:p>
            <a:pPr marL="457086" indent="-457086" defTabSz="1218895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ja-JP" altLang="en-US" sz="1200" kern="0">
              <a:solidFill>
                <a:srgbClr val="434343"/>
              </a:solidFill>
              <a:latin typeface="Comic Sans MS" panose="030F0702030302020204" pitchFamily="66" charset="0"/>
              <a:ea typeface="ＭＳ Ｐゴシック" pitchFamily="112" charset="-128"/>
              <a:cs typeface="Arial"/>
              <a:sym typeface="Arial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5E11949F-97AD-ED1C-BDB1-BA5CDFFBA882}"/>
              </a:ext>
            </a:extLst>
          </p:cNvPr>
          <p:cNvCxnSpPr>
            <a:cxnSpLocks/>
            <a:stCxn id="16" idx="0"/>
            <a:endCxn id="14" idx="1"/>
          </p:cNvCxnSpPr>
          <p:nvPr/>
        </p:nvCxnSpPr>
        <p:spPr>
          <a:xfrm flipV="1">
            <a:off x="4228302" y="3796796"/>
            <a:ext cx="2121698" cy="1475937"/>
          </a:xfrm>
          <a:prstGeom prst="straightConnector1">
            <a:avLst/>
          </a:prstGeom>
          <a:ln w="28575">
            <a:solidFill>
              <a:srgbClr val="CCE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>
            <a:extLst>
              <a:ext uri="{FF2B5EF4-FFF2-40B4-BE49-F238E27FC236}">
                <a16:creationId xmlns:a16="http://schemas.microsoft.com/office/drawing/2014/main" id="{F2486678-6C40-D39A-DB49-5F9BC288B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864" y="5272733"/>
            <a:ext cx="2752875" cy="1548492"/>
          </a:xfrm>
          <a:prstGeom prst="rect">
            <a:avLst/>
          </a:prstGeom>
          <a:ln w="28575">
            <a:solidFill>
              <a:srgbClr val="CCECFF"/>
            </a:solidFill>
          </a:ln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0761323-459F-029B-B210-000D1F077256}"/>
              </a:ext>
            </a:extLst>
          </p:cNvPr>
          <p:cNvSpPr txBox="1"/>
          <p:nvPr/>
        </p:nvSpPr>
        <p:spPr>
          <a:xfrm>
            <a:off x="1037965" y="4200961"/>
            <a:ext cx="370005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CFF</a:t>
            </a:r>
          </a:p>
          <a:p>
            <a:pPr algn="ctr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(Cavity Fabrication Facility)</a:t>
            </a:r>
            <a:endParaRPr kumimoji="1"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BD153DF-AB3B-6CB4-0F34-45BBF9D6C6C9}"/>
              </a:ext>
            </a:extLst>
          </p:cNvPr>
          <p:cNvSpPr txBox="1"/>
          <p:nvPr/>
        </p:nvSpPr>
        <p:spPr>
          <a:xfrm>
            <a:off x="1" y="-8965"/>
            <a:ext cx="12191999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ja-JP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SRF facilities at KEK</a:t>
            </a:r>
            <a:endParaRPr kumimoji="1" lang="ja-JP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23B4F96A-0C6A-6CBF-7DD9-FBCC254316AB}"/>
              </a:ext>
            </a:extLst>
          </p:cNvPr>
          <p:cNvSpPr/>
          <p:nvPr/>
        </p:nvSpPr>
        <p:spPr>
          <a:xfrm>
            <a:off x="144000" y="1210202"/>
            <a:ext cx="3383390" cy="2814598"/>
          </a:xfrm>
          <a:prstGeom prst="roundRect">
            <a:avLst>
              <a:gd name="adj" fmla="val 10016"/>
            </a:avLst>
          </a:prstGeom>
          <a:noFill/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4170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064757-09F9-478C-A310-04889EFF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16/May/2023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A1DDA4-4381-429D-9BC7-436D5553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3"/>
            <a:ext cx="121920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LCWS2023 @SLAC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0D2D4D-D7E6-45C6-AC3E-ADD5E16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54F8205C-53F2-4FC3-AB38-4372D95CE470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CF28E16-A603-BEDD-454A-755DFEE04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986" y="1537668"/>
            <a:ext cx="5612260" cy="378266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E16A022-A91C-2ADA-27F9-5D385DE4C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3736" y="495629"/>
            <a:ext cx="2081800" cy="1561350"/>
          </a:xfrm>
          <a:prstGeom prst="rect">
            <a:avLst/>
          </a:prstGeom>
        </p:spPr>
      </p:pic>
      <p:pic>
        <p:nvPicPr>
          <p:cNvPr id="7" name="Picture 2" descr="\\dapnia\data\manip\SACM_Prototypage_XFEL\I Images\PXFEL2_2\ISO4-SA-WS2\Train assemblé\P1020326.JPG">
            <a:extLst>
              <a:ext uri="{FF2B5EF4-FFF2-40B4-BE49-F238E27FC236}">
                <a16:creationId xmlns:a16="http://schemas.microsoft.com/office/drawing/2014/main" id="{6B9EE34D-FF35-9EBD-E42A-5D1FFCF2C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516" y="490454"/>
            <a:ext cx="2501719" cy="18761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dapnia\data\manip\SACM_Prototypage_XFEL\I Images\PXFEL2\2010-novembre\2010_11_26\P1090335.JPG">
            <a:extLst>
              <a:ext uri="{FF2B5EF4-FFF2-40B4-BE49-F238E27FC236}">
                <a16:creationId xmlns:a16="http://schemas.microsoft.com/office/drawing/2014/main" id="{46419A52-3A0D-ED5B-023C-D5C139B6C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8499" y="4982723"/>
            <a:ext cx="2335379" cy="155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C511ADD-9FAB-D687-6D06-BC0C75B3860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40" y="2681333"/>
            <a:ext cx="1392530" cy="22632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5535789-7971-A537-B8D5-84C4255211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18" b="21731"/>
          <a:stretch/>
        </p:blipFill>
        <p:spPr>
          <a:xfrm>
            <a:off x="4453638" y="4542847"/>
            <a:ext cx="2335379" cy="120347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CA9760E-69D5-435D-9974-D156808B1D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60" y="225027"/>
            <a:ext cx="3056823" cy="203730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8C34132-A0D4-D069-0E9B-761C678C22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76" y="3510212"/>
            <a:ext cx="2460036" cy="138393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5607BD7-647A-20DE-0CBF-5CEDC9AD31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233" y="4982723"/>
            <a:ext cx="2335379" cy="155691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8FA0330-ACD3-7B49-3819-8F83EC79BF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44" y="5119621"/>
            <a:ext cx="2570750" cy="171383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AFCD6A4-E157-2210-0618-F800F974A1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155" y="497971"/>
            <a:ext cx="2081801" cy="156135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4849DFE-E270-E8D5-DD45-ED923CEE3D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34" y="5574490"/>
            <a:ext cx="1463085" cy="1097314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46733D3-70D1-4480-63DE-D4B5CC4B9749}"/>
              </a:ext>
            </a:extLst>
          </p:cNvPr>
          <p:cNvSpPr txBox="1"/>
          <p:nvPr/>
        </p:nvSpPr>
        <p:spPr>
          <a:xfrm>
            <a:off x="714790" y="249455"/>
            <a:ext cx="2589170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Rail system for cavity string</a:t>
            </a:r>
            <a:endParaRPr kumimoji="1" lang="ja-JP" altLang="en-US" sz="16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1396ECF-9CA8-F8D2-7832-99193F836193}"/>
              </a:ext>
            </a:extLst>
          </p:cNvPr>
          <p:cNvSpPr txBox="1"/>
          <p:nvPr/>
        </p:nvSpPr>
        <p:spPr>
          <a:xfrm>
            <a:off x="3511289" y="257392"/>
            <a:ext cx="2571538" cy="3385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Robot</a:t>
            </a:r>
            <a:r>
              <a:rPr kumimoji="1" lang="ja-JP" altLang="en-US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arm</a:t>
            </a:r>
            <a:r>
              <a:rPr kumimoji="1" lang="ja-JP" altLang="en-US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for</a:t>
            </a:r>
            <a:r>
              <a:rPr kumimoji="1" lang="ja-JP" altLang="en-US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auto cleaning</a:t>
            </a:r>
            <a:endParaRPr kumimoji="1" lang="ja-JP" altLang="en-US" sz="16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508115-D457-2469-3B45-58D1BD926BF6}"/>
              </a:ext>
            </a:extLst>
          </p:cNvPr>
          <p:cNvSpPr txBox="1"/>
          <p:nvPr/>
        </p:nvSpPr>
        <p:spPr>
          <a:xfrm>
            <a:off x="7317859" y="214361"/>
            <a:ext cx="1978427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Cryomodule</a:t>
            </a:r>
            <a:r>
              <a:rPr kumimoji="1" lang="ja-JP" altLang="en-US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test</a:t>
            </a:r>
            <a:r>
              <a:rPr kumimoji="1" lang="ja-JP" altLang="en-US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cave</a:t>
            </a:r>
            <a:endParaRPr kumimoji="1" lang="ja-JP" altLang="en-US" sz="16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104D393-401A-A7DC-1C9E-C8DB17DB3375}"/>
              </a:ext>
            </a:extLst>
          </p:cNvPr>
          <p:cNvSpPr txBox="1"/>
          <p:nvPr/>
        </p:nvSpPr>
        <p:spPr>
          <a:xfrm>
            <a:off x="7038319" y="4758741"/>
            <a:ext cx="3935693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Hanger</a:t>
            </a:r>
            <a:r>
              <a:rPr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and rail system for CM construction</a:t>
            </a:r>
            <a:endParaRPr kumimoji="1" lang="ja-JP" altLang="en-US" sz="16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B18B185-982A-3082-8207-7FEC1895AC7C}"/>
              </a:ext>
            </a:extLst>
          </p:cNvPr>
          <p:cNvSpPr txBox="1"/>
          <p:nvPr/>
        </p:nvSpPr>
        <p:spPr>
          <a:xfrm>
            <a:off x="4926654" y="5746326"/>
            <a:ext cx="2031325" cy="3385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Heat</a:t>
            </a:r>
            <a:r>
              <a:rPr kumimoji="1" lang="ja-JP" altLang="en-US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furnace</a:t>
            </a:r>
            <a:r>
              <a:rPr kumimoji="1" lang="ja-JP" altLang="en-US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upgrade</a:t>
            </a:r>
            <a:endParaRPr kumimoji="1" lang="ja-JP" altLang="en-US" sz="16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DA75AC1-C823-1717-FAC0-28C18DD56FCC}"/>
              </a:ext>
            </a:extLst>
          </p:cNvPr>
          <p:cNvSpPr txBox="1"/>
          <p:nvPr/>
        </p:nvSpPr>
        <p:spPr>
          <a:xfrm>
            <a:off x="1066302" y="4994937"/>
            <a:ext cx="2929007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Cryogenics</a:t>
            </a:r>
            <a:r>
              <a:rPr lang="ja-JP" altLang="en-US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upgrade</a:t>
            </a:r>
            <a:r>
              <a:rPr lang="ja-JP" altLang="en-US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for</a:t>
            </a:r>
            <a:r>
              <a:rPr lang="ja-JP" altLang="en-US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CM</a:t>
            </a:r>
            <a:r>
              <a:rPr lang="ja-JP" altLang="en-US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test</a:t>
            </a:r>
            <a:endParaRPr kumimoji="1" lang="en-US" altLang="ja-JP" sz="16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9A6F2E1-EA39-D46D-B70C-F341FDBBFBB5}"/>
              </a:ext>
            </a:extLst>
          </p:cNvPr>
          <p:cNvSpPr txBox="1"/>
          <p:nvPr/>
        </p:nvSpPr>
        <p:spPr>
          <a:xfrm>
            <a:off x="497732" y="2445454"/>
            <a:ext cx="1880643" cy="3385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R&amp;D</a:t>
            </a:r>
            <a:r>
              <a:rPr kumimoji="1" lang="ja-JP" altLang="en-US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for</a:t>
            </a:r>
            <a:r>
              <a:rPr kumimoji="1" lang="ja-JP" altLang="en-US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vertical</a:t>
            </a:r>
            <a:r>
              <a:rPr kumimoji="1" lang="ja-JP" altLang="en-US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6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EP</a:t>
            </a:r>
            <a:endParaRPr kumimoji="1" lang="ja-JP" altLang="en-US" sz="16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CFADA4AA-5DC0-3E38-6216-90F821A10BC7}"/>
              </a:ext>
            </a:extLst>
          </p:cNvPr>
          <p:cNvSpPr/>
          <p:nvPr/>
        </p:nvSpPr>
        <p:spPr>
          <a:xfrm>
            <a:off x="3756155" y="2772684"/>
            <a:ext cx="1706164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AB527BD-8BB3-4B21-7903-37B19AD204BA}"/>
              </a:ext>
            </a:extLst>
          </p:cNvPr>
          <p:cNvSpPr/>
          <p:nvPr/>
        </p:nvSpPr>
        <p:spPr>
          <a:xfrm>
            <a:off x="3659826" y="3428761"/>
            <a:ext cx="873756" cy="410841"/>
          </a:xfrm>
          <a:prstGeom prst="rect">
            <a:avLst/>
          </a:prstGeom>
          <a:noFill/>
          <a:ln w="28575">
            <a:solidFill>
              <a:srgbClr val="66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D06FE83F-995F-B7EA-068B-6AAEC29355FF}"/>
              </a:ext>
            </a:extLst>
          </p:cNvPr>
          <p:cNvSpPr/>
          <p:nvPr/>
        </p:nvSpPr>
        <p:spPr>
          <a:xfrm>
            <a:off x="4525114" y="3634181"/>
            <a:ext cx="1000190" cy="41481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7E57BB43-B635-227E-87E6-DAA4FCB3AACA}"/>
              </a:ext>
            </a:extLst>
          </p:cNvPr>
          <p:cNvSpPr/>
          <p:nvPr/>
        </p:nvSpPr>
        <p:spPr>
          <a:xfrm>
            <a:off x="5673851" y="2541883"/>
            <a:ext cx="2025552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 descr="E3736H.JPG">
            <a:extLst>
              <a:ext uri="{FF2B5EF4-FFF2-40B4-BE49-F238E27FC236}">
                <a16:creationId xmlns:a16="http://schemas.microsoft.com/office/drawing/2014/main" id="{271373EF-CA54-B03A-1AF7-0D5166A0187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10246" y="2459274"/>
            <a:ext cx="1695326" cy="100186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1F2FC05E-A103-E4C2-7580-2F91DCBDE1C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27796" y="2459274"/>
            <a:ext cx="1335816" cy="100186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E319FFD-A101-8BC4-8FAA-63CC58D5438B}"/>
              </a:ext>
            </a:extLst>
          </p:cNvPr>
          <p:cNvSpPr txBox="1"/>
          <p:nvPr/>
        </p:nvSpPr>
        <p:spPr>
          <a:xfrm>
            <a:off x="8640938" y="2197431"/>
            <a:ext cx="2685351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High</a:t>
            </a:r>
            <a:r>
              <a:rPr kumimoji="1" lang="ja-JP" altLang="en-US" sz="14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level</a:t>
            </a:r>
            <a:r>
              <a:rPr kumimoji="1" lang="ja-JP" altLang="en-US" sz="14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RF</a:t>
            </a:r>
            <a:r>
              <a:rPr kumimoji="1" lang="ja-JP" altLang="en-US" sz="14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system</a:t>
            </a:r>
            <a:r>
              <a:rPr kumimoji="1" lang="ja-JP" altLang="en-US" sz="14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for</a:t>
            </a:r>
            <a:r>
              <a:rPr kumimoji="1" lang="ja-JP" altLang="en-US" sz="14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CM</a:t>
            </a:r>
            <a:r>
              <a:rPr kumimoji="1" lang="ja-JP" altLang="en-US" sz="14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test</a:t>
            </a:r>
            <a:endParaRPr kumimoji="1" lang="ja-JP" altLang="en-US" sz="14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0BEBD4AF-A3D9-FCCD-6B1F-E67C8246FFEC}"/>
              </a:ext>
            </a:extLst>
          </p:cNvPr>
          <p:cNvSpPr/>
          <p:nvPr/>
        </p:nvSpPr>
        <p:spPr>
          <a:xfrm>
            <a:off x="6547609" y="2888121"/>
            <a:ext cx="633488" cy="1641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B290E549-ADA1-DB53-DAF6-12A1D305B8B0}"/>
              </a:ext>
            </a:extLst>
          </p:cNvPr>
          <p:cNvSpPr/>
          <p:nvPr/>
        </p:nvSpPr>
        <p:spPr>
          <a:xfrm>
            <a:off x="5544594" y="3081296"/>
            <a:ext cx="2025552" cy="332619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6C21B216-40FD-05D2-DC57-0ABF736EB6A7}"/>
              </a:ext>
            </a:extLst>
          </p:cNvPr>
          <p:cNvCxnSpPr>
            <a:cxnSpLocks/>
          </p:cNvCxnSpPr>
          <p:nvPr/>
        </p:nvCxnSpPr>
        <p:spPr>
          <a:xfrm>
            <a:off x="3248832" y="2346500"/>
            <a:ext cx="677709" cy="43750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908EF0DE-9F12-3375-6F5C-A31267272489}"/>
              </a:ext>
            </a:extLst>
          </p:cNvPr>
          <p:cNvCxnSpPr>
            <a:cxnSpLocks/>
            <a:stCxn id="15" idx="2"/>
            <a:endCxn id="24" idx="0"/>
          </p:cNvCxnSpPr>
          <p:nvPr/>
        </p:nvCxnSpPr>
        <p:spPr>
          <a:xfrm flipH="1">
            <a:off x="4609237" y="2059321"/>
            <a:ext cx="187819" cy="71336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560FA40C-5FA9-631E-A7E7-96909BB38CAC}"/>
              </a:ext>
            </a:extLst>
          </p:cNvPr>
          <p:cNvCxnSpPr>
            <a:cxnSpLocks/>
            <a:stCxn id="9" idx="3"/>
            <a:endCxn id="25" idx="1"/>
          </p:cNvCxnSpPr>
          <p:nvPr/>
        </p:nvCxnSpPr>
        <p:spPr>
          <a:xfrm flipV="1">
            <a:off x="2114170" y="3634182"/>
            <a:ext cx="1545656" cy="178756"/>
          </a:xfrm>
          <a:prstGeom prst="straightConnector1">
            <a:avLst/>
          </a:prstGeom>
          <a:ln w="28575">
            <a:solidFill>
              <a:srgbClr val="6666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78B57DCF-05FF-8275-7FD2-5CBA3DB28ACC}"/>
              </a:ext>
            </a:extLst>
          </p:cNvPr>
          <p:cNvSpPr/>
          <p:nvPr/>
        </p:nvSpPr>
        <p:spPr>
          <a:xfrm>
            <a:off x="4708465" y="3402462"/>
            <a:ext cx="324577" cy="160417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26683A4E-A621-8AF5-AF9B-D17AD3DA5197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2530806" y="4043635"/>
            <a:ext cx="1994308" cy="951302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フリーフォーム: 図形 37">
            <a:extLst>
              <a:ext uri="{FF2B5EF4-FFF2-40B4-BE49-F238E27FC236}">
                <a16:creationId xmlns:a16="http://schemas.microsoft.com/office/drawing/2014/main" id="{A75E2C28-6507-6549-2A97-2DA81D9CE718}"/>
              </a:ext>
            </a:extLst>
          </p:cNvPr>
          <p:cNvSpPr/>
          <p:nvPr/>
        </p:nvSpPr>
        <p:spPr>
          <a:xfrm>
            <a:off x="5025358" y="3467189"/>
            <a:ext cx="713534" cy="1097127"/>
          </a:xfrm>
          <a:custGeom>
            <a:avLst/>
            <a:gdLst>
              <a:gd name="connsiteX0" fmla="*/ 645459 w 713534"/>
              <a:gd name="connsiteY0" fmla="*/ 1097127 h 1097127"/>
              <a:gd name="connsiteX1" fmla="*/ 653143 w 713534"/>
              <a:gd name="connsiteY1" fmla="*/ 151991 h 1097127"/>
              <a:gd name="connsiteX2" fmla="*/ 0 w 713534"/>
              <a:gd name="connsiteY2" fmla="*/ 13678 h 109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3534" h="1097127">
                <a:moveTo>
                  <a:pt x="645459" y="1097127"/>
                </a:moveTo>
                <a:cubicBezTo>
                  <a:pt x="703089" y="714846"/>
                  <a:pt x="760720" y="332566"/>
                  <a:pt x="653143" y="151991"/>
                </a:cubicBezTo>
                <a:cubicBezTo>
                  <a:pt x="545566" y="-28584"/>
                  <a:pt x="272783" y="-7453"/>
                  <a:pt x="0" y="13678"/>
                </a:cubicBezTo>
              </a:path>
            </a:pathLst>
          </a:custGeom>
          <a:noFill/>
          <a:ln w="28575">
            <a:solidFill>
              <a:srgbClr val="0000C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5E2C9D27-91E7-951B-50FE-BBB54AEF896C}"/>
              </a:ext>
            </a:extLst>
          </p:cNvPr>
          <p:cNvCxnSpPr>
            <a:cxnSpLocks/>
            <a:stCxn id="11" idx="1"/>
            <a:endCxn id="27" idx="0"/>
          </p:cNvCxnSpPr>
          <p:nvPr/>
        </p:nvCxnSpPr>
        <p:spPr>
          <a:xfrm flipH="1">
            <a:off x="6686627" y="1243681"/>
            <a:ext cx="1713533" cy="12982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D407FFBE-FA84-EF9A-6648-4F02C0B8BAC8}"/>
              </a:ext>
            </a:extLst>
          </p:cNvPr>
          <p:cNvCxnSpPr>
            <a:cxnSpLocks/>
            <a:stCxn id="28" idx="1"/>
            <a:endCxn id="31" idx="3"/>
          </p:cNvCxnSpPr>
          <p:nvPr/>
        </p:nvCxnSpPr>
        <p:spPr>
          <a:xfrm flipH="1">
            <a:off x="7181097" y="2960205"/>
            <a:ext cx="1329149" cy="99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E36D9F7D-E2EB-0C53-6D00-BDDBACADD92E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7570146" y="3413319"/>
            <a:ext cx="1436020" cy="1345422"/>
          </a:xfrm>
          <a:prstGeom prst="straightConnector1">
            <a:avLst/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C5BAE35-438C-03BD-1A6A-72B35263C0A2}"/>
              </a:ext>
            </a:extLst>
          </p:cNvPr>
          <p:cNvSpPr txBox="1"/>
          <p:nvPr/>
        </p:nvSpPr>
        <p:spPr>
          <a:xfrm>
            <a:off x="9460910" y="0"/>
            <a:ext cx="2731090" cy="461665"/>
          </a:xfrm>
          <a:prstGeom prst="rect">
            <a:avLst/>
          </a:prstGeom>
          <a:solidFill>
            <a:srgbClr val="FF99CC"/>
          </a:solidFill>
          <a:ln w="12700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 infrastructures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44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064757-09F9-478C-A310-04889EFF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16/May/2023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A1DDA4-4381-429D-9BC7-436D5553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3"/>
            <a:ext cx="121920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LCWS2023 @SLAC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0D2D4D-D7E6-45C6-AC3E-ADD5E16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54F8205C-53F2-4FC3-AB38-4372D95CE470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AB5AD70C-1867-93FA-3609-642B1E40F9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558421"/>
              </p:ext>
            </p:extLst>
          </p:nvPr>
        </p:nvGraphicFramePr>
        <p:xfrm>
          <a:off x="4" y="108749"/>
          <a:ext cx="12191996" cy="5886214"/>
        </p:xfrm>
        <a:graphic>
          <a:graphicData uri="http://schemas.openxmlformats.org/drawingml/2006/table">
            <a:tbl>
              <a:tblPr/>
              <a:tblGrid>
                <a:gridCol w="931955">
                  <a:extLst>
                    <a:ext uri="{9D8B030D-6E8A-4147-A177-3AD203B41FA5}">
                      <a16:colId xmlns:a16="http://schemas.microsoft.com/office/drawing/2014/main" val="494877987"/>
                    </a:ext>
                  </a:extLst>
                </a:gridCol>
                <a:gridCol w="1812841">
                  <a:extLst>
                    <a:ext uri="{9D8B030D-6E8A-4147-A177-3AD203B41FA5}">
                      <a16:colId xmlns:a16="http://schemas.microsoft.com/office/drawing/2014/main" val="3620891187"/>
                    </a:ext>
                  </a:extLst>
                </a:gridCol>
                <a:gridCol w="472360">
                  <a:extLst>
                    <a:ext uri="{9D8B030D-6E8A-4147-A177-3AD203B41FA5}">
                      <a16:colId xmlns:a16="http://schemas.microsoft.com/office/drawing/2014/main" val="3655735738"/>
                    </a:ext>
                  </a:extLst>
                </a:gridCol>
                <a:gridCol w="472360">
                  <a:extLst>
                    <a:ext uri="{9D8B030D-6E8A-4147-A177-3AD203B41FA5}">
                      <a16:colId xmlns:a16="http://schemas.microsoft.com/office/drawing/2014/main" val="3404795973"/>
                    </a:ext>
                  </a:extLst>
                </a:gridCol>
                <a:gridCol w="472360">
                  <a:extLst>
                    <a:ext uri="{9D8B030D-6E8A-4147-A177-3AD203B41FA5}">
                      <a16:colId xmlns:a16="http://schemas.microsoft.com/office/drawing/2014/main" val="2315379556"/>
                    </a:ext>
                  </a:extLst>
                </a:gridCol>
                <a:gridCol w="472360">
                  <a:extLst>
                    <a:ext uri="{9D8B030D-6E8A-4147-A177-3AD203B41FA5}">
                      <a16:colId xmlns:a16="http://schemas.microsoft.com/office/drawing/2014/main" val="4016667494"/>
                    </a:ext>
                  </a:extLst>
                </a:gridCol>
                <a:gridCol w="472360">
                  <a:extLst>
                    <a:ext uri="{9D8B030D-6E8A-4147-A177-3AD203B41FA5}">
                      <a16:colId xmlns:a16="http://schemas.microsoft.com/office/drawing/2014/main" val="1979772941"/>
                    </a:ext>
                  </a:extLst>
                </a:gridCol>
                <a:gridCol w="472360">
                  <a:extLst>
                    <a:ext uri="{9D8B030D-6E8A-4147-A177-3AD203B41FA5}">
                      <a16:colId xmlns:a16="http://schemas.microsoft.com/office/drawing/2014/main" val="2303827744"/>
                    </a:ext>
                  </a:extLst>
                </a:gridCol>
                <a:gridCol w="472360">
                  <a:extLst>
                    <a:ext uri="{9D8B030D-6E8A-4147-A177-3AD203B41FA5}">
                      <a16:colId xmlns:a16="http://schemas.microsoft.com/office/drawing/2014/main" val="1161507575"/>
                    </a:ext>
                  </a:extLst>
                </a:gridCol>
                <a:gridCol w="472360">
                  <a:extLst>
                    <a:ext uri="{9D8B030D-6E8A-4147-A177-3AD203B41FA5}">
                      <a16:colId xmlns:a16="http://schemas.microsoft.com/office/drawing/2014/main" val="3602750991"/>
                    </a:ext>
                  </a:extLst>
                </a:gridCol>
                <a:gridCol w="472360">
                  <a:extLst>
                    <a:ext uri="{9D8B030D-6E8A-4147-A177-3AD203B41FA5}">
                      <a16:colId xmlns:a16="http://schemas.microsoft.com/office/drawing/2014/main" val="2924225344"/>
                    </a:ext>
                  </a:extLst>
                </a:gridCol>
                <a:gridCol w="472360">
                  <a:extLst>
                    <a:ext uri="{9D8B030D-6E8A-4147-A177-3AD203B41FA5}">
                      <a16:colId xmlns:a16="http://schemas.microsoft.com/office/drawing/2014/main" val="538474166"/>
                    </a:ext>
                  </a:extLst>
                </a:gridCol>
                <a:gridCol w="472360">
                  <a:extLst>
                    <a:ext uri="{9D8B030D-6E8A-4147-A177-3AD203B41FA5}">
                      <a16:colId xmlns:a16="http://schemas.microsoft.com/office/drawing/2014/main" val="2981176329"/>
                    </a:ext>
                  </a:extLst>
                </a:gridCol>
                <a:gridCol w="472360">
                  <a:extLst>
                    <a:ext uri="{9D8B030D-6E8A-4147-A177-3AD203B41FA5}">
                      <a16:colId xmlns:a16="http://schemas.microsoft.com/office/drawing/2014/main" val="3687400452"/>
                    </a:ext>
                  </a:extLst>
                </a:gridCol>
                <a:gridCol w="472360">
                  <a:extLst>
                    <a:ext uri="{9D8B030D-6E8A-4147-A177-3AD203B41FA5}">
                      <a16:colId xmlns:a16="http://schemas.microsoft.com/office/drawing/2014/main" val="3287846678"/>
                    </a:ext>
                  </a:extLst>
                </a:gridCol>
                <a:gridCol w="472360">
                  <a:extLst>
                    <a:ext uri="{9D8B030D-6E8A-4147-A177-3AD203B41FA5}">
                      <a16:colId xmlns:a16="http://schemas.microsoft.com/office/drawing/2014/main" val="2728217166"/>
                    </a:ext>
                  </a:extLst>
                </a:gridCol>
                <a:gridCol w="472360">
                  <a:extLst>
                    <a:ext uri="{9D8B030D-6E8A-4147-A177-3AD203B41FA5}">
                      <a16:colId xmlns:a16="http://schemas.microsoft.com/office/drawing/2014/main" val="1078721500"/>
                    </a:ext>
                  </a:extLst>
                </a:gridCol>
                <a:gridCol w="472360">
                  <a:extLst>
                    <a:ext uri="{9D8B030D-6E8A-4147-A177-3AD203B41FA5}">
                      <a16:colId xmlns:a16="http://schemas.microsoft.com/office/drawing/2014/main" val="792086009"/>
                    </a:ext>
                  </a:extLst>
                </a:gridCol>
                <a:gridCol w="472360">
                  <a:extLst>
                    <a:ext uri="{9D8B030D-6E8A-4147-A177-3AD203B41FA5}">
                      <a16:colId xmlns:a16="http://schemas.microsoft.com/office/drawing/2014/main" val="3467679667"/>
                    </a:ext>
                  </a:extLst>
                </a:gridCol>
                <a:gridCol w="472360">
                  <a:extLst>
                    <a:ext uri="{9D8B030D-6E8A-4147-A177-3AD203B41FA5}">
                      <a16:colId xmlns:a16="http://schemas.microsoft.com/office/drawing/2014/main" val="2918099075"/>
                    </a:ext>
                  </a:extLst>
                </a:gridCol>
                <a:gridCol w="472360">
                  <a:extLst>
                    <a:ext uri="{9D8B030D-6E8A-4147-A177-3AD203B41FA5}">
                      <a16:colId xmlns:a16="http://schemas.microsoft.com/office/drawing/2014/main" val="3198837537"/>
                    </a:ext>
                  </a:extLst>
                </a:gridCol>
                <a:gridCol w="472360">
                  <a:extLst>
                    <a:ext uri="{9D8B030D-6E8A-4147-A177-3AD203B41FA5}">
                      <a16:colId xmlns:a16="http://schemas.microsoft.com/office/drawing/2014/main" val="2012237558"/>
                    </a:ext>
                  </a:extLst>
                </a:gridCol>
              </a:tblGrid>
              <a:tr h="261119">
                <a:tc gridSpan="22"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Production Schedule of Cavity and Ancillaries for 5-year Plan (FY starts from April in Japan)</a:t>
                      </a:r>
                    </a:p>
                  </a:txBody>
                  <a:tcPr marL="4521" marR="4521" marT="45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124500"/>
                  </a:ext>
                </a:extLst>
              </a:tr>
              <a:tr h="26111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FY2023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FY2024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FY2025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FY2026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FY2027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707620"/>
                  </a:ext>
                </a:extLst>
              </a:tr>
              <a:tr h="21866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2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3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4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2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3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4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2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3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4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2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3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4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2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3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4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07613"/>
                  </a:ext>
                </a:extLst>
              </a:tr>
              <a:tr h="2186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Japan/Asia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1-cell FG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4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4044737"/>
                  </a:ext>
                </a:extLst>
              </a:tr>
              <a:tr h="21866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1-cell MG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2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159582"/>
                  </a:ext>
                </a:extLst>
              </a:tr>
              <a:tr h="21866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9-cell FG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5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555895"/>
                  </a:ext>
                </a:extLst>
              </a:tr>
              <a:tr h="21866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9-cell MG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 (test)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4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5171170"/>
                  </a:ext>
                </a:extLst>
              </a:tr>
              <a:tr h="21866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6133097"/>
                  </a:ext>
                </a:extLst>
              </a:tr>
              <a:tr h="21866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Power coupler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2 (test)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8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8949330"/>
                  </a:ext>
                </a:extLst>
              </a:tr>
              <a:tr h="21866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Frequency tuner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 (test)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8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9180146"/>
                  </a:ext>
                </a:extLst>
              </a:tr>
              <a:tr h="21866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SCQ magnet+BPM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 (test)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845717"/>
                  </a:ext>
                </a:extLst>
              </a:tr>
              <a:tr h="21866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Magnetic shield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 (test)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8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760232"/>
                  </a:ext>
                </a:extLst>
              </a:tr>
              <a:tr h="21866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6295358"/>
                  </a:ext>
                </a:extLst>
              </a:tr>
              <a:tr h="21866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Cavity string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2849707"/>
                  </a:ext>
                </a:extLst>
              </a:tr>
              <a:tr h="21866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CM production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544509"/>
                  </a:ext>
                </a:extLst>
              </a:tr>
              <a:tr h="21866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CM assembly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068624"/>
                  </a:ext>
                </a:extLst>
              </a:tr>
              <a:tr h="2250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CM test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820471"/>
                  </a:ext>
                </a:extLst>
              </a:tr>
              <a:tr h="2250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604921"/>
                  </a:ext>
                </a:extLst>
              </a:tr>
              <a:tr h="2186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Americas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1-cell FG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8159651"/>
                  </a:ext>
                </a:extLst>
              </a:tr>
              <a:tr h="21866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1-cell MG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086020"/>
                  </a:ext>
                </a:extLst>
              </a:tr>
              <a:tr h="21866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9-cell FG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4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681741"/>
                  </a:ext>
                </a:extLst>
              </a:tr>
              <a:tr h="2250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9-cell MG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3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726735"/>
                  </a:ext>
                </a:extLst>
              </a:tr>
              <a:tr h="2186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Europe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1-cell FG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04837"/>
                  </a:ext>
                </a:extLst>
              </a:tr>
              <a:tr h="21866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1-cell MG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618188"/>
                  </a:ext>
                </a:extLst>
              </a:tr>
              <a:tr h="21866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9-cell FG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4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388533"/>
                  </a:ext>
                </a:extLst>
              </a:tr>
              <a:tr h="26748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9-cell MG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1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3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4521" marR="4521" marT="4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498801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32C2B63-4BF5-271D-308F-E8059CF0A96C}"/>
              </a:ext>
            </a:extLst>
          </p:cNvPr>
          <p:cNvSpPr txBox="1"/>
          <p:nvPr/>
        </p:nvSpPr>
        <p:spPr>
          <a:xfrm>
            <a:off x="4" y="6123540"/>
            <a:ext cx="1219199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Necessary infrastructure will be also constructed for CM assembly and test at COI.</a:t>
            </a:r>
            <a:endParaRPr kumimoji="1" lang="ja-JP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0247FF9-C8D9-C936-3186-B887C8F3A7F0}"/>
              </a:ext>
            </a:extLst>
          </p:cNvPr>
          <p:cNvSpPr txBox="1"/>
          <p:nvPr/>
        </p:nvSpPr>
        <p:spPr>
          <a:xfrm>
            <a:off x="7377624" y="4304319"/>
            <a:ext cx="4716356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3333FF"/>
            </a:solidFill>
          </a:ln>
        </p:spPr>
        <p:txBody>
          <a:bodyPr wrap="none" rtlCol="0" anchor="ctr">
            <a:spAutoFit/>
          </a:bodyPr>
          <a:lstStyle/>
          <a:p>
            <a:r>
              <a:rPr kumimoji="1"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Deadline:</a:t>
            </a:r>
          </a:p>
          <a:p>
            <a:r>
              <a:rPr kumimoji="1"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Delivery of all cavities with helium tank @Sep/2026</a:t>
            </a:r>
          </a:p>
          <a:p>
            <a:r>
              <a:rPr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(should be satisfied with HPGS of Japan)</a:t>
            </a:r>
            <a:endParaRPr kumimoji="1" lang="en-US" altLang="ja-JP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 construction @Sep/2027</a:t>
            </a:r>
          </a:p>
          <a:p>
            <a:r>
              <a:rPr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cooldown test completed @Mar/2028</a:t>
            </a:r>
            <a:endParaRPr kumimoji="1" lang="ja-JP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54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064757-09F9-478C-A310-04889EFF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16/May/2023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A1DDA4-4381-429D-9BC7-436D5553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3"/>
            <a:ext cx="121920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LCWS2023 @SLAC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0D2D4D-D7E6-45C6-AC3E-ADD5E16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54F8205C-53F2-4FC3-AB38-4372D95CE470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3E903F-4F10-4164-97E1-904CF40718FC}"/>
              </a:ext>
            </a:extLst>
          </p:cNvPr>
          <p:cNvSpPr txBox="1"/>
          <p:nvPr/>
        </p:nvSpPr>
        <p:spPr>
          <a:xfrm>
            <a:off x="1" y="0"/>
            <a:ext cx="12191999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ja-JP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Meeting/Discussion for Global Collaboration</a:t>
            </a:r>
            <a:endParaRPr kumimoji="1" lang="ja-JP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BF7294A-16F7-FA9E-EB8C-44BC32D3666D}"/>
              </a:ext>
            </a:extLst>
          </p:cNvPr>
          <p:cNvSpPr txBox="1"/>
          <p:nvPr/>
        </p:nvSpPr>
        <p:spPr>
          <a:xfrm>
            <a:off x="320220" y="1398415"/>
            <a:ext cx="1155156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Americas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done many collaborative works about CM design and HPGS, High-Q/High-G R&amp;D with Japan</a:t>
            </a:r>
          </a:p>
          <a:p>
            <a:pPr marL="1257300" lvl="2" indent="-342900">
              <a:buFont typeface="Wingdings" panose="05000000000000000000" pitchFamily="2" charset="2"/>
              <a:buChar char="l"/>
            </a:pP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Especia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lly, SCQ, Magnetic shield, Frequency tuner, Power coupler, Clean work are main tasks</a:t>
            </a:r>
          </a:p>
          <a:p>
            <a:pPr marL="1257300" lvl="2" indent="-342900">
              <a:buFont typeface="Wingdings" panose="05000000000000000000" pitchFamily="2" charset="2"/>
              <a:buChar char="l"/>
            </a:pP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cou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rse, cavity production is also included</a:t>
            </a:r>
            <a:endParaRPr kumimoji="1" lang="en-US" altLang="ja-JP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Asia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Korea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an interest in production and test of 1-cell/9-cell cavity and development of cold BPM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kumimoji="1"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1"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Italy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have a plan to produce and test 1-cell/9-cell cavities, join CM design and HPGS</a:t>
            </a:r>
          </a:p>
          <a:p>
            <a:pPr marL="1257300" lvl="2" indent="-342900"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expert from CEA will stay at KEK to discuss these items</a:t>
            </a:r>
            <a:endParaRPr kumimoji="1" lang="en-US" altLang="ja-JP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kumimoji="1"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Spain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an interest in development of SCQ magnet and cold BPM systems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5ED729B-6DCE-CAF6-A93A-9C4AA5833A4D}"/>
              </a:ext>
            </a:extLst>
          </p:cNvPr>
          <p:cNvSpPr txBox="1"/>
          <p:nvPr/>
        </p:nvSpPr>
        <p:spPr>
          <a:xfrm>
            <a:off x="2" y="5115195"/>
            <a:ext cx="1219199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Japan hopes more countries and regions will join for this project!</a:t>
            </a:r>
          </a:p>
          <a:p>
            <a:pPr algn="ctr"/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Face-to-face meeting is very important for global collaboration.</a:t>
            </a:r>
            <a:endParaRPr kumimoji="1" lang="ja-JP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767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064757-09F9-478C-A310-04889EFF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16/May/2023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A1DDA4-4381-429D-9BC7-436D5553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3"/>
            <a:ext cx="121920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LCWS2023 @SLAC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0D2D4D-D7E6-45C6-AC3E-ADD5E16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54F8205C-53F2-4FC3-AB38-4372D95CE470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3E903F-4F10-4164-97E1-904CF40718FC}"/>
              </a:ext>
            </a:extLst>
          </p:cNvPr>
          <p:cNvSpPr txBox="1"/>
          <p:nvPr/>
        </p:nvSpPr>
        <p:spPr>
          <a:xfrm>
            <a:off x="1" y="0"/>
            <a:ext cx="12191999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ja-JP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kumimoji="1" lang="ja-JP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BF7294A-16F7-FA9E-EB8C-44BC32D3666D}"/>
              </a:ext>
            </a:extLst>
          </p:cNvPr>
          <p:cNvSpPr txBox="1"/>
          <p:nvPr/>
        </p:nvSpPr>
        <p:spPr>
          <a:xfrm>
            <a:off x="649605" y="2090172"/>
            <a:ext cx="10892790" cy="267765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Japan hopes to have global collaboration for ITN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SRF part is cavity production as WPP-1, and CM design and construction as WPP-2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KEK will upgrade some infrastructures at COI facility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some important deadlines for CM con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struction and test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78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064757-09F9-478C-A310-04889EFF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16/May/2023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A1DDA4-4381-429D-9BC7-436D5553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3"/>
            <a:ext cx="121920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LCWS2023 @SLAC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0D2D4D-D7E6-45C6-AC3E-ADD5E16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54F8205C-53F2-4FC3-AB38-4372D95CE470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941A134-07FC-1E5D-70DA-847F237B71B8}"/>
              </a:ext>
            </a:extLst>
          </p:cNvPr>
          <p:cNvSpPr txBox="1"/>
          <p:nvPr/>
        </p:nvSpPr>
        <p:spPr>
          <a:xfrm>
            <a:off x="0" y="1874730"/>
            <a:ext cx="12191999" cy="31085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</a:t>
            </a:r>
            <a:r>
              <a:rPr lang="en-US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much for your attention</a:t>
            </a:r>
          </a:p>
          <a:p>
            <a:pPr algn="ctr"/>
            <a:endParaRPr kumimoji="1" lang="en-US" altLang="ja-JP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Japan hopes that as many countries as possible will participate.</a:t>
            </a:r>
          </a:p>
          <a:p>
            <a:pPr algn="ctr"/>
            <a:endParaRPr kumimoji="1" lang="en-US" altLang="ja-JP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 join us!!</a:t>
            </a:r>
            <a:endParaRPr kumimoji="1" lang="ja-JP" altLang="en-US" sz="4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 descr="屋内, 座る, テーブル, 猫 が含まれている画像&#10;&#10;自動的に生成された説明">
            <a:extLst>
              <a:ext uri="{FF2B5EF4-FFF2-40B4-BE49-F238E27FC236}">
                <a16:creationId xmlns:a16="http://schemas.microsoft.com/office/drawing/2014/main" id="{7F368ACF-5F88-FEB1-3E78-FCEAA9586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862" y="3983426"/>
            <a:ext cx="2234373" cy="272818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5F97325-4BF1-FCAA-8DC6-892103E8D3C1}"/>
              </a:ext>
            </a:extLst>
          </p:cNvPr>
          <p:cNvSpPr txBox="1"/>
          <p:nvPr/>
        </p:nvSpPr>
        <p:spPr>
          <a:xfrm>
            <a:off x="6845979" y="5961528"/>
            <a:ext cx="2035883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Maneki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Neko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371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064757-09F9-478C-A310-04889EFF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16/May/2023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A1DDA4-4381-429D-9BC7-436D5553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3"/>
            <a:ext cx="121920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LCWS2023 @SLAC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0D2D4D-D7E6-45C6-AC3E-ADD5E16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54F8205C-53F2-4FC3-AB38-4372D95CE470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E0DC0D-F897-297B-591D-88443436BE4A}"/>
              </a:ext>
            </a:extLst>
          </p:cNvPr>
          <p:cNvSpPr txBox="1"/>
          <p:nvPr/>
        </p:nvSpPr>
        <p:spPr>
          <a:xfrm>
            <a:off x="1" y="0"/>
            <a:ext cx="12191999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Work packages </a:t>
            </a:r>
            <a:r>
              <a:rPr lang="en-US" altLang="ja-JP" sz="40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related to SRF </a:t>
            </a:r>
            <a:r>
              <a:rPr lang="ja-JP" altLang="en-US" sz="40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①</a:t>
            </a:r>
            <a:endParaRPr kumimoji="1" lang="ja-JP" altLang="en-US" sz="40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3" name="表 8">
            <a:extLst>
              <a:ext uri="{FF2B5EF4-FFF2-40B4-BE49-F238E27FC236}">
                <a16:creationId xmlns:a16="http://schemas.microsoft.com/office/drawing/2014/main" id="{934F78B7-CCF8-C0E0-EAE7-D5FFB5E38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500749"/>
              </p:ext>
            </p:extLst>
          </p:nvPr>
        </p:nvGraphicFramePr>
        <p:xfrm>
          <a:off x="601615" y="841939"/>
          <a:ext cx="10988769" cy="5516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3359">
                  <a:extLst>
                    <a:ext uri="{9D8B030D-6E8A-4147-A177-3AD203B41FA5}">
                      <a16:colId xmlns:a16="http://schemas.microsoft.com/office/drawing/2014/main" val="3395270352"/>
                    </a:ext>
                  </a:extLst>
                </a:gridCol>
                <a:gridCol w="2333359">
                  <a:extLst>
                    <a:ext uri="{9D8B030D-6E8A-4147-A177-3AD203B41FA5}">
                      <a16:colId xmlns:a16="http://schemas.microsoft.com/office/drawing/2014/main" val="1828956226"/>
                    </a:ext>
                  </a:extLst>
                </a:gridCol>
                <a:gridCol w="6322051">
                  <a:extLst>
                    <a:ext uri="{9D8B030D-6E8A-4147-A177-3AD203B41FA5}">
                      <a16:colId xmlns:a16="http://schemas.microsoft.com/office/drawing/2014/main" val="1218769607"/>
                    </a:ext>
                  </a:extLst>
                </a:gridCol>
              </a:tblGrid>
              <a:tr h="249466"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 package</a:t>
                      </a:r>
                      <a:endParaRPr kumimoji="1" lang="ja-JP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Detailed category</a:t>
                      </a:r>
                      <a:endParaRPr kumimoji="1" lang="ja-JP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Brief description</a:t>
                      </a:r>
                      <a:endParaRPr kumimoji="1" lang="ja-JP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753149"/>
                  </a:ext>
                </a:extLst>
              </a:tr>
              <a:tr h="249466">
                <a:tc rowSpan="8"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 GHz Cavity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pressure gas safety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Documentation, Sample test, Simulation, Negotiation with KHK and local government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616670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Procurement/Production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Documentation, Negotiation with vendors, Production at CFF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876262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Quality control/assurance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 material evaluation (eddy current scan), RRR measurement, Other material evaluation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416137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Preparation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Pre-tuning/Field flatness assurance, clean work, inspection, local grinding, pumping/leak check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891577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Surface treatment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Heating, bulk-EP, light-EP, BCP (outer surface), Rinsing, Drying, Baking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001101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Vertical test/Yield evaluation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 measurement, T-/X-ray mapping, 2</a:t>
                      </a:r>
                      <a:r>
                        <a:rPr kumimoji="1" lang="en-US" altLang="ja-JP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sound, Fluxgate, Demagnetization, Cooling process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683186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Helium tank welding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TiG</a:t>
                      </a:r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welding, Alignment between cavity and tank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727773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HOM coupler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Tuning HOM couplers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608677"/>
                  </a:ext>
                </a:extLst>
              </a:tr>
              <a:tr h="249466">
                <a:tc rowSpan="6"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coupler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Drawing, Simulation, Sample test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518622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Procurement/Production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Documentation, Negotiation with vendors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389954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Preparation/Assembly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Cleaning, Rinsing, Drying, Assembly for high power test, Pumping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947658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Quality control/assurance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Quality evaluation of ceramics with </a:t>
                      </a:r>
                      <a:r>
                        <a:rPr kumimoji="1" lang="en-US" altLang="ja-JP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</a:t>
                      </a:r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coating, copper plating, brazing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95981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power RF test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 conditioning with high power, Monitoring temperature/vacuum/electron/arc/luminescence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445769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 of storage jigs (by cavity string assembly)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622725"/>
                  </a:ext>
                </a:extLst>
              </a:tr>
              <a:tr h="249466">
                <a:tc rowSpan="5"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Frequency tuner incl. piezo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Drawing, Simulation, Sample test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904331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Procurement/Production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Documentation, Negotiation with vendors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328006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Preparation/Assembly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Cleaning, Assembly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647237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Quality control/assurance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Quality evaluation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989132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 test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 test at cold temperature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712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8856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064757-09F9-478C-A310-04889EFF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16/May/2023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A1DDA4-4381-429D-9BC7-436D5553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3"/>
            <a:ext cx="121920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LCWS2023 @SLAC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0D2D4D-D7E6-45C6-AC3E-ADD5E16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54F8205C-53F2-4FC3-AB38-4372D95CE470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796260B-48B0-A1F0-35A9-3A2CC7F7EE2B}"/>
              </a:ext>
            </a:extLst>
          </p:cNvPr>
          <p:cNvSpPr txBox="1"/>
          <p:nvPr/>
        </p:nvSpPr>
        <p:spPr>
          <a:xfrm>
            <a:off x="1" y="0"/>
            <a:ext cx="12191999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Work packages </a:t>
            </a:r>
            <a:r>
              <a:rPr lang="en-US" altLang="ja-JP" sz="40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related to SRF </a:t>
            </a:r>
            <a:r>
              <a:rPr lang="ja-JP" altLang="en-US" sz="40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②</a:t>
            </a:r>
            <a:endParaRPr kumimoji="1" lang="ja-JP" altLang="en-US" sz="40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3" name="表 8">
            <a:extLst>
              <a:ext uri="{FF2B5EF4-FFF2-40B4-BE49-F238E27FC236}">
                <a16:creationId xmlns:a16="http://schemas.microsoft.com/office/drawing/2014/main" id="{DB53A29E-1CE0-1DEB-5A70-3D8F517F79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299573"/>
              </p:ext>
            </p:extLst>
          </p:nvPr>
        </p:nvGraphicFramePr>
        <p:xfrm>
          <a:off x="334662" y="707886"/>
          <a:ext cx="11522676" cy="6065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3961">
                  <a:extLst>
                    <a:ext uri="{9D8B030D-6E8A-4147-A177-3AD203B41FA5}">
                      <a16:colId xmlns:a16="http://schemas.microsoft.com/office/drawing/2014/main" val="3395270352"/>
                    </a:ext>
                  </a:extLst>
                </a:gridCol>
                <a:gridCol w="2162433">
                  <a:extLst>
                    <a:ext uri="{9D8B030D-6E8A-4147-A177-3AD203B41FA5}">
                      <a16:colId xmlns:a16="http://schemas.microsoft.com/office/drawing/2014/main" val="1828956226"/>
                    </a:ext>
                  </a:extLst>
                </a:gridCol>
                <a:gridCol w="7006282">
                  <a:extLst>
                    <a:ext uri="{9D8B030D-6E8A-4147-A177-3AD203B41FA5}">
                      <a16:colId xmlns:a16="http://schemas.microsoft.com/office/drawing/2014/main" val="1218769607"/>
                    </a:ext>
                  </a:extLst>
                </a:gridCol>
              </a:tblGrid>
              <a:tr h="249466"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 package</a:t>
                      </a:r>
                      <a:endParaRPr kumimoji="1" lang="ja-JP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Detailed category</a:t>
                      </a:r>
                      <a:endParaRPr kumimoji="1" lang="ja-JP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Brief description</a:t>
                      </a:r>
                      <a:endParaRPr kumimoji="1" lang="ja-JP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753149"/>
                  </a:ext>
                </a:extLst>
              </a:tr>
              <a:tr h="249466">
                <a:tc rowSpan="5"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SCQ magnet + cold BPM Systems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Design/Study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Drawing, Simulation, quench protection study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488006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Procurement/Production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coil, Coil/magnet production, Low power test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638657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Preparation/Assembly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process, Alignment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723045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Quality control/assurance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Quality evaluation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215246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 test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 test at cold temperature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832961"/>
                  </a:ext>
                </a:extLst>
              </a:tr>
              <a:tr h="249466">
                <a:tc rowSpan="5"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shield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Design/Study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Drawing, Simulation, Study of residual magnetic field inside cryo-vessel, Demagnetization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453419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Procurement/Production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shield production, Production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467892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Preparation/Assembly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037635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Quality control/assurance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Quality evaluation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368478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 test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 test using 9-cell cavity at cold temperature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559030"/>
                  </a:ext>
                </a:extLst>
              </a:tr>
              <a:tr h="249466">
                <a:tc rowSpan="6"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Clean work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Quality control/assurance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Documentation related to work flow in clean room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429344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Clean items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Ionized gun, Dust monitor, Slow pumping system, Filter, Cart to lift a cavity, Gasket, Bolt/nut,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118432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Robotics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Study of auto cleaning/assembly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485245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Preparation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Rinsing cavity outer surface, Drying, Alignment of cavity string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803228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for VT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Development of work process with robot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971631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String assembly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Development of work process with robot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170566"/>
                  </a:ext>
                </a:extLst>
              </a:tr>
              <a:tr h="249466">
                <a:tc rowSpan="5"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Cryomodule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Design/Study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Drawing, Simulation, HPGS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769719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Procurement/Production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Documentation, Negotiation with vendor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811625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Preparation/Assembly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 cable/feedthrough, Temperature sensor, Fluxgate, Thermal shield, Insulation material, Support post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394632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Quality control/assurance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Documentation related to work flow in clean room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22473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 test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Cold test at 2K, with low power and high power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99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684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064757-09F9-478C-A310-04889EFF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16/May/2023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A1DDA4-4381-429D-9BC7-436D5553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3"/>
            <a:ext cx="121920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LCWS2023 @SLAC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0D2D4D-D7E6-45C6-AC3E-ADD5E16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54F8205C-53F2-4FC3-AB38-4372D95CE470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87A1736-8352-2943-7D15-C740E91BCF32}"/>
              </a:ext>
            </a:extLst>
          </p:cNvPr>
          <p:cNvSpPr txBox="1"/>
          <p:nvPr/>
        </p:nvSpPr>
        <p:spPr>
          <a:xfrm>
            <a:off x="1" y="0"/>
            <a:ext cx="12191999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Work packages </a:t>
            </a:r>
            <a:r>
              <a:rPr lang="en-US" altLang="ja-JP" sz="40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related to SRF </a:t>
            </a:r>
            <a:r>
              <a:rPr lang="ja-JP" altLang="en-US" sz="40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③</a:t>
            </a:r>
            <a:endParaRPr kumimoji="1" lang="ja-JP" altLang="en-US" sz="40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3" name="表 8">
            <a:extLst>
              <a:ext uri="{FF2B5EF4-FFF2-40B4-BE49-F238E27FC236}">
                <a16:creationId xmlns:a16="http://schemas.microsoft.com/office/drawing/2014/main" id="{D7A6AD5A-59BB-792B-648B-DA307D95D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399869"/>
              </p:ext>
            </p:extLst>
          </p:nvPr>
        </p:nvGraphicFramePr>
        <p:xfrm>
          <a:off x="601615" y="985913"/>
          <a:ext cx="10988769" cy="3870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3359">
                  <a:extLst>
                    <a:ext uri="{9D8B030D-6E8A-4147-A177-3AD203B41FA5}">
                      <a16:colId xmlns:a16="http://schemas.microsoft.com/office/drawing/2014/main" val="3395270352"/>
                    </a:ext>
                  </a:extLst>
                </a:gridCol>
                <a:gridCol w="2333359">
                  <a:extLst>
                    <a:ext uri="{9D8B030D-6E8A-4147-A177-3AD203B41FA5}">
                      <a16:colId xmlns:a16="http://schemas.microsoft.com/office/drawing/2014/main" val="1828956226"/>
                    </a:ext>
                  </a:extLst>
                </a:gridCol>
                <a:gridCol w="6322051">
                  <a:extLst>
                    <a:ext uri="{9D8B030D-6E8A-4147-A177-3AD203B41FA5}">
                      <a16:colId xmlns:a16="http://schemas.microsoft.com/office/drawing/2014/main" val="1218769607"/>
                    </a:ext>
                  </a:extLst>
                </a:gridCol>
              </a:tblGrid>
              <a:tr h="249466"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 package</a:t>
                      </a:r>
                      <a:endParaRPr kumimoji="1" lang="ja-JP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Detailed category</a:t>
                      </a:r>
                      <a:endParaRPr kumimoji="1" lang="ja-JP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Brief description</a:t>
                      </a:r>
                      <a:endParaRPr kumimoji="1" lang="ja-JP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753149"/>
                  </a:ext>
                </a:extLst>
              </a:tr>
              <a:tr h="249466">
                <a:tc rowSpan="3"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Vacuum systems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Pumping system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Beamline, Power coupler, Cryo-vessel, Slow pumping system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113699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Vacuum gauge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Beamline, Power coupler, Cryo-vessel,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96188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Gate valve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Development of dust-free GV, Cleaning, Assembly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382868"/>
                  </a:ext>
                </a:extLst>
              </a:tr>
              <a:tr h="249466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HOM damper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 necessary, but under consideration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885591"/>
                  </a:ext>
                </a:extLst>
              </a:tr>
              <a:tr h="249466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Alignment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Cavity-to-cavity, Cavity-to-CM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044119"/>
                  </a:ext>
                </a:extLst>
              </a:tr>
              <a:tr h="249466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Level RF System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Klystron, modulator, waveguide, dummy load, variable hybrid, phase shifter, circulator, Magic-T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190404"/>
                  </a:ext>
                </a:extLst>
              </a:tr>
              <a:tr h="249466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 Level RF System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Construction of control systems incl. feed-forward/feed-back (open/closed-loop operation)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80118"/>
                  </a:ext>
                </a:extLst>
              </a:tr>
              <a:tr h="249466">
                <a:tc rowSpan="4"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Cryogenics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Construction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Upgrade work, Connection of transfer line to CM for cold test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525977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Pumping system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Pumping system for 2K helium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309758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Control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Control system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763207"/>
                  </a:ext>
                </a:extLst>
              </a:tr>
              <a:tr h="24946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pressure gas safety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Negotiation with local government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68913"/>
                  </a:ext>
                </a:extLst>
              </a:tr>
              <a:tr h="249466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Installation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 installed into cave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929582"/>
                  </a:ext>
                </a:extLst>
              </a:tr>
              <a:tr h="249466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Machine protection (?)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 degradation, dark current, radiation security, quench detection for SCQ-magnet, etc.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360139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06068BE-32E0-91F2-7CA9-CEB920FE12EF}"/>
              </a:ext>
            </a:extLst>
          </p:cNvPr>
          <p:cNvSpPr txBox="1"/>
          <p:nvPr/>
        </p:nvSpPr>
        <p:spPr>
          <a:xfrm>
            <a:off x="806731" y="5167042"/>
            <a:ext cx="10578538" cy="10156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Once the MOU</a:t>
            </a:r>
            <a:r>
              <a:rPr lang="ja-JP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ja-JP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contracted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KEK expects these tasks to be carried out in global collaboration.</a:t>
            </a:r>
          </a:p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may take several months to half a year before the MOU is contracted.</a:t>
            </a:r>
          </a:p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 also that KEK must adhere to the schedule related to 5-year plan.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903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064757-09F9-478C-A310-04889EFF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16/May/2023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A1DDA4-4381-429D-9BC7-436D5553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3"/>
            <a:ext cx="121920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LCWS2023 @SLAC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0D2D4D-D7E6-45C6-AC3E-ADD5E16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54F8205C-53F2-4FC3-AB38-4372D95CE470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3E903F-4F10-4164-97E1-904CF40718FC}"/>
              </a:ext>
            </a:extLst>
          </p:cNvPr>
          <p:cNvSpPr txBox="1"/>
          <p:nvPr/>
        </p:nvSpPr>
        <p:spPr>
          <a:xfrm>
            <a:off x="1" y="0"/>
            <a:ext cx="12191999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kumimoji="1" lang="ja-JP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BF7294A-16F7-FA9E-EB8C-44BC32D3666D}"/>
              </a:ext>
            </a:extLst>
          </p:cNvPr>
          <p:cNvSpPr txBox="1"/>
          <p:nvPr/>
        </p:nvSpPr>
        <p:spPr>
          <a:xfrm>
            <a:off x="2578050" y="2090172"/>
            <a:ext cx="703590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ILC Technology Network</a:t>
            </a:r>
            <a:r>
              <a:rPr lang="ja-JP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(ITN)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Time-critical WPs related to SRF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Upgrade of SRF facilities at KEK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schedule for 5-year plan</a:t>
            </a:r>
            <a:endParaRPr kumimoji="1" lang="en-US" altLang="ja-JP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Meeting/Discussion for Global Collaboration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kumimoji="1" lang="ja-JP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335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064757-09F9-478C-A310-04889EFF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16/May/2023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A1DDA4-4381-429D-9BC7-436D5553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3"/>
            <a:ext cx="121920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LCWS2023 @SLAC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0D2D4D-D7E6-45C6-AC3E-ADD5E16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54F8205C-53F2-4FC3-AB38-4372D95CE470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99245216-8BB2-310A-6850-328E6424A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533296"/>
              </p:ext>
            </p:extLst>
          </p:nvPr>
        </p:nvGraphicFramePr>
        <p:xfrm>
          <a:off x="7449714" y="3514259"/>
          <a:ext cx="2364389" cy="28384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17856">
                  <a:extLst>
                    <a:ext uri="{9D8B030D-6E8A-4147-A177-3AD203B41FA5}">
                      <a16:colId xmlns:a16="http://schemas.microsoft.com/office/drawing/2014/main" val="414153846"/>
                    </a:ext>
                  </a:extLst>
                </a:gridCol>
                <a:gridCol w="310713">
                  <a:extLst>
                    <a:ext uri="{9D8B030D-6E8A-4147-A177-3AD203B41FA5}">
                      <a16:colId xmlns:a16="http://schemas.microsoft.com/office/drawing/2014/main" val="2853629616"/>
                    </a:ext>
                  </a:extLst>
                </a:gridCol>
                <a:gridCol w="1535820">
                  <a:extLst>
                    <a:ext uri="{9D8B030D-6E8A-4147-A177-3AD203B41FA5}">
                      <a16:colId xmlns:a16="http://schemas.microsoft.com/office/drawing/2014/main" val="3367541277"/>
                    </a:ext>
                  </a:extLst>
                </a:gridCol>
              </a:tblGrid>
              <a:tr h="1724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Cavity production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078403"/>
                  </a:ext>
                </a:extLst>
              </a:tr>
              <a:tr h="1724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CM design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990710"/>
                  </a:ext>
                </a:extLst>
              </a:tr>
              <a:tr h="1724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Crab cavity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136821"/>
                  </a:ext>
                </a:extLst>
              </a:tr>
              <a:tr h="1724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E- source</a:t>
                      </a: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958968"/>
                  </a:ext>
                </a:extLst>
              </a:tr>
              <a:tr h="1724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Undulator target</a:t>
                      </a: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155936"/>
                  </a:ext>
                </a:extLst>
              </a:tr>
              <a:tr h="1724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7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Undulator focusing</a:t>
                      </a: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976987"/>
                  </a:ext>
                </a:extLst>
              </a:tr>
              <a:tr h="1724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8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E-driven target</a:t>
                      </a:r>
                    </a:p>
                  </a:txBody>
                  <a:tcPr marL="6350" marR="6350" marT="635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922838"/>
                  </a:ext>
                </a:extLst>
              </a:tr>
              <a:tr h="1724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9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E-driven focusing</a:t>
                      </a:r>
                    </a:p>
                  </a:txBody>
                  <a:tcPr marL="6350" marR="6350" marT="635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014725"/>
                  </a:ext>
                </a:extLst>
              </a:tr>
              <a:tr h="1724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E-driven capture</a:t>
                      </a:r>
                    </a:p>
                  </a:txBody>
                  <a:tcPr marL="6350" marR="6350" marT="635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52249"/>
                  </a:ext>
                </a:extLst>
              </a:tr>
              <a:tr h="1724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11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Target replacement</a:t>
                      </a:r>
                    </a:p>
                  </a:txBody>
                  <a:tcPr marL="6350" marR="6350" marT="635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459596"/>
                  </a:ext>
                </a:extLst>
              </a:tr>
              <a:tr h="1724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12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System design</a:t>
                      </a: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977438"/>
                  </a:ext>
                </a:extLst>
              </a:tr>
              <a:tr h="1724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14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Injection/extraction</a:t>
                      </a:r>
                    </a:p>
                  </a:txBody>
                  <a:tcPr marL="6350" marR="6350" marT="635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387623"/>
                  </a:ext>
                </a:extLst>
              </a:tr>
              <a:tr h="1724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15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Final focus</a:t>
                      </a:r>
                    </a:p>
                  </a:txBody>
                  <a:tcPr marL="6350" marR="6350" marT="635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540254"/>
                  </a:ext>
                </a:extLst>
              </a:tr>
              <a:tr h="1724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16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Final doublet</a:t>
                      </a: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862405"/>
                  </a:ext>
                </a:extLst>
              </a:tr>
              <a:tr h="1724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17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6" marR="3606" marT="360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Main dump</a:t>
                      </a:r>
                    </a:p>
                  </a:txBody>
                  <a:tcPr marL="6350" marR="6350" marT="635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707110"/>
                  </a:ext>
                </a:extLst>
              </a:tr>
            </a:tbl>
          </a:graphicData>
        </a:graphic>
      </p:graphicFrame>
      <p:sp>
        <p:nvSpPr>
          <p:cNvPr id="7" name="タイトル 12">
            <a:extLst>
              <a:ext uri="{FF2B5EF4-FFF2-40B4-BE49-F238E27FC236}">
                <a16:creationId xmlns:a16="http://schemas.microsoft.com/office/drawing/2014/main" id="{CAA46955-39D4-63D1-390F-C07D9B989FCB}"/>
              </a:ext>
            </a:extLst>
          </p:cNvPr>
          <p:cNvSpPr txBox="1">
            <a:spLocks/>
          </p:cNvSpPr>
          <p:nvPr/>
        </p:nvSpPr>
        <p:spPr>
          <a:xfrm>
            <a:off x="0" y="4222"/>
            <a:ext cx="12191999" cy="7308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ILC Technology Network (ITN)</a:t>
            </a:r>
            <a:endParaRPr lang="ja-JP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BB78E8F-C49F-5AAF-7D98-A994AF9FF040}"/>
              </a:ext>
            </a:extLst>
          </p:cNvPr>
          <p:cNvGrpSpPr/>
          <p:nvPr/>
        </p:nvGrpSpPr>
        <p:grpSpPr>
          <a:xfrm>
            <a:off x="1660843" y="798799"/>
            <a:ext cx="8583964" cy="4580333"/>
            <a:chOff x="462167" y="250436"/>
            <a:chExt cx="11255183" cy="6424664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70B88D5C-7F31-77D8-E49B-D6D85E69C0D2}"/>
                </a:ext>
              </a:extLst>
            </p:cNvPr>
            <p:cNvGrpSpPr/>
            <p:nvPr/>
          </p:nvGrpSpPr>
          <p:grpSpPr>
            <a:xfrm>
              <a:off x="462167" y="712641"/>
              <a:ext cx="11255183" cy="5962459"/>
              <a:chOff x="462167" y="712641"/>
              <a:chExt cx="11255183" cy="5962459"/>
            </a:xfrm>
          </p:grpSpPr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707ACC93-F397-E7AF-7680-BC1F0B4552BF}"/>
                  </a:ext>
                </a:extLst>
              </p:cNvPr>
              <p:cNvSpPr txBox="1"/>
              <p:nvPr/>
            </p:nvSpPr>
            <p:spPr>
              <a:xfrm>
                <a:off x="651335" y="1373180"/>
                <a:ext cx="1877436" cy="42882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1</a:t>
                </a:r>
              </a:p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Cavity</a:t>
                </a:r>
                <a:r>
                  <a:rPr lang="ja-JP" altLang="en-US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production</a:t>
                </a:r>
                <a:endParaRPr lang="ja-JP" altLang="en-US" sz="1000" dirty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1A75A3CB-0F72-D9B6-61E8-4088FE73D887}"/>
                  </a:ext>
                </a:extLst>
              </p:cNvPr>
              <p:cNvSpPr txBox="1"/>
              <p:nvPr/>
            </p:nvSpPr>
            <p:spPr>
              <a:xfrm>
                <a:off x="659692" y="1962152"/>
                <a:ext cx="1869078" cy="42882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2</a:t>
                </a:r>
              </a:p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Cryomodule</a:t>
                </a:r>
                <a:r>
                  <a:rPr lang="ja-JP" altLang="en-US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design</a:t>
                </a:r>
                <a:endParaRPr lang="ja-JP" altLang="en-US" sz="1000" dirty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AF15859C-28F3-920C-38B1-59202E4C4DBB}"/>
                  </a:ext>
                </a:extLst>
              </p:cNvPr>
              <p:cNvSpPr txBox="1"/>
              <p:nvPr/>
            </p:nvSpPr>
            <p:spPr>
              <a:xfrm>
                <a:off x="685406" y="2533005"/>
                <a:ext cx="1853773" cy="42882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3</a:t>
                </a:r>
              </a:p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Crab cavity</a:t>
                </a:r>
                <a:endParaRPr lang="ja-JP" altLang="en-US" sz="1000" dirty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0F666899-CBD4-A7C6-A01D-DF99F10142CD}"/>
                  </a:ext>
                </a:extLst>
              </p:cNvPr>
              <p:cNvSpPr txBox="1"/>
              <p:nvPr/>
            </p:nvSpPr>
            <p:spPr>
              <a:xfrm>
                <a:off x="3017026" y="1379780"/>
                <a:ext cx="1968806" cy="4288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4</a:t>
                </a:r>
              </a:p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Electron source</a:t>
                </a:r>
                <a:endParaRPr lang="ja-JP" altLang="en-US" sz="1000" dirty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0A96FC04-3F14-5721-704E-BD6DDECE268C}"/>
                  </a:ext>
                </a:extLst>
              </p:cNvPr>
              <p:cNvSpPr txBox="1"/>
              <p:nvPr/>
            </p:nvSpPr>
            <p:spPr>
              <a:xfrm>
                <a:off x="3017026" y="2243147"/>
                <a:ext cx="1968806" cy="4288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WP-5</a:t>
                </a:r>
              </a:p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Undulator</a:t>
                </a:r>
                <a:endParaRPr lang="ja-JP" altLang="en-US" sz="1000" dirty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C3FFC685-45B5-1B09-B9BB-C74A8BC4B3F5}"/>
                  </a:ext>
                </a:extLst>
              </p:cNvPr>
              <p:cNvSpPr txBox="1"/>
              <p:nvPr/>
            </p:nvSpPr>
            <p:spPr>
              <a:xfrm>
                <a:off x="3071157" y="1960184"/>
                <a:ext cx="2131683" cy="345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b="1" i="1" u="sng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Undulator positron scheme</a:t>
                </a:r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3ED4259-5044-F65B-77B9-A50F68004765}"/>
                  </a:ext>
                </a:extLst>
              </p:cNvPr>
              <p:cNvSpPr txBox="1"/>
              <p:nvPr/>
            </p:nvSpPr>
            <p:spPr>
              <a:xfrm>
                <a:off x="3078469" y="4093807"/>
                <a:ext cx="2016081" cy="345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b="1" i="1" u="sng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E-driven positron scheme</a:t>
                </a: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87CD933C-ED3D-E33B-7783-7AFF29A570CB}"/>
                  </a:ext>
                </a:extLst>
              </p:cNvPr>
              <p:cNvSpPr txBox="1"/>
              <p:nvPr/>
            </p:nvSpPr>
            <p:spPr>
              <a:xfrm>
                <a:off x="3017026" y="2816466"/>
                <a:ext cx="1968806" cy="4288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6</a:t>
                </a:r>
              </a:p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Rotating target</a:t>
                </a:r>
                <a:endParaRPr lang="ja-JP" altLang="en-US" sz="1000" dirty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AEDCA452-079F-4CD8-8B87-D005EA034757}"/>
                  </a:ext>
                </a:extLst>
              </p:cNvPr>
              <p:cNvSpPr txBox="1"/>
              <p:nvPr/>
            </p:nvSpPr>
            <p:spPr>
              <a:xfrm>
                <a:off x="3017026" y="3414841"/>
                <a:ext cx="1987079" cy="4288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7</a:t>
                </a:r>
              </a:p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Magnetic focusing</a:t>
                </a:r>
                <a:endParaRPr lang="ja-JP" altLang="en-US" sz="1000" dirty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6E20288C-E6DD-5D11-456D-651774DC13E0}"/>
                  </a:ext>
                </a:extLst>
              </p:cNvPr>
              <p:cNvSpPr txBox="1"/>
              <p:nvPr/>
            </p:nvSpPr>
            <p:spPr>
              <a:xfrm>
                <a:off x="3017026" y="4347522"/>
                <a:ext cx="1987079" cy="42882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8</a:t>
                </a:r>
              </a:p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Rotating target</a:t>
                </a:r>
                <a:endParaRPr lang="ja-JP" altLang="en-US" sz="1000" dirty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4E57614F-D77D-A033-5060-428C552FE102}"/>
                  </a:ext>
                </a:extLst>
              </p:cNvPr>
              <p:cNvSpPr txBox="1"/>
              <p:nvPr/>
            </p:nvSpPr>
            <p:spPr>
              <a:xfrm>
                <a:off x="3017024" y="4964680"/>
                <a:ext cx="1987080" cy="42882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9</a:t>
                </a:r>
              </a:p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Magnetic focusing</a:t>
                </a:r>
                <a:endParaRPr lang="ja-JP" altLang="en-US" sz="1000" dirty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8D203C10-A49A-E26F-0DB5-4EA410390B2A}"/>
                  </a:ext>
                </a:extLst>
              </p:cNvPr>
              <p:cNvSpPr txBox="1"/>
              <p:nvPr/>
            </p:nvSpPr>
            <p:spPr>
              <a:xfrm>
                <a:off x="3039099" y="5581842"/>
                <a:ext cx="1987079" cy="42882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10</a:t>
                </a:r>
              </a:p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Capture cavity</a:t>
                </a:r>
                <a:endParaRPr lang="ja-JP" altLang="en-US" sz="1000" dirty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98E9749-1FDB-D98A-B128-089B742B533C}"/>
                  </a:ext>
                </a:extLst>
              </p:cNvPr>
              <p:cNvSpPr txBox="1"/>
              <p:nvPr/>
            </p:nvSpPr>
            <p:spPr>
              <a:xfrm>
                <a:off x="5346137" y="1373517"/>
                <a:ext cx="1877436" cy="42882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12</a:t>
                </a:r>
              </a:p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System design</a:t>
                </a:r>
                <a:endParaRPr lang="ja-JP" altLang="en-US" sz="1000" dirty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4AF031FC-51BF-7775-BD94-962694DA5FAA}"/>
                  </a:ext>
                </a:extLst>
              </p:cNvPr>
              <p:cNvSpPr txBox="1"/>
              <p:nvPr/>
            </p:nvSpPr>
            <p:spPr>
              <a:xfrm>
                <a:off x="5358030" y="1968632"/>
                <a:ext cx="1877436" cy="42882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WP-13</a:t>
                </a:r>
              </a:p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Collective effect</a:t>
                </a:r>
                <a:endParaRPr lang="ja-JP" altLang="en-US" sz="1000" dirty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AEBB65FF-5537-A674-282C-DC036837B6BA}"/>
                  </a:ext>
                </a:extLst>
              </p:cNvPr>
              <p:cNvSpPr txBox="1"/>
              <p:nvPr/>
            </p:nvSpPr>
            <p:spPr>
              <a:xfrm>
                <a:off x="5351088" y="2526196"/>
                <a:ext cx="1877436" cy="428829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14</a:t>
                </a:r>
              </a:p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Injection/extraction</a:t>
                </a:r>
                <a:endParaRPr lang="ja-JP" altLang="en-US" sz="1000" dirty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F929EE4B-1FC3-59C0-924D-52DDD879A93A}"/>
                  </a:ext>
                </a:extLst>
              </p:cNvPr>
              <p:cNvSpPr txBox="1"/>
              <p:nvPr/>
            </p:nvSpPr>
            <p:spPr>
              <a:xfrm>
                <a:off x="7552295" y="1354890"/>
                <a:ext cx="1877436" cy="428829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15</a:t>
                </a:r>
              </a:p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Final focus</a:t>
                </a:r>
                <a:endParaRPr lang="ja-JP" altLang="en-US" sz="1000" dirty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2C1FB58-906F-1070-F71D-C9EA73850CF6}"/>
                  </a:ext>
                </a:extLst>
              </p:cNvPr>
              <p:cNvSpPr txBox="1"/>
              <p:nvPr/>
            </p:nvSpPr>
            <p:spPr>
              <a:xfrm>
                <a:off x="9824258" y="1345197"/>
                <a:ext cx="1877436" cy="428829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17</a:t>
                </a:r>
              </a:p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Main dump</a:t>
                </a:r>
                <a:endParaRPr lang="ja-JP" altLang="en-US" sz="1000" dirty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54C0993A-2DC4-D85B-3372-FA17FBE8A9AE}"/>
                  </a:ext>
                </a:extLst>
              </p:cNvPr>
              <p:cNvSpPr txBox="1"/>
              <p:nvPr/>
            </p:nvSpPr>
            <p:spPr>
              <a:xfrm>
                <a:off x="9839914" y="1973365"/>
                <a:ext cx="1877436" cy="42882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WP-18</a:t>
                </a:r>
              </a:p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Photon dump</a:t>
                </a:r>
                <a:endParaRPr lang="ja-JP" altLang="en-US" sz="1000" dirty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56C8AE56-7D26-DBA2-7655-0B16C5A63C7A}"/>
                  </a:ext>
                </a:extLst>
              </p:cNvPr>
              <p:cNvSpPr txBox="1"/>
              <p:nvPr/>
            </p:nvSpPr>
            <p:spPr>
              <a:xfrm>
                <a:off x="3029963" y="6246271"/>
                <a:ext cx="1987079" cy="42882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11</a:t>
                </a:r>
              </a:p>
              <a:p>
                <a:pPr algn="ctr">
                  <a:lnSpc>
                    <a:spcPts val="788"/>
                  </a:lnSpc>
                </a:pPr>
                <a:r>
                  <a:rPr lang="en-US" altLang="ja-JP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Target replacement</a:t>
                </a:r>
                <a:endParaRPr lang="ja-JP" altLang="en-US" sz="1000" dirty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615AAAB0-9589-8A9D-5A7F-6B294C6FF8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650" y="736486"/>
                <a:ext cx="9109100" cy="313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>
                <a:extLst>
                  <a:ext uri="{FF2B5EF4-FFF2-40B4-BE49-F238E27FC236}">
                    <a16:creationId xmlns:a16="http://schemas.microsoft.com/office/drawing/2014/main" id="{12B5240A-EFA1-6AB9-21DB-EB86A93713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650" y="736486"/>
                <a:ext cx="0" cy="204667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>
                <a:extLst>
                  <a:ext uri="{FF2B5EF4-FFF2-40B4-BE49-F238E27FC236}">
                    <a16:creationId xmlns:a16="http://schemas.microsoft.com/office/drawing/2014/main" id="{8286EE81-EC75-80B6-D80F-EDDF6FCA3A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2167" y="2783161"/>
                <a:ext cx="210756" cy="129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>
                <a:extLst>
                  <a:ext uri="{FF2B5EF4-FFF2-40B4-BE49-F238E27FC236}">
                    <a16:creationId xmlns:a16="http://schemas.microsoft.com/office/drawing/2014/main" id="{6F05FA5B-729A-C03B-112F-A1741DB180EC}"/>
                  </a:ext>
                </a:extLst>
              </p:cNvPr>
              <p:cNvCxnSpPr>
                <a:cxnSpLocks/>
                <a:stCxn id="13" idx="1"/>
              </p:cNvCxnSpPr>
              <p:nvPr/>
            </p:nvCxnSpPr>
            <p:spPr>
              <a:xfrm flipH="1">
                <a:off x="474651" y="2176567"/>
                <a:ext cx="185041" cy="1253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BC404AA8-93D2-2E68-23C6-C9E9AD5A6D5B}"/>
                  </a:ext>
                </a:extLst>
              </p:cNvPr>
              <p:cNvCxnSpPr>
                <a:cxnSpLocks/>
                <a:stCxn id="12" idx="1"/>
              </p:cNvCxnSpPr>
              <p:nvPr/>
            </p:nvCxnSpPr>
            <p:spPr>
              <a:xfrm flipH="1">
                <a:off x="479054" y="1587596"/>
                <a:ext cx="172281" cy="1253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>
                <a:extLst>
                  <a:ext uri="{FF2B5EF4-FFF2-40B4-BE49-F238E27FC236}">
                    <a16:creationId xmlns:a16="http://schemas.microsoft.com/office/drawing/2014/main" id="{C0446077-CE66-95C9-5446-76B663B5BC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66980" y="736486"/>
                <a:ext cx="11121" cy="573075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>
                <a:extLst>
                  <a:ext uri="{FF2B5EF4-FFF2-40B4-BE49-F238E27FC236}">
                    <a16:creationId xmlns:a16="http://schemas.microsoft.com/office/drawing/2014/main" id="{43C83148-8C20-0EB9-6168-1FBEF740D2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2817" y="712641"/>
                <a:ext cx="10992" cy="204731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>
                <a:extLst>
                  <a:ext uri="{FF2B5EF4-FFF2-40B4-BE49-F238E27FC236}">
                    <a16:creationId xmlns:a16="http://schemas.microsoft.com/office/drawing/2014/main" id="{16EB6261-0835-F8C0-01C4-ED964F75BC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9374" y="736486"/>
                <a:ext cx="0" cy="147530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>
                <a:extLst>
                  <a:ext uri="{FF2B5EF4-FFF2-40B4-BE49-F238E27FC236}">
                    <a16:creationId xmlns:a16="http://schemas.microsoft.com/office/drawing/2014/main" id="{B7F7A357-12AF-8E2B-CC10-5975A7289A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8840" y="736486"/>
                <a:ext cx="15657" cy="145261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>
                <a:extLst>
                  <a:ext uri="{FF2B5EF4-FFF2-40B4-BE49-F238E27FC236}">
                    <a16:creationId xmlns:a16="http://schemas.microsoft.com/office/drawing/2014/main" id="{F398C6EF-FA54-FC64-BA2B-FF8D644DBAAA}"/>
                  </a:ext>
                </a:extLst>
              </p:cNvPr>
              <p:cNvCxnSpPr>
                <a:cxnSpLocks/>
                <a:endCxn id="15" idx="1"/>
              </p:cNvCxnSpPr>
              <p:nvPr/>
            </p:nvCxnSpPr>
            <p:spPr>
              <a:xfrm flipV="1">
                <a:off x="2778100" y="1594195"/>
                <a:ext cx="238926" cy="1253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>
                <a:extLst>
                  <a:ext uri="{FF2B5EF4-FFF2-40B4-BE49-F238E27FC236}">
                    <a16:creationId xmlns:a16="http://schemas.microsoft.com/office/drawing/2014/main" id="{1F6F5A6A-BE7D-91FE-CA4C-15492C8B493E}"/>
                  </a:ext>
                </a:extLst>
              </p:cNvPr>
              <p:cNvCxnSpPr>
                <a:cxnSpLocks/>
                <a:endCxn id="16" idx="1"/>
              </p:cNvCxnSpPr>
              <p:nvPr/>
            </p:nvCxnSpPr>
            <p:spPr>
              <a:xfrm flipV="1">
                <a:off x="2786119" y="2457563"/>
                <a:ext cx="230907" cy="1480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69FBC437-03CE-9314-078B-4989A18859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8101" y="3062450"/>
                <a:ext cx="25186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>
                <a:extLst>
                  <a:ext uri="{FF2B5EF4-FFF2-40B4-BE49-F238E27FC236}">
                    <a16:creationId xmlns:a16="http://schemas.microsoft.com/office/drawing/2014/main" id="{8D46E375-DB69-5FC8-E4CE-9232BC73A3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6980" y="3660821"/>
                <a:ext cx="287948" cy="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id="{0DBB4ACD-8D06-5880-FDCB-F51517AE51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8101" y="4609773"/>
                <a:ext cx="25779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>
                <a:extLst>
                  <a:ext uri="{FF2B5EF4-FFF2-40B4-BE49-F238E27FC236}">
                    <a16:creationId xmlns:a16="http://schemas.microsoft.com/office/drawing/2014/main" id="{EA96C329-791A-3AF7-8950-A02C82EFB3FB}"/>
                  </a:ext>
                </a:extLst>
              </p:cNvPr>
              <p:cNvCxnSpPr>
                <a:cxnSpLocks/>
                <a:endCxn id="22" idx="1"/>
              </p:cNvCxnSpPr>
              <p:nvPr/>
            </p:nvCxnSpPr>
            <p:spPr>
              <a:xfrm flipV="1">
                <a:off x="2786119" y="5179095"/>
                <a:ext cx="230905" cy="2010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E61A9C46-3B36-F165-99AE-30055F7378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78101" y="5808794"/>
                <a:ext cx="276827" cy="854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>
                <a:extLst>
                  <a:ext uri="{FF2B5EF4-FFF2-40B4-BE49-F238E27FC236}">
                    <a16:creationId xmlns:a16="http://schemas.microsoft.com/office/drawing/2014/main" id="{4E5B25C9-7D64-CA08-1753-9670415C6B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53135" y="6458693"/>
                <a:ext cx="276827" cy="854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>
                <a:extLst>
                  <a:ext uri="{FF2B5EF4-FFF2-40B4-BE49-F238E27FC236}">
                    <a16:creationId xmlns:a16="http://schemas.microsoft.com/office/drawing/2014/main" id="{21DE60D4-3F75-84FB-849C-E998364D3D39}"/>
                  </a:ext>
                </a:extLst>
              </p:cNvPr>
              <p:cNvCxnSpPr>
                <a:cxnSpLocks/>
                <a:stCxn id="24" idx="1"/>
              </p:cNvCxnSpPr>
              <p:nvPr/>
            </p:nvCxnSpPr>
            <p:spPr>
              <a:xfrm flipH="1">
                <a:off x="5148413" y="1587932"/>
                <a:ext cx="197724" cy="2108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>
                <a:extLst>
                  <a:ext uri="{FF2B5EF4-FFF2-40B4-BE49-F238E27FC236}">
                    <a16:creationId xmlns:a16="http://schemas.microsoft.com/office/drawing/2014/main" id="{62CD05A1-4E99-081C-6F48-9F606B5359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63809" y="2211789"/>
                <a:ext cx="209618" cy="728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>
                <a:extLst>
                  <a:ext uri="{FF2B5EF4-FFF2-40B4-BE49-F238E27FC236}">
                    <a16:creationId xmlns:a16="http://schemas.microsoft.com/office/drawing/2014/main" id="{AB25415A-5854-F362-1BD2-10EFB61049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64709" y="2759958"/>
                <a:ext cx="19332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>
                <a:extLst>
                  <a:ext uri="{FF2B5EF4-FFF2-40B4-BE49-F238E27FC236}">
                    <a16:creationId xmlns:a16="http://schemas.microsoft.com/office/drawing/2014/main" id="{95A9E970-FD92-C054-F4D6-29031277A2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32923" y="1623848"/>
                <a:ext cx="23272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グループ化 51">
                <a:extLst>
                  <a:ext uri="{FF2B5EF4-FFF2-40B4-BE49-F238E27FC236}">
                    <a16:creationId xmlns:a16="http://schemas.microsoft.com/office/drawing/2014/main" id="{EC1730D6-7C35-47ED-FD89-188FB1D03A86}"/>
                  </a:ext>
                </a:extLst>
              </p:cNvPr>
              <p:cNvGrpSpPr/>
              <p:nvPr/>
            </p:nvGrpSpPr>
            <p:grpSpPr>
              <a:xfrm>
                <a:off x="7339374" y="1976098"/>
                <a:ext cx="2090353" cy="428829"/>
                <a:chOff x="7339374" y="1976098"/>
                <a:chExt cx="2090353" cy="428829"/>
              </a:xfrm>
            </p:grpSpPr>
            <p:sp>
              <p:nvSpPr>
                <p:cNvPr id="62" name="テキスト ボックス 61">
                  <a:extLst>
                    <a:ext uri="{FF2B5EF4-FFF2-40B4-BE49-F238E27FC236}">
                      <a16:creationId xmlns:a16="http://schemas.microsoft.com/office/drawing/2014/main" id="{ADCD3E9F-ABDF-5044-5F2C-049F7978F824}"/>
                    </a:ext>
                  </a:extLst>
                </p:cNvPr>
                <p:cNvSpPr txBox="1"/>
                <p:nvPr/>
              </p:nvSpPr>
              <p:spPr>
                <a:xfrm>
                  <a:off x="7552291" y="1976098"/>
                  <a:ext cx="1877436" cy="42882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788"/>
                    </a:lnSpc>
                  </a:pPr>
                  <a:r>
                    <a:rPr lang="en-US" altLang="ja-JP" sz="1000" dirty="0">
                      <a:latin typeface="Times New Roman" panose="02020603050405020304" pitchFamily="18" charset="0"/>
                      <a:ea typeface="Arial Unicode MS" panose="020B0604020202020204" pitchFamily="50" charset="-128"/>
                      <a:cs typeface="Times New Roman" panose="02020603050405020304" pitchFamily="18" charset="0"/>
                    </a:rPr>
                    <a:t>WP-prime 16</a:t>
                  </a:r>
                </a:p>
                <a:p>
                  <a:pPr algn="ctr">
                    <a:lnSpc>
                      <a:spcPts val="788"/>
                    </a:lnSpc>
                  </a:pPr>
                  <a:r>
                    <a:rPr lang="en-US" altLang="ja-JP" sz="1000" dirty="0">
                      <a:latin typeface="Times New Roman" panose="02020603050405020304" pitchFamily="18" charset="0"/>
                      <a:ea typeface="Arial Unicode MS" panose="020B0604020202020204" pitchFamily="50" charset="-128"/>
                      <a:cs typeface="Times New Roman" panose="02020603050405020304" pitchFamily="18" charset="0"/>
                    </a:rPr>
                    <a:t>Final doublet</a:t>
                  </a:r>
                  <a:endParaRPr lang="ja-JP" altLang="en-US" sz="1000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3" name="直線コネクタ 62">
                  <a:extLst>
                    <a:ext uri="{FF2B5EF4-FFF2-40B4-BE49-F238E27FC236}">
                      <a16:creationId xmlns:a16="http://schemas.microsoft.com/office/drawing/2014/main" id="{F7015E19-96B8-A557-A334-84E7A82941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39374" y="2200319"/>
                  <a:ext cx="232729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3" name="直線コネクタ 52">
                <a:extLst>
                  <a:ext uri="{FF2B5EF4-FFF2-40B4-BE49-F238E27FC236}">
                    <a16:creationId xmlns:a16="http://schemas.microsoft.com/office/drawing/2014/main" id="{8D480D45-5D12-0D74-7F2D-C08EFDCDC9C4}"/>
                  </a:ext>
                </a:extLst>
              </p:cNvPr>
              <p:cNvCxnSpPr>
                <a:cxnSpLocks/>
                <a:stCxn id="28" idx="1"/>
              </p:cNvCxnSpPr>
              <p:nvPr/>
            </p:nvCxnSpPr>
            <p:spPr>
              <a:xfrm flipH="1">
                <a:off x="9578841" y="1559613"/>
                <a:ext cx="245418" cy="1254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>
                <a:extLst>
                  <a:ext uri="{FF2B5EF4-FFF2-40B4-BE49-F238E27FC236}">
                    <a16:creationId xmlns:a16="http://schemas.microsoft.com/office/drawing/2014/main" id="{70A17274-3B2D-FCEE-D9F2-2A0A223136AB}"/>
                  </a:ext>
                </a:extLst>
              </p:cNvPr>
              <p:cNvCxnSpPr>
                <a:cxnSpLocks/>
                <a:stCxn id="29" idx="1"/>
              </p:cNvCxnSpPr>
              <p:nvPr/>
            </p:nvCxnSpPr>
            <p:spPr>
              <a:xfrm flipH="1">
                <a:off x="9594497" y="2187780"/>
                <a:ext cx="245416" cy="125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4FFCF7E9-2818-235E-DB12-FE3C58135D88}"/>
                  </a:ext>
                </a:extLst>
              </p:cNvPr>
              <p:cNvSpPr/>
              <p:nvPr/>
            </p:nvSpPr>
            <p:spPr>
              <a:xfrm>
                <a:off x="2929955" y="1943881"/>
                <a:ext cx="2142950" cy="2003691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200" dirty="0">
                  <a:latin typeface="Times New Roman" panose="02020603050405020304" pitchFamily="18" charset="0"/>
                  <a:ea typeface="Arial Unicode MS" panose="020B0604020202020204" pitchFamily="50" charset="-128"/>
                </a:endParaRPr>
              </a:p>
            </p:txBody>
          </p:sp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CADCDE08-7D52-0EAE-26CF-5C29E332E0D9}"/>
                  </a:ext>
                </a:extLst>
              </p:cNvPr>
              <p:cNvSpPr/>
              <p:nvPr/>
            </p:nvSpPr>
            <p:spPr>
              <a:xfrm>
                <a:off x="2940827" y="4099289"/>
                <a:ext cx="2170599" cy="2022225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200" dirty="0">
                  <a:latin typeface="Times New Roman" panose="02020603050405020304" pitchFamily="18" charset="0"/>
                  <a:ea typeface="Arial Unicode MS" panose="020B0604020202020204" pitchFamily="50" charset="-128"/>
                </a:endParaRP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88B67578-A99E-9D20-DB78-EF084D87D934}"/>
                  </a:ext>
                </a:extLst>
              </p:cNvPr>
              <p:cNvSpPr txBox="1"/>
              <p:nvPr/>
            </p:nvSpPr>
            <p:spPr>
              <a:xfrm>
                <a:off x="619165" y="770316"/>
                <a:ext cx="1900482" cy="576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788"/>
                  </a:lnSpc>
                  <a:tabLst>
                    <a:tab pos="909042" algn="l"/>
                  </a:tabLst>
                </a:pPr>
                <a:r>
                  <a:rPr lang="en-US" altLang="ja-JP" sz="2000" b="1" i="1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ML&amp;SRF</a:t>
                </a:r>
              </a:p>
              <a:p>
                <a:pPr algn="ctr">
                  <a:lnSpc>
                    <a:spcPts val="788"/>
                  </a:lnSpc>
                </a:pPr>
                <a:r>
                  <a:rPr lang="en-US" altLang="ja-JP" sz="1100" b="1" i="1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(Main </a:t>
                </a:r>
                <a:r>
                  <a:rPr lang="en-US" altLang="ja-JP" sz="1100" b="1" i="1" dirty="0" err="1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linac</a:t>
                </a:r>
                <a:r>
                  <a:rPr lang="en-US" altLang="ja-JP" sz="1100" b="1" i="1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 &amp; </a:t>
                </a:r>
              </a:p>
              <a:p>
                <a:pPr algn="ctr">
                  <a:lnSpc>
                    <a:spcPts val="788"/>
                  </a:lnSpc>
                </a:pPr>
                <a:r>
                  <a:rPr lang="en-US" altLang="ja-JP" sz="1100" b="1" i="1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Superconducting RF)</a:t>
                </a:r>
                <a:endParaRPr lang="ja-JP" altLang="en-US" sz="1100" b="1" i="1" dirty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FB060AAC-5154-0E0D-9370-AF9E270ECA4F}"/>
                  </a:ext>
                </a:extLst>
              </p:cNvPr>
              <p:cNvSpPr txBox="1"/>
              <p:nvPr/>
            </p:nvSpPr>
            <p:spPr>
              <a:xfrm>
                <a:off x="3541864" y="945493"/>
                <a:ext cx="1343493" cy="330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788"/>
                  </a:lnSpc>
                </a:pPr>
                <a:r>
                  <a:rPr lang="en-US" altLang="ja-JP" sz="2000" b="1" i="1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Sources</a:t>
                </a:r>
                <a:endParaRPr lang="ja-JP" altLang="en-US" sz="2000" b="1" i="1" dirty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9EC3A8E3-E972-B97E-F1D7-8508C84FA2E2}"/>
                  </a:ext>
                </a:extLst>
              </p:cNvPr>
              <p:cNvSpPr txBox="1"/>
              <p:nvPr/>
            </p:nvSpPr>
            <p:spPr>
              <a:xfrm>
                <a:off x="5543700" y="870213"/>
                <a:ext cx="1435977" cy="432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788"/>
                  </a:lnSpc>
                </a:pPr>
                <a:r>
                  <a:rPr lang="en-US" altLang="ja-JP" sz="2000" b="1" i="1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DR</a:t>
                </a:r>
                <a:r>
                  <a:rPr lang="ja-JP" altLang="en-US" sz="2000" b="1" i="1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 </a:t>
                </a:r>
                <a:endParaRPr lang="en-US" altLang="ja-JP" sz="2000" b="1" i="1" dirty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  <a:p>
                <a:pPr algn="ctr">
                  <a:lnSpc>
                    <a:spcPts val="788"/>
                  </a:lnSpc>
                </a:pPr>
                <a:r>
                  <a:rPr lang="en-US" altLang="ja-JP" sz="1100" b="1" i="1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(Damping ring)</a:t>
                </a:r>
                <a:endParaRPr lang="ja-JP" altLang="en-US" sz="1100" b="1" i="1" dirty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35AA923B-2F7C-A51E-F941-8B11E8FA73B1}"/>
                  </a:ext>
                </a:extLst>
              </p:cNvPr>
              <p:cNvSpPr txBox="1"/>
              <p:nvPr/>
            </p:nvSpPr>
            <p:spPr>
              <a:xfrm>
                <a:off x="7431504" y="876098"/>
                <a:ext cx="2056017" cy="433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788"/>
                  </a:lnSpc>
                </a:pPr>
                <a:r>
                  <a:rPr lang="en-US" altLang="ja-JP" sz="2000" b="1" i="1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BDS</a:t>
                </a:r>
              </a:p>
              <a:p>
                <a:pPr algn="ctr">
                  <a:lnSpc>
                    <a:spcPts val="788"/>
                  </a:lnSpc>
                </a:pPr>
                <a:r>
                  <a:rPr lang="en-US" altLang="ja-JP" sz="1100" b="1" i="1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(Beam Delivery System)</a:t>
                </a:r>
                <a:endParaRPr lang="ja-JP" altLang="en-US" sz="1100" b="1" i="1" dirty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ED0684A3-14D0-DC2D-20C3-215539BDAEE0}"/>
                  </a:ext>
                </a:extLst>
              </p:cNvPr>
              <p:cNvSpPr txBox="1"/>
              <p:nvPr/>
            </p:nvSpPr>
            <p:spPr>
              <a:xfrm>
                <a:off x="10382904" y="935843"/>
                <a:ext cx="1101784" cy="330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788"/>
                  </a:lnSpc>
                </a:pPr>
                <a:r>
                  <a:rPr lang="en-US" altLang="ja-JP" sz="2000" b="1" i="1" dirty="0"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Dump</a:t>
                </a:r>
                <a:endParaRPr lang="ja-JP" altLang="en-US" sz="2000" b="1" i="1" dirty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C2C926C6-3B7E-4481-48B2-68F91D874B05}"/>
                </a:ext>
              </a:extLst>
            </p:cNvPr>
            <p:cNvSpPr txBox="1"/>
            <p:nvPr/>
          </p:nvSpPr>
          <p:spPr>
            <a:xfrm>
              <a:off x="4457437" y="250436"/>
              <a:ext cx="1723759" cy="38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Times New Roman" panose="02020603050405020304" pitchFamily="18" charset="0"/>
                  <a:ea typeface="Arial Unicode MS" panose="020B0604020202020204" pitchFamily="50" charset="-128"/>
                </a:rPr>
                <a:t>Time-critical WPs</a:t>
              </a:r>
              <a:endParaRPr lang="ja-JP" altLang="en-US" sz="1200" dirty="0">
                <a:latin typeface="Times New Roman" panose="02020603050405020304" pitchFamily="18" charset="0"/>
                <a:ea typeface="Arial Unicode MS" panose="020B0604020202020204" pitchFamily="50" charset="-128"/>
              </a:endParaRPr>
            </a:p>
          </p:txBody>
        </p:sp>
      </p:grp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40D42657-0E90-7897-0CFF-27E21F8DD309}"/>
              </a:ext>
            </a:extLst>
          </p:cNvPr>
          <p:cNvSpPr txBox="1"/>
          <p:nvPr/>
        </p:nvSpPr>
        <p:spPr>
          <a:xfrm>
            <a:off x="5169783" y="4613415"/>
            <a:ext cx="182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KEK’s main WPs</a:t>
            </a:r>
            <a:endParaRPr kumimoji="1" lang="ja-JP" altLang="en-US" dirty="0">
              <a:latin typeface="Times New Roman" panose="02020603050405020304" pitchFamily="18" charset="0"/>
              <a:ea typeface="Arial Unicode MS" panose="020B0604020202020204" pitchFamily="50" charset="-128"/>
            </a:endParaRPr>
          </a:p>
        </p:txBody>
      </p: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2525E975-78E8-DC06-83F2-FA11C3614FAF}"/>
              </a:ext>
            </a:extLst>
          </p:cNvPr>
          <p:cNvCxnSpPr>
            <a:cxnSpLocks/>
          </p:cNvCxnSpPr>
          <p:nvPr/>
        </p:nvCxnSpPr>
        <p:spPr>
          <a:xfrm flipV="1">
            <a:off x="6905749" y="3610068"/>
            <a:ext cx="518179" cy="11972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D753613A-5957-1876-06F0-A256993825C5}"/>
              </a:ext>
            </a:extLst>
          </p:cNvPr>
          <p:cNvCxnSpPr>
            <a:cxnSpLocks/>
          </p:cNvCxnSpPr>
          <p:nvPr/>
        </p:nvCxnSpPr>
        <p:spPr>
          <a:xfrm flipV="1">
            <a:off x="6905749" y="3830919"/>
            <a:ext cx="534098" cy="976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6336BA89-C21E-D283-026C-95B6C7EC77A2}"/>
              </a:ext>
            </a:extLst>
          </p:cNvPr>
          <p:cNvCxnSpPr>
            <a:cxnSpLocks/>
          </p:cNvCxnSpPr>
          <p:nvPr/>
        </p:nvCxnSpPr>
        <p:spPr>
          <a:xfrm flipV="1">
            <a:off x="6905749" y="4736673"/>
            <a:ext cx="509452" cy="706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ADB57A16-7B6A-C4FC-E1E0-73FF28354988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6905749" y="4807363"/>
            <a:ext cx="543965" cy="126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E0E69D01-9136-D5F2-6ED4-F71B91564BB9}"/>
              </a:ext>
            </a:extLst>
          </p:cNvPr>
          <p:cNvCxnSpPr>
            <a:cxnSpLocks/>
          </p:cNvCxnSpPr>
          <p:nvPr/>
        </p:nvCxnSpPr>
        <p:spPr>
          <a:xfrm>
            <a:off x="6905749" y="4807363"/>
            <a:ext cx="534098" cy="327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77BEDB63-FC0C-2AD1-F5C0-011D8689E839}"/>
              </a:ext>
            </a:extLst>
          </p:cNvPr>
          <p:cNvCxnSpPr>
            <a:cxnSpLocks/>
          </p:cNvCxnSpPr>
          <p:nvPr/>
        </p:nvCxnSpPr>
        <p:spPr>
          <a:xfrm>
            <a:off x="6905749" y="4807363"/>
            <a:ext cx="543965" cy="470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10F1B2D8-045F-EE82-8BA7-D7428C62D33F}"/>
              </a:ext>
            </a:extLst>
          </p:cNvPr>
          <p:cNvCxnSpPr>
            <a:cxnSpLocks/>
          </p:cNvCxnSpPr>
          <p:nvPr/>
        </p:nvCxnSpPr>
        <p:spPr>
          <a:xfrm>
            <a:off x="6905749" y="4807363"/>
            <a:ext cx="534098" cy="821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74674DA0-449D-4E7C-3110-DDD3B549CAB8}"/>
              </a:ext>
            </a:extLst>
          </p:cNvPr>
          <p:cNvCxnSpPr>
            <a:cxnSpLocks/>
          </p:cNvCxnSpPr>
          <p:nvPr/>
        </p:nvCxnSpPr>
        <p:spPr>
          <a:xfrm>
            <a:off x="6905749" y="4807363"/>
            <a:ext cx="543965" cy="1090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2D2CA71B-2C8D-DEF5-D351-34C1C575E7DA}"/>
              </a:ext>
            </a:extLst>
          </p:cNvPr>
          <p:cNvCxnSpPr>
            <a:cxnSpLocks/>
          </p:cNvCxnSpPr>
          <p:nvPr/>
        </p:nvCxnSpPr>
        <p:spPr>
          <a:xfrm>
            <a:off x="6905749" y="4807363"/>
            <a:ext cx="543965" cy="14535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DCEB1D85-1E50-D092-7DE5-D665274D6767}"/>
              </a:ext>
            </a:extLst>
          </p:cNvPr>
          <p:cNvSpPr txBox="1"/>
          <p:nvPr/>
        </p:nvSpPr>
        <p:spPr>
          <a:xfrm>
            <a:off x="6290811" y="3577737"/>
            <a:ext cx="122026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SRF</a:t>
            </a:r>
          </a:p>
          <a:p>
            <a:pPr algn="r"/>
            <a:endParaRPr kumimoji="1" lang="en-US" altLang="ja-JP" dirty="0">
              <a:latin typeface="Times New Roman" panose="02020603050405020304" pitchFamily="18" charset="0"/>
              <a:ea typeface="Arial Unicode MS" panose="020B0604020202020204" pitchFamily="50" charset="-128"/>
            </a:endParaRPr>
          </a:p>
          <a:p>
            <a:pPr algn="r"/>
            <a:endParaRPr kumimoji="1" lang="en-US" altLang="ja-JP" dirty="0">
              <a:latin typeface="Times New Roman" panose="02020603050405020304" pitchFamily="18" charset="0"/>
              <a:ea typeface="Arial Unicode MS" panose="020B0604020202020204" pitchFamily="50" charset="-128"/>
            </a:endParaRPr>
          </a:p>
          <a:p>
            <a:pPr algn="r"/>
            <a:endParaRPr kumimoji="1" lang="en-US" altLang="ja-JP" dirty="0">
              <a:latin typeface="Times New Roman" panose="02020603050405020304" pitchFamily="18" charset="0"/>
              <a:ea typeface="Arial Unicode MS" panose="020B0604020202020204" pitchFamily="50" charset="-128"/>
            </a:endParaRPr>
          </a:p>
          <a:p>
            <a:pPr algn="r"/>
            <a:endParaRPr kumimoji="1" lang="en-US" altLang="ja-JP" dirty="0">
              <a:latin typeface="Times New Roman" panose="02020603050405020304" pitchFamily="18" charset="0"/>
              <a:ea typeface="Arial Unicode MS" panose="020B0604020202020204" pitchFamily="50" charset="-128"/>
            </a:endParaRPr>
          </a:p>
          <a:p>
            <a:pPr algn="r"/>
            <a:r>
              <a:rPr kumimoji="1" lang="en-US" altLang="ja-JP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Sources</a:t>
            </a:r>
          </a:p>
          <a:p>
            <a:pPr algn="r"/>
            <a:endParaRPr kumimoji="1" lang="en-US" altLang="ja-JP" dirty="0">
              <a:latin typeface="Times New Roman" panose="02020603050405020304" pitchFamily="18" charset="0"/>
              <a:ea typeface="Arial Unicode MS" panose="020B0604020202020204" pitchFamily="50" charset="-128"/>
            </a:endParaRPr>
          </a:p>
          <a:p>
            <a:pPr algn="r"/>
            <a:endParaRPr kumimoji="1" lang="en-US" altLang="ja-JP" dirty="0">
              <a:latin typeface="Times New Roman" panose="02020603050405020304" pitchFamily="18" charset="0"/>
              <a:ea typeface="Arial Unicode MS" panose="020B0604020202020204" pitchFamily="50" charset="-128"/>
            </a:endParaRPr>
          </a:p>
          <a:p>
            <a:pPr algn="r"/>
            <a:r>
              <a:rPr kumimoji="1" lang="en-US" altLang="ja-JP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Nanobeam</a:t>
            </a:r>
            <a:endParaRPr kumimoji="1" lang="ja-JP" alt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Arial Unicode MS" panose="020B0604020202020204" pitchFamily="50" charset="-128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6125A7FB-DDA0-2B93-E195-FDAE87F0EF1B}"/>
              </a:ext>
            </a:extLst>
          </p:cNvPr>
          <p:cNvSpPr txBox="1"/>
          <p:nvPr/>
        </p:nvSpPr>
        <p:spPr>
          <a:xfrm>
            <a:off x="9839889" y="3584736"/>
            <a:ext cx="2128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with Americas and Europe</a:t>
            </a:r>
            <a:endParaRPr kumimoji="1" lang="ja-JP" altLang="en-US" sz="1200" dirty="0"/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8C6D2C76-33F1-96D8-3CC3-238E068A62E7}"/>
              </a:ext>
            </a:extLst>
          </p:cNvPr>
          <p:cNvSpPr txBox="1"/>
          <p:nvPr/>
        </p:nvSpPr>
        <p:spPr>
          <a:xfrm>
            <a:off x="9770888" y="5666301"/>
            <a:ext cx="1533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ATF collaboration</a:t>
            </a:r>
            <a:endParaRPr kumimoji="1" lang="ja-JP" altLang="en-US" sz="1200" dirty="0"/>
          </a:p>
        </p:txBody>
      </p:sp>
      <p:sp>
        <p:nvSpPr>
          <p:cNvPr id="2" name="吹き出し: 角を丸めた四角形 1">
            <a:extLst>
              <a:ext uri="{FF2B5EF4-FFF2-40B4-BE49-F238E27FC236}">
                <a16:creationId xmlns:a16="http://schemas.microsoft.com/office/drawing/2014/main" id="{9862B876-23AA-892D-88F1-9574D2994F52}"/>
              </a:ext>
            </a:extLst>
          </p:cNvPr>
          <p:cNvSpPr/>
          <p:nvPr/>
        </p:nvSpPr>
        <p:spPr>
          <a:xfrm>
            <a:off x="236685" y="3553524"/>
            <a:ext cx="2867356" cy="612648"/>
          </a:xfrm>
          <a:prstGeom prst="wedgeRoundRectCallout">
            <a:avLst>
              <a:gd name="adj1" fmla="val -5601"/>
              <a:gd name="adj2" fmla="val -144074"/>
              <a:gd name="adj3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SRF is the main part!</a:t>
            </a:r>
            <a:endParaRPr kumimoji="1" lang="ja-JP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113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>
            <a:extLst>
              <a:ext uri="{FF2B5EF4-FFF2-40B4-BE49-F238E27FC236}">
                <a16:creationId xmlns:a16="http://schemas.microsoft.com/office/drawing/2014/main" id="{DD20C439-C90D-60B5-B4F3-AD4A689C19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19560" y="5126646"/>
            <a:ext cx="1543234" cy="1157425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064757-09F9-478C-A310-04889EFF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16/May/2023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A1DDA4-4381-429D-9BC7-436D5553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3"/>
            <a:ext cx="121920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LCWS2023 @SLAC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0D2D4D-D7E6-45C6-AC3E-ADD5E16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54F8205C-53F2-4FC3-AB38-4372D95CE470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 descr="座る, 写真, ウニ が含まれている画像&#10;&#10;自動的に生成された説明">
            <a:extLst>
              <a:ext uri="{FF2B5EF4-FFF2-40B4-BE49-F238E27FC236}">
                <a16:creationId xmlns:a16="http://schemas.microsoft.com/office/drawing/2014/main" id="{21E60255-C4EE-5EF1-C170-1844032BB1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873" y="4957764"/>
            <a:ext cx="1564148" cy="1360231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pic>
        <p:nvPicPr>
          <p:cNvPr id="3" name="Content Placeholder 7" descr="A picture containing logo&#10;&#10;Description automatically generated">
            <a:extLst>
              <a:ext uri="{FF2B5EF4-FFF2-40B4-BE49-F238E27FC236}">
                <a16:creationId xmlns:a16="http://schemas.microsoft.com/office/drawing/2014/main" id="{67EC6ADE-2933-F46C-C75B-3B8AA11FB8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619" y="3574548"/>
            <a:ext cx="2987079" cy="1122754"/>
          </a:xfrm>
          <a:prstGeom prst="rect">
            <a:avLst/>
          </a:prstGeom>
        </p:spPr>
      </p:pic>
      <p:sp>
        <p:nvSpPr>
          <p:cNvPr id="7" name="タイトル 12">
            <a:extLst>
              <a:ext uri="{FF2B5EF4-FFF2-40B4-BE49-F238E27FC236}">
                <a16:creationId xmlns:a16="http://schemas.microsoft.com/office/drawing/2014/main" id="{19F57BBE-572F-1157-B84F-A36AF6E18E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760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WP-prime 1: SRF Cavity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(Scoping the Industrial-Production Readiness)</a:t>
            </a:r>
            <a:endParaRPr lang="ja-JP" altLang="en-US" sz="2400" b="1" dirty="0">
              <a:latin typeface="Arial Unicode MS" panose="020B0604020202020204" pitchFamily="50" charset="-128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0F922EA-303A-E700-9DB6-FE8D7B255DE3}"/>
              </a:ext>
            </a:extLst>
          </p:cNvPr>
          <p:cNvSpPr txBox="1"/>
          <p:nvPr/>
        </p:nvSpPr>
        <p:spPr>
          <a:xfrm>
            <a:off x="124995" y="1432621"/>
            <a:ext cx="7132605" cy="204203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ts val="1700"/>
              </a:lnSpc>
              <a:buFont typeface="Wingdings" panose="05000000000000000000" pitchFamily="2" charset="2"/>
              <a:buChar char="u"/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Industrial-production readiness: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12 cavities produced in JP:</a:t>
            </a:r>
          </a:p>
          <a:p>
            <a:pPr marL="671513" lvl="1" indent="-214313">
              <a:lnSpc>
                <a:spcPts val="1700"/>
              </a:lnSpc>
              <a:buFont typeface="Wingdings" panose="05000000000000000000" pitchFamily="2" charset="2"/>
              <a:buChar char="u"/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Evaluate the successful production yield</a:t>
            </a:r>
          </a:p>
          <a:p>
            <a:pPr marL="214313" indent="-214313">
              <a:lnSpc>
                <a:spcPts val="1700"/>
              </a:lnSpc>
              <a:buFont typeface="Wingdings" panose="05000000000000000000" pitchFamily="2" charset="2"/>
              <a:buChar char="u"/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Cavity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performance expected: </a:t>
            </a:r>
            <a:r>
              <a:rPr kumimoji="1" lang="en-US" altLang="ja-JP" sz="1400" b="1" dirty="0" err="1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E</a:t>
            </a:r>
            <a:r>
              <a:rPr kumimoji="1" lang="en-US" altLang="ja-JP" sz="1400" b="1" baseline="-25000" dirty="0" err="1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acc</a:t>
            </a:r>
            <a:r>
              <a:rPr kumimoji="1" lang="en-US" altLang="ja-JP" sz="1400" b="1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= &lt;35 MV/m&gt; (+/− 20%), </a:t>
            </a:r>
            <a: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Q</a:t>
            </a:r>
            <a:r>
              <a:rPr kumimoji="1" lang="en-US" altLang="ja-JP" sz="1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0</a:t>
            </a:r>
            <a: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= 1.0 x 10</a:t>
            </a:r>
            <a:r>
              <a:rPr kumimoji="1" lang="en-US" altLang="ja-JP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10</a:t>
            </a:r>
            <a:r>
              <a:rPr kumimoji="1" lang="en-US" altLang="ja-JP" sz="1400" b="1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, Yield = ≥90%</a:t>
            </a:r>
          </a:p>
          <a:p>
            <a:pPr marL="214313" indent="-214313">
              <a:lnSpc>
                <a:spcPts val="1700"/>
              </a:lnSpc>
              <a:buFont typeface="Wingdings" panose="05000000000000000000" pitchFamily="2" charset="2"/>
              <a:buChar char="u"/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Globally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common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design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applicable to High Pressure Gas Safety (HPGS) regulation in JP</a:t>
            </a:r>
          </a:p>
          <a:p>
            <a:pPr marL="671513" lvl="1" indent="-214313">
              <a:lnSpc>
                <a:spcPts val="1700"/>
              </a:lnSpc>
              <a:buFont typeface="Wingdings" panose="05000000000000000000" pitchFamily="2" charset="2"/>
              <a:buChar char="u"/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Plug-compatible design</a:t>
            </a:r>
          </a:p>
          <a:p>
            <a:pPr marL="214313" indent="-214313">
              <a:lnSpc>
                <a:spcPts val="1700"/>
              </a:lnSpc>
              <a:buFont typeface="Wingdings" panose="05000000000000000000" pitchFamily="2" charset="2"/>
              <a:buChar char="u"/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Production process with higher performance/lower cost (i.e. cost-effective production)</a:t>
            </a:r>
          </a:p>
          <a:p>
            <a:pPr marL="671513" lvl="1" indent="-214313">
              <a:lnSpc>
                <a:spcPts val="1700"/>
              </a:lnSpc>
              <a:buFont typeface="Wingdings" panose="05000000000000000000" pitchFamily="2" charset="2"/>
              <a:buChar char="u"/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Advanced Nb sheet production: Clean surface by direct slice + cost reduction</a:t>
            </a:r>
          </a:p>
          <a:p>
            <a:pPr marL="671513" lvl="1" indent="-214313">
              <a:lnSpc>
                <a:spcPts val="1700"/>
              </a:lnSpc>
              <a:buFont typeface="Wingdings" panose="05000000000000000000" pitchFamily="2" charset="2"/>
              <a:buChar char="u"/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Advanced surface treatment: High-G and High-Q cavity</a:t>
            </a:r>
          </a:p>
          <a:p>
            <a:pPr marL="1128713" lvl="2" indent="-214313">
              <a:lnSpc>
                <a:spcPts val="1700"/>
              </a:lnSpc>
              <a:buFont typeface="Wingdings" panose="05000000000000000000" pitchFamily="2" charset="2"/>
              <a:buChar char="u"/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Optimization of best surface treatment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8F3A3A7-5CD0-0B0D-5377-9BC304229492}"/>
              </a:ext>
            </a:extLst>
          </p:cNvPr>
          <p:cNvSpPr txBox="1"/>
          <p:nvPr/>
        </p:nvSpPr>
        <p:spPr>
          <a:xfrm>
            <a:off x="9101591" y="1616373"/>
            <a:ext cx="2936513" cy="22082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Process to be applicable to JP-HPGS</a:t>
            </a:r>
          </a:p>
          <a:p>
            <a:pPr algn="ctr">
              <a:lnSpc>
                <a:spcPts val="1500"/>
              </a:lnSpc>
            </a:pP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↓</a:t>
            </a:r>
            <a:endParaRPr kumimoji="1" lang="en-US" altLang="ja-JP" sz="1400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Preparation of material</a:t>
            </a:r>
          </a:p>
          <a:p>
            <a:pPr algn="ctr">
              <a:lnSpc>
                <a:spcPts val="1500"/>
              </a:lnSpc>
            </a:pP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↓</a:t>
            </a:r>
            <a:endParaRPr kumimoji="1" lang="en-US" altLang="ja-JP" sz="1400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Cavity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production</a:t>
            </a:r>
          </a:p>
          <a:p>
            <a:pPr algn="ctr">
              <a:lnSpc>
                <a:spcPts val="1500"/>
              </a:lnSpc>
            </a:pP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↓</a:t>
            </a:r>
            <a:endParaRPr kumimoji="1" lang="en-US" altLang="ja-JP" sz="1400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Surface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treatment</a:t>
            </a:r>
          </a:p>
          <a:p>
            <a:pPr algn="ctr">
              <a:lnSpc>
                <a:spcPts val="1500"/>
              </a:lnSpc>
            </a:pP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↓</a:t>
            </a:r>
            <a:endParaRPr kumimoji="1" lang="en-US" altLang="ja-JP" sz="1400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Vertical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test and Yield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evaluation</a:t>
            </a:r>
          </a:p>
          <a:p>
            <a:pPr algn="ctr">
              <a:lnSpc>
                <a:spcPts val="1500"/>
              </a:lnSpc>
            </a:pP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↓</a:t>
            </a:r>
            <a:endParaRPr kumimoji="1" lang="en-US" altLang="ja-JP" sz="1400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(WPP-2: assembled to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CM)</a:t>
            </a:r>
            <a:endParaRPr kumimoji="1" lang="ja-JP" altLang="en-US" sz="1400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16F618B-8D47-2AF4-88F1-B412A2D97BA6}"/>
              </a:ext>
            </a:extLst>
          </p:cNvPr>
          <p:cNvSpPr txBox="1"/>
          <p:nvPr/>
        </p:nvSpPr>
        <p:spPr>
          <a:xfrm>
            <a:off x="7531763" y="1468115"/>
            <a:ext cx="1644681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WPP-1: Work flow</a:t>
            </a:r>
            <a:endParaRPr kumimoji="1" lang="ja-JP" altLang="en-US" sz="1400" b="1" dirty="0">
              <a:latin typeface="Times New Roman" panose="02020603050405020304" pitchFamily="18" charset="0"/>
              <a:ea typeface="Arial Unicode MS" panose="020B060402020202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B95EEA-4D19-9D7C-8AEC-769E8C5FF2B0}"/>
              </a:ext>
            </a:extLst>
          </p:cNvPr>
          <p:cNvSpPr txBox="1"/>
          <p:nvPr/>
        </p:nvSpPr>
        <p:spPr>
          <a:xfrm>
            <a:off x="153975" y="3991706"/>
            <a:ext cx="2287806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0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Cavity design based on TESLA/LCLS-II</a:t>
            </a:r>
          </a:p>
          <a:p>
            <a:pPr algn="ctr"/>
            <a:r>
              <a:rPr kumimoji="1" lang="en-US" altLang="ja-JP" sz="10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(globally common design)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23C1F25-0D06-4599-E16E-CBFBC2936C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438" y="4963239"/>
            <a:ext cx="1431785" cy="954523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879E711-F848-70C9-1600-796B5259705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339" y="4954192"/>
            <a:ext cx="1565733" cy="1174300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1864094-841E-9E92-47A1-16E4F9096CA6}"/>
              </a:ext>
            </a:extLst>
          </p:cNvPr>
          <p:cNvSpPr txBox="1"/>
          <p:nvPr/>
        </p:nvSpPr>
        <p:spPr>
          <a:xfrm>
            <a:off x="725747" y="4646186"/>
            <a:ext cx="662361" cy="24622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0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Nb Sheet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9E0F8EA-9315-B0AD-5D2D-3BD631C151C0}"/>
              </a:ext>
            </a:extLst>
          </p:cNvPr>
          <p:cNvSpPr txBox="1"/>
          <p:nvPr/>
        </p:nvSpPr>
        <p:spPr>
          <a:xfrm>
            <a:off x="2406440" y="4834653"/>
            <a:ext cx="912429" cy="24622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0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Electro-polish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EFF766F-2129-9A1C-DDEA-021BFED77A7D}"/>
              </a:ext>
            </a:extLst>
          </p:cNvPr>
          <p:cNvSpPr txBox="1"/>
          <p:nvPr/>
        </p:nvSpPr>
        <p:spPr>
          <a:xfrm>
            <a:off x="4538160" y="4840128"/>
            <a:ext cx="946093" cy="24622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0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Heat treatment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48A0ABB-ED16-4FCF-635A-010D1698A2B3}"/>
              </a:ext>
            </a:extLst>
          </p:cNvPr>
          <p:cNvSpPr txBox="1"/>
          <p:nvPr/>
        </p:nvSpPr>
        <p:spPr>
          <a:xfrm>
            <a:off x="0" y="819781"/>
            <a:ext cx="12192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The SRF cavity technology has become matured technology based on TESLA,  E-XFEL and LCLS-II experiences. </a:t>
            </a:r>
            <a:r>
              <a:rPr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Asia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, Americas and EU have attempted R&amp;D for the higher performance with cost-effective production.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In WPP-1, the successful production yield will be evaluated. 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810D9C41-89B1-8AF6-05DA-D38FD6E6DD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3906" y="4017195"/>
            <a:ext cx="2987080" cy="1956041"/>
          </a:xfrm>
          <a:prstGeom prst="rect">
            <a:avLst/>
          </a:prstGeom>
        </p:spPr>
      </p:pic>
      <p:pic>
        <p:nvPicPr>
          <p:cNvPr id="19" name="Content Placeholder 9" descr="A close-up of a computer part&#10;&#10;Description automatically generated with low confidence">
            <a:extLst>
              <a:ext uri="{FF2B5EF4-FFF2-40B4-BE49-F238E27FC236}">
                <a16:creationId xmlns:a16="http://schemas.microsoft.com/office/drawing/2014/main" id="{9A903C24-D02D-28B7-9540-D57D5C27FD3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146" y="5108699"/>
            <a:ext cx="1680939" cy="1010134"/>
          </a:xfrm>
          <a:prstGeom prst="rect">
            <a:avLst/>
          </a:prstGeom>
          <a:ln w="12700">
            <a:solidFill>
              <a:schemeClr val="accent4"/>
            </a:solidFill>
          </a:ln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3869497-DC3B-AE5C-B899-DADA8C4DCD4F}"/>
              </a:ext>
            </a:extLst>
          </p:cNvPr>
          <p:cNvSpPr txBox="1"/>
          <p:nvPr/>
        </p:nvSpPr>
        <p:spPr>
          <a:xfrm>
            <a:off x="10086238" y="4197756"/>
            <a:ext cx="716098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ja-JP" sz="12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JP/Asia</a:t>
            </a:r>
            <a:endParaRPr kumimoji="1" lang="ja-JP" altLang="en-US" sz="1200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EB7387A-AE20-7524-90C3-6681A750F98A}"/>
              </a:ext>
            </a:extLst>
          </p:cNvPr>
          <p:cNvSpPr txBox="1"/>
          <p:nvPr/>
        </p:nvSpPr>
        <p:spPr>
          <a:xfrm>
            <a:off x="11051917" y="4197756"/>
            <a:ext cx="828672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12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Americas</a:t>
            </a:r>
            <a:endParaRPr kumimoji="1" lang="ja-JP" altLang="en-US" sz="1200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117CC39-7A5F-6228-0F81-66DB2A48B23E}"/>
              </a:ext>
            </a:extLst>
          </p:cNvPr>
          <p:cNvSpPr txBox="1"/>
          <p:nvPr/>
        </p:nvSpPr>
        <p:spPr>
          <a:xfrm>
            <a:off x="9025214" y="4197756"/>
            <a:ext cx="696102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12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Europe</a:t>
            </a:r>
            <a:endParaRPr kumimoji="1" lang="ja-JP" altLang="en-US" sz="1200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4EE78359-802A-3F1D-A488-E5EF2D219558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10386616" y="4474755"/>
            <a:ext cx="57671" cy="6238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62DF571A-2B44-5148-7B4C-E01CEF17AA6B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0945928" y="4474755"/>
            <a:ext cx="520325" cy="6238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4237572B-9C39-0563-4680-FD40B4D84610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9373265" y="4474755"/>
            <a:ext cx="506948" cy="6238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3FCC221-C9AF-4806-F1A4-F96EA12CB8E7}"/>
              </a:ext>
            </a:extLst>
          </p:cNvPr>
          <p:cNvSpPr txBox="1"/>
          <p:nvPr/>
        </p:nvSpPr>
        <p:spPr>
          <a:xfrm>
            <a:off x="9068016" y="451263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①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EE25DD6-4EE3-1BDE-3DB0-45022C86D540}"/>
              </a:ext>
            </a:extLst>
          </p:cNvPr>
          <p:cNvSpPr txBox="1"/>
          <p:nvPr/>
        </p:nvSpPr>
        <p:spPr>
          <a:xfrm>
            <a:off x="11465672" y="450862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D901275-8F80-2D7B-A7C2-54AEE8983AC9}"/>
              </a:ext>
            </a:extLst>
          </p:cNvPr>
          <p:cNvSpPr txBox="1"/>
          <p:nvPr/>
        </p:nvSpPr>
        <p:spPr>
          <a:xfrm>
            <a:off x="10385234" y="451628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⑥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6E19876-55CD-A470-03DE-160810735382}"/>
              </a:ext>
            </a:extLst>
          </p:cNvPr>
          <p:cNvSpPr txBox="1"/>
          <p:nvPr/>
        </p:nvSpPr>
        <p:spPr>
          <a:xfrm>
            <a:off x="695647" y="6226667"/>
            <a:ext cx="678392" cy="2308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9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FG vs MG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CC52E60-04C8-2608-FB7E-52F65163B94D}"/>
              </a:ext>
            </a:extLst>
          </p:cNvPr>
          <p:cNvSpPr txBox="1"/>
          <p:nvPr/>
        </p:nvSpPr>
        <p:spPr>
          <a:xfrm>
            <a:off x="4255727" y="6020313"/>
            <a:ext cx="925253" cy="2308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9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800</a:t>
            </a:r>
            <a:r>
              <a:rPr kumimoji="1" lang="ja-JP" altLang="en-US" sz="9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℃</a:t>
            </a:r>
            <a:r>
              <a:rPr kumimoji="1" lang="en-US" altLang="ja-JP" sz="9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 vs 900</a:t>
            </a:r>
            <a:r>
              <a:rPr kumimoji="1" lang="ja-JP" altLang="en-US" sz="9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℃</a:t>
            </a:r>
            <a:endParaRPr kumimoji="1" lang="en-US" altLang="ja-JP" sz="900" dirty="0">
              <a:latin typeface="Times New Roman" panose="02020603050405020304" pitchFamily="18" charset="0"/>
              <a:ea typeface="Arial Unicode MS" panose="020B0604020202020204" pitchFamily="50" charset="-128"/>
            </a:endParaRPr>
          </a:p>
        </p:txBody>
      </p:sp>
      <p:sp>
        <p:nvSpPr>
          <p:cNvPr id="31" name="吹き出し: 角を丸めた四角形 30">
            <a:extLst>
              <a:ext uri="{FF2B5EF4-FFF2-40B4-BE49-F238E27FC236}">
                <a16:creationId xmlns:a16="http://schemas.microsoft.com/office/drawing/2014/main" id="{9A9B88F7-EA77-B94A-998C-6E2EC8B6634E}"/>
              </a:ext>
            </a:extLst>
          </p:cNvPr>
          <p:cNvSpPr/>
          <p:nvPr/>
        </p:nvSpPr>
        <p:spPr>
          <a:xfrm>
            <a:off x="7553494" y="6383974"/>
            <a:ext cx="4585706" cy="329706"/>
          </a:xfrm>
          <a:prstGeom prst="wedgeRoundRectCallout">
            <a:avLst>
              <a:gd name="adj1" fmla="val -3291"/>
              <a:gd name="adj2" fmla="val -144273"/>
              <a:gd name="adj3" fmla="val 16667"/>
            </a:avLst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8</a:t>
            </a:r>
            <a:r>
              <a:rPr kumimoji="1" lang="ja-JP" altLang="en-US" sz="11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 </a:t>
            </a:r>
            <a:r>
              <a:rPr kumimoji="1" lang="en-US" altLang="ja-JP" sz="11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cavities produced in three regions to be assembled to one CM, and tested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AE872E8-1F90-D120-EB0E-8304A986DA60}"/>
              </a:ext>
            </a:extLst>
          </p:cNvPr>
          <p:cNvSpPr txBox="1"/>
          <p:nvPr/>
        </p:nvSpPr>
        <p:spPr>
          <a:xfrm>
            <a:off x="5180980" y="6317995"/>
            <a:ext cx="1268296" cy="2308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9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120</a:t>
            </a:r>
            <a:r>
              <a:rPr kumimoji="1" lang="ja-JP" altLang="en-US" sz="9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℃ </a:t>
            </a:r>
            <a:r>
              <a:rPr kumimoji="1" lang="en-US" altLang="ja-JP" sz="9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vs mid-T baking</a:t>
            </a: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4BBE5938-0D98-5CE5-F9AA-A86FD231D9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34441" y="5311409"/>
            <a:ext cx="1323611" cy="882408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8221DBE7-6636-929B-2296-79BBDC344E2D}"/>
              </a:ext>
            </a:extLst>
          </p:cNvPr>
          <p:cNvSpPr txBox="1"/>
          <p:nvPr/>
        </p:nvSpPr>
        <p:spPr>
          <a:xfrm>
            <a:off x="2034725" y="5829600"/>
            <a:ext cx="1329211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9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Conventional vs cold EP</a:t>
            </a:r>
          </a:p>
          <a:p>
            <a:pPr algn="ctr"/>
            <a:r>
              <a:rPr kumimoji="1" lang="en-US" altLang="ja-JP" sz="9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Horizontal vs Vertical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75CD626-704B-B9FB-F2D8-B08F1FD02975}"/>
              </a:ext>
            </a:extLst>
          </p:cNvPr>
          <p:cNvSpPr txBox="1"/>
          <p:nvPr/>
        </p:nvSpPr>
        <p:spPr>
          <a:xfrm>
            <a:off x="1191203" y="6541987"/>
            <a:ext cx="3004349" cy="24622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000" dirty="0">
                <a:solidFill>
                  <a:srgbClr val="0070C0"/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Establishment of best mass-production process for ILC</a:t>
            </a:r>
          </a:p>
        </p:txBody>
      </p:sp>
      <p:graphicFrame>
        <p:nvGraphicFramePr>
          <p:cNvPr id="39" name="表 10">
            <a:extLst>
              <a:ext uri="{FF2B5EF4-FFF2-40B4-BE49-F238E27FC236}">
                <a16:creationId xmlns:a16="http://schemas.microsoft.com/office/drawing/2014/main" id="{1C19DB75-3941-26A2-D9CD-5403EB681B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730948"/>
              </p:ext>
            </p:extLst>
          </p:nvPr>
        </p:nvGraphicFramePr>
        <p:xfrm>
          <a:off x="5681782" y="3686066"/>
          <a:ext cx="3161040" cy="960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90260">
                  <a:extLst>
                    <a:ext uri="{9D8B030D-6E8A-4147-A177-3AD203B41FA5}">
                      <a16:colId xmlns:a16="http://schemas.microsoft.com/office/drawing/2014/main" val="2223904680"/>
                    </a:ext>
                  </a:extLst>
                </a:gridCol>
                <a:gridCol w="790260">
                  <a:extLst>
                    <a:ext uri="{9D8B030D-6E8A-4147-A177-3AD203B41FA5}">
                      <a16:colId xmlns:a16="http://schemas.microsoft.com/office/drawing/2014/main" val="1200475034"/>
                    </a:ext>
                  </a:extLst>
                </a:gridCol>
                <a:gridCol w="790260">
                  <a:extLst>
                    <a:ext uri="{9D8B030D-6E8A-4147-A177-3AD203B41FA5}">
                      <a16:colId xmlns:a16="http://schemas.microsoft.com/office/drawing/2014/main" val="3980444251"/>
                    </a:ext>
                  </a:extLst>
                </a:gridCol>
                <a:gridCol w="790260">
                  <a:extLst>
                    <a:ext uri="{9D8B030D-6E8A-4147-A177-3AD203B41FA5}">
                      <a16:colId xmlns:a16="http://schemas.microsoft.com/office/drawing/2014/main" val="2283239094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/>
                      <a:endParaRPr kumimoji="1" lang="ja-JP" altLang="en-US" sz="1100" b="1" dirty="0"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# of cavities to be produced</a:t>
                      </a:r>
                      <a:endParaRPr kumimoji="1" lang="ja-JP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012593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endParaRPr kumimoji="1" lang="ja-JP" altLang="en-US" sz="1100" b="1" dirty="0"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Americas</a:t>
                      </a:r>
                      <a:endParaRPr kumimoji="1" lang="ja-JP" alt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Europe</a:t>
                      </a:r>
                      <a:endParaRPr kumimoji="1" lang="ja-JP" alt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JP/Asia</a:t>
                      </a:r>
                      <a:endParaRPr kumimoji="1" lang="ja-JP" alt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053542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single-cell</a:t>
                      </a:r>
                      <a:endParaRPr kumimoji="1" lang="ja-JP" alt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2</a:t>
                      </a:r>
                      <a:endParaRPr kumimoji="1" lang="ja-JP" alt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2</a:t>
                      </a:r>
                      <a:endParaRPr kumimoji="1" lang="ja-JP" alt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6</a:t>
                      </a:r>
                      <a:endParaRPr kumimoji="1" lang="ja-JP" alt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0173154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nine-cell</a:t>
                      </a:r>
                      <a:endParaRPr kumimoji="1" lang="ja-JP" alt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8</a:t>
                      </a:r>
                      <a:endParaRPr kumimoji="1" lang="ja-JP" alt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8</a:t>
                      </a:r>
                      <a:endParaRPr kumimoji="1" lang="ja-JP" alt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12</a:t>
                      </a:r>
                      <a:endParaRPr kumimoji="1" lang="ja-JP" alt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81720763"/>
                  </a:ext>
                </a:extLst>
              </a:tr>
            </a:tbl>
          </a:graphicData>
        </a:graphic>
      </p:graphicFrame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722DDD0-94CF-6D29-0384-8E39AC4E3BA6}"/>
              </a:ext>
            </a:extLst>
          </p:cNvPr>
          <p:cNvSpPr txBox="1"/>
          <p:nvPr/>
        </p:nvSpPr>
        <p:spPr>
          <a:xfrm>
            <a:off x="7692829" y="47482"/>
            <a:ext cx="45444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ja-JP" sz="1600" i="1" u="sng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Arial Unicode MS" panose="020B0604020202020204" pitchFamily="50" charset="-128"/>
              </a:rPr>
              <a:t> Referring European XFEL and LCLS-II experiences</a:t>
            </a:r>
            <a:endParaRPr lang="ja-JP" altLang="en-US" sz="1600" i="1" u="sng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7119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図 57">
            <a:extLst>
              <a:ext uri="{FF2B5EF4-FFF2-40B4-BE49-F238E27FC236}">
                <a16:creationId xmlns:a16="http://schemas.microsoft.com/office/drawing/2014/main" id="{FF7ED2DD-A6C1-91EB-FFC2-531CD5969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124" y="1547696"/>
            <a:ext cx="3808966" cy="24568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064757-09F9-478C-A310-04889EFF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16/May/2023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A1DDA4-4381-429D-9BC7-436D5553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3"/>
            <a:ext cx="121920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LCWS2023 @SLAC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0D2D4D-D7E6-45C6-AC3E-ADD5E16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54F8205C-53F2-4FC3-AB38-4372D95CE470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7" descr="A picture containing logo&#10;&#10;Description automatically generated">
            <a:extLst>
              <a:ext uri="{FF2B5EF4-FFF2-40B4-BE49-F238E27FC236}">
                <a16:creationId xmlns:a16="http://schemas.microsoft.com/office/drawing/2014/main" id="{6183C6E8-0909-B737-A3B2-EEB76020B3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43" y="3294952"/>
            <a:ext cx="2987079" cy="1122754"/>
          </a:xfrm>
          <a:prstGeom prst="rect">
            <a:avLst/>
          </a:prstGeom>
        </p:spPr>
      </p:pic>
      <p:sp>
        <p:nvSpPr>
          <p:cNvPr id="25" name="タイトル 12">
            <a:extLst>
              <a:ext uri="{FF2B5EF4-FFF2-40B4-BE49-F238E27FC236}">
                <a16:creationId xmlns:a16="http://schemas.microsoft.com/office/drawing/2014/main" id="{2B98EC5A-7538-35EA-471C-C76755958F2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760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ILC Cavity with short-short beampipes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3" name="Picture 15">
            <a:extLst>
              <a:ext uri="{FF2B5EF4-FFF2-40B4-BE49-F238E27FC236}">
                <a16:creationId xmlns:a16="http://schemas.microsoft.com/office/drawing/2014/main" id="{3BCEFE4C-40A4-D4C4-0ADA-164ACDE02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464" y="4571487"/>
            <a:ext cx="2281503" cy="2041345"/>
          </a:xfrm>
          <a:prstGeom prst="rect">
            <a:avLst/>
          </a:prstGeom>
        </p:spPr>
      </p:pic>
      <p:pic>
        <p:nvPicPr>
          <p:cNvPr id="34" name="Picture 20" descr="Schematic&#10;&#10;Description automatically generated with medium confidence">
            <a:extLst>
              <a:ext uri="{FF2B5EF4-FFF2-40B4-BE49-F238E27FC236}">
                <a16:creationId xmlns:a16="http://schemas.microsoft.com/office/drawing/2014/main" id="{73374D02-0437-CE8C-2AC1-96C98A9F6A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317" y="4537378"/>
            <a:ext cx="2895600" cy="1822355"/>
          </a:xfrm>
          <a:prstGeom prst="rect">
            <a:avLst/>
          </a:prstGeom>
        </p:spPr>
      </p:pic>
      <p:pic>
        <p:nvPicPr>
          <p:cNvPr id="35" name="Content Placeholder 10" descr="A close-up of a microscope&#10;&#10;Description automatically generated with medium confidence">
            <a:extLst>
              <a:ext uri="{FF2B5EF4-FFF2-40B4-BE49-F238E27FC236}">
                <a16:creationId xmlns:a16="http://schemas.microsoft.com/office/drawing/2014/main" id="{02E83316-133F-493C-3B45-2EE1D3895C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84" y="1204042"/>
            <a:ext cx="4309501" cy="2992460"/>
          </a:xfrm>
          <a:prstGeom prst="rect">
            <a:avLst/>
          </a:prstGeom>
        </p:spPr>
      </p:pic>
      <p:sp>
        <p:nvSpPr>
          <p:cNvPr id="36" name="TextBox 8">
            <a:extLst>
              <a:ext uri="{FF2B5EF4-FFF2-40B4-BE49-F238E27FC236}">
                <a16:creationId xmlns:a16="http://schemas.microsoft.com/office/drawing/2014/main" id="{9DEE3460-2441-B71F-ADCB-E3C89D45E3B5}"/>
              </a:ext>
            </a:extLst>
          </p:cNvPr>
          <p:cNvSpPr txBox="1"/>
          <p:nvPr/>
        </p:nvSpPr>
        <p:spPr>
          <a:xfrm>
            <a:off x="40582" y="812348"/>
            <a:ext cx="3511428" cy="23083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9-cell cavity, TESLA style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1247.4mm, flange to flange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lugs - LCLS-II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vessel material: Ti Gr2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2-phase pipe material: SS316L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Ti-SS transition joins used: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warm up nozzle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- 2 phase pipe connection</a:t>
            </a:r>
          </a:p>
        </p:txBody>
      </p:sp>
      <p:sp>
        <p:nvSpPr>
          <p:cNvPr id="37" name="TextBox 9">
            <a:extLst>
              <a:ext uri="{FF2B5EF4-FFF2-40B4-BE49-F238E27FC236}">
                <a16:creationId xmlns:a16="http://schemas.microsoft.com/office/drawing/2014/main" id="{CEAAF1C6-A1CB-E6D1-7C24-4E2E1E8A1D21}"/>
              </a:ext>
            </a:extLst>
          </p:cNvPr>
          <p:cNvSpPr txBox="1"/>
          <p:nvPr/>
        </p:nvSpPr>
        <p:spPr>
          <a:xfrm>
            <a:off x="6713389" y="923863"/>
            <a:ext cx="1753429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-SS transition</a:t>
            </a:r>
          </a:p>
        </p:txBody>
      </p:sp>
      <p:cxnSp>
        <p:nvCxnSpPr>
          <p:cNvPr id="38" name="Straight Arrow Connector 11">
            <a:extLst>
              <a:ext uri="{FF2B5EF4-FFF2-40B4-BE49-F238E27FC236}">
                <a16:creationId xmlns:a16="http://schemas.microsoft.com/office/drawing/2014/main" id="{6A11F31F-DE10-90B1-240B-4FF3EA74384C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5966219" y="1293195"/>
            <a:ext cx="1623885" cy="66021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12">
            <a:extLst>
              <a:ext uri="{FF2B5EF4-FFF2-40B4-BE49-F238E27FC236}">
                <a16:creationId xmlns:a16="http://schemas.microsoft.com/office/drawing/2014/main" id="{DE6552A6-56A0-5E94-E4E4-6A7DE9EDBC3C}"/>
              </a:ext>
            </a:extLst>
          </p:cNvPr>
          <p:cNvSpPr txBox="1"/>
          <p:nvPr/>
        </p:nvSpPr>
        <p:spPr>
          <a:xfrm>
            <a:off x="4143988" y="1155430"/>
            <a:ext cx="49244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</a:t>
            </a:r>
          </a:p>
        </p:txBody>
      </p:sp>
      <p:cxnSp>
        <p:nvCxnSpPr>
          <p:cNvPr id="40" name="Straight Arrow Connector 14">
            <a:extLst>
              <a:ext uri="{FF2B5EF4-FFF2-40B4-BE49-F238E27FC236}">
                <a16:creationId xmlns:a16="http://schemas.microsoft.com/office/drawing/2014/main" id="{57E1DCBE-FEAF-6AC1-F7CA-99A5B158CA37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4390210" y="1524762"/>
            <a:ext cx="737809" cy="50182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16">
            <a:extLst>
              <a:ext uri="{FF2B5EF4-FFF2-40B4-BE49-F238E27FC236}">
                <a16:creationId xmlns:a16="http://schemas.microsoft.com/office/drawing/2014/main" id="{575E9868-0990-BEE4-E983-BFC3C08730D3}"/>
              </a:ext>
            </a:extLst>
          </p:cNvPr>
          <p:cNvSpPr txBox="1"/>
          <p:nvPr/>
        </p:nvSpPr>
        <p:spPr>
          <a:xfrm>
            <a:off x="7181467" y="3261189"/>
            <a:ext cx="81727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 Gr2</a:t>
            </a:r>
          </a:p>
        </p:txBody>
      </p:sp>
      <p:cxnSp>
        <p:nvCxnSpPr>
          <p:cNvPr id="42" name="Straight Arrow Connector 18">
            <a:extLst>
              <a:ext uri="{FF2B5EF4-FFF2-40B4-BE49-F238E27FC236}">
                <a16:creationId xmlns:a16="http://schemas.microsoft.com/office/drawing/2014/main" id="{5B76F51C-920C-6119-ED37-1EB207E3B9F1}"/>
              </a:ext>
            </a:extLst>
          </p:cNvPr>
          <p:cNvCxnSpPr>
            <a:cxnSpLocks/>
            <a:stCxn id="41" idx="1"/>
          </p:cNvCxnSpPr>
          <p:nvPr/>
        </p:nvCxnSpPr>
        <p:spPr>
          <a:xfrm flipH="1" flipV="1">
            <a:off x="6490447" y="2982623"/>
            <a:ext cx="691020" cy="46323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id="{F64662AD-8933-74E2-9ECE-BDDACB05B45E}"/>
              </a:ext>
            </a:extLst>
          </p:cNvPr>
          <p:cNvSpPr txBox="1"/>
          <p:nvPr/>
        </p:nvSpPr>
        <p:spPr>
          <a:xfrm>
            <a:off x="6791806" y="6166555"/>
            <a:ext cx="144142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lugs</a:t>
            </a:r>
          </a:p>
        </p:txBody>
      </p:sp>
      <p:cxnSp>
        <p:nvCxnSpPr>
          <p:cNvPr id="44" name="Straight Arrow Connector 21">
            <a:extLst>
              <a:ext uri="{FF2B5EF4-FFF2-40B4-BE49-F238E27FC236}">
                <a16:creationId xmlns:a16="http://schemas.microsoft.com/office/drawing/2014/main" id="{0902F7D5-3B6C-5F81-EE90-83899FDB0B25}"/>
              </a:ext>
            </a:extLst>
          </p:cNvPr>
          <p:cNvCxnSpPr>
            <a:cxnSpLocks/>
            <a:stCxn id="43" idx="0"/>
          </p:cNvCxnSpPr>
          <p:nvPr/>
        </p:nvCxnSpPr>
        <p:spPr>
          <a:xfrm flipH="1" flipV="1">
            <a:off x="7324828" y="5735097"/>
            <a:ext cx="187688" cy="43145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29">
            <a:extLst>
              <a:ext uri="{FF2B5EF4-FFF2-40B4-BE49-F238E27FC236}">
                <a16:creationId xmlns:a16="http://schemas.microsoft.com/office/drawing/2014/main" id="{5177C5A4-62AB-CC1D-0D2D-A8314C24C9E4}"/>
              </a:ext>
            </a:extLst>
          </p:cNvPr>
          <p:cNvSpPr txBox="1"/>
          <p:nvPr/>
        </p:nvSpPr>
        <p:spPr>
          <a:xfrm>
            <a:off x="1190667" y="6428166"/>
            <a:ext cx="1753429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-SS transition</a:t>
            </a:r>
          </a:p>
        </p:txBody>
      </p:sp>
      <p:cxnSp>
        <p:nvCxnSpPr>
          <p:cNvPr id="46" name="Straight Arrow Connector 31">
            <a:extLst>
              <a:ext uri="{FF2B5EF4-FFF2-40B4-BE49-F238E27FC236}">
                <a16:creationId xmlns:a16="http://schemas.microsoft.com/office/drawing/2014/main" id="{ED7D360A-874E-48DB-5B8F-A9B8EE2D1410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2944096" y="6253886"/>
            <a:ext cx="636859" cy="35894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33">
            <a:extLst>
              <a:ext uri="{FF2B5EF4-FFF2-40B4-BE49-F238E27FC236}">
                <a16:creationId xmlns:a16="http://schemas.microsoft.com/office/drawing/2014/main" id="{ED1A387E-1566-D8D2-8832-A6C71F815AC9}"/>
              </a:ext>
            </a:extLst>
          </p:cNvPr>
          <p:cNvCxnSpPr>
            <a:stCxn id="43" idx="0"/>
          </p:cNvCxnSpPr>
          <p:nvPr/>
        </p:nvCxnSpPr>
        <p:spPr>
          <a:xfrm flipH="1" flipV="1">
            <a:off x="5921864" y="5630499"/>
            <a:ext cx="1590652" cy="53605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37">
            <a:extLst>
              <a:ext uri="{FF2B5EF4-FFF2-40B4-BE49-F238E27FC236}">
                <a16:creationId xmlns:a16="http://schemas.microsoft.com/office/drawing/2014/main" id="{3CE8B17A-57F7-41D6-B379-D3B62FE29A37}"/>
              </a:ext>
            </a:extLst>
          </p:cNvPr>
          <p:cNvSpPr txBox="1"/>
          <p:nvPr/>
        </p:nvSpPr>
        <p:spPr>
          <a:xfrm>
            <a:off x="6384223" y="4387529"/>
            <a:ext cx="56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342</a:t>
            </a:r>
          </a:p>
        </p:txBody>
      </p:sp>
      <p:cxnSp>
        <p:nvCxnSpPr>
          <p:cNvPr id="49" name="Straight Connector 39">
            <a:extLst>
              <a:ext uri="{FF2B5EF4-FFF2-40B4-BE49-F238E27FC236}">
                <a16:creationId xmlns:a16="http://schemas.microsoft.com/office/drawing/2014/main" id="{DBD15BC1-051C-1AD3-0645-B422F2ED03E4}"/>
              </a:ext>
            </a:extLst>
          </p:cNvPr>
          <p:cNvCxnSpPr>
            <a:cxnSpLocks/>
          </p:cNvCxnSpPr>
          <p:nvPr/>
        </p:nvCxnSpPr>
        <p:spPr>
          <a:xfrm flipV="1">
            <a:off x="5754517" y="4487498"/>
            <a:ext cx="0" cy="106680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1">
            <a:extLst>
              <a:ext uri="{FF2B5EF4-FFF2-40B4-BE49-F238E27FC236}">
                <a16:creationId xmlns:a16="http://schemas.microsoft.com/office/drawing/2014/main" id="{6A33B38F-63F1-79E5-46D8-55D24DE95BAA}"/>
              </a:ext>
            </a:extLst>
          </p:cNvPr>
          <p:cNvCxnSpPr>
            <a:cxnSpLocks/>
          </p:cNvCxnSpPr>
          <p:nvPr/>
        </p:nvCxnSpPr>
        <p:spPr>
          <a:xfrm flipV="1">
            <a:off x="7447525" y="4487498"/>
            <a:ext cx="0" cy="106680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43">
            <a:extLst>
              <a:ext uri="{FF2B5EF4-FFF2-40B4-BE49-F238E27FC236}">
                <a16:creationId xmlns:a16="http://schemas.microsoft.com/office/drawing/2014/main" id="{3B4FE3DD-13E4-6B11-DE26-CE4D9D2F830D}"/>
              </a:ext>
            </a:extLst>
          </p:cNvPr>
          <p:cNvCxnSpPr>
            <a:cxnSpLocks/>
          </p:cNvCxnSpPr>
          <p:nvPr/>
        </p:nvCxnSpPr>
        <p:spPr>
          <a:xfrm>
            <a:off x="6953610" y="4572195"/>
            <a:ext cx="4939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45">
            <a:extLst>
              <a:ext uri="{FF2B5EF4-FFF2-40B4-BE49-F238E27FC236}">
                <a16:creationId xmlns:a16="http://schemas.microsoft.com/office/drawing/2014/main" id="{1A0FAF56-FF26-78B7-682B-76C44410B5B4}"/>
              </a:ext>
            </a:extLst>
          </p:cNvPr>
          <p:cNvCxnSpPr>
            <a:cxnSpLocks/>
          </p:cNvCxnSpPr>
          <p:nvPr/>
        </p:nvCxnSpPr>
        <p:spPr>
          <a:xfrm flipH="1">
            <a:off x="5754517" y="4572195"/>
            <a:ext cx="6297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49">
            <a:extLst>
              <a:ext uri="{FF2B5EF4-FFF2-40B4-BE49-F238E27FC236}">
                <a16:creationId xmlns:a16="http://schemas.microsoft.com/office/drawing/2014/main" id="{1EBA9FA4-C2A2-9B94-C25A-2236823A60BC}"/>
              </a:ext>
            </a:extLst>
          </p:cNvPr>
          <p:cNvCxnSpPr>
            <a:cxnSpLocks/>
          </p:cNvCxnSpPr>
          <p:nvPr/>
        </p:nvCxnSpPr>
        <p:spPr>
          <a:xfrm flipH="1">
            <a:off x="5144917" y="5554299"/>
            <a:ext cx="609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1">
            <a:extLst>
              <a:ext uri="{FF2B5EF4-FFF2-40B4-BE49-F238E27FC236}">
                <a16:creationId xmlns:a16="http://schemas.microsoft.com/office/drawing/2014/main" id="{946C7D86-5D80-55DC-C9A8-8C5110C6993E}"/>
              </a:ext>
            </a:extLst>
          </p:cNvPr>
          <p:cNvCxnSpPr>
            <a:cxnSpLocks/>
          </p:cNvCxnSpPr>
          <p:nvPr/>
        </p:nvCxnSpPr>
        <p:spPr>
          <a:xfrm flipH="1">
            <a:off x="5144917" y="5735097"/>
            <a:ext cx="609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10DC430-1A19-E602-D19E-F3E9407C19D2}"/>
              </a:ext>
            </a:extLst>
          </p:cNvPr>
          <p:cNvCxnSpPr>
            <a:cxnSpLocks/>
          </p:cNvCxnSpPr>
          <p:nvPr/>
        </p:nvCxnSpPr>
        <p:spPr>
          <a:xfrm>
            <a:off x="5297317" y="5097098"/>
            <a:ext cx="0" cy="457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6">
            <a:extLst>
              <a:ext uri="{FF2B5EF4-FFF2-40B4-BE49-F238E27FC236}">
                <a16:creationId xmlns:a16="http://schemas.microsoft.com/office/drawing/2014/main" id="{B7440D0A-7509-A993-6648-C693EEF7CF1C}"/>
              </a:ext>
            </a:extLst>
          </p:cNvPr>
          <p:cNvCxnSpPr>
            <a:cxnSpLocks/>
          </p:cNvCxnSpPr>
          <p:nvPr/>
        </p:nvCxnSpPr>
        <p:spPr>
          <a:xfrm flipV="1">
            <a:off x="5297317" y="5735097"/>
            <a:ext cx="0" cy="317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7">
            <a:extLst>
              <a:ext uri="{FF2B5EF4-FFF2-40B4-BE49-F238E27FC236}">
                <a16:creationId xmlns:a16="http://schemas.microsoft.com/office/drawing/2014/main" id="{F6CBEBF2-FBCA-8110-A6B9-2404FED9492A}"/>
              </a:ext>
            </a:extLst>
          </p:cNvPr>
          <p:cNvSpPr txBox="1"/>
          <p:nvPr/>
        </p:nvSpPr>
        <p:spPr>
          <a:xfrm>
            <a:off x="4829787" y="5008026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62" name="楕円 61">
            <a:extLst>
              <a:ext uri="{FF2B5EF4-FFF2-40B4-BE49-F238E27FC236}">
                <a16:creationId xmlns:a16="http://schemas.microsoft.com/office/drawing/2014/main" id="{BC5D3F16-9CA9-CD0D-4878-D88994F4DE00}"/>
              </a:ext>
            </a:extLst>
          </p:cNvPr>
          <p:cNvSpPr/>
          <p:nvPr/>
        </p:nvSpPr>
        <p:spPr>
          <a:xfrm>
            <a:off x="2895598" y="3612591"/>
            <a:ext cx="515075" cy="5020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楕円 62">
            <a:extLst>
              <a:ext uri="{FF2B5EF4-FFF2-40B4-BE49-F238E27FC236}">
                <a16:creationId xmlns:a16="http://schemas.microsoft.com/office/drawing/2014/main" id="{4B7099D2-6838-1EB9-C6BB-82FEBFA6887E}"/>
              </a:ext>
            </a:extLst>
          </p:cNvPr>
          <p:cNvSpPr/>
          <p:nvPr/>
        </p:nvSpPr>
        <p:spPr>
          <a:xfrm>
            <a:off x="152398" y="3621552"/>
            <a:ext cx="515075" cy="5020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0CBD336C-C40E-99B4-616B-D8E446A6E098}"/>
              </a:ext>
            </a:extLst>
          </p:cNvPr>
          <p:cNvSpPr txBox="1"/>
          <p:nvPr/>
        </p:nvSpPr>
        <p:spPr>
          <a:xfrm>
            <a:off x="8345317" y="4487498"/>
            <a:ext cx="3744774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Umemori-san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organizing HPGS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related to cavity production in Japan.</a:t>
            </a:r>
          </a:p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will present tomorrow.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5A4A1522-59F2-008A-9A4D-ADCE8C1388CA}"/>
              </a:ext>
            </a:extLst>
          </p:cNvPr>
          <p:cNvSpPr txBox="1"/>
          <p:nvPr/>
        </p:nvSpPr>
        <p:spPr>
          <a:xfrm>
            <a:off x="9221005" y="6349401"/>
            <a:ext cx="101341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Orlov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017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064757-09F9-478C-A310-04889EFF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16/May/2023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A1DDA4-4381-429D-9BC7-436D5553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3"/>
            <a:ext cx="121920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LCWS2023 @SLAC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0D2D4D-D7E6-45C6-AC3E-ADD5E16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54F8205C-53F2-4FC3-AB38-4372D95CE470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A7C0EF5-D439-DE37-93E1-599DA9ECD551}"/>
              </a:ext>
            </a:extLst>
          </p:cNvPr>
          <p:cNvSpPr txBox="1"/>
          <p:nvPr/>
        </p:nvSpPr>
        <p:spPr>
          <a:xfrm>
            <a:off x="0" y="736882"/>
            <a:ext cx="12192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50" charset="-128"/>
                <a:cs typeface="+mn-cs"/>
              </a:rPr>
              <a:t>The SRF technology based on TESLA has become matured technology after E-XFEL and LCLS-II. In WPP-2, o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ne CM will be designed globally, produced and tested in Japan with some cavities transferred from overseas.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863751E-2850-4CBA-6268-4F21586E1A17}"/>
              </a:ext>
            </a:extLst>
          </p:cNvPr>
          <p:cNvSpPr txBox="1"/>
          <p:nvPr/>
        </p:nvSpPr>
        <p:spPr>
          <a:xfrm>
            <a:off x="217994" y="1556232"/>
            <a:ext cx="2307212" cy="22082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Design of CM and ancillaries</a:t>
            </a:r>
          </a:p>
          <a:p>
            <a:pPr algn="ctr">
              <a:lnSpc>
                <a:spcPts val="1500"/>
              </a:lnSpc>
            </a:pP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↓</a:t>
            </a:r>
            <a:endParaRPr kumimoji="1" lang="en-US" altLang="ja-JP" sz="1400" dirty="0">
              <a:latin typeface="Times New Roman" panose="02020603050405020304" pitchFamily="18" charset="0"/>
              <a:ea typeface="Arial Unicode MS" panose="020B0604020202020204" pitchFamily="50" charset="-128"/>
            </a:endParaRPr>
          </a:p>
          <a:p>
            <a:pPr algn="ctr">
              <a:lnSpc>
                <a:spcPts val="1500"/>
              </a:lnSpc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Production of components</a:t>
            </a:r>
          </a:p>
          <a:p>
            <a:pPr algn="ctr">
              <a:lnSpc>
                <a:spcPts val="1500"/>
              </a:lnSpc>
            </a:pP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↓</a:t>
            </a:r>
            <a:endParaRPr kumimoji="1" lang="en-US" altLang="ja-JP" sz="1400" dirty="0">
              <a:latin typeface="Times New Roman" panose="02020603050405020304" pitchFamily="18" charset="0"/>
              <a:ea typeface="Arial Unicode MS" panose="020B0604020202020204" pitchFamily="50" charset="-128"/>
            </a:endParaRPr>
          </a:p>
          <a:p>
            <a:pPr algn="ctr">
              <a:lnSpc>
                <a:spcPts val="1500"/>
              </a:lnSpc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Cavity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string assembly</a:t>
            </a:r>
          </a:p>
          <a:p>
            <a:pPr algn="ctr">
              <a:lnSpc>
                <a:spcPts val="1500"/>
              </a:lnSpc>
            </a:pP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↓</a:t>
            </a:r>
            <a:endParaRPr kumimoji="1" lang="en-US" altLang="ja-JP" sz="1400" dirty="0">
              <a:latin typeface="Times New Roman" panose="02020603050405020304" pitchFamily="18" charset="0"/>
              <a:ea typeface="Arial Unicode MS" panose="020B0604020202020204" pitchFamily="50" charset="-128"/>
            </a:endParaRPr>
          </a:p>
          <a:p>
            <a:pPr algn="ctr">
              <a:lnSpc>
                <a:spcPts val="1500"/>
              </a:lnSpc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CM assembly</a:t>
            </a:r>
          </a:p>
          <a:p>
            <a:pPr algn="ctr">
              <a:lnSpc>
                <a:spcPts val="1500"/>
              </a:lnSpc>
            </a:pP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↓</a:t>
            </a:r>
            <a:endParaRPr kumimoji="1" lang="en-US" altLang="ja-JP" sz="1400" dirty="0">
              <a:latin typeface="Times New Roman" panose="02020603050405020304" pitchFamily="18" charset="0"/>
              <a:ea typeface="Arial Unicode MS" panose="020B0604020202020204" pitchFamily="50" charset="-128"/>
            </a:endParaRPr>
          </a:p>
          <a:p>
            <a:pPr algn="ctr">
              <a:lnSpc>
                <a:spcPts val="1500"/>
              </a:lnSpc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CM test</a:t>
            </a:r>
          </a:p>
          <a:p>
            <a:pPr algn="ctr">
              <a:lnSpc>
                <a:spcPts val="1500"/>
              </a:lnSpc>
            </a:pP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↓</a:t>
            </a:r>
            <a:endParaRPr kumimoji="1" lang="en-US" altLang="ja-JP" sz="1400" dirty="0">
              <a:latin typeface="Times New Roman" panose="02020603050405020304" pitchFamily="18" charset="0"/>
              <a:ea typeface="Arial Unicode MS" panose="020B0604020202020204" pitchFamily="50" charset="-128"/>
            </a:endParaRPr>
          </a:p>
          <a:p>
            <a:pPr algn="ctr">
              <a:lnSpc>
                <a:spcPts val="1500"/>
              </a:lnSpc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(reflected in the EDR)</a:t>
            </a:r>
            <a:endParaRPr kumimoji="1" lang="ja-JP" altLang="en-US" sz="1400" dirty="0">
              <a:latin typeface="Times New Roman" panose="02020603050405020304" pitchFamily="18" charset="0"/>
              <a:ea typeface="Arial Unicode MS" panose="020B0604020202020204" pitchFamily="50" charset="-128"/>
            </a:endParaRPr>
          </a:p>
        </p:txBody>
      </p:sp>
      <p:pic>
        <p:nvPicPr>
          <p:cNvPr id="7" name="Content Placeholder 5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EEF2DC89-22D3-0019-10ED-7DE2AE4CFA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740" y="3319269"/>
            <a:ext cx="1682926" cy="1313207"/>
          </a:xfrm>
          <a:prstGeom prst="rect">
            <a:avLst/>
          </a:prstGeom>
          <a:ln w="12700">
            <a:solidFill>
              <a:srgbClr val="9933FF"/>
            </a:solidFill>
          </a:ln>
        </p:spPr>
      </p:pic>
      <p:pic>
        <p:nvPicPr>
          <p:cNvPr id="8" name="Content Placeholder 7" descr="A picture containing logo&#10;&#10;Description automatically generated">
            <a:extLst>
              <a:ext uri="{FF2B5EF4-FFF2-40B4-BE49-F238E27FC236}">
                <a16:creationId xmlns:a16="http://schemas.microsoft.com/office/drawing/2014/main" id="{E480589E-C180-7358-B0EF-92409E20BB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260" y="4145055"/>
            <a:ext cx="2154058" cy="809646"/>
          </a:xfrm>
          <a:prstGeom prst="rect">
            <a:avLst/>
          </a:prstGeom>
          <a:ln w="12700">
            <a:solidFill>
              <a:srgbClr val="9933FF"/>
            </a:solidFill>
          </a:ln>
        </p:spPr>
      </p:pic>
      <p:pic>
        <p:nvPicPr>
          <p:cNvPr id="9" name="Picture 1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52A0748B-D343-76AC-DCA2-996D218254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973" y="4848672"/>
            <a:ext cx="1875095" cy="1218997"/>
          </a:xfrm>
          <a:prstGeom prst="rect">
            <a:avLst/>
          </a:prstGeom>
          <a:ln w="12700">
            <a:solidFill>
              <a:srgbClr val="9933FF"/>
            </a:solidFill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1B533FB-1447-ED9A-AA29-5F1DABAC1846}"/>
              </a:ext>
            </a:extLst>
          </p:cNvPr>
          <p:cNvSpPr txBox="1"/>
          <p:nvPr/>
        </p:nvSpPr>
        <p:spPr>
          <a:xfrm>
            <a:off x="4460628" y="1327012"/>
            <a:ext cx="7606572" cy="1824025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ts val="1700"/>
              </a:lnSpc>
              <a:buFont typeface="Wingdings" panose="05000000000000000000" pitchFamily="2" charset="2"/>
              <a:buChar char="u"/>
            </a:pPr>
            <a:r>
              <a:rPr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One CM design by global collaboration, production and test in Japan</a:t>
            </a:r>
          </a:p>
          <a:p>
            <a:pPr marL="214313" indent="-214313">
              <a:lnSpc>
                <a:spcPts val="1700"/>
              </a:lnSpc>
              <a:buFont typeface="Wingdings" panose="05000000000000000000" pitchFamily="2" charset="2"/>
              <a:buChar char="u"/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Cavity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performance: </a:t>
            </a:r>
            <a:r>
              <a:rPr kumimoji="1" lang="en-US" altLang="ja-JP" sz="1400" b="1" dirty="0" err="1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E</a:t>
            </a:r>
            <a:r>
              <a:rPr kumimoji="1" lang="en-US" altLang="ja-JP" sz="1400" b="1" baseline="-25000" dirty="0" err="1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acc</a:t>
            </a:r>
            <a:r>
              <a:rPr kumimoji="1" lang="en-US" altLang="ja-JP" sz="1400" b="1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= &lt;31.5 MV/m &gt;, Q</a:t>
            </a:r>
            <a:r>
              <a:rPr kumimoji="1" lang="en-US" altLang="ja-JP" sz="1400" b="1" baseline="-250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0</a:t>
            </a:r>
            <a:r>
              <a:rPr kumimoji="1" lang="en-US" altLang="ja-JP" sz="1400" b="1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= 1.0 x 10</a:t>
            </a:r>
            <a:r>
              <a:rPr kumimoji="1" lang="en-US" altLang="ja-JP" sz="1400" b="1" baseline="300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10</a:t>
            </a:r>
            <a:endParaRPr lang="en-US" altLang="ja-JP" sz="1400" b="1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  <a:p>
            <a:pPr marL="214313" indent="-214313">
              <a:lnSpc>
                <a:spcPts val="1700"/>
              </a:lnSpc>
              <a:buFont typeface="Wingdings" panose="05000000000000000000" pitchFamily="2" charset="2"/>
              <a:buChar char="u"/>
            </a:pPr>
            <a:r>
              <a:rPr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8 cavities produced/evaluated in WPP-1 to be assembled, including some cavities from overseas</a:t>
            </a:r>
          </a:p>
          <a:p>
            <a:pPr marL="214313" indent="-214313">
              <a:lnSpc>
                <a:spcPts val="1700"/>
              </a:lnSpc>
              <a:buFont typeface="Wingdings" panose="05000000000000000000" pitchFamily="2" charset="2"/>
              <a:buChar char="u"/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Globally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common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design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applicable to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high pressure gas safety (HPGS) regulation</a:t>
            </a:r>
          </a:p>
          <a:p>
            <a:pPr marL="214313" indent="-214313">
              <a:lnSpc>
                <a:spcPts val="1700"/>
              </a:lnSpc>
              <a:buFont typeface="Wingdings" panose="05000000000000000000" pitchFamily="2" charset="2"/>
              <a:buChar char="u"/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Ancillaries production/evaluation: </a:t>
            </a:r>
          </a:p>
          <a:p>
            <a:pPr marL="671513" lvl="1" indent="-214313">
              <a:lnSpc>
                <a:spcPts val="1700"/>
              </a:lnSpc>
              <a:buFont typeface="Wingdings" panose="05000000000000000000" pitchFamily="2" charset="2"/>
              <a:buChar char="u"/>
            </a:pP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input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power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coupler,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frequency tuner,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 err="1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SCQ+cold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BPM,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magnetic</a:t>
            </a:r>
            <a:r>
              <a:rPr kumimoji="1"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shield, advanced clean work</a:t>
            </a:r>
          </a:p>
          <a:p>
            <a:pPr marL="214313" indent="-214313">
              <a:lnSpc>
                <a:spcPts val="1700"/>
              </a:lnSpc>
              <a:buFont typeface="Wingdings" panose="05000000000000000000" pitchFamily="2" charset="2"/>
              <a:buChar char="u"/>
            </a:pPr>
            <a:r>
              <a:rPr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Change</a:t>
            </a:r>
            <a:r>
              <a:rPr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request</a:t>
            </a:r>
            <a:r>
              <a:rPr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after</a:t>
            </a:r>
            <a:r>
              <a:rPr lang="ja-JP" altLang="en-US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TDR (SCQ current lead port, tuner design, etc.)</a:t>
            </a:r>
          </a:p>
          <a:p>
            <a:pPr marL="671513" lvl="1" indent="-214313">
              <a:lnSpc>
                <a:spcPts val="1700"/>
              </a:lnSpc>
              <a:buFont typeface="Wingdings" panose="05000000000000000000" pitchFamily="2" charset="2"/>
              <a:buChar char="u"/>
            </a:pPr>
            <a:r>
              <a:rPr lang="en-US" altLang="ja-JP" sz="1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After testing prototype CM, these change requests to be considered</a:t>
            </a:r>
          </a:p>
        </p:txBody>
      </p:sp>
      <p:sp>
        <p:nvSpPr>
          <p:cNvPr id="11" name="タイトル 12">
            <a:extLst>
              <a:ext uri="{FF2B5EF4-FFF2-40B4-BE49-F238E27FC236}">
                <a16:creationId xmlns:a16="http://schemas.microsoft.com/office/drawing/2014/main" id="{BC64A42A-18E1-D528-715A-B9BE65E2C99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6896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WP-prime 2: Cryomodule (CM)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design</a:t>
            </a:r>
            <a:r>
              <a:rPr lang="en-US" altLang="ja-JP" sz="2400" b="1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optimization, </a:t>
            </a: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construction</a:t>
            </a:r>
            <a:r>
              <a:rPr lang="en-US" altLang="ja-JP" sz="2400" b="1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(Scoping the CM Global Transfer and Performance Assurance)</a:t>
            </a:r>
            <a:endParaRPr lang="ja-JP" altLang="en-US" sz="2400" b="1" dirty="0">
              <a:latin typeface="Arial Unicode MS" panose="020B0604020202020204" pitchFamily="50" charset="-128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9100435-425B-0B21-4C92-85AF1242E542}"/>
              </a:ext>
            </a:extLst>
          </p:cNvPr>
          <p:cNvSpPr txBox="1"/>
          <p:nvPr/>
        </p:nvSpPr>
        <p:spPr>
          <a:xfrm>
            <a:off x="9021700" y="4404016"/>
            <a:ext cx="1230368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11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Frequency</a:t>
            </a:r>
            <a:r>
              <a:rPr kumimoji="1" lang="ja-JP" altLang="en-US" sz="11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1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tuner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CEFA4E16-4CEA-2D77-0497-0EB2B379CB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168" y="3573629"/>
            <a:ext cx="1975707" cy="874045"/>
          </a:xfrm>
          <a:prstGeom prst="rect">
            <a:avLst/>
          </a:prstGeom>
          <a:ln w="12700">
            <a:solidFill>
              <a:srgbClr val="9933FF"/>
            </a:solidFill>
          </a:ln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8AB816B-5FC9-7C88-CECB-E751C4AC4344}"/>
              </a:ext>
            </a:extLst>
          </p:cNvPr>
          <p:cNvSpPr txBox="1"/>
          <p:nvPr/>
        </p:nvSpPr>
        <p:spPr>
          <a:xfrm>
            <a:off x="8455971" y="3363129"/>
            <a:ext cx="973240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11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SCQ</a:t>
            </a:r>
            <a:r>
              <a:rPr kumimoji="1" lang="ja-JP" altLang="en-US" sz="11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1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magnet</a:t>
            </a:r>
            <a:endParaRPr kumimoji="1" lang="ja-JP" altLang="en-US" sz="1100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FD46EED-D202-89C6-6F1F-AFE2DEA0233A}"/>
              </a:ext>
            </a:extLst>
          </p:cNvPr>
          <p:cNvSpPr txBox="1"/>
          <p:nvPr/>
        </p:nvSpPr>
        <p:spPr>
          <a:xfrm>
            <a:off x="4313975" y="3249586"/>
            <a:ext cx="1468092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11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Input</a:t>
            </a:r>
            <a:r>
              <a:rPr kumimoji="1" lang="ja-JP" altLang="en-US" sz="11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1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power</a:t>
            </a:r>
            <a:r>
              <a:rPr kumimoji="1" lang="ja-JP" altLang="en-US" sz="11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1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coupler</a:t>
            </a:r>
            <a:endParaRPr kumimoji="1" lang="ja-JP" altLang="en-US" sz="1100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4F69FF4-948B-A8D4-F129-D009EB72EB82}"/>
              </a:ext>
            </a:extLst>
          </p:cNvPr>
          <p:cNvSpPr txBox="1"/>
          <p:nvPr/>
        </p:nvSpPr>
        <p:spPr>
          <a:xfrm>
            <a:off x="1593260" y="3821783"/>
            <a:ext cx="588106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11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Cavity</a:t>
            </a:r>
            <a:endParaRPr kumimoji="1" lang="ja-JP" altLang="en-US" sz="1100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10AC43F9-0848-A0CC-3FAC-6D661CF42106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747318" y="4549878"/>
            <a:ext cx="1100256" cy="41339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DF6831D1-A669-4C88-48D7-AD1AC9ABEC89}"/>
              </a:ext>
            </a:extLst>
          </p:cNvPr>
          <p:cNvCxnSpPr>
            <a:cxnSpLocks/>
            <a:stCxn id="13" idx="2"/>
            <a:endCxn id="20" idx="0"/>
          </p:cNvCxnSpPr>
          <p:nvPr/>
        </p:nvCxnSpPr>
        <p:spPr>
          <a:xfrm>
            <a:off x="5048022" y="4447674"/>
            <a:ext cx="968999" cy="3088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898FC98A-C7A5-27B5-576B-E00A0544AF1A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236323" y="3975873"/>
            <a:ext cx="445417" cy="7668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Content Placeholder 9" descr="A close-up of a computer part&#10;&#10;Description automatically generated with low confidence">
            <a:extLst>
              <a:ext uri="{FF2B5EF4-FFF2-40B4-BE49-F238E27FC236}">
                <a16:creationId xmlns:a16="http://schemas.microsoft.com/office/drawing/2014/main" id="{D6C05050-E2F5-D43E-DB99-A0B85F18CD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574" y="4756534"/>
            <a:ext cx="2338893" cy="1405521"/>
          </a:xfrm>
          <a:prstGeom prst="rect">
            <a:avLst/>
          </a:prstGeom>
          <a:ln w="12700">
            <a:solidFill>
              <a:schemeClr val="accent4"/>
            </a:solidFill>
          </a:ln>
        </p:spPr>
      </p:pic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375A2E3F-5C3D-E4AA-E63F-552C0293210F}"/>
              </a:ext>
            </a:extLst>
          </p:cNvPr>
          <p:cNvCxnSpPr>
            <a:cxnSpLocks/>
            <a:stCxn id="9" idx="1"/>
            <a:endCxn id="20" idx="3"/>
          </p:cNvCxnSpPr>
          <p:nvPr/>
        </p:nvCxnSpPr>
        <p:spPr>
          <a:xfrm flipH="1">
            <a:off x="7186467" y="5458171"/>
            <a:ext cx="1190506" cy="11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Content Placeholder 6" descr="A picture containing telescope&#10;&#10;Description automatically generated">
            <a:extLst>
              <a:ext uri="{FF2B5EF4-FFF2-40B4-BE49-F238E27FC236}">
                <a16:creationId xmlns:a16="http://schemas.microsoft.com/office/drawing/2014/main" id="{A3FA69C7-3669-A930-0067-8BE6B387EAC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059" y="5494673"/>
            <a:ext cx="1666965" cy="1014358"/>
          </a:xfrm>
          <a:prstGeom prst="rect">
            <a:avLst/>
          </a:prstGeom>
          <a:ln w="12700">
            <a:solidFill>
              <a:srgbClr val="9933FF"/>
            </a:solidFill>
          </a:ln>
        </p:spPr>
      </p:pic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17C6A144-32B0-E1C7-62FF-6AFC827027A4}"/>
              </a:ext>
            </a:extLst>
          </p:cNvPr>
          <p:cNvCxnSpPr>
            <a:cxnSpLocks/>
            <a:stCxn id="22" idx="3"/>
            <a:endCxn id="20" idx="1"/>
          </p:cNvCxnSpPr>
          <p:nvPr/>
        </p:nvCxnSpPr>
        <p:spPr>
          <a:xfrm flipV="1">
            <a:off x="3775024" y="5459295"/>
            <a:ext cx="1072550" cy="54255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DBE0392-37F7-9BF9-115D-8C71AE2D29B5}"/>
              </a:ext>
            </a:extLst>
          </p:cNvPr>
          <p:cNvSpPr txBox="1"/>
          <p:nvPr/>
        </p:nvSpPr>
        <p:spPr>
          <a:xfrm>
            <a:off x="2322507" y="5133265"/>
            <a:ext cx="1238068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11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Magnetic</a:t>
            </a:r>
            <a:r>
              <a:rPr kumimoji="1" lang="ja-JP" altLang="en-US" sz="11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1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shield</a:t>
            </a:r>
            <a:endParaRPr kumimoji="1" lang="ja-JP" altLang="en-US" sz="1100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07B575C-4802-2090-6752-3AF9F9A7D0B1}"/>
              </a:ext>
            </a:extLst>
          </p:cNvPr>
          <p:cNvSpPr txBox="1"/>
          <p:nvPr/>
        </p:nvSpPr>
        <p:spPr>
          <a:xfrm>
            <a:off x="2470347" y="1384655"/>
            <a:ext cx="1644681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Times New Roman" panose="02020603050405020304" pitchFamily="18" charset="0"/>
                <a:ea typeface="Arial Unicode MS" panose="020B0604020202020204" pitchFamily="50" charset="-128"/>
              </a:rPr>
              <a:t>WPP-2: Work flow</a:t>
            </a:r>
            <a:endParaRPr kumimoji="1" lang="ja-JP" altLang="en-US" sz="1400" b="1" dirty="0">
              <a:latin typeface="Times New Roman" panose="02020603050405020304" pitchFamily="18" charset="0"/>
              <a:ea typeface="Arial Unicode MS" panose="020B060402020202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60B895A-8C90-6E3E-6DA4-605E2ACDD1D2}"/>
              </a:ext>
            </a:extLst>
          </p:cNvPr>
          <p:cNvSpPr txBox="1"/>
          <p:nvPr/>
        </p:nvSpPr>
        <p:spPr>
          <a:xfrm>
            <a:off x="3898287" y="6325895"/>
            <a:ext cx="4862228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Construction of</a:t>
            </a:r>
            <a:r>
              <a:rPr kumimoji="1" lang="ja-JP" alt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 </a:t>
            </a:r>
            <a:r>
              <a:rPr kumimoji="1"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prototype</a:t>
            </a:r>
            <a:r>
              <a:rPr kumimoji="1" lang="ja-JP" alt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 </a:t>
            </a:r>
            <a:r>
              <a:rPr kumimoji="1"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CM for ILC designed globally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D2CDEAC-B7B5-FE78-17B5-54324AA47242}"/>
              </a:ext>
            </a:extLst>
          </p:cNvPr>
          <p:cNvSpPr txBox="1"/>
          <p:nvPr/>
        </p:nvSpPr>
        <p:spPr>
          <a:xfrm>
            <a:off x="7655861" y="977567"/>
            <a:ext cx="4536139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ja-JP" sz="1600" i="1" u="sng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Arial Unicode MS" panose="020B0604020202020204" pitchFamily="50" charset="-128"/>
              </a:rPr>
              <a:t> Referring European XFEL and LCLS-II experiences</a:t>
            </a:r>
            <a:endParaRPr lang="ja-JP" altLang="en-US" sz="1600" i="1" u="sng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2004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064757-09F9-478C-A310-04889EFF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16/May/2023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A1DDA4-4381-429D-9BC7-436D5553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3"/>
            <a:ext cx="121920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LCWS2023 @SLAC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0D2D4D-D7E6-45C6-AC3E-ADD5E16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54F8205C-53F2-4FC3-AB38-4372D95CE470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タイトル 12">
            <a:extLst>
              <a:ext uri="{FF2B5EF4-FFF2-40B4-BE49-F238E27FC236}">
                <a16:creationId xmlns:a16="http://schemas.microsoft.com/office/drawing/2014/main" id="{ED3CF1C5-B6D6-BC87-2C11-1123BA710E9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760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ILC Type-B Cryomodule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3" descr="A picture containing music, purple, bassoon&#10;&#10;Description automatically generated">
            <a:extLst>
              <a:ext uri="{FF2B5EF4-FFF2-40B4-BE49-F238E27FC236}">
                <a16:creationId xmlns:a16="http://schemas.microsoft.com/office/drawing/2014/main" id="{7D32F870-0177-482C-827D-12FF7106D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1509385"/>
            <a:ext cx="4591050" cy="2379208"/>
          </a:xfrm>
          <a:prstGeom prst="rect">
            <a:avLst/>
          </a:prstGeom>
        </p:spPr>
      </p:pic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1B48849B-8C83-537E-1548-373F9AE13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154" y="1223047"/>
            <a:ext cx="5391258" cy="2379208"/>
          </a:xfrm>
          <a:prstGeom prst="rect">
            <a:avLst/>
          </a:prstGeom>
        </p:spPr>
      </p:pic>
      <p:pic>
        <p:nvPicPr>
          <p:cNvPr id="8" name="Content Placeholder 4" descr="A picture containing engine&#10;&#10;Description automatically generated">
            <a:extLst>
              <a:ext uri="{FF2B5EF4-FFF2-40B4-BE49-F238E27FC236}">
                <a16:creationId xmlns:a16="http://schemas.microsoft.com/office/drawing/2014/main" id="{028A56F1-B0B6-0C3C-DD1B-D58E7040B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4064975"/>
            <a:ext cx="4591050" cy="2712695"/>
          </a:xfrm>
          <a:prstGeom prst="rect">
            <a:avLst/>
          </a:prstGeom>
        </p:spPr>
      </p:pic>
      <p:pic>
        <p:nvPicPr>
          <p:cNvPr id="9" name="Content Placeholder 5" descr="A picture containing telescope&#10;&#10;Description automatically generated">
            <a:extLst>
              <a:ext uri="{FF2B5EF4-FFF2-40B4-BE49-F238E27FC236}">
                <a16:creationId xmlns:a16="http://schemas.microsoft.com/office/drawing/2014/main" id="{1333ADC8-A619-114B-CDE5-C4076B7C02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152" y="3760901"/>
            <a:ext cx="5391259" cy="301676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04FCD08-5F46-04B8-9829-4FDBF4B2D5C0}"/>
              </a:ext>
            </a:extLst>
          </p:cNvPr>
          <p:cNvSpPr txBox="1"/>
          <p:nvPr/>
        </p:nvSpPr>
        <p:spPr>
          <a:xfrm>
            <a:off x="0" y="784534"/>
            <a:ext cx="12192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Type-B CM has one unit of </a:t>
            </a:r>
            <a:r>
              <a:rPr kumimoji="1" lang="en-US" altLang="ja-JP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SCQ+cold</a:t>
            </a:r>
            <a:r>
              <a:rPr kumimoji="1"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BPM at the center position.</a:t>
            </a:r>
            <a:endParaRPr kumimoji="1" lang="ja-JP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54DD5E5-68F1-B629-EE42-3856E96484DC}"/>
              </a:ext>
            </a:extLst>
          </p:cNvPr>
          <p:cNvSpPr/>
          <p:nvPr/>
        </p:nvSpPr>
        <p:spPr>
          <a:xfrm>
            <a:off x="2877668" y="1953450"/>
            <a:ext cx="878544" cy="8435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D5A1CC44-EFEE-01DD-4203-A3ED8D9C6F68}"/>
              </a:ext>
            </a:extLst>
          </p:cNvPr>
          <p:cNvSpPr/>
          <p:nvPr/>
        </p:nvSpPr>
        <p:spPr>
          <a:xfrm>
            <a:off x="9780491" y="2502009"/>
            <a:ext cx="878544" cy="8435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F9E11F62-A86E-4D34-1A33-80A0984D1E1C}"/>
              </a:ext>
            </a:extLst>
          </p:cNvPr>
          <p:cNvSpPr/>
          <p:nvPr/>
        </p:nvSpPr>
        <p:spPr>
          <a:xfrm>
            <a:off x="7611032" y="4361207"/>
            <a:ext cx="878544" cy="8435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B0C383AF-879A-D0DE-88E7-9BC8DBC6A8BA}"/>
              </a:ext>
            </a:extLst>
          </p:cNvPr>
          <p:cNvSpPr/>
          <p:nvPr/>
        </p:nvSpPr>
        <p:spPr>
          <a:xfrm>
            <a:off x="3603925" y="4705119"/>
            <a:ext cx="878544" cy="8435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08ADF62-F461-D315-A57B-557D7C2C824D}"/>
              </a:ext>
            </a:extLst>
          </p:cNvPr>
          <p:cNvSpPr txBox="1"/>
          <p:nvPr/>
        </p:nvSpPr>
        <p:spPr>
          <a:xfrm>
            <a:off x="4285129" y="5749452"/>
            <a:ext cx="459105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ja-JP" sz="16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This current lead port is moved to power coupler port at the opposite side.</a:t>
            </a:r>
            <a:endParaRPr kumimoji="1" lang="ja-JP" altLang="en-US" sz="1600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29B0EF0B-B539-824F-3102-6EC1C6C04473}"/>
              </a:ext>
            </a:extLst>
          </p:cNvPr>
          <p:cNvCxnSpPr>
            <a:cxnSpLocks/>
            <a:stCxn id="15" idx="0"/>
            <a:endCxn id="13" idx="3"/>
          </p:cNvCxnSpPr>
          <p:nvPr/>
        </p:nvCxnSpPr>
        <p:spPr>
          <a:xfrm flipV="1">
            <a:off x="6580654" y="5081211"/>
            <a:ext cx="1159038" cy="6682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FCA4819-B7FD-10E2-27E7-3EA2C06F6C47}"/>
              </a:ext>
            </a:extLst>
          </p:cNvPr>
          <p:cNvSpPr txBox="1"/>
          <p:nvPr/>
        </p:nvSpPr>
        <p:spPr>
          <a:xfrm>
            <a:off x="9221005" y="6349401"/>
            <a:ext cx="101341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Orlov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811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1565255E-9241-7FDD-D6E7-FFFD85324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93" y="3065685"/>
            <a:ext cx="4983847" cy="2714722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064757-09F9-478C-A310-04889EFF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16/May/2023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A1DDA4-4381-429D-9BC7-436D5553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3"/>
            <a:ext cx="121920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LCWS2023 @SLAC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0D2D4D-D7E6-45C6-AC3E-ADD5E16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54F8205C-53F2-4FC3-AB38-4372D95CE470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3E903F-4F10-4164-97E1-904CF40718FC}"/>
              </a:ext>
            </a:extLst>
          </p:cNvPr>
          <p:cNvSpPr txBox="1"/>
          <p:nvPr/>
        </p:nvSpPr>
        <p:spPr>
          <a:xfrm>
            <a:off x="1" y="0"/>
            <a:ext cx="12191999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requests related to SRF</a:t>
            </a:r>
            <a:endParaRPr kumimoji="1" lang="ja-JP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BF7294A-16F7-FA9E-EB8C-44BC32D3666D}"/>
              </a:ext>
            </a:extLst>
          </p:cNvPr>
          <p:cNvSpPr txBox="1"/>
          <p:nvPr/>
        </p:nvSpPr>
        <p:spPr>
          <a:xfrm>
            <a:off x="1550525" y="874502"/>
            <a:ext cx="909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we change something after TDR, we have to submit change request, and pass the review.</a:t>
            </a:r>
          </a:p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5-year plan, we have two change requests related to frequency tuner and current lead port.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92F842A9-B38C-5836-9A74-ADA1073F7C7D}"/>
              </a:ext>
            </a:extLst>
          </p:cNvPr>
          <p:cNvSpPr txBox="1"/>
          <p:nvPr/>
        </p:nvSpPr>
        <p:spPr>
          <a:xfrm>
            <a:off x="1530457" y="5955532"/>
            <a:ext cx="2667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LCLS II (HE)/FNAL’s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highlight>
                  <a:srgbClr val="FFFF00"/>
                </a:highligh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N=320 units+ 180units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EB84357-4E8D-9EA2-FA60-B0C37F29D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45" y="3252958"/>
            <a:ext cx="5950047" cy="3254866"/>
          </a:xfrm>
          <a:prstGeom prst="rect">
            <a:avLst/>
          </a:prstGeom>
        </p:spPr>
      </p:pic>
      <p:sp>
        <p:nvSpPr>
          <p:cNvPr id="3" name="吹き出し: 角を丸めた四角形 2">
            <a:extLst>
              <a:ext uri="{FF2B5EF4-FFF2-40B4-BE49-F238E27FC236}">
                <a16:creationId xmlns:a16="http://schemas.microsoft.com/office/drawing/2014/main" id="{83379A6D-2A39-2090-3838-8F4B6C6604A3}"/>
              </a:ext>
            </a:extLst>
          </p:cNvPr>
          <p:cNvSpPr/>
          <p:nvPr/>
        </p:nvSpPr>
        <p:spPr>
          <a:xfrm>
            <a:off x="303996" y="1874520"/>
            <a:ext cx="5120640" cy="960336"/>
          </a:xfrm>
          <a:prstGeom prst="wedgeRoundRectCallout">
            <a:avLst>
              <a:gd name="adj1" fmla="val -20238"/>
              <a:gd name="adj2" fmla="val 82016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LCLS-II tuner has worked with high reliability, 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there is no experience in pulsed mode operation.</a:t>
            </a:r>
          </a:p>
          <a:p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need to check this with </a:t>
            </a:r>
            <a:r>
              <a:rPr lang="en-US" altLang="ja-JP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CM.</a:t>
            </a:r>
            <a:endParaRPr kumimoji="1" lang="ja-JP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14EB8183-53A8-5C82-1A22-ED8D98E5FF1F}"/>
              </a:ext>
            </a:extLst>
          </p:cNvPr>
          <p:cNvSpPr/>
          <p:nvPr/>
        </p:nvSpPr>
        <p:spPr>
          <a:xfrm>
            <a:off x="5840880" y="1776968"/>
            <a:ext cx="6221579" cy="1278652"/>
          </a:xfrm>
          <a:prstGeom prst="wedgeRoundRectCallout">
            <a:avLst>
              <a:gd name="adj1" fmla="val -19748"/>
              <a:gd name="adj2" fmla="val 66338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 design is already completed, but we have to design outside components, that is, waveguide system, pumping system for power coupler, current lead box, etc. </a:t>
            </a:r>
          </a:p>
          <a:p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need more detailed drawing.</a:t>
            </a:r>
            <a:endParaRPr kumimoji="1" lang="ja-JP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BFFA57D-9C08-1D1B-EEF8-A11F46AB23FA}"/>
              </a:ext>
            </a:extLst>
          </p:cNvPr>
          <p:cNvSpPr txBox="1"/>
          <p:nvPr/>
        </p:nvSpPr>
        <p:spPr>
          <a:xfrm>
            <a:off x="10913273" y="6295535"/>
            <a:ext cx="101341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Orlov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6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064757-09F9-478C-A310-04889EFF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16/May/2023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A1DDA4-4381-429D-9BC7-436D5553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3"/>
            <a:ext cx="12192000" cy="365125"/>
          </a:xfrm>
        </p:spPr>
        <p:txBody>
          <a:bodyPr/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LCWS2023 @SLAC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0D2D4D-D7E6-45C6-AC3E-ADD5E16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54F8205C-53F2-4FC3-AB38-4372D95CE470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 25">
            <a:extLst>
              <a:ext uri="{FF2B5EF4-FFF2-40B4-BE49-F238E27FC236}">
                <a16:creationId xmlns:a16="http://schemas.microsoft.com/office/drawing/2014/main" id="{471761DA-A7D9-1B6A-C536-38A0AA9E6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671811"/>
              </p:ext>
            </p:extLst>
          </p:nvPr>
        </p:nvGraphicFramePr>
        <p:xfrm>
          <a:off x="1" y="842682"/>
          <a:ext cx="12191999" cy="60153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3071">
                  <a:extLst>
                    <a:ext uri="{9D8B030D-6E8A-4147-A177-3AD203B41FA5}">
                      <a16:colId xmlns:a16="http://schemas.microsoft.com/office/drawing/2014/main" val="3722151411"/>
                    </a:ext>
                  </a:extLst>
                </a:gridCol>
                <a:gridCol w="2792333">
                  <a:extLst>
                    <a:ext uri="{9D8B030D-6E8A-4147-A177-3AD203B41FA5}">
                      <a16:colId xmlns:a16="http://schemas.microsoft.com/office/drawing/2014/main" val="1487451589"/>
                    </a:ext>
                  </a:extLst>
                </a:gridCol>
                <a:gridCol w="2801225">
                  <a:extLst>
                    <a:ext uri="{9D8B030D-6E8A-4147-A177-3AD203B41FA5}">
                      <a16:colId xmlns:a16="http://schemas.microsoft.com/office/drawing/2014/main" val="481325460"/>
                    </a:ext>
                  </a:extLst>
                </a:gridCol>
                <a:gridCol w="2216970">
                  <a:extLst>
                    <a:ext uri="{9D8B030D-6E8A-4147-A177-3AD203B41FA5}">
                      <a16:colId xmlns:a16="http://schemas.microsoft.com/office/drawing/2014/main" val="38698581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381008867"/>
                    </a:ext>
                  </a:extLst>
                </a:gridCol>
              </a:tblGrid>
              <a:tr h="48854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SCQ+cold</a:t>
                      </a:r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 BPM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Magnetic shield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Frequency tuner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Power coupler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Clean assembly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405554"/>
                  </a:ext>
                </a:extLst>
              </a:tr>
              <a:tr h="1642515"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151240"/>
                  </a:ext>
                </a:extLst>
              </a:tr>
              <a:tr h="388426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NbTi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, Nb</a:t>
                      </a:r>
                      <a:r>
                        <a:rPr kumimoji="1" lang="en-US" altLang="ja-JP" sz="14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Sn, MgB</a:t>
                      </a:r>
                      <a:r>
                        <a:rPr kumimoji="1" lang="en-US" altLang="ja-JP" sz="14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2</a:t>
                      </a:r>
                      <a:endParaRPr kumimoji="1" lang="en-US" altLang="ja-JP" sz="14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Conduction cooling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kumimoji="1" lang="ja-JP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Hermeticity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Lower residual magnetic field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Demagnetization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Modified LCLS-II tuner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Compensation for higher LFD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Feed-forward/Feed-back control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E-XFEL type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Higher power/Higher duty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Reliable materials (ceramics, copper plating, </a:t>
                      </a:r>
                      <a:r>
                        <a:rPr kumimoji="1" lang="en-US" altLang="ja-JP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TiN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 coating)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Auto-cleaning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Auto-assembly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Perfectly remote operation for no-human/no-dust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91447"/>
                  </a:ext>
                </a:extLst>
              </a:tr>
            </a:tbl>
          </a:graphicData>
        </a:graphic>
      </p:graphicFrame>
      <p:pic>
        <p:nvPicPr>
          <p:cNvPr id="8" name="IMG_3878.JPG" descr="IMG_3878.JPG">
            <a:extLst>
              <a:ext uri="{FF2B5EF4-FFF2-40B4-BE49-F238E27FC236}">
                <a16:creationId xmlns:a16="http://schemas.microsoft.com/office/drawing/2014/main" id="{33461B77-018A-8FAF-E39E-7D940E35C1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348" y="3516278"/>
            <a:ext cx="1220459" cy="1898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ACA8A96-596B-B036-BC28-2CD8675140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48" y="5757077"/>
            <a:ext cx="1437364" cy="103915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55C1DDE-C95C-A6E2-C624-A7C7468889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360" y="3907167"/>
            <a:ext cx="2382867" cy="1469806"/>
          </a:xfrm>
          <a:prstGeom prst="rect">
            <a:avLst/>
          </a:prstGeom>
        </p:spPr>
      </p:pic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091986AF-2AE9-9A50-6580-C4143018B4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132" y="4901389"/>
            <a:ext cx="2171735" cy="189484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110E9E1-7D22-F974-FE64-D0175F5A20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643" y="3787279"/>
            <a:ext cx="2374712" cy="96106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3A3DA15-9D1B-C3F6-D405-5CEC3CCF6E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9037" y="4902849"/>
            <a:ext cx="1272264" cy="190839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498D938-7D1C-83DA-66A9-9A4B51913D5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3603" y="3969763"/>
            <a:ext cx="1849355" cy="138701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59569B7-93BA-CD24-5C51-95039CC4C98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5470" y="5444204"/>
            <a:ext cx="1849356" cy="1387017"/>
          </a:xfrm>
          <a:prstGeom prst="rect">
            <a:avLst/>
          </a:prstGeom>
        </p:spPr>
      </p:pic>
      <p:pic>
        <p:nvPicPr>
          <p:cNvPr id="19" name="Content Placeholder 5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68F45A1-470A-67AC-A65E-23F21796FA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1" y="1489368"/>
            <a:ext cx="1759138" cy="13726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Content Placeholder 9">
            <a:extLst>
              <a:ext uri="{FF2B5EF4-FFF2-40B4-BE49-F238E27FC236}">
                <a16:creationId xmlns:a16="http://schemas.microsoft.com/office/drawing/2014/main" id="{D028F4B0-71C9-FD21-3A2A-25B361A58F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46" y="1489369"/>
            <a:ext cx="2555894" cy="13726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9C5FD929-89FF-0B9E-BA26-47F6F3E524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536" y="1532104"/>
            <a:ext cx="2080893" cy="12872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EB32631C-84D9-6412-5B8D-0DC48A25C3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92282" y="1436403"/>
            <a:ext cx="2007434" cy="14786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図 25" descr="ダイアグラム&#10;&#10;自動的に生成された説明">
            <a:extLst>
              <a:ext uri="{FF2B5EF4-FFF2-40B4-BE49-F238E27FC236}">
                <a16:creationId xmlns:a16="http://schemas.microsoft.com/office/drawing/2014/main" id="{0D74F34C-4FC7-EA00-2C09-B4D9FAB019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967" y="1532104"/>
            <a:ext cx="2288361" cy="128720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374F6263-4FE1-0AA9-726B-528B44118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0847" y="5542365"/>
            <a:ext cx="2555894" cy="113307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FAAC4D1-1285-BEBA-710D-CA9D439CA15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6249" y="4371441"/>
            <a:ext cx="1641001" cy="1230751"/>
          </a:xfrm>
          <a:prstGeom prst="rect">
            <a:avLst/>
          </a:prstGeom>
        </p:spPr>
      </p:pic>
      <p:sp>
        <p:nvSpPr>
          <p:cNvPr id="28" name="タイトル 12">
            <a:extLst>
              <a:ext uri="{FF2B5EF4-FFF2-40B4-BE49-F238E27FC236}">
                <a16:creationId xmlns:a16="http://schemas.microsoft.com/office/drawing/2014/main" id="{07EFCA2A-FD7C-F167-D55F-1C8B4D3E9AF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760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Cryomodule ancillaries, and preparation tool</a:t>
            </a:r>
          </a:p>
        </p:txBody>
      </p:sp>
      <p:pic>
        <p:nvPicPr>
          <p:cNvPr id="30" name="図 29" descr="屋内, 飛行機, 大きい, 座る が含まれている画像&#10;&#10;自動的に生成された説明">
            <a:extLst>
              <a:ext uri="{FF2B5EF4-FFF2-40B4-BE49-F238E27FC236}">
                <a16:creationId xmlns:a16="http://schemas.microsoft.com/office/drawing/2014/main" id="{7806F7AD-00C0-87FE-294E-BF2C0A933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8" y="5109858"/>
            <a:ext cx="1159719" cy="86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13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81476</TotalTime>
  <Words>2899</Words>
  <Application>Microsoft Office PowerPoint</Application>
  <PresentationFormat>ワイド画面</PresentationFormat>
  <Paragraphs>976</Paragraphs>
  <Slides>19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8" baseType="lpstr">
      <vt:lpstr>Arial Unicode MS</vt:lpstr>
      <vt:lpstr>游ゴシック</vt:lpstr>
      <vt:lpstr>游ゴシック Light</vt:lpstr>
      <vt:lpstr>Arial</vt:lpstr>
      <vt:lpstr>Arial Rounded MT Bold</vt:lpstr>
      <vt:lpstr>Comic Sans MS</vt:lpstr>
      <vt:lpstr>Times New Roman</vt:lpstr>
      <vt:lpstr>Wingdings</vt:lpstr>
      <vt:lpstr>Office テーマ</vt:lpstr>
      <vt:lpstr>SRF 5-year Plan in Japan for ILC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SRF group meeting of IDT/WG2</dc:title>
  <dc:creator>山本 康史</dc:creator>
  <cp:lastModifiedBy>YAMAMOTO Yasuchika</cp:lastModifiedBy>
  <cp:revision>2465</cp:revision>
  <cp:lastPrinted>2020-11-23T15:37:09Z</cp:lastPrinted>
  <dcterms:created xsi:type="dcterms:W3CDTF">2020-09-27T07:10:37Z</dcterms:created>
  <dcterms:modified xsi:type="dcterms:W3CDTF">2023-05-16T12:03:30Z</dcterms:modified>
</cp:coreProperties>
</file>