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4"/>
  </p:sldMasterIdLst>
  <p:notesMasterIdLst>
    <p:notesMasterId r:id="rId22"/>
  </p:notesMasterIdLst>
  <p:handoutMasterIdLst>
    <p:handoutMasterId r:id="rId23"/>
  </p:handoutMasterIdLst>
  <p:sldIdLst>
    <p:sldId id="298" r:id="rId5"/>
    <p:sldId id="3408" r:id="rId6"/>
    <p:sldId id="3403" r:id="rId7"/>
    <p:sldId id="3442" r:id="rId8"/>
    <p:sldId id="3441" r:id="rId9"/>
    <p:sldId id="3341" r:id="rId10"/>
    <p:sldId id="3418" r:id="rId11"/>
    <p:sldId id="3419" r:id="rId12"/>
    <p:sldId id="3421" r:id="rId13"/>
    <p:sldId id="3429" r:id="rId14"/>
    <p:sldId id="3432" r:id="rId15"/>
    <p:sldId id="3433" r:id="rId16"/>
    <p:sldId id="3434" r:id="rId17"/>
    <p:sldId id="3436" r:id="rId18"/>
    <p:sldId id="3424" r:id="rId19"/>
    <p:sldId id="3438" r:id="rId20"/>
    <p:sldId id="3439" r:id="rId2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9D416"/>
    <a:srgbClr val="05B326"/>
    <a:srgbClr val="DD61FF"/>
    <a:srgbClr val="E481FF"/>
    <a:srgbClr val="FFCE33"/>
    <a:srgbClr val="004C97"/>
    <a:srgbClr val="505050"/>
    <a:srgbClr val="000000"/>
    <a:srgbClr val="E37DFF"/>
    <a:srgbClr val="EE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C11D7A-67E6-4B86-86A2-22A6D39F0B34}" v="52" dt="2023-05-16T03:15:24.6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84076" autoAdjust="0"/>
  </p:normalViewPr>
  <p:slideViewPr>
    <p:cSldViewPr snapToGrid="0">
      <p:cViewPr varScale="1">
        <p:scale>
          <a:sx n="126" d="100"/>
          <a:sy n="126" d="100"/>
        </p:scale>
        <p:origin x="1188" y="12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P. Bafia" userId="62ca80ec-ea2f-4a01-b6b3-7e06f7beff2b" providerId="ADAL" clId="{C3C11D7A-67E6-4B86-86A2-22A6D39F0B34}"/>
    <pc:docChg chg="undo redo custSel addSld delSld modSld">
      <pc:chgData name="Daniel P. Bafia" userId="62ca80ec-ea2f-4a01-b6b3-7e06f7beff2b" providerId="ADAL" clId="{C3C11D7A-67E6-4B86-86A2-22A6D39F0B34}" dt="2023-05-16T03:15:31.053" v="232" actId="1037"/>
      <pc:docMkLst>
        <pc:docMk/>
      </pc:docMkLst>
      <pc:sldChg chg="addSp modSp mod">
        <pc:chgData name="Daniel P. Bafia" userId="62ca80ec-ea2f-4a01-b6b3-7e06f7beff2b" providerId="ADAL" clId="{C3C11D7A-67E6-4B86-86A2-22A6D39F0B34}" dt="2023-05-15T16:32:57.249" v="7" actId="1076"/>
        <pc:sldMkLst>
          <pc:docMk/>
          <pc:sldMk cId="1071480839" sldId="298"/>
        </pc:sldMkLst>
        <pc:spChg chg="add mod">
          <ac:chgData name="Daniel P. Bafia" userId="62ca80ec-ea2f-4a01-b6b3-7e06f7beff2b" providerId="ADAL" clId="{C3C11D7A-67E6-4B86-86A2-22A6D39F0B34}" dt="2023-05-15T16:32:57.249" v="7" actId="1076"/>
          <ac:spMkLst>
            <pc:docMk/>
            <pc:sldMk cId="1071480839" sldId="298"/>
            <ac:spMk id="5" creationId="{5C0AA0C1-086B-5B37-ACB2-E6548AFE2C54}"/>
          </ac:spMkLst>
        </pc:spChg>
      </pc:sldChg>
      <pc:sldChg chg="del">
        <pc:chgData name="Daniel P. Bafia" userId="62ca80ec-ea2f-4a01-b6b3-7e06f7beff2b" providerId="ADAL" clId="{C3C11D7A-67E6-4B86-86A2-22A6D39F0B34}" dt="2023-05-15T17:21:15.576" v="135" actId="47"/>
        <pc:sldMkLst>
          <pc:docMk/>
          <pc:sldMk cId="157934706" sldId="3390"/>
        </pc:sldMkLst>
      </pc:sldChg>
      <pc:sldChg chg="addSp delSp modSp mod delAnim">
        <pc:chgData name="Daniel P. Bafia" userId="62ca80ec-ea2f-4a01-b6b3-7e06f7beff2b" providerId="ADAL" clId="{C3C11D7A-67E6-4B86-86A2-22A6D39F0B34}" dt="2023-05-15T17:21:24.552" v="136" actId="478"/>
        <pc:sldMkLst>
          <pc:docMk/>
          <pc:sldMk cId="4031225577" sldId="3403"/>
        </pc:sldMkLst>
        <pc:spChg chg="add del mod">
          <ac:chgData name="Daniel P. Bafia" userId="62ca80ec-ea2f-4a01-b6b3-7e06f7beff2b" providerId="ADAL" clId="{C3C11D7A-67E6-4B86-86A2-22A6D39F0B34}" dt="2023-05-15T17:17:43.343" v="76" actId="478"/>
          <ac:spMkLst>
            <pc:docMk/>
            <pc:sldMk cId="4031225577" sldId="3403"/>
            <ac:spMk id="2" creationId="{DF4EB3A9-2F0E-1F54-690F-9A5D0B9DB9C6}"/>
          </ac:spMkLst>
        </pc:spChg>
        <pc:spChg chg="del">
          <ac:chgData name="Daniel P. Bafia" userId="62ca80ec-ea2f-4a01-b6b3-7e06f7beff2b" providerId="ADAL" clId="{C3C11D7A-67E6-4B86-86A2-22A6D39F0B34}" dt="2023-05-15T17:18:13.576" v="85" actId="478"/>
          <ac:spMkLst>
            <pc:docMk/>
            <pc:sldMk cId="4031225577" sldId="3403"/>
            <ac:spMk id="11" creationId="{A43EE321-3ECD-4CCA-9D50-25D520D70A89}"/>
          </ac:spMkLst>
        </pc:spChg>
        <pc:spChg chg="del mod">
          <ac:chgData name="Daniel P. Bafia" userId="62ca80ec-ea2f-4a01-b6b3-7e06f7beff2b" providerId="ADAL" clId="{C3C11D7A-67E6-4B86-86A2-22A6D39F0B34}" dt="2023-05-15T17:21:24.552" v="136" actId="478"/>
          <ac:spMkLst>
            <pc:docMk/>
            <pc:sldMk cId="4031225577" sldId="3403"/>
            <ac:spMk id="13" creationId="{D412BCDD-1515-79ED-BE74-5972F3A1837F}"/>
          </ac:spMkLst>
        </pc:spChg>
        <pc:spChg chg="add mod">
          <ac:chgData name="Daniel P. Bafia" userId="62ca80ec-ea2f-4a01-b6b3-7e06f7beff2b" providerId="ADAL" clId="{C3C11D7A-67E6-4B86-86A2-22A6D39F0B34}" dt="2023-05-15T17:18:16.388" v="87"/>
          <ac:spMkLst>
            <pc:docMk/>
            <pc:sldMk cId="4031225577" sldId="3403"/>
            <ac:spMk id="16" creationId="{CDEA73E3-E39D-77E8-923F-BC8BB7137449}"/>
          </ac:spMkLst>
        </pc:spChg>
        <pc:spChg chg="del mod">
          <ac:chgData name="Daniel P. Bafia" userId="62ca80ec-ea2f-4a01-b6b3-7e06f7beff2b" providerId="ADAL" clId="{C3C11D7A-67E6-4B86-86A2-22A6D39F0B34}" dt="2023-05-15T17:17:27.586" v="69" actId="478"/>
          <ac:spMkLst>
            <pc:docMk/>
            <pc:sldMk cId="4031225577" sldId="3403"/>
            <ac:spMk id="17" creationId="{A352C801-3EE6-43EE-960F-33ECAB1F7C62}"/>
          </ac:spMkLst>
        </pc:spChg>
        <pc:picChg chg="add del mod">
          <ac:chgData name="Daniel P. Bafia" userId="62ca80ec-ea2f-4a01-b6b3-7e06f7beff2b" providerId="ADAL" clId="{C3C11D7A-67E6-4B86-86A2-22A6D39F0B34}" dt="2023-05-15T17:17:38.665" v="74" actId="478"/>
          <ac:picMkLst>
            <pc:docMk/>
            <pc:sldMk cId="4031225577" sldId="3403"/>
            <ac:picMk id="9" creationId="{FBF89D98-AAAC-3B6C-4017-2CD9DE8CDBFB}"/>
          </ac:picMkLst>
        </pc:picChg>
        <pc:picChg chg="add del mod ord">
          <ac:chgData name="Daniel P. Bafia" userId="62ca80ec-ea2f-4a01-b6b3-7e06f7beff2b" providerId="ADAL" clId="{C3C11D7A-67E6-4B86-86A2-22A6D39F0B34}" dt="2023-05-15T17:19:31.277" v="109" actId="478"/>
          <ac:picMkLst>
            <pc:docMk/>
            <pc:sldMk cId="4031225577" sldId="3403"/>
            <ac:picMk id="10" creationId="{CB21202D-87C9-69B1-5C3F-D6ACD87754BD}"/>
          </ac:picMkLst>
        </pc:picChg>
        <pc:picChg chg="del">
          <ac:chgData name="Daniel P. Bafia" userId="62ca80ec-ea2f-4a01-b6b3-7e06f7beff2b" providerId="ADAL" clId="{C3C11D7A-67E6-4B86-86A2-22A6D39F0B34}" dt="2023-05-15T17:15:20.122" v="44" actId="478"/>
          <ac:picMkLst>
            <pc:docMk/>
            <pc:sldMk cId="4031225577" sldId="3403"/>
            <ac:picMk id="12" creationId="{1BB3177C-8E77-40F8-A722-8593C4F32EA3}"/>
          </ac:picMkLst>
        </pc:picChg>
        <pc:picChg chg="add del mod">
          <ac:chgData name="Daniel P. Bafia" userId="62ca80ec-ea2f-4a01-b6b3-7e06f7beff2b" providerId="ADAL" clId="{C3C11D7A-67E6-4B86-86A2-22A6D39F0B34}" dt="2023-05-15T17:17:32.183" v="71" actId="478"/>
          <ac:picMkLst>
            <pc:docMk/>
            <pc:sldMk cId="4031225577" sldId="3403"/>
            <ac:picMk id="14" creationId="{820990D7-4E93-61AA-F1B6-ED023A39FAAD}"/>
          </ac:picMkLst>
        </pc:picChg>
        <pc:picChg chg="add del mod ord">
          <ac:chgData name="Daniel P. Bafia" userId="62ca80ec-ea2f-4a01-b6b3-7e06f7beff2b" providerId="ADAL" clId="{C3C11D7A-67E6-4B86-86A2-22A6D39F0B34}" dt="2023-05-15T17:20:44.980" v="132" actId="478"/>
          <ac:picMkLst>
            <pc:docMk/>
            <pc:sldMk cId="4031225577" sldId="3403"/>
            <ac:picMk id="20" creationId="{6B62EA01-203B-4F51-7711-B78EDC6D1531}"/>
          </ac:picMkLst>
        </pc:picChg>
        <pc:picChg chg="add mod ord">
          <ac:chgData name="Daniel P. Bafia" userId="62ca80ec-ea2f-4a01-b6b3-7e06f7beff2b" providerId="ADAL" clId="{C3C11D7A-67E6-4B86-86A2-22A6D39F0B34}" dt="2023-05-15T17:20:42.922" v="131" actId="167"/>
          <ac:picMkLst>
            <pc:docMk/>
            <pc:sldMk cId="4031225577" sldId="3403"/>
            <ac:picMk id="23" creationId="{5CFD99F3-934E-F3BD-E3F4-C953AC4ED2BD}"/>
          </ac:picMkLst>
        </pc:picChg>
        <pc:cxnChg chg="add del mod">
          <ac:chgData name="Daniel P. Bafia" userId="62ca80ec-ea2f-4a01-b6b3-7e06f7beff2b" providerId="ADAL" clId="{C3C11D7A-67E6-4B86-86A2-22A6D39F0B34}" dt="2023-05-15T17:17:36.775" v="73" actId="478"/>
          <ac:cxnSpMkLst>
            <pc:docMk/>
            <pc:sldMk cId="4031225577" sldId="3403"/>
            <ac:cxnSpMk id="7" creationId="{E664638E-D770-6799-1851-90595D3B5E5C}"/>
          </ac:cxnSpMkLst>
        </pc:cxnChg>
        <pc:cxnChg chg="del mod">
          <ac:chgData name="Daniel P. Bafia" userId="62ca80ec-ea2f-4a01-b6b3-7e06f7beff2b" providerId="ADAL" clId="{C3C11D7A-67E6-4B86-86A2-22A6D39F0B34}" dt="2023-05-15T17:18:16.047" v="86" actId="478"/>
          <ac:cxnSpMkLst>
            <pc:docMk/>
            <pc:sldMk cId="4031225577" sldId="3403"/>
            <ac:cxnSpMk id="8" creationId="{9A4B08DD-8299-43FA-901A-EEBD3C04F1E3}"/>
          </ac:cxnSpMkLst>
        </pc:cxnChg>
        <pc:cxnChg chg="add mod">
          <ac:chgData name="Daniel P. Bafia" userId="62ca80ec-ea2f-4a01-b6b3-7e06f7beff2b" providerId="ADAL" clId="{C3C11D7A-67E6-4B86-86A2-22A6D39F0B34}" dt="2023-05-15T17:18:16.388" v="87"/>
          <ac:cxnSpMkLst>
            <pc:docMk/>
            <pc:sldMk cId="4031225577" sldId="3403"/>
            <ac:cxnSpMk id="18" creationId="{E16AA41D-2B18-37F6-19AD-16BCD45E5E4D}"/>
          </ac:cxnSpMkLst>
        </pc:cxnChg>
      </pc:sldChg>
      <pc:sldChg chg="delSp modSp del mod">
        <pc:chgData name="Daniel P. Bafia" userId="62ca80ec-ea2f-4a01-b6b3-7e06f7beff2b" providerId="ADAL" clId="{C3C11D7A-67E6-4B86-86A2-22A6D39F0B34}" dt="2023-05-15T17:20:48.154" v="133" actId="47"/>
        <pc:sldMkLst>
          <pc:docMk/>
          <pc:sldMk cId="101336651" sldId="3404"/>
        </pc:sldMkLst>
        <pc:spChg chg="del">
          <ac:chgData name="Daniel P. Bafia" userId="62ca80ec-ea2f-4a01-b6b3-7e06f7beff2b" providerId="ADAL" clId="{C3C11D7A-67E6-4B86-86A2-22A6D39F0B34}" dt="2023-05-15T17:19:40.342" v="111" actId="478"/>
          <ac:spMkLst>
            <pc:docMk/>
            <pc:sldMk cId="101336651" sldId="3404"/>
            <ac:spMk id="13" creationId="{B15288EA-C62E-4086-AD29-ACF0FF282EDD}"/>
          </ac:spMkLst>
        </pc:spChg>
        <pc:picChg chg="del">
          <ac:chgData name="Daniel P. Bafia" userId="62ca80ec-ea2f-4a01-b6b3-7e06f7beff2b" providerId="ADAL" clId="{C3C11D7A-67E6-4B86-86A2-22A6D39F0B34}" dt="2023-05-15T17:19:37.793" v="110" actId="478"/>
          <ac:picMkLst>
            <pc:docMk/>
            <pc:sldMk cId="101336651" sldId="3404"/>
            <ac:picMk id="10" creationId="{5B301961-D5AF-41BD-B6F6-06877D4AB00D}"/>
          </ac:picMkLst>
        </pc:picChg>
        <pc:cxnChg chg="del mod">
          <ac:chgData name="Daniel P. Bafia" userId="62ca80ec-ea2f-4a01-b6b3-7e06f7beff2b" providerId="ADAL" clId="{C3C11D7A-67E6-4B86-86A2-22A6D39F0B34}" dt="2023-05-15T17:19:41.153" v="112" actId="478"/>
          <ac:cxnSpMkLst>
            <pc:docMk/>
            <pc:sldMk cId="101336651" sldId="3404"/>
            <ac:cxnSpMk id="14" creationId="{D4CCDDFE-691B-4C73-AABC-8FD7A8660EC3}"/>
          </ac:cxnSpMkLst>
        </pc:cxnChg>
      </pc:sldChg>
      <pc:sldChg chg="modSp mod">
        <pc:chgData name="Daniel P. Bafia" userId="62ca80ec-ea2f-4a01-b6b3-7e06f7beff2b" providerId="ADAL" clId="{C3C11D7A-67E6-4B86-86A2-22A6D39F0B34}" dt="2023-05-15T19:18:46.349" v="192" actId="20577"/>
        <pc:sldMkLst>
          <pc:docMk/>
          <pc:sldMk cId="3011692040" sldId="3408"/>
        </pc:sldMkLst>
        <pc:spChg chg="mod">
          <ac:chgData name="Daniel P. Bafia" userId="62ca80ec-ea2f-4a01-b6b3-7e06f7beff2b" providerId="ADAL" clId="{C3C11D7A-67E6-4B86-86A2-22A6D39F0B34}" dt="2023-05-15T19:18:46.349" v="192" actId="20577"/>
          <ac:spMkLst>
            <pc:docMk/>
            <pc:sldMk cId="3011692040" sldId="3408"/>
            <ac:spMk id="2" creationId="{65F2FE5E-EAF8-410C-A796-E73AE7607868}"/>
          </ac:spMkLst>
        </pc:spChg>
      </pc:sldChg>
      <pc:sldChg chg="modSp mod">
        <pc:chgData name="Daniel P. Bafia" userId="62ca80ec-ea2f-4a01-b6b3-7e06f7beff2b" providerId="ADAL" clId="{C3C11D7A-67E6-4B86-86A2-22A6D39F0B34}" dt="2023-05-16T03:15:31.053" v="232" actId="1037"/>
        <pc:sldMkLst>
          <pc:docMk/>
          <pc:sldMk cId="3655570003" sldId="3419"/>
        </pc:sldMkLst>
        <pc:spChg chg="mod">
          <ac:chgData name="Daniel P. Bafia" userId="62ca80ec-ea2f-4a01-b6b3-7e06f7beff2b" providerId="ADAL" clId="{C3C11D7A-67E6-4B86-86A2-22A6D39F0B34}" dt="2023-05-16T03:15:31.053" v="232" actId="1037"/>
          <ac:spMkLst>
            <pc:docMk/>
            <pc:sldMk cId="3655570003" sldId="3419"/>
            <ac:spMk id="26" creationId="{7846D4C8-A944-40D1-9A75-138A7C935DED}"/>
          </ac:spMkLst>
        </pc:spChg>
      </pc:sldChg>
      <pc:sldChg chg="modNotesTx">
        <pc:chgData name="Daniel P. Bafia" userId="62ca80ec-ea2f-4a01-b6b3-7e06f7beff2b" providerId="ADAL" clId="{C3C11D7A-67E6-4B86-86A2-22A6D39F0B34}" dt="2023-05-15T17:39:17.977" v="183" actId="20577"/>
        <pc:sldMkLst>
          <pc:docMk/>
          <pc:sldMk cId="1600933177" sldId="3421"/>
        </pc:sldMkLst>
      </pc:sldChg>
      <pc:sldChg chg="modNotesTx">
        <pc:chgData name="Daniel P. Bafia" userId="62ca80ec-ea2f-4a01-b6b3-7e06f7beff2b" providerId="ADAL" clId="{C3C11D7A-67E6-4B86-86A2-22A6D39F0B34}" dt="2023-05-15T17:39:29.202" v="184" actId="20577"/>
        <pc:sldMkLst>
          <pc:docMk/>
          <pc:sldMk cId="2943235022" sldId="3436"/>
        </pc:sldMkLst>
      </pc:sldChg>
      <pc:sldChg chg="modSp mod">
        <pc:chgData name="Daniel P. Bafia" userId="62ca80ec-ea2f-4a01-b6b3-7e06f7beff2b" providerId="ADAL" clId="{C3C11D7A-67E6-4B86-86A2-22A6D39F0B34}" dt="2023-05-15T17:23:23.392" v="168" actId="20577"/>
        <pc:sldMkLst>
          <pc:docMk/>
          <pc:sldMk cId="1112444625" sldId="3438"/>
        </pc:sldMkLst>
        <pc:spChg chg="mod">
          <ac:chgData name="Daniel P. Bafia" userId="62ca80ec-ea2f-4a01-b6b3-7e06f7beff2b" providerId="ADAL" clId="{C3C11D7A-67E6-4B86-86A2-22A6D39F0B34}" dt="2023-05-15T17:23:23.392" v="168" actId="20577"/>
          <ac:spMkLst>
            <pc:docMk/>
            <pc:sldMk cId="1112444625" sldId="3438"/>
            <ac:spMk id="2" creationId="{ED04246B-AB59-AAB6-C73F-E3FD76E96F76}"/>
          </ac:spMkLst>
        </pc:spChg>
      </pc:sldChg>
      <pc:sldChg chg="modSp mod">
        <pc:chgData name="Daniel P. Bafia" userId="62ca80ec-ea2f-4a01-b6b3-7e06f7beff2b" providerId="ADAL" clId="{C3C11D7A-67E6-4B86-86A2-22A6D39F0B34}" dt="2023-05-16T03:15:07.631" v="194" actId="20577"/>
        <pc:sldMkLst>
          <pc:docMk/>
          <pc:sldMk cId="2707075494" sldId="3439"/>
        </pc:sldMkLst>
        <pc:spChg chg="mod">
          <ac:chgData name="Daniel P. Bafia" userId="62ca80ec-ea2f-4a01-b6b3-7e06f7beff2b" providerId="ADAL" clId="{C3C11D7A-67E6-4B86-86A2-22A6D39F0B34}" dt="2023-05-16T03:15:07.631" v="194" actId="20577"/>
          <ac:spMkLst>
            <pc:docMk/>
            <pc:sldMk cId="2707075494" sldId="3439"/>
            <ac:spMk id="3" creationId="{265288D7-6F90-833F-6969-53A7D1FC0391}"/>
          </ac:spMkLst>
        </pc:spChg>
      </pc:sldChg>
      <pc:sldChg chg="addSp delSp modSp add del mod">
        <pc:chgData name="Daniel P. Bafia" userId="62ca80ec-ea2f-4a01-b6b3-7e06f7beff2b" providerId="ADAL" clId="{C3C11D7A-67E6-4B86-86A2-22A6D39F0B34}" dt="2023-05-15T17:22:20.400" v="150" actId="47"/>
        <pc:sldMkLst>
          <pc:docMk/>
          <pc:sldMk cId="2358837715" sldId="3440"/>
        </pc:sldMkLst>
        <pc:spChg chg="del mod">
          <ac:chgData name="Daniel P. Bafia" userId="62ca80ec-ea2f-4a01-b6b3-7e06f7beff2b" providerId="ADAL" clId="{C3C11D7A-67E6-4B86-86A2-22A6D39F0B34}" dt="2023-05-15T17:17:14.806" v="66" actId="21"/>
          <ac:spMkLst>
            <pc:docMk/>
            <pc:sldMk cId="2358837715" sldId="3440"/>
            <ac:spMk id="5" creationId="{2BB116B4-6371-4C1D-A09E-6E16AD52A1B7}"/>
          </ac:spMkLst>
        </pc:spChg>
        <pc:picChg chg="add del mod">
          <ac:chgData name="Daniel P. Bafia" userId="62ca80ec-ea2f-4a01-b6b3-7e06f7beff2b" providerId="ADAL" clId="{C3C11D7A-67E6-4B86-86A2-22A6D39F0B34}" dt="2023-05-15T17:17:14.806" v="66" actId="21"/>
          <ac:picMkLst>
            <pc:docMk/>
            <pc:sldMk cId="2358837715" sldId="3440"/>
            <ac:picMk id="7" creationId="{4D6DA123-46A8-3D3E-9786-EC354D30D4C6}"/>
          </ac:picMkLst>
        </pc:picChg>
        <pc:picChg chg="add del mod">
          <ac:chgData name="Daniel P. Bafia" userId="62ca80ec-ea2f-4a01-b6b3-7e06f7beff2b" providerId="ADAL" clId="{C3C11D7A-67E6-4B86-86A2-22A6D39F0B34}" dt="2023-05-15T17:17:14.806" v="66" actId="21"/>
          <ac:picMkLst>
            <pc:docMk/>
            <pc:sldMk cId="2358837715" sldId="3440"/>
            <ac:picMk id="10" creationId="{CD9E8291-BB81-E6DC-CBD3-D58D4CF6428E}"/>
          </ac:picMkLst>
        </pc:picChg>
        <pc:picChg chg="add del mod">
          <ac:chgData name="Daniel P. Bafia" userId="62ca80ec-ea2f-4a01-b6b3-7e06f7beff2b" providerId="ADAL" clId="{C3C11D7A-67E6-4B86-86A2-22A6D39F0B34}" dt="2023-05-15T17:17:14.806" v="66" actId="21"/>
          <ac:picMkLst>
            <pc:docMk/>
            <pc:sldMk cId="2358837715" sldId="3440"/>
            <ac:picMk id="16" creationId="{E74746C0-6369-443E-D5AD-5538684447FB}"/>
          </ac:picMkLst>
        </pc:picChg>
        <pc:cxnChg chg="del mod">
          <ac:chgData name="Daniel P. Bafia" userId="62ca80ec-ea2f-4a01-b6b3-7e06f7beff2b" providerId="ADAL" clId="{C3C11D7A-67E6-4B86-86A2-22A6D39F0B34}" dt="2023-05-15T17:17:14.806" v="66" actId="21"/>
          <ac:cxnSpMkLst>
            <pc:docMk/>
            <pc:sldMk cId="2358837715" sldId="3440"/>
            <ac:cxnSpMk id="8" creationId="{9A4B08DD-8299-43FA-901A-EEBD3C04F1E3}"/>
          </ac:cxnSpMkLst>
        </pc:cxnChg>
      </pc:sldChg>
      <pc:sldChg chg="add del">
        <pc:chgData name="Daniel P. Bafia" userId="62ca80ec-ea2f-4a01-b6b3-7e06f7beff2b" providerId="ADAL" clId="{C3C11D7A-67E6-4B86-86A2-22A6D39F0B34}" dt="2023-05-15T17:15:23.002" v="46"/>
        <pc:sldMkLst>
          <pc:docMk/>
          <pc:sldMk cId="213397213" sldId="3441"/>
        </pc:sldMkLst>
      </pc:sldChg>
      <pc:sldChg chg="delSp modSp add mod">
        <pc:chgData name="Daniel P. Bafia" userId="62ca80ec-ea2f-4a01-b6b3-7e06f7beff2b" providerId="ADAL" clId="{C3C11D7A-67E6-4B86-86A2-22A6D39F0B34}" dt="2023-05-15T17:21:48.342" v="149" actId="207"/>
        <pc:sldMkLst>
          <pc:docMk/>
          <pc:sldMk cId="2890946503" sldId="3441"/>
        </pc:sldMkLst>
        <pc:spChg chg="mod">
          <ac:chgData name="Daniel P. Bafia" userId="62ca80ec-ea2f-4a01-b6b3-7e06f7beff2b" providerId="ADAL" clId="{C3C11D7A-67E6-4B86-86A2-22A6D39F0B34}" dt="2023-05-15T17:18:05.612" v="84" actId="1038"/>
          <ac:spMkLst>
            <pc:docMk/>
            <pc:sldMk cId="2890946503" sldId="3441"/>
            <ac:spMk id="11" creationId="{A43EE321-3ECD-4CCA-9D50-25D520D70A89}"/>
          </ac:spMkLst>
        </pc:spChg>
        <pc:spChg chg="mod">
          <ac:chgData name="Daniel P. Bafia" userId="62ca80ec-ea2f-4a01-b6b3-7e06f7beff2b" providerId="ADAL" clId="{C3C11D7A-67E6-4B86-86A2-22A6D39F0B34}" dt="2023-05-15T17:21:48.342" v="149" actId="207"/>
          <ac:spMkLst>
            <pc:docMk/>
            <pc:sldMk cId="2890946503" sldId="3441"/>
            <ac:spMk id="13" creationId="{D412BCDD-1515-79ED-BE74-5972F3A1837F}"/>
          </ac:spMkLst>
        </pc:spChg>
        <pc:picChg chg="ord">
          <ac:chgData name="Daniel P. Bafia" userId="62ca80ec-ea2f-4a01-b6b3-7e06f7beff2b" providerId="ADAL" clId="{C3C11D7A-67E6-4B86-86A2-22A6D39F0B34}" dt="2023-05-15T17:17:58.119" v="80" actId="167"/>
          <ac:picMkLst>
            <pc:docMk/>
            <pc:sldMk cId="2890946503" sldId="3441"/>
            <ac:picMk id="9" creationId="{FBF89D98-AAAC-3B6C-4017-2CD9DE8CDBFB}"/>
          </ac:picMkLst>
        </pc:picChg>
        <pc:picChg chg="del">
          <ac:chgData name="Daniel P. Bafia" userId="62ca80ec-ea2f-4a01-b6b3-7e06f7beff2b" providerId="ADAL" clId="{C3C11D7A-67E6-4B86-86A2-22A6D39F0B34}" dt="2023-05-15T17:17:52.505" v="78" actId="478"/>
          <ac:picMkLst>
            <pc:docMk/>
            <pc:sldMk cId="2890946503" sldId="3441"/>
            <ac:picMk id="10" creationId="{CB21202D-87C9-69B1-5C3F-D6ACD87754BD}"/>
          </ac:picMkLst>
        </pc:picChg>
        <pc:picChg chg="del">
          <ac:chgData name="Daniel P. Bafia" userId="62ca80ec-ea2f-4a01-b6b3-7e06f7beff2b" providerId="ADAL" clId="{C3C11D7A-67E6-4B86-86A2-22A6D39F0B34}" dt="2023-05-15T17:17:51.329" v="77" actId="478"/>
          <ac:picMkLst>
            <pc:docMk/>
            <pc:sldMk cId="2890946503" sldId="3441"/>
            <ac:picMk id="14" creationId="{820990D7-4E93-61AA-F1B6-ED023A39FAAD}"/>
          </ac:picMkLst>
        </pc:picChg>
        <pc:cxnChg chg="del">
          <ac:chgData name="Daniel P. Bafia" userId="62ca80ec-ea2f-4a01-b6b3-7e06f7beff2b" providerId="ADAL" clId="{C3C11D7A-67E6-4B86-86A2-22A6D39F0B34}" dt="2023-05-15T17:17:54.681" v="79" actId="478"/>
          <ac:cxnSpMkLst>
            <pc:docMk/>
            <pc:sldMk cId="2890946503" sldId="3441"/>
            <ac:cxnSpMk id="7" creationId="{E664638E-D770-6799-1851-90595D3B5E5C}"/>
          </ac:cxnSpMkLst>
        </pc:cxnChg>
        <pc:cxnChg chg="mod">
          <ac:chgData name="Daniel P. Bafia" userId="62ca80ec-ea2f-4a01-b6b3-7e06f7beff2b" providerId="ADAL" clId="{C3C11D7A-67E6-4B86-86A2-22A6D39F0B34}" dt="2023-05-15T17:18:05.612" v="84" actId="1038"/>
          <ac:cxnSpMkLst>
            <pc:docMk/>
            <pc:sldMk cId="2890946503" sldId="3441"/>
            <ac:cxnSpMk id="8" creationId="{9A4B08DD-8299-43FA-901A-EEBD3C04F1E3}"/>
          </ac:cxnSpMkLst>
        </pc:cxnChg>
      </pc:sldChg>
      <pc:sldChg chg="delSp add mod">
        <pc:chgData name="Daniel P. Bafia" userId="62ca80ec-ea2f-4a01-b6b3-7e06f7beff2b" providerId="ADAL" clId="{C3C11D7A-67E6-4B86-86A2-22A6D39F0B34}" dt="2023-05-15T17:21:04.153" v="134" actId="478"/>
        <pc:sldMkLst>
          <pc:docMk/>
          <pc:sldMk cId="2630079681" sldId="3442"/>
        </pc:sldMkLst>
        <pc:picChg chg="del">
          <ac:chgData name="Daniel P. Bafia" userId="62ca80ec-ea2f-4a01-b6b3-7e06f7beff2b" providerId="ADAL" clId="{C3C11D7A-67E6-4B86-86A2-22A6D39F0B34}" dt="2023-05-15T17:21:04.153" v="134" actId="478"/>
          <ac:picMkLst>
            <pc:docMk/>
            <pc:sldMk cId="2630079681" sldId="3442"/>
            <ac:picMk id="23" creationId="{5CFD99F3-934E-F3BD-E3F4-C953AC4ED2B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8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2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7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8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90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1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6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0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6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record held by Sha </a:t>
            </a:r>
            <a:r>
              <a:rPr lang="en-US" i="1" dirty="0"/>
              <a:t>et al.</a:t>
            </a:r>
            <a:r>
              <a:rPr lang="en-US" i="0" dirty="0"/>
              <a:t> from CEPC with 168 </a:t>
            </a:r>
            <a:r>
              <a:rPr lang="en-US" i="0" dirty="0" err="1"/>
              <a:t>mT</a:t>
            </a:r>
            <a:r>
              <a:rPr lang="en-US" i="0" dirty="0"/>
              <a:t> at surface (achieved 40 MV/m but with Bp/</a:t>
            </a:r>
            <a:r>
              <a:rPr lang="en-US" i="0" dirty="0" err="1"/>
              <a:t>Eacc</a:t>
            </a:r>
            <a:r>
              <a:rPr lang="en-US" i="0" dirty="0"/>
              <a:t> = 4.2 </a:t>
            </a:r>
            <a:r>
              <a:rPr lang="en-US" i="0" dirty="0" err="1"/>
              <a:t>mT</a:t>
            </a:r>
            <a:r>
              <a:rPr lang="en-US" i="0" dirty="0"/>
              <a:t>/MV/m due to larger beam pipe diameter)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3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9845385-AF39-4FCC-B2C0-CF42BAA90823}" type="datetime1">
              <a:rPr lang="en-US" smtClean="0"/>
              <a:t>5/15/2023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Bafia | LCWS 2023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5530814-8B29-4B30-A79B-673A6930D40D}" type="datetime1">
              <a:rPr lang="en-US" smtClean="0"/>
              <a:t>5/15/2023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Bafia | LCWS 2023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AE7DF47-9368-4CC6-88E7-DE72A3CF6359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D. Bafia | LCWS 2023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AF4A9BA-8EF1-4483-A688-36E0C57EB02E}" type="datetime1">
              <a:rPr lang="en-US" smtClean="0"/>
              <a:t>5/15/2023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Bafia | LCWS 2023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1B6BC00-F98A-484C-9B68-87BA868C2F6F}" type="datetime1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D. Bafia | LCWS 2023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9638F-5414-4E16-A3C5-69456E657277}" type="datetime1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D. Bafia | LCWS 2023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C010D4B-8CA6-45A1-A887-7C9335AB56F1}" type="datetime1">
              <a:rPr lang="en-US" smtClean="0"/>
              <a:t>5/15/2023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Bafia | LCWS 2023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9256" y="3162159"/>
            <a:ext cx="8870902" cy="752287"/>
          </a:xfrm>
        </p:spPr>
        <p:txBody>
          <a:bodyPr>
            <a:no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Surface Engineering Research for High Q and High Gradient CW Accelerators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256" y="3990717"/>
            <a:ext cx="8499231" cy="935794"/>
          </a:xfrm>
        </p:spPr>
        <p:txBody>
          <a:bodyPr/>
          <a:lstStyle/>
          <a:p>
            <a:r>
              <a:rPr lang="en-US" dirty="0"/>
              <a:t>Daniel Bafia</a:t>
            </a:r>
          </a:p>
          <a:p>
            <a:r>
              <a:rPr lang="en-US" dirty="0"/>
              <a:t>May 16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  <a:p>
            <a:r>
              <a:rPr lang="en-US" dirty="0"/>
              <a:t>LCWS’23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AA0C1-086B-5B37-ACB2-E6548AFE2C54}"/>
              </a:ext>
            </a:extLst>
          </p:cNvPr>
          <p:cNvSpPr txBox="1"/>
          <p:nvPr/>
        </p:nvSpPr>
        <p:spPr>
          <a:xfrm>
            <a:off x="6100584" y="4618734"/>
            <a:ext cx="28757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FERMILAB-SLIDES-23-067-TD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1480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460EC43-5437-66D9-4A5B-9DA240487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062" y="520164"/>
            <a:ext cx="4808759" cy="41566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0E6018-776B-2EC8-45C1-0C9DCFF5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120 C x 12 </a:t>
            </a:r>
            <a:r>
              <a:rPr lang="en-US" dirty="0" err="1"/>
              <a:t>hrs</a:t>
            </a:r>
            <a:r>
              <a:rPr lang="en-US" dirty="0"/>
              <a:t> LTB to Other Frequencies: 650 MHz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7675-8CCF-7D50-9043-C4EE32C47B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6DB45C1-D8C3-4FC8-B639-41A513E882EB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5E2DB-1503-30A2-B234-AF96AF575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Bafia | LCWS 2023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9DFE-9DBA-DF94-FBD9-7D9F891E9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A14F120F-147F-2818-E8DB-1CF601366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56" y="1204766"/>
            <a:ext cx="2808313" cy="29181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 we expect after 120 C x 12 </a:t>
            </a:r>
            <a:r>
              <a:rPr lang="en-US" dirty="0" err="1"/>
              <a:t>hr</a:t>
            </a:r>
            <a:r>
              <a:rPr lang="en-US" dirty="0"/>
              <a:t> </a:t>
            </a:r>
            <a:r>
              <a:rPr lang="en-US" i="1" dirty="0"/>
              <a:t>in situ </a:t>
            </a:r>
            <a:r>
              <a:rPr lang="en-US" dirty="0"/>
              <a:t>LTB?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No HFQS up to 161 </a:t>
            </a:r>
            <a:r>
              <a:rPr lang="en-US" dirty="0" err="1"/>
              <a:t>mT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 Quench @ 187 </a:t>
            </a:r>
            <a:r>
              <a:rPr lang="en-US" dirty="0" err="1"/>
              <a:t>mT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5FDB2B3-D864-B396-688F-876E7D847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062" y="520164"/>
            <a:ext cx="4808759" cy="41566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0E6018-776B-2EC8-45C1-0C9DCFF5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120 C x 12 </a:t>
            </a:r>
            <a:r>
              <a:rPr lang="en-US" dirty="0" err="1"/>
              <a:t>hrs</a:t>
            </a:r>
            <a:r>
              <a:rPr lang="en-US" dirty="0"/>
              <a:t> LTB to Other Frequencies: 650 MHz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7675-8CCF-7D50-9043-C4EE32C47B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B6322F0-4ADE-4809-9E6F-0E0720EDC862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5E2DB-1503-30A2-B234-AF96AF575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Bafia | LCWS 2023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9DFE-9DBA-DF94-FBD9-7D9F891E9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25FEBD5E-C9CA-D960-1C30-15F6AACCC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56" y="1204766"/>
            <a:ext cx="2808313" cy="29181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 we expect after 120 C x 12 </a:t>
            </a:r>
            <a:r>
              <a:rPr lang="en-US" dirty="0" err="1"/>
              <a:t>hr</a:t>
            </a:r>
            <a:r>
              <a:rPr lang="en-US" dirty="0"/>
              <a:t> </a:t>
            </a:r>
            <a:r>
              <a:rPr lang="en-US" i="1" dirty="0"/>
              <a:t>in situ </a:t>
            </a:r>
            <a:r>
              <a:rPr lang="en-US" dirty="0"/>
              <a:t>LTB?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No HFQS up to 161 </a:t>
            </a:r>
            <a:r>
              <a:rPr lang="en-US" dirty="0" err="1"/>
              <a:t>mT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 Quench @ 187 </a:t>
            </a:r>
            <a:r>
              <a:rPr lang="en-US" dirty="0" err="1"/>
              <a:t>mT</a:t>
            </a:r>
            <a:endParaRPr lang="en-US" dirty="0"/>
          </a:p>
          <a:p>
            <a:pPr lvl="1"/>
            <a:r>
              <a:rPr lang="en-US" dirty="0"/>
              <a:t>We observe 158 </a:t>
            </a:r>
            <a:r>
              <a:rPr lang="en-US" dirty="0" err="1"/>
              <a:t>mT</a:t>
            </a:r>
            <a:endParaRPr lang="en-US" dirty="0"/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07DBC4-D7FB-3EEA-A923-E0561EC54A9A}"/>
              </a:ext>
            </a:extLst>
          </p:cNvPr>
          <p:cNvSpPr txBox="1"/>
          <p:nvPr/>
        </p:nvSpPr>
        <p:spPr>
          <a:xfrm>
            <a:off x="3193991" y="1890625"/>
            <a:ext cx="3986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1CBF8C-52E7-9526-EC0C-CCA7D4571F07}"/>
              </a:ext>
            </a:extLst>
          </p:cNvPr>
          <p:cNvSpPr txBox="1"/>
          <p:nvPr/>
        </p:nvSpPr>
        <p:spPr>
          <a:xfrm>
            <a:off x="3267469" y="2598511"/>
            <a:ext cx="533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9D41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655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567D83A-4B18-97AC-0041-5B1D2373F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578" y="509722"/>
            <a:ext cx="4819218" cy="416573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B061B1-91C0-6AD5-7EDB-E62F9DE9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56" y="1204766"/>
            <a:ext cx="2808313" cy="29181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 we expect after 120 C x 12 </a:t>
            </a:r>
            <a:r>
              <a:rPr lang="en-US" dirty="0" err="1"/>
              <a:t>hr</a:t>
            </a:r>
            <a:r>
              <a:rPr lang="en-US" dirty="0"/>
              <a:t> </a:t>
            </a:r>
            <a:r>
              <a:rPr lang="en-US" i="1" dirty="0"/>
              <a:t>in situ </a:t>
            </a:r>
            <a:r>
              <a:rPr lang="en-US" dirty="0"/>
              <a:t>LTB?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No HFQS up to 161 </a:t>
            </a:r>
            <a:r>
              <a:rPr lang="en-US" dirty="0" err="1"/>
              <a:t>mT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 Quench @ 187 </a:t>
            </a:r>
            <a:r>
              <a:rPr lang="en-US" dirty="0" err="1"/>
              <a:t>mT</a:t>
            </a:r>
            <a:endParaRPr lang="en-US" dirty="0"/>
          </a:p>
          <a:p>
            <a:pPr lvl="1"/>
            <a:r>
              <a:rPr lang="en-US" dirty="0"/>
              <a:t>We observe 158 </a:t>
            </a:r>
            <a:r>
              <a:rPr lang="en-US" dirty="0" err="1"/>
              <a:t>mT</a:t>
            </a:r>
            <a:endParaRPr lang="en-US" dirty="0"/>
          </a:p>
          <a:p>
            <a:pPr lvl="1"/>
            <a:r>
              <a:rPr lang="en-US" dirty="0"/>
              <a:t>And again at 164 </a:t>
            </a:r>
            <a:r>
              <a:rPr lang="en-US" dirty="0" err="1"/>
              <a:t>mT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0E6018-776B-2EC8-45C1-0C9DCFF5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120 C x 12 </a:t>
            </a:r>
            <a:r>
              <a:rPr lang="en-US" dirty="0" err="1"/>
              <a:t>hrs</a:t>
            </a:r>
            <a:r>
              <a:rPr lang="en-US" dirty="0"/>
              <a:t> LTB to Other Frequencies: 650 MHz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7675-8CCF-7D50-9043-C4EE32C47B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4157814-65E2-4635-A408-D5031B1FA72B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5E2DB-1503-30A2-B234-AF96AF575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Bafia | LCWS 2023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9DFE-9DBA-DF94-FBD9-7D9F891E9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75567-0B2E-76EC-2E39-A383CC181EED}"/>
              </a:ext>
            </a:extLst>
          </p:cNvPr>
          <p:cNvSpPr txBox="1"/>
          <p:nvPr/>
        </p:nvSpPr>
        <p:spPr>
          <a:xfrm>
            <a:off x="3193991" y="1890625"/>
            <a:ext cx="3986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C22EC-9FF7-41E9-6663-8A30799AF3F7}"/>
              </a:ext>
            </a:extLst>
          </p:cNvPr>
          <p:cNvSpPr txBox="1"/>
          <p:nvPr/>
        </p:nvSpPr>
        <p:spPr>
          <a:xfrm>
            <a:off x="3267469" y="2598511"/>
            <a:ext cx="533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9D416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FBDC50-331B-2977-6E7D-2DF0899449E7}"/>
              </a:ext>
            </a:extLst>
          </p:cNvPr>
          <p:cNvSpPr txBox="1"/>
          <p:nvPr/>
        </p:nvSpPr>
        <p:spPr>
          <a:xfrm>
            <a:off x="5623869" y="2845784"/>
            <a:ext cx="2586681" cy="492443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Near record quench in 650 MHz, 164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787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0E6018-776B-2EC8-45C1-0C9DCFF5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120 C x 12 </a:t>
            </a:r>
            <a:r>
              <a:rPr lang="en-US" dirty="0" err="1"/>
              <a:t>hrs</a:t>
            </a:r>
            <a:r>
              <a:rPr lang="en-US" dirty="0"/>
              <a:t> LTB to Other Frequencies: 2.6 GHz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7675-8CCF-7D50-9043-C4EE32C47B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C0DDEDB-48B0-466E-9C53-931823958AA1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5E2DB-1503-30A2-B234-AF96AF575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Bafia | LCWS 2023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9DFE-9DBA-DF94-FBD9-7D9F891E9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81ECE8-AA52-726E-94A9-7AD3F6E1E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128" y="519606"/>
            <a:ext cx="4627634" cy="4136905"/>
          </a:xfrm>
          <a:prstGeom prst="rect">
            <a:avLst/>
          </a:prstGeom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D0E7708B-4D9D-DC4E-C05D-501BB9D95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40" y="873486"/>
            <a:ext cx="2808313" cy="22622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 we expect after 120 C x 12 </a:t>
            </a:r>
            <a:r>
              <a:rPr lang="en-US" dirty="0" err="1"/>
              <a:t>hr</a:t>
            </a:r>
            <a:r>
              <a:rPr lang="en-US" dirty="0"/>
              <a:t> </a:t>
            </a:r>
            <a:r>
              <a:rPr lang="en-US" i="1" dirty="0"/>
              <a:t>in situ </a:t>
            </a:r>
            <a:r>
              <a:rPr lang="en-US" dirty="0"/>
              <a:t>LTB?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No HFQS up to 161 </a:t>
            </a:r>
            <a:r>
              <a:rPr lang="en-US" dirty="0" err="1"/>
              <a:t>mT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arenR" startAt="2"/>
            </a:pPr>
            <a:r>
              <a:rPr lang="en-US" dirty="0"/>
              <a:t>Quench @ 187 </a:t>
            </a:r>
            <a:r>
              <a:rPr lang="en-US" dirty="0" err="1"/>
              <a:t>mT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8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0E6018-776B-2EC8-45C1-0C9DCFF5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120 C x 12 </a:t>
            </a:r>
            <a:r>
              <a:rPr lang="en-US" dirty="0" err="1"/>
              <a:t>hrs</a:t>
            </a:r>
            <a:r>
              <a:rPr lang="en-US" dirty="0"/>
              <a:t> LTB to Other Frequencies: 2.6 GHz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7675-8CCF-7D50-9043-C4EE32C47B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FE5BAAD-4C7A-4EFE-8297-5E40ED681E65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5E2DB-1503-30A2-B234-AF96AF575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Bafia | LCWS 2023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9DFE-9DBA-DF94-FBD9-7D9F891E9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95F7F05-8B37-30B6-FD90-08E650D64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40" y="873486"/>
            <a:ext cx="2808313" cy="22622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 we expect after 120 C x 12 </a:t>
            </a:r>
            <a:r>
              <a:rPr lang="en-US" dirty="0" err="1"/>
              <a:t>hr</a:t>
            </a:r>
            <a:r>
              <a:rPr lang="en-US" dirty="0"/>
              <a:t> </a:t>
            </a:r>
            <a:r>
              <a:rPr lang="en-US" i="1" dirty="0"/>
              <a:t>in situ </a:t>
            </a:r>
            <a:r>
              <a:rPr lang="en-US" dirty="0"/>
              <a:t>LTB?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No HFQS up to 161 </a:t>
            </a:r>
            <a:r>
              <a:rPr lang="en-US" dirty="0" err="1"/>
              <a:t>mT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arenR" startAt="2"/>
            </a:pPr>
            <a:r>
              <a:rPr lang="en-US" dirty="0"/>
              <a:t>Quench @ 187 </a:t>
            </a:r>
            <a:r>
              <a:rPr lang="en-US" dirty="0" err="1"/>
              <a:t>mT</a:t>
            </a:r>
            <a:endParaRPr lang="en-US" dirty="0"/>
          </a:p>
          <a:p>
            <a:pPr lvl="1"/>
            <a:r>
              <a:rPr lang="en-US" dirty="0"/>
              <a:t>We observe 160 </a:t>
            </a:r>
            <a:r>
              <a:rPr lang="en-US" dirty="0" err="1"/>
              <a:t>mT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DC13DE-77BA-34E8-656D-5302B2524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58" y="519606"/>
            <a:ext cx="4613187" cy="41245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18ABBE-3EAD-C5FA-BAF3-DE51E73D383E}"/>
              </a:ext>
            </a:extLst>
          </p:cNvPr>
          <p:cNvSpPr txBox="1"/>
          <p:nvPr/>
        </p:nvSpPr>
        <p:spPr>
          <a:xfrm>
            <a:off x="3154975" y="1559345"/>
            <a:ext cx="3986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3EA0E-EFA2-B29D-02F6-B022BBB9AC47}"/>
              </a:ext>
            </a:extLst>
          </p:cNvPr>
          <p:cNvSpPr txBox="1"/>
          <p:nvPr/>
        </p:nvSpPr>
        <p:spPr>
          <a:xfrm>
            <a:off x="3228453" y="2267231"/>
            <a:ext cx="533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9D416"/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402202-4693-085D-0FB4-E068C0BA7652}"/>
              </a:ext>
            </a:extLst>
          </p:cNvPr>
          <p:cNvSpPr txBox="1"/>
          <p:nvPr/>
        </p:nvSpPr>
        <p:spPr>
          <a:xfrm>
            <a:off x="5918947" y="2352938"/>
            <a:ext cx="2367803" cy="492443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High quench field achieved in 2.6 GHz, 161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0B49EB-0B4F-6BA9-3FA5-DBE74BF9538B}"/>
              </a:ext>
            </a:extLst>
          </p:cNvPr>
          <p:cNvSpPr txBox="1"/>
          <p:nvPr/>
        </p:nvSpPr>
        <p:spPr>
          <a:xfrm>
            <a:off x="228600" y="3339278"/>
            <a:ext cx="366608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Preliminary: For same O profile, all cavities exhibit same HFQS and similar quench behavior regardless of frequency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323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07CDF48-91EF-AC8E-A597-1E4D2049F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22" y="1131591"/>
            <a:ext cx="1559518" cy="163176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A2A3E8-405E-6C92-761E-41ACDAD0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Surface Engineering Studies on Cavities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6E056-99C2-265D-207F-10C0FF999F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E55B137-DDC5-4A46-AFEB-DA00947C8458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236BF-79D3-A103-B13B-F3F059481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Bafia | LCWS 2023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7B2EB-25E4-D55A-EFE6-FE6024CF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58364-23C7-7399-28EC-BC73E2DDFCF0}"/>
              </a:ext>
            </a:extLst>
          </p:cNvPr>
          <p:cNvSpPr txBox="1"/>
          <p:nvPr/>
        </p:nvSpPr>
        <p:spPr>
          <a:xfrm>
            <a:off x="2798260" y="2313905"/>
            <a:ext cx="563151" cy="276999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H. Hu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A0A8C4-FB86-48A6-2C9B-97E8D7BF9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480" y="1131591"/>
            <a:ext cx="1659945" cy="16317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6175B2-5E55-E89E-1929-924084408DF4}"/>
              </a:ext>
            </a:extLst>
          </p:cNvPr>
          <p:cNvSpPr txBox="1"/>
          <p:nvPr/>
        </p:nvSpPr>
        <p:spPr>
          <a:xfrm>
            <a:off x="7331460" y="2290876"/>
            <a:ext cx="1051194" cy="276999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K. Howard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B3E66A5-0210-4F59-99B7-7A88D237E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6" y="1093429"/>
            <a:ext cx="2435970" cy="17080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F5D05F-19BA-C2CD-8CF4-00BEE3EA4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896" y="2995853"/>
            <a:ext cx="2649756" cy="15113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AFF450-7ACD-FB5B-DD27-FA9EB9AE2B97}"/>
              </a:ext>
            </a:extLst>
          </p:cNvPr>
          <p:cNvSpPr txBox="1"/>
          <p:nvPr/>
        </p:nvSpPr>
        <p:spPr>
          <a:xfrm>
            <a:off x="995356" y="2784769"/>
            <a:ext cx="26497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H. Hu </a:t>
            </a:r>
            <a:r>
              <a:rPr lang="en-US" sz="1200" i="1" dirty="0"/>
              <a:t>et al., </a:t>
            </a:r>
            <a:r>
              <a:rPr lang="en-US" sz="1200" dirty="0"/>
              <a:t>Proc. Of IPAC’23, WEPA190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A793ED-283B-B77A-AB19-FE48BDF26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528" y="1056164"/>
            <a:ext cx="2382832" cy="181153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F0F1109-D33D-9259-8E3A-5B0EB47C709A}"/>
              </a:ext>
            </a:extLst>
          </p:cNvPr>
          <p:cNvSpPr txBox="1"/>
          <p:nvPr/>
        </p:nvSpPr>
        <p:spPr>
          <a:xfrm>
            <a:off x="5862217" y="2788748"/>
            <a:ext cx="31043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K. Howard </a:t>
            </a:r>
            <a:r>
              <a:rPr lang="en-US" sz="1200" i="1" dirty="0"/>
              <a:t>et al., </a:t>
            </a:r>
            <a:r>
              <a:rPr lang="en-US" sz="1200" dirty="0"/>
              <a:t>Proc. of IPAC’23, WEPA189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2FC7D62F-3D73-392F-1C7D-542FEDF19917}"/>
              </a:ext>
            </a:extLst>
          </p:cNvPr>
          <p:cNvSpPr txBox="1">
            <a:spLocks/>
          </p:cNvSpPr>
          <p:nvPr/>
        </p:nvSpPr>
        <p:spPr>
          <a:xfrm>
            <a:off x="152502" y="3103556"/>
            <a:ext cx="1742973" cy="1387101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A791F0-EF98-DCE7-22D5-CF90936F0011}"/>
              </a:ext>
            </a:extLst>
          </p:cNvPr>
          <p:cNvSpPr txBox="1"/>
          <p:nvPr/>
        </p:nvSpPr>
        <p:spPr>
          <a:xfrm>
            <a:off x="212725" y="3059026"/>
            <a:ext cx="1990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Coupling simulation, material science, and RF testing to identify optimal oxygen profile for high Q</a:t>
            </a:r>
            <a:r>
              <a:rPr lang="en-US" sz="1400" baseline="-250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and G in variously treated cavities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6D31A3-2550-D06F-38FF-CD23192708A1}"/>
              </a:ext>
            </a:extLst>
          </p:cNvPr>
          <p:cNvSpPr txBox="1"/>
          <p:nvPr/>
        </p:nvSpPr>
        <p:spPr>
          <a:xfrm>
            <a:off x="5003419" y="3161008"/>
            <a:ext cx="19906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Comparative in-depth study of high and low RRR cavities to identify potential role of intrinsic impurities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A1D11A-7E38-868A-AAEC-AC992A99AFB2}"/>
              </a:ext>
            </a:extLst>
          </p:cNvPr>
          <p:cNvSpPr txBox="1"/>
          <p:nvPr/>
        </p:nvSpPr>
        <p:spPr>
          <a:xfrm>
            <a:off x="5317271" y="790623"/>
            <a:ext cx="380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Study on Role of Various Impurities in Cavities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F1CF19-FA8B-9EE3-A99F-CE68C59AFA3A}"/>
              </a:ext>
            </a:extLst>
          </p:cNvPr>
          <p:cNvSpPr txBox="1"/>
          <p:nvPr/>
        </p:nvSpPr>
        <p:spPr>
          <a:xfrm>
            <a:off x="615647" y="790624"/>
            <a:ext cx="380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Further Improving Cavity Performance with 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D31E25-9E51-7157-B9DD-AC4B222CA8FB}"/>
              </a:ext>
            </a:extLst>
          </p:cNvPr>
          <p:cNvCxnSpPr>
            <a:cxnSpLocks/>
          </p:cNvCxnSpPr>
          <p:nvPr/>
        </p:nvCxnSpPr>
        <p:spPr>
          <a:xfrm>
            <a:off x="4874628" y="944511"/>
            <a:ext cx="0" cy="350034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DB560E94-D057-8C0C-8498-E2A72A2ACE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5839" y="2984735"/>
            <a:ext cx="1975659" cy="157172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D51119B-A2F4-5B55-842A-90D624788261}"/>
              </a:ext>
            </a:extLst>
          </p:cNvPr>
          <p:cNvSpPr txBox="1"/>
          <p:nvPr/>
        </p:nvSpPr>
        <p:spPr>
          <a:xfrm>
            <a:off x="1955698" y="3133244"/>
            <a:ext cx="5795433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Looking for an enthusiastic postdoc to join our group!</a:t>
            </a:r>
          </a:p>
        </p:txBody>
      </p:sp>
    </p:spTree>
    <p:extLst>
      <p:ext uri="{BB962C8B-B14F-4D97-AF65-F5344CB8AC3E}">
        <p14:creationId xmlns:p14="http://schemas.microsoft.com/office/powerpoint/2010/main" val="307946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/>
      <p:bldP spid="33" grpId="0"/>
      <p:bldP spid="34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4246B-AB59-AAB6-C73F-E3FD76E96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74489"/>
            <a:ext cx="8672513" cy="3794522"/>
          </a:xfrm>
        </p:spPr>
        <p:txBody>
          <a:bodyPr/>
          <a:lstStyle/>
          <a:p>
            <a:r>
              <a:rPr lang="en-US" dirty="0"/>
              <a:t>Oxygen diffused from the native niobium oxide </a:t>
            </a:r>
            <a:r>
              <a:rPr lang="en-US" i="1" dirty="0"/>
              <a:t>via </a:t>
            </a:r>
            <a:r>
              <a:rPr lang="en-US" dirty="0"/>
              <a:t>vacuum baking responsible for performance variation in cavities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1.3 GHz Cavity studies</a:t>
            </a:r>
          </a:p>
          <a:p>
            <a:r>
              <a:rPr lang="en-US" dirty="0"/>
              <a:t>HFQS onset scales linearly with the depth to which oxygen diffuses</a:t>
            </a:r>
          </a:p>
          <a:p>
            <a:r>
              <a:rPr lang="en-US" dirty="0"/>
              <a:t>Nonmonotonic relationship between quench field and O diffusion depth</a:t>
            </a:r>
          </a:p>
          <a:p>
            <a:endParaRPr lang="en-US" dirty="0"/>
          </a:p>
          <a:p>
            <a:r>
              <a:rPr lang="en-US" dirty="0"/>
              <a:t>Applied findings from 1.3 GHz cavities to other design frequencies and achieved near record gradients in 650 MHz and 2.6 GHz cavities</a:t>
            </a:r>
          </a:p>
          <a:p>
            <a:endParaRPr lang="en-US" dirty="0"/>
          </a:p>
          <a:p>
            <a:r>
              <a:rPr lang="en-US" dirty="0"/>
              <a:t>Studies to further improve performance underway: </a:t>
            </a:r>
          </a:p>
          <a:p>
            <a:pPr lvl="1"/>
            <a:r>
              <a:rPr lang="en-US" dirty="0"/>
              <a:t>Profile tailoring, role of intrinsic impurities, 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E6EE17-F37D-7F94-11A3-50E13376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CEB8D-C848-B30E-F808-3B9AB01D1A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8C90A2C-D9AB-4F67-B9E5-6451CEE85258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8301B-384E-F325-FF9C-C055FE3C4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Bafia | LCWS 2023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C899C-AACA-D84E-1D8F-28E91BFB5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4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5288D7-6F90-833F-6969-53A7D1FC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50842"/>
            <a:ext cx="4343400" cy="320908"/>
          </a:xfrm>
        </p:spPr>
        <p:txBody>
          <a:bodyPr/>
          <a:lstStyle/>
          <a:p>
            <a:r>
              <a:rPr lang="en-US" dirty="0"/>
              <a:t>Thank Your for Your Attention!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39E2-7020-B45C-6368-F3DEABC979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9845385-AF39-4FCC-B2C0-CF42BAA90823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B1C85-9F07-DDAE-5AB1-1697BCF5E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Bafia | LCWS 2023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BA9A-29A9-7772-6399-26C2CA14C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7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F2FE5E-EAF8-410C-A796-E73AE7607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0" y="761924"/>
            <a:ext cx="8482419" cy="3315512"/>
          </a:xfrm>
        </p:spPr>
        <p:txBody>
          <a:bodyPr/>
          <a:lstStyle/>
          <a:p>
            <a:r>
              <a:rPr lang="en-US" dirty="0"/>
              <a:t>Key Material Science Findings: Oxygen Enables High Q and G in LTB Cavities</a:t>
            </a:r>
          </a:p>
          <a:p>
            <a:endParaRPr lang="en-US" dirty="0"/>
          </a:p>
          <a:p>
            <a:r>
              <a:rPr lang="en-US" dirty="0"/>
              <a:t>Role of Diffused Oxygen in Mitigating HFQS</a:t>
            </a:r>
          </a:p>
          <a:p>
            <a:endParaRPr lang="en-US" dirty="0"/>
          </a:p>
          <a:p>
            <a:r>
              <a:rPr lang="en-US" dirty="0"/>
              <a:t>Role of Diffused Oxygen in Tuning Cavity Quench Field</a:t>
            </a:r>
          </a:p>
          <a:p>
            <a:endParaRPr lang="en-US" dirty="0"/>
          </a:p>
          <a:p>
            <a:r>
              <a:rPr lang="en-US" dirty="0"/>
              <a:t>Applying Findings to Cavities of Other Frequencies</a:t>
            </a:r>
          </a:p>
          <a:p>
            <a:endParaRPr lang="en-US" dirty="0"/>
          </a:p>
          <a:p>
            <a:r>
              <a:rPr lang="en-US" dirty="0"/>
              <a:t>What Other impurities?</a:t>
            </a:r>
          </a:p>
          <a:p>
            <a:endParaRPr lang="en-US" dirty="0"/>
          </a:p>
          <a:p>
            <a:r>
              <a:rPr lang="en-US" dirty="0"/>
              <a:t>Conclusion</a:t>
            </a:r>
          </a:p>
          <a:p>
            <a:pPr marL="282575" lvl="1" indent="0">
              <a:buNone/>
            </a:pPr>
            <a:endParaRPr lang="en-US" baseline="-25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92CED2-FEB2-4B2F-918C-4D973C5EC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B06FE-60EE-4C51-A6B9-FEB1FC8030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D4F8520-F9A5-48A4-B026-6EA221CBB27A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527B-3CFE-4CAC-838F-06078F3D0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Bafia | LCWS 2023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31108-6377-4EBA-88E8-9C34EAA6B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CFD99F3-934E-F3BD-E3F4-C953AC4ED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651" y="1057397"/>
            <a:ext cx="4955919" cy="35758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8A2D1E-A953-440D-997D-68A9F588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 for High Q</a:t>
            </a:r>
            <a:r>
              <a:rPr lang="en-US" baseline="-25000"/>
              <a:t>0</a:t>
            </a:r>
            <a:r>
              <a:rPr lang="en-US"/>
              <a:t> and Gradient with Impurities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C8880-2A1F-452C-B02F-37A5815A21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7D52EAF-8882-44E8-B3EC-5CD6E8BD4D4A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116B4-6371-4C1D-A09E-6E16AD52A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Bafia | LCWS 2023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17523-30F1-47E8-BF8A-9D4C4E915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64FF9E-15BD-4BC9-AAE4-EC3ADBED20F1}"/>
              </a:ext>
            </a:extLst>
          </p:cNvPr>
          <p:cNvSpPr txBox="1"/>
          <p:nvPr/>
        </p:nvSpPr>
        <p:spPr>
          <a:xfrm>
            <a:off x="7376802" y="3501328"/>
            <a:ext cx="147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sz="1600" baseline="-250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= 1.3 GHz</a:t>
            </a:r>
          </a:p>
          <a:p>
            <a:pPr algn="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T = 2 K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FB802-FB77-4859-96B3-889435B91383}"/>
              </a:ext>
            </a:extLst>
          </p:cNvPr>
          <p:cNvSpPr txBox="1"/>
          <p:nvPr/>
        </p:nvSpPr>
        <p:spPr>
          <a:xfrm>
            <a:off x="5302916" y="509377"/>
            <a:ext cx="2956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accent6">
                    <a:lumMod val="50000"/>
                  </a:schemeClr>
                </a:solidFill>
              </a:rPr>
              <a:t>Nb SRF Cavities Post Various Surface Treatments</a:t>
            </a:r>
            <a:endParaRPr lang="en-US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EA73E3-E39D-77E8-923F-BC8BB7137449}"/>
              </a:ext>
            </a:extLst>
          </p:cNvPr>
          <p:cNvSpPr txBox="1"/>
          <p:nvPr/>
        </p:nvSpPr>
        <p:spPr>
          <a:xfrm>
            <a:off x="5969457" y="2857020"/>
            <a:ext cx="86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HFQS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6AA41D-2B18-37F6-19AD-16BCD45E5E4D}"/>
              </a:ext>
            </a:extLst>
          </p:cNvPr>
          <p:cNvCxnSpPr>
            <a:stCxn id="16" idx="3"/>
          </p:cNvCxnSpPr>
          <p:nvPr/>
        </p:nvCxnSpPr>
        <p:spPr>
          <a:xfrm flipV="1">
            <a:off x="6838137" y="3017520"/>
            <a:ext cx="152399" cy="70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22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B62EA01-203B-4F51-7711-B78EDC6D1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211" y="1065925"/>
            <a:ext cx="4946908" cy="35693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8A2D1E-A953-440D-997D-68A9F588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 for High Q</a:t>
            </a:r>
            <a:r>
              <a:rPr lang="en-US" baseline="-25000"/>
              <a:t>0</a:t>
            </a:r>
            <a:r>
              <a:rPr lang="en-US"/>
              <a:t> and Gradient with Impurities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C8880-2A1F-452C-B02F-37A5815A21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7D52EAF-8882-44E8-B3EC-5CD6E8BD4D4A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116B4-6371-4C1D-A09E-6E16AD52A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Bafia | LCWS 2023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17523-30F1-47E8-BF8A-9D4C4E915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64FF9E-15BD-4BC9-AAE4-EC3ADBED20F1}"/>
              </a:ext>
            </a:extLst>
          </p:cNvPr>
          <p:cNvSpPr txBox="1"/>
          <p:nvPr/>
        </p:nvSpPr>
        <p:spPr>
          <a:xfrm>
            <a:off x="7376802" y="3501328"/>
            <a:ext cx="147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sz="1600" baseline="-250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= 1.3 GHz</a:t>
            </a:r>
          </a:p>
          <a:p>
            <a:pPr algn="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T = 2 K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FB802-FB77-4859-96B3-889435B91383}"/>
              </a:ext>
            </a:extLst>
          </p:cNvPr>
          <p:cNvSpPr txBox="1"/>
          <p:nvPr/>
        </p:nvSpPr>
        <p:spPr>
          <a:xfrm>
            <a:off x="5302916" y="509377"/>
            <a:ext cx="2956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accent6">
                    <a:lumMod val="50000"/>
                  </a:schemeClr>
                </a:solidFill>
              </a:rPr>
              <a:t>Nb SRF Cavities Post Various Surface Treatments</a:t>
            </a:r>
            <a:endParaRPr lang="en-US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412BCDD-1515-79ED-BE74-5972F3A1837F}"/>
              </a:ext>
            </a:extLst>
          </p:cNvPr>
          <p:cNvSpPr txBox="1">
            <a:spLocks/>
          </p:cNvSpPr>
          <p:nvPr/>
        </p:nvSpPr>
        <p:spPr>
          <a:xfrm>
            <a:off x="270498" y="1130064"/>
            <a:ext cx="3848123" cy="1976388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u="sng" dirty="0"/>
              <a:t>N impurities</a:t>
            </a:r>
          </a:p>
          <a:p>
            <a:r>
              <a:rPr lang="en-US" dirty="0"/>
              <a:t>High Q</a:t>
            </a:r>
            <a:r>
              <a:rPr lang="en-US" baseline="-25000" dirty="0"/>
              <a:t>0</a:t>
            </a:r>
            <a:r>
              <a:rPr lang="en-US" dirty="0"/>
              <a:t>: N-doping</a:t>
            </a:r>
          </a:p>
          <a:p>
            <a:r>
              <a:rPr lang="en-US" dirty="0"/>
              <a:t>High Gradient: N-Infusion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EA73E3-E39D-77E8-923F-BC8BB7137449}"/>
              </a:ext>
            </a:extLst>
          </p:cNvPr>
          <p:cNvSpPr txBox="1"/>
          <p:nvPr/>
        </p:nvSpPr>
        <p:spPr>
          <a:xfrm>
            <a:off x="5969457" y="2857020"/>
            <a:ext cx="86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HFQS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6AA41D-2B18-37F6-19AD-16BCD45E5E4D}"/>
              </a:ext>
            </a:extLst>
          </p:cNvPr>
          <p:cNvCxnSpPr>
            <a:stCxn id="16" idx="3"/>
          </p:cNvCxnSpPr>
          <p:nvPr/>
        </p:nvCxnSpPr>
        <p:spPr>
          <a:xfrm flipV="1">
            <a:off x="6838137" y="3017520"/>
            <a:ext cx="152399" cy="70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07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F89D98-AAAC-3B6C-4017-2CD9DE8CD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937" y="1070575"/>
            <a:ext cx="4957182" cy="35767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8A2D1E-A953-440D-997D-68A9F588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 for High Q</a:t>
            </a:r>
            <a:r>
              <a:rPr lang="en-US" baseline="-25000"/>
              <a:t>0</a:t>
            </a:r>
            <a:r>
              <a:rPr lang="en-US"/>
              <a:t> and Gradient with Impurities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C8880-2A1F-452C-B02F-37A5815A21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7D52EAF-8882-44E8-B3EC-5CD6E8BD4D4A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116B4-6371-4C1D-A09E-6E16AD52A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Bafia | LCWS 2023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17523-30F1-47E8-BF8A-9D4C4E915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A352C801-3EE6-43EE-960F-33ECAB1F7C62}"/>
              </a:ext>
            </a:extLst>
          </p:cNvPr>
          <p:cNvSpPr txBox="1">
            <a:spLocks/>
          </p:cNvSpPr>
          <p:nvPr/>
        </p:nvSpPr>
        <p:spPr>
          <a:xfrm>
            <a:off x="195325" y="3255995"/>
            <a:ext cx="4102355" cy="83010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What is the precise role of O impurities in bulk Nb cavity performance and how can we tune performance?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64FF9E-15BD-4BC9-AAE4-EC3ADBED20F1}"/>
              </a:ext>
            </a:extLst>
          </p:cNvPr>
          <p:cNvSpPr txBox="1"/>
          <p:nvPr/>
        </p:nvSpPr>
        <p:spPr>
          <a:xfrm>
            <a:off x="7376802" y="3501328"/>
            <a:ext cx="147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sz="1600" baseline="-250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= 1.3 GHz</a:t>
            </a:r>
          </a:p>
          <a:p>
            <a:pPr algn="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T = 2 K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FB802-FB77-4859-96B3-889435B91383}"/>
              </a:ext>
            </a:extLst>
          </p:cNvPr>
          <p:cNvSpPr txBox="1"/>
          <p:nvPr/>
        </p:nvSpPr>
        <p:spPr>
          <a:xfrm>
            <a:off x="5302916" y="509377"/>
            <a:ext cx="2956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accent6">
                    <a:lumMod val="50000"/>
                  </a:schemeClr>
                </a:solidFill>
              </a:rPr>
              <a:t>Nb SRF Cavities Post Various Surface Treatments</a:t>
            </a:r>
            <a:endParaRPr lang="en-US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EE321-3ECD-4CCA-9D50-25D520D70A89}"/>
              </a:ext>
            </a:extLst>
          </p:cNvPr>
          <p:cNvSpPr txBox="1"/>
          <p:nvPr/>
        </p:nvSpPr>
        <p:spPr>
          <a:xfrm>
            <a:off x="5969457" y="2857020"/>
            <a:ext cx="86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HFQS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4B08DD-8299-43FA-901A-EEBD3C04F1E3}"/>
              </a:ext>
            </a:extLst>
          </p:cNvPr>
          <p:cNvCxnSpPr>
            <a:stCxn id="11" idx="3"/>
          </p:cNvCxnSpPr>
          <p:nvPr/>
        </p:nvCxnSpPr>
        <p:spPr>
          <a:xfrm flipV="1">
            <a:off x="6838137" y="3017520"/>
            <a:ext cx="152399" cy="70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412BCDD-1515-79ED-BE74-5972F3A1837F}"/>
              </a:ext>
            </a:extLst>
          </p:cNvPr>
          <p:cNvSpPr txBox="1">
            <a:spLocks/>
          </p:cNvSpPr>
          <p:nvPr/>
        </p:nvSpPr>
        <p:spPr>
          <a:xfrm>
            <a:off x="270498" y="1130064"/>
            <a:ext cx="3848123" cy="1976388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 impurities</a:t>
            </a:r>
          </a:p>
          <a:p>
            <a:r>
              <a:rPr lang="en-US" dirty="0"/>
              <a:t>High Q</a:t>
            </a:r>
            <a:r>
              <a:rPr lang="en-US" baseline="-25000" dirty="0"/>
              <a:t>0</a:t>
            </a:r>
            <a:r>
              <a:rPr lang="en-US" dirty="0"/>
              <a:t>: N-doping</a:t>
            </a:r>
          </a:p>
          <a:p>
            <a:r>
              <a:rPr lang="en-US" dirty="0"/>
              <a:t>High Gradient: N-Infusion</a:t>
            </a:r>
          </a:p>
          <a:p>
            <a:pPr marL="0" indent="0">
              <a:buFont typeface="Arial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Oxygen impurities:</a:t>
            </a:r>
          </a:p>
          <a:p>
            <a:r>
              <a:rPr lang="en-US" dirty="0"/>
              <a:t>High Gradient: Low Temp. Bake</a:t>
            </a:r>
          </a:p>
          <a:p>
            <a:r>
              <a:rPr lang="en-US" dirty="0"/>
              <a:t>High Q</a:t>
            </a:r>
            <a:r>
              <a:rPr lang="en-US" baseline="-25000" dirty="0"/>
              <a:t>0</a:t>
            </a:r>
            <a:r>
              <a:rPr lang="en-US" dirty="0"/>
              <a:t>: O-doping</a:t>
            </a:r>
            <a:endParaRPr lang="en-US" i="1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F4EB3A9-2F0E-1F54-690F-9A5D0B9DB9C6}"/>
              </a:ext>
            </a:extLst>
          </p:cNvPr>
          <p:cNvSpPr txBox="1">
            <a:spLocks/>
          </p:cNvSpPr>
          <p:nvPr/>
        </p:nvSpPr>
        <p:spPr>
          <a:xfrm>
            <a:off x="4555871" y="4443315"/>
            <a:ext cx="4252157" cy="12080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it-IT"/>
              <a:t>D. Bafia | LCWS 2023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9094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3FC244-A068-4E5E-8D5B-BD5650260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322" y="1286687"/>
            <a:ext cx="3713926" cy="3082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6A9C5D-6237-404B-9823-F98F960B7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93" y="1337977"/>
            <a:ext cx="3612746" cy="30718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8A2D1E-A953-440D-997D-68A9F588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486320"/>
            <a:ext cx="8686800" cy="320908"/>
          </a:xfrm>
        </p:spPr>
        <p:txBody>
          <a:bodyPr/>
          <a:lstStyle/>
          <a:p>
            <a:r>
              <a:rPr lang="en-US"/>
              <a:t>Key Material Science Findings: Diffused O Enables High G in LTB Cavities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C8880-2A1F-452C-B02F-37A5815A21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952E131-2441-460B-8AD8-58D12850656F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116B4-6371-4C1D-A09E-6E16AD52A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Bafia | LCWS 2023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17523-30F1-47E8-BF8A-9D4C4E915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1F084F-3E2B-45AD-A77E-82C2A48A0E75}"/>
              </a:ext>
            </a:extLst>
          </p:cNvPr>
          <p:cNvCxnSpPr>
            <a:cxnSpLocks/>
          </p:cNvCxnSpPr>
          <p:nvPr/>
        </p:nvCxnSpPr>
        <p:spPr>
          <a:xfrm>
            <a:off x="2864073" y="3231868"/>
            <a:ext cx="2453269" cy="26019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0450C2-5EFC-4CFC-AED3-0A4E14ED37E0}"/>
              </a:ext>
            </a:extLst>
          </p:cNvPr>
          <p:cNvCxnSpPr>
            <a:cxnSpLocks/>
          </p:cNvCxnSpPr>
          <p:nvPr/>
        </p:nvCxnSpPr>
        <p:spPr>
          <a:xfrm>
            <a:off x="3808210" y="2828165"/>
            <a:ext cx="1797373" cy="40370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0095A43-FDA0-4E03-9470-B13515E51A69}"/>
              </a:ext>
            </a:extLst>
          </p:cNvPr>
          <p:cNvSpPr txBox="1"/>
          <p:nvPr/>
        </p:nvSpPr>
        <p:spPr>
          <a:xfrm>
            <a:off x="5101824" y="4413048"/>
            <a:ext cx="267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E6EFF"/>
                </a:solidFill>
              </a:rPr>
              <a:t>A. Romanenko, TTC’2020, CERN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500B1D-3643-4ED6-B09B-C3751706322C}"/>
              </a:ext>
            </a:extLst>
          </p:cNvPr>
          <p:cNvSpPr txBox="1"/>
          <p:nvPr/>
        </p:nvSpPr>
        <p:spPr>
          <a:xfrm>
            <a:off x="-348428" y="4433133"/>
            <a:ext cx="4493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</a:rPr>
              <a:t>A. Romanenko et al, SRF’2019, THP014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A3FD4FF-9C76-4195-AF14-45A79BFDA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543" y="2626028"/>
            <a:ext cx="1320507" cy="1081964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681F5A-9B37-4645-AC0F-DC96E85C0DD9}"/>
              </a:ext>
            </a:extLst>
          </p:cNvPr>
          <p:cNvCxnSpPr/>
          <p:nvPr/>
        </p:nvCxnSpPr>
        <p:spPr>
          <a:xfrm>
            <a:off x="7726203" y="2828166"/>
            <a:ext cx="0" cy="27149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229EEE-48F4-48C9-A89F-36021932A797}"/>
              </a:ext>
            </a:extLst>
          </p:cNvPr>
          <p:cNvCxnSpPr/>
          <p:nvPr/>
        </p:nvCxnSpPr>
        <p:spPr>
          <a:xfrm>
            <a:off x="7911548" y="2828165"/>
            <a:ext cx="0" cy="27149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412671-4A52-45C6-92A7-A8532555923A}"/>
              </a:ext>
            </a:extLst>
          </p:cNvPr>
          <p:cNvCxnSpPr/>
          <p:nvPr/>
        </p:nvCxnSpPr>
        <p:spPr>
          <a:xfrm>
            <a:off x="8653191" y="2828165"/>
            <a:ext cx="0" cy="27149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3CAC1E-ACC5-4A78-BFB9-13092278FBED}"/>
              </a:ext>
            </a:extLst>
          </p:cNvPr>
          <p:cNvSpPr txBox="1"/>
          <p:nvPr/>
        </p:nvSpPr>
        <p:spPr>
          <a:xfrm rot="1434109">
            <a:off x="5598948" y="3183431"/>
            <a:ext cx="1463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Fick’s law diffusion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A463B3-FE01-4617-9D9C-246E33F9A150}"/>
              </a:ext>
            </a:extLst>
          </p:cNvPr>
          <p:cNvSpPr txBox="1"/>
          <p:nvPr/>
        </p:nvSpPr>
        <p:spPr>
          <a:xfrm>
            <a:off x="2306385" y="2893219"/>
            <a:ext cx="125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EP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41B513-433B-472F-B4A0-3C99991E298F}"/>
              </a:ext>
            </a:extLst>
          </p:cNvPr>
          <p:cNvSpPr txBox="1"/>
          <p:nvPr/>
        </p:nvSpPr>
        <p:spPr>
          <a:xfrm>
            <a:off x="3319371" y="2209747"/>
            <a:ext cx="125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LTB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1496EF-3F1B-4590-BFBD-9A799C9AF974}"/>
              </a:ext>
            </a:extLst>
          </p:cNvPr>
          <p:cNvSpPr txBox="1"/>
          <p:nvPr/>
        </p:nvSpPr>
        <p:spPr>
          <a:xfrm>
            <a:off x="5115364" y="779459"/>
            <a:ext cx="2541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TOF-SIMS Data on Cavity Cutouts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25D32F-E589-4D60-A46D-85B77A17701E}"/>
              </a:ext>
            </a:extLst>
          </p:cNvPr>
          <p:cNvSpPr txBox="1"/>
          <p:nvPr/>
        </p:nvSpPr>
        <p:spPr>
          <a:xfrm>
            <a:off x="1320462" y="881873"/>
            <a:ext cx="2541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RF Data on Variously Processed Cavities to be Cut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13F21E-1424-4308-9673-43DE9B5BDDCC}"/>
              </a:ext>
            </a:extLst>
          </p:cNvPr>
          <p:cNvSpPr txBox="1"/>
          <p:nvPr/>
        </p:nvSpPr>
        <p:spPr>
          <a:xfrm>
            <a:off x="2672359" y="1925419"/>
            <a:ext cx="371392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accent6">
                    <a:lumMod val="50000"/>
                  </a:schemeClr>
                </a:solidFill>
              </a:rPr>
              <a:t>What happens to RF performance if we gradually diffuse more oxygen?</a:t>
            </a:r>
          </a:p>
        </p:txBody>
      </p:sp>
    </p:spTree>
    <p:extLst>
      <p:ext uri="{BB962C8B-B14F-4D97-AF65-F5344CB8AC3E}">
        <p14:creationId xmlns:p14="http://schemas.microsoft.com/office/powerpoint/2010/main" val="380978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19FB566-A9CD-4A97-A9D1-9BE126C81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3" y="523304"/>
            <a:ext cx="5331956" cy="39989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1AFC02-2ED8-401E-A1B5-2500D1BFD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90" y="2759038"/>
            <a:ext cx="2097813" cy="126415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8ECBE9-6EA9-4E30-AAF1-BB8BE0842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662" y="2617007"/>
            <a:ext cx="2782548" cy="93070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As O diffuses deeper:</a:t>
            </a:r>
          </a:p>
          <a:p>
            <a:r>
              <a:rPr lang="en-US"/>
              <a:t>HFQS onset increases</a:t>
            </a:r>
          </a:p>
          <a:p>
            <a:r>
              <a:rPr lang="en-US"/>
              <a:t>Quench field improves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FCCA2F-2F4B-4FB1-AC8E-909C8D41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2" y="202396"/>
            <a:ext cx="8738806" cy="320908"/>
          </a:xfrm>
        </p:spPr>
        <p:txBody>
          <a:bodyPr/>
          <a:lstStyle/>
          <a:p>
            <a:r>
              <a:rPr lang="en-US"/>
              <a:t>Utilizing Diffused O to Eliminate HFQS &amp; Improve Gradient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F21F6-ADCE-4053-B9F0-2AB008E6F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Bafia | LCWS 2023</a:t>
            </a:r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F88CE-67C4-4630-BCB9-2E73A90675B7}"/>
              </a:ext>
            </a:extLst>
          </p:cNvPr>
          <p:cNvSpPr txBox="1"/>
          <p:nvPr/>
        </p:nvSpPr>
        <p:spPr>
          <a:xfrm>
            <a:off x="621212" y="632234"/>
            <a:ext cx="450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accent6">
                    <a:lumMod val="50000"/>
                  </a:schemeClr>
                </a:solidFill>
              </a:rPr>
              <a:t>TE1RI003 Post Sequential 120C Baking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3FCD29-91D0-4478-8241-081FC7DE6180}"/>
              </a:ext>
            </a:extLst>
          </p:cNvPr>
          <p:cNvSpPr txBox="1"/>
          <p:nvPr/>
        </p:nvSpPr>
        <p:spPr>
          <a:xfrm>
            <a:off x="1244931" y="2755895"/>
            <a:ext cx="1789728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chemeClr val="accent6">
                    <a:lumMod val="50000"/>
                  </a:schemeClr>
                </a:solidFill>
              </a:rPr>
              <a:t>Calculated O Depth Profile</a:t>
            </a:r>
            <a:endParaRPr lang="en-US"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949FC-940B-4B54-947D-0856B9748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94A4F48-8620-4E35-A890-7EC1659857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D330A59-D388-47B5-AC6F-5156EE0E6773}" type="datetime1">
              <a:rPr lang="en-US" smtClean="0"/>
              <a:t>5/15/2023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72DD3F-F129-4A61-B375-B6FF34BC2F53}"/>
              </a:ext>
            </a:extLst>
          </p:cNvPr>
          <p:cNvSpPr txBox="1"/>
          <p:nvPr/>
        </p:nvSpPr>
        <p:spPr>
          <a:xfrm>
            <a:off x="823402" y="4501455"/>
            <a:ext cx="4438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D. Bafia et al, Proceedings of SRF’2021, THPTEV016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AE1C6-CEAD-4124-BF9F-FD7D13DB7046}"/>
              </a:ext>
            </a:extLst>
          </p:cNvPr>
          <p:cNvSpPr txBox="1"/>
          <p:nvPr/>
        </p:nvSpPr>
        <p:spPr>
          <a:xfrm>
            <a:off x="3947478" y="3604771"/>
            <a:ext cx="1070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accent6">
                    <a:lumMod val="50000"/>
                  </a:schemeClr>
                </a:solidFill>
              </a:rPr>
              <a:t>2K</a:t>
            </a:r>
          </a:p>
          <a:p>
            <a:pPr algn="r"/>
            <a:r>
              <a:rPr lang="en-US" sz="1400">
                <a:solidFill>
                  <a:schemeClr val="accent6">
                    <a:lumMod val="50000"/>
                  </a:schemeClr>
                </a:solidFill>
              </a:rPr>
              <a:t>1.3 GHz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4ED9CEB9-0845-4EFE-84D4-7C2B5F969B8E}"/>
              </a:ext>
            </a:extLst>
          </p:cNvPr>
          <p:cNvSpPr txBox="1">
            <a:spLocks/>
          </p:cNvSpPr>
          <p:nvPr/>
        </p:nvSpPr>
        <p:spPr>
          <a:xfrm>
            <a:off x="5416662" y="1564332"/>
            <a:ext cx="3497349" cy="652928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/>
              <a:t>Subjected TE1RI003 to sequential rounds of 120 C vacuum baking</a:t>
            </a:r>
          </a:p>
          <a:p>
            <a:pPr marL="0" indent="0">
              <a:buFont typeface="Arial" charset="0"/>
              <a:buNone/>
            </a:pP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C5B48C-CC68-4243-AED6-695950F3F760}"/>
              </a:ext>
            </a:extLst>
          </p:cNvPr>
          <p:cNvCxnSpPr>
            <a:cxnSpLocks/>
          </p:cNvCxnSpPr>
          <p:nvPr/>
        </p:nvCxnSpPr>
        <p:spPr>
          <a:xfrm>
            <a:off x="3336543" y="1912620"/>
            <a:ext cx="0" cy="434180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CE3B86F-2367-40D7-8B37-00F15A373AF4}"/>
              </a:ext>
            </a:extLst>
          </p:cNvPr>
          <p:cNvSpPr txBox="1"/>
          <p:nvPr/>
        </p:nvSpPr>
        <p:spPr>
          <a:xfrm>
            <a:off x="2764884" y="1564332"/>
            <a:ext cx="114331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HFQS onset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6EE96D-5F99-4601-AC03-661891DB1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2" y="727777"/>
            <a:ext cx="4578038" cy="38363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FCCA2F-2F4B-4FB1-AC8E-909C8D41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3" y="202396"/>
            <a:ext cx="8686800" cy="320908"/>
          </a:xfrm>
        </p:spPr>
        <p:txBody>
          <a:bodyPr/>
          <a:lstStyle/>
          <a:p>
            <a:r>
              <a:rPr lang="en-US" dirty="0"/>
              <a:t>Solidifying the Role of O in the Mitigation of HFQS in 1.3 GHz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F21F6-ADCE-4053-B9F0-2AB008E6F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Bafia | LCWS 2023</a:t>
            </a:r>
            <a:endParaRPr lang="en-US" b="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949FC-940B-4B54-947D-0856B9748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94A4F48-8620-4E35-A890-7EC1659857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C05D895-8123-440D-ABFC-E3D78D1F3C43}" type="datetime1">
              <a:rPr lang="en-US" smtClean="0"/>
              <a:t>5/15/2023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E608AF-A04E-4BE3-8543-91EBE4B0F931}"/>
              </a:ext>
            </a:extLst>
          </p:cNvPr>
          <p:cNvSpPr txBox="1"/>
          <p:nvPr/>
        </p:nvSpPr>
        <p:spPr>
          <a:xfrm>
            <a:off x="835901" y="525908"/>
            <a:ext cx="3696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accent6">
                    <a:lumMod val="50000"/>
                  </a:schemeClr>
                </a:solidFill>
              </a:rPr>
              <a:t>Onset of HFQS vs O Diffusion Depth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84FBD0-BC13-4008-B7BA-21E1A37E51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564"/>
          <a:stretch/>
        </p:blipFill>
        <p:spPr>
          <a:xfrm>
            <a:off x="4703900" y="1191233"/>
            <a:ext cx="4190863" cy="12963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52DC6B-685B-4ACA-B3B6-400E03580044}"/>
              </a:ext>
            </a:extLst>
          </p:cNvPr>
          <p:cNvSpPr txBox="1"/>
          <p:nvPr/>
        </p:nvSpPr>
        <p:spPr>
          <a:xfrm>
            <a:off x="5000026" y="805720"/>
            <a:ext cx="152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Before baking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46D4C8-A944-40D1-9A75-138A7C935DED}"/>
              </a:ext>
            </a:extLst>
          </p:cNvPr>
          <p:cNvSpPr txBox="1"/>
          <p:nvPr/>
        </p:nvSpPr>
        <p:spPr>
          <a:xfrm>
            <a:off x="7425607" y="840921"/>
            <a:ext cx="118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After LTB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D52158-D925-4984-B1D0-0A244C9EC55B}"/>
              </a:ext>
            </a:extLst>
          </p:cNvPr>
          <p:cNvSpPr txBox="1"/>
          <p:nvPr/>
        </p:nvSpPr>
        <p:spPr>
          <a:xfrm>
            <a:off x="4819103" y="3299337"/>
            <a:ext cx="396045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/>
              <a:t>Supports Romanenko model of hydrides and shows that diffused oxygen mitigates HFQS</a:t>
            </a:r>
            <a:endParaRPr lang="en-US"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4A49EC-4C1A-4844-AD5F-222D44DD1931}"/>
              </a:ext>
            </a:extLst>
          </p:cNvPr>
          <p:cNvSpPr txBox="1"/>
          <p:nvPr/>
        </p:nvSpPr>
        <p:spPr>
          <a:xfrm>
            <a:off x="615439" y="4483881"/>
            <a:ext cx="4438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</a:rPr>
              <a:t>D. Bafia et al, Proceedings of SRF’2021, THPTEV016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CB8350-ACEB-4D6E-98FD-F6C04AB6A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220" y="2464341"/>
            <a:ext cx="2029143" cy="1504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428DAB3E-0D7D-4270-AF99-8DC6DE0F0363}"/>
              </a:ext>
            </a:extLst>
          </p:cNvPr>
          <p:cNvSpPr/>
          <p:nvPr/>
        </p:nvSpPr>
        <p:spPr>
          <a:xfrm>
            <a:off x="4163337" y="2633759"/>
            <a:ext cx="201409" cy="665578"/>
          </a:xfrm>
          <a:prstGeom prst="rightBrac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>
            <a:outerShdw blurRad="40000" dist="20000" dir="5400000" rotWithShape="0">
              <a:schemeClr val="accent6">
                <a:lumMod val="50000"/>
                <a:alpha val="0"/>
              </a:scheme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013B2C-39E6-4CD2-8287-4831E536AEA3}"/>
              </a:ext>
            </a:extLst>
          </p:cNvPr>
          <p:cNvCxnSpPr/>
          <p:nvPr/>
        </p:nvCxnSpPr>
        <p:spPr>
          <a:xfrm>
            <a:off x="2839844" y="2617626"/>
            <a:ext cx="1628078" cy="0"/>
          </a:xfrm>
          <a:prstGeom prst="line">
            <a:avLst/>
          </a:prstGeom>
          <a:ln w="9525">
            <a:solidFill>
              <a:schemeClr val="accent6">
                <a:lumMod val="50000"/>
              </a:schemeClr>
            </a:solidFill>
            <a:prstDash val="sysDot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8F42711-84F1-42BA-86CA-1D2FA0DCD860}"/>
              </a:ext>
            </a:extLst>
          </p:cNvPr>
          <p:cNvSpPr txBox="1"/>
          <p:nvPr/>
        </p:nvSpPr>
        <p:spPr>
          <a:xfrm>
            <a:off x="4311063" y="2705678"/>
            <a:ext cx="8556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33x decrease</a:t>
            </a:r>
          </a:p>
        </p:txBody>
      </p:sp>
    </p:spTree>
    <p:extLst>
      <p:ext uri="{BB962C8B-B14F-4D97-AF65-F5344CB8AC3E}">
        <p14:creationId xmlns:p14="http://schemas.microsoft.com/office/powerpoint/2010/main" val="365557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/>
      <p:bldP spid="26" grpId="0"/>
      <p:bldP spid="2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B5D787-AB2E-467F-A773-015D5BC08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803" y="677421"/>
            <a:ext cx="4952365" cy="410074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3EAC3C-AC89-4A34-9D7D-38303A503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60" y="2599065"/>
            <a:ext cx="3225743" cy="1507113"/>
          </a:xfrm>
        </p:spPr>
        <p:txBody>
          <a:bodyPr/>
          <a:lstStyle/>
          <a:p>
            <a:r>
              <a:rPr lang="en-US" dirty="0"/>
              <a:t>HFQS regime: quench due to thermal origins</a:t>
            </a:r>
          </a:p>
          <a:p>
            <a:r>
              <a:rPr lang="en-US" dirty="0"/>
              <a:t>Quench peak</a:t>
            </a:r>
          </a:p>
          <a:p>
            <a:pPr lvl="1"/>
            <a:r>
              <a:rPr lang="en-US" dirty="0"/>
              <a:t>When O diffuses 46 nm</a:t>
            </a:r>
          </a:p>
          <a:p>
            <a:pPr marL="28257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/>
              <a:t>Achieved </a:t>
            </a:r>
            <a:r>
              <a:rPr lang="en-US" b="1" i="1" dirty="0"/>
              <a:t>via</a:t>
            </a:r>
            <a:r>
              <a:rPr lang="en-US" b="1" dirty="0"/>
              <a:t> 120 C x 12 </a:t>
            </a:r>
            <a:r>
              <a:rPr lang="en-US" b="1" dirty="0" err="1"/>
              <a:t>hrs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b="0" i="0" u="none" strike="noStrike" baseline="0" dirty="0">
              <a:solidFill>
                <a:srgbClr val="000000"/>
              </a:solidFill>
              <a:latin typeface="TimesNewRomanPSM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5339A1-451A-486D-A40E-2D684005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Depth vs Quench Field for 1.3 GHz Cavities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A9DB4-E3C1-4951-BE0E-F2AB378DE0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A1F2D6D-CD82-4770-AE8D-C05743A65F01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AB697-3B4E-4152-B470-DC09221FC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Bafia | LCWS 2023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48347-FFB9-454E-A034-13D2952BF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3FBD3E-0BFD-4332-B7E4-239B6E4BCCDA}"/>
              </a:ext>
            </a:extLst>
          </p:cNvPr>
          <p:cNvSpPr/>
          <p:nvPr/>
        </p:nvSpPr>
        <p:spPr>
          <a:xfrm>
            <a:off x="4526820" y="795797"/>
            <a:ext cx="1889348" cy="3385889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9F4BB1-7FC2-49D2-B90C-E1016D859D9D}"/>
              </a:ext>
            </a:extLst>
          </p:cNvPr>
          <p:cNvSpPr txBox="1"/>
          <p:nvPr/>
        </p:nvSpPr>
        <p:spPr>
          <a:xfrm>
            <a:off x="4736953" y="785448"/>
            <a:ext cx="1626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HFQS Regime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F5ED73-6B2C-4BE2-A025-3332AA9CBD73}"/>
              </a:ext>
            </a:extLst>
          </p:cNvPr>
          <p:cNvSpPr txBox="1"/>
          <p:nvPr/>
        </p:nvSpPr>
        <p:spPr>
          <a:xfrm>
            <a:off x="166966" y="4504134"/>
            <a:ext cx="4494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Mid-T Bake data comes from S. Posen </a:t>
            </a:r>
            <a:r>
              <a:rPr lang="en-US" sz="1200" i="1"/>
              <a:t>et al.</a:t>
            </a:r>
            <a:r>
              <a:rPr lang="en-US" sz="1200"/>
              <a:t>, PRA </a:t>
            </a:r>
            <a:r>
              <a:rPr lang="en-US" sz="1200" b="1"/>
              <a:t>13</a:t>
            </a:r>
            <a:r>
              <a:rPr lang="en-US" sz="1200"/>
              <a:t>, 014024 (2020)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B77596-2699-4DA5-AA13-C5FAEFDB9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50" y="954725"/>
            <a:ext cx="2487612" cy="13697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068B6C-2968-72B2-B722-78AC05857D95}"/>
              </a:ext>
            </a:extLst>
          </p:cNvPr>
          <p:cNvCxnSpPr>
            <a:cxnSpLocks/>
          </p:cNvCxnSpPr>
          <p:nvPr/>
        </p:nvCxnSpPr>
        <p:spPr>
          <a:xfrm>
            <a:off x="6237790" y="712553"/>
            <a:ext cx="0" cy="358727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A2B0FF6-1429-4F2B-7E44-972031F134F1}"/>
              </a:ext>
            </a:extLst>
          </p:cNvPr>
          <p:cNvSpPr txBox="1"/>
          <p:nvPr/>
        </p:nvSpPr>
        <p:spPr>
          <a:xfrm>
            <a:off x="5602796" y="437473"/>
            <a:ext cx="1269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Quench Peak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3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15" grpId="0"/>
    </p:bldLst>
  </p:timing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E447648156E647930E8A1E2895BAD7" ma:contentTypeVersion="8" ma:contentTypeDescription="Create a new document." ma:contentTypeScope="" ma:versionID="d6ed765f329385a3e42bc1246da0aba7">
  <xsd:schema xmlns:xsd="http://www.w3.org/2001/XMLSchema" xmlns:xs="http://www.w3.org/2001/XMLSchema" xmlns:p="http://schemas.microsoft.com/office/2006/metadata/properties" xmlns:ns3="3f2d4902-5ae0-417e-bfe8-dd3fd669483e" targetNamespace="http://schemas.microsoft.com/office/2006/metadata/properties" ma:root="true" ma:fieldsID="25a9470191cce545d4e422c0ce510cb5" ns3:_="">
    <xsd:import namespace="3f2d4902-5ae0-417e-bfe8-dd3fd66948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d4902-5ae0-417e-bfe8-dd3fd66948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532850-9E2D-43BD-9281-DF110AA24429}">
  <ds:schemaRefs>
    <ds:schemaRef ds:uri="3f2d4902-5ae0-417e-bfe8-dd3fd66948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4E990F-F708-4C05-B55F-1E8513CA2012}">
  <ds:schemaRefs>
    <ds:schemaRef ds:uri="3f2d4902-5ae0-417e-bfe8-dd3fd66948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B2F2599-CEC8-4BB0-9733-564F444A87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FNAL_PowerPoint_16x9_100716 (7)</Template>
  <TotalTime>3260</TotalTime>
  <Words>1028</Words>
  <Application>Microsoft Office PowerPoint</Application>
  <PresentationFormat>On-screen Show (16:9)</PresentationFormat>
  <Paragraphs>204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</vt:lpstr>
      <vt:lpstr>Times New Roman</vt:lpstr>
      <vt:lpstr>TimesNewRomanPSMT</vt:lpstr>
      <vt:lpstr>Fermilab_PPT_090915</vt:lpstr>
      <vt:lpstr>PowerPoint Presentation</vt:lpstr>
      <vt:lpstr>Overview</vt:lpstr>
      <vt:lpstr>Quest for High Q0 and Gradient with Impurities</vt:lpstr>
      <vt:lpstr>Quest for High Q0 and Gradient with Impurities</vt:lpstr>
      <vt:lpstr>Quest for High Q0 and Gradient with Impurities</vt:lpstr>
      <vt:lpstr>Key Material Science Findings: Diffused O Enables High G in LTB Cavities</vt:lpstr>
      <vt:lpstr>Utilizing Diffused O to Eliminate HFQS &amp; Improve Gradient</vt:lpstr>
      <vt:lpstr>Solidifying the Role of O in the Mitigation of HFQS in 1.3 GHz</vt:lpstr>
      <vt:lpstr>Diffusion Depth vs Quench Field for 1.3 GHz Cavities</vt:lpstr>
      <vt:lpstr>Applying 120 C x 12 hrs LTB to Other Frequencies: 650 MHz</vt:lpstr>
      <vt:lpstr>Applying 120 C x 12 hrs LTB to Other Frequencies: 650 MHz</vt:lpstr>
      <vt:lpstr>Applying 120 C x 12 hrs LTB to Other Frequencies: 650 MHz</vt:lpstr>
      <vt:lpstr>Applying 120 C x 12 hrs LTB to Other Frequencies: 2.6 GHz</vt:lpstr>
      <vt:lpstr>Applying 120 C x 12 hrs LTB to Other Frequencies: 2.6 GHz</vt:lpstr>
      <vt:lpstr>Further Surface Engineering Studies on Cavities</vt:lpstr>
      <vt:lpstr>Conclusion</vt:lpstr>
      <vt:lpstr>Thank Your for Your Attention!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Bafia</dc:creator>
  <cp:lastModifiedBy>Daniel P. Bafia</cp:lastModifiedBy>
  <cp:revision>3</cp:revision>
  <cp:lastPrinted>2014-01-20T19:40:21Z</cp:lastPrinted>
  <dcterms:created xsi:type="dcterms:W3CDTF">2020-10-30T01:01:29Z</dcterms:created>
  <dcterms:modified xsi:type="dcterms:W3CDTF">2023-05-16T03:15:31Z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0x01010017E447648156E647930E8A1E2895BAD7</vt:lpwstr>
  </property>
</Properties>
</file>