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6" r:id="rId2"/>
  </p:sldMasterIdLst>
  <p:notesMasterIdLst>
    <p:notesMasterId r:id="rId21"/>
  </p:notesMasterIdLst>
  <p:handoutMasterIdLst>
    <p:handoutMasterId r:id="rId22"/>
  </p:handoutMasterIdLst>
  <p:sldIdLst>
    <p:sldId id="313" r:id="rId3"/>
    <p:sldId id="315" r:id="rId4"/>
    <p:sldId id="314" r:id="rId5"/>
    <p:sldId id="316" r:id="rId6"/>
    <p:sldId id="323" r:id="rId7"/>
    <p:sldId id="324" r:id="rId8"/>
    <p:sldId id="318" r:id="rId9"/>
    <p:sldId id="319" r:id="rId10"/>
    <p:sldId id="320" r:id="rId11"/>
    <p:sldId id="321" r:id="rId12"/>
    <p:sldId id="322" r:id="rId13"/>
    <p:sldId id="325" r:id="rId14"/>
    <p:sldId id="317" r:id="rId15"/>
    <p:sldId id="326" r:id="rId16"/>
    <p:sldId id="327" r:id="rId17"/>
    <p:sldId id="328" r:id="rId18"/>
    <p:sldId id="329" r:id="rId19"/>
    <p:sldId id="330" r:id="rId2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59F57"/>
    <a:srgbClr val="FF42F7"/>
    <a:srgbClr val="FF6666"/>
    <a:srgbClr val="4E8F00"/>
    <a:srgbClr val="0000FF"/>
    <a:srgbClr val="FFD579"/>
    <a:srgbClr val="941100"/>
    <a:srgbClr val="FF0000"/>
    <a:srgbClr val="FFFFF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63" autoAdjust="0"/>
    <p:restoredTop sz="95107" autoAdjust="0"/>
  </p:normalViewPr>
  <p:slideViewPr>
    <p:cSldViewPr snapToObjects="1">
      <p:cViewPr>
        <p:scale>
          <a:sx n="175" d="100"/>
          <a:sy n="175" d="100"/>
        </p:scale>
        <p:origin x="688" y="-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57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81ACEE-B434-9E48-AAF8-DB61287634E0}" type="datetime1">
              <a:rPr lang="en-US"/>
              <a:pPr>
                <a:defRPr/>
              </a:pPr>
              <a:t>5/15/23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C56E42C-FEC2-C646-807C-432E62854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809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19E572-6A22-FC49-A9CC-E8678561ED67}" type="datetime1">
              <a:rPr lang="en-US"/>
              <a:pPr>
                <a:defRPr/>
              </a:pPr>
              <a:t>5/15/23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9D05AA0-C0FC-7744-84CF-5AA3DD237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6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952501"/>
            <a:ext cx="6400800" cy="476249"/>
          </a:xfrm>
        </p:spPr>
        <p:txBody>
          <a:bodyPr/>
          <a:lstStyle>
            <a:lvl1pPr marL="0" indent="0" algn="ctr">
              <a:buNone/>
              <a:defRPr>
                <a:solidFill>
                  <a:srgbClr val="FF0000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16-May-23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36418-46AA-9543-8507-2D10FDE641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2400" y="1028701"/>
            <a:ext cx="8839200" cy="3714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16-May-23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23EC512-DE41-8D4F-9FC7-449F6E7E2B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16-May-23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00E5D-682D-9043-B9E9-7C255E8153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104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869657"/>
            <a:ext cx="9144000" cy="2738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"/>
            <a:ext cx="9144000" cy="9072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7150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028701"/>
            <a:ext cx="8686800" cy="384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869657"/>
            <a:ext cx="125095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16-May-23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0950" y="4869657"/>
            <a:ext cx="68262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4869657"/>
            <a:ext cx="10668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76841388-C7E8-FC4A-B9C2-851FB28000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UWCrest_4c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" y="5384"/>
            <a:ext cx="749235" cy="891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99862E-2E6D-8B30-0F8C-A778E49057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</p:sldLayoutIdLst>
  <p:hf hdr="0"/>
  <p:txStyles>
    <p:titleStyle>
      <a:lvl1pPr algn="ctr" defTabSz="342900" rtl="0" fontAlgn="base">
        <a:spcBef>
          <a:spcPct val="0"/>
        </a:spcBef>
        <a:spcAft>
          <a:spcPct val="0"/>
        </a:spcAft>
        <a:defRPr sz="2700" b="1" kern="1200">
          <a:solidFill>
            <a:srgbClr val="FFFF00"/>
          </a:solidFill>
          <a:latin typeface="Helvetica"/>
          <a:ea typeface="ＭＳ Ｐゴシック" charset="-128"/>
          <a:cs typeface="Helvetica"/>
        </a:defRPr>
      </a:lvl1pPr>
      <a:lvl2pPr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2pPr>
      <a:lvl3pPr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3pPr>
      <a:lvl4pPr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4pPr>
      <a:lvl5pPr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charset="0"/>
        <a:defRPr sz="21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FF0000"/>
          </a:solidFill>
          <a:latin typeface="Helvetica"/>
          <a:ea typeface="ＭＳ Ｐゴシック" charset="-128"/>
          <a:cs typeface="Helvetica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FF"/>
          </a:solidFill>
          <a:latin typeface="Helvetica"/>
          <a:ea typeface="ＭＳ Ｐゴシック" charset="-128"/>
          <a:cs typeface="Helvetica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68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51512/files/HIG-22-002-pas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arxiv.org/abs/2205.0670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arxiv.org/abs/2205.06709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53298/files/HIG-22-007-pas.pdf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53298/files/HIG-22-007-pas.pdf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53298/files/HIG-22-007-pas.pdf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53298/files/HIG-22-007-pas.pdf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dx.doi.org/10.1007/JHEP01(2021)14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arxiv.org/abs/2208.00265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03/PhysRevD.104.032013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03/PhysRevD.104.032013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51512/files/HIG-22-002-pas.pdf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762000" y="76201"/>
            <a:ext cx="7467600" cy="742949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Beyond standard model searches at CMS: Highlights and prospects</a:t>
            </a:r>
            <a:endParaRPr lang="en-US" sz="2800" dirty="0">
              <a:ea typeface="+mj-ea"/>
            </a:endParaRPr>
          </a:p>
        </p:txBody>
      </p:sp>
      <p:pic>
        <p:nvPicPr>
          <p:cNvPr id="7" name="Picture 6" descr="A picture containing text, font, screenshot&#10;&#10;Description automatically generated">
            <a:extLst>
              <a:ext uri="{FF2B5EF4-FFF2-40B4-BE49-F238E27FC236}">
                <a16:creationId xmlns:a16="http://schemas.microsoft.com/office/drawing/2014/main" id="{A4F0E1AA-A4D6-AEBE-AB1C-BA4245ED2CD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5400" y="1352550"/>
            <a:ext cx="6773331" cy="3810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71550"/>
            <a:ext cx="9144000" cy="1371600"/>
          </a:xfrm>
        </p:spPr>
        <p:txBody>
          <a:bodyPr/>
          <a:lstStyle/>
          <a:p>
            <a:r>
              <a:rPr lang="en-US" sz="1600" dirty="0"/>
              <a:t>Sridhara Dasu</a:t>
            </a:r>
            <a:br>
              <a:rPr lang="en-US" sz="1600" dirty="0"/>
            </a:br>
            <a:r>
              <a:rPr lang="en-US" sz="1600" dirty="0"/>
              <a:t>University of Wisconsin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for CMS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82488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6E23D0C-25A3-0860-153C-31414E43881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LFV: Well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6E23D0C-25A3-0860-153C-31414E4388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986AA7-F8EB-FB70-ADBB-974CC66F8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16-May-23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EF04B-B57C-7639-FAC6-6F74D1DD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5BE5CC-4B3C-638F-2474-09171EBCB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197EFB-4F90-5C8F-D8E8-853BFB230945}"/>
              </a:ext>
            </a:extLst>
          </p:cNvPr>
          <p:cNvSpPr txBox="1"/>
          <p:nvPr/>
        </p:nvSpPr>
        <p:spPr>
          <a:xfrm>
            <a:off x="6400800" y="606623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hlinkClick r:id="rId3"/>
              </a:rPr>
              <a:t>CMS-HIG-22-002</a:t>
            </a:r>
            <a:endParaRPr lang="en-US" sz="1400" dirty="0"/>
          </a:p>
        </p:txBody>
      </p:sp>
      <p:pic>
        <p:nvPicPr>
          <p:cNvPr id="8" name="Picture 7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1F99B8B0-63DC-5030-9022-E590A209C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0" y="955278"/>
            <a:ext cx="4026819" cy="3886200"/>
          </a:xfrm>
          <a:prstGeom prst="rect">
            <a:avLst/>
          </a:prstGeom>
        </p:spPr>
      </p:pic>
      <p:pic>
        <p:nvPicPr>
          <p:cNvPr id="10" name="Picture 9" descr="A picture containing text, line, plot, screenshot&#10;&#10;Description automatically generated">
            <a:extLst>
              <a:ext uri="{FF2B5EF4-FFF2-40B4-BE49-F238E27FC236}">
                <a16:creationId xmlns:a16="http://schemas.microsoft.com/office/drawing/2014/main" id="{E35050E8-A914-67B4-7778-BED0000CEC1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0600" y="819150"/>
            <a:ext cx="4005736" cy="3886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9B826C-57C1-00A2-C17A-392346ABF54D}"/>
              </a:ext>
            </a:extLst>
          </p:cNvPr>
          <p:cNvSpPr txBox="1"/>
          <p:nvPr/>
        </p:nvSpPr>
        <p:spPr>
          <a:xfrm>
            <a:off x="5185699" y="4626173"/>
            <a:ext cx="365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Awaiting more data … Stay-tuned for Run-3</a:t>
            </a:r>
          </a:p>
        </p:txBody>
      </p:sp>
    </p:spTree>
    <p:extLst>
      <p:ext uri="{BB962C8B-B14F-4D97-AF65-F5344CB8AC3E}">
        <p14:creationId xmlns:p14="http://schemas.microsoft.com/office/powerpoint/2010/main" val="3450146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8D3B1-8E20-8E42-35F2-79B31D778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762000"/>
          </a:xfrm>
        </p:spPr>
        <p:txBody>
          <a:bodyPr/>
          <a:lstStyle/>
          <a:p>
            <a:r>
              <a:rPr lang="en-US" dirty="0"/>
              <a:t>LFV: Very High Mass Objects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35B38-0D5E-0CB7-3E06-9089FFF5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16-May-23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926028-9667-B622-A20E-246F19814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88ED6-F7AA-59C4-E771-5251516B9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 descr="A picture containing colorfulness, screenshot, laser, light&#10;&#10;Description automatically generated">
            <a:extLst>
              <a:ext uri="{FF2B5EF4-FFF2-40B4-BE49-F238E27FC236}">
                <a16:creationId xmlns:a16="http://schemas.microsoft.com/office/drawing/2014/main" id="{4B3F85CB-0897-FBCB-3F38-C14DE85B0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82303"/>
            <a:ext cx="4136403" cy="914400"/>
          </a:xfrm>
          <a:prstGeom prst="rect">
            <a:avLst/>
          </a:prstGeom>
        </p:spPr>
      </p:pic>
      <p:pic>
        <p:nvPicPr>
          <p:cNvPr id="9" name="Picture 8" descr="A picture containing text, screenshot, diagram, map&#10;&#10;Description automatically generated">
            <a:extLst>
              <a:ext uri="{FF2B5EF4-FFF2-40B4-BE49-F238E27FC236}">
                <a16:creationId xmlns:a16="http://schemas.microsoft.com/office/drawing/2014/main" id="{D7BC3B95-8CBB-5B6F-AF93-CF99B6963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807" y="972874"/>
            <a:ext cx="4472729" cy="3886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1FE050-15B4-FA6B-5C98-DE4B1D2469A2}"/>
              </a:ext>
            </a:extLst>
          </p:cNvPr>
          <p:cNvSpPr txBox="1"/>
          <p:nvPr/>
        </p:nvSpPr>
        <p:spPr>
          <a:xfrm>
            <a:off x="6629400" y="588235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hlinkClick r:id="rId4"/>
              </a:rPr>
              <a:t>arXiv:2205.06709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808597-F6DC-271D-CBCB-E725464DA96C}"/>
              </a:ext>
            </a:extLst>
          </p:cNvPr>
          <p:cNvSpPr txBox="1"/>
          <p:nvPr/>
        </p:nvSpPr>
        <p:spPr>
          <a:xfrm>
            <a:off x="319393" y="3105150"/>
            <a:ext cx="3414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Push to multi-</a:t>
            </a:r>
            <a:r>
              <a:rPr lang="en-US" dirty="0" err="1"/>
              <a:t>TeV</a:t>
            </a:r>
            <a:r>
              <a:rPr lang="en-US" dirty="0"/>
              <a:t> masses</a:t>
            </a:r>
          </a:p>
          <a:p>
            <a:endParaRPr lang="en-US" dirty="0"/>
          </a:p>
          <a:p>
            <a:r>
              <a:rPr lang="en-US" dirty="0"/>
              <a:t>LHC shines when it comes to measuring very high P</a:t>
            </a:r>
            <a:r>
              <a:rPr lang="en-US" baseline="-25000" dirty="0"/>
              <a:t>T</a:t>
            </a:r>
            <a:r>
              <a:rPr lang="en-US" dirty="0"/>
              <a:t> leptons</a:t>
            </a:r>
          </a:p>
        </p:txBody>
      </p:sp>
    </p:spTree>
    <p:extLst>
      <p:ext uri="{BB962C8B-B14F-4D97-AF65-F5344CB8AC3E}">
        <p14:creationId xmlns:p14="http://schemas.microsoft.com/office/powerpoint/2010/main" val="1482817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16E20-58CD-DB73-12F2-4A3AABB8F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LFV: </a:t>
            </a:r>
            <a:r>
              <a:rPr lang="en-US" dirty="0" err="1"/>
              <a:t>Sneutrino</a:t>
            </a:r>
            <a:r>
              <a:rPr lang="en-US" dirty="0"/>
              <a:t> or Z’ Interpretations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46FADF-3855-FCE5-4797-BCAE50CC1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16-May-23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2F5731-0F84-744A-FD44-7618C57BF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C171E-0936-D5C5-9562-824DE7569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 descr="A collage of graphs&#10;&#10;Description automatically generated with low confidence">
            <a:extLst>
              <a:ext uri="{FF2B5EF4-FFF2-40B4-BE49-F238E27FC236}">
                <a16:creationId xmlns:a16="http://schemas.microsoft.com/office/drawing/2014/main" id="{6E875A58-245C-CFA2-5EAA-D4D545957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50"/>
            <a:ext cx="4462878" cy="3474720"/>
          </a:xfrm>
          <a:prstGeom prst="rect">
            <a:avLst/>
          </a:prstGeom>
        </p:spPr>
      </p:pic>
      <p:pic>
        <p:nvPicPr>
          <p:cNvPr id="9" name="Picture 8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295819C6-DDF7-7B7C-098A-68C28061B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123" y="1047750"/>
            <a:ext cx="4462877" cy="34747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71F2D6-0D57-AAF0-A74E-68C433AE531B}"/>
              </a:ext>
            </a:extLst>
          </p:cNvPr>
          <p:cNvSpPr txBox="1"/>
          <p:nvPr/>
        </p:nvSpPr>
        <p:spPr>
          <a:xfrm>
            <a:off x="6629400" y="588235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hlinkClick r:id="rId4"/>
              </a:rPr>
              <a:t>arXiv:2205.06709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8170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BA80-7AB5-EB35-7602-6863000AA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of Nathaniel’s Seven Questions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99680A-D21E-5429-56C6-54587377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16-May-23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76B41-DCE3-9B94-9A4B-BA08757BF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46ED7-DC75-EA59-5791-F405BAFF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6E634EA0-103F-9C42-1DE1-B50F0993B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04297"/>
            <a:ext cx="7772400" cy="408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8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8492255-8240-A294-38A4-89A8C8F905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 dirty="0"/>
                  <a:t>2HDM+S: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𝑯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𝟏𝟐𝟓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𝒂𝒂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𝝁𝝁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𝒃𝒃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8492255-8240-A294-38A4-89A8C8F905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BC9C99-CD95-E303-FC22-4F4D34EAF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16-May-23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4E000D-EB4D-EA36-B045-880FFBF8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453CA-B70B-9BA7-4211-47851EB0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D5A32-C3AB-E7A9-26C2-6CCC17510295}"/>
              </a:ext>
            </a:extLst>
          </p:cNvPr>
          <p:cNvSpPr txBox="1"/>
          <p:nvPr/>
        </p:nvSpPr>
        <p:spPr>
          <a:xfrm>
            <a:off x="6248400" y="606623"/>
            <a:ext cx="19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hlinkClick r:id="rId3"/>
              </a:rPr>
              <a:t>CMS-PAS-HIG-22-007</a:t>
            </a:r>
            <a:endParaRPr lang="en-US" sz="1400" dirty="0"/>
          </a:p>
        </p:txBody>
      </p:sp>
      <p:pic>
        <p:nvPicPr>
          <p:cNvPr id="8" name="Picture 7" descr="A picture containing text, line, diagram, screenshot&#10;&#10;Description automatically generated">
            <a:extLst>
              <a:ext uri="{FF2B5EF4-FFF2-40B4-BE49-F238E27FC236}">
                <a16:creationId xmlns:a16="http://schemas.microsoft.com/office/drawing/2014/main" id="{E35ACC04-A0CE-3FE7-B1E1-525F11CC5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232" y="2419350"/>
            <a:ext cx="2895804" cy="2743200"/>
          </a:xfrm>
          <a:prstGeom prst="rect">
            <a:avLst/>
          </a:prstGeom>
        </p:spPr>
      </p:pic>
      <p:pic>
        <p:nvPicPr>
          <p:cNvPr id="10" name="Picture 9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7240E66B-65BC-7075-2AC2-765DD9D81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098" y="2419350"/>
            <a:ext cx="2895804" cy="2743200"/>
          </a:xfrm>
          <a:prstGeom prst="rect">
            <a:avLst/>
          </a:prstGeom>
        </p:spPr>
      </p:pic>
      <p:pic>
        <p:nvPicPr>
          <p:cNvPr id="12" name="Picture 11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A0416614-5854-8B61-1B85-3F4B7FFD3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64" y="2419350"/>
            <a:ext cx="2895804" cy="2743200"/>
          </a:xfrm>
          <a:prstGeom prst="rect">
            <a:avLst/>
          </a:prstGeom>
        </p:spPr>
      </p:pic>
      <p:pic>
        <p:nvPicPr>
          <p:cNvPr id="14" name="Picture 13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CEEF19CE-11C0-88F9-C06C-459E96040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990044"/>
            <a:ext cx="3245064" cy="14293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A21FCB-563C-4184-5737-2162241224A6}"/>
              </a:ext>
            </a:extLst>
          </p:cNvPr>
          <p:cNvSpPr txBox="1"/>
          <p:nvPr/>
        </p:nvSpPr>
        <p:spPr>
          <a:xfrm>
            <a:off x="29029" y="990044"/>
            <a:ext cx="28937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Challenges:</a:t>
            </a:r>
          </a:p>
          <a:p>
            <a:r>
              <a:rPr lang="en-US" sz="1400" dirty="0"/>
              <a:t>	High rate triggers</a:t>
            </a:r>
          </a:p>
          <a:p>
            <a:r>
              <a:rPr lang="en-US" sz="1400" dirty="0"/>
              <a:t>	Leptons from meson decays</a:t>
            </a:r>
          </a:p>
          <a:p>
            <a:r>
              <a:rPr lang="en-US" sz="1400" dirty="0"/>
              <a:t>	Large backgrounds</a:t>
            </a:r>
          </a:p>
          <a:p>
            <a:r>
              <a:rPr lang="en-US" sz="1400" dirty="0"/>
              <a:t>	Plethora of low P</a:t>
            </a:r>
            <a:r>
              <a:rPr lang="en-US" sz="1400" baseline="-25000" dirty="0"/>
              <a:t>T</a:t>
            </a:r>
            <a:r>
              <a:rPr lang="en-US" sz="1400" dirty="0"/>
              <a:t> b-jets</a:t>
            </a:r>
          </a:p>
          <a:p>
            <a:r>
              <a:rPr lang="en-US" sz="1400" dirty="0"/>
              <a:t>	Combinatorics 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9C335E-0576-8D0D-207B-44AEEFF3C025}"/>
              </a:ext>
            </a:extLst>
          </p:cNvPr>
          <p:cNvSpPr txBox="1"/>
          <p:nvPr/>
        </p:nvSpPr>
        <p:spPr>
          <a:xfrm>
            <a:off x="6221230" y="958711"/>
            <a:ext cx="283378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Mitigation:</a:t>
            </a:r>
          </a:p>
          <a:p>
            <a:r>
              <a:rPr lang="en-US" sz="1400" dirty="0"/>
              <a:t>	Take advantage of topology</a:t>
            </a:r>
          </a:p>
          <a:p>
            <a:r>
              <a:rPr lang="en-US" sz="1400" dirty="0"/>
              <a:t>	Categorize by b-tag quality</a:t>
            </a:r>
          </a:p>
          <a:p>
            <a:r>
              <a:rPr lang="en-US" sz="1400" dirty="0"/>
              <a:t>	Sort by production modes</a:t>
            </a:r>
          </a:p>
          <a:p>
            <a:r>
              <a:rPr lang="en-US" sz="1400" dirty="0"/>
              <a:t>	ML-Based isolation</a:t>
            </a:r>
          </a:p>
        </p:txBody>
      </p:sp>
    </p:spTree>
    <p:extLst>
      <p:ext uri="{BB962C8B-B14F-4D97-AF65-F5344CB8AC3E}">
        <p14:creationId xmlns:p14="http://schemas.microsoft.com/office/powerpoint/2010/main" val="119717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8492255-8240-A294-38A4-89A8C8F905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:r>
                  <a:rPr lang="en-US" dirty="0"/>
                  <a:t>2HDM+S: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𝑯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𝟏𝟐𝟓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𝒂𝒂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𝝉𝝉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𝒃𝒃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8492255-8240-A294-38A4-89A8C8F905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BC9C99-CD95-E303-FC22-4F4D34EAF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16-May-23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4E000D-EB4D-EA36-B045-880FFBF8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453CA-B70B-9BA7-4211-47851EB0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D5A32-C3AB-E7A9-26C2-6CCC17510295}"/>
              </a:ext>
            </a:extLst>
          </p:cNvPr>
          <p:cNvSpPr txBox="1"/>
          <p:nvPr/>
        </p:nvSpPr>
        <p:spPr>
          <a:xfrm>
            <a:off x="6248400" y="606623"/>
            <a:ext cx="19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hlinkClick r:id="rId3"/>
              </a:rPr>
              <a:t>CMS-PAS-HIG-22-007</a:t>
            </a:r>
            <a:endParaRPr lang="en-US" sz="1400" dirty="0"/>
          </a:p>
        </p:txBody>
      </p:sp>
      <p:pic>
        <p:nvPicPr>
          <p:cNvPr id="8" name="Picture 7" descr="A picture containing text, diagram, line, screenshot&#10;&#10;Description automatically generated">
            <a:extLst>
              <a:ext uri="{FF2B5EF4-FFF2-40B4-BE49-F238E27FC236}">
                <a16:creationId xmlns:a16="http://schemas.microsoft.com/office/drawing/2014/main" id="{FF14312A-C860-ED80-504D-32EAE9E3F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75" y="1009889"/>
            <a:ext cx="7772400" cy="37092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BE42E6-0A9E-9D87-0DE8-6A76F38E8012}"/>
              </a:ext>
            </a:extLst>
          </p:cNvPr>
          <p:cNvSpPr txBox="1"/>
          <p:nvPr/>
        </p:nvSpPr>
        <p:spPr>
          <a:xfrm>
            <a:off x="625475" y="4407992"/>
            <a:ext cx="219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Fake rates estimated using data side bands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C6486B-E886-C24C-6043-65F96711F716}"/>
              </a:ext>
            </a:extLst>
          </p:cNvPr>
          <p:cNvSpPr txBox="1"/>
          <p:nvPr/>
        </p:nvSpPr>
        <p:spPr>
          <a:xfrm>
            <a:off x="4800600" y="447675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Sorted by b-tag counts</a:t>
            </a:r>
          </a:p>
          <a:p>
            <a:r>
              <a:rPr lang="en-US" sz="1200" dirty="0"/>
              <a:t>Separated by DNN-score thresholds</a:t>
            </a:r>
          </a:p>
        </p:txBody>
      </p:sp>
    </p:spTree>
    <p:extLst>
      <p:ext uri="{BB962C8B-B14F-4D97-AF65-F5344CB8AC3E}">
        <p14:creationId xmlns:p14="http://schemas.microsoft.com/office/powerpoint/2010/main" val="2374055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8492255-8240-A294-38A4-89A8C8F905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:r>
                  <a:rPr lang="en-US" dirty="0"/>
                  <a:t>2HDM+S: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𝑯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𝟏𝟐𝟓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𝒂𝒂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𝝁𝝁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𝒃𝒃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𝝉𝝉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𝒃𝒃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8492255-8240-A294-38A4-89A8C8F905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BC9C99-CD95-E303-FC22-4F4D34EAF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16-May-23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4E000D-EB4D-EA36-B045-880FFBF8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453CA-B70B-9BA7-4211-47851EB0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D5A32-C3AB-E7A9-26C2-6CCC17510295}"/>
              </a:ext>
            </a:extLst>
          </p:cNvPr>
          <p:cNvSpPr txBox="1"/>
          <p:nvPr/>
        </p:nvSpPr>
        <p:spPr>
          <a:xfrm>
            <a:off x="6248400" y="606623"/>
            <a:ext cx="19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hlinkClick r:id="rId3"/>
              </a:rPr>
              <a:t>CMS-PAS-HIG-22-007</a:t>
            </a:r>
            <a:endParaRPr lang="en-US" sz="1400" dirty="0"/>
          </a:p>
        </p:txBody>
      </p:sp>
      <p:pic>
        <p:nvPicPr>
          <p:cNvPr id="8" name="Picture 7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138C2DDF-0A5E-AA1D-798B-274683EBF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950185"/>
            <a:ext cx="3618414" cy="3795850"/>
          </a:xfrm>
          <a:prstGeom prst="rect">
            <a:avLst/>
          </a:prstGeom>
        </p:spPr>
      </p:pic>
      <p:pic>
        <p:nvPicPr>
          <p:cNvPr id="10" name="Picture 9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70093DCC-1AF0-5151-0EA7-086D97149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033788"/>
            <a:ext cx="3482820" cy="367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30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8492255-8240-A294-38A4-89A8C8F905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:r>
                  <a:rPr lang="en-US" dirty="0"/>
                  <a:t>2HDM+S: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𝑯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𝟏𝟐𝟓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𝒂𝒂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𝝁𝝁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𝒃𝒃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𝝉𝝉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𝒃𝒃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8492255-8240-A294-38A4-89A8C8F905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BC9C99-CD95-E303-FC22-4F4D34EAF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16-May-23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4E000D-EB4D-EA36-B045-880FFBF8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453CA-B70B-9BA7-4211-47851EB0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D5A32-C3AB-E7A9-26C2-6CCC17510295}"/>
              </a:ext>
            </a:extLst>
          </p:cNvPr>
          <p:cNvSpPr txBox="1"/>
          <p:nvPr/>
        </p:nvSpPr>
        <p:spPr>
          <a:xfrm>
            <a:off x="6248400" y="606623"/>
            <a:ext cx="19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hlinkClick r:id="rId3"/>
              </a:rPr>
              <a:t>CMS-PAS-HIG-22-007</a:t>
            </a:r>
            <a:endParaRPr lang="en-US" sz="1400" dirty="0"/>
          </a:p>
        </p:txBody>
      </p:sp>
      <p:pic>
        <p:nvPicPr>
          <p:cNvPr id="9" name="Picture 8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815F3DE7-407A-20B0-7385-BB101FCB4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352550"/>
            <a:ext cx="2601168" cy="2743200"/>
          </a:xfrm>
          <a:prstGeom prst="rect">
            <a:avLst/>
          </a:prstGeom>
        </p:spPr>
      </p:pic>
      <p:pic>
        <p:nvPicPr>
          <p:cNvPr id="12" name="Picture 11" descr="A picture containing text, plot, diagram, screenshot&#10;&#10;Description automatically generated">
            <a:extLst>
              <a:ext uri="{FF2B5EF4-FFF2-40B4-BE49-F238E27FC236}">
                <a16:creationId xmlns:a16="http://schemas.microsoft.com/office/drawing/2014/main" id="{7EB458EF-0B9F-88B7-8599-3766FB266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1352550"/>
            <a:ext cx="54332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72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4AEBE-D3E7-A806-C63C-500FA9D91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/ Comments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586C4F-4CEF-9BA5-2297-D454FAF55A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CMS has explored very many beyond standard model physics signatures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Nothing significant is yet to be seen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dirty="0"/>
              <a:t>Strongly coupled sector is limited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Searches with luminosity increases will provide improved coverage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dirty="0"/>
              <a:t>Weakly coupled new physics will see most improvements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An eclectic collection of BSM Higgs signatures is presented</a:t>
            </a:r>
          </a:p>
          <a:p>
            <a:pPr marL="0" indent="0"/>
            <a:r>
              <a:rPr lang="en-US" dirty="0"/>
              <a:t>HL-LHC luminosities will present challenges!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Detector improvements should go far … when going gets tough …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dirty="0"/>
              <a:t>Higher granularity upgrades, Higher trigger rates, </a:t>
            </a:r>
            <a:br>
              <a:rPr lang="en-US" dirty="0"/>
            </a:br>
            <a:r>
              <a:rPr lang="en-US" dirty="0"/>
              <a:t>Precision timing, … should help mitigate increasing pileup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A91E41-B19C-F0CB-CE1D-518E7AE5660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16-May-23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7BE811-B07B-DE97-218A-F6855DF65C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259FF-01D6-8637-F4D7-4B05C17F40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73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86E66-42FD-31D8-D898-4064C0E57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Gluino</a:t>
            </a:r>
            <a:r>
              <a:rPr lang="en-US" dirty="0"/>
              <a:t>-pairs, Squark-pairs, </a:t>
            </a:r>
            <a:br>
              <a:rPr lang="en-US" dirty="0"/>
            </a:br>
            <a:r>
              <a:rPr lang="en-US" dirty="0" err="1"/>
              <a:t>Diboson</a:t>
            </a:r>
            <a:r>
              <a:rPr lang="en-US" dirty="0"/>
              <a:t>-Resonances, Heavy Fermions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0FF129-040E-B1C6-564C-AD95BE4F0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16-May-23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0A2A6-AB03-8452-C16A-6D2207ED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AFFC3-3700-A8E9-2CCB-7EA2989E5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A333A5-D373-295A-E31A-DB3130707F5D}"/>
              </a:ext>
            </a:extLst>
          </p:cNvPr>
          <p:cNvGrpSpPr/>
          <p:nvPr/>
        </p:nvGrpSpPr>
        <p:grpSpPr>
          <a:xfrm>
            <a:off x="0" y="990936"/>
            <a:ext cx="3692053" cy="1733214"/>
            <a:chOff x="0" y="990936"/>
            <a:chExt cx="3692053" cy="1733214"/>
          </a:xfrm>
        </p:grpSpPr>
        <p:pic>
          <p:nvPicPr>
            <p:cNvPr id="9" name="Picture 8" descr="A picture containing text, screenshot, font, number&#10;&#10;Description automatically generated">
              <a:extLst>
                <a:ext uri="{FF2B5EF4-FFF2-40B4-BE49-F238E27FC236}">
                  <a16:creationId xmlns:a16="http://schemas.microsoft.com/office/drawing/2014/main" id="{DF23E746-A998-1C42-515F-CDC08E634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90936"/>
              <a:ext cx="3692053" cy="173321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ADB672-9052-D298-1F6F-9509A650E54D}"/>
                </a:ext>
              </a:extLst>
            </p:cNvPr>
            <p:cNvSpPr txBox="1"/>
            <p:nvPr/>
          </p:nvSpPr>
          <p:spPr>
            <a:xfrm>
              <a:off x="85196" y="1061484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E59F57"/>
                  </a:solidFill>
                </a:rPr>
                <a:t>gluinos</a:t>
              </a:r>
              <a:endParaRPr lang="en-US" dirty="0">
                <a:solidFill>
                  <a:srgbClr val="E59F57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A7BB96-E7A0-208B-7E3E-0B479D957AB8}"/>
              </a:ext>
            </a:extLst>
          </p:cNvPr>
          <p:cNvGrpSpPr/>
          <p:nvPr/>
        </p:nvGrpSpPr>
        <p:grpSpPr>
          <a:xfrm>
            <a:off x="129185" y="2712861"/>
            <a:ext cx="3559713" cy="2144889"/>
            <a:chOff x="129185" y="2712861"/>
            <a:chExt cx="3559713" cy="2144889"/>
          </a:xfrm>
        </p:grpSpPr>
        <p:pic>
          <p:nvPicPr>
            <p:cNvPr id="11" name="Picture 10" descr="A picture containing text, screenshot, line, number&#10;&#10;Description automatically generated">
              <a:extLst>
                <a:ext uri="{FF2B5EF4-FFF2-40B4-BE49-F238E27FC236}">
                  <a16:creationId xmlns:a16="http://schemas.microsoft.com/office/drawing/2014/main" id="{D55C3E89-4833-BF67-44C3-F5F2B4045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898" y="2712861"/>
              <a:ext cx="3048000" cy="214488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7DE6A5-ECCB-7DCB-E3CB-3328CED56126}"/>
                </a:ext>
              </a:extLst>
            </p:cNvPr>
            <p:cNvSpPr txBox="1"/>
            <p:nvPr/>
          </p:nvSpPr>
          <p:spPr>
            <a:xfrm>
              <a:off x="129185" y="2823719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E59F57"/>
                  </a:solidFill>
                </a:rPr>
                <a:t>squarks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C61CBC4-349D-389B-AC44-F98F303675D1}"/>
              </a:ext>
            </a:extLst>
          </p:cNvPr>
          <p:cNvGrpSpPr/>
          <p:nvPr/>
        </p:nvGrpSpPr>
        <p:grpSpPr>
          <a:xfrm>
            <a:off x="3887531" y="990936"/>
            <a:ext cx="5180269" cy="3802185"/>
            <a:chOff x="3887531" y="990936"/>
            <a:chExt cx="5180269" cy="3802185"/>
          </a:xfrm>
        </p:grpSpPr>
        <p:pic>
          <p:nvPicPr>
            <p:cNvPr id="7" name="Picture 6" descr="A screenshot of a graph&#10;&#10;Description automatically generated with low confidence">
              <a:extLst>
                <a:ext uri="{FF2B5EF4-FFF2-40B4-BE49-F238E27FC236}">
                  <a16:creationId xmlns:a16="http://schemas.microsoft.com/office/drawing/2014/main" id="{9F6689F0-ADC9-1650-C3C6-E66607A02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7531" y="990936"/>
              <a:ext cx="5180269" cy="380218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D345042-F59D-6038-F255-898869B36E1B}"/>
                </a:ext>
              </a:extLst>
            </p:cNvPr>
            <p:cNvSpPr txBox="1"/>
            <p:nvPr/>
          </p:nvSpPr>
          <p:spPr>
            <a:xfrm>
              <a:off x="5791200" y="2038350"/>
              <a:ext cx="2377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4E8F00"/>
                  </a:solidFill>
                </a:rPr>
                <a:t>Diboson</a:t>
              </a:r>
              <a:r>
                <a:rPr lang="en-US" dirty="0">
                  <a:solidFill>
                    <a:srgbClr val="4E8F00"/>
                  </a:solidFill>
                </a:rPr>
                <a:t> Resonances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5ADFAC-04F4-6F25-CE98-41127DA688B8}"/>
                </a:ext>
              </a:extLst>
            </p:cNvPr>
            <p:cNvSpPr txBox="1"/>
            <p:nvPr/>
          </p:nvSpPr>
          <p:spPr>
            <a:xfrm>
              <a:off x="6781800" y="2492573"/>
              <a:ext cx="1359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6666"/>
                  </a:solidFill>
                </a:rPr>
                <a:t>Excited quarks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8B29A9-C21D-B57A-2543-71A8FD1D6D46}"/>
                </a:ext>
              </a:extLst>
            </p:cNvPr>
            <p:cNvSpPr txBox="1"/>
            <p:nvPr/>
          </p:nvSpPr>
          <p:spPr>
            <a:xfrm>
              <a:off x="6316894" y="2738139"/>
              <a:ext cx="12186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FF6666"/>
                  </a:solidFill>
                </a:rPr>
                <a:t>Lepto</a:t>
              </a:r>
              <a:r>
                <a:rPr lang="en-US" sz="1400" dirty="0">
                  <a:solidFill>
                    <a:srgbClr val="FF6666"/>
                  </a:solidFill>
                </a:rPr>
                <a:t> quarks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D253CB-985C-8B5E-8857-C490CCCAF802}"/>
                </a:ext>
              </a:extLst>
            </p:cNvPr>
            <p:cNvSpPr txBox="1"/>
            <p:nvPr/>
          </p:nvSpPr>
          <p:spPr>
            <a:xfrm>
              <a:off x="8686800" y="292048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6666"/>
                  </a:solidFill>
                </a:rPr>
                <a:t>Z’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100E4A3-BECA-DB1F-42A7-833F2FB5A40A}"/>
                </a:ext>
              </a:extLst>
            </p:cNvPr>
            <p:cNvSpPr txBox="1"/>
            <p:nvPr/>
          </p:nvSpPr>
          <p:spPr>
            <a:xfrm>
              <a:off x="6030319" y="3802857"/>
              <a:ext cx="2476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Heavy Fermions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947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92630-1AF2-80C0-F27F-E34A12FA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Exotica From Snowmass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3317-51B2-EC6D-1E26-AFBDA19B0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16-May-23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3CFE1-FEA3-131D-64BC-F3B08275C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3DD2D-188F-E18C-1BA0-D0E86A6A5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60592DE-95C7-3986-65EB-74CB4E5E8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97" y="930361"/>
            <a:ext cx="4909508" cy="393929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CE36626-806E-DAB2-1797-9A1520608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25806" y="970704"/>
            <a:ext cx="4218194" cy="22106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64FB47-4A80-F065-D50C-9BAA48FD65BF}"/>
              </a:ext>
            </a:extLst>
          </p:cNvPr>
          <p:cNvSpPr txBox="1"/>
          <p:nvPr/>
        </p:nvSpPr>
        <p:spPr>
          <a:xfrm>
            <a:off x="5005902" y="3286839"/>
            <a:ext cx="39856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is a LOT of material to chose from, and fill hours.</a:t>
            </a:r>
          </a:p>
          <a:p>
            <a:endParaRPr lang="en-US" dirty="0"/>
          </a:p>
          <a:p>
            <a:r>
              <a:rPr lang="en-US" dirty="0"/>
              <a:t>Will present an eclectic set of topics relevant for LCs it being LCWS-2023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2DE11D-A492-EE84-2918-2A8F667E882B}"/>
              </a:ext>
            </a:extLst>
          </p:cNvPr>
          <p:cNvSpPr txBox="1"/>
          <p:nvPr/>
        </p:nvSpPr>
        <p:spPr>
          <a:xfrm>
            <a:off x="4120336" y="189136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EF252A-E873-25E8-26E8-9D05784CF9C3}"/>
              </a:ext>
            </a:extLst>
          </p:cNvPr>
          <p:cNvSpPr txBox="1"/>
          <p:nvPr/>
        </p:nvSpPr>
        <p:spPr>
          <a:xfrm>
            <a:off x="4300130" y="281201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07BCFB-80E6-268E-2C7B-8AC5B706A573}"/>
              </a:ext>
            </a:extLst>
          </p:cNvPr>
          <p:cNvSpPr txBox="1"/>
          <p:nvPr/>
        </p:nvSpPr>
        <p:spPr>
          <a:xfrm>
            <a:off x="4090149" y="403121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59F57"/>
                </a:solidFill>
              </a:rPr>
              <a:t>W’,Z’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CF6EC3-C943-9431-4825-8F96DE6DFB84}"/>
              </a:ext>
            </a:extLst>
          </p:cNvPr>
          <p:cNvSpPr txBox="1"/>
          <p:nvPr/>
        </p:nvSpPr>
        <p:spPr>
          <a:xfrm>
            <a:off x="3129890" y="4632246"/>
            <a:ext cx="58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TeV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8469DE-8FEC-8547-5FBD-2DBADF89C671}"/>
              </a:ext>
            </a:extLst>
          </p:cNvPr>
          <p:cNvSpPr txBox="1"/>
          <p:nvPr/>
        </p:nvSpPr>
        <p:spPr>
          <a:xfrm>
            <a:off x="3798024" y="4632246"/>
            <a:ext cx="898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</a:t>
            </a:r>
            <a:r>
              <a:rPr lang="en-US" dirty="0" err="1"/>
              <a:t>TeV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67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3E0E8-B6C4-7204-158C-46C54D31B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of Nathaniel’s Seven Questions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1DDD24-747A-28D0-AF17-070FAA244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16-May-23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03A4A-DD24-97E6-839E-142B5D24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D46B3-0560-A431-BB40-857481466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 descr="A graph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070AD72-BE14-C4DF-CD31-94994C9DF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62107"/>
            <a:ext cx="7772400" cy="4124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84269E-0723-F4D2-BB0A-13A29D1406F8}"/>
              </a:ext>
            </a:extLst>
          </p:cNvPr>
          <p:cNvSpPr txBox="1"/>
          <p:nvPr/>
        </p:nvSpPr>
        <p:spPr>
          <a:xfrm>
            <a:off x="6629400" y="97155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Someone asked, how about off-diagonal </a:t>
            </a:r>
            <a:r>
              <a:rPr lang="en-US" sz="1600" dirty="0" err="1">
                <a:solidFill>
                  <a:srgbClr val="FFFF00"/>
                </a:solidFill>
              </a:rPr>
              <a:t>Yukawas</a:t>
            </a:r>
            <a:r>
              <a:rPr lang="en-US" sz="1600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3F2F1F5E-55AF-1AF2-577E-FA8B2309DFE5}"/>
              </a:ext>
            </a:extLst>
          </p:cNvPr>
          <p:cNvSpPr/>
          <p:nvPr/>
        </p:nvSpPr>
        <p:spPr>
          <a:xfrm>
            <a:off x="5181600" y="1733550"/>
            <a:ext cx="3200400" cy="685800"/>
          </a:xfrm>
          <a:prstGeom prst="frame">
            <a:avLst/>
          </a:prstGeom>
          <a:solidFill>
            <a:srgbClr val="FFFF00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3456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BF14-7A01-159A-284C-7E44930B1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for Second Generation Yukawa</a:t>
            </a:r>
            <a:br>
              <a:rPr lang="en-US" dirty="0"/>
            </a:br>
            <a:r>
              <a:rPr lang="en-US" sz="1600" i="1" dirty="0"/>
              <a:t>Albeit in the lepton sector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5563EF-4922-A071-96E6-0D0AFF796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16-May-23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C5D910-5490-3068-AAC0-9FA8372C1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B70396-B151-B4EF-D80C-BD7D64001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A3ECC705-FD21-22F0-BA4B-36D554098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47750"/>
            <a:ext cx="6521450" cy="3380646"/>
          </a:xfrm>
          <a:prstGeom prst="rect">
            <a:avLst/>
          </a:prstGeom>
        </p:spPr>
      </p:pic>
      <p:pic>
        <p:nvPicPr>
          <p:cNvPr id="9" name="Picture 8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EC0E8A3E-F45C-1CDA-E81B-CDE46C495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283" y="1276350"/>
            <a:ext cx="2675292" cy="21232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422E37-57AC-F164-5A71-2FA65FBF8C10}"/>
              </a:ext>
            </a:extLst>
          </p:cNvPr>
          <p:cNvSpPr txBox="1"/>
          <p:nvPr/>
        </p:nvSpPr>
        <p:spPr>
          <a:xfrm>
            <a:off x="6353164" y="587573"/>
            <a:ext cx="1800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hlinkClick r:id="rId4"/>
              </a:rPr>
              <a:t>JHEP 01 (2021) 148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B8E0C3-7D5C-F7B2-BFB0-0F622ED2E540}"/>
              </a:ext>
            </a:extLst>
          </p:cNvPr>
          <p:cNvSpPr txBox="1"/>
          <p:nvPr/>
        </p:nvSpPr>
        <p:spPr>
          <a:xfrm>
            <a:off x="6705600" y="3486150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Continue to profit from excellent CMS muon resolution</a:t>
            </a:r>
          </a:p>
          <a:p>
            <a:r>
              <a:rPr lang="en-US" sz="1600" dirty="0"/>
              <a:t>	Run-3:	&gt;5</a:t>
            </a:r>
            <a:r>
              <a:rPr lang="en-US" sz="1600" dirty="0">
                <a:latin typeface="Symbol" pitchFamily="2" charset="2"/>
              </a:rPr>
              <a:t>s</a:t>
            </a:r>
          </a:p>
          <a:p>
            <a:r>
              <a:rPr lang="en-US" sz="1600" dirty="0"/>
              <a:t>	HLLHC:	</a:t>
            </a:r>
            <a:r>
              <a:rPr lang="en-US" sz="1600" dirty="0">
                <a:latin typeface="Symbol" pitchFamily="2" charset="2"/>
              </a:rPr>
              <a:t>Dk</a:t>
            </a:r>
            <a:r>
              <a:rPr lang="en-US" sz="1600" baseline="-25000" dirty="0">
                <a:latin typeface="Symbol" pitchFamily="2" charset="2"/>
              </a:rPr>
              <a:t>m</a:t>
            </a:r>
            <a:r>
              <a:rPr lang="en-US" sz="1600" dirty="0"/>
              <a:t> ~ 5%</a:t>
            </a:r>
          </a:p>
        </p:txBody>
      </p:sp>
    </p:spTree>
    <p:extLst>
      <p:ext uri="{BB962C8B-B14F-4D97-AF65-F5344CB8AC3E}">
        <p14:creationId xmlns:p14="http://schemas.microsoft.com/office/powerpoint/2010/main" val="3088549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29DC1-22FF-1392-F962-475038893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Generation Yukawa</a:t>
            </a:r>
            <a:br>
              <a:rPr lang="en-US" dirty="0"/>
            </a:br>
            <a:r>
              <a:rPr lang="en-US" sz="1600" i="1" dirty="0"/>
              <a:t>Again in the lepton sector – if we see something it has to be BSM!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E5E090-CD59-0FDE-AD1E-0E3D3D28E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16-May-23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8C8840-00EC-2481-4D09-2347F7C0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500AA-50DE-0059-23BE-42786BFB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93DC56-B8BA-7076-740D-107724A5BDC5}"/>
              </a:ext>
            </a:extLst>
          </p:cNvPr>
          <p:cNvSpPr txBox="1"/>
          <p:nvPr/>
        </p:nvSpPr>
        <p:spPr>
          <a:xfrm>
            <a:off x="6629400" y="57150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u="sng" dirty="0">
                <a:solidFill>
                  <a:srgbClr val="4571D0"/>
                </a:solidFill>
                <a:effectLst/>
                <a:latin typeface="Arial" panose="020B0604020202020204" pitchFamily="34" charset="0"/>
                <a:hlinkClick r:id="rId2"/>
              </a:rPr>
              <a:t>arXiv:2208.00265</a:t>
            </a:r>
            <a:endParaRPr lang="en-US" sz="1400" dirty="0"/>
          </a:p>
        </p:txBody>
      </p:sp>
      <p:pic>
        <p:nvPicPr>
          <p:cNvPr id="8" name="Picture 7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A437A0F3-6BB0-81CB-3EDF-28DF144B9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21244"/>
            <a:ext cx="7772400" cy="37415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2EB1D7-9283-A079-6709-4A05051B44DF}"/>
                  </a:ext>
                </a:extLst>
              </p:cNvPr>
              <p:cNvSpPr txBox="1"/>
              <p:nvPr/>
            </p:nvSpPr>
            <p:spPr>
              <a:xfrm>
                <a:off x="8305800" y="2266950"/>
                <a:ext cx="7620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No one talks about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1200" i="1" baseline="-25000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1200" dirty="0"/>
                  <a:t> other than FCC-</a:t>
                </a:r>
                <a:r>
                  <a:rPr lang="en-US" sz="1200" dirty="0" err="1"/>
                  <a:t>ee</a:t>
                </a:r>
                <a:r>
                  <a:rPr lang="en-US" sz="1200" dirty="0"/>
                  <a:t> special run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2EB1D7-9283-A079-6709-4A05051B4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800" y="2266950"/>
                <a:ext cx="762000" cy="1569660"/>
              </a:xfrm>
              <a:prstGeom prst="rect">
                <a:avLst/>
              </a:prstGeom>
              <a:blipFill>
                <a:blip r:embed="rId4"/>
                <a:stretch>
                  <a:fillRect b="-2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2290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DF3B5F2-3DE3-F8F0-D64F-F28C7D43A2A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LFV: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125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𝝁𝝉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125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DF3B5F2-3DE3-F8F0-D64F-F28C7D43A2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017422-9D3F-7FC9-FCB0-2ECEE9D3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16-May-23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8D3B23-D0EA-7408-2623-11653F56C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7648DD-56F6-5801-4390-4CEEAC2F1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E3482-A87D-1854-E7A0-D8C0C25B3A2D}"/>
              </a:ext>
            </a:extLst>
          </p:cNvPr>
          <p:cNvSpPr txBox="1"/>
          <p:nvPr/>
        </p:nvSpPr>
        <p:spPr>
          <a:xfrm>
            <a:off x="5451788" y="663773"/>
            <a:ext cx="2777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u="sng" dirty="0">
                <a:solidFill>
                  <a:srgbClr val="4571D0"/>
                </a:solidFill>
                <a:effectLst/>
                <a:latin typeface="Arial" panose="020B0604020202020204" pitchFamily="34" charset="0"/>
                <a:hlinkClick r:id="rId3"/>
              </a:rPr>
              <a:t>Phys. Rev. D 104 (2021) 032013</a:t>
            </a:r>
            <a:endParaRPr lang="en-US" sz="1400" dirty="0"/>
          </a:p>
        </p:txBody>
      </p:sp>
      <p:pic>
        <p:nvPicPr>
          <p:cNvPr id="8" name="Picture 7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486C9C5C-A29E-67F9-4024-D61A77292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1550"/>
            <a:ext cx="4027259" cy="3886200"/>
          </a:xfrm>
          <a:prstGeom prst="rect">
            <a:avLst/>
          </a:prstGeom>
        </p:spPr>
      </p:pic>
      <p:pic>
        <p:nvPicPr>
          <p:cNvPr id="10" name="Picture 9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C6F4C109-2951-1319-27B3-29B0F5EF7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741" y="971550"/>
            <a:ext cx="4027259" cy="3886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D4D8BD-C920-CE90-395D-DDD4B6D2CC14}"/>
                  </a:ext>
                </a:extLst>
              </p:cNvPr>
              <p:cNvSpPr txBox="1"/>
              <p:nvPr/>
            </p:nvSpPr>
            <p:spPr>
              <a:xfrm>
                <a:off x="3982129" y="1276350"/>
                <a:ext cx="1179741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Challenges:</a:t>
                </a:r>
              </a:p>
              <a:p>
                <a:pPr algn="ctr"/>
                <a:endParaRPr lang="en-US" sz="1200" dirty="0"/>
              </a:p>
              <a:p>
                <a:pPr algn="ctr"/>
                <a:r>
                  <a:rPr lang="en-US" sz="1200" dirty="0"/>
                  <a:t>Significant backgrounds</a:t>
                </a:r>
              </a:p>
              <a:p>
                <a:pPr algn="ctr"/>
                <a:endParaRPr lang="en-US" sz="1200" dirty="0"/>
              </a:p>
              <a:p>
                <a:pPr algn="ctr"/>
                <a:r>
                  <a:rPr lang="en-US" sz="1200" dirty="0"/>
                  <a:t>Single lepton triggers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2800" dirty="0"/>
              </a:p>
              <a:p>
                <a:pPr algn="ctr"/>
                <a:r>
                  <a:rPr lang="en-US" sz="1200" dirty="0"/>
                  <a:t>Embedded samples for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𝜏𝜏</m:t>
                    </m:r>
                  </m:oMath>
                </a14:m>
                <a:endParaRPr lang="en-US" sz="1200" dirty="0"/>
              </a:p>
              <a:p>
                <a:pPr algn="ctr"/>
                <a:endParaRPr lang="en-US" sz="1200" dirty="0"/>
              </a:p>
              <a:p>
                <a:pPr algn="ctr"/>
                <a:r>
                  <a:rPr lang="en-US" sz="1200" dirty="0"/>
                  <a:t>ML-based isolation</a:t>
                </a:r>
              </a:p>
              <a:p>
                <a:pPr algn="ctr"/>
                <a:endParaRPr lang="en-US" sz="1200" dirty="0"/>
              </a:p>
              <a:p>
                <a:pPr algn="ctr"/>
                <a:r>
                  <a:rPr lang="en-US" sz="1200" dirty="0"/>
                  <a:t>ML-based discriminators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D4D8BD-C920-CE90-395D-DDD4B6D2C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129" y="1276350"/>
                <a:ext cx="1179741" cy="3477875"/>
              </a:xfrm>
              <a:prstGeom prst="rect">
                <a:avLst/>
              </a:prstGeom>
              <a:blipFill>
                <a:blip r:embed="rId6"/>
                <a:stretch>
                  <a:fillRect b="-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8140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B58CE7-4D87-87AD-E10C-1D144A589B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LFV: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125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𝝁𝝉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125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B58CE7-4D87-87AD-E10C-1D144A589B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8B95F0-CEF8-8882-CF7F-00C0C48F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16-May-23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345F51-1656-F10F-3207-C407703EB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8279EA-75DA-595E-04BD-D50ABDCCC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2F1F4D-17C2-077C-9E6C-CECB0C2C5D7F}"/>
              </a:ext>
            </a:extLst>
          </p:cNvPr>
          <p:cNvSpPr txBox="1"/>
          <p:nvPr/>
        </p:nvSpPr>
        <p:spPr>
          <a:xfrm>
            <a:off x="5451788" y="663773"/>
            <a:ext cx="2777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u="sng" dirty="0">
                <a:solidFill>
                  <a:srgbClr val="4571D0"/>
                </a:solidFill>
                <a:effectLst/>
                <a:latin typeface="Arial" panose="020B0604020202020204" pitchFamily="34" charset="0"/>
                <a:hlinkClick r:id="rId3"/>
              </a:rPr>
              <a:t>Phys. Rev. D 104 (2021) 032013</a:t>
            </a:r>
            <a:endParaRPr lang="en-US" sz="1400" dirty="0"/>
          </a:p>
        </p:txBody>
      </p:sp>
      <p:pic>
        <p:nvPicPr>
          <p:cNvPr id="9" name="Picture 8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FEB705F7-C001-978B-EA8E-FEF4B4A6A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155311"/>
            <a:ext cx="7772400" cy="370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0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0A05318-EDFA-EBA9-3040-1348F3266C7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LFV: How about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𝟏𝟐𝟓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0A05318-EDFA-EBA9-3040-1348F3266C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62A68-9840-1D81-98BB-0B7CA004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16-May-23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0F928-DB1F-587A-50BB-1C638DB78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LCWS-2023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C200E-E70E-AC49-2C88-0F963424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6D37F-8315-1E95-79E6-F128054968AF}"/>
              </a:ext>
            </a:extLst>
          </p:cNvPr>
          <p:cNvSpPr txBox="1"/>
          <p:nvPr/>
        </p:nvSpPr>
        <p:spPr>
          <a:xfrm>
            <a:off x="6400800" y="606623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hlinkClick r:id="rId3"/>
              </a:rPr>
              <a:t>CMS-HIG-22-002</a:t>
            </a:r>
            <a:endParaRPr lang="en-US" sz="1400" dirty="0"/>
          </a:p>
        </p:txBody>
      </p:sp>
      <p:pic>
        <p:nvPicPr>
          <p:cNvPr id="9" name="Picture 8" descr="A picture containing text, line, screenshot&#10;&#10;Description automatically generated">
            <a:extLst>
              <a:ext uri="{FF2B5EF4-FFF2-40B4-BE49-F238E27FC236}">
                <a16:creationId xmlns:a16="http://schemas.microsoft.com/office/drawing/2014/main" id="{BE768ECA-4FCE-F4DB-D70B-E858608D6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89" y="971550"/>
            <a:ext cx="1840297" cy="3886200"/>
          </a:xfrm>
          <a:prstGeom prst="rect">
            <a:avLst/>
          </a:prstGeom>
        </p:spPr>
      </p:pic>
      <p:pic>
        <p:nvPicPr>
          <p:cNvPr id="11" name="Picture 10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DCA72F76-FD15-2544-67BA-72AB5948A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656" y="948928"/>
            <a:ext cx="1819344" cy="3886200"/>
          </a:xfrm>
          <a:prstGeom prst="rect">
            <a:avLst/>
          </a:prstGeom>
        </p:spPr>
      </p:pic>
      <p:pic>
        <p:nvPicPr>
          <p:cNvPr id="13" name="Picture 12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01EDAE46-C10E-D563-1FBF-9DA042FBB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966193"/>
            <a:ext cx="4005736" cy="3886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000D2F-C286-DF14-F069-F09C65A3574C}"/>
                  </a:ext>
                </a:extLst>
              </p:cNvPr>
              <p:cNvSpPr txBox="1"/>
              <p:nvPr/>
            </p:nvSpPr>
            <p:spPr>
              <a:xfrm>
                <a:off x="2143056" y="2751951"/>
                <a:ext cx="181934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ML Discriminators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endParaRPr lang="en-US" sz="12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000D2F-C286-DF14-F069-F09C65A35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056" y="2751951"/>
                <a:ext cx="1819344" cy="276999"/>
              </a:xfrm>
              <a:prstGeom prst="rect">
                <a:avLst/>
              </a:prstGeom>
              <a:blipFill>
                <a:blip r:embed="rId7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7713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59830</TotalTime>
  <Words>624</Words>
  <Application>Microsoft Macintosh PowerPoint</Application>
  <PresentationFormat>On-screen Show (16:9)</PresentationFormat>
  <Paragraphs>141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 Math</vt:lpstr>
      <vt:lpstr>Helvetica</vt:lpstr>
      <vt:lpstr>Symbol</vt:lpstr>
      <vt:lpstr>Office Theme</vt:lpstr>
      <vt:lpstr>Custom Design</vt:lpstr>
      <vt:lpstr>Beyond standard model searches at CMS: Highlights and prospects</vt:lpstr>
      <vt:lpstr>Gluino-pairs, Squark-pairs,  Diboson-Resonances, Heavy Fermions</vt:lpstr>
      <vt:lpstr>Summary of Exotica From Snowmass</vt:lpstr>
      <vt:lpstr>One of Nathaniel’s Seven Questions</vt:lpstr>
      <vt:lpstr>Evidence for Second Generation Yukawa Albeit in the lepton sector</vt:lpstr>
      <vt:lpstr>First Generation Yukawa Again in the lepton sector – if we see something it has to be BSM!</vt:lpstr>
      <vt:lpstr>LFV: H(125)→μτ,H(125)→eτ</vt:lpstr>
      <vt:lpstr>LFV: H(125)→μτ,H(125)→eτ</vt:lpstr>
      <vt:lpstr>LFV: How about H(125)→eμ?</vt:lpstr>
      <vt:lpstr>LFV: Well X→eμ?</vt:lpstr>
      <vt:lpstr>LFV: Very High Mass Objects</vt:lpstr>
      <vt:lpstr>LFV: Sneutrino or Z’ Interpretations</vt:lpstr>
      <vt:lpstr>Another of Nathaniel’s Seven Questions</vt:lpstr>
      <vt:lpstr>2HDM+S: H(125)→aa→μμbb</vt:lpstr>
      <vt:lpstr>2HDM+S: H(125)→aa→ττbb</vt:lpstr>
      <vt:lpstr>2HDM+S: H(125)→aa→μμbb,ττbb</vt:lpstr>
      <vt:lpstr>2HDM+S: H(125)→aa→μμbb,ττbb</vt:lpstr>
      <vt:lpstr>Summary / Comments</vt:lpstr>
    </vt:vector>
  </TitlesOfParts>
  <Company>University of Wisconsin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machine and its Physics Potential</dc:title>
  <dc:creator>Sridhara Dasu</dc:creator>
  <cp:lastModifiedBy>Sridhara Dasu</cp:lastModifiedBy>
  <cp:revision>477</cp:revision>
  <dcterms:created xsi:type="dcterms:W3CDTF">2012-01-24T18:30:37Z</dcterms:created>
  <dcterms:modified xsi:type="dcterms:W3CDTF">2023-05-16T14:59:02Z</dcterms:modified>
</cp:coreProperties>
</file>