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269" r:id="rId5"/>
    <p:sldId id="795" r:id="rId6"/>
    <p:sldId id="792" r:id="rId7"/>
    <p:sldId id="284" r:id="rId8"/>
    <p:sldId id="281" r:id="rId9"/>
    <p:sldId id="793" r:id="rId10"/>
    <p:sldId id="728" r:id="rId11"/>
    <p:sldId id="740" r:id="rId12"/>
    <p:sldId id="742" r:id="rId13"/>
    <p:sldId id="741" r:id="rId14"/>
    <p:sldId id="750" r:id="rId15"/>
    <p:sldId id="743" r:id="rId16"/>
    <p:sldId id="744" r:id="rId17"/>
    <p:sldId id="784" r:id="rId18"/>
    <p:sldId id="746" r:id="rId19"/>
    <p:sldId id="794" r:id="rId20"/>
    <p:sldId id="725" r:id="rId21"/>
    <p:sldId id="773" r:id="rId22"/>
    <p:sldId id="751" r:id="rId23"/>
    <p:sldId id="765" r:id="rId24"/>
    <p:sldId id="763" r:id="rId25"/>
  </p:sldIdLst>
  <p:sldSz cx="9144000" cy="5143500" type="screen16x9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5">
          <p15:clr>
            <a:srgbClr val="A4A3A4"/>
          </p15:clr>
        </p15:guide>
        <p15:guide id="2" orient="horz" pos="971">
          <p15:clr>
            <a:srgbClr val="A4A3A4"/>
          </p15:clr>
        </p15:guide>
        <p15:guide id="3" orient="horz" pos="2809">
          <p15:clr>
            <a:srgbClr val="A4A3A4"/>
          </p15:clr>
        </p15:guide>
        <p15:guide id="4" orient="horz" pos="2985">
          <p15:clr>
            <a:srgbClr val="A4A3A4"/>
          </p15:clr>
        </p15:guide>
        <p15:guide id="5" orient="horz" pos="789">
          <p15:clr>
            <a:srgbClr val="A4A3A4"/>
          </p15:clr>
        </p15:guide>
        <p15:guide id="6" orient="horz" pos="1332" userDrawn="1">
          <p15:clr>
            <a:srgbClr val="A4A3A4"/>
          </p15:clr>
        </p15:guide>
        <p15:guide id="7" orient="horz" pos="3137">
          <p15:clr>
            <a:srgbClr val="A4A3A4"/>
          </p15:clr>
        </p15:guide>
        <p15:guide id="8" orient="horz" pos="425">
          <p15:clr>
            <a:srgbClr val="A4A3A4"/>
          </p15:clr>
        </p15:guide>
        <p15:guide id="9" orient="horz" pos="2106">
          <p15:clr>
            <a:srgbClr val="A4A3A4"/>
          </p15:clr>
        </p15:guide>
        <p15:guide id="10" pos="2880">
          <p15:clr>
            <a:srgbClr val="A4A3A4"/>
          </p15:clr>
        </p15:guide>
        <p15:guide id="11" pos="363">
          <p15:clr>
            <a:srgbClr val="A4A3A4"/>
          </p15:clr>
        </p15:guide>
        <p15:guide id="12" pos="5396">
          <p15:clr>
            <a:srgbClr val="A4A3A4"/>
          </p15:clr>
        </p15:guide>
        <p15:guide id="13" pos="282">
          <p15:clr>
            <a:srgbClr val="A4A3A4"/>
          </p15:clr>
        </p15:guide>
        <p15:guide id="14" pos="3784">
          <p15:clr>
            <a:srgbClr val="A4A3A4"/>
          </p15:clr>
        </p15:guide>
        <p15:guide id="15" pos="3736">
          <p15:clr>
            <a:srgbClr val="A4A3A4"/>
          </p15:clr>
        </p15:guide>
        <p15:guide id="16" pos="2179">
          <p15:clr>
            <a:srgbClr val="A4A3A4"/>
          </p15:clr>
        </p15:guide>
        <p15:guide id="17" pos="5464">
          <p15:clr>
            <a:srgbClr val="A4A3A4"/>
          </p15:clr>
        </p15:guide>
        <p15:guide id="18" pos="38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C295"/>
    <a:srgbClr val="A79E70"/>
    <a:srgbClr val="DB5807"/>
    <a:srgbClr val="F66308"/>
    <a:srgbClr val="E17000"/>
    <a:srgbClr val="981E32"/>
    <a:srgbClr val="FFFFFF"/>
    <a:srgbClr val="C75B12"/>
    <a:srgbClr val="5B8F22"/>
    <a:srgbClr val="4D4F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3A2051-5ED4-42BB-9078-BF7DC4CA3B98}" v="106" dt="2023-03-13T18:32:03.963"/>
    <p1510:client id="{2B773813-F127-304A-8F12-0B016904B364}" v="343" dt="2023-03-13T17:49:23.432"/>
    <p1510:client id="{37A8FFB4-3A8C-4A43-AA13-9E08DF5F4C68}" v="831" dt="2023-03-12T20:52:26.800"/>
    <p1510:client id="{3F08C12B-5F0B-44EE-A933-9FDE20806EA8}" v="5670" dt="2023-03-13T19:10:21.657"/>
    <p1510:client id="{59C6F88E-1C83-4BFE-A03F-3FE50D75355B}" v="469" dt="2023-03-12T19:41:33.009"/>
    <p1510:client id="{5FE4CDEF-4FDD-4A53-A281-B6E0C478A197}" v="6" dt="2023-03-12T19:16:35.019"/>
    <p1510:client id="{61601B69-4250-47A6-9876-044F0223209A}" v="1" dt="2023-03-12T22:46:05.564"/>
    <p1510:client id="{73A572B8-0469-39E8-9A38-EE0D91D1D40D}" v="2" dt="2023-03-13T19:47:07.217"/>
    <p1510:client id="{7A74C98C-8EC9-7BAE-AB48-C020250DB701}" v="2" dt="2023-03-13T13:56:20.636"/>
    <p1510:client id="{84B1FDC2-A865-4125-C642-054C64EA1E5B}" v="2" dt="2023-03-13T16:33:57.827"/>
    <p1510:client id="{9D7A9523-785F-4C29-881B-A6E389095138}" v="15" dt="2023-03-12T19:15:25.871"/>
    <p1510:client id="{E3BBA037-6C06-BD94-E7BA-179B9C91E2E1}" v="2" dt="2023-03-13T15:36:41.6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4" autoAdjust="0"/>
    <p:restoredTop sz="90794" autoAdjust="0"/>
  </p:normalViewPr>
  <p:slideViewPr>
    <p:cSldViewPr snapToObjects="1" showGuides="1">
      <p:cViewPr varScale="1">
        <p:scale>
          <a:sx n="137" d="100"/>
          <a:sy n="137" d="100"/>
        </p:scale>
        <p:origin x="846" y="96"/>
      </p:cViewPr>
      <p:guideLst>
        <p:guide orient="horz" pos="245"/>
        <p:guide orient="horz" pos="971"/>
        <p:guide orient="horz" pos="2809"/>
        <p:guide orient="horz" pos="2985"/>
        <p:guide orient="horz" pos="789"/>
        <p:guide orient="horz" pos="1332"/>
        <p:guide orient="horz" pos="3137"/>
        <p:guide orient="horz" pos="425"/>
        <p:guide orient="horz" pos="2106"/>
        <p:guide pos="2880"/>
        <p:guide pos="363"/>
        <p:guide pos="5396"/>
        <p:guide pos="282"/>
        <p:guide pos="3784"/>
        <p:guide pos="3736"/>
        <p:guide pos="2179"/>
        <p:guide pos="5464"/>
        <p:guide pos="386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85" d="100"/>
          <a:sy n="85" d="100"/>
        </p:scale>
        <p:origin x="-313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presProps" Target="presProps.xml"/><Relationship Id="rId35" Type="http://schemas.microsoft.com/office/2018/10/relationships/authors" Target="author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BF33E-D9A7-42CC-B598-9AD8356CBB5A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EAAB5D-0CC4-45A8-B4B6-0B8B738A4E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6699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B58700-9FA2-48CE-AC88-D71D45EB490A}" type="datetimeFigureOut">
              <a:rPr lang="en-US" smtClean="0"/>
              <a:pPr/>
              <a:t>5/11/2023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BC4E5-2BC1-4F43-85DD-A1B8F74CB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0042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Key difficulties related to klystrons are much higher current / need to cram strong B-fields into tiny tunnel for high efficiency interaction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 beam fill factor of 73% is very high (mitigation = very low duty operation. As long as beam losses don't impact efficiency, it should be OK)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512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Did you check ohmic losses and field strength in penultimate and output cavities?  I originally designed with pretty small nose radii with the expectation that I would check and increase rounding if needed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824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436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FEBBD4D-A077-694F-949C-816E31DDFCB4}"/>
              </a:ext>
            </a:extLst>
          </p:cNvPr>
          <p:cNvSpPr/>
          <p:nvPr userDrawn="1"/>
        </p:nvSpPr>
        <p:spPr>
          <a:xfrm>
            <a:off x="0" y="4371107"/>
            <a:ext cx="9144000" cy="772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line dot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" y="-3597"/>
            <a:ext cx="9143245" cy="5150695"/>
          </a:xfrm>
          <a:prstGeom prst="rect">
            <a:avLst/>
          </a:prstGeom>
        </p:spPr>
      </p:pic>
      <p:pic>
        <p:nvPicPr>
          <p:cNvPr id="16" name="logo SLAC">
            <a:extLst>
              <a:ext uri="{FF2B5EF4-FFF2-40B4-BE49-F238E27FC236}">
                <a16:creationId xmlns:a16="http://schemas.microsoft.com/office/drawing/2014/main" id="{9B359C41-4F1D-C34A-A6F5-56B5093A7B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223" y="4566855"/>
            <a:ext cx="2302769" cy="6690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4" y="402432"/>
            <a:ext cx="8008937" cy="1684735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7056" y="2730330"/>
            <a:ext cx="7989887" cy="1640777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4" y="2066259"/>
            <a:ext cx="8008937" cy="476917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12191F-B767-D04B-9D40-AFF96A3B3B2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7056" y="4566854"/>
            <a:ext cx="2209800" cy="32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6858019" cy="9395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" y="616458"/>
            <a:ext cx="8685294" cy="20269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932688"/>
            <a:ext cx="8108950" cy="379914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spcBef>
                <a:spcPts val="0"/>
              </a:spcBef>
              <a:buClr>
                <a:srgbClr val="981E32"/>
              </a:buClr>
              <a:defRPr sz="2200"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 sz="1800"/>
            </a:lvl4pPr>
            <a:lvl5pPr>
              <a:buClr>
                <a:srgbClr val="981E32"/>
              </a:buCl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DA5BD1-2087-4E5F-A15E-F71B8F588C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826597"/>
            <a:ext cx="2895600" cy="316903"/>
          </a:xfrm>
          <a:prstGeom prst="rect">
            <a:avLst/>
          </a:prstGeom>
        </p:spPr>
      </p:pic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7D4A5581-A1B2-4705-A3B9-6B376EE247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70614" y="4864696"/>
            <a:ext cx="426882" cy="240704"/>
          </a:xfrm>
          <a:prstGeom prst="rect">
            <a:avLst/>
          </a:prstGeom>
        </p:spPr>
        <p:txBody>
          <a:bodyPr/>
          <a:lstStyle>
            <a:lvl1pPr>
              <a:defRPr sz="1000" b="1"/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6858019" cy="9395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" y="616458"/>
            <a:ext cx="8685294" cy="20269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37432A-A490-406D-BE5F-329780736BD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826597"/>
            <a:ext cx="2895600" cy="316903"/>
          </a:xfrm>
          <a:prstGeom prst="rect">
            <a:avLst/>
          </a:prstGeom>
        </p:spPr>
      </p:pic>
      <p:sp>
        <p:nvSpPr>
          <p:cNvPr id="12" name="Slide Number Placeholder 7">
            <a:extLst>
              <a:ext uri="{FF2B5EF4-FFF2-40B4-BE49-F238E27FC236}">
                <a16:creationId xmlns:a16="http://schemas.microsoft.com/office/drawing/2014/main" id="{55A459EC-559F-4472-A3CC-0DDF2980E7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70614" y="4864696"/>
            <a:ext cx="426882" cy="240704"/>
          </a:xfrm>
          <a:prstGeom prst="rect">
            <a:avLst/>
          </a:prstGeom>
        </p:spPr>
        <p:txBody>
          <a:bodyPr/>
          <a:lstStyle>
            <a:lvl1pPr>
              <a:defRPr sz="1000" b="1"/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1" y="1"/>
            <a:ext cx="6858019" cy="9395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" y="616458"/>
            <a:ext cx="8685294" cy="20269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932688"/>
            <a:ext cx="8108950" cy="379914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spcBef>
                <a:spcPts val="0"/>
              </a:spcBef>
              <a:buClr>
                <a:srgbClr val="981E32"/>
              </a:buClr>
              <a:defRPr sz="2200"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 sz="1800"/>
            </a:lvl4pPr>
            <a:lvl5pPr>
              <a:buClr>
                <a:srgbClr val="981E32"/>
              </a:buCl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DA5BD1-2087-4E5F-A15E-F71B8F588C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826598"/>
            <a:ext cx="2895600" cy="316903"/>
          </a:xfrm>
          <a:prstGeom prst="rect">
            <a:avLst/>
          </a:prstGeom>
        </p:spPr>
      </p:pic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7D4A5581-A1B2-4705-A3B9-6B376EE247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70614" y="4864696"/>
            <a:ext cx="426882" cy="240704"/>
          </a:xfrm>
          <a:prstGeom prst="rect">
            <a:avLst/>
          </a:prstGeom>
        </p:spPr>
        <p:txBody>
          <a:bodyPr/>
          <a:lstStyle>
            <a:lvl1pPr>
              <a:defRPr sz="1000" b="1"/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482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96818"/>
            <a:ext cx="8103570" cy="5647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1" y="932688"/>
            <a:ext cx="8109919" cy="37719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75" r:id="rId3"/>
    <p:sldLayoutId id="2147483678" r:id="rId4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2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52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381000" y="524660"/>
            <a:ext cx="5919786" cy="1684735"/>
          </a:xfrm>
        </p:spPr>
        <p:txBody>
          <a:bodyPr/>
          <a:lstStyle/>
          <a:p>
            <a:r>
              <a:rPr lang="en-CA" sz="3200" dirty="0">
                <a:latin typeface="Arial"/>
                <a:cs typeface="Arial"/>
              </a:rPr>
              <a:t>Development of a Compact Periodic Permanent Magnet Focused C-Band Klystron</a:t>
            </a:r>
            <a:endParaRPr lang="en-US" sz="3200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381000" y="2213369"/>
            <a:ext cx="4724400" cy="12192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LCWS 2023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CA" dirty="0">
                <a:solidFill>
                  <a:schemeClr val="tx1"/>
                </a:solidFill>
                <a:latin typeface="Arial"/>
                <a:cs typeface="Arial"/>
              </a:rPr>
              <a:t>Presenter: Brad Shirley</a:t>
            </a:r>
          </a:p>
          <a:p>
            <a:pPr algn="l" rtl="0" fontAlgn="base"/>
            <a:r>
              <a:rPr lang="en-CA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Gonzalez, </a:t>
            </a:r>
            <a:r>
              <a:rPr lang="en-CA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Haase</a:t>
            </a:r>
            <a:r>
              <a:rPr lang="en-CA" sz="1200" dirty="0">
                <a:solidFill>
                  <a:srgbClr val="000000"/>
                </a:solidFill>
              </a:rPr>
              <a:t>, </a:t>
            </a:r>
            <a:r>
              <a:rPr lang="en-CA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Herbst, Hernandez, Hong,</a:t>
            </a:r>
            <a:r>
              <a:rPr lang="en-CA" sz="1200" dirty="0">
                <a:solidFill>
                  <a:srgbClr val="000000"/>
                </a:solidFill>
              </a:rPr>
              <a:t> </a:t>
            </a:r>
            <a:r>
              <a:rPr lang="en-CA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Kemp, </a:t>
            </a:r>
            <a:r>
              <a:rPr lang="en-CA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Krasnykh</a:t>
            </a:r>
            <a:r>
              <a:rPr lang="en-CA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</a:t>
            </a:r>
          </a:p>
          <a:p>
            <a:pPr fontAlgn="base"/>
            <a:r>
              <a:rPr lang="en-CA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Le Sage, Li, Liu, Merrick, </a:t>
            </a:r>
            <a:r>
              <a:rPr lang="en-CA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Nanni</a:t>
            </a:r>
            <a:r>
              <a:rPr lang="en-CA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CA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Shumail</a:t>
            </a:r>
            <a:r>
              <a:rPr lang="en-CA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Tantawi, Weatherford </a:t>
            </a:r>
            <a:endParaRPr lang="en-CA" sz="1200" dirty="0">
              <a:solidFill>
                <a:srgbClr val="000000"/>
              </a:solidFill>
            </a:endParaRPr>
          </a:p>
          <a:p>
            <a:pPr algn="l" rtl="0" fontAlgn="base"/>
            <a:endParaRPr lang="en-CA" sz="11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r>
              <a:rPr lang="en-CA" dirty="0">
                <a:solidFill>
                  <a:schemeClr val="tx1"/>
                </a:solidFill>
                <a:latin typeface="Arial"/>
                <a:cs typeface="Arial"/>
              </a:rPr>
              <a:t>Date: May 17</a:t>
            </a:r>
            <a:r>
              <a:rPr lang="en-CA" baseline="30000" dirty="0">
                <a:solidFill>
                  <a:schemeClr val="tx1"/>
                </a:solidFill>
                <a:latin typeface="Arial"/>
                <a:cs typeface="Arial"/>
              </a:rPr>
              <a:t>th</a:t>
            </a:r>
            <a:r>
              <a:rPr lang="en-CA" dirty="0">
                <a:solidFill>
                  <a:schemeClr val="tx1"/>
                </a:solidFill>
                <a:latin typeface="Arial"/>
                <a:cs typeface="Arial"/>
              </a:rPr>
              <a:t>, 2023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24102" y="499387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776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5FA68-1E25-00DD-1AE3-CA1870677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Electron Gun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21A8E7-DBF8-F29C-5C67-BE909F52B4F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91788" y="951952"/>
            <a:ext cx="4194623" cy="2430837"/>
          </a:xfrm>
        </p:spPr>
        <p:txBody>
          <a:bodyPr vert="horz" lIns="0" tIns="0" rIns="0" bIns="0" rtlCol="0" anchor="t">
            <a:normAutofit fontScale="85000" lnSpcReduction="20000"/>
          </a:bodyPr>
          <a:lstStyle/>
          <a:p>
            <a:pPr marL="285750" indent="-285750">
              <a:lnSpc>
                <a:spcPct val="150000"/>
              </a:lnSpc>
              <a:buChar char="•"/>
            </a:pPr>
            <a:r>
              <a:rPr lang="en-US" sz="1600" dirty="0">
                <a:latin typeface="Arial"/>
                <a:cs typeface="Arial"/>
              </a:rPr>
              <a:t>EGUN was used to design electron gun and electrostatic focusing</a:t>
            </a:r>
            <a:endParaRPr lang="en-US" sz="1600" dirty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>
                <a:latin typeface="Arial"/>
                <a:cs typeface="Arial"/>
              </a:rPr>
              <a:t>Knowing the target power, operating voltage, and perveance sets the gun current</a:t>
            </a: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,Sans-Serif" pitchFamily="34" charset="0"/>
              <a:buChar char="•"/>
            </a:pPr>
            <a:r>
              <a:rPr lang="en-US" sz="1600" dirty="0">
                <a:latin typeface="Arial"/>
                <a:cs typeface="Arial"/>
              </a:rPr>
              <a:t>Cathode, heater, and focus electrode is currently on order</a:t>
            </a: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,Sans-Serif" pitchFamily="34" charset="0"/>
              <a:buChar char="•"/>
            </a:pPr>
            <a:r>
              <a:rPr lang="en-US" sz="1600" dirty="0">
                <a:latin typeface="Arial"/>
                <a:cs typeface="Arial"/>
              </a:rPr>
              <a:t>High voltage gun insulator and weld flange assembly on hand</a:t>
            </a:r>
          </a:p>
          <a:p>
            <a:pPr>
              <a:buSzPct val="120000"/>
            </a:pPr>
            <a:endParaRPr lang="en-US" sz="1800" dirty="0">
              <a:latin typeface="Aria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B9F460-C8BB-EA2F-4652-5675700716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6" descr="Diagram&#10;&#10;Description automatically generated">
            <a:extLst>
              <a:ext uri="{FF2B5EF4-FFF2-40B4-BE49-F238E27FC236}">
                <a16:creationId xmlns:a16="http://schemas.microsoft.com/office/drawing/2014/main" id="{95ACCAAC-8E50-2973-797A-A73856339E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34" r="155" b="-193"/>
          <a:stretch/>
        </p:blipFill>
        <p:spPr>
          <a:xfrm>
            <a:off x="4550648" y="1019280"/>
            <a:ext cx="4533067" cy="35947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873226-544C-C3D6-24E7-3B7EFA8E7555}"/>
              </a:ext>
            </a:extLst>
          </p:cNvPr>
          <p:cNvSpPr txBox="1"/>
          <p:nvPr/>
        </p:nvSpPr>
        <p:spPr>
          <a:xfrm>
            <a:off x="4198745" y="4614426"/>
            <a:ext cx="948312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>
                <a:cs typeface="Arial"/>
              </a:rPr>
              <a:t>Cathode</a:t>
            </a:r>
            <a:endParaRPr lang="en-US" sz="1100"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4E6A20-4700-4E12-F5A0-2C5148232A2C}"/>
              </a:ext>
            </a:extLst>
          </p:cNvPr>
          <p:cNvSpPr txBox="1"/>
          <p:nvPr/>
        </p:nvSpPr>
        <p:spPr>
          <a:xfrm>
            <a:off x="4502917" y="3196632"/>
            <a:ext cx="948312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>
                <a:cs typeface="Arial"/>
              </a:rPr>
              <a:t>Focus Electrode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4E67DA-2124-1E1A-EB0E-7D88C4094D10}"/>
              </a:ext>
            </a:extLst>
          </p:cNvPr>
          <p:cNvSpPr txBox="1"/>
          <p:nvPr/>
        </p:nvSpPr>
        <p:spPr>
          <a:xfrm>
            <a:off x="5696159" y="3887456"/>
            <a:ext cx="948312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>
                <a:cs typeface="Arial"/>
              </a:rPr>
              <a:t>Anode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321D4A-D412-655A-3E4C-07C4F65A906C}"/>
              </a:ext>
            </a:extLst>
          </p:cNvPr>
          <p:cNvSpPr txBox="1"/>
          <p:nvPr/>
        </p:nvSpPr>
        <p:spPr>
          <a:xfrm>
            <a:off x="6782637" y="3862334"/>
            <a:ext cx="948312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>
                <a:cs typeface="Arial"/>
              </a:rPr>
              <a:t>Beam Waist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3E8386-85FB-ADCA-8122-9ACC56B4DD00}"/>
              </a:ext>
            </a:extLst>
          </p:cNvPr>
          <p:cNvSpPr txBox="1"/>
          <p:nvPr/>
        </p:nvSpPr>
        <p:spPr>
          <a:xfrm>
            <a:off x="6575390" y="4615961"/>
            <a:ext cx="1205801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>
                <a:cs typeface="Arial"/>
              </a:rPr>
              <a:t>Electron Beam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6D59F84-D103-4EBF-5D66-3B937C6BC578}"/>
              </a:ext>
            </a:extLst>
          </p:cNvPr>
          <p:cNvCxnSpPr/>
          <p:nvPr/>
        </p:nvCxnSpPr>
        <p:spPr>
          <a:xfrm flipH="1">
            <a:off x="7093822" y="4078688"/>
            <a:ext cx="165798" cy="2424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0F587BA-C82E-79BB-7C86-F48216CEFFA8}"/>
              </a:ext>
            </a:extLst>
          </p:cNvPr>
          <p:cNvSpPr txBox="1"/>
          <p:nvPr/>
        </p:nvSpPr>
        <p:spPr>
          <a:xfrm>
            <a:off x="5482631" y="2957983"/>
            <a:ext cx="948312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>
                <a:cs typeface="Arial"/>
              </a:rPr>
              <a:t>Electrostatic Potentials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7F7060CB-6D16-1CEE-2E79-3E158CED79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7220037"/>
              </p:ext>
            </p:extLst>
          </p:nvPr>
        </p:nvGraphicFramePr>
        <p:xfrm>
          <a:off x="458986" y="3300563"/>
          <a:ext cx="3720226" cy="13824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0113">
                  <a:extLst>
                    <a:ext uri="{9D8B030D-6E8A-4147-A177-3AD203B41FA5}">
                      <a16:colId xmlns:a16="http://schemas.microsoft.com/office/drawing/2014/main" val="2868609248"/>
                    </a:ext>
                  </a:extLst>
                </a:gridCol>
                <a:gridCol w="1860113">
                  <a:extLst>
                    <a:ext uri="{9D8B030D-6E8A-4147-A177-3AD203B41FA5}">
                      <a16:colId xmlns:a16="http://schemas.microsoft.com/office/drawing/2014/main" val="2247286650"/>
                    </a:ext>
                  </a:extLst>
                </a:gridCol>
              </a:tblGrid>
              <a:tr h="192705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</a:rPr>
                        <a:t>Parameter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</a:rPr>
                        <a:t>Value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07246129"/>
                  </a:ext>
                </a:extLst>
              </a:tr>
              <a:tr h="251354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effectLst/>
                        </a:rPr>
                        <a:t>Current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kern="1200" dirty="0">
                          <a:effectLst/>
                        </a:rPr>
                        <a:t>17.2 A</a:t>
                      </a:r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6990016"/>
                  </a:ext>
                </a:extLst>
              </a:tr>
              <a:tr h="234597">
                <a:tc>
                  <a:txBody>
                    <a:bodyPr/>
                    <a:lstStyle/>
                    <a:p>
                      <a:pPr marL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kern="1200" dirty="0">
                          <a:effectLst/>
                        </a:rPr>
                        <a:t>Perveance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kern="1200" dirty="0">
                          <a:effectLst/>
                        </a:rPr>
                        <a:t>1.178 </a:t>
                      </a:r>
                      <a:r>
                        <a:rPr lang="en-US" sz="900" kern="1200" dirty="0" err="1">
                          <a:effectLst/>
                        </a:rPr>
                        <a:t>uK</a:t>
                      </a:r>
                      <a:endParaRPr lang="en-US" dirty="0" err="1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58400444"/>
                  </a:ext>
                </a:extLst>
              </a:tr>
              <a:tr h="226219">
                <a:tc>
                  <a:txBody>
                    <a:bodyPr/>
                    <a:lstStyle/>
                    <a:p>
                      <a:pPr marL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kern="1200" dirty="0">
                          <a:effectLst/>
                        </a:rPr>
                        <a:t>Beam Waist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effectLst/>
                        </a:rPr>
                        <a:t>2.8 mm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93080638"/>
                  </a:ext>
                </a:extLst>
              </a:tr>
              <a:tr h="251354">
                <a:tc>
                  <a:txBody>
                    <a:bodyPr/>
                    <a:lstStyle/>
                    <a:p>
                      <a:pPr marL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kern="1200" dirty="0">
                          <a:effectLst/>
                        </a:rPr>
                        <a:t>Throw Distance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kern="1200" dirty="0">
                          <a:effectLst/>
                        </a:rPr>
                        <a:t>29.6 mm</a:t>
                      </a:r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29665426"/>
                  </a:ext>
                </a:extLst>
              </a:tr>
              <a:tr h="226219">
                <a:tc>
                  <a:txBody>
                    <a:bodyPr/>
                    <a:lstStyle/>
                    <a:p>
                      <a:pPr marL="0" marR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kern="1200" dirty="0">
                          <a:effectLst/>
                        </a:rPr>
                        <a:t>Fill Factor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kern="1200" dirty="0">
                          <a:effectLst/>
                        </a:rPr>
                        <a:t>73%</a:t>
                      </a:r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298730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57039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2DBDE-55DD-7313-D9BA-9CB6B1472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High Voltage Standoff for Electron Gun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894F0-5779-8D88-E725-D87EBFEFE5D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0779" y="932688"/>
            <a:ext cx="6635821" cy="2213069"/>
          </a:xfrm>
        </p:spPr>
        <p:txBody>
          <a:bodyPr vert="horz" lIns="0" tIns="0" rIns="0" bIns="0" rtlCol="0" anchor="t">
            <a:normAutofit/>
          </a:bodyPr>
          <a:lstStyle/>
          <a:p>
            <a:pPr marL="342900" indent="-342900">
              <a:buChar char="•"/>
            </a:pPr>
            <a:r>
              <a:rPr lang="en-US" sz="1600" dirty="0">
                <a:latin typeface="Arial"/>
                <a:cs typeface="Arial"/>
              </a:rPr>
              <a:t>High voltage electrostatic simulations completed to allow for sufficient standoff in and around the gun</a:t>
            </a:r>
          </a:p>
          <a:p>
            <a:pPr marL="342900" indent="-342900">
              <a:buChar char="•"/>
            </a:pPr>
            <a:r>
              <a:rPr lang="en-US" sz="1600" dirty="0">
                <a:latin typeface="Arial"/>
                <a:cs typeface="Arial"/>
              </a:rPr>
              <a:t>Gun is biased to -60 kV</a:t>
            </a:r>
          </a:p>
          <a:p>
            <a:pPr marL="342900" indent="-342900">
              <a:buChar char="•"/>
            </a:pPr>
            <a:r>
              <a:rPr lang="en-US" sz="1600" dirty="0">
                <a:latin typeface="Arial"/>
                <a:cs typeface="Arial"/>
              </a:rPr>
              <a:t>Utilizes existing ceramic design</a:t>
            </a:r>
          </a:p>
          <a:p>
            <a:pPr lvl="1" indent="-223520"/>
            <a:r>
              <a:rPr lang="en-US" sz="1400" dirty="0">
                <a:latin typeface="Arial"/>
                <a:cs typeface="Arial"/>
              </a:rPr>
              <a:t>Reduces lead time and tooling development</a:t>
            </a:r>
          </a:p>
          <a:p>
            <a:pPr marL="285750" indent="-285750">
              <a:buSzPct val="120000"/>
              <a:buChar char="•"/>
            </a:pPr>
            <a:r>
              <a:rPr lang="en-US" sz="1600" dirty="0">
                <a:latin typeface="Arial"/>
                <a:cs typeface="Arial"/>
              </a:rPr>
              <a:t>Remaining assemblies ready for further mechanical design</a:t>
            </a:r>
          </a:p>
          <a:p>
            <a:pPr marL="285750" indent="-285750">
              <a:buSzPct val="120000"/>
              <a:buChar char="•"/>
            </a:pPr>
            <a:r>
              <a:rPr lang="en-US" sz="1600" dirty="0">
                <a:latin typeface="Arial"/>
                <a:cs typeface="Arial"/>
              </a:rPr>
              <a:t>Reduction in peak E-field is possible with an increase in size 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37BEF9-302D-11CF-E817-0F4EC105D8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dirty="0" smtClean="0"/>
              <a:pPr/>
              <a:t>11</a:t>
            </a:fld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E73C941-1DFA-EE64-7D70-2FC12A8266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5451286"/>
              </p:ext>
            </p:extLst>
          </p:nvPr>
        </p:nvGraphicFramePr>
        <p:xfrm>
          <a:off x="934168" y="3416852"/>
          <a:ext cx="4413740" cy="1007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6870">
                  <a:extLst>
                    <a:ext uri="{9D8B030D-6E8A-4147-A177-3AD203B41FA5}">
                      <a16:colId xmlns:a16="http://schemas.microsoft.com/office/drawing/2014/main" val="2868609248"/>
                    </a:ext>
                  </a:extLst>
                </a:gridCol>
                <a:gridCol w="2206870">
                  <a:extLst>
                    <a:ext uri="{9D8B030D-6E8A-4147-A177-3AD203B41FA5}">
                      <a16:colId xmlns:a16="http://schemas.microsoft.com/office/drawing/2014/main" val="2247286650"/>
                    </a:ext>
                  </a:extLst>
                </a:gridCol>
              </a:tblGrid>
              <a:tr h="216370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</a:rPr>
                        <a:t>Location</a:t>
                      </a:r>
                      <a:endParaRPr lang="en-US" sz="12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</a:rPr>
                        <a:t>Peak E-Field</a:t>
                      </a:r>
                      <a:endParaRPr lang="en-US" sz="120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07246129"/>
                  </a:ext>
                </a:extLst>
              </a:tr>
              <a:tr h="277225">
                <a:tc>
                  <a:txBody>
                    <a:bodyPr/>
                    <a:lstStyle/>
                    <a:p>
                      <a:pPr marL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kern="1200" dirty="0">
                          <a:effectLst/>
                        </a:rPr>
                        <a:t>Air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kern="1200" dirty="0">
                          <a:effectLst/>
                        </a:rPr>
                        <a:t>2.2 MV/m</a:t>
                      </a:r>
                      <a:endParaRPr lang="en-US" sz="120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6990016"/>
                  </a:ext>
                </a:extLst>
              </a:tr>
              <a:tr h="256940">
                <a:tc>
                  <a:txBody>
                    <a:bodyPr/>
                    <a:lstStyle/>
                    <a:p>
                      <a:pPr marL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kern="1200" dirty="0">
                          <a:effectLst/>
                        </a:rPr>
                        <a:t>Ceramic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kern="1200" dirty="0">
                          <a:effectLst/>
                        </a:rPr>
                        <a:t>1.8 MV/m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58400444"/>
                  </a:ext>
                </a:extLst>
              </a:tr>
              <a:tr h="256940">
                <a:tc>
                  <a:txBody>
                    <a:bodyPr/>
                    <a:lstStyle/>
                    <a:p>
                      <a:pPr marL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kern="1200" dirty="0">
                          <a:effectLst/>
                        </a:rPr>
                        <a:t>Vacuum</a:t>
                      </a:r>
                      <a:endParaRPr lang="en-US" sz="12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</a:rPr>
                        <a:t>22.8 MV/m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93080638"/>
                  </a:ext>
                </a:extLst>
              </a:tr>
            </a:tbl>
          </a:graphicData>
        </a:graphic>
      </p:graphicFrame>
      <p:pic>
        <p:nvPicPr>
          <p:cNvPr id="5" name="Picture 6" descr="Chart&#10;&#10;Description automatically generated">
            <a:extLst>
              <a:ext uri="{FF2B5EF4-FFF2-40B4-BE49-F238E27FC236}">
                <a16:creationId xmlns:a16="http://schemas.microsoft.com/office/drawing/2014/main" id="{D4BA52FC-3ECB-2029-1E24-23C2658208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695" b="17556"/>
          <a:stretch/>
        </p:blipFill>
        <p:spPr>
          <a:xfrm>
            <a:off x="6248400" y="1493993"/>
            <a:ext cx="2743200" cy="308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7448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picture containing metalware, device&#10;&#10;Description automatically generated">
            <a:extLst>
              <a:ext uri="{FF2B5EF4-FFF2-40B4-BE49-F238E27FC236}">
                <a16:creationId xmlns:a16="http://schemas.microsoft.com/office/drawing/2014/main" id="{0D57D634-1A12-3879-1161-A5FF6C232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42" y="3006711"/>
            <a:ext cx="5882640" cy="17513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B55216-629B-085D-9730-A33FE581A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Cavity Design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E0FFFA-8EBD-F2AE-42C5-847E94FE1C2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28914" y="958088"/>
            <a:ext cx="5081286" cy="2070862"/>
          </a:xfrm>
        </p:spPr>
        <p:txBody>
          <a:bodyPr vert="horz" lIns="0" tIns="0" rIns="0" bIns="0" rtlCol="0" anchor="t">
            <a:normAutofit fontScale="70000" lnSpcReduction="20000"/>
          </a:bodyPr>
          <a:lstStyle/>
          <a:p>
            <a:pPr marL="342900" indent="-342900">
              <a:lnSpc>
                <a:spcPct val="150000"/>
              </a:lnSpc>
              <a:buChar char="•"/>
            </a:pPr>
            <a:r>
              <a:rPr lang="en-US" sz="1600" dirty="0">
                <a:latin typeface="Arial"/>
                <a:cs typeface="Arial"/>
              </a:rPr>
              <a:t>Klystron cavities were designed in HFSS </a:t>
            </a:r>
            <a:endParaRPr lang="en-US" sz="1600" dirty="0"/>
          </a:p>
          <a:p>
            <a:pPr marL="342900" indent="-342900">
              <a:lnSpc>
                <a:spcPct val="150000"/>
              </a:lnSpc>
              <a:buChar char="•"/>
            </a:pPr>
            <a:r>
              <a:rPr lang="en-US" sz="1600" dirty="0">
                <a:latin typeface="Arial"/>
                <a:cs typeface="Arial"/>
              </a:rPr>
              <a:t>Optimized for gap coupling factor (M) and shunt impedance (R/Q)</a:t>
            </a:r>
            <a:endParaRPr lang="en-US" sz="1600" dirty="0"/>
          </a:p>
          <a:p>
            <a:pPr lvl="1" indent="-223520">
              <a:lnSpc>
                <a:spcPct val="150000"/>
              </a:lnSpc>
              <a:buChar char="•"/>
            </a:pPr>
            <a:r>
              <a:rPr lang="en-US" sz="1400" dirty="0">
                <a:latin typeface="Arial"/>
                <a:cs typeface="Arial"/>
              </a:rPr>
              <a:t>M: 0.747 </a:t>
            </a:r>
          </a:p>
          <a:p>
            <a:pPr lvl="1" indent="-223520">
              <a:lnSpc>
                <a:spcPct val="150000"/>
              </a:lnSpc>
              <a:buChar char="•"/>
            </a:pPr>
            <a:r>
              <a:rPr lang="en-US" sz="1400" dirty="0">
                <a:latin typeface="Arial"/>
                <a:cs typeface="Arial"/>
              </a:rPr>
              <a:t>R/Q: 117</a:t>
            </a:r>
          </a:p>
          <a:p>
            <a:pPr lvl="1" indent="-223520">
              <a:lnSpc>
                <a:spcPct val="150000"/>
              </a:lnSpc>
            </a:pPr>
            <a:r>
              <a:rPr lang="en-US" sz="1400" dirty="0" err="1">
                <a:latin typeface="Arial"/>
                <a:cs typeface="Arial"/>
              </a:rPr>
              <a:t>Q</a:t>
            </a:r>
            <a:r>
              <a:rPr lang="en-US" sz="1400" baseline="-25000" dirty="0" err="1">
                <a:latin typeface="Arial"/>
                <a:cs typeface="Arial"/>
              </a:rPr>
              <a:t>ext</a:t>
            </a:r>
            <a:r>
              <a:rPr lang="en-US" sz="1400" dirty="0">
                <a:latin typeface="Arial"/>
                <a:cs typeface="Arial"/>
              </a:rPr>
              <a:t> Input – 250 , </a:t>
            </a:r>
            <a:r>
              <a:rPr lang="en-US" sz="1400" dirty="0" err="1">
                <a:latin typeface="Arial"/>
                <a:cs typeface="Arial"/>
              </a:rPr>
              <a:t>Q</a:t>
            </a:r>
            <a:r>
              <a:rPr lang="en-US" sz="1400" baseline="-25000" dirty="0" err="1">
                <a:latin typeface="Arial"/>
                <a:cs typeface="Arial"/>
              </a:rPr>
              <a:t>ext</a:t>
            </a:r>
            <a:r>
              <a:rPr lang="en-US" sz="1400" dirty="0">
                <a:latin typeface="Arial"/>
                <a:cs typeface="Arial"/>
              </a:rPr>
              <a:t> Output – 45</a:t>
            </a:r>
            <a:endParaRPr lang="en-US" sz="1400" baseline="-25000" dirty="0">
              <a:latin typeface="Arial"/>
              <a:cs typeface="Arial"/>
            </a:endParaRPr>
          </a:p>
          <a:p>
            <a:pPr marL="347345" indent="-342900">
              <a:lnSpc>
                <a:spcPct val="150000"/>
              </a:lnSpc>
              <a:buSzPct val="120000"/>
              <a:buChar char="•"/>
            </a:pPr>
            <a:r>
              <a:rPr lang="en-US" sz="1600" dirty="0">
                <a:latin typeface="Arial"/>
                <a:cs typeface="Arial"/>
              </a:rPr>
              <a:t>Same geometry used for all four cavities with slight changes in outer radius for final RF design</a:t>
            </a:r>
            <a:endParaRPr lang="en-US" sz="1600" dirty="0"/>
          </a:p>
          <a:p>
            <a:pPr marL="347345" indent="-342900">
              <a:lnSpc>
                <a:spcPct val="150000"/>
              </a:lnSpc>
              <a:buSzPct val="120000"/>
              <a:buChar char="•"/>
            </a:pPr>
            <a:r>
              <a:rPr lang="en-US" sz="1600" dirty="0">
                <a:latin typeface="Arial"/>
                <a:cs typeface="Arial"/>
              </a:rPr>
              <a:t>Design of IP and OP coupled cavities complete </a:t>
            </a:r>
            <a:endParaRPr lang="en-US" sz="1600" dirty="0"/>
          </a:p>
          <a:p>
            <a:pPr marL="804545" lvl="1" indent="-223520">
              <a:lnSpc>
                <a:spcPct val="150000"/>
              </a:lnSpc>
            </a:pPr>
            <a:r>
              <a:rPr lang="en-US" sz="1400" dirty="0">
                <a:latin typeface="Arial"/>
                <a:cs typeface="Arial"/>
              </a:rPr>
              <a:t>Side coupling compensates for location of inlet on magnet stack</a:t>
            </a:r>
            <a:endParaRPr lang="en-US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3A0961-4DDC-A69C-1D3F-683FF04454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909ADB-66CE-2C64-F32F-1C18A115032E}"/>
              </a:ext>
            </a:extLst>
          </p:cNvPr>
          <p:cNvSpPr txBox="1"/>
          <p:nvPr/>
        </p:nvSpPr>
        <p:spPr>
          <a:xfrm>
            <a:off x="3510235" y="4855014"/>
            <a:ext cx="118109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b="1" dirty="0">
                <a:cs typeface="Arial"/>
              </a:rPr>
              <a:t>Full RF Circuit</a:t>
            </a:r>
            <a:endParaRPr lang="en-US" sz="1100" b="1"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350392-D69E-0278-21C2-C55BCEFDE090}"/>
              </a:ext>
            </a:extLst>
          </p:cNvPr>
          <p:cNvSpPr txBox="1"/>
          <p:nvPr/>
        </p:nvSpPr>
        <p:spPr>
          <a:xfrm>
            <a:off x="6170885" y="3141618"/>
            <a:ext cx="2850044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b="1" dirty="0">
                <a:cs typeface="Arial"/>
              </a:rPr>
              <a:t>Input and Output Coupled Cavities</a:t>
            </a:r>
          </a:p>
        </p:txBody>
      </p:sp>
      <p:pic>
        <p:nvPicPr>
          <p:cNvPr id="9" name="Picture 10" descr="Diagram&#10;&#10;Description automatically generated">
            <a:extLst>
              <a:ext uri="{FF2B5EF4-FFF2-40B4-BE49-F238E27FC236}">
                <a16:creationId xmlns:a16="http://schemas.microsoft.com/office/drawing/2014/main" id="{B02E1288-20B7-3F63-D8DB-E1CD14CBBE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704" y="1152937"/>
            <a:ext cx="1873526" cy="1851994"/>
          </a:xfrm>
          <a:prstGeom prst="rect">
            <a:avLst/>
          </a:prstGeom>
        </p:spPr>
      </p:pic>
      <p:pic>
        <p:nvPicPr>
          <p:cNvPr id="11" name="Picture 11" descr="Diagram&#10;&#10;Description automatically generated">
            <a:extLst>
              <a:ext uri="{FF2B5EF4-FFF2-40B4-BE49-F238E27FC236}">
                <a16:creationId xmlns:a16="http://schemas.microsoft.com/office/drawing/2014/main" id="{5D7A6C24-D7D5-3AE6-249A-CBEBEA594D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0096" y="1247651"/>
            <a:ext cx="2080591" cy="177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479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E32D2-0897-A612-8665-68F01C473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Magnetic Focusing Circuit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4CD8AD-069E-80BD-4798-3B69B4E2434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17539" y="1000285"/>
            <a:ext cx="3850354" cy="3780707"/>
          </a:xfrm>
        </p:spPr>
        <p:txBody>
          <a:bodyPr vert="horz" lIns="0" tIns="0" rIns="0" bIns="0" rtlCol="0" anchor="t">
            <a:normAutofit/>
          </a:bodyPr>
          <a:lstStyle/>
          <a:p>
            <a:pPr marL="285750" indent="-285750">
              <a:lnSpc>
                <a:spcPct val="160000"/>
              </a:lnSpc>
              <a:buChar char="•"/>
            </a:pPr>
            <a:r>
              <a:rPr lang="en-US" sz="1600" dirty="0" err="1">
                <a:latin typeface="Arial"/>
                <a:cs typeface="Arial"/>
              </a:rPr>
              <a:t>NdFeB</a:t>
            </a:r>
            <a:r>
              <a:rPr lang="en-US" sz="1600" dirty="0">
                <a:latin typeface="Arial"/>
                <a:cs typeface="Arial"/>
              </a:rPr>
              <a:t> periodic permanent magnets are used to focus the beam</a:t>
            </a:r>
            <a:endParaRPr lang="en-US" sz="1600" dirty="0"/>
          </a:p>
          <a:p>
            <a:pPr lvl="1" indent="-223520">
              <a:lnSpc>
                <a:spcPct val="160000"/>
              </a:lnSpc>
            </a:pPr>
            <a:r>
              <a:rPr lang="en-US" sz="1400" dirty="0">
                <a:latin typeface="Arial"/>
                <a:cs typeface="Arial"/>
              </a:rPr>
              <a:t>Allows for lighter weight magnetic focusing than electromagnets </a:t>
            </a:r>
            <a:endParaRPr lang="en-US" sz="1400" dirty="0"/>
          </a:p>
          <a:p>
            <a:pPr marL="285750" indent="-285750">
              <a:lnSpc>
                <a:spcPct val="160000"/>
              </a:lnSpc>
              <a:buChar char="•"/>
            </a:pPr>
            <a:r>
              <a:rPr lang="en-US" sz="1600" dirty="0">
                <a:latin typeface="Arial"/>
                <a:cs typeface="Arial"/>
              </a:rPr>
              <a:t>Full nominal design complete which includes:</a:t>
            </a:r>
            <a:endParaRPr lang="en-US" sz="1600" dirty="0"/>
          </a:p>
          <a:p>
            <a:pPr lvl="1" indent="-223520">
              <a:lnSpc>
                <a:spcPct val="160000"/>
              </a:lnSpc>
            </a:pPr>
            <a:r>
              <a:rPr lang="en-US" sz="1400" dirty="0">
                <a:latin typeface="Arial"/>
                <a:cs typeface="Arial"/>
              </a:rPr>
              <a:t>Gaps in magnets for waveguide routing</a:t>
            </a:r>
          </a:p>
          <a:p>
            <a:pPr lvl="1" indent="-223520">
              <a:lnSpc>
                <a:spcPct val="160000"/>
              </a:lnSpc>
            </a:pPr>
            <a:r>
              <a:rPr lang="en-US" sz="1400" dirty="0">
                <a:latin typeface="Arial"/>
                <a:cs typeface="Arial"/>
              </a:rPr>
              <a:t>Correct field strength and period to focus beam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08D03A-F260-5B7B-4524-CC7DF83F42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EFE43365-CE1B-BFB0-CB03-A53542F22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1449" y="2889740"/>
            <a:ext cx="4912441" cy="1908114"/>
          </a:xfrm>
          <a:prstGeom prst="rect">
            <a:avLst/>
          </a:prstGeom>
        </p:spPr>
      </p:pic>
      <p:pic>
        <p:nvPicPr>
          <p:cNvPr id="7" name="Picture 7" descr="Chart, diagram&#10;&#10;Description automatically generated">
            <a:extLst>
              <a:ext uri="{FF2B5EF4-FFF2-40B4-BE49-F238E27FC236}">
                <a16:creationId xmlns:a16="http://schemas.microsoft.com/office/drawing/2014/main" id="{ECF5CA98-B025-594D-1C1D-81B8771426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9043" y="1067624"/>
            <a:ext cx="4986184" cy="162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4822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E32D2-0897-A612-8665-68F01C473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Magnetic Focusing Circuit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08D03A-F260-5B7B-4524-CC7DF83F42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46E6C17-2F62-E203-C897-5701C098B2DF}"/>
              </a:ext>
            </a:extLst>
          </p:cNvPr>
          <p:cNvSpPr txBox="1">
            <a:spLocks/>
          </p:cNvSpPr>
          <p:nvPr/>
        </p:nvSpPr>
        <p:spPr>
          <a:xfrm>
            <a:off x="450779" y="932688"/>
            <a:ext cx="8102529" cy="210390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itchFamily="34" charset="0"/>
              <a:buChar char="•"/>
            </a:pPr>
            <a:r>
              <a:rPr lang="en-US" sz="1800" dirty="0">
                <a:latin typeface="Arial"/>
                <a:cs typeface="Arial"/>
              </a:rPr>
              <a:t>Initial prototype klystron will use larger magnets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800" dirty="0">
                <a:latin typeface="Arial"/>
                <a:cs typeface="Arial"/>
              </a:rPr>
              <a:t>Preliminary designs show reduction in weight is possible with more complex magnet design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800" dirty="0">
                <a:latin typeface="Arial"/>
                <a:cs typeface="Arial"/>
              </a:rPr>
              <a:t>Weight reduction from 3.25 kg to 1.35 kg -&gt; </a:t>
            </a:r>
            <a:r>
              <a:rPr lang="en-US" sz="1800" b="1" dirty="0">
                <a:latin typeface="Arial"/>
                <a:cs typeface="Arial"/>
              </a:rPr>
              <a:t>~60% weight decrease</a:t>
            </a:r>
            <a:endParaRPr lang="en-US" sz="1800" b="1" dirty="0"/>
          </a:p>
          <a:p>
            <a:pPr lvl="1" indent="-223520"/>
            <a:r>
              <a:rPr lang="en-US" sz="1800">
                <a:latin typeface="Arial"/>
                <a:cs typeface="Arial"/>
              </a:rPr>
              <a:t>Magnets hug beam pipe, reducing the inner diameter</a:t>
            </a:r>
            <a:endParaRPr lang="en-US" sz="1800" b="1"/>
          </a:p>
          <a:p>
            <a:endParaRPr lang="en-US" sz="1800" dirty="0">
              <a:latin typeface="Arial"/>
              <a:cs typeface="Arial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1800" dirty="0">
              <a:latin typeface="Arial"/>
              <a:cs typeface="Arial"/>
            </a:endParaRPr>
          </a:p>
          <a:p>
            <a:pPr marL="342900" indent="-342900"/>
            <a:endParaRPr lang="en-US" sz="1800" dirty="0">
              <a:latin typeface="Arial"/>
              <a:cs typeface="Arial"/>
            </a:endParaRPr>
          </a:p>
          <a:p>
            <a:pPr marL="800100" lvl="1" indent="-342900"/>
            <a:endParaRPr lang="en-US" sz="1600" dirty="0">
              <a:latin typeface="Arial"/>
              <a:cs typeface="Arial"/>
            </a:endParaRPr>
          </a:p>
        </p:txBody>
      </p:sp>
      <p:pic>
        <p:nvPicPr>
          <p:cNvPr id="12" name="Picture 5" descr="Chart, box and whisker chart&#10;&#10;Description automatically generated">
            <a:extLst>
              <a:ext uri="{FF2B5EF4-FFF2-40B4-BE49-F238E27FC236}">
                <a16:creationId xmlns:a16="http://schemas.microsoft.com/office/drawing/2014/main" id="{AD75DE6C-9724-28F8-79DD-0FB49B055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287" y="2970919"/>
            <a:ext cx="6252086" cy="178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4310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482B6-BFFD-2EB4-6A27-7E5D41DC6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TESLA Simulations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0A7B4-8C97-6A20-2C07-3812E285130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37132" y="908541"/>
            <a:ext cx="4830377" cy="2109656"/>
          </a:xfrm>
        </p:spPr>
        <p:txBody>
          <a:bodyPr vert="horz" lIns="0" tIns="0" rIns="0" bIns="0" rtlCol="0" anchor="t">
            <a:normAutofit lnSpcReduction="10000"/>
          </a:bodyPr>
          <a:lstStyle/>
          <a:p>
            <a:pPr marL="342900" indent="-342900">
              <a:lnSpc>
                <a:spcPct val="150000"/>
              </a:lnSpc>
              <a:buChar char="•"/>
            </a:pPr>
            <a:r>
              <a:rPr lang="en-US" sz="1600" dirty="0">
                <a:latin typeface="Arial"/>
                <a:cs typeface="Arial"/>
              </a:rPr>
              <a:t>TESLA, a 2.5D large-signal code, is used in the optimization process of the klystron</a:t>
            </a:r>
            <a:endParaRPr lang="en-US" dirty="0"/>
          </a:p>
          <a:p>
            <a:pPr lvl="1" indent="-223520">
              <a:lnSpc>
                <a:spcPct val="150000"/>
              </a:lnSpc>
            </a:pPr>
            <a:r>
              <a:rPr lang="en-US" sz="1400" dirty="0">
                <a:latin typeface="Arial"/>
                <a:cs typeface="Arial"/>
              </a:rPr>
              <a:t>Optimization of cavity positions, frequencies, and external Q factors </a:t>
            </a:r>
          </a:p>
          <a:p>
            <a:pPr marL="283210" indent="-285750">
              <a:lnSpc>
                <a:spcPct val="150000"/>
              </a:lnSpc>
              <a:buChar char="•"/>
            </a:pPr>
            <a:r>
              <a:rPr lang="en-US" sz="1600" dirty="0">
                <a:latin typeface="Arial"/>
                <a:cs typeface="Arial"/>
              </a:rPr>
              <a:t>Current optimized design produces </a:t>
            </a:r>
            <a:r>
              <a:rPr lang="en-US" sz="1600" b="1" dirty="0">
                <a:latin typeface="Arial"/>
                <a:cs typeface="Arial"/>
              </a:rPr>
              <a:t>619 kW at 57% efficiency</a:t>
            </a:r>
            <a:r>
              <a:rPr lang="en-US" sz="1600" dirty="0">
                <a:latin typeface="Arial"/>
                <a:cs typeface="Arial"/>
              </a:rPr>
              <a:t> -- gain of </a:t>
            </a:r>
            <a:r>
              <a:rPr lang="en-US" sz="1600" b="1" dirty="0">
                <a:latin typeface="Arial"/>
                <a:cs typeface="Arial"/>
              </a:rPr>
              <a:t>36 dB</a:t>
            </a:r>
          </a:p>
          <a:p>
            <a:pPr>
              <a:lnSpc>
                <a:spcPct val="150000"/>
              </a:lnSpc>
            </a:pPr>
            <a:endParaRPr lang="en-US" sz="1600" dirty="0">
              <a:latin typeface="Arial"/>
              <a:cs typeface="Arial"/>
            </a:endParaRPr>
          </a:p>
          <a:p>
            <a:pPr indent="-285750">
              <a:lnSpc>
                <a:spcPct val="150000"/>
              </a:lnSpc>
            </a:pPr>
            <a:endParaRPr lang="en-US" sz="1600" b="1" dirty="0"/>
          </a:p>
          <a:p>
            <a:pPr lvl="1" indent="-223520"/>
            <a:endParaRPr lang="en-US" sz="1600" dirty="0"/>
          </a:p>
          <a:p>
            <a:pPr lvl="1" indent="-223520"/>
            <a:endParaRPr lang="en-US" sz="1600" dirty="0"/>
          </a:p>
          <a:p>
            <a:pPr lvl="1" indent="-223520"/>
            <a:endParaRPr lang="en-US" sz="1600" dirty="0"/>
          </a:p>
          <a:p>
            <a:pPr lvl="1" indent="-223520"/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63DDE2-83C8-64E5-F8B5-D72C7DED09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1109E8F4-F5B9-B9AA-045A-31C3CC284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207" y="973249"/>
            <a:ext cx="2454378" cy="1973335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C05ACDBF-431F-5FE4-4FF7-9855C14958AC}"/>
              </a:ext>
            </a:extLst>
          </p:cNvPr>
          <p:cNvSpPr txBox="1"/>
          <p:nvPr/>
        </p:nvSpPr>
        <p:spPr>
          <a:xfrm>
            <a:off x="7657975" y="1890033"/>
            <a:ext cx="828971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/>
              <a:t>R vs. Z</a:t>
            </a:r>
            <a:endParaRPr lang="en-US" sz="1400" b="1">
              <a:cs typeface="Arial"/>
            </a:endParaRPr>
          </a:p>
        </p:txBody>
      </p:sp>
      <p:pic>
        <p:nvPicPr>
          <p:cNvPr id="10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4647558B-E507-636D-2153-1EFCC2587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6747" y="3137263"/>
            <a:ext cx="2705394" cy="2010189"/>
          </a:xfrm>
          <a:prstGeom prst="rect">
            <a:avLst/>
          </a:prstGeom>
        </p:spPr>
      </p:pic>
      <p:pic>
        <p:nvPicPr>
          <p:cNvPr id="12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A8FCC35C-E525-78B5-0429-FE8D55C70F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839" y="3050242"/>
            <a:ext cx="2713441" cy="209233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48B5A99-D607-DB04-5BF1-39B65273DC69}"/>
              </a:ext>
            </a:extLst>
          </p:cNvPr>
          <p:cNvSpPr txBox="1"/>
          <p:nvPr/>
        </p:nvSpPr>
        <p:spPr>
          <a:xfrm>
            <a:off x="6311230" y="2895086"/>
            <a:ext cx="2954607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/>
              <a:t>RF Bandwidth at Fixed Drive</a:t>
            </a:r>
            <a:endParaRPr lang="en-US" sz="1400" b="1" dirty="0"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CD224E-50B3-6EFF-4228-43C08637975E}"/>
              </a:ext>
            </a:extLst>
          </p:cNvPr>
          <p:cNvSpPr txBox="1"/>
          <p:nvPr/>
        </p:nvSpPr>
        <p:spPr>
          <a:xfrm>
            <a:off x="3184236" y="2893538"/>
            <a:ext cx="3514556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/>
              <a:t>Transfer curve at 5.712 GHz</a:t>
            </a:r>
            <a:endParaRPr lang="en-US" sz="1600" b="1" dirty="0">
              <a:cs typeface="Arial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5C28071B-0252-84B8-C9D6-6EBE7A80F428}"/>
              </a:ext>
            </a:extLst>
          </p:cNvPr>
          <p:cNvSpPr txBox="1">
            <a:spLocks/>
          </p:cNvSpPr>
          <p:nvPr/>
        </p:nvSpPr>
        <p:spPr>
          <a:xfrm>
            <a:off x="136595" y="3049117"/>
            <a:ext cx="3534441" cy="1787685"/>
          </a:xfrm>
          <a:prstGeom prst="rect">
            <a:avLst/>
          </a:prstGeom>
        </p:spPr>
        <p:txBody>
          <a:bodyPr vert="horz" lIns="0" tIns="0" rIns="0" bIns="0" rtlCol="0" anchor="t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 typeface="Arial,Sans-Serif"/>
              <a:buChar char="•"/>
            </a:pPr>
            <a:r>
              <a:rPr lang="en-US" sz="1600" dirty="0">
                <a:latin typeface="Arial"/>
                <a:cs typeface="Arial"/>
              </a:rPr>
              <a:t>Maintain output power goal over ~ 40 MHz</a:t>
            </a:r>
            <a:endParaRPr lang="en-US" sz="1600" dirty="0"/>
          </a:p>
          <a:p>
            <a:pPr marL="342900" indent="-342900">
              <a:lnSpc>
                <a:spcPct val="150000"/>
              </a:lnSpc>
              <a:buFont typeface="Arial,Sans-Serif"/>
              <a:buChar char="•"/>
            </a:pPr>
            <a:r>
              <a:rPr lang="en-US" sz="1600" dirty="0">
                <a:latin typeface="Arial"/>
                <a:cs typeface="Arial"/>
              </a:rPr>
              <a:t>Input SSA can be nominally operated at 350 W</a:t>
            </a:r>
          </a:p>
          <a:p>
            <a:pPr marL="742950" lvl="1" indent="-223520">
              <a:lnSpc>
                <a:spcPct val="150000"/>
              </a:lnSpc>
              <a:buFont typeface="Arial,Sans-Serif"/>
              <a:buChar char="•"/>
            </a:pPr>
            <a:r>
              <a:rPr lang="en-US" sz="1600" dirty="0">
                <a:latin typeface="Arial"/>
                <a:cs typeface="Arial"/>
              </a:rPr>
              <a:t>Nominal klystron design was optimized at 150 W </a:t>
            </a:r>
          </a:p>
          <a:p>
            <a:pPr indent="-285750">
              <a:lnSpc>
                <a:spcPct val="150000"/>
              </a:lnSpc>
            </a:pPr>
            <a:endParaRPr lang="en-US" sz="1600" b="1" dirty="0"/>
          </a:p>
          <a:p>
            <a:pPr lvl="1" indent="-223520"/>
            <a:endParaRPr lang="en-US" sz="1600" dirty="0"/>
          </a:p>
          <a:p>
            <a:pPr lvl="1" indent="-223520"/>
            <a:endParaRPr lang="en-US" sz="1600" dirty="0"/>
          </a:p>
          <a:p>
            <a:pPr lvl="1" indent="-223520"/>
            <a:endParaRPr lang="en-US" sz="1600" dirty="0"/>
          </a:p>
          <a:p>
            <a:pPr lvl="1" indent="-223520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32148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14903-F10B-7FF8-4F3C-ED5CE62A3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Mechanical Design, Test, and 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DFD06-A7D1-2316-E0AA-F1BDA7C2FA3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04800" y="932689"/>
            <a:ext cx="5595710" cy="2401062"/>
          </a:xfrm>
        </p:spPr>
        <p:txBody>
          <a:bodyPr vert="horz" lIns="0" tIns="0" rIns="0" bIns="0" rtlCol="0" anchor="t">
            <a:normAutofit/>
          </a:bodyPr>
          <a:lstStyle/>
          <a:p>
            <a:pPr marL="342900" indent="-342900">
              <a:lnSpc>
                <a:spcPct val="150000"/>
              </a:lnSpc>
              <a:buFont typeface="Arial,Sans-Serif" pitchFamily="34" charset="0"/>
              <a:buChar char="•"/>
            </a:pPr>
            <a:r>
              <a:rPr lang="en-US" sz="1600" dirty="0">
                <a:latin typeface="Arial"/>
                <a:cs typeface="Arial"/>
              </a:rPr>
              <a:t>Full mechanical package is nearly finished</a:t>
            </a:r>
          </a:p>
          <a:p>
            <a:pPr marL="800100" lvl="1" indent="-342900">
              <a:lnSpc>
                <a:spcPct val="150000"/>
              </a:lnSpc>
              <a:buFont typeface="Arial,Sans-Serif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Many pieces are being manufactured</a:t>
            </a:r>
          </a:p>
          <a:p>
            <a:pPr marL="342900" indent="-342900">
              <a:lnSpc>
                <a:spcPct val="150000"/>
              </a:lnSpc>
              <a:buFont typeface="Arial,Sans-Serif" pitchFamily="34" charset="0"/>
              <a:buChar char="•"/>
            </a:pPr>
            <a:r>
              <a:rPr lang="en-US" sz="1600" dirty="0">
                <a:latin typeface="Arial"/>
                <a:cs typeface="Arial"/>
              </a:rPr>
              <a:t>Next steps:</a:t>
            </a:r>
          </a:p>
          <a:p>
            <a:pPr marL="800100" lvl="1" indent="-342900">
              <a:lnSpc>
                <a:spcPct val="150000"/>
              </a:lnSpc>
              <a:buFont typeface="Arial,Sans-Serif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Cold test of individual cavities</a:t>
            </a:r>
          </a:p>
          <a:p>
            <a:pPr marL="800100" lvl="1" indent="-342900">
              <a:lnSpc>
                <a:spcPct val="150000"/>
              </a:lnSpc>
              <a:buFont typeface="Arial,Sans-Serif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System is brazed, leaked checked, and baked-out</a:t>
            </a:r>
          </a:p>
          <a:p>
            <a:pPr marL="800100" lvl="1" indent="-342900">
              <a:lnSpc>
                <a:spcPct val="150000"/>
              </a:lnSpc>
              <a:buFont typeface="Arial,Sans-Serif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High power tests using pre-established modulator at SLAC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DA6420-3E88-E9A6-6E0F-4520F07E88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dirty="0" smtClean="0"/>
              <a:pPr/>
              <a:t>16</a:t>
            </a:fld>
            <a:endParaRPr lang="en-US" dirty="0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E28EA064-D21D-1984-DEE2-99295C0C0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822" y="3181350"/>
            <a:ext cx="5448688" cy="1606427"/>
          </a:xfrm>
          <a:prstGeom prst="rect">
            <a:avLst/>
          </a:prstGeom>
        </p:spPr>
      </p:pic>
      <p:pic>
        <p:nvPicPr>
          <p:cNvPr id="7" name="Picture 6" descr="A picture containing text, indoor, stack, stacked&#10;&#10;Description automatically generated">
            <a:extLst>
              <a:ext uri="{FF2B5EF4-FFF2-40B4-BE49-F238E27FC236}">
                <a16:creationId xmlns:a16="http://schemas.microsoft.com/office/drawing/2014/main" id="{674630BB-18E4-D694-AF29-9A47EE88E9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67" r="12222" b="2267"/>
          <a:stretch/>
        </p:blipFill>
        <p:spPr>
          <a:xfrm>
            <a:off x="6047532" y="1123950"/>
            <a:ext cx="2560406" cy="26392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0CF0AE-8271-94E3-416E-6E8110BE96D0}"/>
              </a:ext>
            </a:extLst>
          </p:cNvPr>
          <p:cNvSpPr txBox="1"/>
          <p:nvPr/>
        </p:nvSpPr>
        <p:spPr>
          <a:xfrm>
            <a:off x="6187814" y="3804375"/>
            <a:ext cx="2367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Modulator to be used in high power testing</a:t>
            </a:r>
          </a:p>
        </p:txBody>
      </p:sp>
    </p:spTree>
    <p:extLst>
      <p:ext uri="{BB962C8B-B14F-4D97-AF65-F5344CB8AC3E}">
        <p14:creationId xmlns:p14="http://schemas.microsoft.com/office/powerpoint/2010/main" val="32494948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71125-0579-4794-89D8-8D7274D43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215" y="2419350"/>
            <a:ext cx="8103570" cy="564775"/>
          </a:xfrm>
        </p:spPr>
        <p:txBody>
          <a:bodyPr/>
          <a:lstStyle/>
          <a:p>
            <a:pPr algn="ctr"/>
            <a:r>
              <a:rPr lang="en-US" dirty="0"/>
              <a:t>Thank you!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C7702D-FA91-49B6-8D3C-CB46747FD7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dirty="0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537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71125-0579-4794-89D8-8D7274D43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215" y="2419350"/>
            <a:ext cx="8103570" cy="564775"/>
          </a:xfrm>
        </p:spPr>
        <p:txBody>
          <a:bodyPr/>
          <a:lstStyle/>
          <a:p>
            <a:pPr algn="ctr"/>
            <a:r>
              <a:rPr lang="en-US" dirty="0">
                <a:latin typeface="Arial"/>
                <a:cs typeface="Arial"/>
              </a:rPr>
              <a:t>Reference slides follow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C7702D-FA91-49B6-8D3C-CB46747FD7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dirty="0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7959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9E201-D035-8F1D-03A8-9B0BB8883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High-Level Block Diagram Overview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DF8D6-E3C9-C456-8BED-3575458017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19</a:t>
            </a:fld>
            <a:endParaRPr lang="en-US" dirty="0"/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A05D0F9B-6B95-DD55-2BC9-AE2BEDF77F57}"/>
              </a:ext>
            </a:extLst>
          </p:cNvPr>
          <p:cNvGrpSpPr/>
          <p:nvPr/>
        </p:nvGrpSpPr>
        <p:grpSpPr>
          <a:xfrm>
            <a:off x="4914051" y="937980"/>
            <a:ext cx="3420386" cy="3873691"/>
            <a:chOff x="3121263" y="969295"/>
            <a:chExt cx="3420386" cy="3873691"/>
          </a:xfrm>
        </p:grpSpPr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1016C927-8509-986A-3530-C634EC914838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3233356" y="3915862"/>
              <a:ext cx="1299579" cy="7830"/>
            </a:xfrm>
            <a:prstGeom prst="straightConnector1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17A6FE81-73D7-F028-BACD-A1E5511BB16B}"/>
                </a:ext>
              </a:extLst>
            </p:cNvPr>
            <p:cNvGrpSpPr/>
            <p:nvPr/>
          </p:nvGrpSpPr>
          <p:grpSpPr>
            <a:xfrm>
              <a:off x="3514726" y="2571750"/>
              <a:ext cx="2571747" cy="642937"/>
              <a:chOff x="3514726" y="2571750"/>
              <a:chExt cx="2571747" cy="642937"/>
            </a:xfrm>
          </p:grpSpPr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93B81E94-E672-C1BE-7C90-937E239899F5}"/>
                  </a:ext>
                </a:extLst>
              </p:cNvPr>
              <p:cNvSpPr/>
              <p:nvPr/>
            </p:nvSpPr>
            <p:spPr>
              <a:xfrm>
                <a:off x="3514726" y="2571750"/>
                <a:ext cx="642935" cy="642937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 dirty="0">
                    <a:cs typeface="Arial"/>
                  </a:rPr>
                  <a:t>C49</a:t>
                </a:r>
                <a:endParaRPr lang="en-US" dirty="0"/>
              </a:p>
            </p:txBody>
          </p:sp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7D86E6CF-2F8C-016F-A9F3-06EC49538671}"/>
                  </a:ext>
                </a:extLst>
              </p:cNvPr>
              <p:cNvSpPr/>
              <p:nvPr/>
            </p:nvSpPr>
            <p:spPr>
              <a:xfrm>
                <a:off x="4157661" y="2571750"/>
                <a:ext cx="642937" cy="642937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 dirty="0">
                    <a:cs typeface="Arial"/>
                  </a:rPr>
                  <a:t>C50</a:t>
                </a:r>
                <a:endParaRPr lang="en-US" dirty="0"/>
              </a:p>
            </p:txBody>
          </p: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4BEE9983-8190-9B53-F8C4-3B9886770181}"/>
                  </a:ext>
                </a:extLst>
              </p:cNvPr>
              <p:cNvSpPr/>
              <p:nvPr/>
            </p:nvSpPr>
            <p:spPr>
              <a:xfrm>
                <a:off x="4800599" y="2571750"/>
                <a:ext cx="642936" cy="642937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 dirty="0">
                    <a:cs typeface="Arial"/>
                  </a:rPr>
                  <a:t>C51</a:t>
                </a:r>
                <a:endParaRPr lang="en-US" dirty="0"/>
              </a:p>
            </p:txBody>
          </p:sp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FCAA9AF8-B39C-E630-C0F0-BA1ADFF2F365}"/>
                  </a:ext>
                </a:extLst>
              </p:cNvPr>
              <p:cNvSpPr/>
              <p:nvPr/>
            </p:nvSpPr>
            <p:spPr>
              <a:xfrm>
                <a:off x="5443537" y="2571750"/>
                <a:ext cx="642936" cy="642937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 dirty="0">
                    <a:cs typeface="Arial"/>
                  </a:rPr>
                  <a:t>C52</a:t>
                </a:r>
                <a:endParaRPr lang="en-US" dirty="0"/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CB33D92C-4D82-4DE3-16AB-25F726257E0E}"/>
                </a:ext>
              </a:extLst>
            </p:cNvPr>
            <p:cNvGrpSpPr/>
            <p:nvPr/>
          </p:nvGrpSpPr>
          <p:grpSpPr>
            <a:xfrm>
              <a:off x="4421983" y="3222513"/>
              <a:ext cx="1471609" cy="914402"/>
              <a:chOff x="3750471" y="1635917"/>
              <a:chExt cx="1471609" cy="914402"/>
            </a:xfrm>
          </p:grpSpPr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DDA61ED1-1680-BED3-1363-4E595683C242}"/>
                  </a:ext>
                </a:extLst>
              </p:cNvPr>
              <p:cNvSpPr/>
              <p:nvPr/>
            </p:nvSpPr>
            <p:spPr>
              <a:xfrm>
                <a:off x="3750471" y="1935956"/>
                <a:ext cx="1471609" cy="314325"/>
              </a:xfrm>
              <a:prstGeom prst="rect">
                <a:avLst/>
              </a:prstGeom>
              <a:solidFill>
                <a:srgbClr val="E17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 dirty="0">
                    <a:cs typeface="Arial"/>
                  </a:rPr>
                  <a:t>Magic Tee</a:t>
                </a:r>
                <a:endParaRPr lang="en-US" dirty="0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EF4CA4A9-B44C-8760-DDC0-AFA58CC541C5}"/>
                  </a:ext>
                </a:extLst>
              </p:cNvPr>
              <p:cNvSpPr/>
              <p:nvPr/>
            </p:nvSpPr>
            <p:spPr>
              <a:xfrm>
                <a:off x="3750471" y="2250281"/>
                <a:ext cx="171447" cy="300038"/>
              </a:xfrm>
              <a:prstGeom prst="rect">
                <a:avLst/>
              </a:prstGeom>
              <a:solidFill>
                <a:srgbClr val="E17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5CA76D17-E68C-5A16-F948-51F6D7C389E8}"/>
                  </a:ext>
                </a:extLst>
              </p:cNvPr>
              <p:cNvSpPr/>
              <p:nvPr/>
            </p:nvSpPr>
            <p:spPr>
              <a:xfrm>
                <a:off x="5050633" y="2250281"/>
                <a:ext cx="171447" cy="300038"/>
              </a:xfrm>
              <a:prstGeom prst="rect">
                <a:avLst/>
              </a:prstGeom>
              <a:solidFill>
                <a:srgbClr val="E17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F28930FA-BB6F-7A63-7741-C6484F8FD12B}"/>
                  </a:ext>
                </a:extLst>
              </p:cNvPr>
              <p:cNvSpPr/>
              <p:nvPr/>
            </p:nvSpPr>
            <p:spPr>
              <a:xfrm>
                <a:off x="3750471" y="1635917"/>
                <a:ext cx="171447" cy="300038"/>
              </a:xfrm>
              <a:prstGeom prst="rect">
                <a:avLst/>
              </a:prstGeom>
              <a:solidFill>
                <a:srgbClr val="E17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85338B4A-623A-E17B-AE25-EC513FBE0846}"/>
                  </a:ext>
                </a:extLst>
              </p:cNvPr>
              <p:cNvSpPr/>
              <p:nvPr/>
            </p:nvSpPr>
            <p:spPr>
              <a:xfrm>
                <a:off x="5050633" y="1635918"/>
                <a:ext cx="171447" cy="300038"/>
              </a:xfrm>
              <a:prstGeom prst="rect">
                <a:avLst/>
              </a:prstGeom>
              <a:solidFill>
                <a:srgbClr val="E17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BE07CC7D-A8FD-99D8-D2DB-45D53FFAF6B7}"/>
                </a:ext>
              </a:extLst>
            </p:cNvPr>
            <p:cNvGrpSpPr/>
            <p:nvPr/>
          </p:nvGrpSpPr>
          <p:grpSpPr>
            <a:xfrm>
              <a:off x="3875241" y="4125143"/>
              <a:ext cx="1331802" cy="584775"/>
              <a:chOff x="3875241" y="4117314"/>
              <a:chExt cx="1331802" cy="584775"/>
            </a:xfrm>
          </p:grpSpPr>
          <p:sp>
            <p:nvSpPr>
              <p:cNvPr id="163" name="Trapezoid 162">
                <a:extLst>
                  <a:ext uri="{FF2B5EF4-FFF2-40B4-BE49-F238E27FC236}">
                    <a16:creationId xmlns:a16="http://schemas.microsoft.com/office/drawing/2014/main" id="{21BD46DD-2E10-A7B7-17FC-896C14644D79}"/>
                  </a:ext>
                </a:extLst>
              </p:cNvPr>
              <p:cNvSpPr/>
              <p:nvPr/>
            </p:nvSpPr>
            <p:spPr>
              <a:xfrm>
                <a:off x="3940812" y="4130427"/>
                <a:ext cx="1178718" cy="500061"/>
              </a:xfrm>
              <a:prstGeom prst="trapezoid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cs typeface="Arial"/>
                </a:endParaRPr>
              </a:p>
            </p:txBody>
          </p:sp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AC2C0DC1-AF7C-309E-251F-353EE305C92D}"/>
                  </a:ext>
                </a:extLst>
              </p:cNvPr>
              <p:cNvSpPr txBox="1"/>
              <p:nvPr/>
            </p:nvSpPr>
            <p:spPr>
              <a:xfrm>
                <a:off x="3875241" y="4117314"/>
                <a:ext cx="1331802" cy="584775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FFFFFF"/>
                    </a:solidFill>
                    <a:cs typeface="Arial"/>
                  </a:rPr>
                  <a:t>Klystron 26</a:t>
                </a:r>
              </a:p>
              <a:p>
                <a:pPr algn="ctr"/>
                <a:r>
                  <a:rPr lang="en-US" sz="1600" dirty="0">
                    <a:solidFill>
                      <a:srgbClr val="FFFFFF"/>
                    </a:solidFill>
                    <a:cs typeface="Arial"/>
                  </a:rPr>
                  <a:t>Mod</a:t>
                </a: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8B784D1B-C62C-F631-E521-6ADCBD754E30}"/>
                </a:ext>
              </a:extLst>
            </p:cNvPr>
            <p:cNvGrpSpPr/>
            <p:nvPr/>
          </p:nvGrpSpPr>
          <p:grpSpPr>
            <a:xfrm>
              <a:off x="3149979" y="1144818"/>
              <a:ext cx="1370945" cy="584775"/>
              <a:chOff x="5122829" y="4111922"/>
              <a:chExt cx="1370945" cy="584775"/>
            </a:xfrm>
          </p:grpSpPr>
          <p:sp>
            <p:nvSpPr>
              <p:cNvPr id="161" name="Trapezoid 160">
                <a:extLst>
                  <a:ext uri="{FF2B5EF4-FFF2-40B4-BE49-F238E27FC236}">
                    <a16:creationId xmlns:a16="http://schemas.microsoft.com/office/drawing/2014/main" id="{195275AD-06E3-D832-FFA9-F1262EFCC264}"/>
                  </a:ext>
                </a:extLst>
              </p:cNvPr>
              <p:cNvSpPr/>
              <p:nvPr/>
            </p:nvSpPr>
            <p:spPr>
              <a:xfrm rot="10800000">
                <a:off x="5214154" y="4120401"/>
                <a:ext cx="1178718" cy="500061"/>
              </a:xfrm>
              <a:prstGeom prst="trapezoid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cs typeface="Arial"/>
                </a:endParaRPr>
              </a:p>
            </p:txBody>
          </p:sp>
          <p:sp>
            <p:nvSpPr>
              <p:cNvPr id="162" name="TextBox 161">
                <a:extLst>
                  <a:ext uri="{FF2B5EF4-FFF2-40B4-BE49-F238E27FC236}">
                    <a16:creationId xmlns:a16="http://schemas.microsoft.com/office/drawing/2014/main" id="{B1E1F0CE-7CCB-B750-0A0D-214ED4FDE6CE}"/>
                  </a:ext>
                </a:extLst>
              </p:cNvPr>
              <p:cNvSpPr txBox="1"/>
              <p:nvPr/>
            </p:nvSpPr>
            <p:spPr>
              <a:xfrm>
                <a:off x="5122829" y="4111922"/>
                <a:ext cx="1370945" cy="584775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FFFFFF"/>
                    </a:solidFill>
                    <a:cs typeface="Arial"/>
                  </a:rPr>
                  <a:t>Klystron 25</a:t>
                </a:r>
              </a:p>
              <a:p>
                <a:pPr algn="ctr"/>
                <a:r>
                  <a:rPr lang="en-US" sz="1600" dirty="0">
                    <a:solidFill>
                      <a:srgbClr val="FFFFFF"/>
                    </a:solidFill>
                    <a:cs typeface="Arial"/>
                  </a:rPr>
                  <a:t>Mod</a:t>
                </a:r>
              </a:p>
            </p:txBody>
          </p:sp>
        </p:grp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6630A219-462D-CBE7-911F-892A95E9991B}"/>
                </a:ext>
              </a:extLst>
            </p:cNvPr>
            <p:cNvSpPr/>
            <p:nvPr/>
          </p:nvSpPr>
          <p:spPr>
            <a:xfrm>
              <a:off x="4796621" y="1183448"/>
              <a:ext cx="758604" cy="47227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dirty="0">
                  <a:cs typeface="Arial"/>
                </a:rPr>
                <a:t>Load</a:t>
              </a:r>
              <a:endParaRPr lang="en-US" dirty="0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E08DC5D9-BF81-241B-97AA-85EB50DF0325}"/>
                </a:ext>
              </a:extLst>
            </p:cNvPr>
            <p:cNvSpPr/>
            <p:nvPr/>
          </p:nvSpPr>
          <p:spPr>
            <a:xfrm>
              <a:off x="5444622" y="4159959"/>
              <a:ext cx="758604" cy="472270"/>
            </a:xfrm>
            <a:prstGeom prst="rect">
              <a:avLst/>
            </a:prstGeom>
            <a:solidFill>
              <a:srgbClr val="E17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dirty="0">
                  <a:cs typeface="Arial"/>
                </a:rPr>
                <a:t>Load</a:t>
              </a:r>
              <a:endParaRPr lang="en-US" dirty="0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70836471-3D46-FA6B-B5D3-87CD0FF41B69}"/>
                </a:ext>
              </a:extLst>
            </p:cNvPr>
            <p:cNvSpPr/>
            <p:nvPr/>
          </p:nvSpPr>
          <p:spPr>
            <a:xfrm>
              <a:off x="5783045" y="1191276"/>
              <a:ext cx="758604" cy="47227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dirty="0">
                  <a:cs typeface="Arial"/>
                </a:rPr>
                <a:t>LLRF</a:t>
              </a:r>
              <a:endParaRPr lang="en-US" dirty="0"/>
            </a:p>
          </p:txBody>
        </p: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6CC1D121-2F60-F2ED-F08A-8DF2FF22FE5C}"/>
                </a:ext>
              </a:extLst>
            </p:cNvPr>
            <p:cNvGrpSpPr/>
            <p:nvPr/>
          </p:nvGrpSpPr>
          <p:grpSpPr>
            <a:xfrm>
              <a:off x="3743327" y="1657348"/>
              <a:ext cx="1471609" cy="914402"/>
              <a:chOff x="3750471" y="1635917"/>
              <a:chExt cx="1471609" cy="914402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E6BBCD00-8944-62CC-5478-B91884F1EC91}"/>
                  </a:ext>
                </a:extLst>
              </p:cNvPr>
              <p:cNvSpPr/>
              <p:nvPr/>
            </p:nvSpPr>
            <p:spPr>
              <a:xfrm>
                <a:off x="3750471" y="1935956"/>
                <a:ext cx="1471609" cy="314325"/>
              </a:xfrm>
              <a:prstGeom prst="rect">
                <a:avLst/>
              </a:prstGeom>
              <a:solidFill>
                <a:srgbClr val="E17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 dirty="0">
                    <a:cs typeface="Arial"/>
                  </a:rPr>
                  <a:t>Magic Tee</a:t>
                </a:r>
                <a:endParaRPr lang="en-US" dirty="0"/>
              </a:p>
            </p:txBody>
          </p:sp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BAC4ABE9-3D15-6ECF-8A5D-C7C9A2F80AD1}"/>
                  </a:ext>
                </a:extLst>
              </p:cNvPr>
              <p:cNvSpPr/>
              <p:nvPr/>
            </p:nvSpPr>
            <p:spPr>
              <a:xfrm>
                <a:off x="3750471" y="2250281"/>
                <a:ext cx="171447" cy="300038"/>
              </a:xfrm>
              <a:prstGeom prst="rect">
                <a:avLst/>
              </a:prstGeom>
              <a:solidFill>
                <a:srgbClr val="E17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6ED2D9F6-D9C7-1B98-8E30-836064364A4C}"/>
                  </a:ext>
                </a:extLst>
              </p:cNvPr>
              <p:cNvSpPr/>
              <p:nvPr/>
            </p:nvSpPr>
            <p:spPr>
              <a:xfrm>
                <a:off x="5042804" y="2250281"/>
                <a:ext cx="171447" cy="300038"/>
              </a:xfrm>
              <a:prstGeom prst="rect">
                <a:avLst/>
              </a:prstGeom>
              <a:solidFill>
                <a:srgbClr val="E17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A0D3E169-E891-2EC8-A36C-98F317C5A034}"/>
                  </a:ext>
                </a:extLst>
              </p:cNvPr>
              <p:cNvSpPr/>
              <p:nvPr/>
            </p:nvSpPr>
            <p:spPr>
              <a:xfrm>
                <a:off x="3750471" y="1635917"/>
                <a:ext cx="171447" cy="300038"/>
              </a:xfrm>
              <a:prstGeom prst="rect">
                <a:avLst/>
              </a:prstGeom>
              <a:solidFill>
                <a:srgbClr val="E17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2D82764D-6B6A-0D3E-93A0-804F21F42DD6}"/>
                  </a:ext>
                </a:extLst>
              </p:cNvPr>
              <p:cNvSpPr/>
              <p:nvPr/>
            </p:nvSpPr>
            <p:spPr>
              <a:xfrm>
                <a:off x="5042804" y="1635918"/>
                <a:ext cx="171447" cy="300038"/>
              </a:xfrm>
              <a:prstGeom prst="rect">
                <a:avLst/>
              </a:prstGeom>
              <a:solidFill>
                <a:srgbClr val="E17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8A57DE2F-D2EF-486C-2622-6C62D352453A}"/>
                </a:ext>
              </a:extLst>
            </p:cNvPr>
            <p:cNvGrpSpPr/>
            <p:nvPr/>
          </p:nvGrpSpPr>
          <p:grpSpPr>
            <a:xfrm>
              <a:off x="3833355" y="969295"/>
              <a:ext cx="2550207" cy="947817"/>
              <a:chOff x="3833355" y="969295"/>
              <a:chExt cx="2550207" cy="947817"/>
            </a:xfrm>
          </p:grpSpPr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13DDA10A-ED8C-4C40-BFB8-8F3DD6CEE13C}"/>
                  </a:ext>
                </a:extLst>
              </p:cNvPr>
              <p:cNvSpPr/>
              <p:nvPr/>
            </p:nvSpPr>
            <p:spPr>
              <a:xfrm>
                <a:off x="5183425" y="1854481"/>
                <a:ext cx="70459" cy="6263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076D2CFF-4846-F7D3-B418-1521F1F9AB8F}"/>
                  </a:ext>
                </a:extLst>
              </p:cNvPr>
              <p:cNvGrpSpPr/>
              <p:nvPr/>
            </p:nvGrpSpPr>
            <p:grpSpPr>
              <a:xfrm>
                <a:off x="3833355" y="969295"/>
                <a:ext cx="2550207" cy="921997"/>
                <a:chOff x="3833355" y="969295"/>
                <a:chExt cx="2550207" cy="921997"/>
              </a:xfrm>
            </p:grpSpPr>
            <p:cxnSp>
              <p:nvCxnSpPr>
                <p:cNvPr id="144" name="Straight Arrow Connector 143">
                  <a:extLst>
                    <a:ext uri="{FF2B5EF4-FFF2-40B4-BE49-F238E27FC236}">
                      <a16:creationId xmlns:a16="http://schemas.microsoft.com/office/drawing/2014/main" id="{DA89C60B-7477-81F8-6540-A0D0283481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908288" y="1795023"/>
                  <a:ext cx="2027653" cy="7829"/>
                </a:xfrm>
                <a:prstGeom prst="straightConnector1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Arrow Connector 144">
                  <a:extLst>
                    <a:ext uri="{FF2B5EF4-FFF2-40B4-BE49-F238E27FC236}">
                      <a16:creationId xmlns:a16="http://schemas.microsoft.com/office/drawing/2014/main" id="{94EDF2E7-1C4C-8FEA-956B-068774AF6D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179233" y="1878449"/>
                  <a:ext cx="1204329" cy="12843"/>
                </a:xfrm>
                <a:prstGeom prst="straightConnector1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Arrow Connector 146">
                  <a:extLst>
                    <a:ext uri="{FF2B5EF4-FFF2-40B4-BE49-F238E27FC236}">
                      <a16:creationId xmlns:a16="http://schemas.microsoft.com/office/drawing/2014/main" id="{588E6AD6-0029-63F1-D6D3-705779A4B7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366100" y="1625782"/>
                  <a:ext cx="1566" cy="257442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Arrow Connector 148">
                  <a:extLst>
                    <a:ext uri="{FF2B5EF4-FFF2-40B4-BE49-F238E27FC236}">
                      <a16:creationId xmlns:a16="http://schemas.microsoft.com/office/drawing/2014/main" id="{A19DA492-CECC-DDC8-9D86-D1B25C948C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931465" y="1630795"/>
                  <a:ext cx="1566" cy="18066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Arrow Connector 149">
                  <a:extLst>
                    <a:ext uri="{FF2B5EF4-FFF2-40B4-BE49-F238E27FC236}">
                      <a16:creationId xmlns:a16="http://schemas.microsoft.com/office/drawing/2014/main" id="{9D999DDD-15B7-43EF-E377-102B7711F3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33355" y="974194"/>
                  <a:ext cx="881" cy="20912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Arrow Connector 150">
                  <a:extLst>
                    <a:ext uri="{FF2B5EF4-FFF2-40B4-BE49-F238E27FC236}">
                      <a16:creationId xmlns:a16="http://schemas.microsoft.com/office/drawing/2014/main" id="{538C11AD-9B5F-551E-DB75-29BCBF0434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42844" y="969295"/>
                  <a:ext cx="2301659" cy="7829"/>
                </a:xfrm>
                <a:prstGeom prst="straightConnector1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Arrow Connector 151">
                  <a:extLst>
                    <a:ext uri="{FF2B5EF4-FFF2-40B4-BE49-F238E27FC236}">
                      <a16:creationId xmlns:a16="http://schemas.microsoft.com/office/drawing/2014/main" id="{93FF9A1B-044C-E1D7-27F1-A62AAED9D1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144501" y="977124"/>
                  <a:ext cx="2" cy="211377"/>
                </a:xfrm>
                <a:prstGeom prst="straightConnector1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A8848471-269A-9BB1-B706-63AC5AC812D7}"/>
                    </a:ext>
                  </a:extLst>
                </p:cNvPr>
                <p:cNvSpPr/>
                <p:nvPr/>
              </p:nvSpPr>
              <p:spPr>
                <a:xfrm>
                  <a:off x="3888863" y="1774272"/>
                  <a:ext cx="70459" cy="62631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152BEEC2-36DA-FCE7-31CE-4B01EE4B8E0B}"/>
                    </a:ext>
                  </a:extLst>
                </p:cNvPr>
                <p:cNvSpPr/>
                <p:nvPr/>
              </p:nvSpPr>
              <p:spPr>
                <a:xfrm>
                  <a:off x="6115048" y="1124209"/>
                  <a:ext cx="70459" cy="62631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69C155CC-F371-FF34-B400-6F0FA3EE7F06}"/>
                </a:ext>
              </a:extLst>
            </p:cNvPr>
            <p:cNvSpPr/>
            <p:nvPr/>
          </p:nvSpPr>
          <p:spPr>
            <a:xfrm rot="10800000">
              <a:off x="4393113" y="3885028"/>
              <a:ext cx="70459" cy="6263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C0076BA6-5DC8-675C-06FD-80951C4FD2B6}"/>
                </a:ext>
              </a:extLst>
            </p:cNvPr>
            <p:cNvCxnSpPr>
              <a:cxnSpLocks/>
            </p:cNvCxnSpPr>
            <p:nvPr/>
          </p:nvCxnSpPr>
          <p:spPr>
            <a:xfrm>
              <a:off x="3239225" y="3933956"/>
              <a:ext cx="6580" cy="2223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>
              <a:extLst>
                <a:ext uri="{FF2B5EF4-FFF2-40B4-BE49-F238E27FC236}">
                  <a16:creationId xmlns:a16="http://schemas.microsoft.com/office/drawing/2014/main" id="{5BD39642-E18A-FA21-4E14-CD54F66B43AD}"/>
                </a:ext>
              </a:extLst>
            </p:cNvPr>
            <p:cNvCxnSpPr>
              <a:cxnSpLocks/>
            </p:cNvCxnSpPr>
            <p:nvPr/>
          </p:nvCxnSpPr>
          <p:spPr>
            <a:xfrm>
              <a:off x="3713965" y="3995693"/>
              <a:ext cx="1566" cy="16061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Arrow Connector 134">
              <a:extLst>
                <a:ext uri="{FF2B5EF4-FFF2-40B4-BE49-F238E27FC236}">
                  <a16:creationId xmlns:a16="http://schemas.microsoft.com/office/drawing/2014/main" id="{FACA505C-BD07-7376-70EE-850BA0845F72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4574511" y="4633860"/>
              <a:ext cx="881" cy="20912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Arrow Connector 135">
              <a:extLst>
                <a:ext uri="{FF2B5EF4-FFF2-40B4-BE49-F238E27FC236}">
                  <a16:creationId xmlns:a16="http://schemas.microsoft.com/office/drawing/2014/main" id="{4369BAA6-86C3-5A64-9E52-5AB73E8CEEA9}"/>
                </a:ext>
              </a:extLst>
            </p:cNvPr>
            <p:cNvCxnSpPr>
              <a:cxnSpLocks/>
            </p:cNvCxnSpPr>
            <p:nvPr/>
          </p:nvCxnSpPr>
          <p:spPr>
            <a:xfrm>
              <a:off x="3477428" y="4837859"/>
              <a:ext cx="1108528" cy="2197"/>
            </a:xfrm>
            <a:prstGeom prst="straightConnector1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00DBF512-016F-87FA-9674-2F9E816AA1A0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3502494" y="4623666"/>
              <a:ext cx="2" cy="211377"/>
            </a:xfrm>
            <a:prstGeom prst="straightConnector1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A833F0C0-F9EF-D758-17F0-2B6B806C1601}"/>
                </a:ext>
              </a:extLst>
            </p:cNvPr>
            <p:cNvSpPr/>
            <p:nvPr/>
          </p:nvSpPr>
          <p:spPr>
            <a:xfrm rot="10800000">
              <a:off x="5692688" y="3950198"/>
              <a:ext cx="70459" cy="6263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6A822272-2C66-FF9F-76E0-21DAE650B868}"/>
                </a:ext>
              </a:extLst>
            </p:cNvPr>
            <p:cNvSpPr/>
            <p:nvPr/>
          </p:nvSpPr>
          <p:spPr>
            <a:xfrm rot="10800000">
              <a:off x="3461490" y="4625327"/>
              <a:ext cx="70459" cy="6263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28476BF4-6EF9-1BB4-8079-1DF37FA08A58}"/>
                </a:ext>
              </a:extLst>
            </p:cNvPr>
            <p:cNvSpPr/>
            <p:nvPr/>
          </p:nvSpPr>
          <p:spPr>
            <a:xfrm>
              <a:off x="3121263" y="4158378"/>
              <a:ext cx="758604" cy="47227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dirty="0">
                  <a:cs typeface="Arial"/>
                </a:rPr>
                <a:t>LLRF</a:t>
              </a:r>
              <a:endParaRPr lang="en-US" dirty="0"/>
            </a:p>
          </p:txBody>
        </p: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D48D882C-8DDF-26CE-C4F1-ED82ABEF9416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3701030" y="3994275"/>
              <a:ext cx="2027653" cy="7829"/>
            </a:xfrm>
            <a:prstGeom prst="straightConnector1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5" name="Oval 174">
            <a:extLst>
              <a:ext uri="{FF2B5EF4-FFF2-40B4-BE49-F238E27FC236}">
                <a16:creationId xmlns:a16="http://schemas.microsoft.com/office/drawing/2014/main" id="{4D0A50CF-3969-6BAE-62F1-56559376A1EA}"/>
              </a:ext>
            </a:extLst>
          </p:cNvPr>
          <p:cNvSpPr/>
          <p:nvPr/>
        </p:nvSpPr>
        <p:spPr>
          <a:xfrm>
            <a:off x="4333743" y="2842363"/>
            <a:ext cx="70459" cy="6263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A2D0E8A1-B636-60E9-1B63-0AB2ABD3896C}"/>
              </a:ext>
            </a:extLst>
          </p:cNvPr>
          <p:cNvSpPr/>
          <p:nvPr/>
        </p:nvSpPr>
        <p:spPr>
          <a:xfrm>
            <a:off x="4568605" y="2842362"/>
            <a:ext cx="70459" cy="6263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B09EBFE7-9EA4-7CD6-BA5E-821466286A64}"/>
              </a:ext>
            </a:extLst>
          </p:cNvPr>
          <p:cNvSpPr/>
          <p:nvPr/>
        </p:nvSpPr>
        <p:spPr>
          <a:xfrm>
            <a:off x="4811297" y="2842363"/>
            <a:ext cx="70459" cy="6263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5F516B16-8E82-4033-BC88-AF28632888E4}"/>
              </a:ext>
            </a:extLst>
          </p:cNvPr>
          <p:cNvSpPr/>
          <p:nvPr/>
        </p:nvSpPr>
        <p:spPr>
          <a:xfrm>
            <a:off x="7892637" y="2447532"/>
            <a:ext cx="1056317" cy="79324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981E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cs typeface="Arial"/>
              </a:rPr>
              <a:t>Vacuum</a:t>
            </a:r>
            <a:r>
              <a:rPr lang="en-US">
                <a:cs typeface="Arial"/>
              </a:rPr>
              <a:t> Pipe</a:t>
            </a:r>
            <a:endParaRPr lang="en-US" dirty="0"/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745994A5-037A-6B2B-D009-FB38A6DABA2C}"/>
              </a:ext>
            </a:extLst>
          </p:cNvPr>
          <p:cNvSpPr/>
          <p:nvPr/>
        </p:nvSpPr>
        <p:spPr>
          <a:xfrm>
            <a:off x="400505" y="2604105"/>
            <a:ext cx="641172" cy="511414"/>
          </a:xfrm>
          <a:prstGeom prst="rect">
            <a:avLst/>
          </a:prstGeom>
          <a:solidFill>
            <a:schemeClr val="accent2"/>
          </a:solidFill>
          <a:ln>
            <a:solidFill>
              <a:srgbClr val="981E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cs typeface="Arial"/>
              </a:rPr>
              <a:t>Gun</a:t>
            </a:r>
            <a:endParaRPr lang="en-US" dirty="0"/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B5C13CBE-803D-12A7-699A-9922C387C4E1}"/>
              </a:ext>
            </a:extLst>
          </p:cNvPr>
          <p:cNvSpPr/>
          <p:nvPr/>
        </p:nvSpPr>
        <p:spPr>
          <a:xfrm>
            <a:off x="1036660" y="2544088"/>
            <a:ext cx="494189" cy="64293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cs typeface="Arial"/>
              </a:rPr>
              <a:t>C0</a:t>
            </a:r>
            <a:endParaRPr lang="en-US" dirty="0"/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D0D48F82-DAE4-BD7D-1968-73082536977A}"/>
              </a:ext>
            </a:extLst>
          </p:cNvPr>
          <p:cNvSpPr/>
          <p:nvPr/>
        </p:nvSpPr>
        <p:spPr>
          <a:xfrm>
            <a:off x="236101" y="3520071"/>
            <a:ext cx="899522" cy="60535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981E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cs typeface="Arial"/>
              </a:rPr>
              <a:t>Power Supply</a:t>
            </a:r>
          </a:p>
        </p:txBody>
      </p:sp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6C7FC0F0-EF9C-83DD-EB75-73A45DE778CA}"/>
              </a:ext>
            </a:extLst>
          </p:cNvPr>
          <p:cNvCxnSpPr>
            <a:cxnSpLocks/>
          </p:cNvCxnSpPr>
          <p:nvPr/>
        </p:nvCxnSpPr>
        <p:spPr>
          <a:xfrm flipH="1">
            <a:off x="1245294" y="2227504"/>
            <a:ext cx="6261" cy="3147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>
            <a:extLst>
              <a:ext uri="{FF2B5EF4-FFF2-40B4-BE49-F238E27FC236}">
                <a16:creationId xmlns:a16="http://schemas.microsoft.com/office/drawing/2014/main" id="{9D8BD9E3-25C4-2D10-3A76-5B8AF32D279B}"/>
              </a:ext>
            </a:extLst>
          </p:cNvPr>
          <p:cNvCxnSpPr>
            <a:cxnSpLocks/>
          </p:cNvCxnSpPr>
          <p:nvPr/>
        </p:nvCxnSpPr>
        <p:spPr>
          <a:xfrm flipV="1">
            <a:off x="750513" y="3113720"/>
            <a:ext cx="9397" cy="4055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Rectangle 186">
            <a:extLst>
              <a:ext uri="{FF2B5EF4-FFF2-40B4-BE49-F238E27FC236}">
                <a16:creationId xmlns:a16="http://schemas.microsoft.com/office/drawing/2014/main" id="{F8DC5A87-7E55-6AFD-C6F0-0800D1EFAE49}"/>
              </a:ext>
            </a:extLst>
          </p:cNvPr>
          <p:cNvSpPr/>
          <p:nvPr/>
        </p:nvSpPr>
        <p:spPr>
          <a:xfrm>
            <a:off x="697997" y="1821228"/>
            <a:ext cx="711632" cy="401812"/>
          </a:xfrm>
          <a:prstGeom prst="rect">
            <a:avLst/>
          </a:prstGeom>
          <a:solidFill>
            <a:srgbClr val="7030A0"/>
          </a:solidFill>
          <a:ln>
            <a:solidFill>
              <a:srgbClr val="981E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cs typeface="Arial"/>
              </a:rPr>
              <a:t>SSA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9A2FEDF-538F-B5FF-B945-A7F4C42CE269}"/>
              </a:ext>
            </a:extLst>
          </p:cNvPr>
          <p:cNvGrpSpPr/>
          <p:nvPr/>
        </p:nvGrpSpPr>
        <p:grpSpPr>
          <a:xfrm>
            <a:off x="1149169" y="937980"/>
            <a:ext cx="3420386" cy="3873691"/>
            <a:chOff x="3121263" y="969295"/>
            <a:chExt cx="3420386" cy="3873691"/>
          </a:xfrm>
        </p:grpSpPr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B1AEFC15-8B01-49E2-5ED3-4E16609C2BCB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3233356" y="3915862"/>
              <a:ext cx="1299579" cy="7830"/>
            </a:xfrm>
            <a:prstGeom prst="straightConnector1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D6E83575-6AFA-FBEC-83DE-3EF6690C1A27}"/>
                </a:ext>
              </a:extLst>
            </p:cNvPr>
            <p:cNvGrpSpPr/>
            <p:nvPr/>
          </p:nvGrpSpPr>
          <p:grpSpPr>
            <a:xfrm>
              <a:off x="3514726" y="2571750"/>
              <a:ext cx="2571747" cy="642937"/>
              <a:chOff x="3514726" y="2571750"/>
              <a:chExt cx="2571747" cy="642937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95166CC3-638B-A8C3-6B5C-CE98092918E0}"/>
                  </a:ext>
                </a:extLst>
              </p:cNvPr>
              <p:cNvSpPr/>
              <p:nvPr/>
            </p:nvSpPr>
            <p:spPr>
              <a:xfrm>
                <a:off x="3514726" y="2571750"/>
                <a:ext cx="642935" cy="642937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 dirty="0">
                    <a:cs typeface="Arial"/>
                  </a:rPr>
                  <a:t>C1</a:t>
                </a:r>
                <a:endParaRPr lang="en-US" dirty="0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681DB278-8D27-13F7-4445-AB0C126C6FF8}"/>
                  </a:ext>
                </a:extLst>
              </p:cNvPr>
              <p:cNvSpPr/>
              <p:nvPr/>
            </p:nvSpPr>
            <p:spPr>
              <a:xfrm>
                <a:off x="4157661" y="2571750"/>
                <a:ext cx="642937" cy="642937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 dirty="0">
                    <a:cs typeface="Arial"/>
                  </a:rPr>
                  <a:t>C2</a:t>
                </a:r>
                <a:endParaRPr lang="en-US" dirty="0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A4584456-1FB0-A8EA-20D5-8E51F6AB3DE9}"/>
                  </a:ext>
                </a:extLst>
              </p:cNvPr>
              <p:cNvSpPr/>
              <p:nvPr/>
            </p:nvSpPr>
            <p:spPr>
              <a:xfrm>
                <a:off x="4800599" y="2571750"/>
                <a:ext cx="642936" cy="642937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 dirty="0">
                    <a:cs typeface="Arial"/>
                  </a:rPr>
                  <a:t>C3</a:t>
                </a:r>
                <a:endParaRPr lang="en-US" dirty="0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6946B306-CCAA-4CDA-E3CC-1A585CEFE680}"/>
                  </a:ext>
                </a:extLst>
              </p:cNvPr>
              <p:cNvSpPr/>
              <p:nvPr/>
            </p:nvSpPr>
            <p:spPr>
              <a:xfrm>
                <a:off x="5443537" y="2571750"/>
                <a:ext cx="642936" cy="642937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 dirty="0">
                    <a:cs typeface="Arial"/>
                  </a:rPr>
                  <a:t>C4</a:t>
                </a:r>
                <a:endParaRPr lang="en-US" dirty="0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860F2E94-1954-661D-5675-8DA7A88D07DA}"/>
                </a:ext>
              </a:extLst>
            </p:cNvPr>
            <p:cNvGrpSpPr/>
            <p:nvPr/>
          </p:nvGrpSpPr>
          <p:grpSpPr>
            <a:xfrm>
              <a:off x="4421983" y="3222513"/>
              <a:ext cx="1471609" cy="914402"/>
              <a:chOff x="3750471" y="1635917"/>
              <a:chExt cx="1471609" cy="914402"/>
            </a:xfrm>
          </p:grpSpPr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9F1594A9-1CA7-4A04-1D3A-E4ABD461A3FB}"/>
                  </a:ext>
                </a:extLst>
              </p:cNvPr>
              <p:cNvSpPr/>
              <p:nvPr/>
            </p:nvSpPr>
            <p:spPr>
              <a:xfrm>
                <a:off x="3750471" y="1935956"/>
                <a:ext cx="1471609" cy="314325"/>
              </a:xfrm>
              <a:prstGeom prst="rect">
                <a:avLst/>
              </a:prstGeom>
              <a:solidFill>
                <a:srgbClr val="E17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 dirty="0">
                    <a:cs typeface="Arial"/>
                  </a:rPr>
                  <a:t>Magic Tee</a:t>
                </a:r>
                <a:endParaRPr lang="en-US" dirty="0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EF4CACFB-14E6-32BE-C4B8-86E4E147C840}"/>
                  </a:ext>
                </a:extLst>
              </p:cNvPr>
              <p:cNvSpPr/>
              <p:nvPr/>
            </p:nvSpPr>
            <p:spPr>
              <a:xfrm>
                <a:off x="3750471" y="2250281"/>
                <a:ext cx="171447" cy="300038"/>
              </a:xfrm>
              <a:prstGeom prst="rect">
                <a:avLst/>
              </a:prstGeom>
              <a:solidFill>
                <a:srgbClr val="E17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8BC40033-AFD2-5916-BA3C-5261336A5C64}"/>
                  </a:ext>
                </a:extLst>
              </p:cNvPr>
              <p:cNvSpPr/>
              <p:nvPr/>
            </p:nvSpPr>
            <p:spPr>
              <a:xfrm>
                <a:off x="5050633" y="2250281"/>
                <a:ext cx="171447" cy="300038"/>
              </a:xfrm>
              <a:prstGeom prst="rect">
                <a:avLst/>
              </a:prstGeom>
              <a:solidFill>
                <a:srgbClr val="E17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6BE41DEC-365B-05A9-966C-078BDE199829}"/>
                  </a:ext>
                </a:extLst>
              </p:cNvPr>
              <p:cNvSpPr/>
              <p:nvPr/>
            </p:nvSpPr>
            <p:spPr>
              <a:xfrm>
                <a:off x="3750471" y="1635917"/>
                <a:ext cx="171447" cy="300038"/>
              </a:xfrm>
              <a:prstGeom prst="rect">
                <a:avLst/>
              </a:prstGeom>
              <a:solidFill>
                <a:srgbClr val="E17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205BFA6F-E303-87F3-1754-F844E8383977}"/>
                  </a:ext>
                </a:extLst>
              </p:cNvPr>
              <p:cNvSpPr/>
              <p:nvPr/>
            </p:nvSpPr>
            <p:spPr>
              <a:xfrm>
                <a:off x="5050633" y="1635918"/>
                <a:ext cx="171447" cy="300038"/>
              </a:xfrm>
              <a:prstGeom prst="rect">
                <a:avLst/>
              </a:prstGeom>
              <a:solidFill>
                <a:srgbClr val="E17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A0ED1B05-5635-8558-6DEC-05236F4C816D}"/>
                </a:ext>
              </a:extLst>
            </p:cNvPr>
            <p:cNvGrpSpPr/>
            <p:nvPr/>
          </p:nvGrpSpPr>
          <p:grpSpPr>
            <a:xfrm>
              <a:off x="3900722" y="4132423"/>
              <a:ext cx="1331802" cy="584775"/>
              <a:chOff x="3900722" y="4124594"/>
              <a:chExt cx="1331802" cy="584775"/>
            </a:xfrm>
          </p:grpSpPr>
          <p:sp>
            <p:nvSpPr>
              <p:cNvPr id="87" name="Trapezoid 86">
                <a:extLst>
                  <a:ext uri="{FF2B5EF4-FFF2-40B4-BE49-F238E27FC236}">
                    <a16:creationId xmlns:a16="http://schemas.microsoft.com/office/drawing/2014/main" id="{8252ED3F-C729-719F-39A1-F370487D0019}"/>
                  </a:ext>
                </a:extLst>
              </p:cNvPr>
              <p:cNvSpPr/>
              <p:nvPr/>
            </p:nvSpPr>
            <p:spPr>
              <a:xfrm>
                <a:off x="3940812" y="4130427"/>
                <a:ext cx="1178718" cy="500061"/>
              </a:xfrm>
              <a:prstGeom prst="trapezoid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cs typeface="Arial"/>
                </a:endParaRP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A40466C0-78D4-AA4B-CEFF-1EA3C0B8135E}"/>
                  </a:ext>
                </a:extLst>
              </p:cNvPr>
              <p:cNvSpPr txBox="1"/>
              <p:nvPr/>
            </p:nvSpPr>
            <p:spPr>
              <a:xfrm>
                <a:off x="3900722" y="4124594"/>
                <a:ext cx="1331802" cy="584775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FFFFFF"/>
                    </a:solidFill>
                    <a:cs typeface="Arial"/>
                  </a:rPr>
                  <a:t>Klystron 2</a:t>
                </a:r>
              </a:p>
              <a:p>
                <a:pPr algn="ctr"/>
                <a:r>
                  <a:rPr lang="en-US" sz="1600" dirty="0">
                    <a:solidFill>
                      <a:srgbClr val="FFFFFF"/>
                    </a:solidFill>
                    <a:cs typeface="Arial"/>
                  </a:rPr>
                  <a:t>Mod</a:t>
                </a: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8956562E-678A-6473-D2EB-712E95DBD14C}"/>
                </a:ext>
              </a:extLst>
            </p:cNvPr>
            <p:cNvGrpSpPr/>
            <p:nvPr/>
          </p:nvGrpSpPr>
          <p:grpSpPr>
            <a:xfrm>
              <a:off x="3149979" y="1144818"/>
              <a:ext cx="1370945" cy="584775"/>
              <a:chOff x="5122829" y="4111922"/>
              <a:chExt cx="1370945" cy="584775"/>
            </a:xfrm>
          </p:grpSpPr>
          <p:sp>
            <p:nvSpPr>
              <p:cNvPr id="85" name="Trapezoid 84">
                <a:extLst>
                  <a:ext uri="{FF2B5EF4-FFF2-40B4-BE49-F238E27FC236}">
                    <a16:creationId xmlns:a16="http://schemas.microsoft.com/office/drawing/2014/main" id="{8B61CF91-02CB-80F6-921D-4F1E98AC4B07}"/>
                  </a:ext>
                </a:extLst>
              </p:cNvPr>
              <p:cNvSpPr/>
              <p:nvPr/>
            </p:nvSpPr>
            <p:spPr>
              <a:xfrm rot="10800000">
                <a:off x="5214154" y="4120401"/>
                <a:ext cx="1178718" cy="500061"/>
              </a:xfrm>
              <a:prstGeom prst="trapezoid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cs typeface="Arial"/>
                </a:endParaRP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16448A74-E502-869C-0948-3F39DB3BE458}"/>
                  </a:ext>
                </a:extLst>
              </p:cNvPr>
              <p:cNvSpPr txBox="1"/>
              <p:nvPr/>
            </p:nvSpPr>
            <p:spPr>
              <a:xfrm>
                <a:off x="5122829" y="4111922"/>
                <a:ext cx="1370945" cy="584775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FFFFFF"/>
                    </a:solidFill>
                    <a:cs typeface="Arial"/>
                  </a:rPr>
                  <a:t>Klystron 1</a:t>
                </a:r>
              </a:p>
              <a:p>
                <a:pPr algn="ctr"/>
                <a:r>
                  <a:rPr lang="en-US" sz="1600" dirty="0">
                    <a:solidFill>
                      <a:srgbClr val="FFFFFF"/>
                    </a:solidFill>
                    <a:cs typeface="Arial"/>
                  </a:rPr>
                  <a:t>Mod</a:t>
                </a:r>
              </a:p>
            </p:txBody>
          </p:sp>
        </p:grp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A22C944B-9221-FE8F-662C-56FDBD5746F0}"/>
                </a:ext>
              </a:extLst>
            </p:cNvPr>
            <p:cNvSpPr/>
            <p:nvPr/>
          </p:nvSpPr>
          <p:spPr>
            <a:xfrm>
              <a:off x="4796621" y="1183448"/>
              <a:ext cx="758604" cy="47227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dirty="0">
                  <a:cs typeface="Arial"/>
                </a:rPr>
                <a:t>Load</a:t>
              </a:r>
              <a:endParaRPr lang="en-US" dirty="0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5A21B4DB-BA51-3C15-FBA0-82DE5BB95556}"/>
                </a:ext>
              </a:extLst>
            </p:cNvPr>
            <p:cNvSpPr/>
            <p:nvPr/>
          </p:nvSpPr>
          <p:spPr>
            <a:xfrm>
              <a:off x="5444622" y="4159959"/>
              <a:ext cx="758604" cy="472270"/>
            </a:xfrm>
            <a:prstGeom prst="rect">
              <a:avLst/>
            </a:prstGeom>
            <a:solidFill>
              <a:srgbClr val="E17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dirty="0">
                  <a:cs typeface="Arial"/>
                </a:rPr>
                <a:t>Load</a:t>
              </a:r>
              <a:endParaRPr lang="en-US" dirty="0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516F34B3-E05E-C0A4-E39E-6E812B6918E2}"/>
                </a:ext>
              </a:extLst>
            </p:cNvPr>
            <p:cNvSpPr/>
            <p:nvPr/>
          </p:nvSpPr>
          <p:spPr>
            <a:xfrm>
              <a:off x="5783045" y="1191276"/>
              <a:ext cx="758604" cy="47227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dirty="0">
                  <a:cs typeface="Arial"/>
                </a:rPr>
                <a:t>LLRF</a:t>
              </a:r>
              <a:endParaRPr lang="en-US" dirty="0"/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5782122-292E-084D-1453-A2BB0CB6E601}"/>
                </a:ext>
              </a:extLst>
            </p:cNvPr>
            <p:cNvGrpSpPr/>
            <p:nvPr/>
          </p:nvGrpSpPr>
          <p:grpSpPr>
            <a:xfrm>
              <a:off x="3743327" y="1657348"/>
              <a:ext cx="1471609" cy="914402"/>
              <a:chOff x="3750471" y="1635917"/>
              <a:chExt cx="1471609" cy="914402"/>
            </a:xfrm>
          </p:grpSpPr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8E05EACE-8180-7164-58A6-3AD6F1D21A1A}"/>
                  </a:ext>
                </a:extLst>
              </p:cNvPr>
              <p:cNvSpPr/>
              <p:nvPr/>
            </p:nvSpPr>
            <p:spPr>
              <a:xfrm>
                <a:off x="3750471" y="1935956"/>
                <a:ext cx="1471609" cy="314325"/>
              </a:xfrm>
              <a:prstGeom prst="rect">
                <a:avLst/>
              </a:prstGeom>
              <a:solidFill>
                <a:srgbClr val="E17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 dirty="0">
                    <a:cs typeface="Arial"/>
                  </a:rPr>
                  <a:t>Magic Tee</a:t>
                </a:r>
                <a:endParaRPr lang="en-US" dirty="0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60B82890-0F3D-EB6A-D457-3DDD788B953D}"/>
                  </a:ext>
                </a:extLst>
              </p:cNvPr>
              <p:cNvSpPr/>
              <p:nvPr/>
            </p:nvSpPr>
            <p:spPr>
              <a:xfrm>
                <a:off x="3750471" y="2250281"/>
                <a:ext cx="171447" cy="300038"/>
              </a:xfrm>
              <a:prstGeom prst="rect">
                <a:avLst/>
              </a:prstGeom>
              <a:solidFill>
                <a:srgbClr val="E17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21C0B943-F337-3FBA-4776-C74B228B0BC4}"/>
                  </a:ext>
                </a:extLst>
              </p:cNvPr>
              <p:cNvSpPr/>
              <p:nvPr/>
            </p:nvSpPr>
            <p:spPr>
              <a:xfrm>
                <a:off x="5042804" y="2250281"/>
                <a:ext cx="171447" cy="300038"/>
              </a:xfrm>
              <a:prstGeom prst="rect">
                <a:avLst/>
              </a:prstGeom>
              <a:solidFill>
                <a:srgbClr val="E17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F38EE59B-B150-9055-6B5A-7EC77A4DD4AA}"/>
                  </a:ext>
                </a:extLst>
              </p:cNvPr>
              <p:cNvSpPr/>
              <p:nvPr/>
            </p:nvSpPr>
            <p:spPr>
              <a:xfrm>
                <a:off x="3750471" y="1635917"/>
                <a:ext cx="171447" cy="300038"/>
              </a:xfrm>
              <a:prstGeom prst="rect">
                <a:avLst/>
              </a:prstGeom>
              <a:solidFill>
                <a:srgbClr val="E17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464BAE1D-6611-CA9E-83AF-A8C4DC064435}"/>
                  </a:ext>
                </a:extLst>
              </p:cNvPr>
              <p:cNvSpPr/>
              <p:nvPr/>
            </p:nvSpPr>
            <p:spPr>
              <a:xfrm>
                <a:off x="5042804" y="1635918"/>
                <a:ext cx="171447" cy="300038"/>
              </a:xfrm>
              <a:prstGeom prst="rect">
                <a:avLst/>
              </a:prstGeom>
              <a:solidFill>
                <a:srgbClr val="E17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90EB5805-DCDA-9799-DD1A-9CB24DAD4068}"/>
                </a:ext>
              </a:extLst>
            </p:cNvPr>
            <p:cNvGrpSpPr/>
            <p:nvPr/>
          </p:nvGrpSpPr>
          <p:grpSpPr>
            <a:xfrm>
              <a:off x="3833355" y="969295"/>
              <a:ext cx="2550207" cy="947817"/>
              <a:chOff x="3833355" y="969295"/>
              <a:chExt cx="2550207" cy="947817"/>
            </a:xfrm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18561345-7E32-4014-AA5A-878B8995B1A1}"/>
                  </a:ext>
                </a:extLst>
              </p:cNvPr>
              <p:cNvSpPr/>
              <p:nvPr/>
            </p:nvSpPr>
            <p:spPr>
              <a:xfrm>
                <a:off x="5183425" y="1854481"/>
                <a:ext cx="70459" cy="6263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1BA2CD33-DF6F-F964-E4E3-D1278260229A}"/>
                  </a:ext>
                </a:extLst>
              </p:cNvPr>
              <p:cNvGrpSpPr/>
              <p:nvPr/>
            </p:nvGrpSpPr>
            <p:grpSpPr>
              <a:xfrm>
                <a:off x="3833355" y="969295"/>
                <a:ext cx="2550207" cy="921997"/>
                <a:chOff x="3833355" y="969295"/>
                <a:chExt cx="2550207" cy="921997"/>
              </a:xfrm>
            </p:grpSpPr>
            <p:cxnSp>
              <p:nvCxnSpPr>
                <p:cNvPr id="71" name="Straight Arrow Connector 70">
                  <a:extLst>
                    <a:ext uri="{FF2B5EF4-FFF2-40B4-BE49-F238E27FC236}">
                      <a16:creationId xmlns:a16="http://schemas.microsoft.com/office/drawing/2014/main" id="{8F1A62EA-7A5C-93E4-5FCE-4C35F2CB9C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908288" y="1795023"/>
                  <a:ext cx="2027653" cy="7829"/>
                </a:xfrm>
                <a:prstGeom prst="straightConnector1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Arrow Connector 71">
                  <a:extLst>
                    <a:ext uri="{FF2B5EF4-FFF2-40B4-BE49-F238E27FC236}">
                      <a16:creationId xmlns:a16="http://schemas.microsoft.com/office/drawing/2014/main" id="{97928201-4CF9-02A9-C3EC-E25C94BBCE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179233" y="1878449"/>
                  <a:ext cx="1204329" cy="12843"/>
                </a:xfrm>
                <a:prstGeom prst="straightConnector1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Arrow Connector 72">
                  <a:extLst>
                    <a:ext uri="{FF2B5EF4-FFF2-40B4-BE49-F238E27FC236}">
                      <a16:creationId xmlns:a16="http://schemas.microsoft.com/office/drawing/2014/main" id="{84A3D90B-0A88-F7A6-D3D8-887A6229C8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366100" y="1625782"/>
                  <a:ext cx="1566" cy="257442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Arrow Connector 73">
                  <a:extLst>
                    <a:ext uri="{FF2B5EF4-FFF2-40B4-BE49-F238E27FC236}">
                      <a16:creationId xmlns:a16="http://schemas.microsoft.com/office/drawing/2014/main" id="{97497EAF-3F5D-5AE3-045A-A025BE77B5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931465" y="1630795"/>
                  <a:ext cx="1566" cy="18066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Arrow Connector 74">
                  <a:extLst>
                    <a:ext uri="{FF2B5EF4-FFF2-40B4-BE49-F238E27FC236}">
                      <a16:creationId xmlns:a16="http://schemas.microsoft.com/office/drawing/2014/main" id="{459CAF32-C45A-01E1-F316-8EB3167A34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33355" y="974194"/>
                  <a:ext cx="881" cy="20912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Arrow Connector 75">
                  <a:extLst>
                    <a:ext uri="{FF2B5EF4-FFF2-40B4-BE49-F238E27FC236}">
                      <a16:creationId xmlns:a16="http://schemas.microsoft.com/office/drawing/2014/main" id="{333625C1-E1EA-8016-E061-142C163AAD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42844" y="969295"/>
                  <a:ext cx="2301659" cy="7829"/>
                </a:xfrm>
                <a:prstGeom prst="straightConnector1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Arrow Connector 76">
                  <a:extLst>
                    <a:ext uri="{FF2B5EF4-FFF2-40B4-BE49-F238E27FC236}">
                      <a16:creationId xmlns:a16="http://schemas.microsoft.com/office/drawing/2014/main" id="{D3A04B78-DB7F-34FD-DA9C-F41DFC74C2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144501" y="977124"/>
                  <a:ext cx="2" cy="211377"/>
                </a:xfrm>
                <a:prstGeom prst="straightConnector1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E36C5A76-C75F-6D12-1A5F-2C582F357523}"/>
                    </a:ext>
                  </a:extLst>
                </p:cNvPr>
                <p:cNvSpPr/>
                <p:nvPr/>
              </p:nvSpPr>
              <p:spPr>
                <a:xfrm>
                  <a:off x="3888863" y="1774272"/>
                  <a:ext cx="70459" cy="62631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CBA49879-2CA6-4E55-E86D-07678BF7C0C8}"/>
                    </a:ext>
                  </a:extLst>
                </p:cNvPr>
                <p:cNvSpPr/>
                <p:nvPr/>
              </p:nvSpPr>
              <p:spPr>
                <a:xfrm>
                  <a:off x="6115048" y="1124209"/>
                  <a:ext cx="70459" cy="62631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5E8A02C-9FC2-DFD6-C800-5909E38794FF}"/>
                </a:ext>
              </a:extLst>
            </p:cNvPr>
            <p:cNvSpPr/>
            <p:nvPr/>
          </p:nvSpPr>
          <p:spPr>
            <a:xfrm rot="10800000">
              <a:off x="4393113" y="3885028"/>
              <a:ext cx="70459" cy="6263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D750F59D-3E7D-6E43-4C5C-10C293C22932}"/>
                </a:ext>
              </a:extLst>
            </p:cNvPr>
            <p:cNvCxnSpPr>
              <a:cxnSpLocks/>
            </p:cNvCxnSpPr>
            <p:nvPr/>
          </p:nvCxnSpPr>
          <p:spPr>
            <a:xfrm>
              <a:off x="3239225" y="3933956"/>
              <a:ext cx="6580" cy="2223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63EB330D-92C9-BF4B-55B3-5007DB0EB7A1}"/>
                </a:ext>
              </a:extLst>
            </p:cNvPr>
            <p:cNvCxnSpPr>
              <a:cxnSpLocks/>
            </p:cNvCxnSpPr>
            <p:nvPr/>
          </p:nvCxnSpPr>
          <p:spPr>
            <a:xfrm>
              <a:off x="3713965" y="3995693"/>
              <a:ext cx="1566" cy="16061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B8F29D78-C270-738E-7645-C9A5F1C177EF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4574511" y="4633860"/>
              <a:ext cx="881" cy="20912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C63487B8-F9C1-DDFE-7066-507D222FC709}"/>
                </a:ext>
              </a:extLst>
            </p:cNvPr>
            <p:cNvCxnSpPr>
              <a:cxnSpLocks/>
            </p:cNvCxnSpPr>
            <p:nvPr/>
          </p:nvCxnSpPr>
          <p:spPr>
            <a:xfrm>
              <a:off x="3477428" y="4837859"/>
              <a:ext cx="1108528" cy="2197"/>
            </a:xfrm>
            <a:prstGeom prst="straightConnector1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F47A8465-99E9-729B-026B-17825E79771D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3502494" y="4623666"/>
              <a:ext cx="2" cy="211377"/>
            </a:xfrm>
            <a:prstGeom prst="straightConnector1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F356C575-2B3B-A15D-4771-4A7D5DDC99F5}"/>
                </a:ext>
              </a:extLst>
            </p:cNvPr>
            <p:cNvSpPr/>
            <p:nvPr/>
          </p:nvSpPr>
          <p:spPr>
            <a:xfrm rot="10800000">
              <a:off x="5692688" y="3950198"/>
              <a:ext cx="70459" cy="6263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C9A6D66F-BB73-7FA9-AA16-A2EF5F4FAD12}"/>
                </a:ext>
              </a:extLst>
            </p:cNvPr>
            <p:cNvSpPr/>
            <p:nvPr/>
          </p:nvSpPr>
          <p:spPr>
            <a:xfrm rot="10800000">
              <a:off x="3461490" y="4625327"/>
              <a:ext cx="70459" cy="6263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E0B4D246-9102-1E57-38F1-9C1820D3DDCB}"/>
                </a:ext>
              </a:extLst>
            </p:cNvPr>
            <p:cNvSpPr/>
            <p:nvPr/>
          </p:nvSpPr>
          <p:spPr>
            <a:xfrm>
              <a:off x="3121263" y="4158378"/>
              <a:ext cx="758604" cy="47227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dirty="0">
                  <a:cs typeface="Arial"/>
                </a:rPr>
                <a:t>LLRF</a:t>
              </a:r>
              <a:endParaRPr lang="en-US" dirty="0"/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43295A48-15DB-3011-11DE-C580EE14E902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3701030" y="3994275"/>
              <a:ext cx="2027653" cy="7829"/>
            </a:xfrm>
            <a:prstGeom prst="straightConnector1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46984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CE653-A93A-8A86-91AD-761E716F7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328C80-B662-4BCB-D915-70EDF75C31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E08E0F81-3660-EF10-CF29-8D963079408A}"/>
              </a:ext>
            </a:extLst>
          </p:cNvPr>
          <p:cNvSpPr>
            <a:spLocks noGrp="1" noChangeArrowheads="1"/>
          </p:cNvSpPr>
          <p:nvPr>
            <p:ph sz="quarter" idx="14"/>
          </p:nvPr>
        </p:nvSpPr>
        <p:spPr bwMode="auto">
          <a:xfrm>
            <a:off x="389093" y="1123950"/>
            <a:ext cx="8365814" cy="1538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This research was developed with funding from the Defense Advanced Research Projects Agency (DARPA). The views, opinions and/or findings expressed are those of the author and should not be interpreted as representing the official views or policies of the Department of Defense or the U.S. Government.</a:t>
            </a:r>
          </a:p>
        </p:txBody>
      </p:sp>
    </p:spTree>
    <p:extLst>
      <p:ext uri="{BB962C8B-B14F-4D97-AF65-F5344CB8AC3E}">
        <p14:creationId xmlns:p14="http://schemas.microsoft.com/office/powerpoint/2010/main" val="33228392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71598-C3F1-6895-0209-74C98266A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Cold Test – Clamped Test Cells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62696E-7B92-A72C-83E7-D9BF464661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dirty="0" smtClean="0"/>
              <a:pPr/>
              <a:t>20</a:t>
            </a:fld>
            <a:endParaRPr lang="en-US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78C27385-E735-EE03-182C-B6F29E2966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422" r="-261" b="20906"/>
          <a:stretch/>
        </p:blipFill>
        <p:spPr>
          <a:xfrm>
            <a:off x="5640511" y="1196295"/>
            <a:ext cx="3077113" cy="142070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0831973-81A6-36C9-0397-8BEB5968F12B}"/>
              </a:ext>
            </a:extLst>
          </p:cNvPr>
          <p:cNvSpPr txBox="1">
            <a:spLocks/>
          </p:cNvSpPr>
          <p:nvPr/>
        </p:nvSpPr>
        <p:spPr>
          <a:xfrm>
            <a:off x="450920" y="932688"/>
            <a:ext cx="5037145" cy="2290126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 typeface="Arial,Sans-Serif" pitchFamily="34" charset="0"/>
              <a:buChar char="•"/>
            </a:pPr>
            <a:r>
              <a:rPr lang="en-US" sz="1600" dirty="0">
                <a:latin typeface="Arial"/>
                <a:cs typeface="Arial"/>
              </a:rPr>
              <a:t>Preliminary clamped cold test of SST test cells </a:t>
            </a:r>
            <a:endParaRPr lang="en-US" sz="1600" dirty="0"/>
          </a:p>
          <a:p>
            <a:pPr marL="342900" indent="-342900">
              <a:lnSpc>
                <a:spcPct val="150000"/>
              </a:lnSpc>
              <a:buFont typeface="Arial,Sans-Serif" pitchFamily="34" charset="0"/>
              <a:buChar char="•"/>
            </a:pPr>
            <a:r>
              <a:rPr lang="en-US" sz="1600" dirty="0">
                <a:latin typeface="Arial"/>
                <a:cs typeface="Arial"/>
              </a:rPr>
              <a:t>All cavities within ~1 MHz of each other</a:t>
            </a:r>
          </a:p>
          <a:p>
            <a:pPr marL="342900" indent="-342900">
              <a:lnSpc>
                <a:spcPct val="150000"/>
              </a:lnSpc>
              <a:buFont typeface="Arial,Sans-Serif" pitchFamily="34" charset="0"/>
              <a:buChar char="•"/>
            </a:pPr>
            <a:r>
              <a:rPr lang="en-US" sz="1600" dirty="0">
                <a:latin typeface="Arial"/>
                <a:cs typeface="Arial"/>
              </a:rPr>
              <a:t>Next steps:</a:t>
            </a:r>
          </a:p>
          <a:p>
            <a:pPr lvl="1" indent="-223520">
              <a:lnSpc>
                <a:spcPct val="150000"/>
              </a:lnSpc>
              <a:buFont typeface="Arial,Sans-Serif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Understand tuning behavior</a:t>
            </a:r>
          </a:p>
          <a:p>
            <a:pPr lvl="1" indent="-223520">
              <a:lnSpc>
                <a:spcPct val="150000"/>
              </a:lnSpc>
              <a:buFont typeface="Arial,Sans-Serif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Post-braze cold test</a:t>
            </a:r>
          </a:p>
          <a:p>
            <a:pPr lvl="1" indent="-223520">
              <a:lnSpc>
                <a:spcPct val="150000"/>
              </a:lnSpc>
              <a:buFont typeface="Arial,Sans-Serif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Copper plated test and tune</a:t>
            </a:r>
          </a:p>
          <a:p>
            <a:pPr lvl="1" indent="-223520">
              <a:lnSpc>
                <a:spcPct val="150000"/>
              </a:lnSpc>
              <a:buFont typeface="Arial,Sans-Serif" pitchFamily="34" charset="0"/>
              <a:buChar char="•"/>
            </a:pPr>
            <a:endParaRPr lang="en-US" sz="1400" dirty="0"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buFont typeface="Arial,Sans-Serif" pitchFamily="34" charset="0"/>
              <a:buChar char="•"/>
            </a:pPr>
            <a:endParaRPr lang="en-US" sz="1600" dirty="0">
              <a:latin typeface="Arial"/>
              <a:cs typeface="Arial"/>
            </a:endParaRPr>
          </a:p>
          <a:p>
            <a:pPr indent="-342900">
              <a:lnSpc>
                <a:spcPct val="150000"/>
              </a:lnSpc>
            </a:pPr>
            <a:endParaRPr lang="en-US" sz="1600" dirty="0"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endParaRPr lang="en-US" sz="1800" dirty="0">
              <a:latin typeface="Arial"/>
              <a:cs typeface="Arial"/>
            </a:endParaRPr>
          </a:p>
        </p:txBody>
      </p:sp>
      <p:graphicFrame>
        <p:nvGraphicFramePr>
          <p:cNvPr id="10" name="Table 5">
            <a:extLst>
              <a:ext uri="{FF2B5EF4-FFF2-40B4-BE49-F238E27FC236}">
                <a16:creationId xmlns:a16="http://schemas.microsoft.com/office/drawing/2014/main" id="{EE31595C-0551-F01B-B2B3-8FC5577D85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3328242"/>
              </p:ext>
            </p:extLst>
          </p:nvPr>
        </p:nvGraphicFramePr>
        <p:xfrm>
          <a:off x="1053100" y="3165724"/>
          <a:ext cx="3464083" cy="141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5746">
                  <a:extLst>
                    <a:ext uri="{9D8B030D-6E8A-4147-A177-3AD203B41FA5}">
                      <a16:colId xmlns:a16="http://schemas.microsoft.com/office/drawing/2014/main" val="551645095"/>
                    </a:ext>
                  </a:extLst>
                </a:gridCol>
                <a:gridCol w="2748337">
                  <a:extLst>
                    <a:ext uri="{9D8B030D-6E8A-4147-A177-3AD203B41FA5}">
                      <a16:colId xmlns:a16="http://schemas.microsoft.com/office/drawing/2014/main" val="1530616495"/>
                    </a:ext>
                  </a:extLst>
                </a:gridCol>
              </a:tblGrid>
              <a:tr h="30180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Resonant Frequency (GHz)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4433883"/>
                  </a:ext>
                </a:extLst>
              </a:tr>
              <a:tr h="269696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noProof="0" dirty="0">
                          <a:latin typeface="Arial"/>
                        </a:rPr>
                        <a:t>Design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dirty="0"/>
                        <a:t>5.6</a:t>
                      </a:r>
                      <a:r>
                        <a:rPr lang="en-US" sz="1200"/>
                        <a:t>740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2592392"/>
                  </a:ext>
                </a:extLst>
              </a:tr>
              <a:tr h="269696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noProof="0" dirty="0">
                          <a:latin typeface="Arial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dirty="0"/>
                        <a:t>5.7206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3022123"/>
                  </a:ext>
                </a:extLst>
              </a:tr>
              <a:tr h="269696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noProof="0" dirty="0">
                          <a:latin typeface="Arial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5.7213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6129677"/>
                  </a:ext>
                </a:extLst>
              </a:tr>
              <a:tr h="288960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noProof="0" dirty="0">
                          <a:latin typeface="Arial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5.7218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6640467"/>
                  </a:ext>
                </a:extLst>
              </a:tr>
            </a:tbl>
          </a:graphicData>
        </a:graphic>
      </p:graphicFrame>
      <p:pic>
        <p:nvPicPr>
          <p:cNvPr id="9" name="Picture 10" descr="Chart, line chart&#10;&#10;Description automatically generated">
            <a:extLst>
              <a:ext uri="{FF2B5EF4-FFF2-40B4-BE49-F238E27FC236}">
                <a16:creationId xmlns:a16="http://schemas.microsoft.com/office/drawing/2014/main" id="{E1339DCA-1B5A-B828-7BF8-773DE6D0D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9877" y="2679629"/>
            <a:ext cx="3218379" cy="24169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41F2E16-E4F5-A0B8-CAA1-2648567DE2AE}"/>
              </a:ext>
            </a:extLst>
          </p:cNvPr>
          <p:cNvSpPr txBox="1"/>
          <p:nvPr/>
        </p:nvSpPr>
        <p:spPr>
          <a:xfrm>
            <a:off x="5421760" y="931951"/>
            <a:ext cx="3514556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/>
              <a:t>Test Setup</a:t>
            </a:r>
            <a:endParaRPr lang="en-US" sz="1600" b="1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39043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14903-F10B-7FF8-4F3C-ED5CE62A3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Sensitivity Test Cont.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DFD06-A7D1-2316-E0AA-F1BDA7C2FA3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0920" y="932688"/>
            <a:ext cx="8434038" cy="1744311"/>
          </a:xfrm>
        </p:spPr>
        <p:txBody>
          <a:bodyPr vert="horz" lIns="0" tIns="0" rIns="0" bIns="0" rtlCol="0" anchor="t">
            <a:normAutofit fontScale="85000" lnSpcReduction="20000"/>
          </a:bodyPr>
          <a:lstStyle/>
          <a:p>
            <a:pPr indent="-342900">
              <a:lnSpc>
                <a:spcPct val="150000"/>
              </a:lnSpc>
              <a:buFont typeface="Arial,Sans-Serif" pitchFamily="34" charset="0"/>
              <a:buChar char="•"/>
            </a:pPr>
            <a:r>
              <a:rPr lang="en-US" sz="1600" dirty="0">
                <a:latin typeface="Arial"/>
                <a:cs typeface="Arial"/>
              </a:rPr>
              <a:t>Perturbation in tuning of first two cavities</a:t>
            </a:r>
            <a:endParaRPr lang="en-US"/>
          </a:p>
          <a:p>
            <a:pPr lvl="1" indent="-223520">
              <a:lnSpc>
                <a:spcPct val="150000"/>
              </a:lnSpc>
              <a:buFont typeface="Arial,Sans-Serif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Fixed drive power and frequency</a:t>
            </a:r>
          </a:p>
          <a:p>
            <a:pPr indent="-342900">
              <a:lnSpc>
                <a:spcPct val="150000"/>
              </a:lnSpc>
              <a:buFont typeface="Arial,Sans-Serif" pitchFamily="34" charset="0"/>
              <a:buChar char="•"/>
            </a:pPr>
            <a:r>
              <a:rPr lang="en-US" sz="1600" dirty="0">
                <a:latin typeface="Arial"/>
                <a:cs typeface="Arial"/>
              </a:rPr>
              <a:t>All cavities copper (Q ~ 7000)</a:t>
            </a:r>
            <a:endParaRPr lang="en-US" sz="1600" dirty="0"/>
          </a:p>
          <a:p>
            <a:pPr lvl="1" indent="-223520">
              <a:lnSpc>
                <a:spcPct val="150000"/>
              </a:lnSpc>
              <a:buFont typeface="Arial,Sans-Serif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Can maintain peak power goal over wide bandwidth</a:t>
            </a:r>
          </a:p>
          <a:p>
            <a:pPr indent="-342900">
              <a:lnSpc>
                <a:spcPct val="150000"/>
              </a:lnSpc>
              <a:buFont typeface="Arial,Sans-Serif" pitchFamily="34" charset="0"/>
              <a:buChar char="•"/>
            </a:pPr>
            <a:r>
              <a:rPr lang="en-US" sz="1600" dirty="0">
                <a:latin typeface="Arial"/>
                <a:cs typeface="Arial"/>
              </a:rPr>
              <a:t>Cavity 1 &amp; 2 SST (Q ~ 1000) , cavity 3 &amp; 4 copper</a:t>
            </a:r>
          </a:p>
          <a:p>
            <a:pPr lvl="1" indent="-223520">
              <a:lnSpc>
                <a:spcPct val="150000"/>
              </a:lnSpc>
              <a:buFont typeface="Arial,Sans-Serif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Greater wall losses, less overall gain </a:t>
            </a:r>
          </a:p>
          <a:p>
            <a:pPr lvl="1" indent="-223520">
              <a:lnSpc>
                <a:spcPct val="150000"/>
              </a:lnSpc>
              <a:buFont typeface="Arial,Sans-Serif" pitchFamily="34" charset="0"/>
              <a:buChar char="•"/>
            </a:pPr>
            <a:endParaRPr lang="en-US" sz="1400" dirty="0">
              <a:latin typeface="Arial"/>
              <a:cs typeface="Arial"/>
            </a:endParaRPr>
          </a:p>
          <a:p>
            <a:pPr>
              <a:lnSpc>
                <a:spcPct val="150000"/>
              </a:lnSpc>
              <a:buFont typeface="Arial,Sans-Serif" pitchFamily="34" charset="0"/>
              <a:buChar char="•"/>
            </a:pPr>
            <a:endParaRPr lang="en-US" sz="1600" dirty="0">
              <a:latin typeface="Arial"/>
              <a:cs typeface="Arial"/>
            </a:endParaRPr>
          </a:p>
          <a:p>
            <a:pPr indent="-342900">
              <a:lnSpc>
                <a:spcPct val="150000"/>
              </a:lnSpc>
            </a:pPr>
            <a:endParaRPr lang="en-US" sz="1600" dirty="0"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buChar char="•"/>
            </a:pPr>
            <a:endParaRPr lang="en-US" sz="1800" dirty="0">
              <a:latin typeface="Aria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DA6420-3E88-E9A6-6E0F-4520F07E88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dirty="0" smtClean="0"/>
              <a:pPr/>
              <a:t>21</a:t>
            </a:fld>
            <a:endParaRPr lang="en-US" dirty="0"/>
          </a:p>
        </p:txBody>
      </p:sp>
      <p:pic>
        <p:nvPicPr>
          <p:cNvPr id="5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A05E2288-E921-BD89-941D-7F031FB64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254" y="2673207"/>
            <a:ext cx="2916576" cy="2185827"/>
          </a:xfrm>
          <a:prstGeom prst="rect">
            <a:avLst/>
          </a:prstGeom>
        </p:spPr>
      </p:pic>
      <p:pic>
        <p:nvPicPr>
          <p:cNvPr id="7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B7C5F53C-890D-3A45-0B51-0B83EFAEB9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5203" y="2641101"/>
            <a:ext cx="2942262" cy="221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496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14903-F10B-7FF8-4F3C-ED5CE62A3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High Level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DFD06-A7D1-2316-E0AA-F1BDA7C2FA3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04800" y="932688"/>
            <a:ext cx="4786713" cy="3799142"/>
          </a:xfrm>
        </p:spPr>
        <p:txBody>
          <a:bodyPr vert="horz" lIns="0" tIns="0" rIns="0" bIns="0" rtlCol="0" anchor="t">
            <a:normAutofit fontScale="92500"/>
          </a:bodyPr>
          <a:lstStyle/>
          <a:p>
            <a:pPr marL="342900" indent="-342900">
              <a:lnSpc>
                <a:spcPct val="150000"/>
              </a:lnSpc>
              <a:buChar char="•"/>
            </a:pPr>
            <a:r>
              <a:rPr lang="en-US" sz="2000" dirty="0">
                <a:latin typeface="Arial"/>
                <a:cs typeface="Arial"/>
              </a:rPr>
              <a:t>Develop a </a:t>
            </a:r>
            <a:r>
              <a:rPr lang="en-US" sz="2000" b="1" dirty="0">
                <a:latin typeface="Arial"/>
                <a:cs typeface="Arial"/>
              </a:rPr>
              <a:t>compact</a:t>
            </a:r>
            <a:r>
              <a:rPr lang="en-US" sz="2000" dirty="0">
                <a:latin typeface="Arial"/>
                <a:cs typeface="Arial"/>
              </a:rPr>
              <a:t>, </a:t>
            </a:r>
            <a:r>
              <a:rPr lang="en-US" sz="2000" b="1" dirty="0">
                <a:latin typeface="Arial"/>
                <a:cs typeface="Arial"/>
              </a:rPr>
              <a:t>light weight</a:t>
            </a:r>
            <a:r>
              <a:rPr lang="en-US" sz="2000" dirty="0">
                <a:latin typeface="Arial"/>
                <a:cs typeface="Arial"/>
              </a:rPr>
              <a:t>, and </a:t>
            </a:r>
            <a:r>
              <a:rPr lang="en-US" sz="2000" b="1" dirty="0">
                <a:latin typeface="Arial"/>
                <a:cs typeface="Arial"/>
              </a:rPr>
              <a:t>portable </a:t>
            </a:r>
            <a:r>
              <a:rPr lang="en-US" sz="2000" dirty="0">
                <a:latin typeface="Arial"/>
                <a:cs typeface="Arial"/>
              </a:rPr>
              <a:t>accelerator system for a variety applications</a:t>
            </a:r>
          </a:p>
          <a:p>
            <a:pPr marL="342900" indent="-342900">
              <a:lnSpc>
                <a:spcPct val="150000"/>
              </a:lnSpc>
              <a:buChar char="•"/>
            </a:pPr>
            <a:r>
              <a:rPr lang="en-US" sz="2000" dirty="0">
                <a:latin typeface="Arial"/>
                <a:cs typeface="Arial"/>
              </a:rPr>
              <a:t>Array of 26 klystrons that are pulsed by a 35 MW modulator to deliver ~550 kW per klystron of power to two cells of a </a:t>
            </a:r>
            <a:r>
              <a:rPr lang="en-US" sz="2000" dirty="0" err="1">
                <a:latin typeface="Arial"/>
                <a:cs typeface="Arial"/>
              </a:rPr>
              <a:t>linac</a:t>
            </a:r>
            <a:endParaRPr lang="en-US" sz="2000" dirty="0"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buChar char="•"/>
            </a:pPr>
            <a:r>
              <a:rPr lang="en-US" sz="2000" dirty="0" err="1">
                <a:latin typeface="Arial"/>
                <a:cs typeface="Arial"/>
              </a:rPr>
              <a:t>Linac</a:t>
            </a:r>
            <a:r>
              <a:rPr lang="en-US" sz="2000" dirty="0">
                <a:latin typeface="Arial"/>
                <a:cs typeface="Arial"/>
              </a:rPr>
              <a:t> will accelerate beam to a maximum energy of 20 MeV with 0.5 A of current</a:t>
            </a:r>
            <a:endParaRPr lang="en-US" sz="1800" dirty="0"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buChar char="•"/>
            </a:pPr>
            <a:endParaRPr lang="en-US" sz="1600" dirty="0">
              <a:latin typeface="Arial"/>
              <a:cs typeface="Arial"/>
            </a:endParaRPr>
          </a:p>
          <a:p>
            <a:pPr>
              <a:lnSpc>
                <a:spcPct val="150000"/>
              </a:lnSpc>
            </a:pPr>
            <a:endParaRPr lang="en-US" sz="1600" dirty="0"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buChar char="•"/>
            </a:pPr>
            <a:endParaRPr lang="en-US" sz="1800" dirty="0">
              <a:latin typeface="Aria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DA6420-3E88-E9A6-6E0F-4520F07E88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7756FB-431D-7F2C-2743-AC960A4EC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6423" y="1047750"/>
            <a:ext cx="3472777" cy="27760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1F1602-A453-F1B1-2C5F-AF41941DED1C}"/>
              </a:ext>
            </a:extLst>
          </p:cNvPr>
          <p:cNvSpPr txBox="1"/>
          <p:nvPr/>
        </p:nvSpPr>
        <p:spPr>
          <a:xfrm>
            <a:off x="5366423" y="3867150"/>
            <a:ext cx="34727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High Level System Mockup</a:t>
            </a:r>
          </a:p>
          <a:p>
            <a:pPr algn="ctr"/>
            <a:r>
              <a:rPr lang="en-US" dirty="0"/>
              <a:t>Ideally want to fit inside of a 40 cm radius cylinder 1 m long</a:t>
            </a:r>
          </a:p>
        </p:txBody>
      </p:sp>
    </p:spTree>
    <p:extLst>
      <p:ext uri="{BB962C8B-B14F-4D97-AF65-F5344CB8AC3E}">
        <p14:creationId xmlns:p14="http://schemas.microsoft.com/office/powerpoint/2010/main" val="349430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47479DBC-5617-2944-A40F-8C91C05FA4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435" t="-24" r="8378" b="48252"/>
          <a:stretch/>
        </p:blipFill>
        <p:spPr>
          <a:xfrm>
            <a:off x="238274" y="3583625"/>
            <a:ext cx="1149039" cy="793170"/>
          </a:xfrm>
          <a:prstGeom prst="rect">
            <a:avLst/>
          </a:prstGeom>
        </p:spPr>
      </p:pic>
      <p:cxnSp>
        <p:nvCxnSpPr>
          <p:cNvPr id="58" name="Connector: Elbow 57">
            <a:extLst>
              <a:ext uri="{FF2B5EF4-FFF2-40B4-BE49-F238E27FC236}">
                <a16:creationId xmlns:a16="http://schemas.microsoft.com/office/drawing/2014/main" id="{BF642DDF-4A59-6424-6E11-C34F0BA45B00}"/>
              </a:ext>
            </a:extLst>
          </p:cNvPr>
          <p:cNvCxnSpPr>
            <a:cxnSpLocks/>
          </p:cNvCxnSpPr>
          <p:nvPr/>
        </p:nvCxnSpPr>
        <p:spPr>
          <a:xfrm rot="10800000" flipV="1">
            <a:off x="1384293" y="2876550"/>
            <a:ext cx="4342408" cy="914400"/>
          </a:xfrm>
          <a:prstGeom prst="bentConnector3">
            <a:avLst>
              <a:gd name="adj1" fmla="val 85662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F2030F0-252C-4B92-622B-FB3D82A2E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Cell System Block Diagram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8830963-6E78-108E-8AC8-9C06EA12E3DF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5803893" y="3390810"/>
            <a:ext cx="1539517" cy="1390740"/>
          </a:xfrm>
          <a:ln w="12700">
            <a:solidFill>
              <a:schemeClr val="tx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0C1407-ED61-DC2E-29AF-95A3B28379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DECC07-398A-1F16-DAED-886246EFF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9693" y="1532820"/>
            <a:ext cx="2133600" cy="116135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913A86-4FF9-1962-17DC-7D3D8F1404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6701" y="1344369"/>
            <a:ext cx="1728928" cy="156792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AFBF13-E651-C14F-C74A-F249F1D5BE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6734" y="3507630"/>
            <a:ext cx="1539517" cy="127392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9399DB-434A-78BA-CE56-F71B4E80F0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093" y="1532820"/>
            <a:ext cx="1490663" cy="115830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5FBE377-16F2-2719-1140-579E77487619}"/>
              </a:ext>
            </a:extLst>
          </p:cNvPr>
          <p:cNvCxnSpPr>
            <a:cxnSpLocks/>
            <a:stCxn id="14" idx="3"/>
            <a:endCxn id="6" idx="1"/>
          </p:cNvCxnSpPr>
          <p:nvPr/>
        </p:nvCxnSpPr>
        <p:spPr>
          <a:xfrm>
            <a:off x="1655756" y="2111971"/>
            <a:ext cx="1023937" cy="152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62B28AA-4F50-AB03-8670-6EBFB647826A}"/>
              </a:ext>
            </a:extLst>
          </p:cNvPr>
          <p:cNvCxnSpPr>
            <a:cxnSpLocks/>
            <a:stCxn id="6" idx="3"/>
            <a:endCxn id="8" idx="1"/>
          </p:cNvCxnSpPr>
          <p:nvPr/>
        </p:nvCxnSpPr>
        <p:spPr>
          <a:xfrm>
            <a:off x="4813293" y="2113498"/>
            <a:ext cx="913408" cy="1483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B23759C-9593-1C65-09DA-20C1F2F6BAEC}"/>
              </a:ext>
            </a:extLst>
          </p:cNvPr>
          <p:cNvCxnSpPr>
            <a:cxnSpLocks/>
          </p:cNvCxnSpPr>
          <p:nvPr/>
        </p:nvCxnSpPr>
        <p:spPr>
          <a:xfrm>
            <a:off x="7455629" y="2113498"/>
            <a:ext cx="40566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029A821-5F5C-F3B5-EA88-576F2BF77D0D}"/>
              </a:ext>
            </a:extLst>
          </p:cNvPr>
          <p:cNvCxnSpPr>
            <a:cxnSpLocks/>
            <a:stCxn id="8" idx="2"/>
            <a:endCxn id="10" idx="0"/>
          </p:cNvCxnSpPr>
          <p:nvPr/>
        </p:nvCxnSpPr>
        <p:spPr>
          <a:xfrm flipH="1">
            <a:off x="6573652" y="2912290"/>
            <a:ext cx="17513" cy="47852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0101B41-D230-0AC6-9CA2-0BB6BCD6CAA0}"/>
              </a:ext>
            </a:extLst>
          </p:cNvPr>
          <p:cNvCxnSpPr>
            <a:cxnSpLocks/>
            <a:stCxn id="12" idx="0"/>
            <a:endCxn id="6" idx="2"/>
          </p:cNvCxnSpPr>
          <p:nvPr/>
        </p:nvCxnSpPr>
        <p:spPr>
          <a:xfrm flipV="1">
            <a:off x="3746493" y="2694175"/>
            <a:ext cx="0" cy="81345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1F289EC-A354-38E3-6D84-316868AC419D}"/>
              </a:ext>
            </a:extLst>
          </p:cNvPr>
          <p:cNvCxnSpPr>
            <a:cxnSpLocks/>
            <a:endCxn id="14" idx="2"/>
          </p:cNvCxnSpPr>
          <p:nvPr/>
        </p:nvCxnSpPr>
        <p:spPr>
          <a:xfrm flipH="1" flipV="1">
            <a:off x="910425" y="2691122"/>
            <a:ext cx="14932" cy="89250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02ED7BC7-BE09-0F8A-C945-7E0833CAFB8B}"/>
              </a:ext>
            </a:extLst>
          </p:cNvPr>
          <p:cNvSpPr/>
          <p:nvPr/>
        </p:nvSpPr>
        <p:spPr>
          <a:xfrm>
            <a:off x="2832093" y="4781550"/>
            <a:ext cx="18288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SSA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0B12107-4C71-05D6-3DE0-D3AA2A9D8F8A}"/>
              </a:ext>
            </a:extLst>
          </p:cNvPr>
          <p:cNvSpPr/>
          <p:nvPr/>
        </p:nvSpPr>
        <p:spPr>
          <a:xfrm>
            <a:off x="5676765" y="4800164"/>
            <a:ext cx="1828800" cy="3048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RF Load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530B030-9383-D9AA-AADF-9737DBB95A25}"/>
              </a:ext>
            </a:extLst>
          </p:cNvPr>
          <p:cNvSpPr/>
          <p:nvPr/>
        </p:nvSpPr>
        <p:spPr>
          <a:xfrm>
            <a:off x="2832093" y="1220720"/>
            <a:ext cx="18288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RF Source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A9580E8-2104-AA3F-4437-36436A7319F0}"/>
              </a:ext>
            </a:extLst>
          </p:cNvPr>
          <p:cNvSpPr/>
          <p:nvPr/>
        </p:nvSpPr>
        <p:spPr>
          <a:xfrm>
            <a:off x="-8738" y="1217076"/>
            <a:ext cx="2497931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Pulsed Power System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5537A123-D441-EAB9-ED63-4ECB8A9605EF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1384293" y="4144590"/>
            <a:ext cx="159244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A38360BD-6B18-B58F-A20B-B5AF22225CC9}"/>
              </a:ext>
            </a:extLst>
          </p:cNvPr>
          <p:cNvSpPr/>
          <p:nvPr/>
        </p:nvSpPr>
        <p:spPr>
          <a:xfrm>
            <a:off x="2984496" y="2912291"/>
            <a:ext cx="2285993" cy="4488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200W </a:t>
            </a:r>
          </a:p>
          <a:p>
            <a:pPr algn="ctr"/>
            <a:r>
              <a:rPr lang="en-US" sz="1200" dirty="0"/>
              <a:t>5.712GHz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326F1EE-B638-2264-8D97-1E0A279CE0DA}"/>
              </a:ext>
            </a:extLst>
          </p:cNvPr>
          <p:cNvSpPr/>
          <p:nvPr/>
        </p:nvSpPr>
        <p:spPr>
          <a:xfrm>
            <a:off x="4053255" y="1657350"/>
            <a:ext cx="2285993" cy="4488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550kW </a:t>
            </a:r>
          </a:p>
          <a:p>
            <a:pPr algn="ctr"/>
            <a:r>
              <a:rPr lang="en-US" sz="1200" dirty="0"/>
              <a:t>5.712GHz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1FA8E92-A168-F05A-5B5B-9983E8BC1F16}"/>
              </a:ext>
            </a:extLst>
          </p:cNvPr>
          <p:cNvSpPr/>
          <p:nvPr/>
        </p:nvSpPr>
        <p:spPr>
          <a:xfrm>
            <a:off x="1024728" y="1754649"/>
            <a:ext cx="2285993" cy="4488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60kV,1.5us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855C91D-EC47-784B-9395-184BE4DC89C2}"/>
              </a:ext>
            </a:extLst>
          </p:cNvPr>
          <p:cNvSpPr/>
          <p:nvPr/>
        </p:nvSpPr>
        <p:spPr>
          <a:xfrm>
            <a:off x="7873983" y="1854582"/>
            <a:ext cx="1223513" cy="56476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Phase 2: “Beam”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C6ECB1B-694D-5B20-4706-FEE71E434A00}"/>
              </a:ext>
            </a:extLst>
          </p:cNvPr>
          <p:cNvSpPr/>
          <p:nvPr/>
        </p:nvSpPr>
        <p:spPr>
          <a:xfrm>
            <a:off x="6057478" y="2956861"/>
            <a:ext cx="2285993" cy="4488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Reflected Power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C925F09A-84D2-E034-B214-0277BA882971}"/>
              </a:ext>
            </a:extLst>
          </p:cNvPr>
          <p:cNvSpPr/>
          <p:nvPr/>
        </p:nvSpPr>
        <p:spPr>
          <a:xfrm>
            <a:off x="1333707" y="2756457"/>
            <a:ext cx="2285993" cy="4488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Feedback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5248E3C-CA32-304A-B4C2-1224AFAA96D7}"/>
              </a:ext>
            </a:extLst>
          </p:cNvPr>
          <p:cNvSpPr/>
          <p:nvPr/>
        </p:nvSpPr>
        <p:spPr>
          <a:xfrm>
            <a:off x="5269508" y="1017284"/>
            <a:ext cx="2497931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Accelerator Cavities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1E77604-7D82-D349-BC33-6B2B7EFF5F1F}"/>
              </a:ext>
            </a:extLst>
          </p:cNvPr>
          <p:cNvSpPr/>
          <p:nvPr/>
        </p:nvSpPr>
        <p:spPr>
          <a:xfrm>
            <a:off x="-139708" y="4405749"/>
            <a:ext cx="18288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LLRF</a:t>
            </a:r>
          </a:p>
        </p:txBody>
      </p:sp>
    </p:spTree>
    <p:extLst>
      <p:ext uri="{BB962C8B-B14F-4D97-AF65-F5344CB8AC3E}">
        <p14:creationId xmlns:p14="http://schemas.microsoft.com/office/powerpoint/2010/main" val="3022671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8B734-0061-028C-BD57-749D85834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Cell Test High Level Mockup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07C244-E2C0-EF4F-4252-251D7FC07A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13259F82-4767-7B54-7FA3-AE44DFD04D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89" r="8506"/>
          <a:stretch/>
        </p:blipFill>
        <p:spPr>
          <a:xfrm>
            <a:off x="1425248" y="1016375"/>
            <a:ext cx="5737552" cy="396398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01DE997-CF9C-AFA8-2FDB-5DD6247B4743}"/>
              </a:ext>
            </a:extLst>
          </p:cNvPr>
          <p:cNvSpPr/>
          <p:nvPr/>
        </p:nvSpPr>
        <p:spPr>
          <a:xfrm>
            <a:off x="1766378" y="3201797"/>
            <a:ext cx="1129542" cy="56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RF Source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E016AFD-230F-28D2-3F04-1F6F5A0F3AA9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2895920" y="3141617"/>
            <a:ext cx="962593" cy="3425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68C05C73-787C-2F97-8CA1-C24D0DA2EF46}"/>
              </a:ext>
            </a:extLst>
          </p:cNvPr>
          <p:cNvSpPr/>
          <p:nvPr/>
        </p:nvSpPr>
        <p:spPr>
          <a:xfrm>
            <a:off x="2577342" y="4481907"/>
            <a:ext cx="1129542" cy="56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RF Window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1F85F55-445A-9D77-46E6-8E1436E6741A}"/>
              </a:ext>
            </a:extLst>
          </p:cNvPr>
          <p:cNvCxnSpPr>
            <a:cxnSpLocks/>
          </p:cNvCxnSpPr>
          <p:nvPr/>
        </p:nvCxnSpPr>
        <p:spPr>
          <a:xfrm flipV="1">
            <a:off x="3352800" y="3759191"/>
            <a:ext cx="1305669" cy="9461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94F901C3-8B86-7EB3-0186-8F261D7CF489}"/>
              </a:ext>
            </a:extLst>
          </p:cNvPr>
          <p:cNvSpPr/>
          <p:nvPr/>
        </p:nvSpPr>
        <p:spPr>
          <a:xfrm>
            <a:off x="4876800" y="1276350"/>
            <a:ext cx="1129542" cy="56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RF Load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2CD3826-FCDE-BF1B-EC40-E438E75D26C6}"/>
              </a:ext>
            </a:extLst>
          </p:cNvPr>
          <p:cNvCxnSpPr>
            <a:cxnSpLocks/>
          </p:cNvCxnSpPr>
          <p:nvPr/>
        </p:nvCxnSpPr>
        <p:spPr>
          <a:xfrm>
            <a:off x="5486400" y="1739303"/>
            <a:ext cx="152400" cy="2228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B1F9653A-4B1A-E329-5B24-9D20E3724318}"/>
              </a:ext>
            </a:extLst>
          </p:cNvPr>
          <p:cNvSpPr/>
          <p:nvPr/>
        </p:nvSpPr>
        <p:spPr>
          <a:xfrm>
            <a:off x="6898587" y="3737519"/>
            <a:ext cx="1305960" cy="56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Linac</a:t>
            </a:r>
          </a:p>
          <a:p>
            <a:pPr algn="ctr"/>
            <a:r>
              <a:rPr lang="en-US" sz="14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‘Two Cell Section’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EEA3946-7E32-4213-6CBC-153A3ECCB178}"/>
              </a:ext>
            </a:extLst>
          </p:cNvPr>
          <p:cNvCxnSpPr>
            <a:cxnSpLocks/>
          </p:cNvCxnSpPr>
          <p:nvPr/>
        </p:nvCxnSpPr>
        <p:spPr>
          <a:xfrm flipH="1" flipV="1">
            <a:off x="6006342" y="3270303"/>
            <a:ext cx="1232658" cy="5968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F7C46693-CD59-AC0F-3078-2E269CDDF6B4}"/>
              </a:ext>
            </a:extLst>
          </p:cNvPr>
          <p:cNvSpPr/>
          <p:nvPr/>
        </p:nvSpPr>
        <p:spPr>
          <a:xfrm>
            <a:off x="5368269" y="4312877"/>
            <a:ext cx="1129542" cy="56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Solid State Amplifier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F947AEE-4A1A-0E0E-7F95-00F038040165}"/>
              </a:ext>
            </a:extLst>
          </p:cNvPr>
          <p:cNvCxnSpPr>
            <a:cxnSpLocks/>
          </p:cNvCxnSpPr>
          <p:nvPr/>
        </p:nvCxnSpPr>
        <p:spPr>
          <a:xfrm flipH="1" flipV="1">
            <a:off x="5115349" y="4433902"/>
            <a:ext cx="371051" cy="480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0EC27D39-3CFF-6778-DF93-E26C4B21BD94}"/>
              </a:ext>
            </a:extLst>
          </p:cNvPr>
          <p:cNvSpPr/>
          <p:nvPr/>
        </p:nvSpPr>
        <p:spPr>
          <a:xfrm>
            <a:off x="7131429" y="2292524"/>
            <a:ext cx="1434342" cy="56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Pump Out and Instrumentation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9E45707-E3A8-BD97-D772-A860B4D21080}"/>
              </a:ext>
            </a:extLst>
          </p:cNvPr>
          <p:cNvCxnSpPr>
            <a:cxnSpLocks/>
          </p:cNvCxnSpPr>
          <p:nvPr/>
        </p:nvCxnSpPr>
        <p:spPr>
          <a:xfrm flipH="1" flipV="1">
            <a:off x="6476376" y="2292524"/>
            <a:ext cx="762624" cy="2512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9DACDFC-1EAD-73C8-FD24-BE56313FC224}"/>
              </a:ext>
            </a:extLst>
          </p:cNvPr>
          <p:cNvCxnSpPr>
            <a:cxnSpLocks/>
          </p:cNvCxnSpPr>
          <p:nvPr/>
        </p:nvCxnSpPr>
        <p:spPr>
          <a:xfrm>
            <a:off x="2403665" y="1121547"/>
            <a:ext cx="1018606" cy="5319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2638C679-3F4F-EFF0-851C-DAC32F0AD604}"/>
              </a:ext>
            </a:extLst>
          </p:cNvPr>
          <p:cNvSpPr/>
          <p:nvPr/>
        </p:nvSpPr>
        <p:spPr>
          <a:xfrm>
            <a:off x="1447800" y="817579"/>
            <a:ext cx="1129542" cy="56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HV Power Supply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36FE3AE-C678-60BC-7EA8-EB07A2920913}"/>
              </a:ext>
            </a:extLst>
          </p:cNvPr>
          <p:cNvSpPr/>
          <p:nvPr/>
        </p:nvSpPr>
        <p:spPr>
          <a:xfrm>
            <a:off x="1386149" y="1456915"/>
            <a:ext cx="1129542" cy="56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Modulator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2F783C77-DB6B-2607-183A-425A714C38F5}"/>
              </a:ext>
            </a:extLst>
          </p:cNvPr>
          <p:cNvCxnSpPr>
            <a:cxnSpLocks/>
          </p:cNvCxnSpPr>
          <p:nvPr/>
        </p:nvCxnSpPr>
        <p:spPr>
          <a:xfrm>
            <a:off x="2400846" y="1768558"/>
            <a:ext cx="1402425" cy="2531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6C5F8803-85A2-B848-A63A-9CAF6A936E70}"/>
              </a:ext>
            </a:extLst>
          </p:cNvPr>
          <p:cNvSpPr/>
          <p:nvPr/>
        </p:nvSpPr>
        <p:spPr>
          <a:xfrm rot="2482580">
            <a:off x="2612939" y="3871553"/>
            <a:ext cx="1129542" cy="56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mm</a:t>
            </a:r>
          </a:p>
        </p:txBody>
      </p:sp>
    </p:spTree>
    <p:extLst>
      <p:ext uri="{BB962C8B-B14F-4D97-AF65-F5344CB8AC3E}">
        <p14:creationId xmlns:p14="http://schemas.microsoft.com/office/powerpoint/2010/main" val="2041297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D2FC3-B24C-C942-90A0-B48660DA7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Klystron Design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698E9C-ABAB-9C44-A959-4E609F552D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7888920-BD18-541D-2C16-9B7A1BF1B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28750"/>
            <a:ext cx="8229600" cy="2987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869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2B452-4F53-403E-958A-030D38D16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Top Level Requirement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EF3E58-C175-453E-9C4C-437ACEE4E4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7</a:t>
            </a:fld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4AE2ACB-4896-67A9-8668-BB6A4FB1FA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0407419"/>
              </p:ext>
            </p:extLst>
          </p:nvPr>
        </p:nvGraphicFramePr>
        <p:xfrm>
          <a:off x="521962" y="889823"/>
          <a:ext cx="8095690" cy="39651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47845">
                  <a:extLst>
                    <a:ext uri="{9D8B030D-6E8A-4147-A177-3AD203B41FA5}">
                      <a16:colId xmlns:a16="http://schemas.microsoft.com/office/drawing/2014/main" val="2868609248"/>
                    </a:ext>
                  </a:extLst>
                </a:gridCol>
                <a:gridCol w="4047845">
                  <a:extLst>
                    <a:ext uri="{9D8B030D-6E8A-4147-A177-3AD203B41FA5}">
                      <a16:colId xmlns:a16="http://schemas.microsoft.com/office/drawing/2014/main" val="2247286650"/>
                    </a:ext>
                  </a:extLst>
                </a:gridCol>
              </a:tblGrid>
              <a:tr h="299074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effectLst/>
                        </a:rPr>
                        <a:t>Metric</a:t>
                      </a:r>
                      <a:endParaRPr lang="en-US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kern="1200" dirty="0">
                          <a:effectLst/>
                        </a:rPr>
                        <a:t>Threshold</a:t>
                      </a:r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07246129"/>
                  </a:ext>
                </a:extLst>
              </a:tr>
              <a:tr h="318369">
                <a:tc>
                  <a:txBody>
                    <a:bodyPr/>
                    <a:lstStyle/>
                    <a:p>
                      <a:pPr marL="0" lvl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kern="1200" dirty="0">
                          <a:effectLst/>
                        </a:rPr>
                        <a:t>Output Power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kern="1200" noProof="0" dirty="0">
                          <a:effectLst/>
                          <a:latin typeface="Arial"/>
                        </a:rPr>
                        <a:t>540 kW (peak)</a:t>
                      </a:r>
                      <a:endParaRPr lang="en-US" sz="1600" b="1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6990016"/>
                  </a:ext>
                </a:extLst>
              </a:tr>
              <a:tr h="328017">
                <a:tc>
                  <a:txBody>
                    <a:bodyPr/>
                    <a:lstStyle/>
                    <a:p>
                      <a:pPr marL="0" lvl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kern="1200" dirty="0">
                          <a:effectLst/>
                        </a:rPr>
                        <a:t>Frequency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kern="1200" noProof="0" dirty="0">
                          <a:effectLst/>
                          <a:latin typeface="Arial"/>
                        </a:rPr>
                        <a:t>5.712 GHz</a:t>
                      </a:r>
                      <a:endParaRPr lang="en-US" b="1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58400444"/>
                  </a:ext>
                </a:extLst>
              </a:tr>
              <a:tr h="328017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</a:rPr>
                        <a:t>Efficiency</a:t>
                      </a:r>
                      <a:endParaRPr lang="en-US" sz="16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</a:rPr>
                        <a:t>50%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93080638"/>
                  </a:ext>
                </a:extLst>
              </a:tr>
              <a:tr h="308722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effectLst/>
                        </a:rPr>
                        <a:t>Beam Voltage</a:t>
                      </a:r>
                      <a:endParaRPr lang="en-US" sz="1600" b="1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effectLst/>
                        </a:rPr>
                        <a:t>60 kV</a:t>
                      </a:r>
                      <a:endParaRPr lang="en-US" sz="1600" b="1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29665426"/>
                  </a:ext>
                </a:extLst>
              </a:tr>
              <a:tr h="308722"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</a:rPr>
                        <a:t>Beam Current</a:t>
                      </a:r>
                      <a:endParaRPr lang="en-US" sz="16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</a:rPr>
                        <a:t>17.2 A</a:t>
                      </a:r>
                      <a:endParaRPr lang="en-US" sz="1600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29873091"/>
                  </a:ext>
                </a:extLst>
              </a:tr>
              <a:tr h="289426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kern="1200" dirty="0">
                          <a:effectLst/>
                        </a:rPr>
                        <a:t>Repetition Rate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kern="1200" dirty="0">
                          <a:effectLst/>
                        </a:rPr>
                        <a:t>60 Hz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08755987"/>
                  </a:ext>
                </a:extLst>
              </a:tr>
              <a:tr h="299074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kern="1200" dirty="0">
                          <a:effectLst/>
                        </a:rPr>
                        <a:t>Pulse Length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kern="1200" dirty="0">
                          <a:effectLst/>
                        </a:rPr>
                        <a:t>1 </a:t>
                      </a:r>
                      <a:r>
                        <a:rPr lang="en-US" sz="1600" b="0" i="0" u="none" strike="noStrike" kern="1200" noProof="0" dirty="0">
                          <a:effectLst/>
                          <a:latin typeface="Arial"/>
                        </a:rPr>
                        <a:t>µs</a:t>
                      </a:r>
                      <a:r>
                        <a:rPr lang="en-US" sz="1600" kern="1200" dirty="0">
                          <a:effectLst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33180313"/>
                  </a:ext>
                </a:extLst>
              </a:tr>
              <a:tr h="289426">
                <a:tc>
                  <a:txBody>
                    <a:bodyPr/>
                    <a:lstStyle/>
                    <a:p>
                      <a:pPr marL="0" indent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</a:rPr>
                        <a:t>Perveance</a:t>
                      </a:r>
                      <a:endParaRPr lang="en-US" sz="16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</a:rPr>
                        <a:t>1 µK</a:t>
                      </a:r>
                      <a:endParaRPr lang="en-US" sz="1600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60185440"/>
                  </a:ext>
                </a:extLst>
              </a:tr>
              <a:tr h="328017"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</a:rPr>
                        <a:t>Beam Tunnel Radius</a:t>
                      </a:r>
                      <a:endParaRPr lang="en-US" sz="16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</a:rPr>
                        <a:t>3.8 mm</a:t>
                      </a:r>
                      <a:endParaRPr lang="en-US" sz="160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00017059"/>
                  </a:ext>
                </a:extLst>
              </a:tr>
              <a:tr h="308722"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200" dirty="0">
                          <a:effectLst/>
                        </a:rPr>
                        <a:t>Brillouin Field</a:t>
                      </a:r>
                      <a:endParaRPr lang="en-US" sz="1600" b="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200" dirty="0">
                          <a:effectLst/>
                        </a:rPr>
                        <a:t>1.3 </a:t>
                      </a:r>
                      <a:r>
                        <a:rPr lang="en-US" sz="1600" b="0" kern="1200" dirty="0" err="1">
                          <a:effectLst/>
                        </a:rPr>
                        <a:t>kG</a:t>
                      </a:r>
                      <a:endParaRPr lang="en-US" sz="1600" b="0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35148202"/>
                  </a:ext>
                </a:extLst>
              </a:tr>
              <a:tr h="279778"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</a:rPr>
                        <a:t>Circuit Length</a:t>
                      </a:r>
                      <a:endParaRPr lang="en-US" sz="16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</a:rPr>
                        <a:t>300 mm (as short as possible)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55034096"/>
                  </a:ext>
                </a:extLst>
              </a:tr>
              <a:tr h="279778"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Mass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</a:rPr>
                        <a:t>1.5 kg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590693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97934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14903-F10B-7FF8-4F3C-ED5CE62A3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Initial Design Tradeoffs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DFD06-A7D1-2316-E0AA-F1BDA7C2FA3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0920" y="932688"/>
            <a:ext cx="4786713" cy="3799142"/>
          </a:xfrm>
        </p:spPr>
        <p:txBody>
          <a:bodyPr vert="horz" lIns="0" tIns="0" rIns="0" bIns="0" rtlCol="0" anchor="t">
            <a:normAutofit lnSpcReduction="10000"/>
          </a:bodyPr>
          <a:lstStyle/>
          <a:p>
            <a:pPr marL="342900" indent="-342900">
              <a:lnSpc>
                <a:spcPct val="150000"/>
              </a:lnSpc>
              <a:buChar char="•"/>
            </a:pPr>
            <a:r>
              <a:rPr lang="en-US" sz="1600" dirty="0">
                <a:latin typeface="Arial"/>
                <a:cs typeface="Arial"/>
              </a:rPr>
              <a:t>Tradeoffs were conducted to understand what operating parameters were needed to achieve efficiencies and output power</a:t>
            </a:r>
            <a:endParaRPr lang="en-US" dirty="0"/>
          </a:p>
          <a:p>
            <a:pPr marL="342900" indent="-342900">
              <a:lnSpc>
                <a:spcPct val="150000"/>
              </a:lnSpc>
              <a:buChar char="•"/>
            </a:pPr>
            <a:r>
              <a:rPr lang="en-US" sz="1600" dirty="0">
                <a:latin typeface="Arial"/>
                <a:cs typeface="Arial"/>
              </a:rPr>
              <a:t>Lower frequencies allow for smaller magnetic field strengths, but larger beam tunnels </a:t>
            </a:r>
            <a:endParaRPr lang="en-US" sz="1600" dirty="0"/>
          </a:p>
          <a:p>
            <a:pPr lvl="1" indent="-223520">
              <a:lnSpc>
                <a:spcPct val="150000"/>
              </a:lnSpc>
            </a:pPr>
            <a:r>
              <a:rPr lang="en-US" sz="1400" dirty="0">
                <a:latin typeface="Arial"/>
                <a:cs typeface="Arial"/>
              </a:rPr>
              <a:t>Advantageous for weight constraints</a:t>
            </a:r>
          </a:p>
          <a:p>
            <a:pPr lvl="1" indent="-223520">
              <a:lnSpc>
                <a:spcPct val="150000"/>
              </a:lnSpc>
            </a:pPr>
            <a:r>
              <a:rPr lang="en-US" sz="1400" b="1" dirty="0">
                <a:latin typeface="Arial"/>
                <a:cs typeface="Arial"/>
              </a:rPr>
              <a:t>5.712 GHz </a:t>
            </a:r>
            <a:r>
              <a:rPr lang="en-US" sz="1400" dirty="0">
                <a:latin typeface="Arial"/>
                <a:cs typeface="Arial"/>
              </a:rPr>
              <a:t>was used</a:t>
            </a:r>
          </a:p>
          <a:p>
            <a:pPr marL="347345" indent="-342900">
              <a:lnSpc>
                <a:spcPct val="150000"/>
              </a:lnSpc>
              <a:buChar char="•"/>
            </a:pPr>
            <a:r>
              <a:rPr lang="en-US" sz="1600" dirty="0">
                <a:latin typeface="Arial"/>
                <a:cs typeface="Arial"/>
              </a:rPr>
              <a:t>Higher perveance allows for higher beam power, but less efficient</a:t>
            </a:r>
          </a:p>
          <a:p>
            <a:pPr lvl="1" indent="-223520">
              <a:lnSpc>
                <a:spcPct val="150000"/>
              </a:lnSpc>
            </a:pPr>
            <a:r>
              <a:rPr lang="en-US" sz="1400" b="1" dirty="0">
                <a:latin typeface="Arial"/>
                <a:cs typeface="Arial"/>
              </a:rPr>
              <a:t>1 micro-perveance</a:t>
            </a:r>
            <a:r>
              <a:rPr lang="en-US" sz="1400" dirty="0">
                <a:latin typeface="Arial"/>
                <a:cs typeface="Arial"/>
              </a:rPr>
              <a:t> was used</a:t>
            </a:r>
          </a:p>
          <a:p>
            <a:pPr lvl="1" indent="-223520">
              <a:lnSpc>
                <a:spcPct val="150000"/>
              </a:lnSpc>
            </a:pPr>
            <a:r>
              <a:rPr lang="en-US" sz="1400" dirty="0">
                <a:latin typeface="Arial"/>
                <a:cs typeface="Arial"/>
              </a:rPr>
              <a:t>Setting the perveance and the voltage sets the current</a:t>
            </a:r>
          </a:p>
          <a:p>
            <a:pPr lvl="1" indent="-223520">
              <a:lnSpc>
                <a:spcPct val="150000"/>
              </a:lnSpc>
              <a:buChar char="•"/>
            </a:pPr>
            <a:endParaRPr lang="en-US" sz="1400" dirty="0">
              <a:latin typeface="Arial"/>
              <a:cs typeface="Arial"/>
            </a:endParaRPr>
          </a:p>
          <a:p>
            <a:pPr lvl="1" indent="-223520">
              <a:lnSpc>
                <a:spcPct val="150000"/>
              </a:lnSpc>
              <a:buChar char="•"/>
            </a:pPr>
            <a:endParaRPr lang="en-US" sz="1400" dirty="0"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buChar char="•"/>
            </a:pPr>
            <a:endParaRPr lang="en-US" sz="1600" dirty="0">
              <a:latin typeface="Arial"/>
              <a:cs typeface="Arial"/>
            </a:endParaRPr>
          </a:p>
          <a:p>
            <a:pPr>
              <a:lnSpc>
                <a:spcPct val="150000"/>
              </a:lnSpc>
            </a:pPr>
            <a:endParaRPr lang="en-US" sz="1600" dirty="0"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buChar char="•"/>
            </a:pPr>
            <a:endParaRPr lang="en-US" sz="1800" dirty="0">
              <a:latin typeface="Aria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DA6420-3E88-E9A6-6E0F-4520F07E88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DF52A784-23C5-9D75-7DCF-190B1F7BF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5434" y="3221454"/>
            <a:ext cx="3678952" cy="1639738"/>
          </a:xfrm>
          <a:prstGeom prst="rect">
            <a:avLst/>
          </a:prstGeom>
        </p:spPr>
      </p:pic>
      <p:pic>
        <p:nvPicPr>
          <p:cNvPr id="6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26B17C66-0BCD-B30E-0AC3-F0EF8E3F1E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110" b="281"/>
          <a:stretch/>
        </p:blipFill>
        <p:spPr>
          <a:xfrm>
            <a:off x="5775290" y="928764"/>
            <a:ext cx="2699416" cy="227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9945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C2553-35F8-A71E-4F69-18F9C7296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Preliminary Simulations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F90A1-1764-ADD7-3AE8-69BC1B7923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0920" y="989210"/>
            <a:ext cx="5672224" cy="3799142"/>
          </a:xfrm>
        </p:spPr>
        <p:txBody>
          <a:bodyPr vert="horz" lIns="0" tIns="0" rIns="0" bIns="0" rtlCol="0" anchor="t">
            <a:normAutofit/>
          </a:bodyPr>
          <a:lstStyle/>
          <a:p>
            <a:pPr marL="342900" indent="-342900">
              <a:lnSpc>
                <a:spcPct val="150000"/>
              </a:lnSpc>
              <a:buChar char="•"/>
            </a:pPr>
            <a:r>
              <a:rPr lang="en-US" sz="1600" dirty="0">
                <a:latin typeface="Arial"/>
                <a:cs typeface="Arial"/>
              </a:rPr>
              <a:t>Preliminary simulations in </a:t>
            </a:r>
            <a:r>
              <a:rPr lang="en-US" sz="1600" dirty="0" err="1">
                <a:latin typeface="Arial"/>
                <a:cs typeface="Arial"/>
              </a:rPr>
              <a:t>KlyC</a:t>
            </a:r>
            <a:r>
              <a:rPr lang="en-US" sz="1600" dirty="0">
                <a:latin typeface="Arial"/>
                <a:cs typeface="Arial"/>
              </a:rPr>
              <a:t>, a 1.5-D large signal klystron code developed by CERN</a:t>
            </a:r>
            <a:endParaRPr lang="en-US" dirty="0"/>
          </a:p>
          <a:p>
            <a:pPr marL="342900" indent="-342900">
              <a:lnSpc>
                <a:spcPct val="150000"/>
              </a:lnSpc>
              <a:buChar char="•"/>
            </a:pPr>
            <a:r>
              <a:rPr lang="en-US" sz="1600" dirty="0">
                <a:latin typeface="Arial"/>
                <a:cs typeface="Arial"/>
              </a:rPr>
              <a:t>Optimize a variety of cases to analyze performance</a:t>
            </a:r>
          </a:p>
          <a:p>
            <a:pPr lvl="1" indent="-223520">
              <a:lnSpc>
                <a:spcPct val="150000"/>
              </a:lnSpc>
            </a:pPr>
            <a:r>
              <a:rPr lang="en-US" sz="1400" dirty="0">
                <a:latin typeface="Arial"/>
                <a:cs typeface="Arial"/>
              </a:rPr>
              <a:t>3 cavities vs. 4 cavities</a:t>
            </a:r>
          </a:p>
          <a:p>
            <a:pPr lvl="1" indent="-223520">
              <a:lnSpc>
                <a:spcPct val="150000"/>
              </a:lnSpc>
            </a:pPr>
            <a:r>
              <a:rPr lang="en-US" sz="1400" dirty="0">
                <a:latin typeface="Arial"/>
                <a:cs typeface="Arial"/>
              </a:rPr>
              <a:t>Varying perveance</a:t>
            </a:r>
          </a:p>
          <a:p>
            <a:pPr lvl="1" indent="-223520">
              <a:lnSpc>
                <a:spcPct val="150000"/>
              </a:lnSpc>
            </a:pPr>
            <a:r>
              <a:rPr lang="en-US" sz="1400" dirty="0">
                <a:latin typeface="Arial"/>
                <a:cs typeface="Arial"/>
              </a:rPr>
              <a:t>Varying drive power</a:t>
            </a:r>
          </a:p>
          <a:p>
            <a:pPr lvl="1" indent="-223520">
              <a:lnSpc>
                <a:spcPct val="150000"/>
              </a:lnSpc>
            </a:pPr>
            <a:r>
              <a:rPr lang="en-US" sz="1400" dirty="0">
                <a:latin typeface="Arial"/>
                <a:cs typeface="Arial"/>
              </a:rPr>
              <a:t>Cavity frequencies and external Q factors</a:t>
            </a:r>
          </a:p>
          <a:p>
            <a:pPr indent="-285750">
              <a:lnSpc>
                <a:spcPct val="150000"/>
              </a:lnSpc>
              <a:buSzPct val="120000"/>
              <a:buChar char="•"/>
            </a:pPr>
            <a:r>
              <a:rPr lang="en-US" sz="1600" dirty="0">
                <a:latin typeface="Arial"/>
                <a:cs typeface="Arial"/>
              </a:rPr>
              <a:t>Four cavity geometry allows for higher efficiencies</a:t>
            </a:r>
          </a:p>
          <a:p>
            <a:pPr marL="285750" indent="-285750">
              <a:lnSpc>
                <a:spcPct val="150000"/>
              </a:lnSpc>
              <a:buChar char="•"/>
            </a:pPr>
            <a:r>
              <a:rPr lang="en-US" sz="1600" dirty="0">
                <a:latin typeface="Arial"/>
                <a:cs typeface="Arial"/>
              </a:rPr>
              <a:t>This dictates an upper bound for further simulations</a:t>
            </a:r>
            <a:endParaRPr lang="en-US" sz="1600"/>
          </a:p>
          <a:p>
            <a:pPr marL="342900" indent="-342900">
              <a:buChar char="•"/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6527A7-6E5C-ECA4-52B0-D20B73CF4A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dirty="0" smtClean="0"/>
              <a:pPr/>
              <a:t>9</a:t>
            </a:fld>
            <a:endParaRPr lang="en-US" dirty="0"/>
          </a:p>
        </p:txBody>
      </p:sp>
      <p:pic>
        <p:nvPicPr>
          <p:cNvPr id="6" name="Picture 6" descr="Chart, line chart, histogram&#10;&#10;Description automatically generated">
            <a:extLst>
              <a:ext uri="{FF2B5EF4-FFF2-40B4-BE49-F238E27FC236}">
                <a16:creationId xmlns:a16="http://schemas.microsoft.com/office/drawing/2014/main" id="{F9B336C9-620B-89F1-54FD-762E44D6DB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78" r="-306" b="-202"/>
          <a:stretch/>
        </p:blipFill>
        <p:spPr>
          <a:xfrm>
            <a:off x="5919256" y="3092694"/>
            <a:ext cx="2598308" cy="1837055"/>
          </a:xfrm>
          <a:prstGeom prst="rect">
            <a:avLst/>
          </a:prstGeom>
        </p:spPr>
      </p:pic>
      <p:pic>
        <p:nvPicPr>
          <p:cNvPr id="5" name="Picture 6" descr="A picture containing scatter chart&#10;&#10;Description automatically generated">
            <a:extLst>
              <a:ext uri="{FF2B5EF4-FFF2-40B4-BE49-F238E27FC236}">
                <a16:creationId xmlns:a16="http://schemas.microsoft.com/office/drawing/2014/main" id="{1B50A2DF-E9D9-9C34-AC9C-64B91CD19C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766" r="229" b="254"/>
          <a:stretch/>
        </p:blipFill>
        <p:spPr>
          <a:xfrm>
            <a:off x="5951135" y="992225"/>
            <a:ext cx="2542238" cy="18978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33530B-7303-C656-E8CA-85339C85F3D7}"/>
              </a:ext>
            </a:extLst>
          </p:cNvPr>
          <p:cNvSpPr txBox="1"/>
          <p:nvPr/>
        </p:nvSpPr>
        <p:spPr>
          <a:xfrm>
            <a:off x="6365526" y="4914097"/>
            <a:ext cx="1714499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cs typeface="Arial"/>
              </a:rPr>
              <a:t>Bunching Current vs. Position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A0D49A-EEC7-10E5-2DFA-B00A376FCCDF}"/>
              </a:ext>
            </a:extLst>
          </p:cNvPr>
          <p:cNvSpPr txBox="1"/>
          <p:nvPr/>
        </p:nvSpPr>
        <p:spPr>
          <a:xfrm>
            <a:off x="6060411" y="2888901"/>
            <a:ext cx="2455564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cs typeface="Arial"/>
              </a:rPr>
              <a:t>Optimization Process with &gt; 1000 runs</a:t>
            </a:r>
          </a:p>
        </p:txBody>
      </p:sp>
    </p:spTree>
    <p:extLst>
      <p:ext uri="{BB962C8B-B14F-4D97-AF65-F5344CB8AC3E}">
        <p14:creationId xmlns:p14="http://schemas.microsoft.com/office/powerpoint/2010/main" val="404928546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ESENTER_VERSION" val="6"/>
  <p:tag name="ARTICULATE_PROJECT_CHECK" val="0"/>
  <p:tag name="ARTICULATE_PROJECT_OPEN" val="0"/>
</p:tagLst>
</file>

<file path=ppt/theme/theme1.xml><?xml version="1.0" encoding="utf-8"?>
<a:theme xmlns:a="http://schemas.openxmlformats.org/drawingml/2006/main" name="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hd_2019" id="{B7992EC4-9F20-449C-B056-2DBF01C21CC4}" vid="{DD0F5D4D-759F-4E20-AEE9-D4E95DBBFEE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2EB8DB9765E642A7B748BC2F08CE3A" ma:contentTypeVersion="15" ma:contentTypeDescription="Create a new document." ma:contentTypeScope="" ma:versionID="561300504a20e412884252ed2b5e6104">
  <xsd:schema xmlns:xsd="http://www.w3.org/2001/XMLSchema" xmlns:xs="http://www.w3.org/2001/XMLSchema" xmlns:p="http://schemas.microsoft.com/office/2006/metadata/properties" xmlns:ns2="048f1701-415a-43f6-91be-6922da774ed0" xmlns:ns3="f17c45fb-284c-42d1-b5d6-a8e3a13eb790" targetNamespace="http://schemas.microsoft.com/office/2006/metadata/properties" ma:root="true" ma:fieldsID="3ded03d60a41c66054a9e94c7962ef06" ns2:_="" ns3:_="">
    <xsd:import namespace="048f1701-415a-43f6-91be-6922da774ed0"/>
    <xsd:import namespace="f17c45fb-284c-42d1-b5d6-a8e3a13eb79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8f1701-415a-43f6-91be-6922da774e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fd420da9-6cce-460f-935b-b5e0b28d9e7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7c45fb-284c-42d1-b5d6-a8e3a13eb79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096499d7-6192-4382-a320-b83d9cef2480}" ma:internalName="TaxCatchAll" ma:showField="CatchAllData" ma:web="f17c45fb-284c-42d1-b5d6-a8e3a13eb79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48f1701-415a-43f6-91be-6922da774ed0">
      <Terms xmlns="http://schemas.microsoft.com/office/infopath/2007/PartnerControls"/>
    </lcf76f155ced4ddcb4097134ff3c332f>
    <TaxCatchAll xmlns="f17c45fb-284c-42d1-b5d6-a8e3a13eb790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4F4FFB4-5293-4048-AE46-A07C335721E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8f1701-415a-43f6-91be-6922da774ed0"/>
    <ds:schemaRef ds:uri="f17c45fb-284c-42d1-b5d6-a8e3a13eb79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558FCF0-E402-414A-AB00-B6EA66F94185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dcmitype/"/>
    <ds:schemaRef ds:uri="http://purl.org/dc/terms/"/>
    <ds:schemaRef ds:uri="http://schemas.openxmlformats.org/package/2006/metadata/core-properties"/>
    <ds:schemaRef ds:uri="f17c45fb-284c-42d1-b5d6-a8e3a13eb790"/>
    <ds:schemaRef ds:uri="048f1701-415a-43f6-91be-6922da774ed0"/>
  </ds:schemaRefs>
</ds:datastoreItem>
</file>

<file path=customXml/itemProps3.xml><?xml version="1.0" encoding="utf-8"?>
<ds:datastoreItem xmlns:ds="http://schemas.openxmlformats.org/officeDocument/2006/customXml" ds:itemID="{6CA80D45-90B8-41FC-9BE5-172E0543A43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1172</Words>
  <Application>Microsoft Office PowerPoint</Application>
  <PresentationFormat>On-screen Show (16:9)</PresentationFormat>
  <Paragraphs>270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Arial,Sans-Serif</vt:lpstr>
      <vt:lpstr>Calibri</vt:lpstr>
      <vt:lpstr>Segoe UI</vt:lpstr>
      <vt:lpstr>Blank</vt:lpstr>
      <vt:lpstr>Development of a Compact Periodic Permanent Magnet Focused C-Band Klystron</vt:lpstr>
      <vt:lpstr>PowerPoint Presentation</vt:lpstr>
      <vt:lpstr>High Level System</vt:lpstr>
      <vt:lpstr>Two Cell System Block Diagram</vt:lpstr>
      <vt:lpstr>Two Cell Test High Level Mockup</vt:lpstr>
      <vt:lpstr>Klystron Design</vt:lpstr>
      <vt:lpstr>Top Level Requirement</vt:lpstr>
      <vt:lpstr>Initial Design Tradeoffs</vt:lpstr>
      <vt:lpstr>Preliminary Simulations</vt:lpstr>
      <vt:lpstr>Electron Gun</vt:lpstr>
      <vt:lpstr>High Voltage Standoff for Electron Gun </vt:lpstr>
      <vt:lpstr>Cavity Design</vt:lpstr>
      <vt:lpstr>Magnetic Focusing Circuit</vt:lpstr>
      <vt:lpstr>Magnetic Focusing Circuit</vt:lpstr>
      <vt:lpstr>TESLA Simulations</vt:lpstr>
      <vt:lpstr>Mechanical Design, Test, and Next Steps</vt:lpstr>
      <vt:lpstr>Thank you!</vt:lpstr>
      <vt:lpstr>Reference slides follow</vt:lpstr>
      <vt:lpstr>High-Level Block Diagram Overview</vt:lpstr>
      <vt:lpstr>Cold Test – Clamped Test Cells</vt:lpstr>
      <vt:lpstr>Sensitivity Test Cont.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Preli</dc:title>
  <dc:creator/>
  <cp:lastModifiedBy/>
  <cp:revision>5054</cp:revision>
  <cp:lastPrinted>2018-12-07T23:44:51Z</cp:lastPrinted>
  <dcterms:created xsi:type="dcterms:W3CDTF">2012-06-11T23:48:53Z</dcterms:created>
  <dcterms:modified xsi:type="dcterms:W3CDTF">2023-05-12T16:20:31Z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0x010100002EB8DB9765E642A7B748BC2F08CE3A</vt:lpwstr>
  </property>
  <property fmtid="{D5CDD505-2E9C-101B-9397-08002B2CF9AE}" pid="3" name="MediaServiceImageTags">
    <vt:lpwstr/>
  </property>
</Properties>
</file>