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5"/>
  </p:notesMasterIdLst>
  <p:sldIdLst>
    <p:sldId id="279" r:id="rId5"/>
    <p:sldId id="281" r:id="rId6"/>
    <p:sldId id="287" r:id="rId7"/>
    <p:sldId id="292" r:id="rId8"/>
    <p:sldId id="283" r:id="rId9"/>
    <p:sldId id="419" r:id="rId10"/>
    <p:sldId id="288" r:id="rId11"/>
    <p:sldId id="421" r:id="rId12"/>
    <p:sldId id="552" r:id="rId13"/>
    <p:sldId id="274" r:id="rId14"/>
    <p:sldId id="269" r:id="rId15"/>
    <p:sldId id="284" r:id="rId16"/>
    <p:sldId id="285" r:id="rId17"/>
    <p:sldId id="558" r:id="rId18"/>
    <p:sldId id="555" r:id="rId19"/>
    <p:sldId id="556" r:id="rId20"/>
    <p:sldId id="557" r:id="rId21"/>
    <p:sldId id="425" r:id="rId22"/>
    <p:sldId id="424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28"/>
    <p:restoredTop sz="96327"/>
  </p:normalViewPr>
  <p:slideViewPr>
    <p:cSldViewPr snapToGrid="0" snapToObjects="1">
      <p:cViewPr varScale="1">
        <p:scale>
          <a:sx n="182" d="100"/>
          <a:sy n="182" d="100"/>
        </p:scale>
        <p:origin x="14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2" d="100"/>
        <a:sy n="9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51980-4423-4628-ADB8-211025A79EEC}" type="datetimeFigureOut">
              <a:rPr lang="en-US" smtClean="0"/>
              <a:t>5/16/23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629D3-E061-438A-B3F6-0367D5357F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9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BC4E5-2BC1-4F43-85DD-A1B8F74CB7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29D3-E061-438A-B3F6-0367D5357F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2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29D3-E061-438A-B3F6-0367D5357FD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65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29D3-E061-438A-B3F6-0367D5357F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36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29D3-E061-438A-B3F6-0367D5357FD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29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629D3-E061-438A-B3F6-0367D5357FD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8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912" y="6196868"/>
            <a:ext cx="3034088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6"/>
            <a:ext cx="2631445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1" y="536576"/>
            <a:ext cx="10678583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1" y="3646170"/>
            <a:ext cx="10653183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742951" y="2755012"/>
            <a:ext cx="10678583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122112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7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10811933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8171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609600" y="1243584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6197600" y="1252729"/>
            <a:ext cx="51816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4592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861984" y="1252728"/>
            <a:ext cx="3256453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861984" y="3886200"/>
            <a:ext cx="3256453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8323939" y="1243584"/>
            <a:ext cx="3256453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609601" y="1243584"/>
            <a:ext cx="4017433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7320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934934"/>
            <a:ext cx="11580335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8009467" y="1243584"/>
            <a:ext cx="3556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609600" y="1243584"/>
            <a:ext cx="7313083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7064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6375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2429" y="129091"/>
            <a:ext cx="1080476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243584"/>
            <a:ext cx="10813225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21533" y="6318251"/>
            <a:ext cx="425243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9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tif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380475" y="1035604"/>
            <a:ext cx="8172321" cy="1846759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C-Band </a:t>
            </a:r>
            <a:r>
              <a:rPr lang="en-US" sz="36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Distributed Coupling</a:t>
            </a:r>
            <a:r>
              <a:rPr lang="en-US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 Structure Design and Wakefield Damping</a:t>
            </a:r>
            <a:endParaRPr lang="en-US" sz="3600" b="0" dirty="0">
              <a:solidFill>
                <a:srgbClr val="0070C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45646" y="3708706"/>
            <a:ext cx="7930537" cy="1233242"/>
          </a:xfrm>
        </p:spPr>
        <p:txBody>
          <a:bodyPr/>
          <a:lstStyle/>
          <a:p>
            <a:r>
              <a:rPr lang="en-CA" sz="2000" dirty="0" err="1"/>
              <a:t>Zenghai</a:t>
            </a:r>
            <a:r>
              <a:rPr lang="en-CA" sz="2000" dirty="0"/>
              <a:t> Li, Sami Tantawi, Emilio Nani, Muhammad </a:t>
            </a:r>
            <a:r>
              <a:rPr lang="en-CA" sz="2000" dirty="0" err="1"/>
              <a:t>Shumail</a:t>
            </a:r>
            <a:r>
              <a:rPr lang="en-CA" sz="2000" dirty="0"/>
              <a:t> (SLAC)</a:t>
            </a:r>
          </a:p>
          <a:p>
            <a:r>
              <a:rPr lang="en-CA" sz="2000" dirty="0" err="1"/>
              <a:t>Dongsung</a:t>
            </a:r>
            <a:r>
              <a:rPr lang="en-CA" sz="2000" dirty="0"/>
              <a:t> Kim, </a:t>
            </a:r>
            <a:r>
              <a:rPr lang="en-CA" sz="2000" dirty="0" err="1"/>
              <a:t>Evgenya</a:t>
            </a:r>
            <a:r>
              <a:rPr lang="en-CA" sz="2000" dirty="0"/>
              <a:t> I. </a:t>
            </a:r>
            <a:r>
              <a:rPr lang="en-CA" sz="2000" dirty="0" err="1"/>
              <a:t>Simakov</a:t>
            </a:r>
            <a:r>
              <a:rPr lang="en-CA" sz="2000" dirty="0"/>
              <a:t> (LANL)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8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D6ABD8-C5C8-E7A9-3317-C1A17D3FD952}"/>
              </a:ext>
            </a:extLst>
          </p:cNvPr>
          <p:cNvSpPr txBox="1"/>
          <p:nvPr/>
        </p:nvSpPr>
        <p:spPr>
          <a:xfrm>
            <a:off x="380475" y="4757282"/>
            <a:ext cx="36331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LCWS2023   May 15-19    SLAC</a:t>
            </a:r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8F25A-6532-1940-BAB8-89EF4FB4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86" y="170281"/>
            <a:ext cx="10804760" cy="753033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C00000"/>
                </a:solidFill>
              </a:rPr>
              <a:t>Field Quality - 3D Field </a:t>
            </a:r>
            <a:r>
              <a:rPr lang="en-US" b="0" dirty="0" err="1">
                <a:solidFill>
                  <a:srgbClr val="C00000"/>
                </a:solidFill>
              </a:rPr>
              <a:t>Symmetrization</a:t>
            </a:r>
            <a:r>
              <a:rPr lang="en-US" b="0" dirty="0">
                <a:solidFill>
                  <a:srgbClr val="C00000"/>
                </a:solidFill>
              </a:rPr>
              <a:t> to Minimize Coupler Effect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A1619-4785-3F41-A184-E49E0490F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691" y="1326174"/>
            <a:ext cx="3647140" cy="2251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340E7F-6793-A44E-A99B-1EDEFC1A1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096" y="1331067"/>
            <a:ext cx="3542635" cy="2242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8FB987-59C9-544F-84FB-C17AC718D8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930" y="4012491"/>
            <a:ext cx="3580348" cy="22281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1EED6D-8CDF-2D4E-A5EF-488A4F8C0F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7237" y="4012491"/>
            <a:ext cx="3585247" cy="22134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2AB166-2C5E-8F45-9312-79D701B1A097}"/>
              </a:ext>
            </a:extLst>
          </p:cNvPr>
          <p:cNvSpPr txBox="1"/>
          <p:nvPr/>
        </p:nvSpPr>
        <p:spPr>
          <a:xfrm>
            <a:off x="5506578" y="4047519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Dipole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329661-DEC3-E045-BC32-B1972DAF8F51}"/>
              </a:ext>
            </a:extLst>
          </p:cNvPr>
          <p:cNvSpPr txBox="1"/>
          <p:nvPr/>
        </p:nvSpPr>
        <p:spPr>
          <a:xfrm>
            <a:off x="7245794" y="6215343"/>
            <a:ext cx="2106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with </a:t>
            </a:r>
            <a:r>
              <a:rPr lang="en-US" dirty="0" err="1">
                <a:solidFill>
                  <a:srgbClr val="002060"/>
                </a:solidFill>
              </a:rPr>
              <a:t>symmetrization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E62173-F30A-6A48-A31F-B6D6F21C5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32" y="3995351"/>
            <a:ext cx="965076" cy="220649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00C6146-A6F8-C242-80B1-C1DADCBCF4D1}"/>
              </a:ext>
            </a:extLst>
          </p:cNvPr>
          <p:cNvGrpSpPr/>
          <p:nvPr/>
        </p:nvGrpSpPr>
        <p:grpSpPr>
          <a:xfrm>
            <a:off x="2232669" y="3987114"/>
            <a:ext cx="1836823" cy="2387544"/>
            <a:chOff x="2224431" y="3526926"/>
            <a:chExt cx="2057738" cy="27076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B901FC-68C3-1344-BA0A-5B6434598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20337" y="3606242"/>
              <a:ext cx="978451" cy="228895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444108-34AB-F842-A279-168B3DFCA8FC}"/>
                </a:ext>
              </a:extLst>
            </p:cNvPr>
            <p:cNvSpPr/>
            <p:nvPr/>
          </p:nvSpPr>
          <p:spPr>
            <a:xfrm>
              <a:off x="2224431" y="3526926"/>
              <a:ext cx="2057738" cy="2707689"/>
            </a:xfrm>
            <a:prstGeom prst="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A7CE690-89F7-5242-80E4-192CE5642059}"/>
                </a:ext>
              </a:extLst>
            </p:cNvPr>
            <p:cNvSpPr txBox="1"/>
            <p:nvPr/>
          </p:nvSpPr>
          <p:spPr>
            <a:xfrm>
              <a:off x="2430674" y="5849897"/>
              <a:ext cx="1787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with </a:t>
              </a:r>
              <a:r>
                <a:rPr lang="en-US" dirty="0" err="1"/>
                <a:t>symm</a:t>
              </a:r>
              <a:r>
                <a:rPr lang="en-US" dirty="0"/>
                <a:t>-stub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7499F5F-6FC3-474E-9BFE-A2F1ECD2D166}"/>
              </a:ext>
            </a:extLst>
          </p:cNvPr>
          <p:cNvSpPr txBox="1"/>
          <p:nvPr/>
        </p:nvSpPr>
        <p:spPr>
          <a:xfrm>
            <a:off x="16104" y="1346033"/>
            <a:ext cx="4825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/>
              <a:t>Single side coupling induce significant dipole and quad fields</a:t>
            </a: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dirty="0"/>
              <a:t>3D coupler symmetrized  </a:t>
            </a:r>
          </a:p>
          <a:p>
            <a:pPr marL="515938" lvl="1" indent="-238125">
              <a:buFont typeface="Arial" panose="020B0604020202020204" pitchFamily="34" charset="0"/>
              <a:buChar char="•"/>
            </a:pPr>
            <a:r>
              <a:rPr lang="en-US" dirty="0"/>
              <a:t>Minimizes side effects of 3D acceleration fields</a:t>
            </a:r>
          </a:p>
          <a:p>
            <a:pPr marL="515938" lvl="1" indent="-238125">
              <a:buFont typeface="Arial" panose="020B0604020202020204" pitchFamily="34" charset="0"/>
              <a:buChar char="•"/>
            </a:pPr>
            <a:r>
              <a:rPr lang="en-US" dirty="0"/>
              <a:t>Minimizes electric center offset of HOMs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2F0AC6-0D7B-6546-9CC5-C6B51DF45114}"/>
              </a:ext>
            </a:extLst>
          </p:cNvPr>
          <p:cNvSpPr txBox="1"/>
          <p:nvPr/>
        </p:nvSpPr>
        <p:spPr>
          <a:xfrm>
            <a:off x="5529239" y="1284053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Dipole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09E1AA-B6B0-3046-A7A6-F7B526C9115E}"/>
              </a:ext>
            </a:extLst>
          </p:cNvPr>
          <p:cNvSpPr txBox="1"/>
          <p:nvPr/>
        </p:nvSpPr>
        <p:spPr>
          <a:xfrm>
            <a:off x="9291360" y="1354120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Quad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89EB53-C31D-0C48-8B11-78365A5B002A}"/>
              </a:ext>
            </a:extLst>
          </p:cNvPr>
          <p:cNvSpPr txBox="1"/>
          <p:nvPr/>
        </p:nvSpPr>
        <p:spPr>
          <a:xfrm>
            <a:off x="9240633" y="3993879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Quad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6E0B88-D611-8844-ABF5-DE5DACE23361}"/>
              </a:ext>
            </a:extLst>
          </p:cNvPr>
          <p:cNvSpPr txBox="1"/>
          <p:nvPr/>
        </p:nvSpPr>
        <p:spPr>
          <a:xfrm>
            <a:off x="7262770" y="3474951"/>
            <a:ext cx="2062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w/o </a:t>
            </a:r>
            <a:r>
              <a:rPr lang="en-US" dirty="0" err="1">
                <a:solidFill>
                  <a:srgbClr val="002060"/>
                </a:solidFill>
              </a:rPr>
              <a:t>symmetrization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1B543A-A661-884A-91C6-8216A530CA12}"/>
              </a:ext>
            </a:extLst>
          </p:cNvPr>
          <p:cNvSpPr/>
          <p:nvPr/>
        </p:nvSpPr>
        <p:spPr>
          <a:xfrm>
            <a:off x="7918227" y="1019552"/>
            <a:ext cx="27462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dipole, quad calculated at 50MV/m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39465-D802-9C5B-F1A3-A8B35F5F63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8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2A45A-1982-D04E-9F1C-0DF90874F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32" y="119237"/>
            <a:ext cx="10804760" cy="753033"/>
          </a:xfrm>
        </p:spPr>
        <p:txBody>
          <a:bodyPr/>
          <a:lstStyle/>
          <a:p>
            <a:r>
              <a:rPr lang="en-US" b="0" dirty="0">
                <a:solidFill>
                  <a:srgbClr val="C00000"/>
                </a:solidFill>
              </a:rPr>
              <a:t>Long-range Wakefield Modeling and Suppression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5EF94-ED89-6042-892E-56F5EA4C4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131" y="1356468"/>
            <a:ext cx="3054874" cy="20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EC4B63-F4DF-4741-B93D-1BE2F2387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22" y="1335903"/>
            <a:ext cx="3562350" cy="215024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4CF727-CDE2-8747-9D57-BCD6B67CBB91}"/>
              </a:ext>
            </a:extLst>
          </p:cNvPr>
          <p:cNvSpPr/>
          <p:nvPr/>
        </p:nvSpPr>
        <p:spPr>
          <a:xfrm>
            <a:off x="7777644" y="3532325"/>
            <a:ext cx="3829638" cy="327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Wakefield of 1-m structure of 40 identical cells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95CDCA-A31B-EB48-AC3E-6707FAC7B1D2}"/>
              </a:ext>
            </a:extLst>
          </p:cNvPr>
          <p:cNvSpPr/>
          <p:nvPr/>
        </p:nvSpPr>
        <p:spPr>
          <a:xfrm>
            <a:off x="4273334" y="3532326"/>
            <a:ext cx="2912977" cy="327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400" dirty="0"/>
              <a:t>Dipole </a:t>
            </a:r>
            <a:r>
              <a:rPr lang="en-US" sz="1400" dirty="0" err="1"/>
              <a:t>kickfactor</a:t>
            </a:r>
            <a:r>
              <a:rPr lang="en-US" sz="1400" dirty="0"/>
              <a:t> of the </a:t>
            </a:r>
            <a:r>
              <a:rPr lang="en-US" sz="1400" dirty="0" err="1"/>
              <a:t>CBand</a:t>
            </a:r>
            <a:r>
              <a:rPr lang="en-US" sz="1400" dirty="0"/>
              <a:t> cell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360A-23B4-234B-9993-B630742D8833}"/>
              </a:ext>
            </a:extLst>
          </p:cNvPr>
          <p:cNvSpPr txBox="1"/>
          <p:nvPr/>
        </p:nvSpPr>
        <p:spPr>
          <a:xfrm>
            <a:off x="201432" y="1659915"/>
            <a:ext cx="32813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Due to a smaller aperture, dipole modes up to ~40 GHz need to be included for long-range </a:t>
            </a:r>
            <a:r>
              <a:rPr lang="en-US" sz="1600" dirty="0" err="1"/>
              <a:t>wakefield</a:t>
            </a:r>
            <a:r>
              <a:rPr lang="en-US" sz="1600" dirty="0"/>
              <a:t> modeling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</a:rPr>
              <a:t>Both damping and detuning needed to suppress long-range </a:t>
            </a:r>
            <a:r>
              <a:rPr lang="en-US" sz="1600" dirty="0" err="1">
                <a:solidFill>
                  <a:srgbClr val="0432FF"/>
                </a:solidFill>
              </a:rPr>
              <a:t>wakefield</a:t>
            </a:r>
            <a:endParaRPr lang="en-US" sz="1600" dirty="0">
              <a:solidFill>
                <a:srgbClr val="0432FF"/>
              </a:solidFill>
            </a:endParaRPr>
          </a:p>
        </p:txBody>
      </p:sp>
      <p:pic>
        <p:nvPicPr>
          <p:cNvPr id="3" name="image29.png">
            <a:extLst>
              <a:ext uri="{FF2B5EF4-FFF2-40B4-BE49-F238E27FC236}">
                <a16:creationId xmlns:a16="http://schemas.microsoft.com/office/drawing/2014/main" id="{3A74B1DC-4028-DCD9-3B8C-B3865A0F4575}"/>
              </a:ext>
            </a:extLst>
          </p:cNvPr>
          <p:cNvPicPr/>
          <p:nvPr/>
        </p:nvPicPr>
        <p:blipFill rotWithShape="1">
          <a:blip r:embed="rId4"/>
          <a:srcRect t="7981"/>
          <a:stretch/>
        </p:blipFill>
        <p:spPr bwMode="auto">
          <a:xfrm>
            <a:off x="4147447" y="4265389"/>
            <a:ext cx="2574200" cy="1781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FE7589B3-83FF-70AF-0EAB-0A625F2CB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633" y="6137089"/>
            <a:ext cx="305533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wakefield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envelope without detuning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">
            <a:extLst>
              <a:ext uri="{FF2B5EF4-FFF2-40B4-BE49-F238E27FC236}">
                <a16:creationId xmlns:a16="http://schemas.microsoft.com/office/drawing/2014/main" id="{9E45900C-B692-D73C-1047-CC4EFF2CD9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/>
          <a:stretch>
            <a:fillRect/>
          </a:stretch>
        </p:blipFill>
        <p:spPr>
          <a:xfrm>
            <a:off x="7593992" y="4237801"/>
            <a:ext cx="2715009" cy="1747929"/>
          </a:xfrm>
          <a:prstGeom prst="rect">
            <a:avLst/>
          </a:prstGeom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D0A9D0CB-0041-79AE-4327-B8FFA25CD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4460" y="6093451"/>
            <a:ext cx="28188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wakefield</a:t>
            </a:r>
            <a:r>
              <a:rPr kumimoji="0" lang="en-US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envelope with detuning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1847BE8-9D23-5F97-C4C3-E128A320A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9001" y="4319588"/>
            <a:ext cx="1746129" cy="1359203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D1B6CE-AB04-A21A-0B83-B5D4091E2C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8025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16DAF1-9286-BE4D-8C60-B553C811AC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EBD0CF-BBF7-5246-836F-16FA465A0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41" y="142968"/>
            <a:ext cx="10804760" cy="753033"/>
          </a:xfrm>
        </p:spPr>
        <p:txBody>
          <a:bodyPr/>
          <a:lstStyle/>
          <a:p>
            <a:r>
              <a:rPr lang="en-US" b="0" dirty="0">
                <a:solidFill>
                  <a:srgbClr val="C00000"/>
                </a:solidFill>
              </a:rPr>
              <a:t>HOM Damping Using Radial Slots Cutting Through Cell Iris </a:t>
            </a:r>
            <a:endParaRPr lang="en-US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B25538-A81E-BF41-98AA-022E14E5A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613" y="1617615"/>
            <a:ext cx="3621265" cy="2111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F694C-9A89-1C40-AC68-148724C31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168" y="4264903"/>
            <a:ext cx="3393343" cy="21114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F9A0A-3638-A341-B197-E3B036374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613" y="4264903"/>
            <a:ext cx="3621265" cy="2111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6F032C-C050-A441-9C57-BC296E0DD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33" y="3118500"/>
            <a:ext cx="6254124" cy="5192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40FD6AD-283E-9F48-A159-AF73F045F5F7}"/>
              </a:ext>
            </a:extLst>
          </p:cNvPr>
          <p:cNvSpPr txBox="1"/>
          <p:nvPr/>
        </p:nvSpPr>
        <p:spPr>
          <a:xfrm>
            <a:off x="229842" y="4150646"/>
            <a:ext cx="41154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Structure machined in two halves, or in quadrants with other more optimal phase advance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Naturally can use a gap between the two halves to extract HOM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Additionally, add lossy surface in slot to absorb HOM power (sigma=5.8e4)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6914D-6636-3BAD-1A60-55708912E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8704" y="1182669"/>
            <a:ext cx="3354783" cy="183367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F6F3056-5D83-9F43-AD6E-C71BEF6D9B19}"/>
              </a:ext>
            </a:extLst>
          </p:cNvPr>
          <p:cNvCxnSpPr>
            <a:cxnSpLocks/>
          </p:cNvCxnSpPr>
          <p:nvPr/>
        </p:nvCxnSpPr>
        <p:spPr>
          <a:xfrm>
            <a:off x="2066925" y="2629434"/>
            <a:ext cx="104775" cy="585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951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92564-AF79-FA44-97D6-39E53BBD8B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6882794-0958-4E4F-8334-01112F5D6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04" y="144266"/>
            <a:ext cx="10804760" cy="753033"/>
          </a:xfrm>
        </p:spPr>
        <p:txBody>
          <a:bodyPr/>
          <a:lstStyle/>
          <a:p>
            <a:r>
              <a:rPr lang="en-US" b="0" dirty="0"/>
              <a:t>HOM Damping with Tapered Lossy Slot -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7B59DE8-9F2A-0649-AEE1-287E03283488}"/>
              </a:ext>
            </a:extLst>
          </p:cNvPr>
          <p:cNvSpPr txBox="1">
            <a:spLocks/>
          </p:cNvSpPr>
          <p:nvPr/>
        </p:nvSpPr>
        <p:spPr>
          <a:xfrm>
            <a:off x="258904" y="1116226"/>
            <a:ext cx="6466115" cy="72904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Slot surface conductivity (</a:t>
            </a:r>
            <a:r>
              <a:rPr lang="en-US" sz="1600" dirty="0">
                <a:solidFill>
                  <a:srgbClr val="00B050"/>
                </a:solidFill>
              </a:rPr>
              <a:t>Ni-Cr</a:t>
            </a:r>
            <a:r>
              <a:rPr lang="en-US" sz="1600" dirty="0"/>
              <a:t>) 1.0E+6 S/m</a:t>
            </a:r>
          </a:p>
        </p:txBody>
      </p:sp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4D8CBB86-0F76-3046-9711-3A894F287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645" y="1611244"/>
            <a:ext cx="2139988" cy="100469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6D6CBE3-6922-E245-9054-E390C1E4A986}"/>
              </a:ext>
            </a:extLst>
          </p:cNvPr>
          <p:cNvCxnSpPr/>
          <p:nvPr/>
        </p:nvCxnSpPr>
        <p:spPr>
          <a:xfrm flipH="1">
            <a:off x="1977610" y="2210246"/>
            <a:ext cx="555172" cy="416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3480712-3655-B544-ADBE-663D406C172A}"/>
              </a:ext>
            </a:extLst>
          </p:cNvPr>
          <p:cNvSpPr txBox="1"/>
          <p:nvPr/>
        </p:nvSpPr>
        <p:spPr>
          <a:xfrm>
            <a:off x="1892828" y="1865733"/>
            <a:ext cx="11586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Tapered slot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8C0FD7F-E49F-7B4B-AD52-6679D278EE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135" y="1418397"/>
            <a:ext cx="2384067" cy="1639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F3B71E-92BF-A343-A354-B3CE6F57E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1591" y="1418397"/>
            <a:ext cx="2384067" cy="16399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DBA800-E9C4-FA91-7D83-75FF4BCF1C12}"/>
              </a:ext>
            </a:extLst>
          </p:cNvPr>
          <p:cNvSpPr txBox="1"/>
          <p:nvPr/>
        </p:nvSpPr>
        <p:spPr>
          <a:xfrm flipH="1">
            <a:off x="705645" y="2776801"/>
            <a:ext cx="4120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Linear taper: slot height: from 300 micron to 100 micron</a:t>
            </a:r>
          </a:p>
          <a:p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D38E8-16BC-4811-F824-BE4871865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605" y="3307270"/>
            <a:ext cx="3225706" cy="1649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941DF3-81A5-B8DD-E655-DA8D4DEEC0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880" y="3249382"/>
            <a:ext cx="3405187" cy="17394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EB4E9-6F5B-23AB-2442-C94E0E4ACD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545" y="3691413"/>
            <a:ext cx="3849688" cy="1211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F10741-BAAB-5890-4AA2-35086F045771}"/>
              </a:ext>
            </a:extLst>
          </p:cNvPr>
          <p:cNvSpPr txBox="1"/>
          <p:nvPr/>
        </p:nvSpPr>
        <p:spPr>
          <a:xfrm flipH="1">
            <a:off x="667545" y="4858599"/>
            <a:ext cx="2949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Non-linear taper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BEB3E7-6789-8987-1A86-CAEECE815E32}"/>
              </a:ext>
            </a:extLst>
          </p:cNvPr>
          <p:cNvSpPr txBox="1"/>
          <p:nvPr/>
        </p:nvSpPr>
        <p:spPr>
          <a:xfrm>
            <a:off x="552450" y="5442387"/>
            <a:ext cx="79057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432FF"/>
                </a:solidFill>
              </a:rPr>
              <a:t>Optimization in progress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Need more studies 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Lossy materials at cold temperature (77K)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432FF"/>
                </a:solidFill>
              </a:rPr>
              <a:t>Coating or thin layers brazing on to structure</a:t>
            </a:r>
          </a:p>
        </p:txBody>
      </p:sp>
    </p:spTree>
    <p:extLst>
      <p:ext uri="{BB962C8B-B14F-4D97-AF65-F5344CB8AC3E}">
        <p14:creationId xmlns:p14="http://schemas.microsoft.com/office/powerpoint/2010/main" val="3346655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7ED2C0-AAC7-68DC-4F01-A7AA4AE1B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88390-CBC3-7FE8-D2B2-9839F5CD8C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7687" y="1981201"/>
            <a:ext cx="10811933" cy="3989768"/>
          </a:xfrm>
        </p:spPr>
        <p:txBody>
          <a:bodyPr/>
          <a:lstStyle/>
          <a:p>
            <a:r>
              <a:rPr lang="en-US" sz="3600"/>
              <a:t>135 </a:t>
            </a:r>
            <a:r>
              <a:rPr lang="en-US" sz="3600" dirty="0"/>
              <a:t>degree/cell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Higher efficiency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Larger iris opening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64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7C90E4-B61B-62B1-04C9-DC2B8E58B6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B8A558-D0DC-57F8-9B48-88F92CB56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04" y="124329"/>
            <a:ext cx="10804760" cy="753033"/>
          </a:xfrm>
        </p:spPr>
        <p:txBody>
          <a:bodyPr/>
          <a:lstStyle/>
          <a:p>
            <a:r>
              <a:rPr lang="en-US" b="0" dirty="0">
                <a:solidFill>
                  <a:srgbClr val="C00000"/>
                </a:solidFill>
              </a:rPr>
              <a:t>C-Band 135 deg/cell Structure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EF228EC-8DC3-741A-2DC0-05FC57D608CF}"/>
              </a:ext>
            </a:extLst>
          </p:cNvPr>
          <p:cNvSpPr txBox="1">
            <a:spLocks/>
          </p:cNvSpPr>
          <p:nvPr/>
        </p:nvSpPr>
        <p:spPr>
          <a:xfrm>
            <a:off x="233255" y="3013139"/>
            <a:ext cx="7709899" cy="21093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Cell-to-cell phase advance: 135 deg</a:t>
            </a:r>
          </a:p>
          <a:p>
            <a:pPr lvl="1"/>
            <a:r>
              <a:rPr lang="en-US" dirty="0"/>
              <a:t>Cell length: 19.682 mm</a:t>
            </a:r>
          </a:p>
          <a:p>
            <a:pPr lvl="1"/>
            <a:r>
              <a:rPr lang="en-US" dirty="0"/>
              <a:t>Total number of cells: 104</a:t>
            </a:r>
          </a:p>
          <a:p>
            <a:pPr lvl="1"/>
            <a:r>
              <a:rPr lang="en-US" dirty="0"/>
              <a:t>Parallel feed waveguides: 4, feed at middle of structure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C2B4C-C35A-962E-B97B-0A3144304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55" y="1160968"/>
            <a:ext cx="11520543" cy="969892"/>
          </a:xfrm>
          <a:prstGeom prst="rect">
            <a:avLst/>
          </a:prstGeom>
        </p:spPr>
      </p:pic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DFA5E3D-291C-8F74-E850-B21A62DE0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122" y="2686096"/>
            <a:ext cx="2848752" cy="1935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CC7FB0-F6C1-F819-AB1F-BCA31FAE4D48}"/>
              </a:ext>
            </a:extLst>
          </p:cNvPr>
          <p:cNvSpPr txBox="1"/>
          <p:nvPr/>
        </p:nvSpPr>
        <p:spPr>
          <a:xfrm>
            <a:off x="8568185" y="4834839"/>
            <a:ext cx="3185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4 135-deg cells form a 360+180 deg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cell fed by a respective waveguide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15EEB-8A08-0C1F-7F4A-783B491311D3}"/>
              </a:ext>
            </a:extLst>
          </p:cNvPr>
          <p:cNvSpPr txBox="1"/>
          <p:nvPr/>
        </p:nvSpPr>
        <p:spPr>
          <a:xfrm>
            <a:off x="833438" y="2229800"/>
            <a:ext cx="2809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2060"/>
                </a:solidFill>
              </a:rPr>
              <a:t>2m 104 cell Structure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9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A5A44B-4328-5061-FCDE-749CF17F66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DFD9817-720F-2272-8C18-5881B7220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C-Band 135-deg Cell</a:t>
            </a:r>
            <a:endParaRPr lang="en-US" b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E72004-3851-39F9-7926-76037068C3C1}"/>
              </a:ext>
            </a:extLst>
          </p:cNvPr>
          <p:cNvSpPr txBox="1">
            <a:spLocks/>
          </p:cNvSpPr>
          <p:nvPr/>
        </p:nvSpPr>
        <p:spPr>
          <a:xfrm>
            <a:off x="407894" y="1221426"/>
            <a:ext cx="11059757" cy="142306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Optimized to obtain the same shunt impedance as the 180 deg design</a:t>
            </a:r>
          </a:p>
          <a:p>
            <a:pPr lvl="1"/>
            <a:r>
              <a:rPr lang="en-US" sz="2600" dirty="0"/>
              <a:t>Iris aperture can be enlarged to 7.11 mm, as compared with the iris aperture of 5.25 mm for the 180 deg design</a:t>
            </a:r>
          </a:p>
          <a:p>
            <a:pPr lvl="1"/>
            <a:r>
              <a:rPr lang="en-US" sz="2600" dirty="0"/>
              <a:t>Relaxes structure alignment tolerance requirements</a:t>
            </a: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8F5E58CE-0B32-0F6E-5561-71977C678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7" y="3200125"/>
            <a:ext cx="1773427" cy="1967229"/>
          </a:xfrm>
          <a:prstGeom prst="rect">
            <a:avLst/>
          </a:prstGeom>
        </p:spPr>
      </p:pic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E3D74074-71FE-996B-670F-EAC27C7E4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169" y="3109484"/>
            <a:ext cx="2541604" cy="2208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D3DE5E-2F25-892C-4439-FC0C7053563D}"/>
              </a:ext>
            </a:extLst>
          </p:cNvPr>
          <p:cNvSpPr txBox="1"/>
          <p:nvPr/>
        </p:nvSpPr>
        <p:spPr>
          <a:xfrm>
            <a:off x="663326" y="5389659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135-deg cell shape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79924-DE65-7B04-2434-062B0C70B266}"/>
              </a:ext>
            </a:extLst>
          </p:cNvPr>
          <p:cNvSpPr txBox="1"/>
          <p:nvPr/>
        </p:nvSpPr>
        <p:spPr>
          <a:xfrm>
            <a:off x="3251169" y="5408417"/>
            <a:ext cx="269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cell with parallel feed waveguide</a:t>
            </a:r>
          </a:p>
        </p:txBody>
      </p:sp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819DCAB2-D450-DAAA-732A-0D785E30A5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116" y="3016282"/>
            <a:ext cx="2458338" cy="2403151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188F6D2C-CCAA-C4B1-6F13-BE9F5ACBE2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708" y="3054834"/>
            <a:ext cx="2541605" cy="24031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4552AD-083E-3344-826A-764271AE567C}"/>
              </a:ext>
            </a:extLst>
          </p:cNvPr>
          <p:cNvSpPr txBox="1"/>
          <p:nvPr/>
        </p:nvSpPr>
        <p:spPr>
          <a:xfrm>
            <a:off x="7666838" y="5457986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 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BB52B2A-C4C8-BCC3-DB22-26071455F27D}"/>
              </a:ext>
            </a:extLst>
          </p:cNvPr>
          <p:cNvSpPr txBox="1"/>
          <p:nvPr/>
        </p:nvSpPr>
        <p:spPr>
          <a:xfrm>
            <a:off x="10418600" y="5457986"/>
            <a:ext cx="77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field</a:t>
            </a:r>
          </a:p>
        </p:txBody>
      </p:sp>
    </p:spTree>
    <p:extLst>
      <p:ext uri="{BB962C8B-B14F-4D97-AF65-F5344CB8AC3E}">
        <p14:creationId xmlns:p14="http://schemas.microsoft.com/office/powerpoint/2010/main" val="762874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DF7B16-D974-7175-5716-5C691A0DCD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13DFFC-5883-743E-BE59-712FDB2FF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866" y="119566"/>
            <a:ext cx="10804760" cy="753033"/>
          </a:xfrm>
        </p:spPr>
        <p:txBody>
          <a:bodyPr/>
          <a:lstStyle/>
          <a:p>
            <a:r>
              <a:rPr lang="en-US" b="0" dirty="0">
                <a:solidFill>
                  <a:srgbClr val="C00000"/>
                </a:solidFill>
              </a:rPr>
              <a:t>135 deg/cell Parallel Feed</a:t>
            </a:r>
            <a:endParaRPr lang="en-US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9E878-3011-1F0F-D4EF-7D877361C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90499" y="1714422"/>
            <a:ext cx="4662489" cy="1471613"/>
          </a:xfrm>
        </p:spPr>
        <p:txBody>
          <a:bodyPr>
            <a:norm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/>
              <a:t>RF power fed at the middle of the structure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/>
              <a:t>RF phase between the cells is 180 degrees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800" dirty="0"/>
              <a:t>Parallel waveguide feed 13 cells on either side of upstream and down stream</a:t>
            </a:r>
          </a:p>
          <a:p>
            <a:endParaRPr lang="en-US" sz="1600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7EDFD72-BFBF-5122-CECB-8936F13C8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586" y="1451765"/>
            <a:ext cx="6243189" cy="48664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BCBCF9-0FD7-9AF0-7850-3182C73203C7}"/>
              </a:ext>
            </a:extLst>
          </p:cNvPr>
          <p:cNvSpPr txBox="1"/>
          <p:nvPr/>
        </p:nvSpPr>
        <p:spPr>
          <a:xfrm>
            <a:off x="6685223" y="5137750"/>
            <a:ext cx="360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phase: 180 deg between the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14FFB9-E3C4-5AEB-0B62-9E43EBC4BAA1}"/>
              </a:ext>
            </a:extLst>
          </p:cNvPr>
          <p:cNvSpPr txBox="1"/>
          <p:nvPr/>
        </p:nvSpPr>
        <p:spPr>
          <a:xfrm>
            <a:off x="6566160" y="2265563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1485916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C6F193-7793-AC14-6529-98E44E6E51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C1504B-A8E0-72C4-4D84-8C86EDAD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314" y="114577"/>
            <a:ext cx="10804760" cy="753033"/>
          </a:xfrm>
        </p:spPr>
        <p:txBody>
          <a:bodyPr/>
          <a:lstStyle/>
          <a:p>
            <a:r>
              <a:rPr lang="en-US" b="0" dirty="0"/>
              <a:t>180 degree/cell vs 135 degree/cell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15381B-538D-8A98-F84D-B0E139EEC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278" y="4123684"/>
            <a:ext cx="9536255" cy="861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5D4B4D-0014-13AB-D68C-12CB8BE7E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278" y="5068206"/>
            <a:ext cx="9536255" cy="861972"/>
          </a:xfrm>
          <a:prstGeom prst="rect">
            <a:avLst/>
          </a:prstGeom>
        </p:spPr>
      </p:pic>
      <p:pic>
        <p:nvPicPr>
          <p:cNvPr id="10" name="Picture 9" descr="A picture containing yellow, line&#10;&#10;Description automatically generated">
            <a:extLst>
              <a:ext uri="{FF2B5EF4-FFF2-40B4-BE49-F238E27FC236}">
                <a16:creationId xmlns:a16="http://schemas.microsoft.com/office/drawing/2014/main" id="{4E9CA44D-CAB4-7C94-01AC-EEAED9CF6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949" y="2086816"/>
            <a:ext cx="9180815" cy="1295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42A1C4-7120-4DF9-E8F5-6F123209468B}"/>
              </a:ext>
            </a:extLst>
          </p:cNvPr>
          <p:cNvSpPr txBox="1"/>
          <p:nvPr/>
        </p:nvSpPr>
        <p:spPr>
          <a:xfrm>
            <a:off x="232314" y="1393074"/>
            <a:ext cx="667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180 deg/cell, TWO parallel feeding waveguides, 40cell/meter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D1C1C1-5BD9-5B5C-D340-3D1930330AB8}"/>
              </a:ext>
            </a:extLst>
          </p:cNvPr>
          <p:cNvSpPr txBox="1"/>
          <p:nvPr/>
        </p:nvSpPr>
        <p:spPr>
          <a:xfrm>
            <a:off x="232314" y="3661304"/>
            <a:ext cx="6795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135 deg/cell, FOUR parallel feeding waveguides, 52cell/meter</a:t>
            </a:r>
          </a:p>
        </p:txBody>
      </p:sp>
    </p:spTree>
    <p:extLst>
      <p:ext uri="{BB962C8B-B14F-4D97-AF65-F5344CB8AC3E}">
        <p14:creationId xmlns:p14="http://schemas.microsoft.com/office/powerpoint/2010/main" val="988538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CDB5C2-AF88-0804-0EF5-AB2BBD7333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959815-4D6F-7598-2EAA-26BC8F528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246" y="107320"/>
            <a:ext cx="10804760" cy="753033"/>
          </a:xfrm>
        </p:spPr>
        <p:txBody>
          <a:bodyPr/>
          <a:lstStyle/>
          <a:p>
            <a:r>
              <a:rPr lang="en-US" b="0" dirty="0"/>
              <a:t>135/cell Structure – Possible Damping Scheme</a:t>
            </a:r>
          </a:p>
        </p:txBody>
      </p:sp>
      <p:pic>
        <p:nvPicPr>
          <p:cNvPr id="10" name="Picture 9" descr="A green and yellow puzzle&#10;&#10;Description automatically generated with low confidence">
            <a:extLst>
              <a:ext uri="{FF2B5EF4-FFF2-40B4-BE49-F238E27FC236}">
                <a16:creationId xmlns:a16="http://schemas.microsoft.com/office/drawing/2014/main" id="{9555AA68-4F55-CE44-C50C-C513B7313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66" y="2796642"/>
            <a:ext cx="8513681" cy="1678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FD84348-C98E-0B2A-BD25-21D60CC008DE}"/>
              </a:ext>
            </a:extLst>
          </p:cNvPr>
          <p:cNvSpPr txBox="1"/>
          <p:nvPr/>
        </p:nvSpPr>
        <p:spPr>
          <a:xfrm>
            <a:off x="173060" y="1174244"/>
            <a:ext cx="71673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Parallel feed waveguide acting as damping manifold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similar to NLC DDS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Narrow slot cutting through the iris couples the cells to waveguide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 calculation in progress</a:t>
            </a:r>
          </a:p>
        </p:txBody>
      </p:sp>
      <p:pic>
        <p:nvPicPr>
          <p:cNvPr id="13" name="Picture 12" descr="A picture containing colorfulness, diagram, clipart, creativity&#10;&#10;Description automatically generated">
            <a:extLst>
              <a:ext uri="{FF2B5EF4-FFF2-40B4-BE49-F238E27FC236}">
                <a16:creationId xmlns:a16="http://schemas.microsoft.com/office/drawing/2014/main" id="{B5FBD85F-4947-98E6-C500-0BA6574B3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044" y="2583759"/>
            <a:ext cx="2104518" cy="21045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6061B64-2F83-9C6C-49FA-56470538ABFA}"/>
              </a:ext>
            </a:extLst>
          </p:cNvPr>
          <p:cNvGrpSpPr/>
          <p:nvPr/>
        </p:nvGrpSpPr>
        <p:grpSpPr>
          <a:xfrm>
            <a:off x="176384" y="4620465"/>
            <a:ext cx="11334916" cy="1983234"/>
            <a:chOff x="176384" y="4620465"/>
            <a:chExt cx="11334916" cy="1983234"/>
          </a:xfrm>
        </p:grpSpPr>
        <p:pic>
          <p:nvPicPr>
            <p:cNvPr id="14" name="Picture 13" descr="A picture containing colorfulness, electric blue, majorelle blue, screenshot&#10;&#10;Description automatically generated">
              <a:extLst>
                <a:ext uri="{FF2B5EF4-FFF2-40B4-BE49-F238E27FC236}">
                  <a16:creationId xmlns:a16="http://schemas.microsoft.com/office/drawing/2014/main" id="{CE3F1E09-1247-D52C-0220-051BC46A4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84" y="4989797"/>
              <a:ext cx="8521400" cy="1613902"/>
            </a:xfrm>
            <a:prstGeom prst="rect">
              <a:avLst/>
            </a:prstGeom>
          </p:spPr>
        </p:pic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AC9C454C-DE19-B0F9-2AF1-6F751EBDAD6A}"/>
                </a:ext>
              </a:extLst>
            </p:cNvPr>
            <p:cNvSpPr/>
            <p:nvPr/>
          </p:nvSpPr>
          <p:spPr>
            <a:xfrm rot="16200000">
              <a:off x="8782146" y="6209392"/>
              <a:ext cx="207689" cy="2902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FE88CC-67C7-2A7E-A519-293BA2761BEF}"/>
                </a:ext>
              </a:extLst>
            </p:cNvPr>
            <p:cNvSpPr txBox="1"/>
            <p:nvPr/>
          </p:nvSpPr>
          <p:spPr>
            <a:xfrm>
              <a:off x="9031134" y="6169869"/>
              <a:ext cx="2480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HOM power extraction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5E3AE3-85CE-6FEA-A66B-573558F4512E}"/>
                </a:ext>
              </a:extLst>
            </p:cNvPr>
            <p:cNvSpPr txBox="1"/>
            <p:nvPr/>
          </p:nvSpPr>
          <p:spPr>
            <a:xfrm>
              <a:off x="2656114" y="4620465"/>
              <a:ext cx="25827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(illustration of damping)</a:t>
              </a:r>
            </a:p>
          </p:txBody>
        </p:sp>
      </p:grpSp>
      <p:pic>
        <p:nvPicPr>
          <p:cNvPr id="4" name="Google Shape;685;p15" descr="A picture containing wheel&#10;&#10;Description automatically generated">
            <a:extLst>
              <a:ext uri="{FF2B5EF4-FFF2-40B4-BE49-F238E27FC236}">
                <a16:creationId xmlns:a16="http://schemas.microsoft.com/office/drawing/2014/main" id="{B468CAAC-13BF-9E1D-46D0-A363E41F6F1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1584" y="1090722"/>
            <a:ext cx="1886460" cy="12512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C8298D-D631-7AF2-464B-ACEC9ED06136}"/>
              </a:ext>
            </a:extLst>
          </p:cNvPr>
          <p:cNvSpPr txBox="1"/>
          <p:nvPr/>
        </p:nvSpPr>
        <p:spPr>
          <a:xfrm>
            <a:off x="7923220" y="2294566"/>
            <a:ext cx="11031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NLC RDDS</a:t>
            </a:r>
          </a:p>
        </p:txBody>
      </p:sp>
    </p:spTree>
    <p:extLst>
      <p:ext uri="{BB962C8B-B14F-4D97-AF65-F5344CB8AC3E}">
        <p14:creationId xmlns:p14="http://schemas.microsoft.com/office/powerpoint/2010/main" val="3734045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006372-9C2F-4D1E-A17E-EB3C074BD2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B3B2F0-1F66-40E0-B9FF-FD11B3D6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92238"/>
            <a:ext cx="10804760" cy="753033"/>
          </a:xfrm>
        </p:spPr>
        <p:txBody>
          <a:bodyPr/>
          <a:lstStyle/>
          <a:p>
            <a:r>
              <a:rPr lang="en-US" b="0" dirty="0"/>
              <a:t>Outline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88CD1F7-2B80-B144-B84A-CC838C84644A}"/>
              </a:ext>
            </a:extLst>
          </p:cNvPr>
          <p:cNvSpPr txBox="1">
            <a:spLocks/>
          </p:cNvSpPr>
          <p:nvPr/>
        </p:nvSpPr>
        <p:spPr>
          <a:xfrm>
            <a:off x="495528" y="1599526"/>
            <a:ext cx="8353167" cy="283381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Parallel feed scheme for </a:t>
            </a:r>
            <a:r>
              <a:rPr lang="en-US" sz="2000" dirty="0" err="1"/>
              <a:t>linac</a:t>
            </a:r>
            <a:r>
              <a:rPr lang="en-US" sz="2000" dirty="0"/>
              <a:t> structure design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 efficiency cell shapes for parallel feed </a:t>
            </a:r>
            <a:r>
              <a:rPr lang="en-US" sz="2000" dirty="0" err="1"/>
              <a:t>linac</a:t>
            </a:r>
            <a:endParaRPr lang="en-US" sz="2000" dirty="0"/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Parallel feed waveguide system design 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Long-range </a:t>
            </a:r>
            <a:r>
              <a:rPr lang="en-US" sz="2000" dirty="0" err="1"/>
              <a:t>wakefield</a:t>
            </a:r>
            <a:r>
              <a:rPr lang="en-US" sz="2000" dirty="0"/>
              <a:t> damping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High efficiency, larger aperture 135 deg/cell parallel feed structure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Outlook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4689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EDB2D6-5C4C-374B-90DF-2AE0DB220B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5732BD-1603-8341-B268-90A03B9B1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66" y="122111"/>
            <a:ext cx="10804760" cy="753033"/>
          </a:xfrm>
        </p:spPr>
        <p:txBody>
          <a:bodyPr/>
          <a:lstStyle/>
          <a:p>
            <a:r>
              <a:rPr lang="en-US" b="0" dirty="0"/>
              <a:t>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DDF75-5176-9F42-898B-70BF89CDE3D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593" y="1465831"/>
            <a:ext cx="10811933" cy="44733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Structure optimization</a:t>
            </a:r>
          </a:p>
          <a:p>
            <a:pPr marL="800100" lvl="1" indent="-342900"/>
            <a:r>
              <a:rPr lang="en-US" dirty="0"/>
              <a:t>180 deg/cell parallel feed</a:t>
            </a:r>
          </a:p>
          <a:p>
            <a:pPr marL="800100" lvl="1" indent="-342900"/>
            <a:r>
              <a:rPr lang="en-US" dirty="0"/>
              <a:t>135 deg/cell parallel feed</a:t>
            </a:r>
          </a:p>
          <a:p>
            <a:r>
              <a:rPr lang="en-US" dirty="0"/>
              <a:t>	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Wakefield damping optimization, in collaboration with LANL (</a:t>
            </a:r>
            <a:r>
              <a:rPr lang="en-US" dirty="0" err="1"/>
              <a:t>Evgenya</a:t>
            </a:r>
            <a:r>
              <a:rPr lang="en-US" dirty="0"/>
              <a:t> I. </a:t>
            </a:r>
            <a:r>
              <a:rPr lang="en-US" dirty="0" err="1"/>
              <a:t>Simakov</a:t>
            </a:r>
            <a:r>
              <a:rPr lang="en-US" dirty="0"/>
              <a:t>, </a:t>
            </a:r>
            <a:r>
              <a:rPr lang="en-US" dirty="0" err="1"/>
              <a:t>Dongsung</a:t>
            </a:r>
            <a:r>
              <a:rPr lang="en-US" dirty="0"/>
              <a:t> Kim)</a:t>
            </a:r>
          </a:p>
          <a:p>
            <a:pPr marL="800100" lvl="1" indent="-342900"/>
            <a:r>
              <a:rPr lang="en-US" dirty="0"/>
              <a:t>Damping slot optimization</a:t>
            </a:r>
          </a:p>
          <a:p>
            <a:pPr marL="800100" lvl="1" indent="-342900"/>
            <a:r>
              <a:rPr lang="en-US" dirty="0"/>
              <a:t>Damping material studies</a:t>
            </a:r>
          </a:p>
        </p:txBody>
      </p:sp>
    </p:spTree>
    <p:extLst>
      <p:ext uri="{BB962C8B-B14F-4D97-AF65-F5344CB8AC3E}">
        <p14:creationId xmlns:p14="http://schemas.microsoft.com/office/powerpoint/2010/main" val="243512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006372-9C2F-4D1E-A17E-EB3C074BD2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B3B2F0-1F66-40E0-B9FF-FD11B3D6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92238"/>
            <a:ext cx="10804760" cy="753033"/>
          </a:xfrm>
        </p:spPr>
        <p:txBody>
          <a:bodyPr/>
          <a:lstStyle/>
          <a:p>
            <a:r>
              <a:rPr lang="en-US" b="0" dirty="0"/>
              <a:t>Parallel Feed Scheme Extends Parameter Space for Linc Structure Design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88CD1F7-2B80-B144-B84A-CC838C84644A}"/>
              </a:ext>
            </a:extLst>
          </p:cNvPr>
          <p:cNvSpPr txBox="1">
            <a:spLocks/>
          </p:cNvSpPr>
          <p:nvPr/>
        </p:nvSpPr>
        <p:spPr>
          <a:xfrm>
            <a:off x="535489" y="2973929"/>
            <a:ext cx="6360611" cy="313185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Parallel Feed Structure</a:t>
            </a:r>
          </a:p>
          <a:p>
            <a:pPr marL="515938" lvl="1" indent="-230188">
              <a:lnSpc>
                <a:spcPct val="100000"/>
              </a:lnSpc>
            </a:pPr>
            <a:r>
              <a:rPr lang="en-US" sz="1600" dirty="0"/>
              <a:t>Cells fed individually</a:t>
            </a:r>
          </a:p>
          <a:p>
            <a:pPr marL="515938" lvl="1" indent="-230188">
              <a:lnSpc>
                <a:spcPct val="100000"/>
              </a:lnSpc>
            </a:pPr>
            <a:r>
              <a:rPr lang="en-US" sz="1600" dirty="0"/>
              <a:t>Feed waveguide distribute power equally to each cell at180 deg phase difference</a:t>
            </a:r>
          </a:p>
          <a:p>
            <a:pPr marL="515938" lvl="1" indent="-230188">
              <a:lnSpc>
                <a:spcPct val="100000"/>
              </a:lnSpc>
            </a:pPr>
            <a:r>
              <a:rPr lang="en-US" sz="1600" dirty="0">
                <a:solidFill>
                  <a:srgbClr val="00B050"/>
                </a:solidFill>
              </a:rPr>
              <a:t>Scheme also apply to other phase advances to take advantage of higher shunt impedance</a:t>
            </a:r>
          </a:p>
          <a:p>
            <a:pPr marL="685800" lvl="1" indent="-228600">
              <a:lnSpc>
                <a:spcPct val="100000"/>
              </a:lnSpc>
            </a:pPr>
            <a:endParaRPr lang="en-US" sz="1600" dirty="0"/>
          </a:p>
          <a:p>
            <a:pPr marL="2286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Advantages</a:t>
            </a:r>
          </a:p>
          <a:p>
            <a:pPr marL="515938" lvl="1" indent="-230188">
              <a:lnSpc>
                <a:spcPct val="100000"/>
              </a:lnSpc>
            </a:pPr>
            <a:r>
              <a:rPr lang="en-US" sz="1600" dirty="0"/>
              <a:t>Iris radius not dictated by cell-to-cell RF coupling</a:t>
            </a:r>
          </a:p>
          <a:p>
            <a:pPr marL="515938" lvl="1" indent="-230188">
              <a:lnSpc>
                <a:spcPct val="100000"/>
              </a:lnSpc>
            </a:pPr>
            <a:r>
              <a:rPr lang="en-US" sz="1600" dirty="0"/>
              <a:t>Cell shape can be optimized to achieve higher efficiency</a:t>
            </a:r>
          </a:p>
          <a:p>
            <a:pPr marL="515938" lvl="1" indent="-230188">
              <a:lnSpc>
                <a:spcPct val="100000"/>
              </a:lnSpc>
            </a:pPr>
            <a:r>
              <a:rPr lang="en-US" sz="1600" dirty="0"/>
              <a:t>Structure can be machine in two halves or quadrants</a:t>
            </a:r>
          </a:p>
          <a:p>
            <a:pPr marL="515938" lvl="1" indent="-230188">
              <a:lnSpc>
                <a:spcPct val="100000"/>
              </a:lnSpc>
            </a:pPr>
            <a:r>
              <a:rPr lang="en-US" sz="1600" dirty="0"/>
              <a:t>Structure tuning straight forward</a:t>
            </a:r>
          </a:p>
          <a:p>
            <a:endParaRPr lang="en-US" sz="18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F73E974-583D-BD43-AC9E-404B0B2C8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41" y="1268902"/>
            <a:ext cx="7894160" cy="1141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077CDE-78A9-5F66-A20C-7A1E9747C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7146" y="3192591"/>
            <a:ext cx="4434387" cy="105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100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3C502A-107E-86F6-D853-68E478A6A8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73908" y="6318250"/>
            <a:ext cx="425243" cy="539750"/>
          </a:xfrm>
        </p:spPr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E7CCE2-192D-E305-21D4-14F1C404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71" y="117940"/>
            <a:ext cx="10804760" cy="753033"/>
          </a:xfrm>
        </p:spPr>
        <p:txBody>
          <a:bodyPr/>
          <a:lstStyle/>
          <a:p>
            <a:br>
              <a:rPr lang="en-US" dirty="0"/>
            </a:br>
            <a:r>
              <a:rPr lang="en-US" b="0" dirty="0">
                <a:solidFill>
                  <a:srgbClr val="C00000"/>
                </a:solidFill>
              </a:rPr>
              <a:t>F</a:t>
            </a:r>
            <a:r>
              <a:rPr lang="en-US" sz="2400" b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lexible </a:t>
            </a:r>
            <a:r>
              <a:rPr lang="en-US" b="0" dirty="0">
                <a:solidFill>
                  <a:srgbClr val="C00000"/>
                </a:solidFill>
              </a:rPr>
              <a:t>C</a:t>
            </a:r>
            <a:r>
              <a:rPr lang="en-US" sz="2400" b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ell </a:t>
            </a:r>
            <a:r>
              <a:rPr lang="en-US" b="0" dirty="0">
                <a:solidFill>
                  <a:srgbClr val="C00000"/>
                </a:solidFill>
              </a:rPr>
              <a:t>O</a:t>
            </a:r>
            <a:r>
              <a:rPr lang="en-US" sz="2400" b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ptimization to Achieve Higher Shunt Impedance </a:t>
            </a:r>
            <a:endParaRPr lang="en-US" b="0" dirty="0">
              <a:solidFill>
                <a:srgbClr val="C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31433-B69A-D866-C4C5-97EC78A8A6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2304" y="5672531"/>
            <a:ext cx="5335604" cy="638611"/>
          </a:xfrm>
        </p:spPr>
        <p:txBody>
          <a:bodyPr>
            <a:noAutofit/>
          </a:bodyPr>
          <a:lstStyle/>
          <a:p>
            <a:r>
              <a:rPr lang="en-US" sz="1600" dirty="0"/>
              <a:t>C-Band Cell at Cryo-T shunt impedance (77K): 298 M</a:t>
            </a:r>
            <a:r>
              <a:rPr lang="el-GR" sz="1600" dirty="0"/>
              <a:t>Ω/</a:t>
            </a:r>
            <a:r>
              <a:rPr lang="en-US" sz="1600" dirty="0"/>
              <a:t>m</a:t>
            </a:r>
          </a:p>
          <a:p>
            <a:r>
              <a:rPr lang="en-US" sz="1600" dirty="0"/>
              <a:t>180 deg/cell. Iris radius: 2.62 mm </a:t>
            </a:r>
          </a:p>
        </p:txBody>
      </p:sp>
      <p:pic>
        <p:nvPicPr>
          <p:cNvPr id="1025" name="Picture 1" descr="page7image1868969936">
            <a:extLst>
              <a:ext uri="{FF2B5EF4-FFF2-40B4-BE49-F238E27FC236}">
                <a16:creationId xmlns:a16="http://schemas.microsoft.com/office/drawing/2014/main" id="{3724CD0B-6AED-B2DE-A892-90DCCB1E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1771859"/>
            <a:ext cx="3444913" cy="37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7image1868970304">
            <a:extLst>
              <a:ext uri="{FF2B5EF4-FFF2-40B4-BE49-F238E27FC236}">
                <a16:creationId xmlns:a16="http://schemas.microsoft.com/office/drawing/2014/main" id="{AE537CE2-6793-F0FD-6469-F5B65078A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63" y="2425367"/>
            <a:ext cx="2319018" cy="296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circle, art, cartoon&#10;&#10;Description automatically generated">
            <a:extLst>
              <a:ext uri="{FF2B5EF4-FFF2-40B4-BE49-F238E27FC236}">
                <a16:creationId xmlns:a16="http://schemas.microsoft.com/office/drawing/2014/main" id="{1959E140-EFBA-CCFB-49C0-4CBA044271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5513" y="2877934"/>
            <a:ext cx="2616450" cy="1664103"/>
          </a:xfrm>
          <a:prstGeom prst="rect">
            <a:avLst/>
          </a:prstGeom>
        </p:spPr>
      </p:pic>
      <p:pic>
        <p:nvPicPr>
          <p:cNvPr id="8" name="Picture 7" descr="A picture containing diagram, plot, line&#10;&#10;Description automatically generated">
            <a:extLst>
              <a:ext uri="{FF2B5EF4-FFF2-40B4-BE49-F238E27FC236}">
                <a16:creationId xmlns:a16="http://schemas.microsoft.com/office/drawing/2014/main" id="{018D3EE8-E96F-EDED-5D83-9D403BF92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9047" y="2758872"/>
            <a:ext cx="1709557" cy="22165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F8D5F8-0751-0D9E-8C3C-3931E9E216F4}"/>
              </a:ext>
            </a:extLst>
          </p:cNvPr>
          <p:cNvSpPr txBox="1"/>
          <p:nvPr/>
        </p:nvSpPr>
        <p:spPr>
          <a:xfrm>
            <a:off x="8179406" y="5502525"/>
            <a:ext cx="31945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NLC X-Band structures shunt impedance (300K) : 98 M</a:t>
            </a:r>
            <a:r>
              <a:rPr lang="el-GR" dirty="0"/>
              <a:t>Ω/</a:t>
            </a:r>
            <a:r>
              <a:rPr lang="en-US" dirty="0"/>
              <a:t>m</a:t>
            </a:r>
          </a:p>
          <a:p>
            <a:r>
              <a:rPr lang="en-US" dirty="0"/>
              <a:t>(iris radius: 4.75 mm) </a:t>
            </a:r>
          </a:p>
        </p:txBody>
      </p:sp>
    </p:spTree>
    <p:extLst>
      <p:ext uri="{BB962C8B-B14F-4D97-AF65-F5344CB8AC3E}">
        <p14:creationId xmlns:p14="http://schemas.microsoft.com/office/powerpoint/2010/main" val="145005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006372-9C2F-4D1E-A17E-EB3C074BD2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B3B2F0-1F66-40E0-B9FF-FD11B3D6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" y="92238"/>
            <a:ext cx="10804760" cy="753033"/>
          </a:xfrm>
        </p:spPr>
        <p:txBody>
          <a:bodyPr/>
          <a:lstStyle/>
          <a:p>
            <a:r>
              <a:rPr lang="en-US" b="0" dirty="0"/>
              <a:t>Short-range Wake Field Analysis – iris aperture for LC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6C03ED-1E65-8886-B5D3-9CBDEC57F687}"/>
              </a:ext>
            </a:extLst>
          </p:cNvPr>
          <p:cNvSpPr txBox="1"/>
          <p:nvPr/>
        </p:nvSpPr>
        <p:spPr>
          <a:xfrm>
            <a:off x="433741" y="5979697"/>
            <a:ext cx="38562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</a:t>
            </a:r>
            <a:r>
              <a:rPr lang="en-US" sz="1600" dirty="0" err="1"/>
              <a:t>arxiv.org</a:t>
            </a:r>
            <a:r>
              <a:rPr lang="en-US" sz="1600" dirty="0"/>
              <a:t>/pdf/1807.10195.pdf</a:t>
            </a:r>
          </a:p>
        </p:txBody>
      </p:sp>
      <p:pic>
        <p:nvPicPr>
          <p:cNvPr id="2050" name="Picture 2" descr="page13image977691056">
            <a:extLst>
              <a:ext uri="{FF2B5EF4-FFF2-40B4-BE49-F238E27FC236}">
                <a16:creationId xmlns:a16="http://schemas.microsoft.com/office/drawing/2014/main" id="{30969B21-6E0B-0CC6-FCEF-5982559F9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5853"/>
            <a:ext cx="2866726" cy="210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3image977426736">
            <a:extLst>
              <a:ext uri="{FF2B5EF4-FFF2-40B4-BE49-F238E27FC236}">
                <a16:creationId xmlns:a16="http://schemas.microsoft.com/office/drawing/2014/main" id="{62C7173B-6CA4-2272-C3EC-3D729942B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682" y="1262611"/>
            <a:ext cx="2952856" cy="217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3image977816880">
            <a:extLst>
              <a:ext uri="{FF2B5EF4-FFF2-40B4-BE49-F238E27FC236}">
                <a16:creationId xmlns:a16="http://schemas.microsoft.com/office/drawing/2014/main" id="{5CA85820-19B0-AD23-E65E-2E41F04CA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517" y="1204660"/>
            <a:ext cx="2908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age13image977817376">
            <a:extLst>
              <a:ext uri="{FF2B5EF4-FFF2-40B4-BE49-F238E27FC236}">
                <a16:creationId xmlns:a16="http://schemas.microsoft.com/office/drawing/2014/main" id="{B547F4C5-ADE0-7A34-A966-2EF15269A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82" y="1230848"/>
            <a:ext cx="28194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ge14image1648449616">
            <a:extLst>
              <a:ext uri="{FF2B5EF4-FFF2-40B4-BE49-F238E27FC236}">
                <a16:creationId xmlns:a16="http://schemas.microsoft.com/office/drawing/2014/main" id="{03CB6127-730C-FEEA-EA56-D09417CC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44" y="3376819"/>
            <a:ext cx="2019308" cy="151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14image1648418144">
            <a:extLst>
              <a:ext uri="{FF2B5EF4-FFF2-40B4-BE49-F238E27FC236}">
                <a16:creationId xmlns:a16="http://schemas.microsoft.com/office/drawing/2014/main" id="{6002CFE2-DB3E-85B2-CF33-50A7E723C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3330124"/>
            <a:ext cx="3971216" cy="186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9D8BFCF-B991-7A45-9BC8-47D2B2EF84FF}"/>
              </a:ext>
            </a:extLst>
          </p:cNvPr>
          <p:cNvSpPr/>
          <p:nvPr/>
        </p:nvSpPr>
        <p:spPr>
          <a:xfrm>
            <a:off x="10394137" y="1051543"/>
            <a:ext cx="161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Karl Bane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8CDC8A-C37C-42F6-A0DD-12DEA4698013}"/>
              </a:ext>
            </a:extLst>
          </p:cNvPr>
          <p:cNvSpPr txBox="1"/>
          <p:nvPr/>
        </p:nvSpPr>
        <p:spPr>
          <a:xfrm>
            <a:off x="7866714" y="1053862"/>
            <a:ext cx="215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Transverse Wakes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AA70CD-2723-4A7F-AB42-282B0997EFA9}"/>
              </a:ext>
            </a:extLst>
          </p:cNvPr>
          <p:cNvSpPr txBox="1"/>
          <p:nvPr/>
        </p:nvSpPr>
        <p:spPr>
          <a:xfrm>
            <a:off x="2071340" y="1004727"/>
            <a:ext cx="225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Longitudinal Wakes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84CEFF9-CCBB-55E2-5889-2AFA3A62084D}"/>
              </a:ext>
            </a:extLst>
          </p:cNvPr>
          <p:cNvSpPr txBox="1"/>
          <p:nvPr/>
        </p:nvSpPr>
        <p:spPr>
          <a:xfrm>
            <a:off x="6574913" y="3549283"/>
            <a:ext cx="53732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MT"/>
              </a:rPr>
              <a:t>C-band, </a:t>
            </a:r>
            <a:r>
              <a:rPr lang="en-US" sz="1400" dirty="0">
                <a:effectLst/>
                <a:latin typeface="CambriaMath"/>
              </a:rPr>
              <a:t>𝑎⁄𝜆 </a:t>
            </a:r>
            <a:r>
              <a:rPr lang="en-US" sz="1400" dirty="0">
                <a:effectLst/>
                <a:latin typeface="ArialMT"/>
              </a:rPr>
              <a:t>= 0.05, 2</a:t>
            </a:r>
            <a:r>
              <a:rPr lang="en-US" sz="1400" dirty="0">
                <a:effectLst/>
                <a:latin typeface="CambriaMath"/>
              </a:rPr>
              <a:t>𝜋</a:t>
            </a:r>
            <a:r>
              <a:rPr lang="en-US" sz="1400" dirty="0">
                <a:effectLst/>
                <a:latin typeface="ArialMT"/>
              </a:rPr>
              <a:t>/3 cavity, 1% BNS correlated energy spread, </a:t>
            </a:r>
            <a:r>
              <a:rPr lang="en-US" sz="1400" dirty="0">
                <a:effectLst/>
                <a:latin typeface="CambriaMath"/>
              </a:rPr>
              <a:t>𝛽</a:t>
            </a:r>
            <a:r>
              <a:rPr lang="en-US" sz="1400" dirty="0">
                <a:effectLst/>
                <a:latin typeface="ArialMT"/>
              </a:rPr>
              <a:t>x0 = 4 m: </a:t>
            </a:r>
            <a:r>
              <a:rPr lang="en-US" sz="1400" dirty="0">
                <a:effectLst/>
                <a:latin typeface="CambriaMath"/>
              </a:rPr>
              <a:t>𝜎</a:t>
            </a:r>
            <a:r>
              <a:rPr lang="en-US" sz="1400" dirty="0">
                <a:effectLst/>
                <a:latin typeface="ArialMT"/>
              </a:rPr>
              <a:t>z = 150 </a:t>
            </a:r>
            <a:r>
              <a:rPr lang="el-GR" sz="1400" dirty="0">
                <a:effectLst/>
                <a:latin typeface="ArialMT"/>
              </a:rPr>
              <a:t>μ</a:t>
            </a:r>
            <a:r>
              <a:rPr lang="en-US" sz="1400" dirty="0">
                <a:effectLst/>
                <a:latin typeface="ArialMT"/>
              </a:rPr>
              <a:t>m (left) and </a:t>
            </a:r>
            <a:r>
              <a:rPr lang="en-US" sz="1400" dirty="0">
                <a:effectLst/>
                <a:latin typeface="CambriaMath"/>
              </a:rPr>
              <a:t>𝜎</a:t>
            </a:r>
            <a:r>
              <a:rPr lang="en-US" sz="1400" dirty="0">
                <a:effectLst/>
                <a:latin typeface="ArialMT"/>
              </a:rPr>
              <a:t>z = 100 </a:t>
            </a:r>
            <a:r>
              <a:rPr lang="el-GR" sz="1400" dirty="0">
                <a:effectLst/>
                <a:latin typeface="ArialMT"/>
              </a:rPr>
              <a:t>μ</a:t>
            </a:r>
            <a:r>
              <a:rPr lang="en-US" sz="1400" dirty="0">
                <a:effectLst/>
                <a:latin typeface="ArialMT"/>
              </a:rPr>
              <a:t>m (right).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MT"/>
              </a:rPr>
              <a:t>The projected emittance growth factors are 4.5 (left) and 0.76 (right). 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05AE62-E412-5ECC-BA77-5418E7C57837}"/>
              </a:ext>
            </a:extLst>
          </p:cNvPr>
          <p:cNvSpPr txBox="1"/>
          <p:nvPr/>
        </p:nvSpPr>
        <p:spPr>
          <a:xfrm>
            <a:off x="139024" y="4962780"/>
            <a:ext cx="113802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  <a:latin typeface="ArialMT"/>
              </a:rPr>
              <a:t>Preliminary studies on single-bunch short range </a:t>
            </a:r>
            <a:r>
              <a:rPr lang="en-US" sz="1600" dirty="0" err="1">
                <a:effectLst/>
                <a:latin typeface="ArialMT"/>
              </a:rPr>
              <a:t>wakefields</a:t>
            </a:r>
            <a:r>
              <a:rPr lang="en-US" sz="1600" dirty="0">
                <a:effectLst/>
                <a:latin typeface="ArialMT"/>
              </a:rPr>
              <a:t> indicate that for the nominal charge of 1 </a:t>
            </a:r>
            <a:r>
              <a:rPr lang="en-US" sz="1600" dirty="0" err="1">
                <a:effectLst/>
                <a:latin typeface="ArialMT"/>
              </a:rPr>
              <a:t>nC</a:t>
            </a:r>
            <a:r>
              <a:rPr lang="en-US" sz="1600" dirty="0">
                <a:effectLst/>
                <a:latin typeface="ArialMT"/>
              </a:rPr>
              <a:t> and an operating gradient at or above 100 MeV/m, an iris aperture radius as small as 2.62 mm is tolerable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MT"/>
              </a:rPr>
              <a:t>Assume an injection energy of 10 GeV with a </a:t>
            </a:r>
            <a:r>
              <a:rPr lang="en-US" sz="1600" dirty="0">
                <a:latin typeface="CambriaMath"/>
              </a:rPr>
              <a:t>𝛽</a:t>
            </a:r>
            <a:r>
              <a:rPr lang="en-US" sz="1600" dirty="0">
                <a:latin typeface="ArialMT"/>
              </a:rPr>
              <a:t>x0 = 4 m, and a final energy of 1 </a:t>
            </a:r>
            <a:r>
              <a:rPr lang="en-US" sz="1600" dirty="0" err="1">
                <a:latin typeface="ArialMT"/>
              </a:rPr>
              <a:t>TeV</a:t>
            </a:r>
            <a:r>
              <a:rPr lang="en-US" sz="1600" dirty="0">
                <a:latin typeface="ArialMT"/>
              </a:rPr>
              <a:t> with an increase in </a:t>
            </a:r>
            <a:r>
              <a:rPr lang="en-US" sz="1600" dirty="0">
                <a:latin typeface="CambriaMath"/>
              </a:rPr>
              <a:t>𝛽</a:t>
            </a:r>
            <a:r>
              <a:rPr lang="en-US" sz="1600" dirty="0">
                <a:latin typeface="ArialMT"/>
              </a:rPr>
              <a:t>~E</a:t>
            </a:r>
            <a:r>
              <a:rPr lang="en-US" sz="1600" baseline="30000" dirty="0">
                <a:latin typeface="ArialMT"/>
              </a:rPr>
              <a:t>1⁄2 </a:t>
            </a:r>
            <a:r>
              <a:rPr lang="en-US" sz="1600" dirty="0"/>
              <a:t>, 100 𝜇m bunch length.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8784C9-FAE8-4FDA-D2FA-9BFEF4D8F3BD}"/>
              </a:ext>
            </a:extLst>
          </p:cNvPr>
          <p:cNvSpPr txBox="1"/>
          <p:nvPr/>
        </p:nvSpPr>
        <p:spPr>
          <a:xfrm>
            <a:off x="6149730" y="5832114"/>
            <a:ext cx="497059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Larger iris aperture possible with 135 deg/cell to achieve the same shunt impedance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2377DF-C106-A057-D52C-462893D76E0B}"/>
              </a:ext>
            </a:extLst>
          </p:cNvPr>
          <p:cNvSpPr txBox="1"/>
          <p:nvPr/>
        </p:nvSpPr>
        <p:spPr>
          <a:xfrm>
            <a:off x="424255" y="6330111"/>
            <a:ext cx="4971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</a:rPr>
              <a:t>Glen White, “C3 Main </a:t>
            </a:r>
            <a:r>
              <a:rPr lang="en-US" sz="1400" dirty="0" err="1">
                <a:solidFill>
                  <a:srgbClr val="0432FF"/>
                </a:solidFill>
              </a:rPr>
              <a:t>Linac</a:t>
            </a:r>
            <a:r>
              <a:rPr lang="en-US" sz="1400" dirty="0">
                <a:solidFill>
                  <a:srgbClr val="0432FF"/>
                </a:solidFill>
              </a:rPr>
              <a:t> Beam Dynamics”, May 17, 2023</a:t>
            </a:r>
          </a:p>
        </p:txBody>
      </p:sp>
    </p:spTree>
    <p:extLst>
      <p:ext uri="{BB962C8B-B14F-4D97-AF65-F5344CB8AC3E}">
        <p14:creationId xmlns:p14="http://schemas.microsoft.com/office/powerpoint/2010/main" val="2202378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7142" y="119986"/>
            <a:ext cx="10804760" cy="753033"/>
          </a:xfrm>
        </p:spPr>
        <p:txBody>
          <a:bodyPr/>
          <a:lstStyle/>
          <a:p>
            <a:r>
              <a:rPr lang="en-US" b="0" dirty="0"/>
              <a:t>Parallel Feed Uniform Power Distribution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22" y="2552526"/>
            <a:ext cx="8991600" cy="114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7"/>
          <a:stretch/>
        </p:blipFill>
        <p:spPr bwMode="auto">
          <a:xfrm>
            <a:off x="3135526" y="4061248"/>
            <a:ext cx="1991928" cy="221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7570" y="5716848"/>
            <a:ext cx="30632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Phases</a:t>
            </a:r>
          </a:p>
          <a:p>
            <a:r>
              <a:rPr lang="en-US" sz="1400" dirty="0"/>
              <a:t>(180</a:t>
            </a:r>
            <a:r>
              <a:rPr lang="en-US" sz="1400" dirty="0">
                <a:sym typeface="Symbol" panose="05050102010706020507" pitchFamily="18" charset="2"/>
              </a:rPr>
              <a:t> phase </a:t>
            </a:r>
            <a:r>
              <a:rPr lang="en-US" sz="1400" dirty="0"/>
              <a:t>alternation masked by port polarization vector definitions)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499496" y="2650535"/>
            <a:ext cx="383875" cy="378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1328001" y="3759674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2283765" y="3776280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3219935" y="3773441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175699" y="3790047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5131463" y="3760963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6087227" y="3777569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023397" y="3774730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7979161" y="379133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8915331" y="3791336"/>
            <a:ext cx="1524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0187495" y="3028810"/>
            <a:ext cx="188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81E32"/>
                </a:solidFill>
              </a:rPr>
              <a:t>(Chris </a:t>
            </a:r>
            <a:r>
              <a:rPr lang="en-US" dirty="0" err="1">
                <a:solidFill>
                  <a:srgbClr val="981E32"/>
                </a:solidFill>
              </a:rPr>
              <a:t>Nantista</a:t>
            </a:r>
            <a:r>
              <a:rPr lang="en-US" dirty="0">
                <a:solidFill>
                  <a:srgbClr val="981E32"/>
                </a:solidFill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7424" y="4192162"/>
            <a:ext cx="14713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simulated scattering matrix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41516" y="2248167"/>
            <a:ext cx="1838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E field at mid-plane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95895" y="2659478"/>
            <a:ext cx="60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020022" y="5830968"/>
            <a:ext cx="430500" cy="5488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72374" y="4129810"/>
            <a:ext cx="31956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Input match better than -60 </a:t>
            </a:r>
            <a:r>
              <a:rPr lang="en-US" sz="1600" dirty="0" err="1"/>
              <a:t>dB.</a:t>
            </a:r>
            <a:endParaRPr lang="en-US" sz="1600" dirty="0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029307"/>
              </p:ext>
            </p:extLst>
          </p:nvPr>
        </p:nvGraphicFramePr>
        <p:xfrm>
          <a:off x="7904674" y="4602770"/>
          <a:ext cx="1410035" cy="632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360" imgH="444240" progId="Equation.DSMT4">
                  <p:embed/>
                </p:oleObj>
              </mc:Choice>
              <mc:Fallback>
                <p:oleObj name="Equation" r:id="rId4" imgW="990360" imgH="44424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4674" y="4602770"/>
                        <a:ext cx="1410035" cy="6327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4715630" y="4434464"/>
            <a:ext cx="304390" cy="1843229"/>
          </a:xfrm>
          <a:prstGeom prst="roundRect">
            <a:avLst/>
          </a:prstGeom>
          <a:noFill/>
          <a:ln w="19050">
            <a:solidFill>
              <a:srgbClr val="0000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4070023" y="4434464"/>
            <a:ext cx="523613" cy="1843229"/>
          </a:xfrm>
          <a:prstGeom prst="round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4571136" y="4755342"/>
            <a:ext cx="748760" cy="484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4686117" y="4327878"/>
            <a:ext cx="518148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335806" y="4654046"/>
            <a:ext cx="26765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Normalized field amplitudes</a:t>
            </a:r>
          </a:p>
          <a:p>
            <a:r>
              <a:rPr lang="en-US" sz="1400" dirty="0"/>
              <a:t>(</a:t>
            </a:r>
            <a:r>
              <a:rPr lang="en-US" sz="1400" dirty="0" err="1"/>
              <a:t>ohmic</a:t>
            </a:r>
            <a:r>
              <a:rPr lang="en-US" sz="1400" dirty="0"/>
              <a:t> losses not included)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066FF4-6BAC-C476-6D89-F7922476E6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5527" y="1202536"/>
            <a:ext cx="8271217" cy="920197"/>
          </a:xfrm>
        </p:spPr>
        <p:txBody>
          <a:bodyPr>
            <a:no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 waveguide with equal power tap-offs to feed each individual cell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All input power goes to the feeds, no reflection back to input port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All tap-off junctions identical. Can be designed to power any number of cells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302890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9A730-62DB-DD4A-A915-3790B3C7B3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A622DA-A184-9040-86FD-A11966C8F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43" y="113705"/>
            <a:ext cx="10804760" cy="753033"/>
          </a:xfrm>
        </p:spPr>
        <p:txBody>
          <a:bodyPr/>
          <a:lstStyle/>
          <a:p>
            <a:r>
              <a:rPr lang="en-US" b="0" dirty="0"/>
              <a:t>Modular Design Approach of Parallel Feed Structure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1B7B9-3230-264A-BD9E-01F2C834F0D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56918" y="3642427"/>
            <a:ext cx="3167224" cy="1465943"/>
          </a:xfrm>
        </p:spPr>
        <p:txBody>
          <a:bodyPr>
            <a:normAutofit/>
          </a:bodyPr>
          <a:lstStyle/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900" dirty="0"/>
              <a:t>Two repeating elements</a:t>
            </a:r>
          </a:p>
          <a:p>
            <a:pPr marL="631825" lvl="1" indent="-342900"/>
            <a:r>
              <a:rPr lang="en-US" sz="1900" dirty="0"/>
              <a:t>The T-junction</a:t>
            </a:r>
          </a:p>
          <a:p>
            <a:pPr marL="631825" lvl="1" indent="-342900"/>
            <a:r>
              <a:rPr lang="en-US" sz="1900" dirty="0"/>
              <a:t>The cell and coupler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249CB5-5DF1-5845-A454-AC901BE46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2545" y="3214914"/>
            <a:ext cx="997851" cy="2588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96CFFB-0852-214A-A0BC-36266EA3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2493" y="3243943"/>
            <a:ext cx="1185062" cy="24990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B382F49-6537-A44B-A10B-5A756DD6B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886" y="3214914"/>
            <a:ext cx="2161022" cy="24601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E8CEAD-95AB-3846-AF9A-E7C8D37A5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540" y="1344131"/>
            <a:ext cx="10101113" cy="146026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42042BE-863D-9C4B-8CE8-DD35A72E92FA}"/>
              </a:ext>
            </a:extLst>
          </p:cNvPr>
          <p:cNvSpPr/>
          <p:nvPr/>
        </p:nvSpPr>
        <p:spPr>
          <a:xfrm>
            <a:off x="3701143" y="1306286"/>
            <a:ext cx="457200" cy="587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B4DFF2-2A08-0C40-9DD5-F804BD62A4D7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3929743" y="1894114"/>
            <a:ext cx="1294720" cy="13498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FED801E-598C-8840-A528-6E85049E9AD0}"/>
              </a:ext>
            </a:extLst>
          </p:cNvPr>
          <p:cNvSpPr/>
          <p:nvPr/>
        </p:nvSpPr>
        <p:spPr>
          <a:xfrm>
            <a:off x="7569200" y="1603829"/>
            <a:ext cx="457200" cy="761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30A42B-EB3F-A94F-A68C-BB7DD254C2A3}"/>
              </a:ext>
            </a:extLst>
          </p:cNvPr>
          <p:cNvCxnSpPr/>
          <p:nvPr/>
        </p:nvCxnSpPr>
        <p:spPr>
          <a:xfrm flipH="1" flipV="1">
            <a:off x="7819571" y="2344056"/>
            <a:ext cx="170543" cy="14006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30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1693" y="143989"/>
            <a:ext cx="10804760" cy="753033"/>
          </a:xfrm>
        </p:spPr>
        <p:txBody>
          <a:bodyPr/>
          <a:lstStyle/>
          <a:p>
            <a:r>
              <a:rPr lang="en-US" b="0" dirty="0"/>
              <a:t>The Manifold Circuit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864861" y="1624635"/>
          <a:ext cx="1881622" cy="1221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63560" imgH="1079280" progId="Equation.DSMT4">
                  <p:embed/>
                </p:oleObj>
              </mc:Choice>
              <mc:Fallback>
                <p:oleObj name="Equation" r:id="rId3" imgW="1663560" imgH="107928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64861" y="1624635"/>
                        <a:ext cx="1881622" cy="12214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1090" y="5090885"/>
            <a:ext cx="1328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3-port</a:t>
            </a:r>
          </a:p>
          <a:p>
            <a:r>
              <a:rPr lang="en-US" dirty="0">
                <a:solidFill>
                  <a:srgbClr val="0000FF"/>
                </a:solidFill>
              </a:rPr>
              <a:t>S-matrix condition: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090" y="1044700"/>
            <a:ext cx="853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Each ½ manifold represents a shorted transmission line loaded with periodic ports.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1090" y="3236284"/>
            <a:ext cx="7183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 need to satisfy the following 3 conditions:</a:t>
            </a:r>
          </a:p>
          <a:p>
            <a:pPr marL="1828800" indent="-285750">
              <a:buFont typeface="Arial" panose="020B0604020202020204" pitchFamily="34" charset="0"/>
              <a:buChar char="•"/>
            </a:pPr>
            <a:r>
              <a:rPr lang="en-US" dirty="0"/>
              <a:t>matched at input</a:t>
            </a:r>
          </a:p>
          <a:p>
            <a:pPr marL="1828800" indent="-285750">
              <a:buFont typeface="Arial" panose="020B0604020202020204" pitchFamily="34" charset="0"/>
              <a:buChar char="•"/>
            </a:pPr>
            <a:r>
              <a:rPr lang="en-US" dirty="0"/>
              <a:t>power equally divided </a:t>
            </a:r>
          </a:p>
          <a:p>
            <a:pPr marL="1828800" indent="-285750">
              <a:buFont typeface="Arial" panose="020B0604020202020204" pitchFamily="34" charset="0"/>
              <a:buChar char="•"/>
            </a:pPr>
            <a:r>
              <a:rPr lang="en-US" dirty="0">
                <a:latin typeface="Symbol" panose="05050102010706020507" pitchFamily="18" charset="2"/>
              </a:rPr>
              <a:t>p</a:t>
            </a:r>
            <a:r>
              <a:rPr lang="en-US" dirty="0"/>
              <a:t> (180</a:t>
            </a:r>
            <a:r>
              <a:rPr lang="en-US" dirty="0">
                <a:sym typeface="Symbol" panose="05050102010706020507" pitchFamily="18" charset="2"/>
              </a:rPr>
              <a:t></a:t>
            </a:r>
            <a:r>
              <a:rPr lang="en-US" dirty="0"/>
              <a:t>) phase advance/port</a:t>
            </a:r>
          </a:p>
          <a:p>
            <a:pPr>
              <a:spcBef>
                <a:spcPts val="1200"/>
              </a:spcBef>
            </a:pPr>
            <a:r>
              <a:rPr lang="en-US" dirty="0"/>
              <a:t>The 3-port junction need to satisfy the following </a:t>
            </a:r>
            <a:r>
              <a:rPr lang="en-US" b="1" i="1" dirty="0"/>
              <a:t>scattering matrix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BACCB4-1D7A-7E34-74ED-0BC3C58CD7FD}"/>
              </a:ext>
            </a:extLst>
          </p:cNvPr>
          <p:cNvGrpSpPr/>
          <p:nvPr/>
        </p:nvGrpSpPr>
        <p:grpSpPr>
          <a:xfrm>
            <a:off x="2155409" y="1473023"/>
            <a:ext cx="4235132" cy="1119472"/>
            <a:chOff x="2445517" y="1958225"/>
            <a:chExt cx="4235132" cy="111947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45517" y="1958225"/>
              <a:ext cx="4235132" cy="977930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4450215" y="2233122"/>
              <a:ext cx="307678" cy="579241"/>
            </a:xfrm>
            <a:prstGeom prst="roundRect">
              <a:avLst/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888063" y="2156999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/>
                  </a:solidFill>
                </a:rPr>
                <a:t>input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4349057" y="2769920"/>
              <a:ext cx="685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2"/>
                  </a:solidFill>
                </a:rPr>
                <a:t>3-port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4426718" y="2428846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4731518" y="2425661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426718" y="2716813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4734703" y="2719998"/>
              <a:ext cx="45719" cy="45719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194479" y="5143391"/>
            <a:ext cx="7239188" cy="997607"/>
            <a:chOff x="606242" y="5036711"/>
            <a:chExt cx="7239188" cy="997607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606242" y="5036711"/>
            <a:ext cx="7239188" cy="9976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121080" imgH="838080" progId="Equation.DSMT4">
                    <p:embed/>
                  </p:oleObj>
                </mc:Choice>
                <mc:Fallback>
                  <p:oleObj name="Equation" r:id="rId6" imgW="6121080" imgH="838080" progId="Equation.DSMT4">
                    <p:embed/>
                    <p:pic>
                      <p:nvPicPr>
                        <p:cNvPr id="7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6242" y="5036711"/>
                          <a:ext cx="7239188" cy="9976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3058388" y="5564874"/>
              <a:ext cx="49293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n=9</a:t>
              </a:r>
            </a:p>
          </p:txBody>
        </p:sp>
      </p:grpSp>
      <p:pic>
        <p:nvPicPr>
          <p:cNvPr id="21" name="Picture 9">
            <a:extLst>
              <a:ext uri="{FF2B5EF4-FFF2-40B4-BE49-F238E27FC236}">
                <a16:creationId xmlns:a16="http://schemas.microsoft.com/office/drawing/2014/main" id="{FDDC74C4-A7C1-CA16-1396-053325226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610" y="2592495"/>
            <a:ext cx="448286" cy="531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2CED0-43B5-EB0C-4019-F9FC1804D1CD}"/>
              </a:ext>
            </a:extLst>
          </p:cNvPr>
          <p:cNvSpPr txBox="1"/>
          <p:nvPr/>
        </p:nvSpPr>
        <p:spPr>
          <a:xfrm>
            <a:off x="10187495" y="3028810"/>
            <a:ext cx="1882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81E32"/>
                </a:solidFill>
              </a:rPr>
              <a:t>(Chris </a:t>
            </a:r>
            <a:r>
              <a:rPr lang="en-US" dirty="0" err="1">
                <a:solidFill>
                  <a:srgbClr val="981E32"/>
                </a:solidFill>
              </a:rPr>
              <a:t>Nantista</a:t>
            </a:r>
            <a:r>
              <a:rPr lang="en-US" dirty="0">
                <a:solidFill>
                  <a:srgbClr val="981E32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26204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4A8C36-5738-B6D7-563F-54B559BA26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74144A-050F-6FCC-1A5F-ABEC97A9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02" y="163232"/>
            <a:ext cx="10804760" cy="753033"/>
          </a:xfrm>
        </p:spPr>
        <p:txBody>
          <a:bodyPr/>
          <a:lstStyle/>
          <a:p>
            <a:r>
              <a:rPr lang="en-US" b="0" dirty="0">
                <a:effectLst/>
                <a:latin typeface="Arial" panose="020B0604020202020204" pitchFamily="34" charset="0"/>
              </a:rPr>
              <a:t>Novel Fabrication </a:t>
            </a:r>
            <a:r>
              <a:rPr lang="en-US" b="0" dirty="0"/>
              <a:t>A</a:t>
            </a:r>
            <a:r>
              <a:rPr lang="en-US" b="0" dirty="0">
                <a:effectLst/>
                <a:latin typeface="Arial" panose="020B0604020202020204" pitchFamily="34" charset="0"/>
              </a:rPr>
              <a:t>pproach with </a:t>
            </a:r>
            <a:r>
              <a:rPr lang="en-US" b="0" dirty="0"/>
              <a:t>R</a:t>
            </a:r>
            <a:r>
              <a:rPr lang="en-US" b="0" dirty="0">
                <a:effectLst/>
                <a:latin typeface="Arial" panose="020B0604020202020204" pitchFamily="34" charset="0"/>
              </a:rPr>
              <a:t>educed </a:t>
            </a:r>
            <a:r>
              <a:rPr lang="en-US" b="0" dirty="0"/>
              <a:t>C</a:t>
            </a:r>
            <a:r>
              <a:rPr lang="en-US" b="0" dirty="0">
                <a:effectLst/>
                <a:latin typeface="Arial" panose="020B0604020202020204" pitchFamily="34" charset="0"/>
              </a:rPr>
              <a:t>ost</a:t>
            </a:r>
            <a:endParaRPr lang="en-US" b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96DDC-22C7-F955-6B77-539CB276E0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114" y="1295972"/>
            <a:ext cx="10811933" cy="404241"/>
          </a:xfrm>
        </p:spPr>
        <p:txBody>
          <a:bodyPr/>
          <a:lstStyle/>
          <a:p>
            <a:r>
              <a:rPr lang="en-US" dirty="0"/>
              <a:t>Machined in two halves</a:t>
            </a:r>
          </a:p>
        </p:txBody>
      </p:sp>
      <p:pic>
        <p:nvPicPr>
          <p:cNvPr id="5" name="Picture 2" descr="C:\Users\tantawi\AppData\Local\Microsoft\Windows\Temporary Internet Files\Content.Outlook\FW6L0AEM\DSC00338-1.jpg">
            <a:extLst>
              <a:ext uri="{FF2B5EF4-FFF2-40B4-BE49-F238E27FC236}">
                <a16:creationId xmlns:a16="http://schemas.microsoft.com/office/drawing/2014/main" id="{4DB9664F-8C03-52A0-46E8-EAABC965F0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5" t="27724" r="15862" b="17931"/>
          <a:stretch/>
        </p:blipFill>
        <p:spPr bwMode="auto">
          <a:xfrm>
            <a:off x="0" y="1980628"/>
            <a:ext cx="663920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tantawi\AppData\Local\Microsoft\Windows\Temporary Internet Files\Content.Outlook\FW6L0AEM\DSC00345-1.jpg">
            <a:extLst>
              <a:ext uri="{FF2B5EF4-FFF2-40B4-BE49-F238E27FC236}">
                <a16:creationId xmlns:a16="http://schemas.microsoft.com/office/drawing/2014/main" id="{28548F24-A56B-D17F-B160-6A9E5F004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509" y="1980628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69520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BD1340A1FE64439605B9BEB04398CF" ma:contentTypeVersion="0" ma:contentTypeDescription="Create a new document." ma:contentTypeScope="" ma:versionID="6d34c445a89f5dec07a1a0b457ee46b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2E10A17-11E4-45CE-9995-27A9D67C33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E3963E-4B60-453D-A989-5569C7CEFB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189F270-40A0-4A9B-A22D-A71A20DF70B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8888</TotalTime>
  <Words>1099</Words>
  <Application>Microsoft Macintosh PowerPoint</Application>
  <PresentationFormat>Widescreen</PresentationFormat>
  <Paragraphs>180</Paragraphs>
  <Slides>20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ArialMT</vt:lpstr>
      <vt:lpstr>CambriaMath</vt:lpstr>
      <vt:lpstr>Arial</vt:lpstr>
      <vt:lpstr>Calibri</vt:lpstr>
      <vt:lpstr>Symbol</vt:lpstr>
      <vt:lpstr>Blank</vt:lpstr>
      <vt:lpstr>Equation</vt:lpstr>
      <vt:lpstr>C-Band Distributed Coupling Structure Design and Wakefield Damping</vt:lpstr>
      <vt:lpstr>Outline</vt:lpstr>
      <vt:lpstr>Parallel Feed Scheme Extends Parameter Space for Linc Structure Design</vt:lpstr>
      <vt:lpstr> Flexible Cell Optimization to Achieve Higher Shunt Impedance </vt:lpstr>
      <vt:lpstr>Short-range Wake Field Analysis – iris aperture for LC</vt:lpstr>
      <vt:lpstr>Parallel Feed Uniform Power Distribution</vt:lpstr>
      <vt:lpstr>Modular Design Approach of Parallel Feed Structure</vt:lpstr>
      <vt:lpstr>The Manifold Circuit</vt:lpstr>
      <vt:lpstr>Novel Fabrication Approach with Reduced Cost</vt:lpstr>
      <vt:lpstr>Field Quality - 3D Field Symmetrization to Minimize Coupler Effect</vt:lpstr>
      <vt:lpstr>Long-range Wakefield Modeling and Suppression</vt:lpstr>
      <vt:lpstr>HOM Damping Using Radial Slots Cutting Through Cell Iris </vt:lpstr>
      <vt:lpstr>HOM Damping with Tapered Lossy Slot -</vt:lpstr>
      <vt:lpstr>PowerPoint Presentation</vt:lpstr>
      <vt:lpstr>C-Band 135 deg/cell Structure</vt:lpstr>
      <vt:lpstr>C-Band 135-deg Cell</vt:lpstr>
      <vt:lpstr>135 deg/cell Parallel Feed</vt:lpstr>
      <vt:lpstr>180 degree/cell vs 135 degree/cell</vt:lpstr>
      <vt:lpstr>135/cell Structure – Possible Damping Scheme</vt:lpstr>
      <vt:lpstr>Outlook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Waveguide Components</dc:title>
  <dc:creator>Li, Zenghai</dc:creator>
  <cp:lastModifiedBy>Li, Zenghai</cp:lastModifiedBy>
  <cp:revision>139</cp:revision>
  <dcterms:created xsi:type="dcterms:W3CDTF">2020-11-18T16:30:29Z</dcterms:created>
  <dcterms:modified xsi:type="dcterms:W3CDTF">2023-05-16T21:46:31Z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0x010100B9BD1340A1FE64439605B9BEB04398CF</vt:lpwstr>
  </property>
</Properties>
</file>