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17"/>
  </p:notesMasterIdLst>
  <p:handoutMasterIdLst>
    <p:handoutMasterId r:id="rId18"/>
  </p:handoutMasterIdLst>
  <p:sldIdLst>
    <p:sldId id="277" r:id="rId3"/>
    <p:sldId id="328" r:id="rId4"/>
    <p:sldId id="338" r:id="rId5"/>
    <p:sldId id="345" r:id="rId6"/>
    <p:sldId id="339" r:id="rId7"/>
    <p:sldId id="344" r:id="rId8"/>
    <p:sldId id="346" r:id="rId9"/>
    <p:sldId id="329" r:id="rId10"/>
    <p:sldId id="343" r:id="rId11"/>
    <p:sldId id="340" r:id="rId12"/>
    <p:sldId id="341" r:id="rId13"/>
    <p:sldId id="342" r:id="rId14"/>
    <p:sldId id="335" r:id="rId15"/>
    <p:sldId id="32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, Haoran" initials="XH" lastIdx="0" clrIdx="0">
    <p:extLst>
      <p:ext uri="{19B8F6BF-5375-455C-9EA6-DF929625EA0E}">
        <p15:presenceInfo xmlns:p15="http://schemas.microsoft.com/office/powerpoint/2012/main" userId="S-1-5-21-1229272821-838170752-1417001333-92825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0B8"/>
    <a:srgbClr val="E7EBF4"/>
    <a:srgbClr val="000F7E"/>
    <a:srgbClr val="0070C1"/>
    <a:srgbClr val="BF0A30"/>
    <a:srgbClr val="09198D"/>
    <a:srgbClr val="FF9129"/>
    <a:srgbClr val="00AA64"/>
    <a:srgbClr val="0A197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9" autoAdjust="0"/>
    <p:restoredTop sz="94953"/>
  </p:normalViewPr>
  <p:slideViewPr>
    <p:cSldViewPr snapToGrid="0" snapToObjects="1" showGuides="1">
      <p:cViewPr varScale="1">
        <p:scale>
          <a:sx n="113" d="100"/>
          <a:sy n="113" d="100"/>
        </p:scale>
        <p:origin x="595" y="91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8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Disk\LANL\HEP_2020\Omega3P\Results\Cavity1_Omega3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Disk\LANL\HEP_2020\Omega3P\Results\Cavity1_Omega3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9.2 GHz (TM110)</a:t>
            </a:r>
          </a:p>
        </c:rich>
      </c:tx>
      <c:layout>
        <c:manualLayout>
          <c:xMode val="edge"/>
          <c:yMode val="edge"/>
          <c:x val="0.43775496166575584"/>
          <c:y val="2.5644880110746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16935212628783"/>
          <c:y val="0.13449337338990314"/>
          <c:w val="0.68489866770417462"/>
          <c:h val="0.68110064325346698"/>
        </c:manualLayout>
      </c:layout>
      <c:scatterChart>
        <c:scatterStyle val="lineMarker"/>
        <c:varyColors val="0"/>
        <c:ser>
          <c:idx val="0"/>
          <c:order val="0"/>
          <c:tx>
            <c:v>30 mm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noFill/>
              <a:ln w="19050">
                <a:solidFill>
                  <a:srgbClr val="C00000"/>
                </a:solidFill>
              </a:ln>
              <a:effectLst/>
            </c:spPr>
          </c:marker>
          <c:xVal>
            <c:numRef>
              <c:f>'9.22 GHz'!$C$2:$C$21</c:f>
              <c:numCache>
                <c:formatCode>0.00E+00</c:formatCode>
                <c:ptCount val="20"/>
                <c:pt idx="0">
                  <c:v>9223870000</c:v>
                </c:pt>
                <c:pt idx="1">
                  <c:v>9224870000</c:v>
                </c:pt>
                <c:pt idx="2">
                  <c:v>9227890000</c:v>
                </c:pt>
                <c:pt idx="3">
                  <c:v>9232270000</c:v>
                </c:pt>
                <c:pt idx="4">
                  <c:v>9238670000</c:v>
                </c:pt>
                <c:pt idx="5">
                  <c:v>9246530000</c:v>
                </c:pt>
                <c:pt idx="6">
                  <c:v>9255690000</c:v>
                </c:pt>
                <c:pt idx="7">
                  <c:v>9265450000</c:v>
                </c:pt>
                <c:pt idx="8">
                  <c:v>9276390000</c:v>
                </c:pt>
                <c:pt idx="9">
                  <c:v>9287350000</c:v>
                </c:pt>
                <c:pt idx="10">
                  <c:v>9298730000</c:v>
                </c:pt>
                <c:pt idx="11">
                  <c:v>9310100000</c:v>
                </c:pt>
                <c:pt idx="12">
                  <c:v>9320720000</c:v>
                </c:pt>
                <c:pt idx="13">
                  <c:v>9331060000</c:v>
                </c:pt>
                <c:pt idx="14">
                  <c:v>9340120000</c:v>
                </c:pt>
                <c:pt idx="15">
                  <c:v>9348440000</c:v>
                </c:pt>
                <c:pt idx="16">
                  <c:v>9355500000</c:v>
                </c:pt>
                <c:pt idx="17">
                  <c:v>9361260000</c:v>
                </c:pt>
                <c:pt idx="18">
                  <c:v>9365070000</c:v>
                </c:pt>
                <c:pt idx="19">
                  <c:v>9367650000</c:v>
                </c:pt>
              </c:numCache>
              <c:extLst xmlns:c15="http://schemas.microsoft.com/office/drawing/2012/chart"/>
            </c:numRef>
          </c:xVal>
          <c:yVal>
            <c:numRef>
              <c:f>'9.22 GHz'!$D$2:$D$21</c:f>
              <c:numCache>
                <c:formatCode>0.00E+00</c:formatCode>
                <c:ptCount val="20"/>
                <c:pt idx="0">
                  <c:v>10280.700000000001</c:v>
                </c:pt>
                <c:pt idx="1">
                  <c:v>10397.1</c:v>
                </c:pt>
                <c:pt idx="2">
                  <c:v>10737.7</c:v>
                </c:pt>
                <c:pt idx="3">
                  <c:v>11119.6</c:v>
                </c:pt>
                <c:pt idx="4">
                  <c:v>11246.8</c:v>
                </c:pt>
                <c:pt idx="5">
                  <c:v>10796.7</c:v>
                </c:pt>
                <c:pt idx="6">
                  <c:v>9758.64</c:v>
                </c:pt>
                <c:pt idx="7">
                  <c:v>8511.9</c:v>
                </c:pt>
                <c:pt idx="8">
                  <c:v>7344.13</c:v>
                </c:pt>
                <c:pt idx="9">
                  <c:v>6453.79</c:v>
                </c:pt>
                <c:pt idx="10">
                  <c:v>5855.35</c:v>
                </c:pt>
                <c:pt idx="11">
                  <c:v>5338.96</c:v>
                </c:pt>
                <c:pt idx="12">
                  <c:v>5045.76</c:v>
                </c:pt>
                <c:pt idx="13">
                  <c:v>4799.82</c:v>
                </c:pt>
                <c:pt idx="14">
                  <c:v>4634.03</c:v>
                </c:pt>
                <c:pt idx="15">
                  <c:v>4528.67</c:v>
                </c:pt>
                <c:pt idx="16">
                  <c:v>4445.92</c:v>
                </c:pt>
                <c:pt idx="17">
                  <c:v>4393.1899999999996</c:v>
                </c:pt>
                <c:pt idx="18">
                  <c:v>4311.8999999999996</c:v>
                </c:pt>
                <c:pt idx="19">
                  <c:v>4290.33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C6E1-4393-9638-EC7C218D4DE5}"/>
            </c:ext>
          </c:extLst>
        </c:ser>
        <c:ser>
          <c:idx val="1"/>
          <c:order val="1"/>
          <c:tx>
            <c:v>32 mm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noFill/>
              <a:ln w="19050">
                <a:solidFill>
                  <a:srgbClr val="FF0000"/>
                </a:solidFill>
              </a:ln>
              <a:effectLst/>
            </c:spPr>
          </c:marker>
          <c:xVal>
            <c:numRef>
              <c:f>'9.22 GHz'!$C$23:$C$42</c:f>
              <c:numCache>
                <c:formatCode>0.00E+00</c:formatCode>
                <c:ptCount val="20"/>
                <c:pt idx="0">
                  <c:v>9223860000</c:v>
                </c:pt>
                <c:pt idx="1">
                  <c:v>9224870000</c:v>
                </c:pt>
                <c:pt idx="2">
                  <c:v>9227980000</c:v>
                </c:pt>
                <c:pt idx="3">
                  <c:v>9232300000</c:v>
                </c:pt>
                <c:pt idx="4">
                  <c:v>9238680000</c:v>
                </c:pt>
                <c:pt idx="5">
                  <c:v>9246440000</c:v>
                </c:pt>
                <c:pt idx="6">
                  <c:v>9255530000</c:v>
                </c:pt>
                <c:pt idx="7">
                  <c:v>9265270000</c:v>
                </c:pt>
                <c:pt idx="8">
                  <c:v>9276310000</c:v>
                </c:pt>
                <c:pt idx="9">
                  <c:v>9287110000</c:v>
                </c:pt>
                <c:pt idx="10">
                  <c:v>9298590000</c:v>
                </c:pt>
                <c:pt idx="11">
                  <c:v>9309940000</c:v>
                </c:pt>
                <c:pt idx="12">
                  <c:v>9320380000</c:v>
                </c:pt>
                <c:pt idx="13">
                  <c:v>9330600000</c:v>
                </c:pt>
                <c:pt idx="14">
                  <c:v>9339800000</c:v>
                </c:pt>
                <c:pt idx="15">
                  <c:v>9348030000</c:v>
                </c:pt>
                <c:pt idx="16">
                  <c:v>9354990000</c:v>
                </c:pt>
                <c:pt idx="17">
                  <c:v>9360780000</c:v>
                </c:pt>
                <c:pt idx="18">
                  <c:v>9364510000</c:v>
                </c:pt>
                <c:pt idx="19">
                  <c:v>9367170000</c:v>
                </c:pt>
              </c:numCache>
              <c:extLst xmlns:c15="http://schemas.microsoft.com/office/drawing/2012/chart"/>
            </c:numRef>
          </c:xVal>
          <c:yVal>
            <c:numRef>
              <c:f>'9.22 GHz'!$D$23:$D$42</c:f>
              <c:numCache>
                <c:formatCode>0.00E+00</c:formatCode>
                <c:ptCount val="20"/>
                <c:pt idx="0">
                  <c:v>8352.67</c:v>
                </c:pt>
                <c:pt idx="1">
                  <c:v>8403.66</c:v>
                </c:pt>
                <c:pt idx="2">
                  <c:v>8554.61</c:v>
                </c:pt>
                <c:pt idx="3">
                  <c:v>8618.8700000000008</c:v>
                </c:pt>
                <c:pt idx="4">
                  <c:v>8415.82</c:v>
                </c:pt>
                <c:pt idx="5">
                  <c:v>7908.07</c:v>
                </c:pt>
                <c:pt idx="6">
                  <c:v>7185.85</c:v>
                </c:pt>
                <c:pt idx="7">
                  <c:v>6478.92</c:v>
                </c:pt>
                <c:pt idx="8">
                  <c:v>5749.46</c:v>
                </c:pt>
                <c:pt idx="9">
                  <c:v>5180.71</c:v>
                </c:pt>
                <c:pt idx="10">
                  <c:v>4708.5</c:v>
                </c:pt>
                <c:pt idx="11">
                  <c:v>4303.2</c:v>
                </c:pt>
                <c:pt idx="12">
                  <c:v>3984.49</c:v>
                </c:pt>
                <c:pt idx="13">
                  <c:v>3736.13</c:v>
                </c:pt>
                <c:pt idx="14">
                  <c:v>3509.84</c:v>
                </c:pt>
                <c:pt idx="15">
                  <c:v>3356.51</c:v>
                </c:pt>
                <c:pt idx="16">
                  <c:v>3221.11</c:v>
                </c:pt>
                <c:pt idx="17">
                  <c:v>3108.06</c:v>
                </c:pt>
                <c:pt idx="18">
                  <c:v>3026.46</c:v>
                </c:pt>
                <c:pt idx="19">
                  <c:v>2998.33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C6E1-4393-9638-EC7C218D4DE5}"/>
            </c:ext>
          </c:extLst>
        </c:ser>
        <c:ser>
          <c:idx val="2"/>
          <c:order val="2"/>
          <c:tx>
            <c:v>34 mm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noFill/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'9.22 GHz'!$C$44:$C$63</c:f>
              <c:numCache>
                <c:formatCode>0.00E+00</c:formatCode>
                <c:ptCount val="20"/>
                <c:pt idx="0">
                  <c:v>9223470000</c:v>
                </c:pt>
                <c:pt idx="1">
                  <c:v>9224520000</c:v>
                </c:pt>
                <c:pt idx="2">
                  <c:v>9227500000</c:v>
                </c:pt>
                <c:pt idx="3">
                  <c:v>9231920000</c:v>
                </c:pt>
                <c:pt idx="4">
                  <c:v>9238350000</c:v>
                </c:pt>
                <c:pt idx="5">
                  <c:v>9246080000</c:v>
                </c:pt>
                <c:pt idx="6">
                  <c:v>9255210000</c:v>
                </c:pt>
                <c:pt idx="7">
                  <c:v>9264800000</c:v>
                </c:pt>
                <c:pt idx="8">
                  <c:v>9275840000</c:v>
                </c:pt>
                <c:pt idx="9">
                  <c:v>9286840000</c:v>
                </c:pt>
                <c:pt idx="10">
                  <c:v>9298190000</c:v>
                </c:pt>
                <c:pt idx="11">
                  <c:v>9309540000</c:v>
                </c:pt>
                <c:pt idx="12">
                  <c:v>9320170000</c:v>
                </c:pt>
                <c:pt idx="13">
                  <c:v>9330530000</c:v>
                </c:pt>
                <c:pt idx="14">
                  <c:v>9339430000</c:v>
                </c:pt>
                <c:pt idx="15">
                  <c:v>9347730000</c:v>
                </c:pt>
                <c:pt idx="16">
                  <c:v>9354710000</c:v>
                </c:pt>
                <c:pt idx="17">
                  <c:v>9360430000</c:v>
                </c:pt>
                <c:pt idx="18">
                  <c:v>9364160000</c:v>
                </c:pt>
                <c:pt idx="19">
                  <c:v>9367010000</c:v>
                </c:pt>
              </c:numCache>
              <c:extLst xmlns:c15="http://schemas.microsoft.com/office/drawing/2012/chart"/>
            </c:numRef>
          </c:xVal>
          <c:yVal>
            <c:numRef>
              <c:f>'9.22 GHz'!$D$44:$D$63</c:f>
              <c:numCache>
                <c:formatCode>0.00E+00</c:formatCode>
                <c:ptCount val="20"/>
                <c:pt idx="0">
                  <c:v>8144.03</c:v>
                </c:pt>
                <c:pt idx="1">
                  <c:v>8133.45</c:v>
                </c:pt>
                <c:pt idx="2">
                  <c:v>8041.8</c:v>
                </c:pt>
                <c:pt idx="3">
                  <c:v>7757.23</c:v>
                </c:pt>
                <c:pt idx="4">
                  <c:v>7315.58</c:v>
                </c:pt>
                <c:pt idx="5">
                  <c:v>6756.44</c:v>
                </c:pt>
                <c:pt idx="6">
                  <c:v>6096.63</c:v>
                </c:pt>
                <c:pt idx="7">
                  <c:v>5421.28</c:v>
                </c:pt>
                <c:pt idx="8">
                  <c:v>4714</c:v>
                </c:pt>
                <c:pt idx="9">
                  <c:v>4212.8599999999997</c:v>
                </c:pt>
                <c:pt idx="10">
                  <c:v>3824.12</c:v>
                </c:pt>
                <c:pt idx="11">
                  <c:v>3353.32</c:v>
                </c:pt>
                <c:pt idx="12">
                  <c:v>3026.17</c:v>
                </c:pt>
                <c:pt idx="13">
                  <c:v>2802.05</c:v>
                </c:pt>
                <c:pt idx="14">
                  <c:v>2599.62</c:v>
                </c:pt>
                <c:pt idx="15">
                  <c:v>2418.16</c:v>
                </c:pt>
                <c:pt idx="16">
                  <c:v>2279.2800000000002</c:v>
                </c:pt>
                <c:pt idx="17">
                  <c:v>2166.1999999999998</c:v>
                </c:pt>
                <c:pt idx="18">
                  <c:v>2108.48</c:v>
                </c:pt>
                <c:pt idx="19">
                  <c:v>2077.16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2-C6E1-4393-9638-EC7C218D4DE5}"/>
            </c:ext>
          </c:extLst>
        </c:ser>
        <c:ser>
          <c:idx val="3"/>
          <c:order val="3"/>
          <c:tx>
            <c:v>36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19050">
                <a:solidFill>
                  <a:srgbClr val="92D050"/>
                </a:solidFill>
              </a:ln>
              <a:effectLst/>
            </c:spPr>
          </c:marker>
          <c:xVal>
            <c:numRef>
              <c:f>'9.22 GHz'!$C$65:$C$84</c:f>
              <c:numCache>
                <c:formatCode>0.00E+00</c:formatCode>
                <c:ptCount val="20"/>
                <c:pt idx="0">
                  <c:v>9224140000</c:v>
                </c:pt>
                <c:pt idx="1">
                  <c:v>9225050000</c:v>
                </c:pt>
                <c:pt idx="2">
                  <c:v>9227970000</c:v>
                </c:pt>
                <c:pt idx="3">
                  <c:v>9232520000</c:v>
                </c:pt>
                <c:pt idx="4">
                  <c:v>9239000000</c:v>
                </c:pt>
                <c:pt idx="5">
                  <c:v>9246740000</c:v>
                </c:pt>
                <c:pt idx="6">
                  <c:v>9256020000</c:v>
                </c:pt>
                <c:pt idx="7">
                  <c:v>9265850000</c:v>
                </c:pt>
                <c:pt idx="8">
                  <c:v>9276600000</c:v>
                </c:pt>
                <c:pt idx="9">
                  <c:v>9287650000</c:v>
                </c:pt>
                <c:pt idx="10">
                  <c:v>9299010000</c:v>
                </c:pt>
                <c:pt idx="11">
                  <c:v>9310330000</c:v>
                </c:pt>
                <c:pt idx="12">
                  <c:v>9320930000</c:v>
                </c:pt>
                <c:pt idx="13">
                  <c:v>9331050000</c:v>
                </c:pt>
                <c:pt idx="14">
                  <c:v>9340130000</c:v>
                </c:pt>
                <c:pt idx="15">
                  <c:v>9348780000</c:v>
                </c:pt>
                <c:pt idx="16">
                  <c:v>9355590000</c:v>
                </c:pt>
                <c:pt idx="17">
                  <c:v>9361500000</c:v>
                </c:pt>
                <c:pt idx="18">
                  <c:v>9365370000</c:v>
                </c:pt>
                <c:pt idx="19">
                  <c:v>9368050000</c:v>
                </c:pt>
              </c:numCache>
              <c:extLst xmlns:c15="http://schemas.microsoft.com/office/drawing/2012/chart"/>
            </c:numRef>
          </c:xVal>
          <c:yVal>
            <c:numRef>
              <c:f>'9.22 GHz'!$D$65:$D$84</c:f>
              <c:numCache>
                <c:formatCode>0.00E+00</c:formatCode>
                <c:ptCount val="20"/>
                <c:pt idx="0">
                  <c:v>8664.16</c:v>
                </c:pt>
                <c:pt idx="1">
                  <c:v>8628.65</c:v>
                </c:pt>
                <c:pt idx="2">
                  <c:v>8513.7199999999993</c:v>
                </c:pt>
                <c:pt idx="3">
                  <c:v>8206.83</c:v>
                </c:pt>
                <c:pt idx="4">
                  <c:v>7761.88</c:v>
                </c:pt>
                <c:pt idx="5">
                  <c:v>7113.88</c:v>
                </c:pt>
                <c:pt idx="6">
                  <c:v>6388.21</c:v>
                </c:pt>
                <c:pt idx="7">
                  <c:v>5662.9</c:v>
                </c:pt>
                <c:pt idx="8">
                  <c:v>4977.03</c:v>
                </c:pt>
                <c:pt idx="9">
                  <c:v>4331.7700000000004</c:v>
                </c:pt>
                <c:pt idx="10">
                  <c:v>3828.55</c:v>
                </c:pt>
                <c:pt idx="11">
                  <c:v>3363.53</c:v>
                </c:pt>
                <c:pt idx="12">
                  <c:v>3027.29</c:v>
                </c:pt>
                <c:pt idx="13">
                  <c:v>2723.41</c:v>
                </c:pt>
                <c:pt idx="14">
                  <c:v>2500.34</c:v>
                </c:pt>
                <c:pt idx="15">
                  <c:v>2306.98</c:v>
                </c:pt>
                <c:pt idx="16">
                  <c:v>2179.5</c:v>
                </c:pt>
                <c:pt idx="17">
                  <c:v>2060.02</c:v>
                </c:pt>
                <c:pt idx="18">
                  <c:v>1996.65</c:v>
                </c:pt>
                <c:pt idx="19">
                  <c:v>1944.03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3-C6E1-4393-9638-EC7C218D4DE5}"/>
            </c:ext>
          </c:extLst>
        </c:ser>
        <c:ser>
          <c:idx val="5"/>
          <c:order val="5"/>
          <c:tx>
            <c:v>40 mm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rgbClr val="00B050"/>
                </a:solidFill>
              </a:ln>
              <a:effectLst/>
            </c:spPr>
          </c:marker>
          <c:xVal>
            <c:numRef>
              <c:f>'9.22 GHz'!$C$107:$C$126</c:f>
              <c:numCache>
                <c:formatCode>0.00E+00</c:formatCode>
                <c:ptCount val="20"/>
                <c:pt idx="0">
                  <c:v>9224010000</c:v>
                </c:pt>
                <c:pt idx="1">
                  <c:v>9224990000</c:v>
                </c:pt>
                <c:pt idx="2">
                  <c:v>9228060000</c:v>
                </c:pt>
                <c:pt idx="3">
                  <c:v>9232430000</c:v>
                </c:pt>
                <c:pt idx="4">
                  <c:v>9238860000</c:v>
                </c:pt>
                <c:pt idx="5">
                  <c:v>9246660000</c:v>
                </c:pt>
                <c:pt idx="6">
                  <c:v>9255730000</c:v>
                </c:pt>
                <c:pt idx="7">
                  <c:v>9265500000</c:v>
                </c:pt>
                <c:pt idx="8">
                  <c:v>9276520000</c:v>
                </c:pt>
                <c:pt idx="9">
                  <c:v>9287480000</c:v>
                </c:pt>
                <c:pt idx="10">
                  <c:v>9298720000</c:v>
                </c:pt>
                <c:pt idx="11">
                  <c:v>9310110000</c:v>
                </c:pt>
                <c:pt idx="12">
                  <c:v>9320700000</c:v>
                </c:pt>
                <c:pt idx="13">
                  <c:v>9331120000</c:v>
                </c:pt>
                <c:pt idx="14">
                  <c:v>9340220000</c:v>
                </c:pt>
                <c:pt idx="15">
                  <c:v>9348510000</c:v>
                </c:pt>
                <c:pt idx="16">
                  <c:v>9355600000</c:v>
                </c:pt>
                <c:pt idx="17">
                  <c:v>9361430000</c:v>
                </c:pt>
                <c:pt idx="18">
                  <c:v>9365170000</c:v>
                </c:pt>
                <c:pt idx="19">
                  <c:v>9367820000</c:v>
                </c:pt>
              </c:numCache>
              <c:extLst xmlns:c15="http://schemas.microsoft.com/office/drawing/2012/chart"/>
            </c:numRef>
          </c:xVal>
          <c:yVal>
            <c:numRef>
              <c:f>'9.22 GHz'!$D$107:$D$126</c:f>
              <c:numCache>
                <c:formatCode>0.00E+00</c:formatCode>
                <c:ptCount val="20"/>
                <c:pt idx="0">
                  <c:v>9534.7800000000007</c:v>
                </c:pt>
                <c:pt idx="1">
                  <c:v>9509.8700000000008</c:v>
                </c:pt>
                <c:pt idx="2">
                  <c:v>9408.2199999999993</c:v>
                </c:pt>
                <c:pt idx="3">
                  <c:v>9179.32</c:v>
                </c:pt>
                <c:pt idx="4">
                  <c:v>8771.1</c:v>
                </c:pt>
                <c:pt idx="5">
                  <c:v>8142.64</c:v>
                </c:pt>
                <c:pt idx="6">
                  <c:v>7351.99</c:v>
                </c:pt>
                <c:pt idx="7">
                  <c:v>6563.34</c:v>
                </c:pt>
                <c:pt idx="8">
                  <c:v>5704.52</c:v>
                </c:pt>
                <c:pt idx="9">
                  <c:v>5000.96</c:v>
                </c:pt>
                <c:pt idx="10">
                  <c:v>4423.84</c:v>
                </c:pt>
                <c:pt idx="11">
                  <c:v>3921.45</c:v>
                </c:pt>
                <c:pt idx="12">
                  <c:v>3563.17</c:v>
                </c:pt>
                <c:pt idx="13">
                  <c:v>3275.15</c:v>
                </c:pt>
                <c:pt idx="14">
                  <c:v>3048.64</c:v>
                </c:pt>
                <c:pt idx="15">
                  <c:v>2877.79</c:v>
                </c:pt>
                <c:pt idx="16">
                  <c:v>2773.27</c:v>
                </c:pt>
                <c:pt idx="17">
                  <c:v>2668.97</c:v>
                </c:pt>
                <c:pt idx="18">
                  <c:v>2603.94</c:v>
                </c:pt>
                <c:pt idx="19">
                  <c:v>2580.88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C6E1-4393-9638-EC7C218D4DE5}"/>
            </c:ext>
          </c:extLst>
        </c:ser>
        <c:ser>
          <c:idx val="7"/>
          <c:order val="7"/>
          <c:tx>
            <c:v>44 mm</c:v>
          </c:tx>
          <c:spPr>
            <a:ln w="25400" cap="rnd">
              <a:noFill/>
              <a:round/>
            </a:ln>
            <a:effectLst/>
          </c:spPr>
          <c:marker>
            <c:symbol val="plus"/>
            <c:size val="7"/>
            <c:spPr>
              <a:noFill/>
              <a:ln w="19050">
                <a:solidFill>
                  <a:srgbClr val="0070C0"/>
                </a:solidFill>
              </a:ln>
              <a:effectLst/>
            </c:spPr>
          </c:marker>
          <c:xVal>
            <c:numRef>
              <c:f>'9.22 GHz'!$C$149:$C$168</c:f>
              <c:numCache>
                <c:formatCode>0.00E+00</c:formatCode>
                <c:ptCount val="20"/>
                <c:pt idx="0">
                  <c:v>9224050000</c:v>
                </c:pt>
                <c:pt idx="1">
                  <c:v>9224970000</c:v>
                </c:pt>
                <c:pt idx="2">
                  <c:v>9228080000</c:v>
                </c:pt>
                <c:pt idx="3">
                  <c:v>9232660000</c:v>
                </c:pt>
                <c:pt idx="4">
                  <c:v>9238910000</c:v>
                </c:pt>
                <c:pt idx="5">
                  <c:v>9246590000</c:v>
                </c:pt>
                <c:pt idx="6">
                  <c:v>9255810000</c:v>
                </c:pt>
                <c:pt idx="7">
                  <c:v>9265600000</c:v>
                </c:pt>
                <c:pt idx="8">
                  <c:v>9276500000</c:v>
                </c:pt>
                <c:pt idx="9">
                  <c:v>9287490000</c:v>
                </c:pt>
                <c:pt idx="10">
                  <c:v>9298870000</c:v>
                </c:pt>
                <c:pt idx="11">
                  <c:v>9310210000</c:v>
                </c:pt>
                <c:pt idx="12">
                  <c:v>9320820000</c:v>
                </c:pt>
                <c:pt idx="13">
                  <c:v>9331080000</c:v>
                </c:pt>
                <c:pt idx="14">
                  <c:v>9340170000</c:v>
                </c:pt>
                <c:pt idx="15">
                  <c:v>9348670000</c:v>
                </c:pt>
                <c:pt idx="16">
                  <c:v>9355420000</c:v>
                </c:pt>
                <c:pt idx="17">
                  <c:v>9360980000</c:v>
                </c:pt>
                <c:pt idx="18">
                  <c:v>9365080000</c:v>
                </c:pt>
                <c:pt idx="19">
                  <c:v>9367830000</c:v>
                </c:pt>
              </c:numCache>
              <c:extLst xmlns:c15="http://schemas.microsoft.com/office/drawing/2012/chart"/>
            </c:numRef>
          </c:xVal>
          <c:yVal>
            <c:numRef>
              <c:f>'9.22 GHz'!$D$149:$D$168</c:f>
              <c:numCache>
                <c:formatCode>0.00E+00</c:formatCode>
                <c:ptCount val="20"/>
                <c:pt idx="0">
                  <c:v>9532.4699999999993</c:v>
                </c:pt>
                <c:pt idx="1">
                  <c:v>9491.61</c:v>
                </c:pt>
                <c:pt idx="2">
                  <c:v>9308.32</c:v>
                </c:pt>
                <c:pt idx="3">
                  <c:v>8955.51</c:v>
                </c:pt>
                <c:pt idx="4">
                  <c:v>8385.25</c:v>
                </c:pt>
                <c:pt idx="5">
                  <c:v>7640.3</c:v>
                </c:pt>
                <c:pt idx="6">
                  <c:v>6805.87</c:v>
                </c:pt>
                <c:pt idx="7">
                  <c:v>5973.19</c:v>
                </c:pt>
                <c:pt idx="8">
                  <c:v>5219.97</c:v>
                </c:pt>
                <c:pt idx="9">
                  <c:v>4611.99</c:v>
                </c:pt>
                <c:pt idx="10">
                  <c:v>4134.84</c:v>
                </c:pt>
                <c:pt idx="11">
                  <c:v>3681.04</c:v>
                </c:pt>
                <c:pt idx="12">
                  <c:v>3349.38</c:v>
                </c:pt>
                <c:pt idx="13">
                  <c:v>3089.86</c:v>
                </c:pt>
                <c:pt idx="14">
                  <c:v>2901.58</c:v>
                </c:pt>
                <c:pt idx="15">
                  <c:v>2726.94</c:v>
                </c:pt>
                <c:pt idx="16">
                  <c:v>2620.48</c:v>
                </c:pt>
                <c:pt idx="17">
                  <c:v>2552.08</c:v>
                </c:pt>
                <c:pt idx="18">
                  <c:v>2461.41</c:v>
                </c:pt>
                <c:pt idx="19">
                  <c:v>2433.9499999999998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5-C6E1-4393-9638-EC7C218D4DE5}"/>
            </c:ext>
          </c:extLst>
        </c:ser>
        <c:ser>
          <c:idx val="10"/>
          <c:order val="10"/>
          <c:tx>
            <c:v>50 mm</c:v>
          </c:tx>
          <c:spPr>
            <a:ln w="25400" cap="rnd">
              <a:noFill/>
              <a:round/>
            </a:ln>
            <a:effectLst/>
          </c:spPr>
          <c:marker>
            <c:symbol val="dot"/>
            <c:size val="8"/>
            <c:spPr>
              <a:noFill/>
              <a:ln w="19050">
                <a:solidFill>
                  <a:srgbClr val="002060"/>
                </a:solidFill>
              </a:ln>
              <a:effectLst/>
            </c:spPr>
          </c:marker>
          <c:xVal>
            <c:numRef>
              <c:f>'9.22 GHz'!$C$212:$C$231</c:f>
              <c:numCache>
                <c:formatCode>0.00E+00</c:formatCode>
                <c:ptCount val="20"/>
                <c:pt idx="0">
                  <c:v>9223980000</c:v>
                </c:pt>
                <c:pt idx="1">
                  <c:v>9225040000</c:v>
                </c:pt>
                <c:pt idx="2">
                  <c:v>9228080000</c:v>
                </c:pt>
                <c:pt idx="3">
                  <c:v>9232430000</c:v>
                </c:pt>
                <c:pt idx="4">
                  <c:v>9238620000</c:v>
                </c:pt>
                <c:pt idx="5">
                  <c:v>9246750000</c:v>
                </c:pt>
                <c:pt idx="6">
                  <c:v>9255530000</c:v>
                </c:pt>
                <c:pt idx="7">
                  <c:v>9265650000</c:v>
                </c:pt>
                <c:pt idx="8">
                  <c:v>9276350000</c:v>
                </c:pt>
                <c:pt idx="9">
                  <c:v>9287350000</c:v>
                </c:pt>
                <c:pt idx="10">
                  <c:v>9298820000</c:v>
                </c:pt>
                <c:pt idx="11">
                  <c:v>9310170000</c:v>
                </c:pt>
                <c:pt idx="12">
                  <c:v>9320850000</c:v>
                </c:pt>
                <c:pt idx="13">
                  <c:v>9330980000</c:v>
                </c:pt>
                <c:pt idx="14">
                  <c:v>9340390000</c:v>
                </c:pt>
                <c:pt idx="15">
                  <c:v>9348470000</c:v>
                </c:pt>
                <c:pt idx="16">
                  <c:v>9355760000</c:v>
                </c:pt>
                <c:pt idx="17">
                  <c:v>9361280000</c:v>
                </c:pt>
                <c:pt idx="18">
                  <c:v>9365140000</c:v>
                </c:pt>
                <c:pt idx="19">
                  <c:v>9367670000</c:v>
                </c:pt>
              </c:numCache>
              <c:extLst xmlns:c15="http://schemas.microsoft.com/office/drawing/2012/chart"/>
            </c:numRef>
          </c:xVal>
          <c:yVal>
            <c:numRef>
              <c:f>'9.22 GHz'!$D$212:$D$231</c:f>
              <c:numCache>
                <c:formatCode>0.00E+00</c:formatCode>
                <c:ptCount val="20"/>
                <c:pt idx="0">
                  <c:v>9330.34</c:v>
                </c:pt>
                <c:pt idx="1">
                  <c:v>9317.91</c:v>
                </c:pt>
                <c:pt idx="2">
                  <c:v>9231.0300000000007</c:v>
                </c:pt>
                <c:pt idx="3">
                  <c:v>8985.2999999999993</c:v>
                </c:pt>
                <c:pt idx="4">
                  <c:v>8575.39</c:v>
                </c:pt>
                <c:pt idx="5">
                  <c:v>7861.51</c:v>
                </c:pt>
                <c:pt idx="6">
                  <c:v>7149.69</c:v>
                </c:pt>
                <c:pt idx="7">
                  <c:v>6318.73</c:v>
                </c:pt>
                <c:pt idx="8">
                  <c:v>5504.93</c:v>
                </c:pt>
                <c:pt idx="9">
                  <c:v>4899.1899999999996</c:v>
                </c:pt>
                <c:pt idx="10">
                  <c:v>4283.7299999999996</c:v>
                </c:pt>
                <c:pt idx="11">
                  <c:v>3844.84</c:v>
                </c:pt>
                <c:pt idx="12">
                  <c:v>3438.79</c:v>
                </c:pt>
                <c:pt idx="13">
                  <c:v>3157.52</c:v>
                </c:pt>
                <c:pt idx="14">
                  <c:v>2939.86</c:v>
                </c:pt>
                <c:pt idx="15">
                  <c:v>2720.77</c:v>
                </c:pt>
                <c:pt idx="16">
                  <c:v>2636.28</c:v>
                </c:pt>
                <c:pt idx="17">
                  <c:v>2508.9</c:v>
                </c:pt>
                <c:pt idx="18">
                  <c:v>2435.62</c:v>
                </c:pt>
                <c:pt idx="19">
                  <c:v>2434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6-C6E1-4393-9638-EC7C218D4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2695840"/>
        <c:axId val="1282696256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tx>
                  <c:v>38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'9.22 GHz'!$C$86:$C$105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9224050000</c:v>
                      </c:pt>
                      <c:pt idx="1">
                        <c:v>9225020000</c:v>
                      </c:pt>
                      <c:pt idx="2">
                        <c:v>9228200000</c:v>
                      </c:pt>
                      <c:pt idx="3">
                        <c:v>9232550000</c:v>
                      </c:pt>
                      <c:pt idx="4">
                        <c:v>9238830000</c:v>
                      </c:pt>
                      <c:pt idx="5">
                        <c:v>9246660000</c:v>
                      </c:pt>
                      <c:pt idx="6">
                        <c:v>9255870000</c:v>
                      </c:pt>
                      <c:pt idx="7">
                        <c:v>9265760000</c:v>
                      </c:pt>
                      <c:pt idx="8">
                        <c:v>9276530000</c:v>
                      </c:pt>
                      <c:pt idx="9">
                        <c:v>9287540000</c:v>
                      </c:pt>
                      <c:pt idx="10">
                        <c:v>9298960000</c:v>
                      </c:pt>
                      <c:pt idx="11">
                        <c:v>9310300000</c:v>
                      </c:pt>
                      <c:pt idx="12">
                        <c:v>9320860000</c:v>
                      </c:pt>
                      <c:pt idx="13">
                        <c:v>9331200000</c:v>
                      </c:pt>
                      <c:pt idx="14">
                        <c:v>9340510000</c:v>
                      </c:pt>
                      <c:pt idx="15">
                        <c:v>9348800000</c:v>
                      </c:pt>
                      <c:pt idx="16">
                        <c:v>9355900000</c:v>
                      </c:pt>
                      <c:pt idx="17">
                        <c:v>9361510000</c:v>
                      </c:pt>
                      <c:pt idx="18">
                        <c:v>9365350000</c:v>
                      </c:pt>
                      <c:pt idx="19">
                        <c:v>9368090000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'9.22 GHz'!$D$86:$D$105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9236.0300000000007</c:v>
                      </c:pt>
                      <c:pt idx="1">
                        <c:v>9223.27</c:v>
                      </c:pt>
                      <c:pt idx="2">
                        <c:v>9126.52</c:v>
                      </c:pt>
                      <c:pt idx="3">
                        <c:v>8903.93</c:v>
                      </c:pt>
                      <c:pt idx="4">
                        <c:v>8473.4</c:v>
                      </c:pt>
                      <c:pt idx="5">
                        <c:v>7921.3</c:v>
                      </c:pt>
                      <c:pt idx="6">
                        <c:v>7126.77</c:v>
                      </c:pt>
                      <c:pt idx="7">
                        <c:v>6356.58</c:v>
                      </c:pt>
                      <c:pt idx="8">
                        <c:v>5589.86</c:v>
                      </c:pt>
                      <c:pt idx="9">
                        <c:v>4867.3500000000004</c:v>
                      </c:pt>
                      <c:pt idx="10">
                        <c:v>4277.6899999999996</c:v>
                      </c:pt>
                      <c:pt idx="11">
                        <c:v>3765.57</c:v>
                      </c:pt>
                      <c:pt idx="12">
                        <c:v>3398.17</c:v>
                      </c:pt>
                      <c:pt idx="13">
                        <c:v>3066.67</c:v>
                      </c:pt>
                      <c:pt idx="14">
                        <c:v>2812</c:v>
                      </c:pt>
                      <c:pt idx="15">
                        <c:v>2643.41</c:v>
                      </c:pt>
                      <c:pt idx="16">
                        <c:v>2475.69</c:v>
                      </c:pt>
                      <c:pt idx="17">
                        <c:v>2392.87</c:v>
                      </c:pt>
                      <c:pt idx="18">
                        <c:v>2309.5700000000002</c:v>
                      </c:pt>
                      <c:pt idx="19">
                        <c:v>2279.23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C6E1-4393-9638-EC7C218D4DE5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v>42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GHz'!$C$128:$C$147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9223640000</c:v>
                      </c:pt>
                      <c:pt idx="1">
                        <c:v>9224760000</c:v>
                      </c:pt>
                      <c:pt idx="2">
                        <c:v>9227540000</c:v>
                      </c:pt>
                      <c:pt idx="3">
                        <c:v>9232180000</c:v>
                      </c:pt>
                      <c:pt idx="4">
                        <c:v>9238430000</c:v>
                      </c:pt>
                      <c:pt idx="5">
                        <c:v>9246340000</c:v>
                      </c:pt>
                      <c:pt idx="6">
                        <c:v>9255430000</c:v>
                      </c:pt>
                      <c:pt idx="7">
                        <c:v>9265230000</c:v>
                      </c:pt>
                      <c:pt idx="8">
                        <c:v>9276250000</c:v>
                      </c:pt>
                      <c:pt idx="9">
                        <c:v>9287140000</c:v>
                      </c:pt>
                      <c:pt idx="10">
                        <c:v>9298350000</c:v>
                      </c:pt>
                      <c:pt idx="11">
                        <c:v>9309780000</c:v>
                      </c:pt>
                      <c:pt idx="12">
                        <c:v>9320340000</c:v>
                      </c:pt>
                      <c:pt idx="13">
                        <c:v>9330700000</c:v>
                      </c:pt>
                      <c:pt idx="14">
                        <c:v>9339920000</c:v>
                      </c:pt>
                      <c:pt idx="15">
                        <c:v>9348190000</c:v>
                      </c:pt>
                      <c:pt idx="16">
                        <c:v>9355310000</c:v>
                      </c:pt>
                      <c:pt idx="17">
                        <c:v>9360810000</c:v>
                      </c:pt>
                      <c:pt idx="18">
                        <c:v>9364990000</c:v>
                      </c:pt>
                      <c:pt idx="19">
                        <c:v>9367370000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GHz'!$D$128:$D$147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9559.2999999999993</c:v>
                      </c:pt>
                      <c:pt idx="1">
                        <c:v>9528.85</c:v>
                      </c:pt>
                      <c:pt idx="2">
                        <c:v>9398.2999999999993</c:v>
                      </c:pt>
                      <c:pt idx="3">
                        <c:v>9092.99</c:v>
                      </c:pt>
                      <c:pt idx="4">
                        <c:v>8625.3799999999992</c:v>
                      </c:pt>
                      <c:pt idx="5">
                        <c:v>7916.86</c:v>
                      </c:pt>
                      <c:pt idx="6">
                        <c:v>7077.43</c:v>
                      </c:pt>
                      <c:pt idx="7">
                        <c:v>6295.04</c:v>
                      </c:pt>
                      <c:pt idx="8">
                        <c:v>5494.25</c:v>
                      </c:pt>
                      <c:pt idx="9">
                        <c:v>4877.4399999999996</c:v>
                      </c:pt>
                      <c:pt idx="10">
                        <c:v>4333.3900000000003</c:v>
                      </c:pt>
                      <c:pt idx="11">
                        <c:v>3887.39</c:v>
                      </c:pt>
                      <c:pt idx="12">
                        <c:v>3530.86</c:v>
                      </c:pt>
                      <c:pt idx="13">
                        <c:v>3269.63</c:v>
                      </c:pt>
                      <c:pt idx="14">
                        <c:v>3038.35</c:v>
                      </c:pt>
                      <c:pt idx="15">
                        <c:v>2908.88</c:v>
                      </c:pt>
                      <c:pt idx="16">
                        <c:v>2809.5</c:v>
                      </c:pt>
                      <c:pt idx="17">
                        <c:v>2709.1</c:v>
                      </c:pt>
                      <c:pt idx="18">
                        <c:v>2650.14</c:v>
                      </c:pt>
                      <c:pt idx="19">
                        <c:v>2642.21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6E1-4393-9638-EC7C218D4DE5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v>46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diamond"/>
                  <c:size val="7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GHz'!$C$170:$C$189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9223950000</c:v>
                      </c:pt>
                      <c:pt idx="1">
                        <c:v>9225030000</c:v>
                      </c:pt>
                      <c:pt idx="2">
                        <c:v>9227940000</c:v>
                      </c:pt>
                      <c:pt idx="3">
                        <c:v>9232330000</c:v>
                      </c:pt>
                      <c:pt idx="4">
                        <c:v>9238770000</c:v>
                      </c:pt>
                      <c:pt idx="5">
                        <c:v>9246590000</c:v>
                      </c:pt>
                      <c:pt idx="6">
                        <c:v>9255740000</c:v>
                      </c:pt>
                      <c:pt idx="7">
                        <c:v>9265560000</c:v>
                      </c:pt>
                      <c:pt idx="8">
                        <c:v>9276400000</c:v>
                      </c:pt>
                      <c:pt idx="9">
                        <c:v>9287450000</c:v>
                      </c:pt>
                      <c:pt idx="10">
                        <c:v>9298830000</c:v>
                      </c:pt>
                      <c:pt idx="11">
                        <c:v>9310170000</c:v>
                      </c:pt>
                      <c:pt idx="12">
                        <c:v>9320770000</c:v>
                      </c:pt>
                      <c:pt idx="13">
                        <c:v>9331020000</c:v>
                      </c:pt>
                      <c:pt idx="14">
                        <c:v>9340200000</c:v>
                      </c:pt>
                      <c:pt idx="15">
                        <c:v>9348550000</c:v>
                      </c:pt>
                      <c:pt idx="16">
                        <c:v>9355570000</c:v>
                      </c:pt>
                      <c:pt idx="17">
                        <c:v>9361360000</c:v>
                      </c:pt>
                      <c:pt idx="18">
                        <c:v>9365190000</c:v>
                      </c:pt>
                      <c:pt idx="19">
                        <c:v>9367730000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GHz'!$D$170:$D$189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9472.9699999999993</c:v>
                      </c:pt>
                      <c:pt idx="1">
                        <c:v>9428.74</c:v>
                      </c:pt>
                      <c:pt idx="2">
                        <c:v>9269.5300000000007</c:v>
                      </c:pt>
                      <c:pt idx="3">
                        <c:v>8957.7999999999993</c:v>
                      </c:pt>
                      <c:pt idx="4">
                        <c:v>8421.5400000000009</c:v>
                      </c:pt>
                      <c:pt idx="5">
                        <c:v>7695.85</c:v>
                      </c:pt>
                      <c:pt idx="6">
                        <c:v>6831.87</c:v>
                      </c:pt>
                      <c:pt idx="7">
                        <c:v>6040.71</c:v>
                      </c:pt>
                      <c:pt idx="8">
                        <c:v>5282.48</c:v>
                      </c:pt>
                      <c:pt idx="9">
                        <c:v>4660.54</c:v>
                      </c:pt>
                      <c:pt idx="10">
                        <c:v>4121.29</c:v>
                      </c:pt>
                      <c:pt idx="11">
                        <c:v>3679.49</c:v>
                      </c:pt>
                      <c:pt idx="12">
                        <c:v>3330.36</c:v>
                      </c:pt>
                      <c:pt idx="13">
                        <c:v>3057.49</c:v>
                      </c:pt>
                      <c:pt idx="14">
                        <c:v>2824.91</c:v>
                      </c:pt>
                      <c:pt idx="15">
                        <c:v>2669.21</c:v>
                      </c:pt>
                      <c:pt idx="16">
                        <c:v>2539.16</c:v>
                      </c:pt>
                      <c:pt idx="17">
                        <c:v>2435.4299999999998</c:v>
                      </c:pt>
                      <c:pt idx="18">
                        <c:v>2349.0500000000002</c:v>
                      </c:pt>
                      <c:pt idx="19">
                        <c:v>2304.81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6E1-4393-9638-EC7C218D4DE5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v>48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x"/>
                  <c:size val="7"/>
                  <c:spPr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GHz'!$C$191:$C$210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9224080000</c:v>
                      </c:pt>
                      <c:pt idx="1">
                        <c:v>9225160000</c:v>
                      </c:pt>
                      <c:pt idx="2">
                        <c:v>9228180000</c:v>
                      </c:pt>
                      <c:pt idx="3">
                        <c:v>9232570000</c:v>
                      </c:pt>
                      <c:pt idx="4">
                        <c:v>9238880000</c:v>
                      </c:pt>
                      <c:pt idx="5">
                        <c:v>9246650000</c:v>
                      </c:pt>
                      <c:pt idx="6">
                        <c:v>9255890000</c:v>
                      </c:pt>
                      <c:pt idx="7">
                        <c:v>9265740000</c:v>
                      </c:pt>
                      <c:pt idx="8">
                        <c:v>9276620000</c:v>
                      </c:pt>
                      <c:pt idx="9">
                        <c:v>9287560000</c:v>
                      </c:pt>
                      <c:pt idx="10">
                        <c:v>9298970000</c:v>
                      </c:pt>
                      <c:pt idx="11">
                        <c:v>9310290000</c:v>
                      </c:pt>
                      <c:pt idx="12">
                        <c:v>9320910000</c:v>
                      </c:pt>
                      <c:pt idx="13">
                        <c:v>9331230000</c:v>
                      </c:pt>
                      <c:pt idx="14">
                        <c:v>9340380000</c:v>
                      </c:pt>
                      <c:pt idx="15">
                        <c:v>9348810000</c:v>
                      </c:pt>
                      <c:pt idx="16">
                        <c:v>9355790000</c:v>
                      </c:pt>
                      <c:pt idx="17">
                        <c:v>9361490000</c:v>
                      </c:pt>
                      <c:pt idx="18">
                        <c:v>9365170000</c:v>
                      </c:pt>
                      <c:pt idx="19">
                        <c:v>9367860000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GHz'!$D$191:$D$210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9397.4599999999991</c:v>
                      </c:pt>
                      <c:pt idx="1">
                        <c:v>9365.02</c:v>
                      </c:pt>
                      <c:pt idx="2">
                        <c:v>9255.74</c:v>
                      </c:pt>
                      <c:pt idx="3">
                        <c:v>8978.7800000000007</c:v>
                      </c:pt>
                      <c:pt idx="4">
                        <c:v>8475.83</c:v>
                      </c:pt>
                      <c:pt idx="5">
                        <c:v>7815.13</c:v>
                      </c:pt>
                      <c:pt idx="6">
                        <c:v>6979.54</c:v>
                      </c:pt>
                      <c:pt idx="7">
                        <c:v>6174.41</c:v>
                      </c:pt>
                      <c:pt idx="8">
                        <c:v>5369.47</c:v>
                      </c:pt>
                      <c:pt idx="9">
                        <c:v>4734.7</c:v>
                      </c:pt>
                      <c:pt idx="10">
                        <c:v>4203.82</c:v>
                      </c:pt>
                      <c:pt idx="11">
                        <c:v>3726.31</c:v>
                      </c:pt>
                      <c:pt idx="12">
                        <c:v>3350.45</c:v>
                      </c:pt>
                      <c:pt idx="13">
                        <c:v>3072.52</c:v>
                      </c:pt>
                      <c:pt idx="14">
                        <c:v>2838.8</c:v>
                      </c:pt>
                      <c:pt idx="15">
                        <c:v>2667.19</c:v>
                      </c:pt>
                      <c:pt idx="16">
                        <c:v>2526.19</c:v>
                      </c:pt>
                      <c:pt idx="17">
                        <c:v>2428.9699999999998</c:v>
                      </c:pt>
                      <c:pt idx="18">
                        <c:v>2355.3200000000002</c:v>
                      </c:pt>
                      <c:pt idx="19">
                        <c:v>2314.87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6E1-4393-9638-EC7C218D4DE5}"/>
                  </c:ext>
                </c:extLst>
              </c15:ser>
            </c15:filteredScatterSeries>
          </c:ext>
        </c:extLst>
      </c:scatterChart>
      <c:valAx>
        <c:axId val="1282695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696256"/>
        <c:crosses val="autoZero"/>
        <c:crossBetween val="midCat"/>
        <c:majorUnit val="50000000"/>
      </c:valAx>
      <c:valAx>
        <c:axId val="1282696256"/>
        <c:scaling>
          <c:logBase val="10"/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Damped Q-factor</a:t>
                </a:r>
              </a:p>
            </c:rich>
          </c:tx>
          <c:layout>
            <c:manualLayout>
              <c:xMode val="edge"/>
              <c:yMode val="edge"/>
              <c:x val="0"/>
              <c:y val="0.27894629373903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695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24731920570942"/>
          <c:y val="0.15854319101840517"/>
          <c:w val="0.27144541752824819"/>
          <c:h val="0.27706079453988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60" b="1" dirty="0"/>
              <a:t>9.2 GHz (TM</a:t>
            </a:r>
            <a:r>
              <a:rPr lang="en-US" sz="1260" b="1" baseline="-25000" dirty="0"/>
              <a:t>110</a:t>
            </a:r>
            <a:r>
              <a:rPr lang="en-US" sz="1260" b="1" dirty="0"/>
              <a:t>)</a:t>
            </a:r>
          </a:p>
        </c:rich>
      </c:tx>
      <c:layout>
        <c:manualLayout>
          <c:xMode val="edge"/>
          <c:yMode val="edge"/>
          <c:x val="0.4136159335711963"/>
          <c:y val="1.9003443259479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23800887138632"/>
          <c:y val="0.1094609048760322"/>
          <c:w val="0.65099836574087222"/>
          <c:h val="0.72359522339323279"/>
        </c:manualLayout>
      </c:layout>
      <c:scatterChart>
        <c:scatterStyle val="lineMarker"/>
        <c:varyColors val="0"/>
        <c:ser>
          <c:idx val="0"/>
          <c:order val="0"/>
          <c:tx>
            <c:v>30 mm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noFill/>
              <a:ln w="19050">
                <a:solidFill>
                  <a:srgbClr val="C00000"/>
                </a:solidFill>
              </a:ln>
              <a:effectLst/>
            </c:spPr>
          </c:marker>
          <c:xVal>
            <c:numRef>
              <c:f>'9.22 GHz'!$C$2:$C$21</c:f>
              <c:numCache>
                <c:formatCode>0.00E+00</c:formatCode>
                <c:ptCount val="20"/>
                <c:pt idx="0">
                  <c:v>9223870000</c:v>
                </c:pt>
                <c:pt idx="1">
                  <c:v>9224870000</c:v>
                </c:pt>
                <c:pt idx="2">
                  <c:v>9227890000</c:v>
                </c:pt>
                <c:pt idx="3">
                  <c:v>9232270000</c:v>
                </c:pt>
                <c:pt idx="4">
                  <c:v>9238670000</c:v>
                </c:pt>
                <c:pt idx="5">
                  <c:v>9246530000</c:v>
                </c:pt>
                <c:pt idx="6">
                  <c:v>9255690000</c:v>
                </c:pt>
                <c:pt idx="7">
                  <c:v>9265450000</c:v>
                </c:pt>
                <c:pt idx="8">
                  <c:v>9276390000</c:v>
                </c:pt>
                <c:pt idx="9">
                  <c:v>9287350000</c:v>
                </c:pt>
                <c:pt idx="10">
                  <c:v>9298730000</c:v>
                </c:pt>
                <c:pt idx="11">
                  <c:v>9310100000</c:v>
                </c:pt>
                <c:pt idx="12">
                  <c:v>9320720000</c:v>
                </c:pt>
                <c:pt idx="13">
                  <c:v>9331060000</c:v>
                </c:pt>
                <c:pt idx="14">
                  <c:v>9340120000</c:v>
                </c:pt>
                <c:pt idx="15">
                  <c:v>9348440000</c:v>
                </c:pt>
                <c:pt idx="16">
                  <c:v>9355500000</c:v>
                </c:pt>
                <c:pt idx="17">
                  <c:v>9361260000</c:v>
                </c:pt>
                <c:pt idx="18">
                  <c:v>9365070000</c:v>
                </c:pt>
                <c:pt idx="19">
                  <c:v>9367650000</c:v>
                </c:pt>
              </c:numCache>
              <c:extLst xmlns:c15="http://schemas.microsoft.com/office/drawing/2012/chart"/>
            </c:numRef>
          </c:xVal>
          <c:yVal>
            <c:numRef>
              <c:f>'9.22 GHz'!$F$2:$F$21</c:f>
              <c:numCache>
                <c:formatCode>0.00E+00</c:formatCode>
                <c:ptCount val="20"/>
                <c:pt idx="0">
                  <c:v>45.006054182318124</c:v>
                </c:pt>
                <c:pt idx="1">
                  <c:v>393.06037062780092</c:v>
                </c:pt>
                <c:pt idx="2">
                  <c:v>124.34960449719659</c:v>
                </c:pt>
                <c:pt idx="3">
                  <c:v>513.7322497759468</c:v>
                </c:pt>
                <c:pt idx="4">
                  <c:v>250.29225482904101</c:v>
                </c:pt>
                <c:pt idx="5">
                  <c:v>788.36576828885291</c:v>
                </c:pt>
                <c:pt idx="6">
                  <c:v>796.43278678366539</c:v>
                </c:pt>
                <c:pt idx="7">
                  <c:v>6869.3356654162872</c:v>
                </c:pt>
                <c:pt idx="8">
                  <c:v>4453.2344777120215</c:v>
                </c:pt>
                <c:pt idx="9">
                  <c:v>245.81893670418847</c:v>
                </c:pt>
                <c:pt idx="10">
                  <c:v>67.332081530879961</c:v>
                </c:pt>
                <c:pt idx="11">
                  <c:v>10.432948728331056</c:v>
                </c:pt>
                <c:pt idx="12">
                  <c:v>8.997442744886067</c:v>
                </c:pt>
                <c:pt idx="13">
                  <c:v>2.8818805040408781</c:v>
                </c:pt>
                <c:pt idx="14">
                  <c:v>2.3210502687963643</c:v>
                </c:pt>
                <c:pt idx="15">
                  <c:v>7.7208186888962305E-2</c:v>
                </c:pt>
                <c:pt idx="16">
                  <c:v>0.14953180060276522</c:v>
                </c:pt>
                <c:pt idx="17">
                  <c:v>4.7070233199121958E-2</c:v>
                </c:pt>
                <c:pt idx="18">
                  <c:v>5.522717028422372E-2</c:v>
                </c:pt>
                <c:pt idx="19">
                  <c:v>4.7624789043237449E-2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B1A2-410D-AD71-117D2FFE117A}"/>
            </c:ext>
          </c:extLst>
        </c:ser>
        <c:ser>
          <c:idx val="1"/>
          <c:order val="1"/>
          <c:tx>
            <c:v>32 mm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noFill/>
              <a:ln w="19050">
                <a:solidFill>
                  <a:srgbClr val="FF0000"/>
                </a:solidFill>
              </a:ln>
              <a:effectLst/>
            </c:spPr>
          </c:marker>
          <c:xVal>
            <c:numRef>
              <c:f>'9.22 GHz'!$C$23:$C$42</c:f>
              <c:numCache>
                <c:formatCode>0.00E+00</c:formatCode>
                <c:ptCount val="20"/>
                <c:pt idx="0">
                  <c:v>9223860000</c:v>
                </c:pt>
                <c:pt idx="1">
                  <c:v>9224870000</c:v>
                </c:pt>
                <c:pt idx="2">
                  <c:v>9227980000</c:v>
                </c:pt>
                <c:pt idx="3">
                  <c:v>9232300000</c:v>
                </c:pt>
                <c:pt idx="4">
                  <c:v>9238680000</c:v>
                </c:pt>
                <c:pt idx="5">
                  <c:v>9246440000</c:v>
                </c:pt>
                <c:pt idx="6">
                  <c:v>9255530000</c:v>
                </c:pt>
                <c:pt idx="7">
                  <c:v>9265270000</c:v>
                </c:pt>
                <c:pt idx="8">
                  <c:v>9276310000</c:v>
                </c:pt>
                <c:pt idx="9">
                  <c:v>9287110000</c:v>
                </c:pt>
                <c:pt idx="10">
                  <c:v>9298590000</c:v>
                </c:pt>
                <c:pt idx="11">
                  <c:v>9309940000</c:v>
                </c:pt>
                <c:pt idx="12">
                  <c:v>9320380000</c:v>
                </c:pt>
                <c:pt idx="13">
                  <c:v>9330600000</c:v>
                </c:pt>
                <c:pt idx="14">
                  <c:v>9339800000</c:v>
                </c:pt>
                <c:pt idx="15">
                  <c:v>9348030000</c:v>
                </c:pt>
                <c:pt idx="16">
                  <c:v>9354990000</c:v>
                </c:pt>
                <c:pt idx="17">
                  <c:v>9360780000</c:v>
                </c:pt>
                <c:pt idx="18">
                  <c:v>9364510000</c:v>
                </c:pt>
                <c:pt idx="19">
                  <c:v>9367170000</c:v>
                </c:pt>
              </c:numCache>
              <c:extLst xmlns:c15="http://schemas.microsoft.com/office/drawing/2012/chart"/>
            </c:numRef>
          </c:xVal>
          <c:yVal>
            <c:numRef>
              <c:f>'9.22 GHz'!$F$23:$F$42</c:f>
              <c:numCache>
                <c:formatCode>0.00E+00</c:formatCode>
                <c:ptCount val="20"/>
                <c:pt idx="0">
                  <c:v>42.127160777319638</c:v>
                </c:pt>
                <c:pt idx="1">
                  <c:v>290.72709568290333</c:v>
                </c:pt>
                <c:pt idx="2">
                  <c:v>96.61087509541828</c:v>
                </c:pt>
                <c:pt idx="3">
                  <c:v>392.23264369268486</c:v>
                </c:pt>
                <c:pt idx="4">
                  <c:v>193.63190250421113</c:v>
                </c:pt>
                <c:pt idx="5">
                  <c:v>603.21027948151107</c:v>
                </c:pt>
                <c:pt idx="6">
                  <c:v>575.81030625157632</c:v>
                </c:pt>
                <c:pt idx="7">
                  <c:v>5236.2324382998395</c:v>
                </c:pt>
                <c:pt idx="8">
                  <c:v>3509.5036771270547</c:v>
                </c:pt>
                <c:pt idx="9">
                  <c:v>194.26751720481636</c:v>
                </c:pt>
                <c:pt idx="10">
                  <c:v>49.526967264418857</c:v>
                </c:pt>
                <c:pt idx="11">
                  <c:v>8.769626252670264</c:v>
                </c:pt>
                <c:pt idx="12">
                  <c:v>8.4192314100224728</c:v>
                </c:pt>
                <c:pt idx="13">
                  <c:v>2.1569635203068191</c:v>
                </c:pt>
                <c:pt idx="14">
                  <c:v>1.9333459766371699</c:v>
                </c:pt>
                <c:pt idx="15">
                  <c:v>6.7092348122856305E-2</c:v>
                </c:pt>
                <c:pt idx="16">
                  <c:v>0.17271322261603311</c:v>
                </c:pt>
                <c:pt idx="17">
                  <c:v>1.6595102112349699E-2</c:v>
                </c:pt>
                <c:pt idx="18">
                  <c:v>5.1787320602041262E-2</c:v>
                </c:pt>
                <c:pt idx="19">
                  <c:v>9.6534005124350227E-3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B1A2-410D-AD71-117D2FFE117A}"/>
            </c:ext>
          </c:extLst>
        </c:ser>
        <c:ser>
          <c:idx val="2"/>
          <c:order val="2"/>
          <c:tx>
            <c:v>34 mm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noFill/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'9.22 GHz'!$C$44:$C$63</c:f>
              <c:numCache>
                <c:formatCode>0.00E+00</c:formatCode>
                <c:ptCount val="20"/>
                <c:pt idx="0">
                  <c:v>9223470000</c:v>
                </c:pt>
                <c:pt idx="1">
                  <c:v>9224520000</c:v>
                </c:pt>
                <c:pt idx="2">
                  <c:v>9227500000</c:v>
                </c:pt>
                <c:pt idx="3">
                  <c:v>9231920000</c:v>
                </c:pt>
                <c:pt idx="4">
                  <c:v>9238350000</c:v>
                </c:pt>
                <c:pt idx="5">
                  <c:v>9246080000</c:v>
                </c:pt>
                <c:pt idx="6">
                  <c:v>9255210000</c:v>
                </c:pt>
                <c:pt idx="7">
                  <c:v>9264800000</c:v>
                </c:pt>
                <c:pt idx="8">
                  <c:v>9275840000</c:v>
                </c:pt>
                <c:pt idx="9">
                  <c:v>9286840000</c:v>
                </c:pt>
                <c:pt idx="10">
                  <c:v>9298190000</c:v>
                </c:pt>
                <c:pt idx="11">
                  <c:v>9309540000</c:v>
                </c:pt>
                <c:pt idx="12">
                  <c:v>9320170000</c:v>
                </c:pt>
                <c:pt idx="13">
                  <c:v>9330530000</c:v>
                </c:pt>
                <c:pt idx="14">
                  <c:v>9339430000</c:v>
                </c:pt>
                <c:pt idx="15">
                  <c:v>9347730000</c:v>
                </c:pt>
                <c:pt idx="16">
                  <c:v>9354710000</c:v>
                </c:pt>
                <c:pt idx="17">
                  <c:v>9360430000</c:v>
                </c:pt>
                <c:pt idx="18">
                  <c:v>9364160000</c:v>
                </c:pt>
                <c:pt idx="19">
                  <c:v>9367010000</c:v>
                </c:pt>
              </c:numCache>
              <c:extLst xmlns:c15="http://schemas.microsoft.com/office/drawing/2012/chart"/>
            </c:numRef>
          </c:xVal>
          <c:yVal>
            <c:numRef>
              <c:f>'9.22 GHz'!$F$44:$F$63</c:f>
              <c:numCache>
                <c:formatCode>0.00E+00</c:formatCode>
                <c:ptCount val="20"/>
                <c:pt idx="0">
                  <c:v>75.253064341137701</c:v>
                </c:pt>
                <c:pt idx="1">
                  <c:v>292.18814226228181</c:v>
                </c:pt>
                <c:pt idx="2">
                  <c:v>89.539781074163685</c:v>
                </c:pt>
                <c:pt idx="3">
                  <c:v>347.29484275647013</c:v>
                </c:pt>
                <c:pt idx="4">
                  <c:v>157.59597096655361</c:v>
                </c:pt>
                <c:pt idx="5">
                  <c:v>514.68160889172646</c:v>
                </c:pt>
                <c:pt idx="6">
                  <c:v>422.16512859843061</c:v>
                </c:pt>
                <c:pt idx="7">
                  <c:v>4286.7333166353028</c:v>
                </c:pt>
                <c:pt idx="8">
                  <c:v>2925.5228661592323</c:v>
                </c:pt>
                <c:pt idx="9">
                  <c:v>193.16776801411177</c:v>
                </c:pt>
                <c:pt idx="10">
                  <c:v>47.798263261934004</c:v>
                </c:pt>
                <c:pt idx="11">
                  <c:v>8.2768257809956971</c:v>
                </c:pt>
                <c:pt idx="12">
                  <c:v>7.557555536377186</c:v>
                </c:pt>
                <c:pt idx="13">
                  <c:v>1.6168943965481204</c:v>
                </c:pt>
                <c:pt idx="14">
                  <c:v>1.2917811602140807</c:v>
                </c:pt>
                <c:pt idx="15">
                  <c:v>1.0637682652971063E-2</c:v>
                </c:pt>
                <c:pt idx="16">
                  <c:v>0.14535522048349722</c:v>
                </c:pt>
                <c:pt idx="17">
                  <c:v>3.7603599689016852E-2</c:v>
                </c:pt>
                <c:pt idx="18">
                  <c:v>0.10853905103974412</c:v>
                </c:pt>
                <c:pt idx="19">
                  <c:v>2.195870153960593E-2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1A2-410D-AD71-117D2FFE117A}"/>
            </c:ext>
          </c:extLst>
        </c:ser>
        <c:ser>
          <c:idx val="3"/>
          <c:order val="3"/>
          <c:tx>
            <c:v>36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19050">
                <a:solidFill>
                  <a:srgbClr val="92D050"/>
                </a:solidFill>
              </a:ln>
              <a:effectLst/>
            </c:spPr>
          </c:marker>
          <c:xVal>
            <c:numRef>
              <c:f>'9.22 GHz'!$C$65:$C$84</c:f>
              <c:numCache>
                <c:formatCode>0.00E+00</c:formatCode>
                <c:ptCount val="20"/>
                <c:pt idx="0">
                  <c:v>9224140000</c:v>
                </c:pt>
                <c:pt idx="1">
                  <c:v>9225050000</c:v>
                </c:pt>
                <c:pt idx="2">
                  <c:v>9227970000</c:v>
                </c:pt>
                <c:pt idx="3">
                  <c:v>9232520000</c:v>
                </c:pt>
                <c:pt idx="4">
                  <c:v>9239000000</c:v>
                </c:pt>
                <c:pt idx="5">
                  <c:v>9246740000</c:v>
                </c:pt>
                <c:pt idx="6">
                  <c:v>9256020000</c:v>
                </c:pt>
                <c:pt idx="7">
                  <c:v>9265850000</c:v>
                </c:pt>
                <c:pt idx="8">
                  <c:v>9276600000</c:v>
                </c:pt>
                <c:pt idx="9">
                  <c:v>9287650000</c:v>
                </c:pt>
                <c:pt idx="10">
                  <c:v>9299010000</c:v>
                </c:pt>
                <c:pt idx="11">
                  <c:v>9310330000</c:v>
                </c:pt>
                <c:pt idx="12">
                  <c:v>9320930000</c:v>
                </c:pt>
                <c:pt idx="13">
                  <c:v>9331050000</c:v>
                </c:pt>
                <c:pt idx="14">
                  <c:v>9340130000</c:v>
                </c:pt>
                <c:pt idx="15">
                  <c:v>9348780000</c:v>
                </c:pt>
                <c:pt idx="16">
                  <c:v>9355590000</c:v>
                </c:pt>
                <c:pt idx="17">
                  <c:v>9361500000</c:v>
                </c:pt>
                <c:pt idx="18">
                  <c:v>9365370000</c:v>
                </c:pt>
                <c:pt idx="19">
                  <c:v>9368050000</c:v>
                </c:pt>
              </c:numCache>
              <c:extLst xmlns:c15="http://schemas.microsoft.com/office/drawing/2012/chart"/>
            </c:numRef>
          </c:xVal>
          <c:yVal>
            <c:numRef>
              <c:f>'9.22 GHz'!$F$65:$F$84</c:f>
              <c:numCache>
                <c:formatCode>0.00E+00</c:formatCode>
                <c:ptCount val="20"/>
                <c:pt idx="0">
                  <c:v>49.861112056954802</c:v>
                </c:pt>
                <c:pt idx="1">
                  <c:v>340.53550924840306</c:v>
                </c:pt>
                <c:pt idx="2">
                  <c:v>95.630976262119049</c:v>
                </c:pt>
                <c:pt idx="3">
                  <c:v>359.00174924550777</c:v>
                </c:pt>
                <c:pt idx="4">
                  <c:v>171.51247733081436</c:v>
                </c:pt>
                <c:pt idx="5">
                  <c:v>503.03524586444615</c:v>
                </c:pt>
                <c:pt idx="6">
                  <c:v>522.16611434484139</c:v>
                </c:pt>
                <c:pt idx="7">
                  <c:v>4522.6404642402767</c:v>
                </c:pt>
                <c:pt idx="8">
                  <c:v>2994.4627314848626</c:v>
                </c:pt>
                <c:pt idx="9">
                  <c:v>176.0246539329988</c:v>
                </c:pt>
                <c:pt idx="10">
                  <c:v>44.530352990343346</c:v>
                </c:pt>
                <c:pt idx="11">
                  <c:v>6.8263172547778641</c:v>
                </c:pt>
                <c:pt idx="12">
                  <c:v>6.5177939843232284</c:v>
                </c:pt>
                <c:pt idx="13">
                  <c:v>0.97257908611453969</c:v>
                </c:pt>
                <c:pt idx="14">
                  <c:v>0.80300194568486716</c:v>
                </c:pt>
                <c:pt idx="15">
                  <c:v>1.6541110870107476E-3</c:v>
                </c:pt>
                <c:pt idx="16">
                  <c:v>7.0665596866510874E-2</c:v>
                </c:pt>
                <c:pt idx="17">
                  <c:v>2.2775280092364718E-2</c:v>
                </c:pt>
                <c:pt idx="18">
                  <c:v>1.1868565955734944E-3</c:v>
                </c:pt>
                <c:pt idx="19">
                  <c:v>9.9152038454643019E-3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1A2-410D-AD71-117D2FFE117A}"/>
            </c:ext>
          </c:extLst>
        </c:ser>
        <c:ser>
          <c:idx val="5"/>
          <c:order val="5"/>
          <c:tx>
            <c:v>40 mm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rgbClr val="00B050"/>
                </a:solidFill>
              </a:ln>
              <a:effectLst/>
            </c:spPr>
          </c:marker>
          <c:xVal>
            <c:numRef>
              <c:f>'9.22 GHz'!$C$107:$C$126</c:f>
              <c:numCache>
                <c:formatCode>0.00E+00</c:formatCode>
                <c:ptCount val="20"/>
                <c:pt idx="0">
                  <c:v>9224010000</c:v>
                </c:pt>
                <c:pt idx="1">
                  <c:v>9224990000</c:v>
                </c:pt>
                <c:pt idx="2">
                  <c:v>9228060000</c:v>
                </c:pt>
                <c:pt idx="3">
                  <c:v>9232430000</c:v>
                </c:pt>
                <c:pt idx="4">
                  <c:v>9238860000</c:v>
                </c:pt>
                <c:pt idx="5">
                  <c:v>9246660000</c:v>
                </c:pt>
                <c:pt idx="6">
                  <c:v>9255730000</c:v>
                </c:pt>
                <c:pt idx="7">
                  <c:v>9265500000</c:v>
                </c:pt>
                <c:pt idx="8">
                  <c:v>9276520000</c:v>
                </c:pt>
                <c:pt idx="9">
                  <c:v>9287480000</c:v>
                </c:pt>
                <c:pt idx="10">
                  <c:v>9298720000</c:v>
                </c:pt>
                <c:pt idx="11">
                  <c:v>9310110000</c:v>
                </c:pt>
                <c:pt idx="12">
                  <c:v>9320700000</c:v>
                </c:pt>
                <c:pt idx="13">
                  <c:v>9331120000</c:v>
                </c:pt>
                <c:pt idx="14">
                  <c:v>9340220000</c:v>
                </c:pt>
                <c:pt idx="15">
                  <c:v>9348510000</c:v>
                </c:pt>
                <c:pt idx="16">
                  <c:v>9355600000</c:v>
                </c:pt>
                <c:pt idx="17">
                  <c:v>9361430000</c:v>
                </c:pt>
                <c:pt idx="18">
                  <c:v>9365170000</c:v>
                </c:pt>
                <c:pt idx="19">
                  <c:v>9367820000</c:v>
                </c:pt>
              </c:numCache>
              <c:extLst xmlns:c15="http://schemas.microsoft.com/office/drawing/2012/chart"/>
            </c:numRef>
          </c:xVal>
          <c:yVal>
            <c:numRef>
              <c:f>'9.22 GHz'!$F$107:$F$126</c:f>
              <c:numCache>
                <c:formatCode>0.00E+00</c:formatCode>
                <c:ptCount val="20"/>
                <c:pt idx="0">
                  <c:v>45.595985092222634</c:v>
                </c:pt>
                <c:pt idx="1">
                  <c:v>344.65369167654399</c:v>
                </c:pt>
                <c:pt idx="2">
                  <c:v>108.55648009031063</c:v>
                </c:pt>
                <c:pt idx="3">
                  <c:v>409.75920109359083</c:v>
                </c:pt>
                <c:pt idx="4">
                  <c:v>198.18310513575273</c:v>
                </c:pt>
                <c:pt idx="5">
                  <c:v>610.30323164257527</c:v>
                </c:pt>
                <c:pt idx="6">
                  <c:v>602.74317502844565</c:v>
                </c:pt>
                <c:pt idx="7">
                  <c:v>5297.7699629274675</c:v>
                </c:pt>
                <c:pt idx="8">
                  <c:v>3441.7700044070689</c:v>
                </c:pt>
                <c:pt idx="9">
                  <c:v>183.78920346428271</c:v>
                </c:pt>
                <c:pt idx="10">
                  <c:v>52.286510051422731</c:v>
                </c:pt>
                <c:pt idx="11">
                  <c:v>7.1463739844957139</c:v>
                </c:pt>
                <c:pt idx="12">
                  <c:v>6.5329022799578924</c:v>
                </c:pt>
                <c:pt idx="13">
                  <c:v>1.8448875201393764</c:v>
                </c:pt>
                <c:pt idx="14">
                  <c:v>1.3393673401055322</c:v>
                </c:pt>
                <c:pt idx="15">
                  <c:v>6.5233701326476726E-2</c:v>
                </c:pt>
                <c:pt idx="16">
                  <c:v>0.12645279085196784</c:v>
                </c:pt>
                <c:pt idx="17">
                  <c:v>3.5926236398974479E-2</c:v>
                </c:pt>
                <c:pt idx="18">
                  <c:v>4.5979531174361848E-2</c:v>
                </c:pt>
                <c:pt idx="19">
                  <c:v>2.1112091241440003E-2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B1A2-410D-AD71-117D2FFE117A}"/>
            </c:ext>
          </c:extLst>
        </c:ser>
        <c:ser>
          <c:idx val="7"/>
          <c:order val="7"/>
          <c:tx>
            <c:v>44 mm</c:v>
          </c:tx>
          <c:spPr>
            <a:ln w="25400" cap="rnd">
              <a:noFill/>
              <a:round/>
            </a:ln>
            <a:effectLst/>
          </c:spPr>
          <c:marker>
            <c:symbol val="plus"/>
            <c:size val="7"/>
            <c:spPr>
              <a:noFill/>
              <a:ln w="19050">
                <a:solidFill>
                  <a:srgbClr val="0070C0"/>
                </a:solidFill>
              </a:ln>
              <a:effectLst/>
            </c:spPr>
          </c:marker>
          <c:xVal>
            <c:numRef>
              <c:f>'9.22 GHz'!$C$149:$C$168</c:f>
              <c:numCache>
                <c:formatCode>0.00E+00</c:formatCode>
                <c:ptCount val="20"/>
                <c:pt idx="0">
                  <c:v>9224050000</c:v>
                </c:pt>
                <c:pt idx="1">
                  <c:v>9224970000</c:v>
                </c:pt>
                <c:pt idx="2">
                  <c:v>9228080000</c:v>
                </c:pt>
                <c:pt idx="3">
                  <c:v>9232660000</c:v>
                </c:pt>
                <c:pt idx="4">
                  <c:v>9238910000</c:v>
                </c:pt>
                <c:pt idx="5">
                  <c:v>9246590000</c:v>
                </c:pt>
                <c:pt idx="6">
                  <c:v>9255810000</c:v>
                </c:pt>
                <c:pt idx="7">
                  <c:v>9265600000</c:v>
                </c:pt>
                <c:pt idx="8">
                  <c:v>9276500000</c:v>
                </c:pt>
                <c:pt idx="9">
                  <c:v>9287490000</c:v>
                </c:pt>
                <c:pt idx="10">
                  <c:v>9298870000</c:v>
                </c:pt>
                <c:pt idx="11">
                  <c:v>9310210000</c:v>
                </c:pt>
                <c:pt idx="12">
                  <c:v>9320820000</c:v>
                </c:pt>
                <c:pt idx="13">
                  <c:v>9331080000</c:v>
                </c:pt>
                <c:pt idx="14">
                  <c:v>9340170000</c:v>
                </c:pt>
                <c:pt idx="15">
                  <c:v>9348670000</c:v>
                </c:pt>
                <c:pt idx="16">
                  <c:v>9355420000</c:v>
                </c:pt>
                <c:pt idx="17">
                  <c:v>9360980000</c:v>
                </c:pt>
                <c:pt idx="18">
                  <c:v>9365080000</c:v>
                </c:pt>
                <c:pt idx="19">
                  <c:v>9367830000</c:v>
                </c:pt>
              </c:numCache>
              <c:extLst xmlns:c15="http://schemas.microsoft.com/office/drawing/2012/chart"/>
            </c:numRef>
          </c:xVal>
          <c:yVal>
            <c:numRef>
              <c:f>'9.22 GHz'!$F$149:$F$168</c:f>
              <c:numCache>
                <c:formatCode>0.00E+00</c:formatCode>
                <c:ptCount val="20"/>
                <c:pt idx="0">
                  <c:v>62.625461593169099</c:v>
                </c:pt>
                <c:pt idx="1">
                  <c:v>342.87429248971392</c:v>
                </c:pt>
                <c:pt idx="2">
                  <c:v>98.912107039752215</c:v>
                </c:pt>
                <c:pt idx="3">
                  <c:v>420.48308976301297</c:v>
                </c:pt>
                <c:pt idx="4">
                  <c:v>194.26099320844054</c:v>
                </c:pt>
                <c:pt idx="5">
                  <c:v>590.87627488440137</c:v>
                </c:pt>
                <c:pt idx="6">
                  <c:v>535.93091195768693</c:v>
                </c:pt>
                <c:pt idx="7">
                  <c:v>4767.4129902726509</c:v>
                </c:pt>
                <c:pt idx="8">
                  <c:v>3167.9898471326337</c:v>
                </c:pt>
                <c:pt idx="9">
                  <c:v>192.59524029880538</c:v>
                </c:pt>
                <c:pt idx="10">
                  <c:v>43.058997892780489</c:v>
                </c:pt>
                <c:pt idx="11">
                  <c:v>7.5508719501219623</c:v>
                </c:pt>
                <c:pt idx="12">
                  <c:v>7.6722040179552993</c:v>
                </c:pt>
                <c:pt idx="13">
                  <c:v>0.78220542205495325</c:v>
                </c:pt>
                <c:pt idx="14">
                  <c:v>1.5812061022515098</c:v>
                </c:pt>
                <c:pt idx="15">
                  <c:v>5.6048571776467805E-2</c:v>
                </c:pt>
                <c:pt idx="16">
                  <c:v>0.2553700863468471</c:v>
                </c:pt>
                <c:pt idx="17">
                  <c:v>4.0027971746613406E-2</c:v>
                </c:pt>
                <c:pt idx="18">
                  <c:v>3.9326352964494993E-2</c:v>
                </c:pt>
                <c:pt idx="19">
                  <c:v>1.6527893549952256E-2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1A2-410D-AD71-117D2FFE117A}"/>
            </c:ext>
          </c:extLst>
        </c:ser>
        <c:ser>
          <c:idx val="10"/>
          <c:order val="10"/>
          <c:tx>
            <c:v>50 mm</c:v>
          </c:tx>
          <c:spPr>
            <a:ln w="25400" cap="rnd">
              <a:noFill/>
              <a:round/>
            </a:ln>
            <a:effectLst/>
          </c:spPr>
          <c:marker>
            <c:symbol val="dot"/>
            <c:size val="8"/>
            <c:spPr>
              <a:noFill/>
              <a:ln w="19050">
                <a:solidFill>
                  <a:srgbClr val="002060"/>
                </a:solidFill>
              </a:ln>
              <a:effectLst/>
            </c:spPr>
          </c:marker>
          <c:xVal>
            <c:numRef>
              <c:f>'9.22 GHz'!$C$212:$C$231</c:f>
              <c:numCache>
                <c:formatCode>0.00E+00</c:formatCode>
                <c:ptCount val="20"/>
                <c:pt idx="0">
                  <c:v>9223980000</c:v>
                </c:pt>
                <c:pt idx="1">
                  <c:v>9225040000</c:v>
                </c:pt>
                <c:pt idx="2">
                  <c:v>9228080000</c:v>
                </c:pt>
                <c:pt idx="3">
                  <c:v>9232430000</c:v>
                </c:pt>
                <c:pt idx="4">
                  <c:v>9238620000</c:v>
                </c:pt>
                <c:pt idx="5">
                  <c:v>9246750000</c:v>
                </c:pt>
                <c:pt idx="6">
                  <c:v>9255530000</c:v>
                </c:pt>
                <c:pt idx="7">
                  <c:v>9265650000</c:v>
                </c:pt>
                <c:pt idx="8">
                  <c:v>9276350000</c:v>
                </c:pt>
                <c:pt idx="9">
                  <c:v>9287350000</c:v>
                </c:pt>
                <c:pt idx="10">
                  <c:v>9298820000</c:v>
                </c:pt>
                <c:pt idx="11">
                  <c:v>9310170000</c:v>
                </c:pt>
                <c:pt idx="12">
                  <c:v>9320850000</c:v>
                </c:pt>
                <c:pt idx="13">
                  <c:v>9330980000</c:v>
                </c:pt>
                <c:pt idx="14">
                  <c:v>9340390000</c:v>
                </c:pt>
                <c:pt idx="15">
                  <c:v>9348470000</c:v>
                </c:pt>
                <c:pt idx="16">
                  <c:v>9355760000</c:v>
                </c:pt>
                <c:pt idx="17">
                  <c:v>9361280000</c:v>
                </c:pt>
                <c:pt idx="18">
                  <c:v>9365140000</c:v>
                </c:pt>
                <c:pt idx="19">
                  <c:v>9367670000</c:v>
                </c:pt>
              </c:numCache>
              <c:extLst xmlns:c15="http://schemas.microsoft.com/office/drawing/2012/chart"/>
            </c:numRef>
          </c:xVal>
          <c:yVal>
            <c:numRef>
              <c:f>'9.22 GHz'!$F$212:$F$231</c:f>
              <c:numCache>
                <c:formatCode>0.00E+00</c:formatCode>
                <c:ptCount val="20"/>
                <c:pt idx="0">
                  <c:v>42.863542120915838</c:v>
                </c:pt>
                <c:pt idx="1">
                  <c:v>326.27584106307717</c:v>
                </c:pt>
                <c:pt idx="2">
                  <c:v>117.11530137983821</c:v>
                </c:pt>
                <c:pt idx="3">
                  <c:v>409.63766421708476</c:v>
                </c:pt>
                <c:pt idx="4">
                  <c:v>175.17720374341377</c:v>
                </c:pt>
                <c:pt idx="5">
                  <c:v>604.79797660181339</c:v>
                </c:pt>
                <c:pt idx="6">
                  <c:v>610.62516794547412</c:v>
                </c:pt>
                <c:pt idx="7">
                  <c:v>5047.4022993982635</c:v>
                </c:pt>
                <c:pt idx="8">
                  <c:v>3298.525880428153</c:v>
                </c:pt>
                <c:pt idx="9">
                  <c:v>192.6917631473091</c:v>
                </c:pt>
                <c:pt idx="10">
                  <c:v>53.541366871516971</c:v>
                </c:pt>
                <c:pt idx="11">
                  <c:v>8.32099115430632</c:v>
                </c:pt>
                <c:pt idx="12">
                  <c:v>9.1237239588782142</c:v>
                </c:pt>
                <c:pt idx="13">
                  <c:v>1.3304220377672642</c:v>
                </c:pt>
                <c:pt idx="14">
                  <c:v>1.6981638822566907</c:v>
                </c:pt>
                <c:pt idx="15">
                  <c:v>4.7668663632550651E-2</c:v>
                </c:pt>
                <c:pt idx="16">
                  <c:v>4.0899148021681632E-2</c:v>
                </c:pt>
                <c:pt idx="17">
                  <c:v>3.255596013963552E-2</c:v>
                </c:pt>
                <c:pt idx="18">
                  <c:v>4.4596995136049242E-2</c:v>
                </c:pt>
                <c:pt idx="19">
                  <c:v>2.65981193691943E-2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1A2-410D-AD71-117D2FFE1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2695840"/>
        <c:axId val="1282696256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tx>
                  <c:v>38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'9.22 GHz'!$C$86:$C$105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9224050000</c:v>
                      </c:pt>
                      <c:pt idx="1">
                        <c:v>9225020000</c:v>
                      </c:pt>
                      <c:pt idx="2">
                        <c:v>9228200000</c:v>
                      </c:pt>
                      <c:pt idx="3">
                        <c:v>9232550000</c:v>
                      </c:pt>
                      <c:pt idx="4">
                        <c:v>9238830000</c:v>
                      </c:pt>
                      <c:pt idx="5">
                        <c:v>9246660000</c:v>
                      </c:pt>
                      <c:pt idx="6">
                        <c:v>9255870000</c:v>
                      </c:pt>
                      <c:pt idx="7">
                        <c:v>9265760000</c:v>
                      </c:pt>
                      <c:pt idx="8">
                        <c:v>9276530000</c:v>
                      </c:pt>
                      <c:pt idx="9">
                        <c:v>9287540000</c:v>
                      </c:pt>
                      <c:pt idx="10">
                        <c:v>9298960000</c:v>
                      </c:pt>
                      <c:pt idx="11">
                        <c:v>9310300000</c:v>
                      </c:pt>
                      <c:pt idx="12">
                        <c:v>9320860000</c:v>
                      </c:pt>
                      <c:pt idx="13">
                        <c:v>9331200000</c:v>
                      </c:pt>
                      <c:pt idx="14">
                        <c:v>9340510000</c:v>
                      </c:pt>
                      <c:pt idx="15">
                        <c:v>9348800000</c:v>
                      </c:pt>
                      <c:pt idx="16">
                        <c:v>9355900000</c:v>
                      </c:pt>
                      <c:pt idx="17">
                        <c:v>9361510000</c:v>
                      </c:pt>
                      <c:pt idx="18">
                        <c:v>9365350000</c:v>
                      </c:pt>
                      <c:pt idx="19">
                        <c:v>9368090000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'9.22 GHz'!$F$86:$F$105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55.691659367712091</c:v>
                      </c:pt>
                      <c:pt idx="1">
                        <c:v>328.81207610960905</c:v>
                      </c:pt>
                      <c:pt idx="2">
                        <c:v>100.50569896379329</c:v>
                      </c:pt>
                      <c:pt idx="3">
                        <c:v>416.04585906804073</c:v>
                      </c:pt>
                      <c:pt idx="4">
                        <c:v>199.13976020967905</c:v>
                      </c:pt>
                      <c:pt idx="5">
                        <c:v>593.20031350365502</c:v>
                      </c:pt>
                      <c:pt idx="6">
                        <c:v>578.43450231032602</c:v>
                      </c:pt>
                      <c:pt idx="7">
                        <c:v>5089.9541020817005</c:v>
                      </c:pt>
                      <c:pt idx="8">
                        <c:v>3376.808530562118</c:v>
                      </c:pt>
                      <c:pt idx="9">
                        <c:v>194.13258310736316</c:v>
                      </c:pt>
                      <c:pt idx="10">
                        <c:v>46.697397289413786</c:v>
                      </c:pt>
                      <c:pt idx="11">
                        <c:v>6.9263993654828289</c:v>
                      </c:pt>
                      <c:pt idx="12">
                        <c:v>6.8949360786365181</c:v>
                      </c:pt>
                      <c:pt idx="13">
                        <c:v>1.5263937068699243</c:v>
                      </c:pt>
                      <c:pt idx="14">
                        <c:v>1.4863130281204058</c:v>
                      </c:pt>
                      <c:pt idx="15">
                        <c:v>5.399830609225497E-2</c:v>
                      </c:pt>
                      <c:pt idx="16">
                        <c:v>9.7192516088641212E-2</c:v>
                      </c:pt>
                      <c:pt idx="17">
                        <c:v>1.8616294254436016E-2</c:v>
                      </c:pt>
                      <c:pt idx="18">
                        <c:v>3.1990421322654561E-2</c:v>
                      </c:pt>
                      <c:pt idx="19">
                        <c:v>3.7117234030023313E-3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B1A2-410D-AD71-117D2FFE117A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v>42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GHz'!$C$128:$C$147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9223640000</c:v>
                      </c:pt>
                      <c:pt idx="1">
                        <c:v>9224760000</c:v>
                      </c:pt>
                      <c:pt idx="2">
                        <c:v>9227540000</c:v>
                      </c:pt>
                      <c:pt idx="3">
                        <c:v>9232180000</c:v>
                      </c:pt>
                      <c:pt idx="4">
                        <c:v>9238430000</c:v>
                      </c:pt>
                      <c:pt idx="5">
                        <c:v>9246340000</c:v>
                      </c:pt>
                      <c:pt idx="6">
                        <c:v>9255430000</c:v>
                      </c:pt>
                      <c:pt idx="7">
                        <c:v>9265230000</c:v>
                      </c:pt>
                      <c:pt idx="8">
                        <c:v>9276250000</c:v>
                      </c:pt>
                      <c:pt idx="9">
                        <c:v>9287140000</c:v>
                      </c:pt>
                      <c:pt idx="10">
                        <c:v>9298350000</c:v>
                      </c:pt>
                      <c:pt idx="11">
                        <c:v>9309780000</c:v>
                      </c:pt>
                      <c:pt idx="12">
                        <c:v>9320340000</c:v>
                      </c:pt>
                      <c:pt idx="13">
                        <c:v>9330700000</c:v>
                      </c:pt>
                      <c:pt idx="14">
                        <c:v>9339920000</c:v>
                      </c:pt>
                      <c:pt idx="15">
                        <c:v>9348190000</c:v>
                      </c:pt>
                      <c:pt idx="16">
                        <c:v>9355310000</c:v>
                      </c:pt>
                      <c:pt idx="17">
                        <c:v>9360810000</c:v>
                      </c:pt>
                      <c:pt idx="18">
                        <c:v>9364990000</c:v>
                      </c:pt>
                      <c:pt idx="19">
                        <c:v>9367370000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GHz'!$F$128:$F$147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41.581865247030365</c:v>
                      </c:pt>
                      <c:pt idx="1">
                        <c:v>345.04199276470956</c:v>
                      </c:pt>
                      <c:pt idx="2">
                        <c:v>115.34454438487465</c:v>
                      </c:pt>
                      <c:pt idx="3">
                        <c:v>408.91484676296386</c:v>
                      </c:pt>
                      <c:pt idx="4">
                        <c:v>180.63889307216934</c:v>
                      </c:pt>
                      <c:pt idx="5">
                        <c:v>557.40344830684126</c:v>
                      </c:pt>
                      <c:pt idx="6">
                        <c:v>602.22336110394099</c:v>
                      </c:pt>
                      <c:pt idx="7">
                        <c:v>5074.1761389993453</c:v>
                      </c:pt>
                      <c:pt idx="8">
                        <c:v>3285.8768980043988</c:v>
                      </c:pt>
                      <c:pt idx="9">
                        <c:v>170.53004117903259</c:v>
                      </c:pt>
                      <c:pt idx="10">
                        <c:v>53.844841221505398</c:v>
                      </c:pt>
                      <c:pt idx="11">
                        <c:v>7.7993564290103299</c:v>
                      </c:pt>
                      <c:pt idx="12">
                        <c:v>4.9988107576827154</c:v>
                      </c:pt>
                      <c:pt idx="13">
                        <c:v>1.2846627376701443</c:v>
                      </c:pt>
                      <c:pt idx="14">
                        <c:v>1.4623442498950279</c:v>
                      </c:pt>
                      <c:pt idx="15">
                        <c:v>6.5979462380078874E-2</c:v>
                      </c:pt>
                      <c:pt idx="16">
                        <c:v>3.1250864101190115E-2</c:v>
                      </c:pt>
                      <c:pt idx="17">
                        <c:v>3.7586298326206115E-2</c:v>
                      </c:pt>
                      <c:pt idx="18">
                        <c:v>4.2578791060336796E-2</c:v>
                      </c:pt>
                      <c:pt idx="19">
                        <c:v>3.9589809688046165E-2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1A2-410D-AD71-117D2FFE117A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v>46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diamond"/>
                  <c:size val="7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GHz'!$C$170:$C$189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9223950000</c:v>
                      </c:pt>
                      <c:pt idx="1">
                        <c:v>9225030000</c:v>
                      </c:pt>
                      <c:pt idx="2">
                        <c:v>9227940000</c:v>
                      </c:pt>
                      <c:pt idx="3">
                        <c:v>9232330000</c:v>
                      </c:pt>
                      <c:pt idx="4">
                        <c:v>9238770000</c:v>
                      </c:pt>
                      <c:pt idx="5">
                        <c:v>9246590000</c:v>
                      </c:pt>
                      <c:pt idx="6">
                        <c:v>9255740000</c:v>
                      </c:pt>
                      <c:pt idx="7">
                        <c:v>9265560000</c:v>
                      </c:pt>
                      <c:pt idx="8">
                        <c:v>9276400000</c:v>
                      </c:pt>
                      <c:pt idx="9">
                        <c:v>9287450000</c:v>
                      </c:pt>
                      <c:pt idx="10">
                        <c:v>9298830000</c:v>
                      </c:pt>
                      <c:pt idx="11">
                        <c:v>9310170000</c:v>
                      </c:pt>
                      <c:pt idx="12">
                        <c:v>9320770000</c:v>
                      </c:pt>
                      <c:pt idx="13">
                        <c:v>9331020000</c:v>
                      </c:pt>
                      <c:pt idx="14">
                        <c:v>9340200000</c:v>
                      </c:pt>
                      <c:pt idx="15">
                        <c:v>9348550000</c:v>
                      </c:pt>
                      <c:pt idx="16">
                        <c:v>9355570000</c:v>
                      </c:pt>
                      <c:pt idx="17">
                        <c:v>9361360000</c:v>
                      </c:pt>
                      <c:pt idx="18">
                        <c:v>9365190000</c:v>
                      </c:pt>
                      <c:pt idx="19">
                        <c:v>9367730000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GHz'!$F$170:$F$189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62.048117809155542</c:v>
                      </c:pt>
                      <c:pt idx="1">
                        <c:v>351.37486077571594</c:v>
                      </c:pt>
                      <c:pt idx="2">
                        <c:v>105.35149188800504</c:v>
                      </c:pt>
                      <c:pt idx="3">
                        <c:v>411.33320718482281</c:v>
                      </c:pt>
                      <c:pt idx="4">
                        <c:v>179.94652444470552</c:v>
                      </c:pt>
                      <c:pt idx="5">
                        <c:v>563.80363904898616</c:v>
                      </c:pt>
                      <c:pt idx="6">
                        <c:v>546.4106435962085</c:v>
                      </c:pt>
                      <c:pt idx="7">
                        <c:v>4814.8117233100802</c:v>
                      </c:pt>
                      <c:pt idx="8">
                        <c:v>3202.4949433427864</c:v>
                      </c:pt>
                      <c:pt idx="9">
                        <c:v>187.79586357183859</c:v>
                      </c:pt>
                      <c:pt idx="10">
                        <c:v>49.361398581607084</c:v>
                      </c:pt>
                      <c:pt idx="11">
                        <c:v>8.0070275984439245</c:v>
                      </c:pt>
                      <c:pt idx="12">
                        <c:v>5.9950751147891514</c:v>
                      </c:pt>
                      <c:pt idx="13">
                        <c:v>1.9582534669377558</c:v>
                      </c:pt>
                      <c:pt idx="14">
                        <c:v>1.2448646097020077</c:v>
                      </c:pt>
                      <c:pt idx="15">
                        <c:v>2.8416054371813729E-2</c:v>
                      </c:pt>
                      <c:pt idx="16">
                        <c:v>0.10561555319830593</c:v>
                      </c:pt>
                      <c:pt idx="17">
                        <c:v>1.5380937172552955E-2</c:v>
                      </c:pt>
                      <c:pt idx="18">
                        <c:v>2.2416470384369083E-2</c:v>
                      </c:pt>
                      <c:pt idx="19">
                        <c:v>7.8934589670819101E-3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1A2-410D-AD71-117D2FFE117A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v>48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x"/>
                  <c:size val="7"/>
                  <c:spPr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GHz'!$C$191:$C$210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9224080000</c:v>
                      </c:pt>
                      <c:pt idx="1">
                        <c:v>9225160000</c:v>
                      </c:pt>
                      <c:pt idx="2">
                        <c:v>9228180000</c:v>
                      </c:pt>
                      <c:pt idx="3">
                        <c:v>9232570000</c:v>
                      </c:pt>
                      <c:pt idx="4">
                        <c:v>9238880000</c:v>
                      </c:pt>
                      <c:pt idx="5">
                        <c:v>9246650000</c:v>
                      </c:pt>
                      <c:pt idx="6">
                        <c:v>9255890000</c:v>
                      </c:pt>
                      <c:pt idx="7">
                        <c:v>9265740000</c:v>
                      </c:pt>
                      <c:pt idx="8">
                        <c:v>9276620000</c:v>
                      </c:pt>
                      <c:pt idx="9">
                        <c:v>9287560000</c:v>
                      </c:pt>
                      <c:pt idx="10">
                        <c:v>9298970000</c:v>
                      </c:pt>
                      <c:pt idx="11">
                        <c:v>9310290000</c:v>
                      </c:pt>
                      <c:pt idx="12">
                        <c:v>9320910000</c:v>
                      </c:pt>
                      <c:pt idx="13">
                        <c:v>9331230000</c:v>
                      </c:pt>
                      <c:pt idx="14">
                        <c:v>9340380000</c:v>
                      </c:pt>
                      <c:pt idx="15">
                        <c:v>9348810000</c:v>
                      </c:pt>
                      <c:pt idx="16">
                        <c:v>9355790000</c:v>
                      </c:pt>
                      <c:pt idx="17">
                        <c:v>9361490000</c:v>
                      </c:pt>
                      <c:pt idx="18">
                        <c:v>9365170000</c:v>
                      </c:pt>
                      <c:pt idx="19">
                        <c:v>9367860000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GHz'!$F$191:$F$210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42.288986782411563</c:v>
                      </c:pt>
                      <c:pt idx="1">
                        <c:v>327.89867928603553</c:v>
                      </c:pt>
                      <c:pt idx="2">
                        <c:v>102.46360704351027</c:v>
                      </c:pt>
                      <c:pt idx="3">
                        <c:v>422.15561599171178</c:v>
                      </c:pt>
                      <c:pt idx="4">
                        <c:v>200.04470126809309</c:v>
                      </c:pt>
                      <c:pt idx="5">
                        <c:v>570.45157715942798</c:v>
                      </c:pt>
                      <c:pt idx="6">
                        <c:v>587.87503960990921</c:v>
                      </c:pt>
                      <c:pt idx="7">
                        <c:v>4978.5881867272146</c:v>
                      </c:pt>
                      <c:pt idx="8">
                        <c:v>3236.183179635329</c:v>
                      </c:pt>
                      <c:pt idx="9">
                        <c:v>171.84969529336459</c:v>
                      </c:pt>
                      <c:pt idx="10">
                        <c:v>48.537696551602004</c:v>
                      </c:pt>
                      <c:pt idx="11">
                        <c:v>7.0373170921922483</c:v>
                      </c:pt>
                      <c:pt idx="12">
                        <c:v>6.818666967129186</c:v>
                      </c:pt>
                      <c:pt idx="13">
                        <c:v>1.877456844048238</c:v>
                      </c:pt>
                      <c:pt idx="14">
                        <c:v>1.6390147010043052</c:v>
                      </c:pt>
                      <c:pt idx="15">
                        <c:v>8.4077228088157763E-2</c:v>
                      </c:pt>
                      <c:pt idx="16">
                        <c:v>0.16968898740552774</c:v>
                      </c:pt>
                      <c:pt idx="17">
                        <c:v>2.4435483830353669E-2</c:v>
                      </c:pt>
                      <c:pt idx="18">
                        <c:v>2.6249018292107639E-2</c:v>
                      </c:pt>
                      <c:pt idx="19">
                        <c:v>9.5371529616089697E-3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1A2-410D-AD71-117D2FFE117A}"/>
                  </c:ext>
                </c:extLst>
              </c15:ser>
            </c15:filteredScatterSeries>
          </c:ext>
        </c:extLst>
      </c:scatterChart>
      <c:valAx>
        <c:axId val="1282695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Frequency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696256"/>
        <c:crosses val="autoZero"/>
        <c:crossBetween val="midCat"/>
        <c:majorUnit val="50000000"/>
      </c:valAx>
      <c:valAx>
        <c:axId val="1282696256"/>
        <c:scaling>
          <c:logBase val="10"/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0" i="0" baseline="0" dirty="0">
                    <a:effectLst/>
                  </a:rPr>
                  <a:t>Damped Q x kick factor (V/</a:t>
                </a:r>
                <a:r>
                  <a:rPr lang="en-US" sz="1050" b="0" i="0" baseline="0" dirty="0" err="1">
                    <a:effectLst/>
                  </a:rPr>
                  <a:t>pC</a:t>
                </a:r>
                <a:r>
                  <a:rPr lang="en-US" sz="1050" b="0" i="0" baseline="0" dirty="0">
                    <a:effectLst/>
                  </a:rPr>
                  <a:t>/m/mm)</a:t>
                </a:r>
                <a:endParaRPr lang="en-US" sz="105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622201712892114E-2"/>
              <c:y val="0.143535986771185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695840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56372307856224"/>
          <c:y val="0.11865118281654312"/>
          <c:w val="0.27411047882269013"/>
          <c:h val="0.27706079453988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6B804-3E45-364D-A045-BB358CB8E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BAC92-B99D-FF4D-A990-D686745CA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749E-04CE-F245-A958-C4F030697BC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6A46C-39E5-FF4C-9921-815AC4BE94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FC7B7-2133-5C4A-AC28-C1AA9FF1A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EA21-F2A0-454B-B622-7D3A8835A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78D693-BA62-1E4A-A3D2-53CDC72AA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0" y="190440"/>
            <a:ext cx="8805439" cy="49530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1" y="4751400"/>
            <a:ext cx="598099" cy="274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8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2C70FB-7F53-074A-B6BE-83A5226B1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90440"/>
            <a:ext cx="4571999" cy="4953060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9957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2C70FB-7F53-074A-B6BE-83A5226B1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90440"/>
            <a:ext cx="4571999" cy="4953060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8704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12463272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B73A-3EB2-0F4B-A749-FE602CE5F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4933" y="-141546"/>
            <a:ext cx="6079068" cy="528504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2999"/>
            <a:ext cx="8226054" cy="320040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320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5/17/2023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4A7A8-335B-174E-9471-7B8989F42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C7184-67F4-D44E-A683-638A4BD08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08182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6886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5/17/2023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B747-6C5D-1648-A189-AC12B7E1788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4811397"/>
            <a:ext cx="1033271" cy="2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24" r:id="rId15"/>
    <p:sldLayoutId id="2147483726" r:id="rId16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E74A-F632-C648-A3E6-DE91F97087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75" r:id="rId2"/>
    <p:sldLayoutId id="2147483708" r:id="rId3"/>
    <p:sldLayoutId id="2147483694" r:id="rId4"/>
    <p:sldLayoutId id="2147483705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F3B99C6-D0D0-D441-BB88-E3B30F0B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73" y="1486403"/>
            <a:ext cx="8041688" cy="1169551"/>
          </a:xfrm>
        </p:spPr>
        <p:txBody>
          <a:bodyPr>
            <a:normAutofit/>
          </a:bodyPr>
          <a:lstStyle/>
          <a:p>
            <a:r>
              <a:rPr lang="en-US" sz="2000" dirty="0"/>
              <a:t>C-band two-cell high-gradient RF cavity for high power HOM absorber testing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859A57D-2C14-6348-B5C3-04566EA08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671309"/>
            <a:ext cx="8041862" cy="485140"/>
          </a:xfrm>
        </p:spPr>
        <p:txBody>
          <a:bodyPr>
            <a:normAutofit/>
          </a:bodyPr>
          <a:lstStyle/>
          <a:p>
            <a:r>
              <a:rPr lang="en-US" dirty="0"/>
              <a:t>Haoran Xu, Dongsung Kim, and Evgenya I. Simakov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97A665-BC2C-524C-A7EC-3526226D8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05/17/2023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44ADC2-4BBE-A04E-9F43-2E4E7BE0D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LA-UR-23-25215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27" y="3752850"/>
            <a:ext cx="2216028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2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24D8A5-F088-544A-BDBD-BA904C4E6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Two-cell cavity RF analysis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C8F2B7D-20F9-8A46-94EA-A537DFE8F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100-MV/m accelerating gradient.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30C65-9BA6-9653-2FC2-CD4024F1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419" y="170120"/>
            <a:ext cx="2623548" cy="461864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31348C-A098-836B-C3D1-BAF952649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33823"/>
              </p:ext>
            </p:extLst>
          </p:nvPr>
        </p:nvGraphicFramePr>
        <p:xfrm>
          <a:off x="429409" y="1459707"/>
          <a:ext cx="4741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2642">
                  <a:extLst>
                    <a:ext uri="{9D8B030D-6E8A-4147-A177-3AD203B41FA5}">
                      <a16:colId xmlns:a16="http://schemas.microsoft.com/office/drawing/2014/main" val="215258089"/>
                    </a:ext>
                  </a:extLst>
                </a:gridCol>
                <a:gridCol w="1128358">
                  <a:extLst>
                    <a:ext uri="{9D8B030D-6E8A-4147-A177-3AD203B41FA5}">
                      <a16:colId xmlns:a16="http://schemas.microsoft.com/office/drawing/2014/main" val="3692245394"/>
                    </a:ext>
                  </a:extLst>
                </a:gridCol>
              </a:tblGrid>
              <a:tr h="282055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Design parameters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56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152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r>
                        <a:rPr lang="en-US" sz="1400" dirty="0"/>
                        <a:t>Operating frequency </a:t>
                      </a:r>
                      <a:r>
                        <a:rPr lang="en-US" sz="1400" i="1" dirty="0"/>
                        <a:t>f</a:t>
                      </a:r>
                      <a:r>
                        <a:rPr lang="en-US" sz="1400" baseline="-25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5.712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4276278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 cell shunt impedance </a:t>
                      </a:r>
                      <a:r>
                        <a:rPr lang="en-US" sz="14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i="1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</a:t>
                      </a:r>
                      <a:endParaRPr lang="en-US" sz="140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 </a:t>
                      </a:r>
                      <a:r>
                        <a:rPr lang="en-US" sz="1400" dirty="0"/>
                        <a:t>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Ω/m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369452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r>
                        <a:rPr lang="en-US" sz="1400" dirty="0"/>
                        <a:t>unloaded quality factor </a:t>
                      </a:r>
                      <a:r>
                        <a:rPr lang="en-US" sz="1400" i="1" dirty="0"/>
                        <a:t>Q</a:t>
                      </a:r>
                      <a:r>
                        <a:rPr lang="en-US" sz="1400" baseline="-25000" dirty="0"/>
                        <a:t>0</a:t>
                      </a:r>
                      <a:endParaRPr lang="en-US" sz="1400" i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481995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r>
                        <a:rPr lang="en-US" sz="1400" dirty="0"/>
                        <a:t>unloaded quality factor, no absorber </a:t>
                      </a:r>
                      <a:r>
                        <a:rPr lang="en-US" sz="1400" i="1" dirty="0"/>
                        <a:t>Q</a:t>
                      </a:r>
                      <a:r>
                        <a:rPr lang="en-US" sz="1400" baseline="-25000" dirty="0"/>
                        <a:t>0, uncoated</a:t>
                      </a:r>
                      <a:endParaRPr lang="en-US" sz="1400" i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13525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069408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r>
                        <a:rPr lang="en-US" sz="1400" dirty="0"/>
                        <a:t>Cavity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coupling factor </a:t>
                      </a: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US" sz="14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963745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power for 100-MV/m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gradient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4.4 MW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233634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loss for 100-MV/m gradient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2.5 kW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248735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NiCr average loss for 100-MV/m gradient, 1-μs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pluse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length, 100 Hz repetition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0.25 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237750"/>
                  </a:ext>
                </a:extLst>
              </a:tr>
              <a:tr h="256413"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electrical conductivity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S/m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29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96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24D8A5-F088-544A-BDBD-BA904C4E6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Two-cell cavity RF analysis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C8F2B7D-20F9-8A46-94EA-A537DFE8F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Local peak E-field normalized to </a:t>
            </a:r>
            <a:r>
              <a:rPr lang="en-US" i="1" dirty="0" err="1"/>
              <a:t>E</a:t>
            </a:r>
            <a:r>
              <a:rPr lang="en-US" i="1" baseline="-25000" dirty="0" err="1"/>
              <a:t>m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Local peak H-field normalized to (</a:t>
            </a:r>
            <a:r>
              <a:rPr lang="en-US" i="1" dirty="0" err="1"/>
              <a:t>E</a:t>
            </a:r>
            <a:r>
              <a:rPr lang="en-US" i="1" baseline="-25000" dirty="0" err="1"/>
              <a:t>m</a:t>
            </a:r>
            <a:r>
              <a:rPr lang="en-US" dirty="0"/>
              <a:t>/</a:t>
            </a:r>
            <a:r>
              <a:rPr lang="en-US" i="1" dirty="0"/>
              <a:t>Z</a:t>
            </a:r>
            <a:r>
              <a:rPr lang="en-US" baseline="-25000" dirty="0"/>
              <a:t>0</a:t>
            </a:r>
            <a:r>
              <a:rPr lang="en-US" dirty="0"/>
              <a:t>).</a:t>
            </a:r>
          </a:p>
          <a:p>
            <a:pPr lvl="1"/>
            <a:r>
              <a:rPr lang="en-US" i="1" dirty="0"/>
              <a:t>Z</a:t>
            </a:r>
            <a:r>
              <a:rPr lang="en-US" baseline="-25000" dirty="0"/>
              <a:t>0</a:t>
            </a:r>
            <a:r>
              <a:rPr lang="en-US" dirty="0"/>
              <a:t> = 377 Ω.</a:t>
            </a:r>
          </a:p>
        </p:txBody>
      </p:sp>
      <p:pic>
        <p:nvPicPr>
          <p:cNvPr id="5" name="Picture 4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B14D2DCB-417C-12CA-D0DD-A3BDD57FF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" t="8657" r="7194"/>
          <a:stretch/>
        </p:blipFill>
        <p:spPr>
          <a:xfrm>
            <a:off x="5489943" y="2721934"/>
            <a:ext cx="3356345" cy="191338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 descr="A picture containing text, line, diagram, sketch&#10;&#10;Description automatically generated">
            <a:extLst>
              <a:ext uri="{FF2B5EF4-FFF2-40B4-BE49-F238E27FC236}">
                <a16:creationId xmlns:a16="http://schemas.microsoft.com/office/drawing/2014/main" id="{D06CDDDE-DEB5-460D-2475-042CE639E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20" y="508182"/>
            <a:ext cx="2760922" cy="207069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07FA25-CD7A-A75A-DDD1-388442F4B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39241"/>
              </p:ext>
            </p:extLst>
          </p:nvPr>
        </p:nvGraphicFramePr>
        <p:xfrm>
          <a:off x="1201662" y="2340864"/>
          <a:ext cx="303444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894">
                  <a:extLst>
                    <a:ext uri="{9D8B030D-6E8A-4147-A177-3AD203B41FA5}">
                      <a16:colId xmlns:a16="http://schemas.microsoft.com/office/drawing/2014/main" val="215258089"/>
                    </a:ext>
                  </a:extLst>
                </a:gridCol>
                <a:gridCol w="1074549">
                  <a:extLst>
                    <a:ext uri="{9D8B030D-6E8A-4147-A177-3AD203B41FA5}">
                      <a16:colId xmlns:a16="http://schemas.microsoft.com/office/drawing/2014/main" val="3692245394"/>
                    </a:ext>
                  </a:extLst>
                </a:gridCol>
              </a:tblGrid>
              <a:tr h="127254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Electric field</a:t>
                      </a:r>
                      <a:r>
                        <a:rPr lang="en-US" sz="1200" baseline="0" dirty="0"/>
                        <a:t> local peak values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56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152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r>
                        <a:rPr lang="en-US" sz="1200" dirty="0"/>
                        <a:t>Cavity overall</a:t>
                      </a:r>
                      <a:endParaRPr lang="en-US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427627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r>
                        <a:rPr lang="en-US" sz="1200" dirty="0"/>
                        <a:t>Coupling slot</a:t>
                      </a:r>
                      <a:endParaRPr lang="en-US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937994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r>
                        <a:rPr lang="en-US" sz="12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Waveguide</a:t>
                      </a:r>
                      <a:endParaRPr lang="en-US" sz="1200" i="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38789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C989BA-B436-662D-2D3A-AA7E8BD72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959908"/>
              </p:ext>
            </p:extLst>
          </p:nvPr>
        </p:nvGraphicFramePr>
        <p:xfrm>
          <a:off x="1201661" y="3687356"/>
          <a:ext cx="303444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403">
                  <a:extLst>
                    <a:ext uri="{9D8B030D-6E8A-4147-A177-3AD203B41FA5}">
                      <a16:colId xmlns:a16="http://schemas.microsoft.com/office/drawing/2014/main" val="215258089"/>
                    </a:ext>
                  </a:extLst>
                </a:gridCol>
                <a:gridCol w="1071040">
                  <a:extLst>
                    <a:ext uri="{9D8B030D-6E8A-4147-A177-3AD203B41FA5}">
                      <a16:colId xmlns:a16="http://schemas.microsoft.com/office/drawing/2014/main" val="369224539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Magnetic field</a:t>
                      </a:r>
                      <a:r>
                        <a:rPr lang="en-US" sz="1200" baseline="0" dirty="0"/>
                        <a:t> local peak values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56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Coupling slot</a:t>
                      </a:r>
                      <a:endParaRPr lang="en-US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937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Waveguide</a:t>
                      </a:r>
                      <a:endParaRPr lang="en-US" sz="1200" i="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387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55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B9135-7BF8-C941-ACAB-39BD7EFC1F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Two-cell cavity HOM damping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ACC5B-BA06-3F4A-9377-DCB7FD59C2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NiCr</a:t>
            </a:r>
            <a:r>
              <a:rPr lang="en-US" dirty="0"/>
              <a:t> (1.0×10</a:t>
            </a:r>
            <a:r>
              <a:rPr lang="en-US" baseline="30000" dirty="0"/>
              <a:t>6</a:t>
            </a:r>
            <a:r>
              <a:rPr lang="en-US" dirty="0"/>
              <a:t> S/m) coating layers</a:t>
            </a:r>
          </a:p>
          <a:p>
            <a:r>
              <a:rPr lang="en-US" dirty="0"/>
              <a:t>HOM E-field magnitude distributions –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B2127-42A0-8666-7925-2C3C99B7E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979534"/>
            <a:ext cx="8046720" cy="21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6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B9135-7BF8-C941-ACAB-39BD7EFC1F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Fabrication and 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ACC5B-BA06-3F4A-9377-DCB7FD59C2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OFHC copper cavity fabricated in quadrants, coated with </a:t>
            </a:r>
            <a:r>
              <a:rPr lang="en-US" dirty="0" err="1"/>
              <a:t>NiCr</a:t>
            </a:r>
            <a:r>
              <a:rPr lang="en-US" dirty="0"/>
              <a:t> layers, and then brazed together. </a:t>
            </a:r>
          </a:p>
          <a:p>
            <a:r>
              <a:rPr lang="en-US" dirty="0"/>
              <a:t>Tuner design for quadrants.</a:t>
            </a:r>
          </a:p>
          <a:p>
            <a:r>
              <a:rPr lang="en-US" dirty="0"/>
              <a:t>Machining tolerance sensitivity.</a:t>
            </a:r>
          </a:p>
          <a:p>
            <a:pPr lvl="1"/>
            <a:r>
              <a:rPr lang="en-US" dirty="0"/>
              <a:t>0.001-inch increase of the elliptical cell profile minor radius results in 5-MHz reduction in the cell resonant frequency.</a:t>
            </a:r>
          </a:p>
        </p:txBody>
      </p:sp>
    </p:spTree>
    <p:extLst>
      <p:ext uri="{BB962C8B-B14F-4D97-AF65-F5344CB8AC3E}">
        <p14:creationId xmlns:p14="http://schemas.microsoft.com/office/powerpoint/2010/main" val="408813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C1B9135-7BF8-C941-ACAB-39BD7EFC1F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57200"/>
            <a:ext cx="8229600" cy="669156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FBACC5B-BA06-3F4A-9377-DCB7FD59C2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5920" y="3885564"/>
            <a:ext cx="8503920" cy="747713"/>
          </a:xfrm>
        </p:spPr>
        <p:txBody>
          <a:bodyPr/>
          <a:lstStyle/>
          <a:p>
            <a:pPr marL="0" indent="0" defTabSz="228600">
              <a:spcBef>
                <a:spcPts val="1200"/>
              </a:spcBef>
              <a:buNone/>
            </a:pPr>
            <a:r>
              <a:rPr lang="en-US" sz="1600" dirty="0"/>
              <a:t>Work supported by </a:t>
            </a:r>
            <a:r>
              <a:rPr lang="en-US" sz="1600" dirty="0">
                <a:solidFill>
                  <a:schemeClr val="bg1"/>
                </a:solidFill>
              </a:rPr>
              <a:t>the U.S. Department of Energy, under Contract No. 89233218CNA000001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38" y="2571750"/>
            <a:ext cx="3825240" cy="683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471" y="1765800"/>
            <a:ext cx="2518852" cy="1238080"/>
          </a:xfrm>
          <a:prstGeom prst="rect">
            <a:avLst/>
          </a:prstGeom>
        </p:spPr>
      </p:pic>
      <p:pic>
        <p:nvPicPr>
          <p:cNvPr id="8" name="Picture 7" descr="A green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0227A8DD-D6B2-5993-9876-554C83125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59104"/>
            <a:ext cx="3825240" cy="9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5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24D8A5-F088-544A-BDBD-BA904C4E6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Higher-order modes damping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C8F2B7D-20F9-8A46-94EA-A537DFE8F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1143000"/>
            <a:ext cx="4895850" cy="36194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Accelerator cell profile provided by SLAC and UCLA.</a:t>
            </a:r>
          </a:p>
          <a:p>
            <a:pPr>
              <a:spcBef>
                <a:spcPts val="1200"/>
              </a:spcBef>
            </a:pPr>
            <a:r>
              <a:rPr lang="en-US" dirty="0"/>
              <a:t>Goal: reduction of quality factor and transverse kick-factor of monopole and dipole modes from 5 to 40 GHz.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9D2010-511A-849E-4637-E14B2FBBD3CD}"/>
              </a:ext>
            </a:extLst>
          </p:cNvPr>
          <p:cNvSpPr/>
          <p:nvPr/>
        </p:nvSpPr>
        <p:spPr>
          <a:xfrm>
            <a:off x="5431342" y="2640588"/>
            <a:ext cx="3214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1200" kern="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dipole mode at 9.245 GHz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8CB41D-F6D8-35B3-D530-AEB451E484C0}"/>
              </a:ext>
            </a:extLst>
          </p:cNvPr>
          <p:cNvSpPr/>
          <p:nvPr/>
        </p:nvSpPr>
        <p:spPr>
          <a:xfrm>
            <a:off x="5595597" y="610798"/>
            <a:ext cx="3015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1200" kern="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fundamental mode at 5.712 GHz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76FD21-569E-B9DF-53CF-856420BB1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0" t="5992" b="50314"/>
          <a:stretch/>
        </p:blipFill>
        <p:spPr>
          <a:xfrm>
            <a:off x="5510453" y="887797"/>
            <a:ext cx="3015340" cy="1649228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596B0A-27C0-13D9-5A3E-D1317430F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8" t="53867"/>
          <a:stretch/>
        </p:blipFill>
        <p:spPr>
          <a:xfrm>
            <a:off x="5530832" y="2870417"/>
            <a:ext cx="3015340" cy="17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2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24D8A5-F088-544A-BDBD-BA904C4E6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Higher-order modes damping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C8F2B7D-20F9-8A46-94EA-A537DFE8F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1143000"/>
            <a:ext cx="4895850" cy="36194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Approach: HOM damping waveguides.</a:t>
            </a:r>
          </a:p>
          <a:p>
            <a:pPr>
              <a:spcBef>
                <a:spcPts val="1200"/>
              </a:spcBef>
            </a:pPr>
            <a:r>
              <a:rPr lang="en-US" dirty="0"/>
              <a:t>Damping load: </a:t>
            </a:r>
            <a:r>
              <a:rPr lang="en-US" dirty="0" err="1"/>
              <a:t>NiCr</a:t>
            </a:r>
            <a:r>
              <a:rPr lang="en-US" dirty="0"/>
              <a:t> or </a:t>
            </a:r>
            <a:r>
              <a:rPr lang="en-US" dirty="0" err="1"/>
              <a:t>SiC</a:t>
            </a:r>
            <a:r>
              <a:rPr lang="en-US" dirty="0"/>
              <a:t> coating layer.</a:t>
            </a:r>
          </a:p>
          <a:p>
            <a:pPr>
              <a:spcBef>
                <a:spcPts val="1200"/>
              </a:spcBef>
            </a:pPr>
            <a:r>
              <a:rPr lang="en-US" dirty="0"/>
              <a:t>20-cell studies in CST and Omega3P.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517AAC-0A72-96D2-608B-E3AD2CDE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29" y="2404203"/>
            <a:ext cx="2782389" cy="234395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D0F802B-DBB7-85B5-B8B6-05AC6F726F46}"/>
              </a:ext>
            </a:extLst>
          </p:cNvPr>
          <p:cNvGrpSpPr/>
          <p:nvPr/>
        </p:nvGrpSpPr>
        <p:grpSpPr>
          <a:xfrm>
            <a:off x="5599889" y="1008973"/>
            <a:ext cx="3015792" cy="906998"/>
            <a:chOff x="8808014" y="29423996"/>
            <a:chExt cx="6457950" cy="196958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9DA0189-98DA-67B2-3083-D6582A925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8014" y="29423996"/>
              <a:ext cx="6457950" cy="1247775"/>
            </a:xfrm>
            <a:prstGeom prst="rect">
              <a:avLst/>
            </a:prstGeom>
            <a:ln w="28575">
              <a:noFill/>
            </a:ln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3AA3534-8CBE-EC49-0853-76E4155EB7A2}"/>
                </a:ext>
              </a:extLst>
            </p:cNvPr>
            <p:cNvGrpSpPr/>
            <p:nvPr/>
          </p:nvGrpSpPr>
          <p:grpSpPr>
            <a:xfrm>
              <a:off x="9614107" y="30175915"/>
              <a:ext cx="5282233" cy="1217661"/>
              <a:chOff x="9312051" y="27635106"/>
              <a:chExt cx="5282233" cy="1217661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75D52F0-C7CA-D40F-6465-67DEB7A68B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15734" y="27635106"/>
                <a:ext cx="0" cy="813721"/>
              </a:xfrm>
              <a:prstGeom prst="straightConnector1">
                <a:avLst/>
              </a:prstGeom>
              <a:ln w="412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B54EFAA2-E01B-1E3A-0BC5-855F79BD57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94284" y="27647806"/>
                <a:ext cx="0" cy="813721"/>
              </a:xfrm>
              <a:prstGeom prst="straightConnector1">
                <a:avLst/>
              </a:prstGeom>
              <a:ln w="412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87695A-2DAD-593B-679C-CF46B33C2B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2051" y="28250706"/>
                <a:ext cx="5275245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6591C0-F769-9F37-DF4C-C2BFFC123470}"/>
                  </a:ext>
                </a:extLst>
              </p:cNvPr>
              <p:cNvSpPr txBox="1"/>
              <p:nvPr/>
            </p:nvSpPr>
            <p:spPr>
              <a:xfrm>
                <a:off x="10125511" y="28301379"/>
                <a:ext cx="3729937" cy="551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rgbClr val="FF0000"/>
                    </a:solidFill>
                  </a:rPr>
                  <a:t>Length variation: 30-50 mm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D647F82-2B2C-7AE0-35F0-06E8E30AEC2C}"/>
              </a:ext>
            </a:extLst>
          </p:cNvPr>
          <p:cNvSpPr txBox="1"/>
          <p:nvPr/>
        </p:nvSpPr>
        <p:spPr>
          <a:xfrm>
            <a:off x="5508254" y="689950"/>
            <a:ext cx="2306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Design 1 – straight waveguide slot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25831A-6C1A-81A8-4B85-B4AC1BC1268E}"/>
              </a:ext>
            </a:extLst>
          </p:cNvPr>
          <p:cNvGrpSpPr/>
          <p:nvPr/>
        </p:nvGrpSpPr>
        <p:grpSpPr>
          <a:xfrm>
            <a:off x="5599890" y="2449632"/>
            <a:ext cx="3086910" cy="996552"/>
            <a:chOff x="17505268" y="7440225"/>
            <a:chExt cx="6998315" cy="21423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34E8D17-247B-614A-C0FF-05926642F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05268" y="7572606"/>
              <a:ext cx="6902925" cy="1313637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DD9A0FF-1E95-E166-5D37-D56F12601C72}"/>
                </a:ext>
              </a:extLst>
            </p:cNvPr>
            <p:cNvGrpSpPr/>
            <p:nvPr/>
          </p:nvGrpSpPr>
          <p:grpSpPr>
            <a:xfrm>
              <a:off x="17798138" y="7601180"/>
              <a:ext cx="6705445" cy="1981357"/>
              <a:chOff x="8222858" y="24249579"/>
              <a:chExt cx="6705445" cy="1981357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4B1BAB73-4F5E-2F0F-1BC9-905043440E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88423" y="24249579"/>
                <a:ext cx="2939" cy="599668"/>
              </a:xfrm>
              <a:prstGeom prst="straightConnector1">
                <a:avLst/>
              </a:prstGeom>
              <a:ln w="412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ECD70C4-D936-EC9D-81B1-E471C9FE8B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8662" y="25022196"/>
                <a:ext cx="0" cy="672496"/>
              </a:xfrm>
              <a:prstGeom prst="straightConnector1">
                <a:avLst/>
              </a:prstGeom>
              <a:ln w="412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6446F7-647E-AE2C-0F19-D78D16FCDE71}"/>
                  </a:ext>
                </a:extLst>
              </p:cNvPr>
              <p:cNvSpPr txBox="1"/>
              <p:nvPr/>
            </p:nvSpPr>
            <p:spPr>
              <a:xfrm>
                <a:off x="8222858" y="25569301"/>
                <a:ext cx="970137" cy="66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C000"/>
                    </a:solidFill>
                  </a:rPr>
                  <a:t>t</a:t>
                </a:r>
                <a:r>
                  <a:rPr lang="en-US" sz="1400" b="1" baseline="-25000" dirty="0">
                    <a:solidFill>
                      <a:srgbClr val="FFC000"/>
                    </a:solidFill>
                  </a:rPr>
                  <a:t>in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109EF5D-6C0B-3E87-E4B5-2C2A7207E4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16926" y="24249579"/>
                <a:ext cx="0" cy="746148"/>
              </a:xfrm>
              <a:prstGeom prst="straightConnector1">
                <a:avLst/>
              </a:prstGeom>
              <a:ln w="412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F615F18-C8D0-226F-AD2F-70F40D39DE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616926" y="25034896"/>
                <a:ext cx="0" cy="672496"/>
              </a:xfrm>
              <a:prstGeom prst="straightConnector1">
                <a:avLst/>
              </a:prstGeom>
              <a:ln w="412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ECC185-7F4B-4738-670A-4965474C2AEB}"/>
                  </a:ext>
                </a:extLst>
              </p:cNvPr>
              <p:cNvSpPr txBox="1"/>
              <p:nvPr/>
            </p:nvSpPr>
            <p:spPr>
              <a:xfrm>
                <a:off x="13958159" y="25550048"/>
                <a:ext cx="970144" cy="66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C000"/>
                    </a:solidFill>
                  </a:rPr>
                  <a:t>t</a:t>
                </a:r>
                <a:r>
                  <a:rPr lang="en-US" sz="1400" b="1" baseline="-25000" dirty="0">
                    <a:solidFill>
                      <a:srgbClr val="FFC000"/>
                    </a:solidFill>
                  </a:rPr>
                  <a:t>out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F90805F8-45EA-C610-0BBF-7D0969774E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2504" y="24619048"/>
                <a:ext cx="598228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E8CE3C-486F-5BAA-BF46-BE915DAD9296}"/>
                </a:ext>
              </a:extLst>
            </p:cNvPr>
            <p:cNvSpPr txBox="1"/>
            <p:nvPr/>
          </p:nvSpPr>
          <p:spPr>
            <a:xfrm>
              <a:off x="20391824" y="7440225"/>
              <a:ext cx="1537633" cy="661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FF0000"/>
                  </a:solidFill>
                </a:rPr>
                <a:t>L_wg</a:t>
              </a:r>
              <a:endParaRPr lang="en-US" sz="1400" b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044EE45-3BA9-67D9-E10D-319448103209}"/>
              </a:ext>
            </a:extLst>
          </p:cNvPr>
          <p:cNvSpPr txBox="1"/>
          <p:nvPr/>
        </p:nvSpPr>
        <p:spPr>
          <a:xfrm>
            <a:off x="5508254" y="2180820"/>
            <a:ext cx="2940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Design 2 – one-section taper waveguide slot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B28E20-66EA-9B1A-8BAE-BFDCD03905C1}"/>
              </a:ext>
            </a:extLst>
          </p:cNvPr>
          <p:cNvGrpSpPr/>
          <p:nvPr/>
        </p:nvGrpSpPr>
        <p:grpSpPr>
          <a:xfrm>
            <a:off x="5599888" y="3868188"/>
            <a:ext cx="3117390" cy="1007931"/>
            <a:chOff x="25449271" y="7718593"/>
            <a:chExt cx="7085685" cy="214395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F395043-30E4-66FF-5A07-95EA27061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49271" y="7781357"/>
              <a:ext cx="6902925" cy="1313637"/>
            </a:xfrm>
            <a:prstGeom prst="rect">
              <a:avLst/>
            </a:prstGeom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3785C16-12B7-A580-ED84-967FA83B5A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89777" y="7885725"/>
              <a:ext cx="2939" cy="599668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73C9270-EDFC-8AB0-80BE-85D58E73B3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2716" y="8671042"/>
              <a:ext cx="0" cy="672496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C1C4EC-2609-324A-2EFC-44E5E80B4A23}"/>
                </a:ext>
              </a:extLst>
            </p:cNvPr>
            <p:cNvSpPr txBox="1"/>
            <p:nvPr/>
          </p:nvSpPr>
          <p:spPr>
            <a:xfrm>
              <a:off x="25827388" y="9207489"/>
              <a:ext cx="7379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000"/>
                  </a:solidFill>
                </a:rPr>
                <a:t>t</a:t>
              </a:r>
              <a:r>
                <a:rPr lang="en-US" sz="1400" b="1" baseline="-25000" dirty="0">
                  <a:solidFill>
                    <a:srgbClr val="FFC000"/>
                  </a:solidFill>
                </a:rPr>
                <a:t>1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B335285-E440-3D05-459A-64400DC74F31}"/>
                </a:ext>
              </a:extLst>
            </p:cNvPr>
            <p:cNvCxnSpPr>
              <a:cxnSpLocks/>
            </p:cNvCxnSpPr>
            <p:nvPr/>
          </p:nvCxnSpPr>
          <p:spPr>
            <a:xfrm>
              <a:off x="32126205" y="7917475"/>
              <a:ext cx="0" cy="746148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278ED78-FB7E-F531-D56A-7B8880F7DF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6205" y="8683742"/>
              <a:ext cx="0" cy="672496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3F7D10D-A648-D05D-3AD9-2B8F257BE344}"/>
                </a:ext>
              </a:extLst>
            </p:cNvPr>
            <p:cNvSpPr txBox="1"/>
            <p:nvPr/>
          </p:nvSpPr>
          <p:spPr>
            <a:xfrm>
              <a:off x="28691556" y="9207878"/>
              <a:ext cx="1054776" cy="65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000"/>
                  </a:solidFill>
                </a:rPr>
                <a:t>t</a:t>
              </a:r>
              <a:r>
                <a:rPr lang="en-US" sz="1400" b="1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49F044C-4B8F-BF53-CBEF-690E0415CB47}"/>
                </a:ext>
              </a:extLst>
            </p:cNvPr>
            <p:cNvCxnSpPr>
              <a:cxnSpLocks/>
            </p:cNvCxnSpPr>
            <p:nvPr/>
          </p:nvCxnSpPr>
          <p:spPr>
            <a:xfrm>
              <a:off x="26217033" y="8261544"/>
              <a:ext cx="292946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00501A3-F343-EF8E-D530-DDD520CFDDBF}"/>
                </a:ext>
              </a:extLst>
            </p:cNvPr>
            <p:cNvSpPr txBox="1"/>
            <p:nvPr/>
          </p:nvSpPr>
          <p:spPr>
            <a:xfrm>
              <a:off x="27106429" y="7734774"/>
              <a:ext cx="1499586" cy="65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L_wg1</a:t>
              </a:r>
              <a:endParaRPr lang="en-US" sz="1400" b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87225AD-4637-B407-11BC-DCF1BB492704}"/>
                </a:ext>
              </a:extLst>
            </p:cNvPr>
            <p:cNvCxnSpPr>
              <a:cxnSpLocks/>
            </p:cNvCxnSpPr>
            <p:nvPr/>
          </p:nvCxnSpPr>
          <p:spPr>
            <a:xfrm>
              <a:off x="29165550" y="7902806"/>
              <a:ext cx="0" cy="746148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8D095FF-8CEF-4BB3-F64A-F20E7B6B2B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5550" y="8681773"/>
              <a:ext cx="0" cy="672496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ABA0805-0E15-A6D5-0BDB-7E65ADD79EB8}"/>
                </a:ext>
              </a:extLst>
            </p:cNvPr>
            <p:cNvCxnSpPr>
              <a:cxnSpLocks/>
            </p:cNvCxnSpPr>
            <p:nvPr/>
          </p:nvCxnSpPr>
          <p:spPr>
            <a:xfrm>
              <a:off x="29196738" y="8255194"/>
              <a:ext cx="292946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E86AA4-297D-07FC-E6D2-3EF1F3CF1069}"/>
                </a:ext>
              </a:extLst>
            </p:cNvPr>
            <p:cNvSpPr txBox="1"/>
            <p:nvPr/>
          </p:nvSpPr>
          <p:spPr>
            <a:xfrm>
              <a:off x="29984166" y="7718593"/>
              <a:ext cx="1672087" cy="65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L_wg2</a:t>
              </a:r>
              <a:endParaRPr lang="en-US" sz="14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254A9A9-3A2A-4196-607A-020EA5D19A79}"/>
                </a:ext>
              </a:extLst>
            </p:cNvPr>
            <p:cNvSpPr txBox="1"/>
            <p:nvPr/>
          </p:nvSpPr>
          <p:spPr>
            <a:xfrm>
              <a:off x="31725534" y="9192257"/>
              <a:ext cx="809422" cy="65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000"/>
                  </a:solidFill>
                </a:rPr>
                <a:t>t</a:t>
              </a:r>
              <a:r>
                <a:rPr lang="en-US" sz="1400" b="1" baseline="-25000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8537B66-8DFC-1FDD-04E2-F26CB5A6E131}"/>
              </a:ext>
            </a:extLst>
          </p:cNvPr>
          <p:cNvSpPr txBox="1"/>
          <p:nvPr/>
        </p:nvSpPr>
        <p:spPr>
          <a:xfrm>
            <a:off x="5497582" y="3592087"/>
            <a:ext cx="294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Design 3 – two-section taper waveguide slot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5F5BEA-CC9C-AEE1-8645-855A5DC29E28}"/>
              </a:ext>
            </a:extLst>
          </p:cNvPr>
          <p:cNvSpPr txBox="1"/>
          <p:nvPr/>
        </p:nvSpPr>
        <p:spPr>
          <a:xfrm>
            <a:off x="2416974" y="2349770"/>
            <a:ext cx="1208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00"/>
                </a:solidFill>
              </a:rPr>
              <a:t>copper background</a:t>
            </a:r>
          </a:p>
        </p:txBody>
      </p:sp>
    </p:spTree>
    <p:extLst>
      <p:ext uri="{BB962C8B-B14F-4D97-AF65-F5344CB8AC3E}">
        <p14:creationId xmlns:p14="http://schemas.microsoft.com/office/powerpoint/2010/main" val="109031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B9135-7BF8-C941-ACAB-39BD7EFC1F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Higher-order modes damping study workflow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C7843A-55AA-5C5E-FA74-B72C04D22F22}"/>
              </a:ext>
            </a:extLst>
          </p:cNvPr>
          <p:cNvSpPr/>
          <p:nvPr/>
        </p:nvSpPr>
        <p:spPr>
          <a:xfrm>
            <a:off x="542338" y="1314852"/>
            <a:ext cx="1939014" cy="151910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EEE3B1C-77C0-D576-1694-B525898F903A}"/>
              </a:ext>
            </a:extLst>
          </p:cNvPr>
          <p:cNvSpPr/>
          <p:nvPr/>
        </p:nvSpPr>
        <p:spPr>
          <a:xfrm>
            <a:off x="2635828" y="1856196"/>
            <a:ext cx="632520" cy="43641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C6BA65-3047-F5B4-3774-8ECBAF413410}"/>
              </a:ext>
            </a:extLst>
          </p:cNvPr>
          <p:cNvSpPr/>
          <p:nvPr/>
        </p:nvSpPr>
        <p:spPr>
          <a:xfrm>
            <a:off x="3419613" y="1320467"/>
            <a:ext cx="1939014" cy="151349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1C1BEA5-AD80-60D6-85BB-7E8F60982138}"/>
              </a:ext>
            </a:extLst>
          </p:cNvPr>
          <p:cNvSpPr/>
          <p:nvPr/>
        </p:nvSpPr>
        <p:spPr>
          <a:xfrm>
            <a:off x="5547301" y="1856196"/>
            <a:ext cx="632520" cy="43641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899F64-3CD7-533B-5F52-F2C16C579EAF}"/>
              </a:ext>
            </a:extLst>
          </p:cNvPr>
          <p:cNvSpPr/>
          <p:nvPr/>
        </p:nvSpPr>
        <p:spPr>
          <a:xfrm>
            <a:off x="6334988" y="1320467"/>
            <a:ext cx="1939014" cy="151349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19754-A145-AD10-6AB6-E12B2B824DAB}"/>
              </a:ext>
            </a:extLst>
          </p:cNvPr>
          <p:cNvSpPr txBox="1"/>
          <p:nvPr/>
        </p:nvSpPr>
        <p:spPr>
          <a:xfrm>
            <a:off x="1668663" y="952535"/>
            <a:ext cx="3134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Single cell </a:t>
            </a:r>
            <a:r>
              <a:rPr lang="en-US" sz="1400" dirty="0">
                <a:solidFill>
                  <a:schemeClr val="bg1"/>
                </a:solidFill>
              </a:rPr>
              <a:t>with periodic boundary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FBDCD-9C79-453C-0DB3-70FDBDE29A8B}"/>
              </a:ext>
            </a:extLst>
          </p:cNvPr>
          <p:cNvSpPr txBox="1"/>
          <p:nvPr/>
        </p:nvSpPr>
        <p:spPr>
          <a:xfrm>
            <a:off x="6485092" y="952536"/>
            <a:ext cx="1608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20-cell </a:t>
            </a:r>
            <a:r>
              <a:rPr lang="en-US" sz="1400" dirty="0">
                <a:solidFill>
                  <a:schemeClr val="bg1"/>
                </a:solidFill>
              </a:rPr>
              <a:t>structure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A7DA2-EBCB-6483-5FAD-1EA6999F0975}"/>
              </a:ext>
            </a:extLst>
          </p:cNvPr>
          <p:cNvSpPr txBox="1"/>
          <p:nvPr/>
        </p:nvSpPr>
        <p:spPr>
          <a:xfrm>
            <a:off x="423566" y="2990288"/>
            <a:ext cx="2350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Find all monopole and dipole modes over 5 - 40 GHz.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Compute ohmic Q-factor, shunt impedance, kick-factor.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0A0860-3C3A-D91A-34D5-CC3F9E5AE91C}"/>
              </a:ext>
            </a:extLst>
          </p:cNvPr>
          <p:cNvSpPr txBox="1"/>
          <p:nvPr/>
        </p:nvSpPr>
        <p:spPr>
          <a:xfrm>
            <a:off x="3310860" y="2991295"/>
            <a:ext cx="2564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Add waveguide slots with lossy material coating layers.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Compute ohmic Q-factor, shunt impedance, kick-factor, for modes identified in STEP 1.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Compute Q-factor × kick-factor.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5DEFF-0D6C-8010-C17D-5D8623576B28}"/>
              </a:ext>
            </a:extLst>
          </p:cNvPr>
          <p:cNvSpPr txBox="1"/>
          <p:nvPr/>
        </p:nvSpPr>
        <p:spPr>
          <a:xfrm>
            <a:off x="6224168" y="2991295"/>
            <a:ext cx="24626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Setup waveguide slot with impedance boundary.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Compute ohmic Q-factor with damping, for modes identified in STEP 1.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Compute Q-factor × kick-factor.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86A20D-369D-B5E6-B4B4-09C0D9473178}"/>
              </a:ext>
            </a:extLst>
          </p:cNvPr>
          <p:cNvSpPr txBox="1"/>
          <p:nvPr/>
        </p:nvSpPr>
        <p:spPr>
          <a:xfrm>
            <a:off x="1713946" y="1304290"/>
            <a:ext cx="805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STEP 1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CST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654BBE-4FCD-CFB1-98B7-24D575A210D2}"/>
              </a:ext>
            </a:extLst>
          </p:cNvPr>
          <p:cNvSpPr txBox="1"/>
          <p:nvPr/>
        </p:nvSpPr>
        <p:spPr>
          <a:xfrm>
            <a:off x="4581434" y="1304456"/>
            <a:ext cx="805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STEP 2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CST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B2AD1-13A8-E46F-1720-4A4EA15601F8}"/>
              </a:ext>
            </a:extLst>
          </p:cNvPr>
          <p:cNvSpPr txBox="1"/>
          <p:nvPr/>
        </p:nvSpPr>
        <p:spPr>
          <a:xfrm>
            <a:off x="6817897" y="1298087"/>
            <a:ext cx="135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STEP 3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CST / Omega3P</a:t>
            </a:r>
          </a:p>
        </p:txBody>
      </p:sp>
    </p:spTree>
    <p:extLst>
      <p:ext uri="{BB962C8B-B14F-4D97-AF65-F5344CB8AC3E}">
        <p14:creationId xmlns:p14="http://schemas.microsoft.com/office/powerpoint/2010/main" val="303617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24D8A5-F088-544A-BDBD-BA904C4E6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Example: TM</a:t>
            </a:r>
            <a:r>
              <a:rPr lang="en-US" baseline="-25000" dirty="0"/>
              <a:t>110</a:t>
            </a:r>
            <a:r>
              <a:rPr lang="en-US" dirty="0"/>
              <a:t> mode damping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C8F2B7D-20F9-8A46-94EA-A537DFE8F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1143000"/>
            <a:ext cx="4895850" cy="36194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Undamped TM</a:t>
            </a:r>
            <a:r>
              <a:rPr lang="en-US" baseline="-25000" dirty="0"/>
              <a:t>110</a:t>
            </a:r>
            <a:r>
              <a:rPr lang="en-US" dirty="0"/>
              <a:t> mode (9.2 GHz).</a:t>
            </a:r>
          </a:p>
          <a:p>
            <a:pPr lvl="1"/>
            <a:r>
              <a:rPr lang="en-US" dirty="0"/>
              <a:t>Q factor: 18150</a:t>
            </a:r>
          </a:p>
          <a:p>
            <a:pPr lvl="1"/>
            <a:r>
              <a:rPr lang="en-US" dirty="0"/>
              <a:t>Q × transverse kick factor: 5.72×10</a:t>
            </a:r>
            <a:r>
              <a:rPr lang="en-US" baseline="30000" dirty="0"/>
              <a:t>4</a:t>
            </a:r>
            <a:r>
              <a:rPr lang="en-US" dirty="0"/>
              <a:t> V/</a:t>
            </a:r>
            <a:r>
              <a:rPr lang="en-US" dirty="0" err="1"/>
              <a:t>pC</a:t>
            </a:r>
            <a:r>
              <a:rPr lang="en-US" dirty="0"/>
              <a:t>/m/mm</a:t>
            </a:r>
          </a:p>
          <a:p>
            <a:pPr>
              <a:spcBef>
                <a:spcPts val="1200"/>
              </a:spcBef>
            </a:pPr>
            <a:r>
              <a:rPr lang="en-US" dirty="0"/>
              <a:t>Damped TM</a:t>
            </a:r>
            <a:r>
              <a:rPr lang="en-US" baseline="-25000" dirty="0"/>
              <a:t>110</a:t>
            </a:r>
            <a:r>
              <a:rPr lang="en-US" dirty="0"/>
              <a:t> mode in the individual cells of a 20-cell cavity.</a:t>
            </a:r>
          </a:p>
          <a:p>
            <a:pPr lvl="1"/>
            <a:r>
              <a:rPr lang="en-US" dirty="0"/>
              <a:t>With Design 1: straight waveguide slot.</a:t>
            </a:r>
          </a:p>
          <a:p>
            <a:pPr lvl="1"/>
            <a:r>
              <a:rPr lang="en-US" dirty="0" err="1"/>
              <a:t>SiC</a:t>
            </a:r>
            <a:r>
              <a:rPr lang="en-US" dirty="0"/>
              <a:t> coating (1.0×10</a:t>
            </a:r>
            <a:r>
              <a:rPr lang="en-US" baseline="30000" dirty="0"/>
              <a:t>2</a:t>
            </a:r>
            <a:r>
              <a:rPr lang="en-US" dirty="0"/>
              <a:t> S/m).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6E60FB4-08DB-2F0D-E3C8-F5E1E5C02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945175"/>
              </p:ext>
            </p:extLst>
          </p:nvPr>
        </p:nvGraphicFramePr>
        <p:xfrm>
          <a:off x="5562601" y="108917"/>
          <a:ext cx="3543300" cy="227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15820C-73A2-147B-1219-27ABF54AA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263763"/>
              </p:ext>
            </p:extLst>
          </p:nvPr>
        </p:nvGraphicFramePr>
        <p:xfrm>
          <a:off x="5372098" y="2449895"/>
          <a:ext cx="3733802" cy="238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3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24D8A5-F088-544A-BDBD-BA904C4E6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457200"/>
            <a:ext cx="4616027" cy="667512"/>
          </a:xfrm>
        </p:spPr>
        <p:txBody>
          <a:bodyPr/>
          <a:lstStyle/>
          <a:p>
            <a:r>
              <a:rPr lang="en-US" dirty="0"/>
              <a:t>Current best-performing design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C8F2B7D-20F9-8A46-94EA-A537DFE8F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1143000"/>
            <a:ext cx="4895850" cy="36194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Design 3 – two-section taper waveguide slot</a:t>
            </a:r>
          </a:p>
          <a:p>
            <a:pPr lvl="1"/>
            <a:r>
              <a:rPr lang="en-US" dirty="0" err="1"/>
              <a:t>NiCr</a:t>
            </a:r>
            <a:r>
              <a:rPr lang="en-US" dirty="0"/>
              <a:t> coating (1.0×10</a:t>
            </a:r>
            <a:r>
              <a:rPr lang="en-US" baseline="30000" dirty="0"/>
              <a:t>6</a:t>
            </a:r>
            <a:r>
              <a:rPr lang="en-US" dirty="0"/>
              <a:t> S/m).</a:t>
            </a:r>
          </a:p>
          <a:p>
            <a:pPr>
              <a:spcBef>
                <a:spcPts val="1200"/>
              </a:spcBef>
            </a:pPr>
            <a:r>
              <a:rPr lang="en-US" dirty="0"/>
              <a:t>Optimization setup.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1F725F-3F1A-F20A-7956-FC565943496E}"/>
              </a:ext>
            </a:extLst>
          </p:cNvPr>
          <p:cNvGrpSpPr/>
          <p:nvPr/>
        </p:nvGrpSpPr>
        <p:grpSpPr>
          <a:xfrm>
            <a:off x="5259678" y="605499"/>
            <a:ext cx="3835698" cy="1189673"/>
            <a:chOff x="24748481" y="7686149"/>
            <a:chExt cx="8718366" cy="25305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77F061-4413-FF1A-548B-F533FB86F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49271" y="7781357"/>
              <a:ext cx="6902925" cy="1313637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343BE69-3222-F900-561A-CD98C65D6A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89777" y="7885725"/>
              <a:ext cx="2939" cy="599668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68EAC8-12ED-8707-F2CF-DE8ED2854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2716" y="8671042"/>
              <a:ext cx="0" cy="672496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C6D7D3-74F2-13A8-8B62-35E29188323F}"/>
                </a:ext>
              </a:extLst>
            </p:cNvPr>
            <p:cNvSpPr txBox="1"/>
            <p:nvPr/>
          </p:nvSpPr>
          <p:spPr>
            <a:xfrm>
              <a:off x="24748481" y="9256114"/>
              <a:ext cx="2895766" cy="65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000"/>
                  </a:solidFill>
                </a:rPr>
                <a:t>t</a:t>
              </a:r>
              <a:r>
                <a:rPr lang="en-US" sz="1400" b="1" baseline="-25000" dirty="0">
                  <a:solidFill>
                    <a:srgbClr val="FFC000"/>
                  </a:solidFill>
                </a:rPr>
                <a:t>1 </a:t>
              </a:r>
              <a:r>
                <a:rPr lang="en-US" sz="1400" b="1" dirty="0">
                  <a:solidFill>
                    <a:srgbClr val="FFC000"/>
                  </a:solidFill>
                </a:rPr>
                <a:t>= 250 </a:t>
              </a:r>
              <a:r>
                <a:rPr lang="en-US" sz="1400" b="1" dirty="0" err="1">
                  <a:solidFill>
                    <a:srgbClr val="FFC000"/>
                  </a:solidFill>
                </a:rPr>
                <a:t>μm</a:t>
              </a:r>
              <a:endParaRPr lang="en-US" sz="14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D06B5B-BF05-E08F-A9EC-C1FFED578D99}"/>
                </a:ext>
              </a:extLst>
            </p:cNvPr>
            <p:cNvCxnSpPr>
              <a:cxnSpLocks/>
            </p:cNvCxnSpPr>
            <p:nvPr/>
          </p:nvCxnSpPr>
          <p:spPr>
            <a:xfrm>
              <a:off x="32126205" y="7917475"/>
              <a:ext cx="0" cy="746148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273B76B-3891-B6A5-CC8B-335A8A347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6205" y="8683742"/>
              <a:ext cx="0" cy="672496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2CD249-AAAF-B1FA-8DFF-CAB828FE970B}"/>
                </a:ext>
              </a:extLst>
            </p:cNvPr>
            <p:cNvSpPr txBox="1"/>
            <p:nvPr/>
          </p:nvSpPr>
          <p:spPr>
            <a:xfrm>
              <a:off x="27709136" y="9256502"/>
              <a:ext cx="3019620" cy="96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000"/>
                  </a:solidFill>
                </a:rPr>
                <a:t>t</a:t>
              </a:r>
              <a:r>
                <a:rPr lang="en-US" sz="1400" b="1" baseline="-25000" dirty="0">
                  <a:solidFill>
                    <a:srgbClr val="FFC000"/>
                  </a:solidFill>
                </a:rPr>
                <a:t>2 </a:t>
              </a:r>
              <a:r>
                <a:rPr lang="en-US" sz="1400" b="1" dirty="0">
                  <a:solidFill>
                    <a:srgbClr val="FFC000"/>
                  </a:solidFill>
                </a:rPr>
                <a:t>= 60 </a:t>
              </a:r>
              <a:r>
                <a:rPr lang="en-US" sz="1400" b="1" dirty="0" err="1">
                  <a:solidFill>
                    <a:srgbClr val="FFC000"/>
                  </a:solidFill>
                </a:rPr>
                <a:t>μm</a:t>
              </a:r>
              <a:endParaRPr lang="en-US" sz="1400" b="1" dirty="0">
                <a:solidFill>
                  <a:srgbClr val="FFC000"/>
                </a:solidFill>
              </a:endParaRPr>
            </a:p>
            <a:p>
              <a:pPr algn="ctr"/>
              <a:endParaRPr lang="en-US" sz="1400" b="1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064B74B-3B5E-1393-7603-A47890758641}"/>
                </a:ext>
              </a:extLst>
            </p:cNvPr>
            <p:cNvCxnSpPr>
              <a:cxnSpLocks/>
            </p:cNvCxnSpPr>
            <p:nvPr/>
          </p:nvCxnSpPr>
          <p:spPr>
            <a:xfrm>
              <a:off x="26217033" y="8261544"/>
              <a:ext cx="292946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6AD707-80E9-68DB-5492-E71543AD8090}"/>
                </a:ext>
              </a:extLst>
            </p:cNvPr>
            <p:cNvSpPr txBox="1"/>
            <p:nvPr/>
          </p:nvSpPr>
          <p:spPr>
            <a:xfrm>
              <a:off x="26153832" y="7686149"/>
              <a:ext cx="3078869" cy="65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L_wg1 = 4 mm</a:t>
              </a:r>
              <a:endParaRPr lang="en-US" sz="1400" b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2B699F6-0AE0-DA5C-1178-E183C0AD1200}"/>
                </a:ext>
              </a:extLst>
            </p:cNvPr>
            <p:cNvCxnSpPr>
              <a:cxnSpLocks/>
            </p:cNvCxnSpPr>
            <p:nvPr/>
          </p:nvCxnSpPr>
          <p:spPr>
            <a:xfrm>
              <a:off x="29165550" y="7902806"/>
              <a:ext cx="0" cy="746148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C72B235-04BD-E062-4C73-E3B79394EE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5550" y="8681773"/>
              <a:ext cx="0" cy="672496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123D4D1-9547-D34A-C9E9-0B8C67463AFB}"/>
                </a:ext>
              </a:extLst>
            </p:cNvPr>
            <p:cNvCxnSpPr>
              <a:cxnSpLocks/>
            </p:cNvCxnSpPr>
            <p:nvPr/>
          </p:nvCxnSpPr>
          <p:spPr>
            <a:xfrm>
              <a:off x="29196738" y="8255194"/>
              <a:ext cx="292946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272A70-8981-A5CC-5928-F732558499B6}"/>
                </a:ext>
              </a:extLst>
            </p:cNvPr>
            <p:cNvSpPr txBox="1"/>
            <p:nvPr/>
          </p:nvSpPr>
          <p:spPr>
            <a:xfrm>
              <a:off x="29009670" y="7686177"/>
              <a:ext cx="3309326" cy="65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L_wg2 = 8 mm</a:t>
              </a:r>
              <a:endParaRPr lang="en-US" sz="14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2E0FF3-FA19-FB88-20BA-69EA9E683F92}"/>
                </a:ext>
              </a:extLst>
            </p:cNvPr>
            <p:cNvSpPr txBox="1"/>
            <p:nvPr/>
          </p:nvSpPr>
          <p:spPr>
            <a:xfrm>
              <a:off x="30793644" y="9192258"/>
              <a:ext cx="2673203" cy="96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000"/>
                  </a:solidFill>
                </a:rPr>
                <a:t>t</a:t>
              </a:r>
              <a:r>
                <a:rPr lang="en-US" sz="1400" b="1" baseline="-25000" dirty="0">
                  <a:solidFill>
                    <a:srgbClr val="FFC000"/>
                  </a:solidFill>
                </a:rPr>
                <a:t>1 </a:t>
              </a:r>
              <a:r>
                <a:rPr lang="en-US" sz="1400" b="1" dirty="0">
                  <a:solidFill>
                    <a:srgbClr val="FFC000"/>
                  </a:solidFill>
                </a:rPr>
                <a:t>= 0.5 </a:t>
              </a:r>
              <a:r>
                <a:rPr lang="en-US" sz="1400" b="1" dirty="0" err="1">
                  <a:solidFill>
                    <a:srgbClr val="FFC000"/>
                  </a:solidFill>
                </a:rPr>
                <a:t>μm</a:t>
              </a:r>
              <a:endParaRPr lang="en-US" sz="1400" b="1" dirty="0">
                <a:solidFill>
                  <a:srgbClr val="FFC000"/>
                </a:solidFill>
              </a:endParaRPr>
            </a:p>
            <a:p>
              <a:pPr algn="ctr"/>
              <a:endParaRPr lang="en-US" sz="1400" b="1" baseline="-25000" dirty="0">
                <a:solidFill>
                  <a:srgbClr val="FFC000"/>
                </a:solidFill>
              </a:endParaRPr>
            </a:p>
          </p:txBody>
        </p:sp>
      </p:grpSp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F5B0B8DF-6E25-2E62-BA6D-26BD71944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48129"/>
              </p:ext>
            </p:extLst>
          </p:nvPr>
        </p:nvGraphicFramePr>
        <p:xfrm>
          <a:off x="661612" y="2453498"/>
          <a:ext cx="416147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675">
                  <a:extLst>
                    <a:ext uri="{9D8B030D-6E8A-4147-A177-3AD203B41FA5}">
                      <a16:colId xmlns:a16="http://schemas.microsoft.com/office/drawing/2014/main" val="1382602721"/>
                    </a:ext>
                  </a:extLst>
                </a:gridCol>
                <a:gridCol w="1858804">
                  <a:extLst>
                    <a:ext uri="{9D8B030D-6E8A-4147-A177-3AD203B41FA5}">
                      <a16:colId xmlns:a16="http://schemas.microsoft.com/office/drawing/2014/main" val="436003701"/>
                    </a:ext>
                  </a:extLst>
                </a:gridCol>
              </a:tblGrid>
              <a:tr h="224787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620852"/>
                  </a:ext>
                </a:extLst>
              </a:tr>
              <a:tr h="202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Length of first w/g slot (L_wg1)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to 8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16031"/>
                  </a:ext>
                </a:extLst>
              </a:tr>
              <a:tr h="202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Length of second w/g slot (L_wg2)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786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 to 10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70287"/>
                  </a:ext>
                </a:extLst>
              </a:tr>
              <a:tr h="202309">
                <a:tc>
                  <a:txBody>
                    <a:bodyPr/>
                    <a:lstStyle/>
                    <a:p>
                      <a:r>
                        <a:rPr lang="en-US" sz="1200" dirty="0"/>
                        <a:t>Thickness of initial w/g (t</a:t>
                      </a:r>
                      <a:r>
                        <a:rPr lang="en-US" sz="1200" baseline="-25000" dirty="0"/>
                        <a:t>1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0.25 mm (constant)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694425"/>
                  </a:ext>
                </a:extLst>
              </a:tr>
              <a:tr h="202309">
                <a:tc>
                  <a:txBody>
                    <a:bodyPr/>
                    <a:lstStyle/>
                    <a:p>
                      <a:pPr marL="0" marR="0" lvl="0" indent="0" algn="l" defTabSz="2786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Thickness of 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tapered (t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20, 40, 60, 80 and 100 </a:t>
                      </a:r>
                      <a:r>
                        <a:rPr lang="el-G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682627"/>
                  </a:ext>
                </a:extLst>
              </a:tr>
              <a:tr h="202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Thickness of 2</a:t>
                      </a:r>
                      <a:r>
                        <a:rPr lang="en-US" sz="1200" baseline="30000" dirty="0"/>
                        <a:t>nd</a:t>
                      </a:r>
                      <a:r>
                        <a:rPr lang="en-US" sz="1200" dirty="0"/>
                        <a:t> tapered (t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0.5 </a:t>
                      </a:r>
                      <a:r>
                        <a:rPr lang="el-G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07806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4459D0B-244C-6148-D6ED-F4C5504C4570}"/>
              </a:ext>
            </a:extLst>
          </p:cNvPr>
          <p:cNvSpPr txBox="1"/>
          <p:nvPr/>
        </p:nvSpPr>
        <p:spPr>
          <a:xfrm>
            <a:off x="5510389" y="405802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 = 22 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340CFF-B794-984D-D3C7-EC139D4DFE48}"/>
              </a:ext>
            </a:extLst>
          </p:cNvPr>
          <p:cNvSpPr txBox="1"/>
          <p:nvPr/>
        </p:nvSpPr>
        <p:spPr>
          <a:xfrm>
            <a:off x="6828476" y="405802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 = 26 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C0B7F1-ACA2-51D8-796D-E5B0AEEEE6E4}"/>
              </a:ext>
            </a:extLst>
          </p:cNvPr>
          <p:cNvSpPr txBox="1"/>
          <p:nvPr/>
        </p:nvSpPr>
        <p:spPr>
          <a:xfrm>
            <a:off x="8076263" y="405802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x</a:t>
            </a:r>
            <a:r>
              <a:rPr lang="en-US" sz="1200" baseline="-25000" dirty="0"/>
              <a:t>3</a:t>
            </a:r>
            <a:r>
              <a:rPr lang="en-US" sz="1200" dirty="0"/>
              <a:t> = 34 mm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AC620F1-6CF9-A0D5-1839-F5A112186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691" y="2124914"/>
            <a:ext cx="3522560" cy="23543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D074649-C8F2-76E3-969D-0A4552820846}"/>
              </a:ext>
            </a:extLst>
          </p:cNvPr>
          <p:cNvSpPr/>
          <p:nvPr/>
        </p:nvSpPr>
        <p:spPr>
          <a:xfrm>
            <a:off x="7675881" y="2324986"/>
            <a:ext cx="1082040" cy="191386"/>
          </a:xfrm>
          <a:prstGeom prst="rect">
            <a:avLst/>
          </a:prstGeom>
          <a:noFill/>
          <a:ln>
            <a:solidFill>
              <a:srgbClr val="1A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723442-66A1-AD89-F746-AF0D499B6729}"/>
              </a:ext>
            </a:extLst>
          </p:cNvPr>
          <p:cNvCxnSpPr>
            <a:cxnSpLocks/>
          </p:cNvCxnSpPr>
          <p:nvPr/>
        </p:nvCxnSpPr>
        <p:spPr>
          <a:xfrm flipV="1">
            <a:off x="8286908" y="1764969"/>
            <a:ext cx="0" cy="560017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3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24D8A5-F088-544A-BDBD-BA904C4E6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HOM absorber high power test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C8F2B7D-20F9-8A46-94EA-A537DFE8F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NiCr</a:t>
            </a:r>
            <a:r>
              <a:rPr lang="en-US" dirty="0"/>
              <a:t> (1.0×10</a:t>
            </a:r>
            <a:r>
              <a:rPr lang="en-US" baseline="30000" dirty="0"/>
              <a:t>6</a:t>
            </a:r>
            <a:r>
              <a:rPr lang="en-US" dirty="0"/>
              <a:t> S/m) coating layers.</a:t>
            </a:r>
          </a:p>
          <a:p>
            <a:r>
              <a:rPr lang="en-US" dirty="0"/>
              <a:t>RF design verification at high accelerating gradient (~100 MV/m)</a:t>
            </a:r>
          </a:p>
          <a:p>
            <a:pPr lvl="1"/>
            <a:r>
              <a:rPr lang="en-US" dirty="0"/>
              <a:t>Breakdown test</a:t>
            </a:r>
          </a:p>
          <a:p>
            <a:pPr lvl="1"/>
            <a:r>
              <a:rPr lang="en-US" dirty="0" err="1"/>
              <a:t>Multipactor</a:t>
            </a:r>
            <a:r>
              <a:rPr lang="en-US" dirty="0"/>
              <a:t> detection</a:t>
            </a:r>
          </a:p>
          <a:p>
            <a:r>
              <a:rPr lang="en-US" dirty="0"/>
              <a:t>Absorber performance vs. breakdowns.</a:t>
            </a:r>
          </a:p>
          <a:p>
            <a:pPr lvl="1"/>
            <a:r>
              <a:rPr lang="en-US" dirty="0"/>
              <a:t>Damage examination</a:t>
            </a:r>
          </a:p>
        </p:txBody>
      </p:sp>
      <p:pic>
        <p:nvPicPr>
          <p:cNvPr id="3" name="Picture 2" descr="A picture containing colorfulness, electric blue, blue, graphics&#10;&#10;Description automatically generated">
            <a:extLst>
              <a:ext uri="{FF2B5EF4-FFF2-40B4-BE49-F238E27FC236}">
                <a16:creationId xmlns:a16="http://schemas.microsoft.com/office/drawing/2014/main" id="{B04AEB38-791B-D981-46B7-1DBBEE6A3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372" y="1548871"/>
            <a:ext cx="3268454" cy="2045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23DFDB-FE3E-4A7A-ECA2-0F9590C4F17D}"/>
              </a:ext>
            </a:extLst>
          </p:cNvPr>
          <p:cNvSpPr txBox="1"/>
          <p:nvPr/>
        </p:nvSpPr>
        <p:spPr>
          <a:xfrm>
            <a:off x="5374642" y="151500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|</a:t>
            </a:r>
            <a:r>
              <a:rPr lang="en-US" b="1" i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| plot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251BE-2AE4-7B4A-1E35-394F9AEA3D79}"/>
              </a:ext>
            </a:extLst>
          </p:cNvPr>
          <p:cNvSpPr txBox="1"/>
          <p:nvPr/>
        </p:nvSpPr>
        <p:spPr>
          <a:xfrm>
            <a:off x="7648902" y="2032071"/>
            <a:ext cx="109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peak field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1F96D9-E68F-F800-90A6-BD767F2ED377}"/>
              </a:ext>
            </a:extLst>
          </p:cNvPr>
          <p:cNvCxnSpPr>
            <a:cxnSpLocks/>
          </p:cNvCxnSpPr>
          <p:nvPr/>
        </p:nvCxnSpPr>
        <p:spPr>
          <a:xfrm flipH="1" flipV="1">
            <a:off x="7547301" y="1864167"/>
            <a:ext cx="243022" cy="272869"/>
          </a:xfrm>
          <a:prstGeom prst="straightConnector1">
            <a:avLst/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E7DA28-9943-F5E8-07C8-4A285FA3B69A}"/>
              </a:ext>
            </a:extLst>
          </p:cNvPr>
          <p:cNvCxnSpPr>
            <a:cxnSpLocks/>
          </p:cNvCxnSpPr>
          <p:nvPr/>
        </p:nvCxnSpPr>
        <p:spPr>
          <a:xfrm flipH="1" flipV="1">
            <a:off x="7410450" y="1961682"/>
            <a:ext cx="312143" cy="241510"/>
          </a:xfrm>
          <a:prstGeom prst="straightConnector1">
            <a:avLst/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C2383B1-158A-C62A-D024-AB4473AD4816}"/>
              </a:ext>
            </a:extLst>
          </p:cNvPr>
          <p:cNvSpPr/>
          <p:nvPr/>
        </p:nvSpPr>
        <p:spPr>
          <a:xfrm rot="526434">
            <a:off x="6813554" y="2760011"/>
            <a:ext cx="911028" cy="264922"/>
          </a:xfrm>
          <a:prstGeom prst="parallelogram">
            <a:avLst>
              <a:gd name="adj" fmla="val 358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35BFC5-3B5A-3C62-3C6A-C665CC24AAD3}"/>
              </a:ext>
            </a:extLst>
          </p:cNvPr>
          <p:cNvSpPr txBox="1"/>
          <p:nvPr/>
        </p:nvSpPr>
        <p:spPr>
          <a:xfrm rot="537635">
            <a:off x="7580074" y="2908200"/>
            <a:ext cx="12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field in gap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6C497F-1D91-EBCA-AC1A-517F17DFBDCC}"/>
              </a:ext>
            </a:extLst>
          </p:cNvPr>
          <p:cNvSpPr txBox="1"/>
          <p:nvPr/>
        </p:nvSpPr>
        <p:spPr>
          <a:xfrm>
            <a:off x="5441997" y="340391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E18A27-BF45-8ABC-CA7C-67F2EF7CC5A9}"/>
              </a:ext>
            </a:extLst>
          </p:cNvPr>
          <p:cNvSpPr txBox="1"/>
          <p:nvPr/>
        </p:nvSpPr>
        <p:spPr>
          <a:xfrm>
            <a:off x="5441997" y="28289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8088A4-B17B-83A2-6B7A-1B9E10E03F4F}"/>
              </a:ext>
            </a:extLst>
          </p:cNvPr>
          <p:cNvSpPr txBox="1"/>
          <p:nvPr/>
        </p:nvSpPr>
        <p:spPr>
          <a:xfrm>
            <a:off x="5367150" y="2692078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(arb. units)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AAE852-74C6-7C27-856C-99D75E2F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213" y="2952947"/>
            <a:ext cx="88250" cy="584309"/>
          </a:xfrm>
          <a:prstGeom prst="rect">
            <a:avLst/>
          </a:prstGeom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4575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24D8A5-F088-544A-BDBD-BA904C4E6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Two-cell cavity design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C8F2B7D-20F9-8A46-94EA-A537DFE8F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π-mode operation, critical coupling.</a:t>
            </a:r>
          </a:p>
          <a:p>
            <a:r>
              <a:rPr lang="en-US" dirty="0"/>
              <a:t>HOM damping: straight waveguide slot.</a:t>
            </a:r>
          </a:p>
          <a:p>
            <a:r>
              <a:rPr lang="en-US" dirty="0"/>
              <a:t>HOM damping optimization.</a:t>
            </a:r>
          </a:p>
          <a:p>
            <a:pPr lvl="1"/>
            <a:r>
              <a:rPr lang="en-US" dirty="0"/>
              <a:t>Waveguide longitudinal extension length</a:t>
            </a:r>
          </a:p>
          <a:p>
            <a:pPr lvl="1"/>
            <a:r>
              <a:rPr lang="en-US" dirty="0"/>
              <a:t>Waveguide transverse sizes</a:t>
            </a:r>
          </a:p>
          <a:p>
            <a:pPr lvl="2"/>
            <a:r>
              <a:rPr lang="en-US" dirty="0"/>
              <a:t>Eigenmode optimization result: 34 mm &amp; 50 mm</a:t>
            </a:r>
          </a:p>
          <a:p>
            <a:pPr lvl="2"/>
            <a:r>
              <a:rPr lang="en-US" dirty="0"/>
              <a:t>Finalized dimension: 45 mm</a:t>
            </a:r>
          </a:p>
        </p:txBody>
      </p:sp>
      <p:pic>
        <p:nvPicPr>
          <p:cNvPr id="37" name="Picture 36" descr="A picture containing design&#10;&#10;Description automatically generated with low confidence">
            <a:extLst>
              <a:ext uri="{FF2B5EF4-FFF2-40B4-BE49-F238E27FC236}">
                <a16:creationId xmlns:a16="http://schemas.microsoft.com/office/drawing/2014/main" id="{D11B0B8D-0C1A-DDCF-CCAD-7F6E6C15E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97" y="2129170"/>
            <a:ext cx="2956503" cy="26018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F1932A-656C-27DB-AB58-1B430FE9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567" y="617838"/>
            <a:ext cx="1965961" cy="129704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2707696-3F37-69F1-61A9-D8E6D8671CA8}"/>
              </a:ext>
            </a:extLst>
          </p:cNvPr>
          <p:cNvSpPr/>
          <p:nvPr/>
        </p:nvSpPr>
        <p:spPr>
          <a:xfrm>
            <a:off x="6591327" y="1525280"/>
            <a:ext cx="961821" cy="261610"/>
          </a:xfrm>
          <a:prstGeom prst="rect">
            <a:avLst/>
          </a:prstGeom>
          <a:scene3d>
            <a:camera prst="orthographicFront">
              <a:rot lat="20400000" lon="2400000" rev="0"/>
            </a:camera>
            <a:lightRig rig="threePt" dir="t"/>
          </a:scene3d>
        </p:spPr>
        <p:txBody>
          <a:bodyPr wrap="square">
            <a:spAutoFit/>
            <a:scene3d>
              <a:camera prst="isometricRightUp">
                <a:rot lat="1512546" lon="19189069" rev="420000"/>
              </a:camera>
              <a:lightRig rig="threePt" dir="t"/>
            </a:scene3d>
          </a:bodyPr>
          <a:lstStyle/>
          <a:p>
            <a:pPr lvl="0" algn="just"/>
            <a:r>
              <a:rPr lang="en-US" sz="1050" dirty="0" err="1">
                <a:latin typeface="Arial" panose="020B0604020202020204" pitchFamily="34" charset="0"/>
                <a:ea typeface="Source Sans Pro" panose="020B0503030403020204" pitchFamily="34" charset="0"/>
                <a:cs typeface="Times"/>
              </a:rPr>
              <a:t>NiCr</a:t>
            </a:r>
            <a:r>
              <a:rPr lang="en-US" sz="1050" dirty="0">
                <a:latin typeface="Arial" panose="020B0604020202020204" pitchFamily="34" charset="0"/>
                <a:ea typeface="Source Sans Pro" panose="020B0503030403020204" pitchFamily="34" charset="0"/>
                <a:cs typeface="Times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Source Sans Pro" panose="020B0503030403020204" pitchFamily="34" charset="0"/>
                <a:cs typeface="Times"/>
              </a:rPr>
              <a:t>coating</a:t>
            </a:r>
          </a:p>
        </p:txBody>
      </p:sp>
    </p:spTree>
    <p:extLst>
      <p:ext uri="{BB962C8B-B14F-4D97-AF65-F5344CB8AC3E}">
        <p14:creationId xmlns:p14="http://schemas.microsoft.com/office/powerpoint/2010/main" val="229891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24D8A5-F088-544A-BDBD-BA904C4E6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HOM damping waveguide transverse dimension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C8F2B7D-20F9-8A46-94EA-A537DFE8F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1143000"/>
            <a:ext cx="4887336" cy="3195638"/>
          </a:xfrm>
        </p:spPr>
        <p:txBody>
          <a:bodyPr/>
          <a:lstStyle/>
          <a:p>
            <a:r>
              <a:rPr lang="en-US" dirty="0"/>
              <a:t>Providing maximal damping of HOM.</a:t>
            </a:r>
          </a:p>
          <a:p>
            <a:r>
              <a:rPr lang="en-US" dirty="0"/>
              <a:t>Rejecting additional parasitic modes introduced by the HOM damping waveguides.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78BEF9-42C1-54A9-1438-9FEE7A2894AD}"/>
              </a:ext>
            </a:extLst>
          </p:cNvPr>
          <p:cNvGrpSpPr/>
          <p:nvPr/>
        </p:nvGrpSpPr>
        <p:grpSpPr>
          <a:xfrm>
            <a:off x="1024536" y="2128567"/>
            <a:ext cx="3529159" cy="2631024"/>
            <a:chOff x="1179227" y="2128936"/>
            <a:chExt cx="3529159" cy="26310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A08238-C082-38F8-53CD-BC73A3BF6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993"/>
            <a:stretch/>
          </p:blipFill>
          <p:spPr>
            <a:xfrm>
              <a:off x="1179227" y="2128936"/>
              <a:ext cx="3392773" cy="2631024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2ADCAC8-7942-5B76-5225-00D87A2CF9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1442" y="3902516"/>
              <a:ext cx="461910" cy="147524"/>
            </a:xfrm>
            <a:prstGeom prst="line">
              <a:avLst/>
            </a:prstGeom>
            <a:ln w="25400">
              <a:solidFill>
                <a:srgbClr val="E4730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ADEE6B8-7615-5659-6F0E-74C250B6ED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6634" y="3929186"/>
              <a:ext cx="0" cy="409452"/>
            </a:xfrm>
            <a:prstGeom prst="line">
              <a:avLst/>
            </a:prstGeom>
            <a:ln w="25400">
              <a:solidFill>
                <a:srgbClr val="E47302"/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61A947-BFF2-B330-1F2B-95B3ED117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642" y="4034800"/>
              <a:ext cx="0" cy="642422"/>
            </a:xfrm>
            <a:prstGeom prst="line">
              <a:avLst/>
            </a:prstGeom>
            <a:ln w="25400">
              <a:solidFill>
                <a:srgbClr val="E47302"/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51D8EF-AA3F-55CC-2043-0B29B6FB9A3A}"/>
                </a:ext>
              </a:extLst>
            </p:cNvPr>
            <p:cNvSpPr txBox="1"/>
            <p:nvPr/>
          </p:nvSpPr>
          <p:spPr>
            <a:xfrm rot="5400000">
              <a:off x="1705482" y="4147085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E47302"/>
                  </a:solidFill>
                  <a:effectLst>
                    <a:glow rad="101600">
                      <a:schemeClr val="bg1"/>
                    </a:glow>
                  </a:effectLst>
                </a:rPr>
                <a:t>22.0 mm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DDD75-0017-EC56-9771-0429EC9D4742}"/>
                </a:ext>
              </a:extLst>
            </p:cNvPr>
            <p:cNvSpPr txBox="1"/>
            <p:nvPr/>
          </p:nvSpPr>
          <p:spPr>
            <a:xfrm rot="5400000">
              <a:off x="1390987" y="4251006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E47302"/>
                  </a:solidFill>
                  <a:effectLst>
                    <a:glow rad="101600">
                      <a:schemeClr val="bg1"/>
                    </a:glow>
                  </a:effectLst>
                </a:rPr>
                <a:t>34.0 mm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6BC0C4-2B28-7E01-0A3E-11EE1E94CD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1442" y="4490333"/>
              <a:ext cx="700125" cy="223604"/>
            </a:xfrm>
            <a:prstGeom prst="line">
              <a:avLst/>
            </a:prstGeom>
            <a:ln w="25400">
              <a:solidFill>
                <a:srgbClr val="E4730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2B880F-93D3-E6F7-88EA-F7B367EE90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6930" y="4258942"/>
              <a:ext cx="354636" cy="113263"/>
            </a:xfrm>
            <a:prstGeom prst="line">
              <a:avLst/>
            </a:prstGeom>
            <a:ln w="25400">
              <a:solidFill>
                <a:srgbClr val="E4730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A39792-B997-9B99-AEA6-181544A56B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41776" y="3773424"/>
              <a:ext cx="243840" cy="91423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810C83-03B3-8E73-F666-BB39BCB817FC}"/>
                </a:ext>
              </a:extLst>
            </p:cNvPr>
            <p:cNvSpPr txBox="1"/>
            <p:nvPr/>
          </p:nvSpPr>
          <p:spPr>
            <a:xfrm>
              <a:off x="3747668" y="3664644"/>
              <a:ext cx="960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unwanted waveguide mode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7742C7-D05D-F686-CB7A-351BF5200A05}"/>
                </a:ext>
              </a:extLst>
            </p:cNvPr>
            <p:cNvSpPr txBox="1"/>
            <p:nvPr/>
          </p:nvSpPr>
          <p:spPr>
            <a:xfrm>
              <a:off x="3154128" y="4282570"/>
              <a:ext cx="1436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FF0000"/>
                  </a:solidFill>
                </a:rPr>
                <a:t>Q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0, </a:t>
              </a:r>
              <a:r>
                <a:rPr lang="en-US" sz="1200" baseline="-25000" dirty="0" err="1">
                  <a:solidFill>
                    <a:srgbClr val="FF0000"/>
                  </a:solidFill>
                </a:rPr>
                <a:t>NiCr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-coated</a:t>
              </a:r>
              <a:r>
                <a:rPr lang="en-US" sz="1200" dirty="0">
                  <a:solidFill>
                    <a:srgbClr val="FF0000"/>
                  </a:solidFill>
                </a:rPr>
                <a:t> = 10721</a:t>
              </a:r>
            </a:p>
            <a:p>
              <a:r>
                <a:rPr lang="en-US" sz="1200" i="1" dirty="0">
                  <a:solidFill>
                    <a:srgbClr val="FF0000"/>
                  </a:solidFill>
                </a:rPr>
                <a:t>Q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0, uncoated     </a:t>
              </a:r>
              <a:r>
                <a:rPr lang="en-US" sz="700" baseline="-25000" dirty="0">
                  <a:solidFill>
                    <a:srgbClr val="FF0000"/>
                  </a:solidFill>
                </a:rPr>
                <a:t>  </a:t>
              </a:r>
              <a:r>
                <a:rPr lang="en-US" sz="1200" dirty="0">
                  <a:solidFill>
                    <a:srgbClr val="FF0000"/>
                  </a:solidFill>
                </a:rPr>
                <a:t>= 13152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49A95CA-A63E-7FEF-8351-CBFD598D0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83" y="710666"/>
            <a:ext cx="2989523" cy="4114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B9FED-6C1D-396B-B15C-047854B4AC25}"/>
              </a:ext>
            </a:extLst>
          </p:cNvPr>
          <p:cNvSpPr txBox="1"/>
          <p:nvPr/>
        </p:nvSpPr>
        <p:spPr>
          <a:xfrm>
            <a:off x="5562783" y="402889"/>
            <a:ext cx="2616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b="1" dirty="0"/>
              <a:t>Two-cell</a:t>
            </a:r>
            <a:r>
              <a:rPr lang="en-US" sz="1400" dirty="0"/>
              <a:t> HOM simulation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27A0D-0450-2362-22D3-DD6DD2833711}"/>
              </a:ext>
            </a:extLst>
          </p:cNvPr>
          <p:cNvSpPr txBox="1"/>
          <p:nvPr/>
        </p:nvSpPr>
        <p:spPr>
          <a:xfrm>
            <a:off x="3973175" y="34508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EED86-852A-AEE4-0053-E0397AD62906}"/>
              </a:ext>
            </a:extLst>
          </p:cNvPr>
          <p:cNvSpPr txBox="1"/>
          <p:nvPr/>
        </p:nvSpPr>
        <p:spPr>
          <a:xfrm>
            <a:off x="3973175" y="28759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01BE88-2629-E016-12A8-2839C7C4F408}"/>
              </a:ext>
            </a:extLst>
          </p:cNvPr>
          <p:cNvSpPr txBox="1"/>
          <p:nvPr/>
        </p:nvSpPr>
        <p:spPr>
          <a:xfrm>
            <a:off x="3501264" y="2735066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(arb. units)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9E4CC5-A511-14C3-B966-DF66D5CEF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330" y="3006090"/>
            <a:ext cx="88250" cy="5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3616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19721</TotalTime>
  <Words>832</Words>
  <Application>Microsoft Office PowerPoint</Application>
  <PresentationFormat>On-screen Show (16:9)</PresentationFormat>
  <Paragraphs>162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Acumin Pro</vt:lpstr>
      <vt:lpstr>Arial</vt:lpstr>
      <vt:lpstr>Calibri</vt:lpstr>
      <vt:lpstr>System Font Regular</vt:lpstr>
      <vt:lpstr>Wingdings</vt:lpstr>
      <vt:lpstr>Main</vt:lpstr>
      <vt:lpstr>Custom Design</vt:lpstr>
      <vt:lpstr>C-band two-cell high-gradient RF cavity for high power HOM absorber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Xu, Haoran</cp:lastModifiedBy>
  <cp:revision>384</cp:revision>
  <dcterms:created xsi:type="dcterms:W3CDTF">2020-12-17T00:35:24Z</dcterms:created>
  <dcterms:modified xsi:type="dcterms:W3CDTF">2023-05-17T14:30:59Z</dcterms:modified>
</cp:coreProperties>
</file>