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17"/>
  </p:notesMasterIdLst>
  <p:handoutMasterIdLst>
    <p:handoutMasterId r:id="rId18"/>
  </p:handoutMasterIdLst>
  <p:sldIdLst>
    <p:sldId id="277" r:id="rId3"/>
    <p:sldId id="327" r:id="rId4"/>
    <p:sldId id="338" r:id="rId5"/>
    <p:sldId id="328" r:id="rId6"/>
    <p:sldId id="330" r:id="rId7"/>
    <p:sldId id="329" r:id="rId8"/>
    <p:sldId id="331" r:id="rId9"/>
    <p:sldId id="332" r:id="rId10"/>
    <p:sldId id="334" r:id="rId11"/>
    <p:sldId id="333" r:id="rId12"/>
    <p:sldId id="335" r:id="rId13"/>
    <p:sldId id="337" r:id="rId14"/>
    <p:sldId id="336" r:id="rId15"/>
    <p:sldId id="325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, Haoran" initials="XH" lastIdx="0" clrIdx="0">
    <p:extLst>
      <p:ext uri="{19B8F6BF-5375-455C-9EA6-DF929625EA0E}">
        <p15:presenceInfo xmlns:p15="http://schemas.microsoft.com/office/powerpoint/2012/main" userId="S-1-5-21-1229272821-838170752-1417001333-92825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BF4"/>
    <a:srgbClr val="000F7E"/>
    <a:srgbClr val="0070C1"/>
    <a:srgbClr val="BF0A30"/>
    <a:srgbClr val="09198D"/>
    <a:srgbClr val="FF9129"/>
    <a:srgbClr val="00AA64"/>
    <a:srgbClr val="1A70B8"/>
    <a:srgbClr val="0A197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03"/>
    <p:restoredTop sz="94953"/>
  </p:normalViewPr>
  <p:slideViewPr>
    <p:cSldViewPr snapToGrid="0" snapToObjects="1" showGuides="1">
      <p:cViewPr varScale="1">
        <p:scale>
          <a:sx n="113" d="100"/>
          <a:sy n="113" d="100"/>
        </p:scale>
        <p:origin x="672" y="91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384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6B804-3E45-364D-A045-BB358CB8E6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BAC92-B99D-FF4D-A990-D686745CA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749E-04CE-F245-A958-C4F030697BC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6A46C-39E5-FF4C-9921-815AC4BE94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FC7B7-2133-5C4A-AC28-C1AA9FF1AC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CEA21-F2A0-454B-B622-7D3A8835A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9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0" y="190440"/>
            <a:ext cx="8805439" cy="495306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28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2C70FB-7F53-074A-B6BE-83A5226B1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90440"/>
            <a:ext cx="4571999" cy="4953060"/>
          </a:xfrm>
          <a:prstGeom prst="rect">
            <a:avLst/>
          </a:prstGeom>
          <a:ln>
            <a:noFill/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99572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2C70FB-7F53-074A-B6BE-83A5226B1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90440"/>
            <a:ext cx="4571999" cy="4953060"/>
          </a:xfrm>
          <a:prstGeom prst="rect">
            <a:avLst/>
          </a:prstGeom>
          <a:ln>
            <a:noFill/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28704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12463272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4933" y="-141546"/>
            <a:ext cx="6079068" cy="528504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320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5/17/2023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4A7A8-335B-174E-9471-7B8989F42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C7184-67F4-D44E-A683-638A4BD08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08182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6886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5/17/2023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DB747-6C5D-1648-A189-AC12B7E1788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4811397"/>
            <a:ext cx="1033271" cy="2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24" r:id="rId15"/>
    <p:sldLayoutId id="2147483726" r:id="rId16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0E74A-F632-C648-A3E6-DE91F97087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75" r:id="rId2"/>
    <p:sldLayoutId id="2147483708" r:id="rId3"/>
    <p:sldLayoutId id="2147483694" r:id="rId4"/>
    <p:sldLayoutId id="2147483705" r:id="rId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3B99C6-D0D0-D441-BB88-E3B30F0BF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373" y="1486403"/>
            <a:ext cx="8041688" cy="1169551"/>
          </a:xfrm>
        </p:spPr>
        <p:txBody>
          <a:bodyPr>
            <a:normAutofit/>
          </a:bodyPr>
          <a:lstStyle/>
          <a:p>
            <a:r>
              <a:rPr lang="en-US" sz="2000" dirty="0"/>
              <a:t>C-band RF photoinjector cavity for testing photocathodes under extreme fields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7859A57D-2C14-6348-B5C3-04566EA08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2671309"/>
            <a:ext cx="8041862" cy="485140"/>
          </a:xfrm>
        </p:spPr>
        <p:txBody>
          <a:bodyPr>
            <a:normAutofit/>
          </a:bodyPr>
          <a:lstStyle/>
          <a:p>
            <a:r>
              <a:rPr lang="en-US" dirty="0"/>
              <a:t>Haoran Xu, Petr M. Anisimov, and Evgenya I. Simakov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97A665-BC2C-524C-A7EC-3526226D8D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05/17/2023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944ADC2-4BBE-A04E-9F43-2E4E7BE0DB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LA-UR-23-25213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27" y="3752850"/>
            <a:ext cx="2216028" cy="90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2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24D8A5-F088-544A-BDBD-BA904C4E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Entire-cavity RF analysis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8F2B7D-20F9-8A46-94EA-A537DFE8FA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Local peak E-field normalized to </a:t>
            </a:r>
            <a:r>
              <a:rPr lang="en-US" i="1" dirty="0" err="1"/>
              <a:t>E</a:t>
            </a:r>
            <a:r>
              <a:rPr lang="en-US" i="1" baseline="-25000" dirty="0" err="1"/>
              <a:t>m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dirty="0"/>
              <a:t>Local peak H-field normalized to (</a:t>
            </a:r>
            <a:r>
              <a:rPr lang="en-US" i="1" dirty="0" err="1"/>
              <a:t>E</a:t>
            </a:r>
            <a:r>
              <a:rPr lang="en-US" i="1" baseline="-25000" dirty="0" err="1"/>
              <a:t>m</a:t>
            </a:r>
            <a:r>
              <a:rPr lang="en-US" dirty="0"/>
              <a:t>/</a:t>
            </a:r>
            <a:r>
              <a:rPr lang="en-US" i="1" dirty="0"/>
              <a:t>Z</a:t>
            </a:r>
            <a:r>
              <a:rPr lang="en-US" baseline="-25000" dirty="0"/>
              <a:t>0</a:t>
            </a:r>
            <a:r>
              <a:rPr lang="en-US" dirty="0"/>
              <a:t>).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Z</a:t>
            </a:r>
            <a:r>
              <a:rPr lang="en-US" baseline="-25000" dirty="0"/>
              <a:t>0</a:t>
            </a:r>
            <a:r>
              <a:rPr lang="en-US" dirty="0"/>
              <a:t> = 377 Ω.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630" y="762000"/>
            <a:ext cx="3215033" cy="34369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14359" y="4198938"/>
            <a:ext cx="298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100-MV/m cathode peak field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499732"/>
              </p:ext>
            </p:extLst>
          </p:nvPr>
        </p:nvGraphicFramePr>
        <p:xfrm>
          <a:off x="584200" y="2385378"/>
          <a:ext cx="2246816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6116">
                  <a:extLst>
                    <a:ext uri="{9D8B030D-6E8A-4147-A177-3AD203B41FA5}">
                      <a16:colId xmlns:a16="http://schemas.microsoft.com/office/drawing/2014/main" val="215258089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3692245394"/>
                    </a:ext>
                  </a:extLst>
                </a:gridCol>
              </a:tblGrid>
              <a:tr h="124315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Electric field</a:t>
                      </a:r>
                      <a:r>
                        <a:rPr lang="en-US" sz="1100" baseline="0" dirty="0"/>
                        <a:t> local peak values</a:t>
                      </a:r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56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103152"/>
                  </a:ext>
                </a:extLst>
              </a:tr>
              <a:tr h="120941">
                <a:tc>
                  <a:txBody>
                    <a:bodyPr/>
                    <a:lstStyle/>
                    <a:p>
                      <a:r>
                        <a:rPr lang="en-US" sz="1100" dirty="0"/>
                        <a:t>Cathode cell overall</a:t>
                      </a:r>
                      <a:endParaRPr lang="en-US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4276278"/>
                  </a:ext>
                </a:extLst>
              </a:tr>
              <a:tr h="120941">
                <a:tc>
                  <a:txBody>
                    <a:bodyPr/>
                    <a:lstStyle/>
                    <a:p>
                      <a:r>
                        <a:rPr lang="en-US" sz="1100" dirty="0"/>
                        <a:t>Cathode plane</a:t>
                      </a:r>
                      <a:endParaRPr lang="en-US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9937994"/>
                  </a:ext>
                </a:extLst>
              </a:tr>
              <a:tr h="120941">
                <a:tc>
                  <a:txBody>
                    <a:bodyPr/>
                    <a:lstStyle/>
                    <a:p>
                      <a:r>
                        <a:rPr lang="en-US" sz="1100" dirty="0"/>
                        <a:t>Cathode cell coupling slot</a:t>
                      </a:r>
                      <a:endParaRPr lang="en-US" sz="1100" i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9387894"/>
                  </a:ext>
                </a:extLst>
              </a:tr>
              <a:tr h="120941">
                <a:tc>
                  <a:txBody>
                    <a:bodyPr/>
                    <a:lstStyle/>
                    <a:p>
                      <a:r>
                        <a:rPr lang="en-US" sz="1100" dirty="0"/>
                        <a:t>Full cell overall</a:t>
                      </a:r>
                      <a:endParaRPr lang="en-US" sz="1100" i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8481995"/>
                  </a:ext>
                </a:extLst>
              </a:tr>
              <a:tr h="120941">
                <a:tc>
                  <a:txBody>
                    <a:bodyPr/>
                    <a:lstStyle/>
                    <a:p>
                      <a:r>
                        <a:rPr lang="en-US" sz="1100" dirty="0"/>
                        <a:t>Full cell coupling slot</a:t>
                      </a:r>
                      <a:endParaRPr lang="en-US" sz="1100" i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669785"/>
                  </a:ext>
                </a:extLst>
              </a:tr>
              <a:tr h="120941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Choke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0.059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33497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10640"/>
              </p:ext>
            </p:extLst>
          </p:nvPr>
        </p:nvGraphicFramePr>
        <p:xfrm>
          <a:off x="2984500" y="2385378"/>
          <a:ext cx="2246816" cy="1297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215258089"/>
                    </a:ext>
                  </a:extLst>
                </a:gridCol>
                <a:gridCol w="583116">
                  <a:extLst>
                    <a:ext uri="{9D8B030D-6E8A-4147-A177-3AD203B41FA5}">
                      <a16:colId xmlns:a16="http://schemas.microsoft.com/office/drawing/2014/main" val="3692245394"/>
                    </a:ext>
                  </a:extLst>
                </a:gridCol>
              </a:tblGrid>
              <a:tr h="259722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Magnetic field</a:t>
                      </a:r>
                      <a:r>
                        <a:rPr lang="en-US" sz="1100" baseline="0" dirty="0"/>
                        <a:t> local peak values</a:t>
                      </a:r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56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103152"/>
                  </a:ext>
                </a:extLst>
              </a:tr>
              <a:tr h="259722">
                <a:tc>
                  <a:txBody>
                    <a:bodyPr/>
                    <a:lstStyle/>
                    <a:p>
                      <a:r>
                        <a:rPr lang="en-US" sz="1100" dirty="0"/>
                        <a:t>Cathode plane</a:t>
                      </a:r>
                      <a:endParaRPr lang="en-US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9937994"/>
                  </a:ext>
                </a:extLst>
              </a:tr>
              <a:tr h="259722">
                <a:tc>
                  <a:txBody>
                    <a:bodyPr/>
                    <a:lstStyle/>
                    <a:p>
                      <a:r>
                        <a:rPr lang="en-US" sz="1100" dirty="0"/>
                        <a:t>Cathode cell coupling slot</a:t>
                      </a:r>
                      <a:endParaRPr lang="en-US" sz="1100" i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9387894"/>
                  </a:ext>
                </a:extLst>
              </a:tr>
              <a:tr h="259722">
                <a:tc>
                  <a:txBody>
                    <a:bodyPr/>
                    <a:lstStyle/>
                    <a:p>
                      <a:r>
                        <a:rPr lang="en-US" sz="1100" dirty="0"/>
                        <a:t>Full cell coupling slot</a:t>
                      </a:r>
                      <a:endParaRPr lang="en-US" sz="1100" i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669785"/>
                  </a:ext>
                </a:extLst>
              </a:tr>
              <a:tr h="241272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Choke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0.035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150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275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B9135-7BF8-C941-ACAB-39BD7EFC1F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Fabrication and challenges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ACC5B-BA06-3F4A-9377-DCB7FD59C2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OFHC copper cavity fabricated in halves, and then brazed together.</a:t>
            </a:r>
          </a:p>
          <a:p>
            <a:r>
              <a:rPr lang="en-US" dirty="0"/>
              <a:t>One pair of tuners for each cell.</a:t>
            </a:r>
          </a:p>
          <a:p>
            <a:r>
              <a:rPr lang="en-US"/>
              <a:t>Machining tolerance </a:t>
            </a:r>
            <a:r>
              <a:rPr lang="en-US" dirty="0"/>
              <a:t>sensitivity.</a:t>
            </a:r>
          </a:p>
          <a:p>
            <a:pPr lvl="1"/>
            <a:r>
              <a:rPr lang="en-US" dirty="0"/>
              <a:t>0.001-inch increase of the elliptical cell profile minor radius results in 5-MHz reduction in the cell resonant frequency.</a:t>
            </a:r>
          </a:p>
          <a:p>
            <a:pPr lvl="1"/>
            <a:r>
              <a:rPr lang="en-US" dirty="0"/>
              <a:t>0.001-inch increase of the waveguide splitter choke size results in 1% increase in the peak electric field ratio in the cathode cell to that in the full cell.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34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24D8A5-F088-544A-BDBD-BA904C4E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Emittance compensation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8F2B7D-20F9-8A46-94EA-A537DFE8FA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Based on the UCLA TOPGUN analysis.</a:t>
            </a:r>
          </a:p>
          <a:p>
            <a:pPr>
              <a:spcBef>
                <a:spcPts val="1200"/>
              </a:spcBef>
            </a:pPr>
            <a:r>
              <a:rPr lang="en-US" dirty="0"/>
              <a:t>Minimized normalized emittance is a function of the excess energy.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59D52BEB-191E-773A-4E71-69B4F95FA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451" y="290207"/>
            <a:ext cx="3539149" cy="2395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614" y="2709013"/>
            <a:ext cx="3001936" cy="200482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907893"/>
              </p:ext>
            </p:extLst>
          </p:nvPr>
        </p:nvGraphicFramePr>
        <p:xfrm>
          <a:off x="515923" y="2336400"/>
          <a:ext cx="461294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999">
                  <a:extLst>
                    <a:ext uri="{9D8B030D-6E8A-4147-A177-3AD203B41FA5}">
                      <a16:colId xmlns:a16="http://schemas.microsoft.com/office/drawing/2014/main" val="215258089"/>
                    </a:ext>
                  </a:extLst>
                </a:gridCol>
                <a:gridCol w="1587945">
                  <a:extLst>
                    <a:ext uri="{9D8B030D-6E8A-4147-A177-3AD203B41FA5}">
                      <a16:colId xmlns:a16="http://schemas.microsoft.com/office/drawing/2014/main" val="3692245394"/>
                    </a:ext>
                  </a:extLst>
                </a:gridCol>
              </a:tblGrid>
              <a:tr h="247534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Optimization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56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103152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Cathode peak electric field</a:t>
                      </a:r>
                      <a:endParaRPr lang="en-US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240 MV/m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4276278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Bunch charge</a:t>
                      </a:r>
                      <a:endParaRPr lang="en-US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9937994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Laser </a:t>
                      </a:r>
                      <a:r>
                        <a:rPr lang="en-US" sz="1100" dirty="0" err="1"/>
                        <a:t>rms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sopt</a:t>
                      </a:r>
                      <a:r>
                        <a:rPr lang="en-US" sz="1100" dirty="0"/>
                        <a:t> size</a:t>
                      </a:r>
                      <a:endParaRPr lang="en-US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220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μm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9387894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Launching phase</a:t>
                      </a:r>
                      <a:endParaRPr lang="en-US" sz="1100" i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125.4 </a:t>
                      </a:r>
                      <a:r>
                        <a:rPr lang="en-US" sz="1100" dirty="0" err="1"/>
                        <a:t>deg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369452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Laser uniform pulse length</a:t>
                      </a:r>
                      <a:endParaRPr lang="en-US" sz="1100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7.3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8481995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Solenoid center position (cathode plane at </a:t>
                      </a: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z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= 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125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669785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Solenoid field FWHM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74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3488190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Solenoid peak 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0.5854 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4963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30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24D8A5-F088-544A-BDBD-BA904C4E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8F2B7D-20F9-8A46-94EA-A537DFE8FA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High power test of the first photoinjector RF cavity.</a:t>
            </a:r>
          </a:p>
          <a:p>
            <a:pPr>
              <a:spcBef>
                <a:spcPts val="1200"/>
              </a:spcBef>
            </a:pPr>
            <a:r>
              <a:rPr lang="en-US" dirty="0"/>
              <a:t>Photocathode development (ACERT).</a:t>
            </a:r>
          </a:p>
          <a:p>
            <a:pPr>
              <a:spcBef>
                <a:spcPts val="1200"/>
              </a:spcBef>
            </a:pPr>
            <a:r>
              <a:rPr lang="en-US" dirty="0"/>
              <a:t>Combined design of photocathode plug and injector cavity.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Current plug design provided by INFN.</a:t>
            </a:r>
          </a:p>
          <a:p>
            <a:pPr>
              <a:spcBef>
                <a:spcPts val="1200"/>
              </a:spcBef>
            </a:pPr>
            <a:r>
              <a:rPr lang="en-US" dirty="0"/>
              <a:t>Solenoid magnet at </a:t>
            </a:r>
            <a:r>
              <a:rPr lang="en-US" dirty="0" err="1"/>
              <a:t>cryo</a:t>
            </a:r>
            <a:r>
              <a:rPr lang="en-US" dirty="0"/>
              <a:t>-temperature.</a:t>
            </a:r>
          </a:p>
          <a:p>
            <a:pPr>
              <a:spcBef>
                <a:spcPts val="1200"/>
              </a:spcBef>
            </a:pPr>
            <a:r>
              <a:rPr lang="en-US" dirty="0" err="1"/>
              <a:t>Cryo</a:t>
            </a:r>
            <a:r>
              <a:rPr lang="en-US" dirty="0"/>
              <a:t>-cooling design.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7A210-0A2B-0F23-18C3-60D93F552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70" y="281411"/>
            <a:ext cx="2998430" cy="225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close up of a metal object&#10;&#10;Description automatically generated with low confidence">
            <a:extLst>
              <a:ext uri="{FF2B5EF4-FFF2-40B4-BE49-F238E27FC236}">
                <a16:creationId xmlns:a16="http://schemas.microsoft.com/office/drawing/2014/main" id="{13B2BA3C-D5F4-E840-89F8-7B7A4D786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43334" r="45000" b="22367"/>
          <a:stretch/>
        </p:blipFill>
        <p:spPr>
          <a:xfrm>
            <a:off x="7045449" y="2756725"/>
            <a:ext cx="1641351" cy="2054563"/>
          </a:xfrm>
          <a:prstGeom prst="rect">
            <a:avLst/>
          </a:prstGeom>
        </p:spPr>
      </p:pic>
      <p:pic>
        <p:nvPicPr>
          <p:cNvPr id="3" name="Picture 2" descr="A picture containing household hardware, metal, fastener, cylinder&#10;&#10;Description automatically generated">
            <a:extLst>
              <a:ext uri="{FF2B5EF4-FFF2-40B4-BE49-F238E27FC236}">
                <a16:creationId xmlns:a16="http://schemas.microsoft.com/office/drawing/2014/main" id="{D36D79E3-7282-7722-06E5-8DEE64E333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8" t="17647" r="39792" b="13281"/>
          <a:stretch/>
        </p:blipFill>
        <p:spPr>
          <a:xfrm>
            <a:off x="5688370" y="2756725"/>
            <a:ext cx="1090655" cy="2054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6350E-F66B-0852-DD48-503E79881545}"/>
              </a:ext>
            </a:extLst>
          </p:cNvPr>
          <p:cNvSpPr txBox="1"/>
          <p:nvPr/>
        </p:nvSpPr>
        <p:spPr>
          <a:xfrm>
            <a:off x="7889915" y="2202418"/>
            <a:ext cx="79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ACERT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A8C69-69E0-DB75-83A5-7ABE3E35BAAC}"/>
              </a:ext>
            </a:extLst>
          </p:cNvPr>
          <p:cNvSpPr txBox="1"/>
          <p:nvPr/>
        </p:nvSpPr>
        <p:spPr>
          <a:xfrm>
            <a:off x="5738300" y="447243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INFN plug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12188-F4F5-B00E-907F-FAE5A2513D71}"/>
              </a:ext>
            </a:extLst>
          </p:cNvPr>
          <p:cNvSpPr txBox="1"/>
          <p:nvPr/>
        </p:nvSpPr>
        <p:spPr>
          <a:xfrm>
            <a:off x="7484232" y="4456098"/>
            <a:ext cx="126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ACERT plug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6189DD-81C3-193F-C3C7-E148156A9A76}"/>
              </a:ext>
            </a:extLst>
          </p:cNvPr>
          <p:cNvCxnSpPr/>
          <p:nvPr/>
        </p:nvCxnSpPr>
        <p:spPr>
          <a:xfrm>
            <a:off x="5842635" y="3202305"/>
            <a:ext cx="0" cy="21145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16BA08-D5EA-0AA4-FB86-7C8B1F9AD791}"/>
              </a:ext>
            </a:extLst>
          </p:cNvPr>
          <p:cNvCxnSpPr>
            <a:cxnSpLocks/>
          </p:cNvCxnSpPr>
          <p:nvPr/>
        </p:nvCxnSpPr>
        <p:spPr>
          <a:xfrm flipH="1">
            <a:off x="6621780" y="3270885"/>
            <a:ext cx="20955" cy="21145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FF9015-366E-78F8-567D-A46518672404}"/>
              </a:ext>
            </a:extLst>
          </p:cNvPr>
          <p:cNvCxnSpPr>
            <a:cxnSpLocks/>
          </p:cNvCxnSpPr>
          <p:nvPr/>
        </p:nvCxnSpPr>
        <p:spPr>
          <a:xfrm flipH="1" flipV="1">
            <a:off x="5859847" y="3306127"/>
            <a:ext cx="761933" cy="70485"/>
          </a:xfrm>
          <a:prstGeom prst="line">
            <a:avLst/>
          </a:prstGeom>
          <a:ln w="1270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7CDB2B2-CF54-B56A-88BD-45272F9D7702}"/>
              </a:ext>
            </a:extLst>
          </p:cNvPr>
          <p:cNvSpPr txBox="1"/>
          <p:nvPr/>
        </p:nvSpPr>
        <p:spPr>
          <a:xfrm rot="267443">
            <a:off x="5817459" y="3297673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 mm</a:t>
            </a:r>
          </a:p>
        </p:txBody>
      </p:sp>
    </p:spTree>
    <p:extLst>
      <p:ext uri="{BB962C8B-B14F-4D97-AF65-F5344CB8AC3E}">
        <p14:creationId xmlns:p14="http://schemas.microsoft.com/office/powerpoint/2010/main" val="2969701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C1B9135-7BF8-C941-ACAB-39BD7EFC1F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57200"/>
            <a:ext cx="8229600" cy="669156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FBACC5B-BA06-3F4A-9377-DCB7FD59C2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3590924"/>
            <a:ext cx="8229600" cy="747713"/>
          </a:xfrm>
        </p:spPr>
        <p:txBody>
          <a:bodyPr/>
          <a:lstStyle/>
          <a:p>
            <a:pPr marL="0" indent="0" defTabSz="228600">
              <a:spcBef>
                <a:spcPts val="1200"/>
              </a:spcBef>
              <a:buNone/>
            </a:pPr>
            <a:r>
              <a:rPr lang="en-US" sz="1600" dirty="0"/>
              <a:t>Work supported by the Laboratory Directed Research and Development program of Los Alamos National Laboratory, under project number 20230011DR.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82" y="993006"/>
            <a:ext cx="2807688" cy="1969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028" y="993006"/>
            <a:ext cx="42672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028" y="2014019"/>
            <a:ext cx="2809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5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B9135-7BF8-C941-ACAB-39BD7EFC1F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CARIE: </a:t>
            </a:r>
            <a:r>
              <a:rPr lang="en-US" dirty="0" err="1"/>
              <a:t>CAthodes</a:t>
            </a:r>
            <a:r>
              <a:rPr lang="en-US" dirty="0"/>
              <a:t> and Rf Interactions In Extremes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ACC5B-BA06-3F4A-9377-DCB7FD59C2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Project funded by the U.S. DOE through the Laboratory Directed Research and Development (LDRD) program at Los Alamos National Laboratory (LANL).</a:t>
            </a:r>
          </a:p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To meet National Security mission needs of compact accelerator facilities, e.g., X-ray sources, for material science studies.</a:t>
            </a:r>
          </a:p>
          <a:p>
            <a:r>
              <a:rPr lang="en-US" dirty="0"/>
              <a:t>Goal</a:t>
            </a:r>
          </a:p>
          <a:p>
            <a:pPr lvl="1"/>
            <a:r>
              <a:rPr lang="en-US" dirty="0"/>
              <a:t>To build a C-band </a:t>
            </a:r>
            <a:r>
              <a:rPr lang="en-US" dirty="0" err="1"/>
              <a:t>cryo</a:t>
            </a:r>
            <a:r>
              <a:rPr lang="en-US" dirty="0"/>
              <a:t>-cooled photoinjector study facility</a:t>
            </a:r>
          </a:p>
          <a:p>
            <a:pPr lvl="1"/>
            <a:r>
              <a:rPr lang="en-US" dirty="0"/>
              <a:t>To study photocathodes that operate at an electric field in excess of 100 MV/m</a:t>
            </a:r>
          </a:p>
        </p:txBody>
      </p:sp>
    </p:spTree>
    <p:extLst>
      <p:ext uri="{BB962C8B-B14F-4D97-AF65-F5344CB8AC3E}">
        <p14:creationId xmlns:p14="http://schemas.microsoft.com/office/powerpoint/2010/main" val="59704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24D8A5-F088-544A-BDBD-BA904C4E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CARIE facility development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8F2B7D-20F9-8A46-94EA-A537DFE8FA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143000"/>
            <a:ext cx="4895850" cy="361942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50-MW C-band klystron to be installed this year.</a:t>
            </a:r>
          </a:p>
          <a:p>
            <a:pPr>
              <a:spcBef>
                <a:spcPts val="1200"/>
              </a:spcBef>
            </a:pPr>
            <a:r>
              <a:rPr lang="en-US" dirty="0"/>
              <a:t>Accelerator vault accommodating average electron beam power up to 20 kW.</a:t>
            </a:r>
          </a:p>
          <a:p>
            <a:pPr>
              <a:spcBef>
                <a:spcPts val="1200"/>
              </a:spcBef>
            </a:pPr>
            <a:r>
              <a:rPr lang="en-US" dirty="0"/>
              <a:t>Co-located with the Applied Cathode Enhancement and Robustness Technologies (ACERT) facility.</a:t>
            </a:r>
          </a:p>
        </p:txBody>
      </p:sp>
      <p:pic>
        <p:nvPicPr>
          <p:cNvPr id="2" name="Picture 1" descr="A picture containing indoor, wall, ceiling, floor&#10;&#10;Description automatically generated">
            <a:extLst>
              <a:ext uri="{FF2B5EF4-FFF2-40B4-BE49-F238E27FC236}">
                <a16:creationId xmlns:a16="http://schemas.microsoft.com/office/drawing/2014/main" id="{E19FE130-B56C-A025-73DD-901DDA894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4" b="17388"/>
          <a:stretch/>
        </p:blipFill>
        <p:spPr>
          <a:xfrm>
            <a:off x="6389338" y="2688775"/>
            <a:ext cx="2297462" cy="2132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3034-6A96-71CF-8F30-96CAAFE63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529" y="550918"/>
            <a:ext cx="3333817" cy="190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0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24D8A5-F088-544A-BDBD-BA904C4E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CARIE photoinjector RF cavity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8F2B7D-20F9-8A46-94EA-A537DFE8FA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143000"/>
            <a:ext cx="4895850" cy="361942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/>
              <a:t>Accelerator cell </a:t>
            </a:r>
            <a:r>
              <a:rPr lang="en-US" dirty="0"/>
              <a:t>profile provided by SLAC and UCLA.</a:t>
            </a:r>
          </a:p>
          <a:p>
            <a:pPr>
              <a:spcBef>
                <a:spcPts val="1200"/>
              </a:spcBef>
            </a:pPr>
            <a:r>
              <a:rPr lang="en-US" dirty="0"/>
              <a:t>First high power test: at room temperature, without the cathode plug.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Goal: to verify the high-gradient performance of the RF design.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Fabrication in progress.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99" y="400050"/>
            <a:ext cx="2234223" cy="43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24D8A5-F088-544A-BDBD-BA904C4E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CARIE photoinjector RF cavity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99" y="400050"/>
            <a:ext cx="2234223" cy="436237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908066"/>
              </p:ext>
            </p:extLst>
          </p:nvPr>
        </p:nvGraphicFramePr>
        <p:xfrm>
          <a:off x="485775" y="1365845"/>
          <a:ext cx="4612944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999">
                  <a:extLst>
                    <a:ext uri="{9D8B030D-6E8A-4147-A177-3AD203B41FA5}">
                      <a16:colId xmlns:a16="http://schemas.microsoft.com/office/drawing/2014/main" val="215258089"/>
                    </a:ext>
                  </a:extLst>
                </a:gridCol>
                <a:gridCol w="1587945">
                  <a:extLst>
                    <a:ext uri="{9D8B030D-6E8A-4147-A177-3AD203B41FA5}">
                      <a16:colId xmlns:a16="http://schemas.microsoft.com/office/drawing/2014/main" val="3692245394"/>
                    </a:ext>
                  </a:extLst>
                </a:gridCol>
              </a:tblGrid>
              <a:tr h="247534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Design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56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103152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Operating frequency </a:t>
                      </a:r>
                      <a:r>
                        <a:rPr lang="en-US" sz="1100" i="1" dirty="0"/>
                        <a:t>f</a:t>
                      </a:r>
                      <a:r>
                        <a:rPr lang="en-US" sz="1100" baseline="-25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5.712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4276278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Cathode cell length </a:t>
                      </a:r>
                      <a:r>
                        <a:rPr lang="en-US" sz="1100" i="1" dirty="0" err="1"/>
                        <a:t>l</a:t>
                      </a:r>
                      <a:r>
                        <a:rPr lang="en-US" sz="1100" i="1" baseline="-25000" dirty="0" err="1"/>
                        <a:t>ca</a:t>
                      </a:r>
                      <a:r>
                        <a:rPr lang="en-US" sz="1100" i="1" kern="1200" baseline="-250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100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½</a:t>
                      </a:r>
                      <a:r>
                        <a:rPr lang="en-US" sz="11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1100" i="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9937994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Full cell length </a:t>
                      </a:r>
                      <a:r>
                        <a:rPr lang="en-US" sz="1100" i="1" dirty="0" err="1"/>
                        <a:t>l</a:t>
                      </a:r>
                      <a:r>
                        <a:rPr lang="en-US" sz="1100" i="1" baseline="-25000" dirty="0" err="1"/>
                        <a:t>full</a:t>
                      </a:r>
                      <a:r>
                        <a:rPr lang="en-US" sz="1100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½</a:t>
                      </a:r>
                      <a:r>
                        <a:rPr lang="en-US" sz="11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1100" i="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9387894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Full cell shunt impedance </a:t>
                      </a:r>
                      <a:r>
                        <a:rPr lang="en-US" sz="1100" i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100" i="1" kern="1200" baseline="-250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100" i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100" i="1" kern="1200" baseline="-250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</a:t>
                      </a:r>
                      <a:r>
                        <a:rPr lang="en-US" sz="110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3.09 M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Ω (118 </a:t>
                      </a:r>
                      <a:r>
                        <a:rPr lang="en-US" sz="1100" dirty="0"/>
                        <a:t>M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Ω/m)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369452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Cathode cell unloaded quality factor </a:t>
                      </a:r>
                      <a:r>
                        <a:rPr lang="en-US" sz="1100" i="1" dirty="0"/>
                        <a:t>Q</a:t>
                      </a:r>
                      <a:r>
                        <a:rPr lang="en-US" sz="1100" baseline="-25000" dirty="0"/>
                        <a:t>0,</a:t>
                      </a:r>
                      <a:r>
                        <a:rPr lang="en-US" sz="1100" i="1" baseline="-25000" dirty="0"/>
                        <a:t>cath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14695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8481995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Full cell unloaded quality factor </a:t>
                      </a:r>
                      <a:r>
                        <a:rPr lang="en-US" sz="1100" i="1" dirty="0"/>
                        <a:t>Q</a:t>
                      </a:r>
                      <a:r>
                        <a:rPr lang="en-US" sz="1100" baseline="-25000" dirty="0"/>
                        <a:t>0,</a:t>
                      </a:r>
                      <a:r>
                        <a:rPr lang="en-US" sz="1100" i="1" baseline="-25000" dirty="0"/>
                        <a:t>full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13603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669785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Entire-cavity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unloaded quality factor </a:t>
                      </a:r>
                      <a:r>
                        <a:rPr lang="en-US" sz="1100" i="1" dirty="0"/>
                        <a:t>Q</a:t>
                      </a:r>
                      <a:r>
                        <a:rPr lang="en-US" sz="1100" baseline="-25000" dirty="0"/>
                        <a:t>0,</a:t>
                      </a:r>
                      <a:r>
                        <a:rPr lang="en-US" sz="1100" i="1" baseline="-25000" dirty="0"/>
                        <a:t>cav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3488190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dirty="0"/>
                        <a:t>Cavity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coupling factor </a:t>
                      </a:r>
                      <a:r>
                        <a:rPr lang="en-US" sz="11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endParaRPr lang="en-US" sz="1100" i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4963745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power for 100-MV/m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cathode field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1.4 MW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4233634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pPr marL="0" marR="0" lvl="0" indent="0" algn="l" defTabSz="1672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power for 240-MV/m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cathode field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8.0 MW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552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211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24D8A5-F088-544A-BDBD-BA904C4E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Individual cells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8F2B7D-20F9-8A46-94EA-A537DFE8FA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Goal: both cells on critical coupling, at 5.712 GHz.</a:t>
            </a:r>
          </a:p>
          <a:p>
            <a:pPr>
              <a:spcBef>
                <a:spcPts val="1200"/>
              </a:spcBef>
            </a:pPr>
            <a:r>
              <a:rPr lang="en-US" dirty="0"/>
              <a:t>Resonant frequency tuning by the elliptical cell profile minor radii (</a:t>
            </a:r>
            <a:r>
              <a:rPr lang="en-US" i="1" dirty="0"/>
              <a:t>r</a:t>
            </a:r>
            <a:r>
              <a:rPr lang="en-US" i="1" baseline="-25000" dirty="0"/>
              <a:t>B,</a:t>
            </a:r>
            <a:r>
              <a:rPr lang="en-US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r</a:t>
            </a:r>
            <a:r>
              <a:rPr lang="en-US" i="1" baseline="-25000" dirty="0"/>
              <a:t>B,</a:t>
            </a:r>
            <a:r>
              <a:rPr lang="en-US" baseline="-25000" dirty="0"/>
              <a:t>2</a:t>
            </a:r>
            <a:r>
              <a:rPr lang="en-US" dirty="0"/>
              <a:t>).</a:t>
            </a:r>
          </a:p>
          <a:p>
            <a:pPr>
              <a:spcBef>
                <a:spcPts val="1200"/>
              </a:spcBef>
            </a:pPr>
            <a:r>
              <a:rPr lang="en-US" dirty="0"/>
              <a:t>On-resonance coupling tuning by the slot widths (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baseline="-25000" dirty="0"/>
              <a:t>2</a:t>
            </a:r>
            <a:r>
              <a:rPr lang="en-US" dirty="0"/>
              <a:t>).</a:t>
            </a:r>
          </a:p>
          <a:p>
            <a:pPr>
              <a:spcBef>
                <a:spcPts val="1200"/>
              </a:spcBef>
            </a:pPr>
            <a:r>
              <a:rPr lang="en-US" dirty="0"/>
              <a:t>Oversized beam pipe: accommodating the beam transverse dimension variation.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336406"/>
            <a:ext cx="2044700" cy="2345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2763745"/>
            <a:ext cx="2847975" cy="206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24D8A5-F088-544A-BDBD-BA904C4E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Waveguide splitter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8F2B7D-20F9-8A46-94EA-A537DFE8FA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Goals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To ensure that the peak electric fields in the individual cells are identical.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To minimize the power reflection at the input.</a:t>
            </a:r>
          </a:p>
          <a:p>
            <a:pPr>
              <a:spcBef>
                <a:spcPts val="1200"/>
              </a:spcBef>
            </a:pPr>
            <a:r>
              <a:rPr lang="en-US" dirty="0"/>
              <a:t>Power split tuning by the choke size (</a:t>
            </a:r>
            <a:r>
              <a:rPr lang="en-US" i="1" dirty="0"/>
              <a:t>c</a:t>
            </a:r>
            <a:r>
              <a:rPr lang="en-US" dirty="0"/>
              <a:t>).</a:t>
            </a:r>
          </a:p>
          <a:p>
            <a:pPr>
              <a:spcBef>
                <a:spcPts val="1200"/>
              </a:spcBef>
            </a:pPr>
            <a:r>
              <a:rPr lang="en-US" dirty="0"/>
              <a:t>Phase delay tuning by dimension </a:t>
            </a:r>
            <a:r>
              <a:rPr lang="en-US" i="1" dirty="0"/>
              <a:t>A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dirty="0"/>
              <a:t>Reflection tuning by dimension </a:t>
            </a:r>
            <a:r>
              <a:rPr lang="en-US" i="1" dirty="0"/>
              <a:t>A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657" y="384176"/>
            <a:ext cx="1998243" cy="1798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99" y="2387673"/>
            <a:ext cx="3213101" cy="223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23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24D8A5-F088-544A-BDBD-BA904C4E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Waveguide horn taper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8F2B7D-20F9-8A46-94EA-A537DFE8FA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Goals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To adapt the waveguide with dimensions A and B to the standard WR187 port.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To minimize reflection of input power, at 5.712 GHz.</a:t>
            </a:r>
          </a:p>
          <a:p>
            <a:pPr>
              <a:spcBef>
                <a:spcPts val="1200"/>
              </a:spcBef>
            </a:pPr>
            <a:r>
              <a:rPr lang="en-US" dirty="0"/>
              <a:t>CST Frequency Domain Solver optimizer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4X fillet radius.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Taper section length.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&lt; -60 dB reflection attained.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13" y="1088301"/>
            <a:ext cx="1866988" cy="272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4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24D8A5-F088-544A-BDBD-BA904C4E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Entire-cavity RF analysis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C8F2B7D-20F9-8A46-94EA-A537DFE8FA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Critical coupling at 5.712 GHz.</a:t>
            </a:r>
          </a:p>
          <a:p>
            <a:pPr>
              <a:spcBef>
                <a:spcPts val="1200"/>
              </a:spcBef>
            </a:pPr>
            <a:r>
              <a:rPr lang="en-US" dirty="0"/>
              <a:t>Identical peak electric field magnitude in the individual cells.</a:t>
            </a:r>
          </a:p>
          <a:p>
            <a:pPr>
              <a:spcBef>
                <a:spcPts val="1200"/>
              </a:spcBef>
            </a:pPr>
            <a:r>
              <a:rPr lang="en-US" dirty="0"/>
              <a:t>Peak accelerating field magnitude </a:t>
            </a:r>
            <a:r>
              <a:rPr lang="en-US" i="1" dirty="0" err="1"/>
              <a:t>E</a:t>
            </a:r>
            <a:r>
              <a:rPr lang="en-US" i="1" baseline="-25000" dirty="0" err="1"/>
              <a:t>m</a:t>
            </a:r>
            <a:r>
              <a:rPr lang="en-US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408" y="456533"/>
            <a:ext cx="3015537" cy="2069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r="9399"/>
          <a:stretch/>
        </p:blipFill>
        <p:spPr>
          <a:xfrm>
            <a:off x="5442267" y="2525806"/>
            <a:ext cx="3399730" cy="21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17848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19216</TotalTime>
  <Words>766</Words>
  <Application>Microsoft Office PowerPoint</Application>
  <PresentationFormat>On-screen Show (16:9)</PresentationFormat>
  <Paragraphs>133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Acumin Pro</vt:lpstr>
      <vt:lpstr>Arial</vt:lpstr>
      <vt:lpstr>Calibri</vt:lpstr>
      <vt:lpstr>System Font Regular</vt:lpstr>
      <vt:lpstr>Wingdings</vt:lpstr>
      <vt:lpstr>Main</vt:lpstr>
      <vt:lpstr>Custom Design</vt:lpstr>
      <vt:lpstr>C-band RF photoinjector cavity for testing photocathodes under extreme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Xu, Haoran</cp:lastModifiedBy>
  <cp:revision>351</cp:revision>
  <dcterms:created xsi:type="dcterms:W3CDTF">2020-12-17T00:35:24Z</dcterms:created>
  <dcterms:modified xsi:type="dcterms:W3CDTF">2023-05-17T14:28:48Z</dcterms:modified>
</cp:coreProperties>
</file>