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00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84" r:id="rId8"/>
    <p:sldId id="281" r:id="rId9"/>
    <p:sldId id="261" r:id="rId10"/>
    <p:sldId id="282" r:id="rId11"/>
    <p:sldId id="283" r:id="rId12"/>
    <p:sldId id="285" r:id="rId13"/>
    <p:sldId id="27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9E7B0-F687-4689-A921-1B5A49FBB632}" v="1" dt="2023-05-15T20:45:30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ar, Ankur" userId="cf568bbd-8cbc-46ef-a614-17c96f032a81" providerId="ADAL" clId="{C749E7B0-F687-4689-A921-1B5A49FBB632}"/>
    <pc:docChg chg="undo redo custSel addSld modSld">
      <pc:chgData name="Dhar, Ankur" userId="cf568bbd-8cbc-46ef-a614-17c96f032a81" providerId="ADAL" clId="{C749E7B0-F687-4689-A921-1B5A49FBB632}" dt="2023-05-15T20:48:30.661" v="130" actId="20577"/>
      <pc:docMkLst>
        <pc:docMk/>
      </pc:docMkLst>
      <pc:sldChg chg="modSp mod">
        <pc:chgData name="Dhar, Ankur" userId="cf568bbd-8cbc-46ef-a614-17c96f032a81" providerId="ADAL" clId="{C749E7B0-F687-4689-A921-1B5A49FBB632}" dt="2023-05-15T20:42:09.850" v="3" actId="20577"/>
        <pc:sldMkLst>
          <pc:docMk/>
          <pc:sldMk cId="0" sldId="256"/>
        </pc:sldMkLst>
        <pc:spChg chg="mod">
          <ac:chgData name="Dhar, Ankur" userId="cf568bbd-8cbc-46ef-a614-17c96f032a81" providerId="ADAL" clId="{C749E7B0-F687-4689-A921-1B5A49FBB632}" dt="2023-05-15T20:42:09.850" v="3" actId="20577"/>
          <ac:spMkLst>
            <pc:docMk/>
            <pc:sldMk cId="0" sldId="256"/>
            <ac:spMk id="217" creationId="{00000000-0000-0000-0000-000000000000}"/>
          </ac:spMkLst>
        </pc:spChg>
      </pc:sldChg>
      <pc:sldChg chg="delSp modSp add mod">
        <pc:chgData name="Dhar, Ankur" userId="cf568bbd-8cbc-46ef-a614-17c96f032a81" providerId="ADAL" clId="{C749E7B0-F687-4689-A921-1B5A49FBB632}" dt="2023-05-15T20:48:30.661" v="130" actId="20577"/>
        <pc:sldMkLst>
          <pc:docMk/>
          <pc:sldMk cId="2037737764" sldId="275"/>
        </pc:sldMkLst>
        <pc:spChg chg="mod">
          <ac:chgData name="Dhar, Ankur" userId="cf568bbd-8cbc-46ef-a614-17c96f032a81" providerId="ADAL" clId="{C749E7B0-F687-4689-A921-1B5A49FBB632}" dt="2023-05-15T20:45:30.641" v="4"/>
          <ac:spMkLst>
            <pc:docMk/>
            <pc:sldMk cId="2037737764" sldId="275"/>
            <ac:spMk id="4" creationId="{00000000-0000-0000-0000-000000000000}"/>
          </ac:spMkLst>
        </pc:spChg>
        <pc:spChg chg="del mod">
          <ac:chgData name="Dhar, Ankur" userId="cf568bbd-8cbc-46ef-a614-17c96f032a81" providerId="ADAL" clId="{C749E7B0-F687-4689-A921-1B5A49FBB632}" dt="2023-05-15T20:47:59.311" v="112" actId="478"/>
          <ac:spMkLst>
            <pc:docMk/>
            <pc:sldMk cId="2037737764" sldId="275"/>
            <ac:spMk id="6" creationId="{E44E097C-64BD-EC4F-A114-45661B1CD0F5}"/>
          </ac:spMkLst>
        </pc:spChg>
        <pc:spChg chg="mod">
          <ac:chgData name="Dhar, Ankur" userId="cf568bbd-8cbc-46ef-a614-17c96f032a81" providerId="ADAL" clId="{C749E7B0-F687-4689-A921-1B5A49FBB632}" dt="2023-05-15T20:46:24.128" v="108" actId="20577"/>
          <ac:spMkLst>
            <pc:docMk/>
            <pc:sldMk cId="2037737764" sldId="275"/>
            <ac:spMk id="235" creationId="{00000000-0000-0000-0000-000000000000}"/>
          </ac:spMkLst>
        </pc:spChg>
        <pc:spChg chg="mod">
          <ac:chgData name="Dhar, Ankur" userId="cf568bbd-8cbc-46ef-a614-17c96f032a81" providerId="ADAL" clId="{C749E7B0-F687-4689-A921-1B5A49FBB632}" dt="2023-05-15T20:48:30.661" v="130" actId="20577"/>
          <ac:spMkLst>
            <pc:docMk/>
            <pc:sldMk cId="2037737764" sldId="275"/>
            <ac:spMk id="2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4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5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33B6E461-1DBE-4CBE-84CB-D68DE5C48B1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5C9F4B0-98F3-4C9A-9B26-96B3630EAE6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33B6E461-1DBE-4CBE-84CB-D68DE5C48B14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81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E6CE718-70D1-4DA6-BB52-EFCAB3FF97BD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2ED80EA-E9DC-4F46-A13A-0C2EA4FB89B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6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872C82B-4DC3-4F46-9B92-597DF02B3583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4AF3FFF-9535-48B1-9C8D-4ECE44446FA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607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sldNum" idx="16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A00A49-E8AC-454E-9889-209F28F6D60E}" type="slidenum">
              <a:rPr lang="en-US" sz="1400" b="0" strike="noStrike" spc="-1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214A73E-6F3B-4AD2-B0D4-070AE35AD97F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4AF3FFF-9535-48B1-9C8D-4ECE44446FA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4AF3FFF-9535-48B1-9C8D-4ECE44446FA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44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4AF3FFF-9535-48B1-9C8D-4ECE44446FA1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65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E793CD-1E1F-43C7-A084-972C7D25E4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00FDD2-BA8A-44FF-8070-5DEBD99293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6691DC8-A258-482A-9172-E883CCA1C3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3934A4-8AD3-4464-8D5D-3FA1BBFAB9B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7E3C54-A60C-40CC-A095-ED3E4794BCA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08410-E45A-48EE-AA25-9DA186E1B5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EECC623-2B49-4EA2-9CBC-7194FBEEDD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03C222-7CE0-4B5B-AED0-6DD3F02FAD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AB383B-E69A-4EDA-B9A0-188A474810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9D6F0E-5779-4D24-9F35-7C7E28799A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63B6F7-2744-4F7E-ABBC-F311156275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E3999F-9EBE-4569-83DF-2C4406C860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F89BBAF-30FC-4C6C-9DC9-495548CFF7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DC04DC-2120-4BDF-9108-CF82979FD1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E80FDE-6C10-491E-9AF2-473BED8CC7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5E9C65-D598-4E40-AC91-F750C1A75B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28B24A-B895-4E39-A4B2-8CCB92672A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762D16-7E5E-4C3D-8230-E695D735FD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6A8261-DCE6-4B1B-8B92-4FE8D13B0B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3A57869-24DF-413C-A697-FE10C1525E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48598B4-B983-4252-AC91-DBBDA9CE503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939C0F7-E5DB-4766-9ED6-6500E6FE78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52634EA-FBDB-411B-8C1D-1D92847D9C9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6748CBD-DC99-4490-8EB6-C4B855870F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4;p28"/>
          <p:cNvSpPr/>
          <p:nvPr/>
        </p:nvSpPr>
        <p:spPr>
          <a:xfrm>
            <a:off x="0" y="5869080"/>
            <a:ext cx="1219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3F3F3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Google Shape;265;p28"/>
          <p:cNvPicPr/>
          <p:nvPr/>
        </p:nvPicPr>
        <p:blipFill>
          <a:blip r:embed="rId14"/>
          <a:stretch/>
        </p:blipFill>
        <p:spPr>
          <a:xfrm>
            <a:off x="759960" y="6147720"/>
            <a:ext cx="1734120" cy="33048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266;p28"/>
          <p:cNvPicPr/>
          <p:nvPr/>
        </p:nvPicPr>
        <p:blipFill>
          <a:blip r:embed="rId15"/>
          <a:stretch/>
        </p:blipFill>
        <p:spPr>
          <a:xfrm>
            <a:off x="9347040" y="6156000"/>
            <a:ext cx="2022120" cy="33660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271;p28"/>
          <p:cNvPicPr/>
          <p:nvPr/>
        </p:nvPicPr>
        <p:blipFill>
          <a:blip r:embed="rId16"/>
          <a:stretch/>
        </p:blipFill>
        <p:spPr>
          <a:xfrm>
            <a:off x="7219440" y="-2880"/>
            <a:ext cx="4984920" cy="54014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298;p32"/>
          <p:cNvPicPr/>
          <p:nvPr/>
        </p:nvPicPr>
        <p:blipFill>
          <a:blip r:embed="rId14"/>
          <a:stretch/>
        </p:blipFill>
        <p:spPr>
          <a:xfrm>
            <a:off x="788760" y="6361920"/>
            <a:ext cx="642600" cy="21168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302;p33"/>
          <p:cNvSpPr/>
          <p:nvPr/>
        </p:nvSpPr>
        <p:spPr>
          <a:xfrm>
            <a:off x="800280" y="927000"/>
            <a:ext cx="10553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8C151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800280" y="1110240"/>
            <a:ext cx="10553400" cy="3981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B83A4B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B83A4B"/>
                </a:solidFill>
                <a:latin typeface="Lato"/>
                <a:ea typeface="DejaVu Sans"/>
              </a:rPr>
              <a:t>Click to edit Subtitle style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400" cy="631800"/>
          </a:xfrm>
          <a:prstGeom prst="rect">
            <a:avLst/>
          </a:prstGeom>
          <a:noFill/>
          <a:ln w="0">
            <a:noFill/>
          </a:ln>
        </p:spPr>
        <p:txBody>
          <a:bodyPr lIns="0"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title style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Straight Connector 13"/>
          <p:cNvSpPr/>
          <p:nvPr/>
        </p:nvSpPr>
        <p:spPr>
          <a:xfrm>
            <a:off x="799920" y="927000"/>
            <a:ext cx="10553760" cy="360"/>
          </a:xfrm>
          <a:prstGeom prst="line">
            <a:avLst/>
          </a:prstGeom>
          <a:ln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800280" y="1605240"/>
            <a:ext cx="10553400" cy="445248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40404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40404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40404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12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40404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4"/>
          </p:nvPr>
        </p:nvSpPr>
        <p:spPr>
          <a:xfrm>
            <a:off x="1634400" y="6282720"/>
            <a:ext cx="5851800" cy="36468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>
            <a:lvl1pPr>
              <a:lnSpc>
                <a:spcPct val="100000"/>
              </a:lnSpc>
              <a:buNone/>
              <a:defRPr lang="en-US" sz="1100" b="0" strike="noStrike" spc="-1">
                <a:solidFill>
                  <a:srgbClr val="404040"/>
                </a:solidFill>
                <a:latin typeface="Lato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404040"/>
                </a:solidFill>
                <a:latin typeface="Lato"/>
                <a:ea typeface="DejaVu Sans"/>
              </a:rPr>
              <a:t>&lt;footer&gt;</a:t>
            </a:r>
            <a:endParaRPr lang="en-US" sz="1100" b="0" strike="noStrike" spc="-1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5"/>
          </p:nvPr>
        </p:nvSpPr>
        <p:spPr>
          <a:xfrm>
            <a:off x="8610480" y="62827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r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100" b="0" strike="noStrike" spc="-1">
                <a:solidFill>
                  <a:srgbClr val="404040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FC93F78-37DD-45D1-97C3-42DC3E7D1826}" type="slidenum">
              <a:rPr lang="en-US" sz="1100" b="0" strike="noStrike" spc="-1">
                <a:solidFill>
                  <a:srgbClr val="404040"/>
                </a:solidFill>
                <a:latin typeface="Lato"/>
                <a:ea typeface="Lat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298;p32"/>
          <p:cNvPicPr/>
          <p:nvPr/>
        </p:nvPicPr>
        <p:blipFill>
          <a:blip r:embed="rId15"/>
          <a:stretch/>
        </p:blipFill>
        <p:spPr>
          <a:xfrm>
            <a:off x="788760" y="6361920"/>
            <a:ext cx="642600" cy="211680"/>
          </a:xfrm>
          <a:prstGeom prst="rect">
            <a:avLst/>
          </a:prstGeom>
          <a:ln w="0">
            <a:noFill/>
          </a:ln>
        </p:spPr>
      </p:pic>
      <p:sp>
        <p:nvSpPr>
          <p:cNvPr id="169" name="Google Shape;465;p48"/>
          <p:cNvSpPr/>
          <p:nvPr/>
        </p:nvSpPr>
        <p:spPr>
          <a:xfrm>
            <a:off x="800280" y="2522160"/>
            <a:ext cx="10553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8C151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Google Shape;466;p48"/>
          <p:cNvSpPr/>
          <p:nvPr/>
        </p:nvSpPr>
        <p:spPr>
          <a:xfrm>
            <a:off x="0" y="-14040"/>
            <a:ext cx="12191400" cy="210960"/>
          </a:xfrm>
          <a:prstGeom prst="rect">
            <a:avLst/>
          </a:prstGeom>
          <a:solidFill>
            <a:srgbClr val="D4D1D1">
              <a:alpha val="2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PlaceHolder 1"/>
          <p:cNvSpPr>
            <a:spLocks noGrp="1"/>
          </p:cNvSpPr>
          <p:nvPr>
            <p:ph type="sldNum" idx="6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100" b="0" strike="noStrike" spc="-1">
                <a:solidFill>
                  <a:srgbClr val="3F3F3F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A4B4CD4-8C30-4A3D-8D98-0DCD9A8E8488}" type="slidenum">
              <a:rPr lang="en-US" sz="1100" b="0" strike="noStrike" spc="-1">
                <a:solidFill>
                  <a:srgbClr val="3F3F3F"/>
                </a:solidFill>
                <a:latin typeface="Lato"/>
                <a:ea typeface="Lat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813960" y="3985200"/>
            <a:ext cx="8637772" cy="39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404040"/>
                </a:solidFill>
                <a:latin typeface="Lato"/>
                <a:ea typeface="Lato"/>
              </a:rPr>
              <a:t>Ankur Dhar, Mei Bai, Zenghai Li, Emilio Alessandro Nanni, Mohamed Othman, Sami Tantawi, Glen White</a:t>
            </a: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813960" y="4699469"/>
            <a:ext cx="6981480" cy="39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000" spc="-1" dirty="0">
                <a:solidFill>
                  <a:srgbClr val="434343"/>
                </a:solidFill>
                <a:latin typeface="Lato"/>
                <a:ea typeface="Lato"/>
              </a:rPr>
              <a:t>05</a:t>
            </a:r>
            <a:r>
              <a:rPr lang="en-US" sz="2000" b="0" strike="noStrike" spc="-1" dirty="0">
                <a:solidFill>
                  <a:srgbClr val="434343"/>
                </a:solidFill>
                <a:latin typeface="Lato"/>
                <a:ea typeface="Lato"/>
              </a:rPr>
              <a:t>/17/2023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title"/>
          </p:nvPr>
        </p:nvSpPr>
        <p:spPr>
          <a:xfrm>
            <a:off x="772560" y="1158091"/>
            <a:ext cx="8357400" cy="23126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8C1515"/>
                </a:solidFill>
                <a:latin typeface="Lato"/>
                <a:ea typeface="Lato"/>
              </a:rPr>
              <a:t>Distributed Coupling Linac for Efficient Acceleration of High Charge Electron Bunches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4B2C05D-320F-6BF1-9521-A59922DD73BF}"/>
              </a:ext>
            </a:extLst>
          </p:cNvPr>
          <p:cNvSpPr txBox="1">
            <a:spLocks/>
          </p:cNvSpPr>
          <p:nvPr/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pc="-1">
                <a:solidFill>
                  <a:srgbClr val="A4001D"/>
                </a:solidFill>
                <a:latin typeface="Lato"/>
                <a:ea typeface="DejaVu Sans"/>
              </a:rPr>
              <a:t>Future Test Plans</a:t>
            </a:r>
            <a:endParaRPr lang="en-US" sz="3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791CC-7A37-5DCA-7697-E1A11C0A61CE}"/>
              </a:ext>
            </a:extLst>
          </p:cNvPr>
          <p:cNvSpPr/>
          <p:nvPr/>
        </p:nvSpPr>
        <p:spPr>
          <a:xfrm>
            <a:off x="3047400" y="3244320"/>
            <a:ext cx="60944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8DD99565-C67D-4216-2B13-F75C461AF2E9}"/>
              </a:ext>
            </a:extLst>
          </p:cNvPr>
          <p:cNvSpPr txBox="1">
            <a:spLocks/>
          </p:cNvSpPr>
          <p:nvPr/>
        </p:nvSpPr>
        <p:spPr>
          <a:xfrm>
            <a:off x="800280" y="988919"/>
            <a:ext cx="10602826" cy="3061042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200" spc="-1" dirty="0">
                <a:solidFill>
                  <a:srgbClr val="000000"/>
                </a:solidFill>
                <a:latin typeface="Lato"/>
                <a:ea typeface="Lato"/>
              </a:rPr>
              <a:t>Once tuned, various proposals to testing the structure are in preparation</a:t>
            </a:r>
            <a:r>
              <a:rPr lang="en-US" sz="2200" b="0" strike="noStrike" spc="-1" dirty="0">
                <a:solidFill>
                  <a:srgbClr val="000000"/>
                </a:solidFill>
                <a:latin typeface="Lato"/>
                <a:ea typeface="Lato"/>
              </a:rPr>
              <a:t>:</a:t>
            </a:r>
            <a:endParaRPr lang="en-US" sz="22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Lato"/>
                <a:ea typeface="Lato"/>
              </a:rPr>
              <a:t>High </a:t>
            </a:r>
            <a:r>
              <a:rPr lang="en-US" sz="2200" spc="-1" dirty="0">
                <a:solidFill>
                  <a:srgbClr val="000000"/>
                </a:solidFill>
                <a:latin typeface="Arial"/>
              </a:rPr>
              <a:t>power test measuring breakdown rate with 35 MW klystron at Station S-band at NLCTA</a:t>
            </a: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Lato"/>
                <a:ea typeface="Lato"/>
              </a:rPr>
              <a:t>ASSET-style 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</a:rPr>
              <a:t>wakefield measurement without high power at FACET-II</a:t>
            </a:r>
          </a:p>
          <a:p>
            <a:pPr marL="800280" lvl="1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1800" spc="-1" dirty="0">
                <a:solidFill>
                  <a:srgbClr val="000000"/>
                </a:solidFill>
                <a:latin typeface="Arial"/>
              </a:rPr>
              <a:t>Also potentially at XTA within NLCTA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200" spc="-1" dirty="0">
                <a:solidFill>
                  <a:srgbClr val="000000"/>
                </a:solidFill>
                <a:latin typeface="Arial"/>
              </a:rPr>
              <a:t>Full power + beam tests at CLEAR and/or APS</a:t>
            </a: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</a:rPr>
              <a:t>Open to further suggestions for test sites</a:t>
            </a:r>
          </a:p>
          <a:p>
            <a:pPr marL="10440" indent="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EFEF9AB-5B55-225B-6061-38F964E51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70" y="4049961"/>
            <a:ext cx="8397688" cy="2808039"/>
          </a:xfrm>
          <a:prstGeom prst="rect">
            <a:avLst/>
          </a:prstGeom>
        </p:spPr>
      </p:pic>
      <p:sp>
        <p:nvSpPr>
          <p:cNvPr id="12" name="PlaceHolder 3">
            <a:extLst>
              <a:ext uri="{FF2B5EF4-FFF2-40B4-BE49-F238E27FC236}">
                <a16:creationId xmlns:a16="http://schemas.microsoft.com/office/drawing/2014/main" id="{76966AB8-50C4-00AD-DDEE-7D977AAE3E01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0495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Potential for collaboration with FCC-</a:t>
            </a:r>
            <a:r>
              <a:rPr lang="en-US" sz="3200" b="0" strike="noStrike" spc="-1" dirty="0" err="1">
                <a:solidFill>
                  <a:srgbClr val="A4001D"/>
                </a:solidFill>
                <a:latin typeface="Lato"/>
                <a:ea typeface="DejaVu Sans"/>
              </a:rPr>
              <a:t>ee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800280" y="988920"/>
            <a:ext cx="10552680" cy="529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008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C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Lato"/>
                <a:ea typeface="Lato"/>
              </a:rPr>
              <a:t>3</a:t>
            </a: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 approach could </a:t>
            </a:r>
            <a:r>
              <a:rPr lang="en-US" sz="2000" b="1" strike="noStrike" spc="-1" dirty="0">
                <a:solidFill>
                  <a:srgbClr val="000000"/>
                </a:solidFill>
                <a:latin typeface="Lato"/>
                <a:ea typeface="Lato"/>
              </a:rPr>
              <a:t>reduce length 3.5X </a:t>
            </a:r>
            <a:r>
              <a:rPr lang="en-US" sz="2000" b="1" u="sng" strike="noStrike" spc="-1" dirty="0">
                <a:solidFill>
                  <a:srgbClr val="000000"/>
                </a:solidFill>
                <a:latin typeface="Lato"/>
                <a:ea typeface="Lato"/>
              </a:rPr>
              <a:t>OR</a:t>
            </a:r>
            <a:r>
              <a:rPr lang="en-US" sz="2000" b="1" strike="noStrike" spc="-1" dirty="0">
                <a:solidFill>
                  <a:srgbClr val="000000"/>
                </a:solidFill>
                <a:latin typeface="Lato"/>
                <a:ea typeface="Lato"/>
              </a:rPr>
              <a:t> reduce rf power 3.5X </a:t>
            </a: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of FCC-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Lato"/>
                <a:ea typeface="Lato"/>
              </a:rPr>
              <a:t>ee</a:t>
            </a: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 HE linac</a:t>
            </a: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Compared to state-of-the-art RI built linac structure at Swiss FEL</a:t>
            </a: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10800" indent="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353700" indent="-3429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Similar improvements in common linac (up to 6 GeV)</a:t>
            </a:r>
          </a:p>
          <a:p>
            <a:pPr marL="353700" indent="-3429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Development timeline compatible with selection of FCC-</a:t>
            </a:r>
            <a:r>
              <a:rPr lang="en-US" sz="2000" spc="-1" dirty="0" err="1">
                <a:solidFill>
                  <a:srgbClr val="000000"/>
                </a:solidFill>
                <a:latin typeface="Lato"/>
                <a:ea typeface="Lato"/>
              </a:rPr>
              <a:t>ee</a:t>
            </a: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 injector</a:t>
            </a:r>
          </a:p>
          <a:p>
            <a:pPr marL="353700" indent="-3429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6EAB28-93CB-4397-93D7-BF61725C36BD}" type="slidenum">
              <a:rPr lang="en-US" smtClean="0"/>
              <a:pPr/>
              <a:t>11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07C5BB-141A-2C4F-A9DD-5A72252411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940" y="1969463"/>
              <a:ext cx="10046789" cy="30819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42608">
                      <a:extLst>
                        <a:ext uri="{9D8B030D-6E8A-4147-A177-3AD203B41FA5}">
                          <a16:colId xmlns:a16="http://schemas.microsoft.com/office/drawing/2014/main" val="2679215076"/>
                        </a:ext>
                      </a:extLst>
                    </a:gridCol>
                    <a:gridCol w="2498948">
                      <a:extLst>
                        <a:ext uri="{9D8B030D-6E8A-4147-A177-3AD203B41FA5}">
                          <a16:colId xmlns:a16="http://schemas.microsoft.com/office/drawing/2014/main" val="1448413800"/>
                        </a:ext>
                      </a:extLst>
                    </a:gridCol>
                    <a:gridCol w="2538614">
                      <a:extLst>
                        <a:ext uri="{9D8B030D-6E8A-4147-A177-3AD203B41FA5}">
                          <a16:colId xmlns:a16="http://schemas.microsoft.com/office/drawing/2014/main" val="914482089"/>
                        </a:ext>
                      </a:extLst>
                    </a:gridCol>
                    <a:gridCol w="2266619">
                      <a:extLst>
                        <a:ext uri="{9D8B030D-6E8A-4147-A177-3AD203B41FA5}">
                          <a16:colId xmlns:a16="http://schemas.microsoft.com/office/drawing/2014/main" val="3439037043"/>
                        </a:ext>
                      </a:extLst>
                    </a:gridCol>
                  </a:tblGrid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RI Swiss FEL S-band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C3 Same RF Power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C3 Same Length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759941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u="none" strike="noStrik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oMath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0.135-0.095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0.125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</a:rPr>
                            <a:t>0.125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0461126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Freq. [GHz]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~2.8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605739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RF Source Power [MW]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736676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Temp. [K]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6962249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Rs [Mohm/m]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0960201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Gradient [MeV/m]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1007992"/>
                      </a:ext>
                    </a:extLst>
                  </a:tr>
                  <a:tr h="35885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Number of RF Sources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30933"/>
                      </a:ext>
                    </a:extLst>
                  </a:tr>
                  <a:tr h="35885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Total </a:t>
                          </a:r>
                          <a:r>
                            <a:rPr lang="en-US" sz="1800" b="1" u="none" strike="noStrike" dirty="0" err="1">
                              <a:effectLst/>
                            </a:rPr>
                            <a:t>Struc</a:t>
                          </a:r>
                          <a:r>
                            <a:rPr lang="en-US" sz="1800" b="1" u="none" strike="noStrike" dirty="0">
                              <a:effectLst/>
                            </a:rPr>
                            <a:t>. Length [m]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696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696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5406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607C5BB-141A-2C4F-A9DD-5A72252411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425848"/>
                  </p:ext>
                </p:extLst>
              </p:nvPr>
            </p:nvGraphicFramePr>
            <p:xfrm>
              <a:off x="884940" y="1969463"/>
              <a:ext cx="10046789" cy="308197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742608">
                      <a:extLst>
                        <a:ext uri="{9D8B030D-6E8A-4147-A177-3AD203B41FA5}">
                          <a16:colId xmlns:a16="http://schemas.microsoft.com/office/drawing/2014/main" val="2679215076"/>
                        </a:ext>
                      </a:extLst>
                    </a:gridCol>
                    <a:gridCol w="2498948">
                      <a:extLst>
                        <a:ext uri="{9D8B030D-6E8A-4147-A177-3AD203B41FA5}">
                          <a16:colId xmlns:a16="http://schemas.microsoft.com/office/drawing/2014/main" val="1448413800"/>
                        </a:ext>
                      </a:extLst>
                    </a:gridCol>
                    <a:gridCol w="2538614">
                      <a:extLst>
                        <a:ext uri="{9D8B030D-6E8A-4147-A177-3AD203B41FA5}">
                          <a16:colId xmlns:a16="http://schemas.microsoft.com/office/drawing/2014/main" val="914482089"/>
                        </a:ext>
                      </a:extLst>
                    </a:gridCol>
                    <a:gridCol w="2266619">
                      <a:extLst>
                        <a:ext uri="{9D8B030D-6E8A-4147-A177-3AD203B41FA5}">
                          <a16:colId xmlns:a16="http://schemas.microsoft.com/office/drawing/2014/main" val="3439037043"/>
                        </a:ext>
                      </a:extLst>
                    </a:gridCol>
                  </a:tblGrid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RI Swiss FEL S-band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C3 Same RF Power 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C3 Same Length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759941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9231" r="-267593" b="-7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0.135-0.095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0.125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>
                              <a:effectLst/>
                            </a:rPr>
                            <a:t>0.125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0461126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Freq. [GHz]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~2.8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605739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RF Source Power [MW]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</a:rPr>
                            <a:t>40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736676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Temp. [K]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56962249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Rs [Mohm/m]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0960201"/>
                      </a:ext>
                    </a:extLst>
                  </a:tr>
                  <a:tr h="33775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Gradient [MeV/m]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1007992"/>
                      </a:ext>
                    </a:extLst>
                  </a:tr>
                  <a:tr h="35885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>
                              <a:effectLst/>
                            </a:rPr>
                            <a:t>Number of RF Sources</a:t>
                          </a:r>
                          <a:endParaRPr lang="en-US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30933"/>
                      </a:ext>
                    </a:extLst>
                  </a:tr>
                  <a:tr h="35885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u="none" strike="noStrike" dirty="0">
                              <a:effectLst/>
                            </a:rPr>
                            <a:t>Total </a:t>
                          </a:r>
                          <a:r>
                            <a:rPr lang="en-US" sz="1800" b="1" u="none" strike="noStrike" dirty="0" err="1">
                              <a:effectLst/>
                            </a:rPr>
                            <a:t>Struc</a:t>
                          </a:r>
                          <a:r>
                            <a:rPr lang="en-US" sz="1800" b="1" u="none" strike="noStrike" dirty="0">
                              <a:effectLst/>
                            </a:rPr>
                            <a:t>. Length [m]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696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696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5406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773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00280" y="2616120"/>
            <a:ext cx="10553040" cy="121320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1" strike="noStrike" spc="-1">
                <a:solidFill>
                  <a:srgbClr val="8C1515"/>
                </a:solidFill>
                <a:latin typeface="Lato"/>
                <a:ea typeface="Lato"/>
              </a:rPr>
              <a:t>Questions?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Num" idx="12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100" b="0" strike="noStrike" spc="-1">
                <a:solidFill>
                  <a:srgbClr val="3F3F3F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B628B4C-AFBA-44C8-803F-BF7D4609F40B}" type="slidenum">
              <a:rPr lang="en-US" sz="1100" b="0" strike="noStrike" spc="-1">
                <a:solidFill>
                  <a:srgbClr val="3F3F3F"/>
                </a:solidFill>
                <a:latin typeface="Lato"/>
                <a:ea typeface="Lato"/>
              </a:rPr>
              <a:t>12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587;p58"/>
          <p:cNvPicPr/>
          <p:nvPr/>
        </p:nvPicPr>
        <p:blipFill>
          <a:blip r:embed="rId3"/>
          <a:stretch/>
        </p:blipFill>
        <p:spPr>
          <a:xfrm>
            <a:off x="8068320" y="4572000"/>
            <a:ext cx="3670200" cy="239220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Distributed RF Coupling changes Accelerator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P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aradigm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800280" y="1089720"/>
            <a:ext cx="10553040" cy="188280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RF power coupled to each cell – no on-axis coupling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Full system design requires modern virtual prototyping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Google Shape;584;p58"/>
          <p:cNvPicPr/>
          <p:nvPr/>
        </p:nvPicPr>
        <p:blipFill>
          <a:blip r:embed="rId4"/>
          <a:stretch/>
        </p:blipFill>
        <p:spPr>
          <a:xfrm>
            <a:off x="930240" y="1946520"/>
            <a:ext cx="9869760" cy="2548080"/>
          </a:xfrm>
          <a:prstGeom prst="rect">
            <a:avLst/>
          </a:prstGeom>
          <a:ln w="0">
            <a:noFill/>
          </a:ln>
        </p:spPr>
      </p:pic>
      <p:sp>
        <p:nvSpPr>
          <p:cNvPr id="225" name="Google Shape;585;p58"/>
          <p:cNvSpPr/>
          <p:nvPr/>
        </p:nvSpPr>
        <p:spPr>
          <a:xfrm>
            <a:off x="2287800" y="4494960"/>
            <a:ext cx="7615440" cy="67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Arial"/>
              </a:rPr>
              <a:t>Electric field magnitude produced when RF manifold feeds alternating cells equally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800280" y="4891680"/>
            <a:ext cx="10553040" cy="148608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Optimization of cell for efficiency (shunt impedance)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spcBef>
                <a:spcPts val="1001"/>
              </a:spcBef>
              <a:buClr>
                <a:srgbClr val="3F3F3F"/>
              </a:buClr>
              <a:buFont typeface="Lato"/>
              <a:buChar char="●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Control peak surface electric and magnetic fields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523;p54"/>
          <p:cNvSpPr/>
          <p:nvPr/>
        </p:nvSpPr>
        <p:spPr>
          <a:xfrm>
            <a:off x="1374051" y="6497385"/>
            <a:ext cx="5199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S. Tantawi, et al. </a:t>
            </a:r>
            <a:r>
              <a:rPr lang="en-US" sz="1400" b="0" i="1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PRAB</a:t>
            </a:r>
            <a:r>
              <a:rPr lang="en-US" sz="1400" b="0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 23.9 (2020): 092001.</a:t>
            </a:r>
            <a:endParaRPr lang="en-US" sz="1400" b="0" strike="noStrike" spc="-1" dirty="0">
              <a:latin typeface="Lato" panose="020F0502020204030203" pitchFamily="34" charset="0"/>
            </a:endParaRPr>
          </a:p>
        </p:txBody>
      </p:sp>
      <p:sp>
        <p:nvSpPr>
          <p:cNvPr id="5" name="PlaceHolder 3">
            <a:extLst>
              <a:ext uri="{FF2B5EF4-FFF2-40B4-BE49-F238E27FC236}">
                <a16:creationId xmlns:a16="http://schemas.microsoft.com/office/drawing/2014/main" id="{1CFE6650-FA8D-30E8-0B84-032297503906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00280" y="20628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Injector Linac needs to accelerate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H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igh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C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harge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B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unches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Num" idx="11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100" b="0" strike="noStrike" spc="-1">
                <a:solidFill>
                  <a:srgbClr val="3F3F3F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A19E2B4-B44E-4566-91CB-7766C116D777}" type="slidenum">
              <a:rPr lang="en-US" sz="1100" b="0" strike="noStrike" spc="-1">
                <a:solidFill>
                  <a:srgbClr val="3F3F3F"/>
                </a:solidFill>
                <a:latin typeface="Lato"/>
                <a:ea typeface="Lato"/>
              </a:rPr>
              <a:t>3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ubTitle"/>
          </p:nvPr>
        </p:nvSpPr>
        <p:spPr>
          <a:xfrm>
            <a:off x="1634400" y="6356880"/>
            <a:ext cx="4209120" cy="21636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/>
          <a:p>
            <a:pPr marL="228600" indent="-228600">
              <a:lnSpc>
                <a:spcPct val="114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100" b="0" strike="noStrike" spc="-1">
                <a:solidFill>
                  <a:srgbClr val="000000"/>
                </a:solidFill>
                <a:latin typeface="Lato"/>
                <a:ea typeface="Lato"/>
              </a:rPr>
              <a:t>Cool Copper Collider Workshop 2022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800280" y="1089720"/>
            <a:ext cx="6763691" cy="188280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High charge bunches would require larger apertures to minimize wakefields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15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3F3F3F"/>
                </a:solidFill>
                <a:latin typeface="Lato"/>
                <a:ea typeface="Lato"/>
              </a:rPr>
              <a:t>S-band provides significant larger aperture compared to C-band for a given shunt impedance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4"/>
          <p:cNvPicPr/>
          <p:nvPr/>
        </p:nvPicPr>
        <p:blipFill>
          <a:blip r:embed="rId3"/>
          <a:stretch/>
        </p:blipFill>
        <p:spPr>
          <a:xfrm>
            <a:off x="240480" y="2681653"/>
            <a:ext cx="5603040" cy="3991869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 descr="A picture containing glass&#10;&#10;Description automatically generated">
            <a:extLst>
              <a:ext uri="{FF2B5EF4-FFF2-40B4-BE49-F238E27FC236}">
                <a16:creationId xmlns:a16="http://schemas.microsoft.com/office/drawing/2014/main" id="{72B9B150-D7E4-D1E6-2961-EE33884DB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/>
          <a:stretch/>
        </p:blipFill>
        <p:spPr>
          <a:xfrm>
            <a:off x="7648176" y="969887"/>
            <a:ext cx="2956430" cy="2986873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59301813-CFD2-3158-3481-177FD39642A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365996" y="3806640"/>
            <a:ext cx="5236920" cy="30513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3">
            <a:extLst>
              <a:ext uri="{FF2B5EF4-FFF2-40B4-BE49-F238E27FC236}">
                <a16:creationId xmlns:a16="http://schemas.microsoft.com/office/drawing/2014/main" id="{0F8081BA-73D3-019E-6FDC-F90F512A0C27}"/>
              </a:ext>
            </a:extLst>
          </p:cNvPr>
          <p:cNvSpPr txBox="1">
            <a:spLocks/>
          </p:cNvSpPr>
          <p:nvPr/>
        </p:nvSpPr>
        <p:spPr>
          <a:xfrm>
            <a:off x="8762880" y="64351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6" name="Google Shape;523;p54">
            <a:extLst>
              <a:ext uri="{FF2B5EF4-FFF2-40B4-BE49-F238E27FC236}">
                <a16:creationId xmlns:a16="http://schemas.microsoft.com/office/drawing/2014/main" id="{8A6F282A-81F1-8ED3-E71A-2BA429657DEB}"/>
              </a:ext>
            </a:extLst>
          </p:cNvPr>
          <p:cNvSpPr/>
          <p:nvPr/>
        </p:nvSpPr>
        <p:spPr>
          <a:xfrm>
            <a:off x="1250958" y="6523608"/>
            <a:ext cx="5199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S. Tantawi, et al. </a:t>
            </a:r>
            <a:r>
              <a:rPr lang="en-US" sz="1400" b="0" i="1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PRAB</a:t>
            </a:r>
            <a:r>
              <a:rPr lang="en-US" sz="1400" b="0" strike="noStrike" spc="-1" dirty="0">
                <a:solidFill>
                  <a:srgbClr val="000000"/>
                </a:solidFill>
                <a:latin typeface="Lato" panose="020F0502020204030203" pitchFamily="34" charset="0"/>
                <a:ea typeface="Arial"/>
              </a:rPr>
              <a:t> 23.9 (2020): 092001.</a:t>
            </a:r>
            <a:endParaRPr lang="en-US" sz="1400" b="0" strike="noStrike" spc="-1" dirty="0">
              <a:latin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Distributed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C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oupling as applied to Injector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L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inac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D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esign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800280" y="988920"/>
            <a:ext cx="5381280" cy="278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008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Design balances shunt impedance with aperture size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3228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S-band cavities designed with aperture ratio a/</a:t>
            </a:r>
            <a:r>
              <a:rPr lang="el-GR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λ</a:t>
            </a: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=0.135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008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Better output emittance compared to baseline traveling wave structures with 14 nC bunches</a:t>
            </a:r>
          </a:p>
          <a:p>
            <a:pPr marL="124380" indent="-3429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Clr>
                <a:schemeClr val="accent1"/>
              </a:buClr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Emittance calculated for a/</a:t>
            </a:r>
            <a:r>
              <a:rPr lang="el-GR" sz="2000" spc="-1" dirty="0">
                <a:solidFill>
                  <a:srgbClr val="000000"/>
                </a:solidFill>
                <a:latin typeface="Lato"/>
                <a:ea typeface="Lato"/>
              </a:rPr>
              <a:t>λ</a:t>
            </a: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=0.125 cavities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Picture 9"/>
          <p:cNvPicPr/>
          <p:nvPr/>
        </p:nvPicPr>
        <p:blipFill>
          <a:blip r:embed="rId2"/>
          <a:stretch/>
        </p:blipFill>
        <p:spPr>
          <a:xfrm>
            <a:off x="987946" y="3543500"/>
            <a:ext cx="4179240" cy="3242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9" name="Google Shape;636;p61"/>
          <p:cNvGraphicFramePr/>
          <p:nvPr>
            <p:extLst>
              <p:ext uri="{D42A27DB-BD31-4B8C-83A1-F6EECF244321}">
                <p14:modId xmlns:p14="http://schemas.microsoft.com/office/powerpoint/2010/main" val="60756317"/>
              </p:ext>
            </p:extLst>
          </p:nvPr>
        </p:nvGraphicFramePr>
        <p:xfrm>
          <a:off x="6368040" y="1121400"/>
          <a:ext cx="5507640" cy="2094840"/>
        </p:xfrm>
        <a:graphic>
          <a:graphicData uri="http://schemas.openxmlformats.org/drawingml/2006/table">
            <a:tbl>
              <a:tblPr/>
              <a:tblGrid>
                <a:gridCol w="138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Linac Properties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Freq (GHz)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2.856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buNone/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E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max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/E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acc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2.63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Arial"/>
                        </a:rPr>
                        <a:t>a (mm)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14.12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E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acc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/Z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0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H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max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0.995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6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buNone/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a/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𝜆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0.135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buNone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R</a:t>
                      </a:r>
                      <a:r>
                        <a:rPr lang="en-US" sz="1800" b="0" strike="noStrike" spc="-1" baseline="-25000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 (MΩ/m)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58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P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diss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 (MW)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5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buNone/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E</a:t>
                      </a:r>
                      <a:r>
                        <a:rPr lang="en-US" sz="1800" b="0" strike="noStrike" spc="-1" baseline="-25000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acc </a:t>
                      </a: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(MV/m)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800" b="0" strike="noStrike" spc="-1" dirty="0">
                          <a:latin typeface="Arial"/>
                        </a:rPr>
                        <a:t>18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6EAB28-93CB-4397-93D7-BF61725C36BD}" type="slidenum">
              <a:rPr lang="en-US" smtClean="0"/>
              <a:pPr/>
              <a:t>4</a:t>
            </a:fld>
            <a:endParaRPr/>
          </a:p>
        </p:txBody>
      </p:sp>
      <p:pic>
        <p:nvPicPr>
          <p:cNvPr id="5" name="Picture 4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B3E8FDCC-48F1-05B7-22DE-43E48FA91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55" y="3304163"/>
            <a:ext cx="3747809" cy="348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>
            <a:extLst>
              <a:ext uri="{FF2B5EF4-FFF2-40B4-BE49-F238E27FC236}">
                <a16:creationId xmlns:a16="http://schemas.microsoft.com/office/drawing/2014/main" id="{4A228DB5-677B-5DCF-0EF8-93BE0A3C30FE}"/>
              </a:ext>
            </a:extLst>
          </p:cNvPr>
          <p:cNvSpPr txBox="1">
            <a:spLocks/>
          </p:cNvSpPr>
          <p:nvPr/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Comparison of Technologies for pre-injector e</a:t>
            </a:r>
            <a:r>
              <a:rPr lang="en-US" sz="3200" spc="-1" baseline="30000" dirty="0">
                <a:solidFill>
                  <a:srgbClr val="A4001D"/>
                </a:solidFill>
                <a:latin typeface="Lato"/>
                <a:ea typeface="DejaVu Sans"/>
              </a:rPr>
              <a:t>-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 linacs</a:t>
            </a:r>
            <a:endParaRPr lang="en-US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10812BA-BC55-E31B-BC1C-A3795DFCD2A5}"/>
              </a:ext>
            </a:extLst>
          </p:cNvPr>
          <p:cNvSpPr/>
          <p:nvPr/>
        </p:nvSpPr>
        <p:spPr>
          <a:xfrm>
            <a:off x="3047400" y="3244320"/>
            <a:ext cx="60944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E55EAAA6-C702-014F-360D-303025AAA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696270"/>
              </p:ext>
            </p:extLst>
          </p:nvPr>
        </p:nvGraphicFramePr>
        <p:xfrm>
          <a:off x="800280" y="1680840"/>
          <a:ext cx="10552680" cy="4601520"/>
        </p:xfrm>
        <a:graphic>
          <a:graphicData uri="http://schemas.openxmlformats.org/drawingml/2006/table">
            <a:tbl>
              <a:tblPr/>
              <a:tblGrid>
                <a:gridCol w="3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SLAC Linac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3 m structure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PSI Linac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4 m structure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Distributed Coupling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1 m structure 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Cryo-Distributed Coupling [77 K]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600" b="0" strike="noStrike" spc="-1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1 m structure 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400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Shunt Impedance [M/m]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a/ [radius/wavelength]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51*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0.15-0.11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45-56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0.135-0.095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ato"/>
                        </a:rPr>
                        <a:t>58</a:t>
                      </a: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0.135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145</a:t>
                      </a: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0.135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Power / Length @ 16 MeV/m [MW/m] / Power for 400 MeV [MW] in 25 m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Min. 65 MW 5045 Klystron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8.3 / 210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4 klystrons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6.2 / 156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3 klystrons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4.4 </a:t>
                      </a: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/ 110</a:t>
                      </a: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2 klystrons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1.8 / 44</a:t>
                      </a: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 klystron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Achievable Gradient [MeV/m]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Constant BDR Scaled from Pulsed Heating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50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60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74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118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Power for 400 MeV in 8 m [MW]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Corresponds to 50 MeV/m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Min. 65 MW 5045 Klystron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645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10 klystrons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488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8 klystrons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344</a:t>
                      </a: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6 klystrons</a:t>
                      </a:r>
                      <a:endParaRPr lang="en-US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138</a:t>
                      </a: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1" strike="noStrike" spc="-1" dirty="0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3 klystrons</a:t>
                      </a:r>
                      <a:endParaRPr lang="en-US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PlaceHolder 3">
            <a:extLst>
              <a:ext uri="{FF2B5EF4-FFF2-40B4-BE49-F238E27FC236}">
                <a16:creationId xmlns:a16="http://schemas.microsoft.com/office/drawing/2014/main" id="{2CA5794A-76E7-72FC-1D67-1DE0A8E53815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C4993D-83B7-7328-D827-4DD786437BA2}"/>
              </a:ext>
            </a:extLst>
          </p:cNvPr>
          <p:cNvSpPr txBox="1"/>
          <p:nvPr/>
        </p:nvSpPr>
        <p:spPr>
          <a:xfrm>
            <a:off x="2389310" y="6256951"/>
            <a:ext cx="8750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Lato" panose="020F0502020204030203" pitchFamily="34" charset="0"/>
              </a:rPr>
              <a:t>F. </a:t>
            </a:r>
            <a:r>
              <a:rPr lang="en-US" sz="1200" b="0" i="0" u="none" strike="noStrike" baseline="0" dirty="0" err="1">
                <a:latin typeface="Lato" panose="020F0502020204030203" pitchFamily="34" charset="0"/>
              </a:rPr>
              <a:t>Willeke</a:t>
            </a:r>
            <a:r>
              <a:rPr lang="en-US" sz="1200" b="0" i="0" u="none" strike="noStrike" baseline="0" dirty="0">
                <a:latin typeface="Lato" panose="020F0502020204030203" pitchFamily="34" charset="0"/>
              </a:rPr>
              <a:t>, “Electron ion collider conceptual design report 2021,” English, Tech. Rep., 2021, doi:10.2172/1765663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82B381-81C4-122A-1FB7-CB685314A04D}"/>
              </a:ext>
            </a:extLst>
          </p:cNvPr>
          <p:cNvSpPr txBox="1"/>
          <p:nvPr/>
        </p:nvSpPr>
        <p:spPr>
          <a:xfrm>
            <a:off x="2389310" y="6573474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Lato" panose="020F0502020204030203" pitchFamily="34" charset="0"/>
              </a:rPr>
              <a:t>T. </a:t>
            </a:r>
            <a:r>
              <a:rPr lang="en-US" sz="1200" b="0" i="0" u="none" strike="noStrike" baseline="0" dirty="0" err="1">
                <a:latin typeface="Lato" panose="020F0502020204030203" pitchFamily="34" charset="0"/>
              </a:rPr>
              <a:t>Schietinger</a:t>
            </a:r>
            <a:r>
              <a:rPr lang="en-US" sz="1200" b="0" i="0" u="none" strike="noStrike" baseline="0" dirty="0">
                <a:latin typeface="Lato" panose="020F0502020204030203" pitchFamily="34" charset="0"/>
              </a:rPr>
              <a:t>, </a:t>
            </a:r>
            <a:r>
              <a:rPr lang="en-US" sz="1200" b="0" u="none" strike="noStrike" baseline="0" dirty="0">
                <a:latin typeface="Lato" panose="020F0502020204030203" pitchFamily="34" charset="0"/>
              </a:rPr>
              <a:t>et al., </a:t>
            </a:r>
            <a:r>
              <a:rPr lang="en-US" sz="1200" b="0" i="1" u="none" strike="noStrike" baseline="0" dirty="0">
                <a:latin typeface="Lato" panose="020F0502020204030203" pitchFamily="34" charset="0"/>
              </a:rPr>
              <a:t>PRAB</a:t>
            </a:r>
            <a:r>
              <a:rPr lang="en-US" sz="1200" b="0" i="0" u="none" strike="noStrike" baseline="0" dirty="0">
                <a:latin typeface="Lato" panose="020F0502020204030203" pitchFamily="34" charset="0"/>
              </a:rPr>
              <a:t> 19.10 (2016):100702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B6492-6E2D-DE5C-E839-D800F4302EE2}"/>
              </a:ext>
            </a:extLst>
          </p:cNvPr>
          <p:cNvSpPr txBox="1"/>
          <p:nvPr/>
        </p:nvSpPr>
        <p:spPr>
          <a:xfrm>
            <a:off x="6076620" y="6573474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Lato" panose="020F0502020204030203" pitchFamily="34" charset="0"/>
              </a:rPr>
              <a:t>M. Nasr, et al., </a:t>
            </a:r>
            <a:r>
              <a:rPr lang="en-US" sz="1200" b="0" i="1" u="none" strike="noStrike" baseline="0" dirty="0">
                <a:latin typeface="Lato" panose="020F0502020204030203" pitchFamily="34" charset="0"/>
              </a:rPr>
              <a:t>PRAB</a:t>
            </a:r>
            <a:r>
              <a:rPr lang="en-US" sz="1200" b="0" i="0" u="none" strike="noStrike" baseline="0" dirty="0">
                <a:latin typeface="Lato" panose="020F0502020204030203" pitchFamily="34" charset="0"/>
              </a:rPr>
              <a:t> 24.9 (2021):093201</a:t>
            </a:r>
            <a:endParaRPr lang="en-US" sz="1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1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5" descr="Chart, histogram&#10;&#10;Description automatically generated"/>
          <p:cNvPicPr/>
          <p:nvPr/>
        </p:nvPicPr>
        <p:blipFill>
          <a:blip r:embed="rId3"/>
          <a:stretch/>
        </p:blipFill>
        <p:spPr>
          <a:xfrm>
            <a:off x="800280" y="3978360"/>
            <a:ext cx="4967280" cy="278352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400" cy="631800"/>
          </a:xfrm>
          <a:prstGeom prst="rect">
            <a:avLst/>
          </a:prstGeom>
          <a:noFill/>
          <a:ln w="0">
            <a:noFill/>
          </a:ln>
        </p:spPr>
        <p:txBody>
          <a:bodyPr lIns="0" anchor="b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Characterizing a Large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A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perture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D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istributed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C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oupled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Lato"/>
              </a:rPr>
              <a:t>L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Lato"/>
              </a:rPr>
              <a:t>inac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78959" y="988920"/>
            <a:ext cx="6288611" cy="304056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t">
            <a:normAutofit lnSpcReduction="10000"/>
          </a:bodyPr>
          <a:lstStyle/>
          <a:p>
            <a:pPr marL="10440" indent="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Large apertures introduce coupling between cavities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0440" indent="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This cross coupling means adjustment of cavity size at either end is required to ensure field flatness</a:t>
            </a: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Lato"/>
                <a:ea typeface="Lato"/>
              </a:rPr>
              <a:t>These adjustments were verified with extensive simulation in HFSS and ACE3P</a:t>
            </a: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Lato"/>
                <a:ea typeface="Lato"/>
              </a:rPr>
              <a:t>Bead pulls were conducted to measure field flatness as tuning was conducted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326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Font typeface="Arial"/>
              <a:buChar char="•"/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6DBC7E8-22A2-4092-B9BB-605D13B008D9}" type="slidenum">
              <a:rPr/>
              <a:t>6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AE68CE-97D7-A497-F54A-0E83A4B8EF0C}"/>
              </a:ext>
            </a:extLst>
          </p:cNvPr>
          <p:cNvCxnSpPr/>
          <p:nvPr/>
        </p:nvCxnSpPr>
        <p:spPr>
          <a:xfrm>
            <a:off x="1788459" y="4296335"/>
            <a:ext cx="3556747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97C411EE-EF0B-AB67-6763-E3149E433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07" y="4064010"/>
            <a:ext cx="5689145" cy="256166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EEDBF7A-1BED-1C35-DC1A-278920213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72" y="1057053"/>
            <a:ext cx="4112776" cy="2921307"/>
          </a:xfrm>
          <a:prstGeom prst="rect">
            <a:avLst/>
          </a:prstGeom>
        </p:spPr>
      </p:pic>
      <p:sp>
        <p:nvSpPr>
          <p:cNvPr id="5" name="PlaceHolder 3">
            <a:extLst>
              <a:ext uri="{FF2B5EF4-FFF2-40B4-BE49-F238E27FC236}">
                <a16:creationId xmlns:a16="http://schemas.microsoft.com/office/drawing/2014/main" id="{47692F1B-7375-FE9C-7EE9-9C12D3EE406E}"/>
              </a:ext>
            </a:extLst>
          </p:cNvPr>
          <p:cNvSpPr txBox="1">
            <a:spLocks/>
          </p:cNvSpPr>
          <p:nvPr/>
        </p:nvSpPr>
        <p:spPr>
          <a:xfrm>
            <a:off x="8839080" y="6261355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AC3A3-FE00-F303-958B-7D4475DA9315}"/>
              </a:ext>
            </a:extLst>
          </p:cNvPr>
          <p:cNvSpPr txBox="1"/>
          <p:nvPr/>
        </p:nvSpPr>
        <p:spPr>
          <a:xfrm>
            <a:off x="6512903" y="6597837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200" b="0" i="0" u="none" strike="noStrike" baseline="0" dirty="0">
                <a:latin typeface="Lato-Regular"/>
              </a:rPr>
              <a:t>Z. Li, et al. AIP Conference Proceedings ,</a:t>
            </a:r>
            <a:r>
              <a:rPr lang="en-US" sz="1200" b="0" i="0" u="none" strike="noStrike" baseline="0" dirty="0">
                <a:latin typeface="Lato-Regular"/>
              </a:rPr>
              <a:t>Vol. 1507, No. 1 p. 837-842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Assembly of Injector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L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inac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800279" y="988920"/>
            <a:ext cx="6837137" cy="234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Lato"/>
                <a:ea typeface="Lato"/>
              </a:rPr>
              <a:t>Linac formed from two slabs, which are brazed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Y-Coupler is brazed on afterwards to provide even power splitting between each side</a:t>
            </a:r>
          </a:p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Lato"/>
                <a:ea typeface="Lato"/>
              </a:rPr>
              <a:t>Assembly and brazing was</a:t>
            </a: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 done in house at SLAC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8" descr="A picture containing indoor, yellow&#10;&#10;Description automatically generated"/>
          <p:cNvPicPr/>
          <p:nvPr/>
        </p:nvPicPr>
        <p:blipFill>
          <a:blip r:embed="rId3"/>
          <a:stretch/>
        </p:blipFill>
        <p:spPr>
          <a:xfrm>
            <a:off x="3883352" y="3429000"/>
            <a:ext cx="3818432" cy="342900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701784" y="988920"/>
            <a:ext cx="4401468" cy="5869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6EAB28-93CB-4397-93D7-BF61725C36BD}" type="slidenum">
              <a:rPr lang="en-US" smtClean="0"/>
              <a:pPr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31181-7C72-1E36-8D53-08BC192E6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88335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Bead Pull </a:t>
            </a:r>
            <a:r>
              <a:rPr lang="en-US" sz="3200" spc="-1" dirty="0">
                <a:solidFill>
                  <a:srgbClr val="A4001D"/>
                </a:solidFill>
                <a:latin typeface="Lato"/>
                <a:ea typeface="DejaVu Sans"/>
              </a:rPr>
              <a:t>C</a:t>
            </a:r>
            <a:r>
              <a:rPr lang="en-US" sz="3200" b="0" strike="noStrike" spc="-1" dirty="0">
                <a:solidFill>
                  <a:srgbClr val="A4001D"/>
                </a:solidFill>
                <a:latin typeface="Lato"/>
                <a:ea typeface="DejaVu Sans"/>
              </a:rPr>
              <a:t>haracterization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800280" y="988920"/>
            <a:ext cx="6147717" cy="2241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Lato"/>
                <a:ea typeface="Lato"/>
              </a:rPr>
              <a:t>Measuring field flatness within structure requires running a dielectric bead along line</a:t>
            </a:r>
          </a:p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Tension is maintained via pulleys</a:t>
            </a:r>
          </a:p>
          <a:p>
            <a:pPr marL="10440" indent="-22860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Alignment is handled with optical stages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Picture 1" descr="A picture containing diagram&#10;&#10;Description automatically generated"/>
          <p:cNvPicPr/>
          <p:nvPr/>
        </p:nvPicPr>
        <p:blipFill rotWithShape="1">
          <a:blip r:embed="rId3"/>
          <a:srcRect l="16642"/>
          <a:stretch/>
        </p:blipFill>
        <p:spPr>
          <a:xfrm rot="16200000">
            <a:off x="1776897" y="2115483"/>
            <a:ext cx="3615068" cy="5845863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A close up of a camera lens&#10;&#10;Description automatically generated"/>
          <p:cNvPicPr/>
          <p:nvPr/>
        </p:nvPicPr>
        <p:blipFill rotWithShape="1">
          <a:blip r:embed="rId4"/>
          <a:srcRect l="6459" t="9936" b="12723"/>
          <a:stretch/>
        </p:blipFill>
        <p:spPr>
          <a:xfrm>
            <a:off x="6947999" y="988920"/>
            <a:ext cx="4970159" cy="29959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2827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6EAB28-93CB-4397-93D7-BF61725C36BD}" type="slidenum">
              <a:rPr lang="en-US" smtClean="0"/>
              <a:pPr/>
              <a:t>8</a:t>
            </a:fld>
            <a:endParaRPr/>
          </a:p>
        </p:txBody>
      </p:sp>
      <p:pic>
        <p:nvPicPr>
          <p:cNvPr id="256" name="Picture 6" descr="A picture containing indoor, miller&#10;&#10;Description automatically generated"/>
          <p:cNvPicPr/>
          <p:nvPr/>
        </p:nvPicPr>
        <p:blipFill rotWithShape="1">
          <a:blip r:embed="rId5"/>
          <a:srcRect t="6730" b="6008"/>
          <a:stretch/>
        </p:blipFill>
        <p:spPr>
          <a:xfrm>
            <a:off x="6948000" y="3605348"/>
            <a:ext cx="4970160" cy="32526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D7360167-B23A-B54F-9F33-EC193D687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31" y="1886857"/>
            <a:ext cx="8837587" cy="4971143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5939E4CA-0588-8EB8-D69C-874342F2AC1B}"/>
              </a:ext>
            </a:extLst>
          </p:cNvPr>
          <p:cNvSpPr txBox="1">
            <a:spLocks/>
          </p:cNvSpPr>
          <p:nvPr/>
        </p:nvSpPr>
        <p:spPr>
          <a:xfrm>
            <a:off x="800280" y="266760"/>
            <a:ext cx="10553040" cy="631440"/>
          </a:xfrm>
          <a:prstGeom prst="rect">
            <a:avLst/>
          </a:prstGeom>
          <a:noFill/>
          <a:ln w="0">
            <a:noFill/>
          </a:ln>
        </p:spPr>
        <p:txBody>
          <a:bodyPr lIns="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spc="-1">
                <a:solidFill>
                  <a:srgbClr val="A4001D"/>
                </a:solidFill>
                <a:latin typeface="Lato"/>
                <a:ea typeface="DejaVu Sans"/>
              </a:rPr>
              <a:t>Preliminary Tuning Results</a:t>
            </a:r>
            <a:endParaRPr lang="en-US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FB000487-0DD0-6E4D-C75C-C7146459B3C7}"/>
              </a:ext>
            </a:extLst>
          </p:cNvPr>
          <p:cNvSpPr txBox="1">
            <a:spLocks/>
          </p:cNvSpPr>
          <p:nvPr/>
        </p:nvSpPr>
        <p:spPr>
          <a:xfrm>
            <a:off x="800281" y="988919"/>
            <a:ext cx="10658748" cy="139333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40" indent="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</a:pP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With this information, the first pass of tuning has been successful in improving field flatness</a:t>
            </a:r>
          </a:p>
          <a:p>
            <a:pPr marL="10440" indent="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Clr>
                <a:srgbClr val="981E32"/>
              </a:buClr>
              <a:buNone/>
            </a:pPr>
            <a:r>
              <a:rPr lang="en-US" sz="2400" spc="-1" dirty="0">
                <a:solidFill>
                  <a:srgbClr val="000000"/>
                </a:solidFill>
                <a:latin typeface="Lato"/>
                <a:ea typeface="Lato"/>
              </a:rPr>
              <a:t>Structure will be brazed one more time to fix leaks before final tuning to 2.856 GHz</a:t>
            </a:r>
          </a:p>
          <a:p>
            <a:pPr marL="10440">
              <a:lnSpc>
                <a:spcPct val="120000"/>
              </a:lnSpc>
              <a:spcBef>
                <a:spcPts val="1001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>
            <a:extLst>
              <a:ext uri="{FF2B5EF4-FFF2-40B4-BE49-F238E27FC236}">
                <a16:creationId xmlns:a16="http://schemas.microsoft.com/office/drawing/2014/main" id="{B9853FCD-899C-345E-9951-538A7C336EA1}"/>
              </a:ext>
            </a:extLst>
          </p:cNvPr>
          <p:cNvSpPr txBox="1">
            <a:spLocks/>
          </p:cNvSpPr>
          <p:nvPr/>
        </p:nvSpPr>
        <p:spPr>
          <a:xfrm>
            <a:off x="8610480" y="6282720"/>
            <a:ext cx="2742480" cy="36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1ACF54-66AD-4F49-BAE9-AD2A8D7954A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PlaceHolder 3">
            <a:extLst>
              <a:ext uri="{FF2B5EF4-FFF2-40B4-BE49-F238E27FC236}">
                <a16:creationId xmlns:a16="http://schemas.microsoft.com/office/drawing/2014/main" id="{3B9AF61A-519B-B481-C782-746FA5AB577C}"/>
              </a:ext>
            </a:extLst>
          </p:cNvPr>
          <p:cNvSpPr txBox="1">
            <a:spLocks/>
          </p:cNvSpPr>
          <p:nvPr/>
        </p:nvSpPr>
        <p:spPr>
          <a:xfrm>
            <a:off x="8762880" y="64351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0" bIns="4500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100000"/>
              </a:lnSpc>
              <a:buNone/>
              <a:defRPr lang="en-US" sz="1100" b="0" strike="noStrike" kern="1200" spc="-1">
                <a:solidFill>
                  <a:srgbClr val="A8A8A8"/>
                </a:solidFill>
                <a:latin typeface="Lato"/>
                <a:ea typeface="Arial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80DF-CCB7-4DEA-A8BA-90730DF2550F}" type="slidenum">
              <a:rPr kumimoji="0" lang="en-US" sz="1100" b="0" i="0" u="none" strike="noStrike" kern="1200" cap="none" spc="-1" normalizeH="0" baseline="0" noProof="0" smtClean="0">
                <a:ln>
                  <a:noFill/>
                </a:ln>
                <a:solidFill>
                  <a:srgbClr val="A8A8A8"/>
                </a:solidFill>
                <a:effectLst/>
                <a:uLnTx/>
                <a:uFillTx/>
                <a:latin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-1" normalizeH="0" baseline="0" noProof="0" dirty="0">
              <a:ln>
                <a:noFill/>
              </a:ln>
              <a:solidFill>
                <a:srgbClr val="A8A8A8"/>
              </a:solidFill>
              <a:effectLst/>
              <a:uLnTx/>
              <a:uFillTx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8239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826</Words>
  <Application>Microsoft Office PowerPoint</Application>
  <PresentationFormat>Widescreen</PresentationFormat>
  <Paragraphs>191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Lato</vt:lpstr>
      <vt:lpstr>Lato-Regular</vt:lpstr>
      <vt:lpstr>Symbol</vt:lpstr>
      <vt:lpstr>Times New Roman</vt:lpstr>
      <vt:lpstr>Wingdings</vt:lpstr>
      <vt:lpstr>Office Theme</vt:lpstr>
      <vt:lpstr>Office Theme</vt:lpstr>
      <vt:lpstr>Office Theme</vt:lpstr>
      <vt:lpstr>Distributed Coupling Linac for Efficient Acceleration of High Charge Electron Bunches</vt:lpstr>
      <vt:lpstr>Distributed RF Coupling changes Accelerator Paradigm</vt:lpstr>
      <vt:lpstr>Injector Linac needs to accelerate High Charge Bunches</vt:lpstr>
      <vt:lpstr>Distributed Coupling as applied to Injector Linac Design</vt:lpstr>
      <vt:lpstr>PowerPoint Presentation</vt:lpstr>
      <vt:lpstr>Characterizing a Large Aperture Distributed Coupled Linac</vt:lpstr>
      <vt:lpstr>Assembly of Injector Linac</vt:lpstr>
      <vt:lpstr>Bead Pull Characterization</vt:lpstr>
      <vt:lpstr>PowerPoint Presentation</vt:lpstr>
      <vt:lpstr>PowerPoint Presentation</vt:lpstr>
      <vt:lpstr>Potential for collaboration with FCC-ee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Coupling Linac for Efficient Acceleration of High Charge Electron Bunches</dc:title>
  <dc:subject/>
  <dc:creator/>
  <dc:description/>
  <cp:lastModifiedBy>Dhar, Ankur</cp:lastModifiedBy>
  <cp:revision>232</cp:revision>
  <dcterms:modified xsi:type="dcterms:W3CDTF">2023-05-15T20:48:39Z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  <property fmtid="{D5CDD505-2E9C-101B-9397-08002B2CF9AE}" pid="5" name="Notes">
    <vt:i4>11</vt:i4>
  </property>
</Properties>
</file>