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762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bevel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76200" cap="flat">
              <a:solidFill>
                <a:srgbClr val="FFFFFF"/>
              </a:solidFill>
              <a:prstDash val="solid"/>
              <a:bevel/>
            </a:ln>
          </a:bottom>
          <a:insideH>
            <a:ln w="25400" cap="flat">
              <a:solidFill>
                <a:srgbClr val="FFFFFF"/>
              </a:solidFill>
              <a:prstDash val="solid"/>
              <a:bevel/>
            </a:ln>
          </a:insideH>
          <a:insideV>
            <a:ln w="254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1016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bevel/>
            </a:ln>
          </a:left>
          <a:right>
            <a:ln w="25400" cap="flat">
              <a:solidFill>
                <a:srgbClr val="000000"/>
              </a:solidFill>
              <a:prstDash val="solid"/>
              <a:bevel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50800" cap="flat">
              <a:solidFill>
                <a:srgbClr val="000000"/>
              </a:solidFill>
              <a:prstDash val="solid"/>
              <a:bevel/>
            </a:ln>
          </a:bottom>
          <a:insideH>
            <a:ln w="25400" cap="flat">
              <a:solidFill>
                <a:srgbClr val="000000"/>
              </a:solidFill>
              <a:prstDash val="solid"/>
              <a:bevel/>
            </a:ln>
          </a:insideH>
          <a:insideV>
            <a:ln w="254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28"/>
  </p:normalViewPr>
  <p:slideViewPr>
    <p:cSldViewPr snapToGrid="0">
      <p:cViewPr varScale="1">
        <p:scale>
          <a:sx n="57" d="100"/>
          <a:sy n="57" d="100"/>
        </p:scale>
        <p:origin x="24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1pPr>
    <a:lvl2pPr indent="2286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2pPr>
    <a:lvl3pPr indent="4572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3pPr>
    <a:lvl4pPr indent="6858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4pPr>
    <a:lvl5pPr indent="9144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5pPr>
    <a:lvl6pPr indent="11430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6pPr>
    <a:lvl7pPr indent="13716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7pPr>
    <a:lvl8pPr indent="16002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8pPr>
    <a:lvl9pPr indent="1828800" latinLnBrk="0">
      <a:lnSpc>
        <a:spcPct val="125000"/>
      </a:lnSpc>
      <a:defRPr sz="3200">
        <a:latin typeface="+mn-lt"/>
        <a:ea typeface="+mn-ea"/>
        <a:cs typeface="+mn-cs"/>
        <a:sym typeface="Helvetic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p(1)=3.4724e-5</a:t>
            </a:r>
          </a:p>
          <a:p>
            <a:r>
              <a:t>p(2)=0.873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4703" y="-1"/>
            <a:ext cx="24374595" cy="4363516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-1648" y="72633"/>
            <a:ext cx="24384001" cy="4218248"/>
          </a:xfrm>
          <a:prstGeom prst="rect">
            <a:avLst/>
          </a:prstGeom>
        </p:spPr>
        <p:txBody>
          <a:bodyPr/>
          <a:lstStyle>
            <a:lvl1pPr indent="182879">
              <a:lnSpc>
                <a:spcPct val="100000"/>
              </a:lnSpc>
              <a:defRPr sz="8800" b="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050000" y="12986385"/>
            <a:ext cx="2286000" cy="7289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"/>
          <p:cNvSpPr/>
          <p:nvPr/>
        </p:nvSpPr>
        <p:spPr>
          <a:xfrm>
            <a:off x="254000" y="1524000"/>
            <a:ext cx="23876000" cy="10160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22" name="Zhang, Dissertation Proposal"/>
          <p:cNvSpPr txBox="1"/>
          <p:nvPr/>
        </p:nvSpPr>
        <p:spPr>
          <a:xfrm>
            <a:off x="5191125" y="13070522"/>
            <a:ext cx="7000875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Zhang, Dissertation Proposal</a:t>
            </a:r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254000" y="2358"/>
            <a:ext cx="22098000" cy="152400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5" name="ucla-std-blu-rgb-1h.jpg" descr="ucla-std-blu-rgb-1h.jpg"/>
          <p:cNvPicPr>
            <a:picLocks noChangeAspect="1"/>
          </p:cNvPicPr>
          <p:nvPr/>
        </p:nvPicPr>
        <p:blipFill>
          <a:blip r:embed="rId2"/>
          <a:srcRect l="11307" t="19776" r="11307" b="19776"/>
          <a:stretch>
            <a:fillRect/>
          </a:stretch>
        </p:blipFill>
        <p:spPr>
          <a:xfrm>
            <a:off x="22872700" y="1045765"/>
            <a:ext cx="1270001" cy="473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hang, Dissertation Proposal"/>
          <p:cNvSpPr txBox="1"/>
          <p:nvPr/>
        </p:nvSpPr>
        <p:spPr>
          <a:xfrm>
            <a:off x="5191125" y="13070522"/>
            <a:ext cx="7000875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36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Zhang, Dissertation Proposal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22000" y="13004799"/>
            <a:ext cx="762000" cy="728981"/>
          </a:xfrm>
          <a:prstGeom prst="rect">
            <a:avLst/>
          </a:prstGeom>
          <a:ln w="25400">
            <a:miter lim="400000"/>
          </a:ln>
        </p:spPr>
        <p:txBody>
          <a:bodyPr tIns="91439" bIns="91439" anchor="ctr">
            <a:spAutoFit/>
          </a:bodyPr>
          <a:lstStyle>
            <a:lvl1pPr>
              <a:spcBef>
                <a:spcPts val="3200"/>
              </a:spcBef>
              <a:defRPr>
                <a:solidFill>
                  <a:srgbClr val="0573A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27000" y="2358"/>
            <a:ext cx="22098000" cy="162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-4639681" y="-797354"/>
            <a:ext cx="22860001" cy="1010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/>
          <a:lstStyle>
            <a:lvl2pPr marL="1016000" indent="-635000">
              <a:buSzPct val="120000"/>
            </a:lvl2pPr>
            <a:lvl3pPr marL="1397000" indent="-635000"/>
            <a:lvl4pPr marL="1778000" indent="-635000">
              <a:buChar char="-"/>
            </a:lvl4pPr>
            <a:lvl5pPr>
              <a:buSzPct val="40000"/>
              <a:buChar char="✦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5080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45720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91440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37160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3284B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635000" marR="0" indent="-6350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✦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022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403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784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165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546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2927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308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3689684" marR="0" indent="-64168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182880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5.t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What have we learned from E300 experiments so far:"/>
          <p:cNvSpPr txBox="1">
            <a:spLocks noGrp="1"/>
          </p:cNvSpPr>
          <p:nvPr>
            <p:ph type="title"/>
          </p:nvPr>
        </p:nvSpPr>
        <p:spPr>
          <a:xfrm>
            <a:off x="254000" y="0"/>
            <a:ext cx="23622000" cy="4363515"/>
          </a:xfrm>
          <a:prstGeom prst="rect">
            <a:avLst/>
          </a:prstGeom>
        </p:spPr>
        <p:txBody>
          <a:bodyPr>
            <a:normAutofit/>
          </a:bodyPr>
          <a:lstStyle>
            <a:lvl1pPr indent="0" algn="ctr">
              <a:lnSpc>
                <a:spcPct val="90000"/>
              </a:lnSpc>
              <a:defRPr sz="10000" b="1"/>
            </a:lvl1pPr>
          </a:lstStyle>
          <a:p>
            <a:r>
              <a:t>What have we learned from E300 experiments so far:</a:t>
            </a:r>
          </a:p>
        </p:txBody>
      </p:sp>
      <p:sp>
        <p:nvSpPr>
          <p:cNvPr id="42" name="Chaojie Zhang, Zan Nie, Ken A. Marsh, Chan Joshi…"/>
          <p:cNvSpPr txBox="1"/>
          <p:nvPr/>
        </p:nvSpPr>
        <p:spPr>
          <a:xfrm>
            <a:off x="5704235" y="8414168"/>
            <a:ext cx="12721530" cy="2926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ctr">
              <a:spcBef>
                <a:spcPts val="800"/>
              </a:spcBef>
              <a:defRPr sz="4000" b="1" i="1"/>
            </a:pPr>
            <a:r>
              <a:t>Chaojie Zhang, Zan Nie, Ken A. Marsh, Chan Joshi</a:t>
            </a:r>
          </a:p>
          <a:p>
            <a:pPr algn="ctr">
              <a:spcBef>
                <a:spcPts val="800"/>
              </a:spcBef>
              <a:defRPr sz="4000" b="1" i="1"/>
            </a:pPr>
            <a:r>
              <a:t>Oct 5, 2022</a:t>
            </a:r>
          </a:p>
          <a:p>
            <a:pPr algn="ctr">
              <a:spcBef>
                <a:spcPts val="800"/>
              </a:spcBef>
              <a:defRPr sz="4000" b="1" i="1"/>
            </a:pPr>
            <a:endParaRPr/>
          </a:p>
          <a:p>
            <a:pPr algn="ctr">
              <a:spcBef>
                <a:spcPts val="800"/>
              </a:spcBef>
              <a:defRPr sz="4000" b="1" i="1"/>
            </a:pPr>
            <a:r>
              <a:t>E300 collaboration meeting at UCLA</a:t>
            </a:r>
          </a:p>
        </p:txBody>
      </p:sp>
      <p:pic>
        <p:nvPicPr>
          <p:cNvPr id="43" name="ucla-std-blu-rgb-1h.jpg" descr="ucla-std-blu-rgb-1h.jpg"/>
          <p:cNvPicPr>
            <a:picLocks noChangeAspect="1"/>
          </p:cNvPicPr>
          <p:nvPr/>
        </p:nvPicPr>
        <p:blipFill>
          <a:blip r:embed="rId2"/>
          <a:srcRect l="11307" t="19776" r="11307" b="19776"/>
          <a:stretch>
            <a:fillRect/>
          </a:stretch>
        </p:blipFill>
        <p:spPr>
          <a:xfrm>
            <a:off x="20638323" y="12203795"/>
            <a:ext cx="3389206" cy="1264874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High-efficiency wake excitation in beam-ionized H2 plasma at FACET-II"/>
          <p:cNvSpPr txBox="1"/>
          <p:nvPr/>
        </p:nvSpPr>
        <p:spPr>
          <a:xfrm>
            <a:off x="964594" y="4686480"/>
            <a:ext cx="22454811" cy="1920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lnSpc>
                <a:spcPct val="90000"/>
              </a:lnSpc>
              <a:defRPr sz="6000" b="1"/>
            </a:pPr>
            <a:r>
              <a:t>High-efficiency wake excitation in beam-ionized H</a:t>
            </a:r>
            <a:r>
              <a:rPr baseline="-5999"/>
              <a:t>2</a:t>
            </a:r>
            <a:r>
              <a:t> plasma at FACET-II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sma light vs. energy deposited into the plas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Plasma light vs. energy deposited into the plasma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67" name="Dataset: 20220817 E300_02781, H2, 0.08 Torr"/>
          <p:cNvSpPr txBox="1"/>
          <p:nvPr/>
        </p:nvSpPr>
        <p:spPr>
          <a:xfrm>
            <a:off x="11507" y="13064173"/>
            <a:ext cx="903871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/>
            </a:lvl1pPr>
          </a:lstStyle>
          <a:p>
            <a:r>
              <a:t>Dataset: 20220817 E300_02781, H2, 0.08 Torr</a:t>
            </a:r>
          </a:p>
        </p:txBody>
      </p:sp>
      <p:sp>
        <p:nvSpPr>
          <p:cNvPr id="168" name="Deposited energy is calculated using the LFOV data (energy loss)…"/>
          <p:cNvSpPr txBox="1"/>
          <p:nvPr/>
        </p:nvSpPr>
        <p:spPr>
          <a:xfrm>
            <a:off x="11512367" y="3007359"/>
            <a:ext cx="12192001" cy="9326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t>Deposited energy is calculated using the LFOV data (energy loss)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t>The plasma light collected at the IPOTR1 port scales linearly with the deposited energy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 b="1">
                <a:solidFill>
                  <a:srgbClr val="0433FF"/>
                </a:solidFill>
              </a:defRPr>
            </a:pPr>
            <a:r>
              <a:t>Maximum deposited energy ~1 J</a:t>
            </a:r>
          </a:p>
          <a:p>
            <a:pPr>
              <a:spcBef>
                <a:spcPts val="1600"/>
              </a:spcBef>
              <a:defRPr sz="4000"/>
            </a:pPr>
            <a:endParaRPr/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t>Assume plasma length ~2 m, diameter ~200 µm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t>Ionization energy of H2 molecule: 15.4 eV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t>Plasma density (singly ionized): 2.8e15 cm</a:t>
            </a:r>
            <a:r>
              <a:rPr baseline="31999"/>
              <a:t>-3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t>Requires ~ 0.4 mJ to ionize such a plasma</a:t>
            </a:r>
          </a:p>
          <a:p>
            <a:pPr>
              <a:spcBef>
                <a:spcPts val="1600"/>
              </a:spcBef>
              <a:defRPr sz="4000"/>
            </a:pPr>
            <a:endParaRPr/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 b="1">
                <a:solidFill>
                  <a:srgbClr val="0433FF"/>
                </a:solidFill>
              </a:defRPr>
            </a:pPr>
            <a:r>
              <a:t>Significant energy loss due to wake excitation</a:t>
            </a:r>
          </a:p>
        </p:txBody>
      </p:sp>
      <p:pic>
        <p:nvPicPr>
          <p:cNvPr id="169" name="E300_02781_IPOTR1_vs_deposited_energy.pdf" descr="E300_02781_IPOTR1_vs_deposited_energ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778000"/>
            <a:ext cx="10160000" cy="1126434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0" name="linear fit:…"/>
              <p:cNvSpPr txBox="1"/>
              <p:nvPr/>
            </p:nvSpPr>
            <p:spPr>
              <a:xfrm>
                <a:off x="4484213" y="9073349"/>
                <a:ext cx="5301573" cy="1643625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/>
              <a:p>
                <a:pPr>
                  <a:spcBef>
                    <a:spcPts val="1600"/>
                  </a:spcBef>
                  <a:defRPr sz="4000"/>
                </a:pPr>
                <a:r>
                  <a:t>linear fit: </a:t>
                </a:r>
                <a14:m>
                  <m:oMath xmlns:m="http://schemas.openxmlformats.org/officeDocument/2006/math"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/>
              </a:p>
              <a:p>
                <a:pPr>
                  <a:spcBef>
                    <a:spcPts val="1600"/>
                  </a:spcBef>
                  <a:defRPr sz="4000">
                    <a:solidFill>
                      <a:srgbClr val="0433FF"/>
                    </a:solidFill>
                  </a:defRPr>
                </a:pPr>
                <a:r>
                  <a:t>p</a:t>
                </a:r>
                <a:r>
                  <a:rPr baseline="-5999"/>
                  <a:t>1</a:t>
                </a:r>
                <a:r>
                  <a:t>=28.7, p</a:t>
                </a:r>
                <a:r>
                  <a:rPr baseline="-5999"/>
                  <a:t>2</a:t>
                </a:r>
                <a:r>
                  <a:t>=3.9e3</a:t>
                </a:r>
              </a:p>
            </p:txBody>
          </p:sp>
        </mc:Choice>
        <mc:Fallback>
          <p:sp>
            <p:nvSpPr>
              <p:cNvPr id="170" name="linear fit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213" y="9073349"/>
                <a:ext cx="5301573" cy="1643625"/>
              </a:xfrm>
              <a:prstGeom prst="rect">
                <a:avLst/>
              </a:prstGeom>
              <a:blipFill>
                <a:blip r:embed="rId3"/>
                <a:stretch>
                  <a:fillRect l="-4067" r="-7895" b="-18462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5" name="Group"/>
          <p:cNvGrpSpPr/>
          <p:nvPr/>
        </p:nvGrpSpPr>
        <p:grpSpPr>
          <a:xfrm>
            <a:off x="15702481" y="488909"/>
            <a:ext cx="8520002" cy="1587582"/>
            <a:chOff x="0" y="0"/>
            <a:chExt cx="8520000" cy="1587580"/>
          </a:xfrm>
        </p:grpSpPr>
        <p:grpSp>
          <p:nvGrpSpPr>
            <p:cNvPr id="193" name="Group"/>
            <p:cNvGrpSpPr/>
            <p:nvPr/>
          </p:nvGrpSpPr>
          <p:grpSpPr>
            <a:xfrm>
              <a:off x="-1" y="-1"/>
              <a:ext cx="8520002" cy="1587582"/>
              <a:chOff x="0" y="0"/>
              <a:chExt cx="8520001" cy="1587580"/>
            </a:xfrm>
          </p:grpSpPr>
          <p:sp>
            <p:nvSpPr>
              <p:cNvPr id="171" name="TopView"/>
              <p:cNvSpPr txBox="1"/>
              <p:nvPr/>
            </p:nvSpPr>
            <p:spPr>
              <a:xfrm>
                <a:off x="1623059" y="0"/>
                <a:ext cx="1628982" cy="6400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>
                  <a:defRPr sz="3000">
                    <a:solidFill>
                      <a:srgbClr val="535353"/>
                    </a:solidFill>
                  </a:defRPr>
                </a:lvl1pPr>
              </a:lstStyle>
              <a:p>
                <a:r>
                  <a:t>TopView</a:t>
                </a:r>
              </a:p>
            </p:txBody>
          </p:sp>
          <p:sp>
            <p:nvSpPr>
              <p:cNvPr id="172" name="IPOTR1"/>
              <p:cNvSpPr txBox="1"/>
              <p:nvPr/>
            </p:nvSpPr>
            <p:spPr>
              <a:xfrm>
                <a:off x="3473747" y="0"/>
                <a:ext cx="1571683" cy="6400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>
                  <a:defRPr sz="3000">
                    <a:solidFill>
                      <a:srgbClr val="535353"/>
                    </a:solidFill>
                  </a:defRPr>
                </a:lvl1pPr>
              </a:lstStyle>
              <a:p>
                <a:r>
                  <a:t>IPOTR1</a:t>
                </a:r>
              </a:p>
            </p:txBody>
          </p:sp>
          <p:sp>
            <p:nvSpPr>
              <p:cNvPr id="173" name="IPOTR2"/>
              <p:cNvSpPr txBox="1"/>
              <p:nvPr/>
            </p:nvSpPr>
            <p:spPr>
              <a:xfrm>
                <a:off x="5603541" y="0"/>
                <a:ext cx="1571683" cy="6400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>
                  <a:defRPr sz="3000">
                    <a:solidFill>
                      <a:srgbClr val="535353"/>
                    </a:solidFill>
                  </a:defRPr>
                </a:lvl1pPr>
              </a:lstStyle>
              <a:p>
                <a:r>
                  <a:t>IPOTR2</a:t>
                </a:r>
              </a:p>
            </p:txBody>
          </p:sp>
          <p:grpSp>
            <p:nvGrpSpPr>
              <p:cNvPr id="179" name="Group"/>
              <p:cNvGrpSpPr/>
              <p:nvPr/>
            </p:nvGrpSpPr>
            <p:grpSpPr>
              <a:xfrm>
                <a:off x="-1" y="1178283"/>
                <a:ext cx="8519179" cy="409298"/>
                <a:chOff x="0" y="0"/>
                <a:chExt cx="8519177" cy="409296"/>
              </a:xfrm>
            </p:grpSpPr>
            <p:sp>
              <p:nvSpPr>
                <p:cNvPr id="174" name="Line"/>
                <p:cNvSpPr/>
                <p:nvPr/>
              </p:nvSpPr>
              <p:spPr>
                <a:xfrm flipV="1">
                  <a:off x="8519177" y="0"/>
                  <a:ext cx="1" cy="409297"/>
                </a:xfrm>
                <a:prstGeom prst="line">
                  <a:avLst/>
                </a:prstGeom>
                <a:noFill/>
                <a:ln w="50800" cap="flat">
                  <a:solidFill>
                    <a:srgbClr val="A7A7A7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175" name="Line"/>
                <p:cNvSpPr/>
                <p:nvPr/>
              </p:nvSpPr>
              <p:spPr>
                <a:xfrm flipV="1">
                  <a:off x="-1" y="0"/>
                  <a:ext cx="2" cy="409297"/>
                </a:xfrm>
                <a:prstGeom prst="line">
                  <a:avLst/>
                </a:prstGeom>
                <a:noFill/>
                <a:ln w="50800" cap="flat">
                  <a:solidFill>
                    <a:srgbClr val="A7A7A7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176" name="Line"/>
                <p:cNvSpPr/>
                <p:nvPr/>
              </p:nvSpPr>
              <p:spPr>
                <a:xfrm flipV="1">
                  <a:off x="4259588" y="0"/>
                  <a:ext cx="1" cy="409297"/>
                </a:xfrm>
                <a:prstGeom prst="line">
                  <a:avLst/>
                </a:prstGeom>
                <a:noFill/>
                <a:ln w="50800" cap="flat">
                  <a:solidFill>
                    <a:srgbClr val="A7A7A7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177" name="Line"/>
                <p:cNvSpPr/>
                <p:nvPr/>
              </p:nvSpPr>
              <p:spPr>
                <a:xfrm flipV="1">
                  <a:off x="6389383" y="0"/>
                  <a:ext cx="1" cy="409297"/>
                </a:xfrm>
                <a:prstGeom prst="line">
                  <a:avLst/>
                </a:prstGeom>
                <a:noFill/>
                <a:ln w="50800" cap="flat">
                  <a:solidFill>
                    <a:srgbClr val="A7A7A7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178" name="Line"/>
                <p:cNvSpPr/>
                <p:nvPr/>
              </p:nvSpPr>
              <p:spPr>
                <a:xfrm flipV="1">
                  <a:off x="2129794" y="0"/>
                  <a:ext cx="1" cy="409297"/>
                </a:xfrm>
                <a:prstGeom prst="line">
                  <a:avLst/>
                </a:prstGeom>
                <a:noFill/>
                <a:ln w="50800" cap="flat">
                  <a:solidFill>
                    <a:srgbClr val="A7A7A7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</p:grpSp>
          <p:grpSp>
            <p:nvGrpSpPr>
              <p:cNvPr id="182" name="Group"/>
              <p:cNvGrpSpPr/>
              <p:nvPr/>
            </p:nvGrpSpPr>
            <p:grpSpPr>
              <a:xfrm>
                <a:off x="-1" y="514249"/>
                <a:ext cx="2" cy="947607"/>
                <a:chOff x="0" y="0"/>
                <a:chExt cx="0" cy="947605"/>
              </a:xfrm>
            </p:grpSpPr>
            <p:sp>
              <p:nvSpPr>
                <p:cNvPr id="180" name="Line"/>
                <p:cNvSpPr/>
                <p:nvPr/>
              </p:nvSpPr>
              <p:spPr>
                <a:xfrm flipV="1">
                  <a:off x="-1" y="-1"/>
                  <a:ext cx="2" cy="416019"/>
                </a:xfrm>
                <a:prstGeom prst="line">
                  <a:avLst/>
                </a:prstGeom>
                <a:noFill/>
                <a:ln w="50800" cap="flat">
                  <a:solidFill>
                    <a:srgbClr val="535353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181" name="Line"/>
                <p:cNvSpPr/>
                <p:nvPr/>
              </p:nvSpPr>
              <p:spPr>
                <a:xfrm flipV="1">
                  <a:off x="-1" y="531588"/>
                  <a:ext cx="2" cy="416018"/>
                </a:xfrm>
                <a:prstGeom prst="line">
                  <a:avLst/>
                </a:prstGeom>
                <a:noFill/>
                <a:ln w="50800" cap="flat">
                  <a:solidFill>
                    <a:srgbClr val="535353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</p:grpSp>
          <p:grpSp>
            <p:nvGrpSpPr>
              <p:cNvPr id="185" name="Group"/>
              <p:cNvGrpSpPr/>
              <p:nvPr/>
            </p:nvGrpSpPr>
            <p:grpSpPr>
              <a:xfrm>
                <a:off x="8520000" y="514249"/>
                <a:ext cx="1" cy="947607"/>
                <a:chOff x="0" y="0"/>
                <a:chExt cx="0" cy="947605"/>
              </a:xfrm>
            </p:grpSpPr>
            <p:sp>
              <p:nvSpPr>
                <p:cNvPr id="183" name="Line"/>
                <p:cNvSpPr/>
                <p:nvPr/>
              </p:nvSpPr>
              <p:spPr>
                <a:xfrm flipV="1">
                  <a:off x="-1" y="-1"/>
                  <a:ext cx="2" cy="416019"/>
                </a:xfrm>
                <a:prstGeom prst="line">
                  <a:avLst/>
                </a:prstGeom>
                <a:noFill/>
                <a:ln w="50800" cap="flat">
                  <a:solidFill>
                    <a:srgbClr val="535353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184" name="Line"/>
                <p:cNvSpPr/>
                <p:nvPr/>
              </p:nvSpPr>
              <p:spPr>
                <a:xfrm flipV="1">
                  <a:off x="-1" y="531588"/>
                  <a:ext cx="2" cy="416018"/>
                </a:xfrm>
                <a:prstGeom prst="line">
                  <a:avLst/>
                </a:prstGeom>
                <a:noFill/>
                <a:ln w="50800" cap="flat">
                  <a:solidFill>
                    <a:srgbClr val="535353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</p:grpSp>
          <p:sp>
            <p:nvSpPr>
              <p:cNvPr id="186" name="Rectangle"/>
              <p:cNvSpPr/>
              <p:nvPr/>
            </p:nvSpPr>
            <p:spPr>
              <a:xfrm>
                <a:off x="25711" y="533420"/>
                <a:ext cx="8474433" cy="909264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A7A7A7"/>
                </a:solidFill>
                <a:prstDash val="solid"/>
                <a:bevel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189" name="Group"/>
              <p:cNvGrpSpPr/>
              <p:nvPr/>
            </p:nvGrpSpPr>
            <p:grpSpPr>
              <a:xfrm>
                <a:off x="45576" y="780043"/>
                <a:ext cx="8428026" cy="416019"/>
                <a:chOff x="0" y="0"/>
                <a:chExt cx="8428026" cy="416018"/>
              </a:xfrm>
            </p:grpSpPr>
            <p:sp>
              <p:nvSpPr>
                <p:cNvPr id="187" name="Line"/>
                <p:cNvSpPr/>
                <p:nvPr/>
              </p:nvSpPr>
              <p:spPr>
                <a:xfrm>
                  <a:off x="-1" y="0"/>
                  <a:ext cx="8428026" cy="1857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814"/>
                      </a:moveTo>
                      <a:cubicBezTo>
                        <a:pt x="954" y="8582"/>
                        <a:pt x="1932" y="12410"/>
                        <a:pt x="2926" y="15267"/>
                      </a:cubicBezTo>
                      <a:cubicBezTo>
                        <a:pt x="4320" y="19271"/>
                        <a:pt x="5741" y="21352"/>
                        <a:pt x="7165" y="21477"/>
                      </a:cubicBezTo>
                      <a:lnTo>
                        <a:pt x="12635" y="21600"/>
                      </a:lnTo>
                      <a:cubicBezTo>
                        <a:pt x="14346" y="21048"/>
                        <a:pt x="16051" y="18513"/>
                        <a:pt x="17732" y="14023"/>
                      </a:cubicBezTo>
                      <a:cubicBezTo>
                        <a:pt x="19042" y="10520"/>
                        <a:pt x="20335" y="5835"/>
                        <a:pt x="2160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433FF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>
                      <a:solidFill>
                        <a:srgbClr val="FF2600"/>
                      </a:solidFill>
                    </a:defRPr>
                  </a:pPr>
                  <a:endParaRPr/>
                </a:p>
              </p:txBody>
            </p:sp>
            <p:sp>
              <p:nvSpPr>
                <p:cNvPr id="188" name="Line"/>
                <p:cNvSpPr/>
                <p:nvPr/>
              </p:nvSpPr>
              <p:spPr>
                <a:xfrm rot="10800000" flipH="1">
                  <a:off x="0" y="230273"/>
                  <a:ext cx="8428026" cy="1857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814"/>
                      </a:moveTo>
                      <a:cubicBezTo>
                        <a:pt x="954" y="8582"/>
                        <a:pt x="1932" y="12410"/>
                        <a:pt x="2926" y="15267"/>
                      </a:cubicBezTo>
                      <a:cubicBezTo>
                        <a:pt x="4320" y="19271"/>
                        <a:pt x="5741" y="21352"/>
                        <a:pt x="7165" y="21477"/>
                      </a:cubicBezTo>
                      <a:lnTo>
                        <a:pt x="12635" y="21600"/>
                      </a:lnTo>
                      <a:cubicBezTo>
                        <a:pt x="14346" y="21048"/>
                        <a:pt x="16051" y="18513"/>
                        <a:pt x="17732" y="14023"/>
                      </a:cubicBezTo>
                      <a:cubicBezTo>
                        <a:pt x="19042" y="10520"/>
                        <a:pt x="20335" y="5835"/>
                        <a:pt x="2160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433FF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>
                      <a:solidFill>
                        <a:srgbClr val="FF26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90" name="Rounded Rectangle"/>
              <p:cNvSpPr/>
              <p:nvPr/>
            </p:nvSpPr>
            <p:spPr>
              <a:xfrm>
                <a:off x="2473935" y="650418"/>
                <a:ext cx="675270" cy="675269"/>
              </a:xfrm>
              <a:prstGeom prst="roundRect">
                <a:avLst>
                  <a:gd name="adj" fmla="val 15000"/>
                </a:avLst>
              </a:prstGeom>
              <a:solidFill>
                <a:schemeClr val="accent5">
                  <a:lumOff val="23235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Rounded Rectangle"/>
              <p:cNvSpPr/>
              <p:nvPr/>
            </p:nvSpPr>
            <p:spPr>
              <a:xfrm>
                <a:off x="3835089" y="650418"/>
                <a:ext cx="675270" cy="675269"/>
              </a:xfrm>
              <a:prstGeom prst="roundRect">
                <a:avLst>
                  <a:gd name="adj" fmla="val 15000"/>
                </a:avLst>
              </a:prstGeom>
              <a:solidFill>
                <a:schemeClr val="accent5">
                  <a:lumOff val="23235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Rounded Rectangle"/>
              <p:cNvSpPr/>
              <p:nvPr/>
            </p:nvSpPr>
            <p:spPr>
              <a:xfrm>
                <a:off x="6051748" y="650418"/>
                <a:ext cx="675269" cy="675269"/>
              </a:xfrm>
              <a:prstGeom prst="roundRect">
                <a:avLst>
                  <a:gd name="adj" fmla="val 15000"/>
                </a:avLst>
              </a:prstGeom>
              <a:solidFill>
                <a:schemeClr val="accent5">
                  <a:lumOff val="23235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94" name="Line"/>
            <p:cNvSpPr/>
            <p:nvPr/>
          </p:nvSpPr>
          <p:spPr>
            <a:xfrm flipH="1" flipV="1">
              <a:off x="7644759" y="985972"/>
              <a:ext cx="762001" cy="1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Energy loss doubled in 4x higher density plasm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Energy loss doubled in 4x higher density plasmas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99" name="Dataset: 20220817 E300_02789, H2, 0.3 Torr"/>
          <p:cNvSpPr txBox="1"/>
          <p:nvPr/>
        </p:nvSpPr>
        <p:spPr>
          <a:xfrm>
            <a:off x="11507" y="13064173"/>
            <a:ext cx="17864940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E300_02789, H2, 0.3 Torr</a:t>
            </a:r>
          </a:p>
        </p:txBody>
      </p:sp>
      <p:pic>
        <p:nvPicPr>
          <p:cNvPr id="200" name="E300_02789_IPOTR1_vs_deposited_energy.pdf" descr="E300_02789_IPOTR1_vs_deposited_energ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800" y="2248315"/>
            <a:ext cx="10160000" cy="10732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E300_02789_energy_spectrum_waterfall.pdf" descr="E300_02789_energy_spectrum_waterfa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638300"/>
            <a:ext cx="11430000" cy="1151252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2" name="linear fit:…"/>
              <p:cNvSpPr txBox="1"/>
              <p:nvPr/>
            </p:nvSpPr>
            <p:spPr>
              <a:xfrm>
                <a:off x="16799920" y="9128330"/>
                <a:ext cx="5301573" cy="1643625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/>
              <a:p>
                <a:pPr>
                  <a:spcBef>
                    <a:spcPts val="1600"/>
                  </a:spcBef>
                  <a:defRPr sz="4000"/>
                </a:pPr>
                <a:r>
                  <a:t>linear fit: </a:t>
                </a:r>
                <a14:m>
                  <m:oMath xmlns:m="http://schemas.openxmlformats.org/officeDocument/2006/math"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/>
              </a:p>
              <a:p>
                <a:pPr>
                  <a:spcBef>
                    <a:spcPts val="1600"/>
                  </a:spcBef>
                  <a:defRPr sz="4000"/>
                </a:pPr>
                <a:r>
                  <a:t>p</a:t>
                </a:r>
                <a:r>
                  <a:rPr baseline="-5999"/>
                  <a:t>1</a:t>
                </a:r>
                <a:r>
                  <a:t>=39.6, p</a:t>
                </a:r>
                <a:r>
                  <a:rPr baseline="-5999"/>
                  <a:t>2</a:t>
                </a:r>
                <a:r>
                  <a:t>=3.2e4</a:t>
                </a:r>
              </a:p>
            </p:txBody>
          </p:sp>
        </mc:Choice>
        <mc:Fallback>
          <p:sp>
            <p:nvSpPr>
              <p:cNvPr id="202" name="linear fit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9920" y="9128330"/>
                <a:ext cx="5301573" cy="1643625"/>
              </a:xfrm>
              <a:prstGeom prst="rect">
                <a:avLst/>
              </a:prstGeom>
              <a:blipFill>
                <a:blip r:embed="rId4"/>
                <a:stretch>
                  <a:fillRect l="-4057" r="-7637" b="-18321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7" name="Group"/>
          <p:cNvGrpSpPr/>
          <p:nvPr/>
        </p:nvGrpSpPr>
        <p:grpSpPr>
          <a:xfrm>
            <a:off x="15702481" y="214005"/>
            <a:ext cx="8520002" cy="1587582"/>
            <a:chOff x="0" y="0"/>
            <a:chExt cx="8520000" cy="1587580"/>
          </a:xfrm>
        </p:grpSpPr>
        <p:grpSp>
          <p:nvGrpSpPr>
            <p:cNvPr id="225" name="Group"/>
            <p:cNvGrpSpPr/>
            <p:nvPr/>
          </p:nvGrpSpPr>
          <p:grpSpPr>
            <a:xfrm>
              <a:off x="-1" y="-1"/>
              <a:ext cx="8520002" cy="1587582"/>
              <a:chOff x="0" y="0"/>
              <a:chExt cx="8520001" cy="1587580"/>
            </a:xfrm>
          </p:grpSpPr>
          <p:sp>
            <p:nvSpPr>
              <p:cNvPr id="203" name="TopView"/>
              <p:cNvSpPr txBox="1"/>
              <p:nvPr/>
            </p:nvSpPr>
            <p:spPr>
              <a:xfrm>
                <a:off x="1623059" y="0"/>
                <a:ext cx="1628982" cy="6400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>
                  <a:defRPr sz="3000">
                    <a:solidFill>
                      <a:srgbClr val="535353"/>
                    </a:solidFill>
                  </a:defRPr>
                </a:lvl1pPr>
              </a:lstStyle>
              <a:p>
                <a:r>
                  <a:t>TopView</a:t>
                </a:r>
              </a:p>
            </p:txBody>
          </p:sp>
          <p:sp>
            <p:nvSpPr>
              <p:cNvPr id="204" name="IPOTR1"/>
              <p:cNvSpPr txBox="1"/>
              <p:nvPr/>
            </p:nvSpPr>
            <p:spPr>
              <a:xfrm>
                <a:off x="3473747" y="0"/>
                <a:ext cx="1571683" cy="6400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>
                  <a:defRPr sz="3000">
                    <a:solidFill>
                      <a:srgbClr val="535353"/>
                    </a:solidFill>
                  </a:defRPr>
                </a:lvl1pPr>
              </a:lstStyle>
              <a:p>
                <a:r>
                  <a:t>IPOTR1</a:t>
                </a:r>
              </a:p>
            </p:txBody>
          </p:sp>
          <p:sp>
            <p:nvSpPr>
              <p:cNvPr id="205" name="IPOTR2"/>
              <p:cNvSpPr txBox="1"/>
              <p:nvPr/>
            </p:nvSpPr>
            <p:spPr>
              <a:xfrm>
                <a:off x="5603541" y="0"/>
                <a:ext cx="1571683" cy="6400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>
                  <a:defRPr sz="3000">
                    <a:solidFill>
                      <a:srgbClr val="535353"/>
                    </a:solidFill>
                  </a:defRPr>
                </a:lvl1pPr>
              </a:lstStyle>
              <a:p>
                <a:r>
                  <a:t>IPOTR2</a:t>
                </a:r>
              </a:p>
            </p:txBody>
          </p:sp>
          <p:grpSp>
            <p:nvGrpSpPr>
              <p:cNvPr id="211" name="Group"/>
              <p:cNvGrpSpPr/>
              <p:nvPr/>
            </p:nvGrpSpPr>
            <p:grpSpPr>
              <a:xfrm>
                <a:off x="-1" y="1178283"/>
                <a:ext cx="8519179" cy="409298"/>
                <a:chOff x="0" y="0"/>
                <a:chExt cx="8519177" cy="409296"/>
              </a:xfrm>
            </p:grpSpPr>
            <p:sp>
              <p:nvSpPr>
                <p:cNvPr id="206" name="Line"/>
                <p:cNvSpPr/>
                <p:nvPr/>
              </p:nvSpPr>
              <p:spPr>
                <a:xfrm flipV="1">
                  <a:off x="8519177" y="0"/>
                  <a:ext cx="1" cy="409297"/>
                </a:xfrm>
                <a:prstGeom prst="line">
                  <a:avLst/>
                </a:prstGeom>
                <a:noFill/>
                <a:ln w="50800" cap="flat">
                  <a:solidFill>
                    <a:srgbClr val="A7A7A7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207" name="Line"/>
                <p:cNvSpPr/>
                <p:nvPr/>
              </p:nvSpPr>
              <p:spPr>
                <a:xfrm flipV="1">
                  <a:off x="-1" y="0"/>
                  <a:ext cx="2" cy="409297"/>
                </a:xfrm>
                <a:prstGeom prst="line">
                  <a:avLst/>
                </a:prstGeom>
                <a:noFill/>
                <a:ln w="50800" cap="flat">
                  <a:solidFill>
                    <a:srgbClr val="A7A7A7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208" name="Line"/>
                <p:cNvSpPr/>
                <p:nvPr/>
              </p:nvSpPr>
              <p:spPr>
                <a:xfrm flipV="1">
                  <a:off x="4259588" y="0"/>
                  <a:ext cx="1" cy="409297"/>
                </a:xfrm>
                <a:prstGeom prst="line">
                  <a:avLst/>
                </a:prstGeom>
                <a:noFill/>
                <a:ln w="50800" cap="flat">
                  <a:solidFill>
                    <a:srgbClr val="A7A7A7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209" name="Line"/>
                <p:cNvSpPr/>
                <p:nvPr/>
              </p:nvSpPr>
              <p:spPr>
                <a:xfrm flipV="1">
                  <a:off x="6389383" y="0"/>
                  <a:ext cx="1" cy="409297"/>
                </a:xfrm>
                <a:prstGeom prst="line">
                  <a:avLst/>
                </a:prstGeom>
                <a:noFill/>
                <a:ln w="50800" cap="flat">
                  <a:solidFill>
                    <a:srgbClr val="A7A7A7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210" name="Line"/>
                <p:cNvSpPr/>
                <p:nvPr/>
              </p:nvSpPr>
              <p:spPr>
                <a:xfrm flipV="1">
                  <a:off x="2129794" y="0"/>
                  <a:ext cx="1" cy="409297"/>
                </a:xfrm>
                <a:prstGeom prst="line">
                  <a:avLst/>
                </a:prstGeom>
                <a:noFill/>
                <a:ln w="50800" cap="flat">
                  <a:solidFill>
                    <a:srgbClr val="A7A7A7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</p:grpSp>
          <p:grpSp>
            <p:nvGrpSpPr>
              <p:cNvPr id="214" name="Group"/>
              <p:cNvGrpSpPr/>
              <p:nvPr/>
            </p:nvGrpSpPr>
            <p:grpSpPr>
              <a:xfrm>
                <a:off x="-1" y="514249"/>
                <a:ext cx="2" cy="947607"/>
                <a:chOff x="0" y="0"/>
                <a:chExt cx="0" cy="947605"/>
              </a:xfrm>
            </p:grpSpPr>
            <p:sp>
              <p:nvSpPr>
                <p:cNvPr id="212" name="Line"/>
                <p:cNvSpPr/>
                <p:nvPr/>
              </p:nvSpPr>
              <p:spPr>
                <a:xfrm flipV="1">
                  <a:off x="-1" y="-1"/>
                  <a:ext cx="2" cy="416019"/>
                </a:xfrm>
                <a:prstGeom prst="line">
                  <a:avLst/>
                </a:prstGeom>
                <a:noFill/>
                <a:ln w="50800" cap="flat">
                  <a:solidFill>
                    <a:srgbClr val="535353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213" name="Line"/>
                <p:cNvSpPr/>
                <p:nvPr/>
              </p:nvSpPr>
              <p:spPr>
                <a:xfrm flipV="1">
                  <a:off x="-1" y="531588"/>
                  <a:ext cx="2" cy="416018"/>
                </a:xfrm>
                <a:prstGeom prst="line">
                  <a:avLst/>
                </a:prstGeom>
                <a:noFill/>
                <a:ln w="50800" cap="flat">
                  <a:solidFill>
                    <a:srgbClr val="535353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</p:grpSp>
          <p:grpSp>
            <p:nvGrpSpPr>
              <p:cNvPr id="217" name="Group"/>
              <p:cNvGrpSpPr/>
              <p:nvPr/>
            </p:nvGrpSpPr>
            <p:grpSpPr>
              <a:xfrm>
                <a:off x="8520000" y="514249"/>
                <a:ext cx="1" cy="947607"/>
                <a:chOff x="0" y="0"/>
                <a:chExt cx="0" cy="947605"/>
              </a:xfrm>
            </p:grpSpPr>
            <p:sp>
              <p:nvSpPr>
                <p:cNvPr id="215" name="Line"/>
                <p:cNvSpPr/>
                <p:nvPr/>
              </p:nvSpPr>
              <p:spPr>
                <a:xfrm flipV="1">
                  <a:off x="-1" y="-1"/>
                  <a:ext cx="2" cy="416019"/>
                </a:xfrm>
                <a:prstGeom prst="line">
                  <a:avLst/>
                </a:prstGeom>
                <a:noFill/>
                <a:ln w="50800" cap="flat">
                  <a:solidFill>
                    <a:srgbClr val="535353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  <p:sp>
              <p:nvSpPr>
                <p:cNvPr id="216" name="Line"/>
                <p:cNvSpPr/>
                <p:nvPr/>
              </p:nvSpPr>
              <p:spPr>
                <a:xfrm flipV="1">
                  <a:off x="-1" y="531588"/>
                  <a:ext cx="2" cy="416018"/>
                </a:xfrm>
                <a:prstGeom prst="line">
                  <a:avLst/>
                </a:prstGeom>
                <a:noFill/>
                <a:ln w="50800" cap="flat">
                  <a:solidFill>
                    <a:srgbClr val="535353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/>
                  </a:pPr>
                  <a:endParaRPr/>
                </a:p>
              </p:txBody>
            </p:sp>
          </p:grpSp>
          <p:sp>
            <p:nvSpPr>
              <p:cNvPr id="218" name="Rectangle"/>
              <p:cNvSpPr/>
              <p:nvPr/>
            </p:nvSpPr>
            <p:spPr>
              <a:xfrm>
                <a:off x="25711" y="533420"/>
                <a:ext cx="8474433" cy="909264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A7A7A7"/>
                </a:solidFill>
                <a:prstDash val="solid"/>
                <a:bevel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221" name="Group"/>
              <p:cNvGrpSpPr/>
              <p:nvPr/>
            </p:nvGrpSpPr>
            <p:grpSpPr>
              <a:xfrm>
                <a:off x="45576" y="780043"/>
                <a:ext cx="8428026" cy="416019"/>
                <a:chOff x="0" y="0"/>
                <a:chExt cx="8428026" cy="416018"/>
              </a:xfrm>
            </p:grpSpPr>
            <p:sp>
              <p:nvSpPr>
                <p:cNvPr id="219" name="Line"/>
                <p:cNvSpPr/>
                <p:nvPr/>
              </p:nvSpPr>
              <p:spPr>
                <a:xfrm>
                  <a:off x="-1" y="0"/>
                  <a:ext cx="8428026" cy="1857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814"/>
                      </a:moveTo>
                      <a:cubicBezTo>
                        <a:pt x="954" y="8582"/>
                        <a:pt x="1932" y="12410"/>
                        <a:pt x="2926" y="15267"/>
                      </a:cubicBezTo>
                      <a:cubicBezTo>
                        <a:pt x="4320" y="19271"/>
                        <a:pt x="5741" y="21352"/>
                        <a:pt x="7165" y="21477"/>
                      </a:cubicBezTo>
                      <a:lnTo>
                        <a:pt x="12635" y="21600"/>
                      </a:lnTo>
                      <a:cubicBezTo>
                        <a:pt x="14346" y="21048"/>
                        <a:pt x="16051" y="18513"/>
                        <a:pt x="17732" y="14023"/>
                      </a:cubicBezTo>
                      <a:cubicBezTo>
                        <a:pt x="19042" y="10520"/>
                        <a:pt x="20335" y="5835"/>
                        <a:pt x="2160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433FF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>
                      <a:solidFill>
                        <a:srgbClr val="FF2600"/>
                      </a:solidFill>
                    </a:defRPr>
                  </a:pPr>
                  <a:endParaRPr/>
                </a:p>
              </p:txBody>
            </p:sp>
            <p:sp>
              <p:nvSpPr>
                <p:cNvPr id="220" name="Line"/>
                <p:cNvSpPr/>
                <p:nvPr/>
              </p:nvSpPr>
              <p:spPr>
                <a:xfrm rot="10800000" flipH="1">
                  <a:off x="0" y="230273"/>
                  <a:ext cx="8428026" cy="1857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814"/>
                      </a:moveTo>
                      <a:cubicBezTo>
                        <a:pt x="954" y="8582"/>
                        <a:pt x="1932" y="12410"/>
                        <a:pt x="2926" y="15267"/>
                      </a:cubicBezTo>
                      <a:cubicBezTo>
                        <a:pt x="4320" y="19271"/>
                        <a:pt x="5741" y="21352"/>
                        <a:pt x="7165" y="21477"/>
                      </a:cubicBezTo>
                      <a:lnTo>
                        <a:pt x="12635" y="21600"/>
                      </a:lnTo>
                      <a:cubicBezTo>
                        <a:pt x="14346" y="21048"/>
                        <a:pt x="16051" y="18513"/>
                        <a:pt x="17732" y="14023"/>
                      </a:cubicBezTo>
                      <a:cubicBezTo>
                        <a:pt x="19042" y="10520"/>
                        <a:pt x="20335" y="5835"/>
                        <a:pt x="2160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433FF"/>
                  </a:solidFill>
                  <a:prstDash val="solid"/>
                  <a:bevel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2400">
                      <a:solidFill>
                        <a:srgbClr val="FF26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22" name="Rounded Rectangle"/>
              <p:cNvSpPr/>
              <p:nvPr/>
            </p:nvSpPr>
            <p:spPr>
              <a:xfrm>
                <a:off x="2473935" y="650418"/>
                <a:ext cx="675270" cy="675269"/>
              </a:xfrm>
              <a:prstGeom prst="roundRect">
                <a:avLst>
                  <a:gd name="adj" fmla="val 15000"/>
                </a:avLst>
              </a:prstGeom>
              <a:solidFill>
                <a:schemeClr val="accent5">
                  <a:lumOff val="23235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23" name="Rounded Rectangle"/>
              <p:cNvSpPr/>
              <p:nvPr/>
            </p:nvSpPr>
            <p:spPr>
              <a:xfrm>
                <a:off x="3835089" y="650418"/>
                <a:ext cx="675270" cy="675269"/>
              </a:xfrm>
              <a:prstGeom prst="roundRect">
                <a:avLst>
                  <a:gd name="adj" fmla="val 15000"/>
                </a:avLst>
              </a:prstGeom>
              <a:solidFill>
                <a:schemeClr val="accent5">
                  <a:lumOff val="23235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24" name="Rounded Rectangle"/>
              <p:cNvSpPr/>
              <p:nvPr/>
            </p:nvSpPr>
            <p:spPr>
              <a:xfrm>
                <a:off x="6051748" y="650418"/>
                <a:ext cx="675269" cy="675269"/>
              </a:xfrm>
              <a:prstGeom prst="roundRect">
                <a:avLst>
                  <a:gd name="adj" fmla="val 15000"/>
                </a:avLst>
              </a:prstGeom>
              <a:solidFill>
                <a:schemeClr val="accent5">
                  <a:lumOff val="23235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26" name="Line"/>
            <p:cNvSpPr/>
            <p:nvPr/>
          </p:nvSpPr>
          <p:spPr>
            <a:xfrm flipH="1" flipV="1">
              <a:off x="7644759" y="985972"/>
              <a:ext cx="762001" cy="1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</p:grpSp>
      <p:sp>
        <p:nvSpPr>
          <p:cNvPr id="228" name="Maximum deposited energy ~2.5 J"/>
          <p:cNvSpPr txBox="1"/>
          <p:nvPr/>
        </p:nvSpPr>
        <p:spPr>
          <a:xfrm>
            <a:off x="18389435" y="6913741"/>
            <a:ext cx="5627821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marL="396875" indent="-396875">
              <a:spcBef>
                <a:spcPts val="1600"/>
              </a:spcBef>
              <a:buSzPct val="150000"/>
              <a:buChar char="•"/>
              <a:defRPr sz="4000" b="1">
                <a:solidFill>
                  <a:srgbClr val="0433FF"/>
                </a:solidFill>
              </a:defRPr>
            </a:lvl1pPr>
          </a:lstStyle>
          <a:p>
            <a:r>
              <a:t>Maximum deposited energy ~2.5 J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ignificant energy loss in high density plasm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Significant energy loss in high density plasmas</a:t>
            </a:r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32" name="Dataset: 20220817 E300_02805, H2, 1.5 Torr"/>
          <p:cNvSpPr txBox="1"/>
          <p:nvPr/>
        </p:nvSpPr>
        <p:spPr>
          <a:xfrm>
            <a:off x="11507" y="13064173"/>
            <a:ext cx="17864940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/>
            </a:lvl1pPr>
          </a:lstStyle>
          <a:p>
            <a:r>
              <a:t>Dataset: 20220817 E300_02805, H2, 1.5 Torr</a:t>
            </a:r>
          </a:p>
        </p:txBody>
      </p:sp>
      <p:pic>
        <p:nvPicPr>
          <p:cNvPr id="233" name="E300_02805_energy_spectrum_waterfall.pdf" descr="E300_02805_energy_spectrum_waterfal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26" y="1749836"/>
            <a:ext cx="12700001" cy="713740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In this dataset, the spectrometer only captures electrons with E&gt;5 GeV…"/>
          <p:cNvSpPr txBox="1"/>
          <p:nvPr/>
        </p:nvSpPr>
        <p:spPr>
          <a:xfrm>
            <a:off x="263569" y="9011473"/>
            <a:ext cx="9494700" cy="3637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t>In this dataset, the spectrometer only captures electrons with E&gt;5 GeV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>
                <a:solidFill>
                  <a:srgbClr val="0433FF"/>
                </a:solidFill>
              </a:defRPr>
            </a:pPr>
            <a:r>
              <a:t>~73% of the total charge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rPr>
                <a:solidFill>
                  <a:srgbClr val="FF2600"/>
                </a:solidFill>
              </a:rPr>
              <a:t>~90% of the total energy in the transmitted beam</a:t>
            </a:r>
            <a:r>
              <a:t> </a:t>
            </a:r>
            <a:r>
              <a:rPr u="sng"/>
              <a:t>(not the initial beam)</a:t>
            </a:r>
          </a:p>
        </p:txBody>
      </p:sp>
      <p:pic>
        <p:nvPicPr>
          <p:cNvPr id="235" name="E300_02805_charge_portions.pdf" descr="E300_02805_charge_portio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470" y="7942887"/>
            <a:ext cx="13279925" cy="52790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6" name="Table"/>
          <p:cNvGraphicFramePr/>
          <p:nvPr/>
        </p:nvGraphicFramePr>
        <p:xfrm>
          <a:off x="13789967" y="2516369"/>
          <a:ext cx="10305789" cy="4332545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078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5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65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endParaRPr/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 i="1">
                          <a:solidFill>
                            <a:srgbClr val="FFFFFF"/>
                          </a:solidFill>
                        </a:rPr>
                        <a:t>10 GeV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 i="1">
                          <a:solidFill>
                            <a:srgbClr val="FFFFFF"/>
                          </a:solidFill>
                        </a:rPr>
                        <a:t>5-10 GeV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 i="1">
                          <a:solidFill>
                            <a:srgbClr val="FFFFFF"/>
                          </a:solidFill>
                        </a:rPr>
                        <a:t>&lt;5 GeV</a:t>
                      </a: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5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charge [nC]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0.65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0.38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0.38</a:t>
                      </a: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5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avg. energy [GeV]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10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7.5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2.5</a:t>
                      </a: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5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energy [J]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>
                          <a:solidFill>
                            <a:srgbClr val="FF2600"/>
                          </a:solidFill>
                        </a:rPr>
                        <a:t>6.5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>
                          <a:solidFill>
                            <a:srgbClr val="FF2600"/>
                          </a:solidFill>
                        </a:rPr>
                        <a:t>2.85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>
                          <a:solidFill>
                            <a:srgbClr val="FF2600"/>
                          </a:solidFill>
                        </a:rPr>
                        <a:t>0.95</a:t>
                      </a: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5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percentage</a:t>
                      </a:r>
                    </a:p>
                  </a:txBody>
                  <a:tcPr marL="63500" marR="63500" marT="63500" marB="63500" anchor="ctr" horzOverflow="overflow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90%</a:t>
                      </a:r>
                    </a:p>
                  </a:txBody>
                  <a:tcPr marL="63500" marR="63500" marT="63500" marB="635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defRPr sz="1800" b="0" i="0"/>
                      </a:pPr>
                      <a:r>
                        <a:rPr sz="3600" b="1" i="1"/>
                        <a:t>10%</a:t>
                      </a: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7" name="transmitted energy ~ 10 J"/>
          <p:cNvSpPr txBox="1"/>
          <p:nvPr/>
        </p:nvSpPr>
        <p:spPr>
          <a:xfrm>
            <a:off x="13783744" y="6899026"/>
            <a:ext cx="6338710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marL="396875" indent="-396875">
              <a:spcBef>
                <a:spcPts val="1600"/>
              </a:spcBef>
              <a:buSzPct val="150000"/>
              <a:buChar char="•"/>
              <a:defRPr sz="4000">
                <a:solidFill>
                  <a:srgbClr val="0433FF"/>
                </a:solidFill>
              </a:defRPr>
            </a:lvl1pPr>
          </a:lstStyle>
          <a:p>
            <a:r>
              <a:t>transmitted energy ~ 10 J</a:t>
            </a:r>
          </a:p>
        </p:txBody>
      </p:sp>
      <p:sp>
        <p:nvSpPr>
          <p:cNvPr id="238" name="charge and energy partition:"/>
          <p:cNvSpPr txBox="1"/>
          <p:nvPr/>
        </p:nvSpPr>
        <p:spPr>
          <a:xfrm>
            <a:off x="13783744" y="1606723"/>
            <a:ext cx="6521521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1600"/>
              </a:spcBef>
              <a:defRPr sz="4000">
                <a:solidFill>
                  <a:srgbClr val="0433FF"/>
                </a:solidFill>
              </a:defRPr>
            </a:lvl1pPr>
          </a:lstStyle>
          <a:p>
            <a:r>
              <a:t>charge and energy partition: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41" name="Dataset: 20220817 E300_02805, H2, 1.5 Torr"/>
          <p:cNvSpPr txBox="1"/>
          <p:nvPr/>
        </p:nvSpPr>
        <p:spPr>
          <a:xfrm>
            <a:off x="11507" y="13064173"/>
            <a:ext cx="8979803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/>
            </a:lvl1pPr>
          </a:lstStyle>
          <a:p>
            <a:r>
              <a:t>Dataset: 20220817 E300_02805, H2, 1.5 Torr</a:t>
            </a:r>
          </a:p>
        </p:txBody>
      </p:sp>
      <p:pic>
        <p:nvPicPr>
          <p:cNvPr id="242" name="IPOTR1_waterfall.pdf" descr="IPOTR1_waterfal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94" y="9364245"/>
            <a:ext cx="7162801" cy="361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E300_02805_energy_spectrum_waterfall.pdf" descr="E300_02805_energy_spectrum_waterfa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26" y="1749836"/>
            <a:ext cx="11183268" cy="628499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4" name="brighter plasma light means more energy deposited into the plasma:"/>
              <p:cNvSpPr txBox="1"/>
              <p:nvPr/>
            </p:nvSpPr>
            <p:spPr>
              <a:xfrm>
                <a:off x="7627137" y="9601624"/>
                <a:ext cx="5193553" cy="2659625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tIns="91439" bIns="91439">
                <a:spAutoFit/>
              </a:bodyPr>
              <a:lstStyle/>
              <a:p>
                <a:pPr>
                  <a:spcBef>
                    <a:spcPts val="1600"/>
                  </a:spcBef>
                  <a:defRPr sz="4000"/>
                </a:pPr>
                <a:r>
                  <a:t>brighter plasma light means more energy deposited into the plasma: </a:t>
                </a:r>
                <a14:m>
                  <m:oMath xmlns:m="http://schemas.openxmlformats.org/officeDocument/2006/math"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>
          <p:sp>
            <p:nvSpPr>
              <p:cNvPr id="244" name="brighter plasma light means more energy deposited into the plasma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137" y="9601624"/>
                <a:ext cx="5193553" cy="2659625"/>
              </a:xfrm>
              <a:prstGeom prst="rect">
                <a:avLst/>
              </a:prstGeom>
              <a:blipFill>
                <a:blip r:embed="rId4"/>
                <a:stretch>
                  <a:fillRect l="-4146" t="-2381" b="-33333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" name="Line"/>
          <p:cNvSpPr/>
          <p:nvPr/>
        </p:nvSpPr>
        <p:spPr>
          <a:xfrm>
            <a:off x="12979520" y="9723666"/>
            <a:ext cx="3762742" cy="570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96" extrusionOk="0">
                <a:moveTo>
                  <a:pt x="0" y="3856"/>
                </a:moveTo>
                <a:cubicBezTo>
                  <a:pt x="1426" y="2779"/>
                  <a:pt x="2855" y="1894"/>
                  <a:pt x="4287" y="1200"/>
                </a:cubicBezTo>
                <a:cubicBezTo>
                  <a:pt x="6922" y="-78"/>
                  <a:pt x="9572" y="-704"/>
                  <a:pt x="12199" y="1231"/>
                </a:cubicBezTo>
                <a:cubicBezTo>
                  <a:pt x="14116" y="2643"/>
                  <a:pt x="16004" y="5412"/>
                  <a:pt x="17818" y="9617"/>
                </a:cubicBezTo>
                <a:cubicBezTo>
                  <a:pt x="19129" y="12656"/>
                  <a:pt x="20394" y="16430"/>
                  <a:pt x="21600" y="20896"/>
                </a:cubicBezTo>
              </a:path>
            </a:pathLst>
          </a:custGeom>
          <a:ln w="50800">
            <a:solidFill>
              <a:srgbClr val="009051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46" name="~6 J energy deposited into the plasma"/>
          <p:cNvSpPr txBox="1"/>
          <p:nvPr/>
        </p:nvSpPr>
        <p:spPr>
          <a:xfrm>
            <a:off x="17527046" y="8683988"/>
            <a:ext cx="5842886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1600"/>
              </a:spcBef>
              <a:defRPr sz="4000" b="1">
                <a:solidFill>
                  <a:srgbClr val="0433FF"/>
                </a:solidFill>
              </a:defRPr>
            </a:lvl1pPr>
          </a:lstStyle>
          <a:p>
            <a:r>
              <a:t>~6 J energy deposited into the plasma</a:t>
            </a:r>
          </a:p>
        </p:txBody>
      </p:sp>
      <p:sp>
        <p:nvSpPr>
          <p:cNvPr id="247" name="Line"/>
          <p:cNvSpPr/>
          <p:nvPr/>
        </p:nvSpPr>
        <p:spPr>
          <a:xfrm>
            <a:off x="22340705" y="7956038"/>
            <a:ext cx="1" cy="728981"/>
          </a:xfrm>
          <a:prstGeom prst="line">
            <a:avLst/>
          </a:prstGeom>
          <a:ln w="50800">
            <a:solidFill>
              <a:srgbClr val="0433FF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48" name="Line"/>
          <p:cNvSpPr/>
          <p:nvPr/>
        </p:nvSpPr>
        <p:spPr>
          <a:xfrm>
            <a:off x="14797878" y="4124418"/>
            <a:ext cx="8572955" cy="1"/>
          </a:xfrm>
          <a:prstGeom prst="line">
            <a:avLst/>
          </a:prstGeom>
          <a:ln w="50800">
            <a:solidFill>
              <a:srgbClr val="0433FF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49" name="~15 J energy in the drive beam"/>
          <p:cNvSpPr txBox="1"/>
          <p:nvPr/>
        </p:nvSpPr>
        <p:spPr>
          <a:xfrm>
            <a:off x="15511040" y="3063597"/>
            <a:ext cx="7505914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1600"/>
              </a:spcBef>
              <a:defRPr sz="4000"/>
            </a:lvl1pPr>
          </a:lstStyle>
          <a:p>
            <a:r>
              <a:t>~15 J energy in the drive beam</a:t>
            </a:r>
          </a:p>
        </p:txBody>
      </p:sp>
      <p:sp>
        <p:nvSpPr>
          <p:cNvPr id="250" name="Calculate the energy in the transmitted drive beam using the LFOV data"/>
          <p:cNvSpPr txBox="1"/>
          <p:nvPr/>
        </p:nvSpPr>
        <p:spPr>
          <a:xfrm>
            <a:off x="1123100" y="2149197"/>
            <a:ext cx="9287968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1600"/>
              </a:spcBef>
              <a:defRPr sz="4000"/>
            </a:lvl1pPr>
          </a:lstStyle>
          <a:p>
            <a:r>
              <a:t>Calculate the energy in the transmitted drive beam using the LFOV data</a:t>
            </a:r>
          </a:p>
        </p:txBody>
      </p:sp>
      <p:sp>
        <p:nvSpPr>
          <p:cNvPr id="251" name="Calculate the energy deposited in the plasma using the plasma emission data:"/>
          <p:cNvSpPr txBox="1"/>
          <p:nvPr/>
        </p:nvSpPr>
        <p:spPr>
          <a:xfrm>
            <a:off x="348880" y="7966636"/>
            <a:ext cx="10836409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spcBef>
                <a:spcPts val="1600"/>
              </a:spcBef>
              <a:defRPr sz="4000"/>
            </a:lvl1pPr>
          </a:lstStyle>
          <a:p>
            <a:r>
              <a:t>Calculate the energy deposited in the plasma using the plasma emission data:</a:t>
            </a:r>
          </a:p>
        </p:txBody>
      </p:sp>
      <p:pic>
        <p:nvPicPr>
          <p:cNvPr id="252" name="E300_02805_energy_conservation.pdf" descr="E300_02805_energy_conservation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6533" y="190500"/>
            <a:ext cx="10777029" cy="1333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Line"/>
          <p:cNvSpPr/>
          <p:nvPr/>
        </p:nvSpPr>
        <p:spPr>
          <a:xfrm>
            <a:off x="10702569" y="5900919"/>
            <a:ext cx="5216353" cy="1498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545" y="16045"/>
                  <a:pt x="16716" y="11263"/>
                  <a:pt x="13317" y="7600"/>
                </a:cubicBezTo>
                <a:cubicBezTo>
                  <a:pt x="9374" y="3349"/>
                  <a:pt x="4788" y="732"/>
                  <a:pt x="0" y="0"/>
                </a:cubicBezTo>
              </a:path>
            </a:pathLst>
          </a:custGeom>
          <a:ln w="50800">
            <a:solidFill>
              <a:srgbClr val="3B75AF"/>
            </a:solidFill>
            <a:bevel/>
            <a:headEnd type="triangle"/>
          </a:ln>
        </p:spPr>
        <p:txBody>
          <a:bodyPr tIns="91439" bIns="91439"/>
          <a:lstStyle/>
          <a:p>
            <a:pPr defTabSz="914400">
              <a:defRPr sz="2400">
                <a:solidFill>
                  <a:srgbClr val="3B75AF"/>
                </a:solidFill>
              </a:defRPr>
            </a:pPr>
            <a:endParaRPr/>
          </a:p>
        </p:txBody>
      </p:sp>
      <p:sp>
        <p:nvSpPr>
          <p:cNvPr id="254" name="Line"/>
          <p:cNvSpPr/>
          <p:nvPr/>
        </p:nvSpPr>
        <p:spPr>
          <a:xfrm>
            <a:off x="12451504" y="9469968"/>
            <a:ext cx="5218463" cy="942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546" extrusionOk="0">
                <a:moveTo>
                  <a:pt x="21600" y="7654"/>
                </a:moveTo>
                <a:cubicBezTo>
                  <a:pt x="17941" y="-894"/>
                  <a:pt x="13723" y="-2360"/>
                  <a:pt x="9847" y="3648"/>
                </a:cubicBezTo>
                <a:cubicBezTo>
                  <a:pt x="6665" y="8580"/>
                  <a:pt x="3603" y="19240"/>
                  <a:pt x="0" y="18510"/>
                </a:cubicBezTo>
              </a:path>
            </a:pathLst>
          </a:custGeom>
          <a:ln w="50800">
            <a:solidFill>
              <a:srgbClr val="FF2600"/>
            </a:solidFill>
            <a:bevel/>
            <a:headEnd type="triangle"/>
          </a:ln>
        </p:spPr>
        <p:txBody>
          <a:bodyPr tIns="91439" bIns="91439"/>
          <a:lstStyle/>
          <a:p>
            <a:pPr defTabSz="914400">
              <a:defRPr sz="2400">
                <a:solidFill>
                  <a:srgbClr val="FF2600"/>
                </a:solidFill>
              </a:defRPr>
            </a:pPr>
            <a:endParaRPr/>
          </a:p>
        </p:txBody>
      </p:sp>
      <p:sp>
        <p:nvSpPr>
          <p:cNvPr id="255" name="Line"/>
          <p:cNvSpPr/>
          <p:nvPr/>
        </p:nvSpPr>
        <p:spPr>
          <a:xfrm>
            <a:off x="14229841" y="3105142"/>
            <a:ext cx="9287969" cy="1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56" name="Deposited energy approaching to 8 J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Deposited energy approaching to 8 J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Beam-to-wake energy transfer efficiency vs. backing press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Beam-to-wake energy transfer efficiency vs. backing pressure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0" name="~8 J energy was deposited into the plasma for the highest pressure 2.0 Torr…"/>
              <p:cNvSpPr txBox="1"/>
              <p:nvPr/>
            </p:nvSpPr>
            <p:spPr>
              <a:xfrm>
                <a:off x="13195259" y="2811491"/>
                <a:ext cx="10411849" cy="9871985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tIns="91439" bIns="91439">
                <a:spAutoFit/>
              </a:bodyPr>
              <a:lstStyle/>
              <a:p>
                <a:pPr marL="396875" indent="-396875">
                  <a:spcBef>
                    <a:spcPts val="1600"/>
                  </a:spcBef>
                  <a:buSzPct val="150000"/>
                  <a:buChar char="•"/>
                  <a:defRPr sz="4000"/>
                </a:pPr>
                <a:r>
                  <a:t>~8 J energy was deposited into the plasma for the highest pressure 2.0 Torr</a:t>
                </a:r>
              </a:p>
              <a:p>
                <a:pPr marL="396875" indent="-396875">
                  <a:spcBef>
                    <a:spcPts val="1600"/>
                  </a:spcBef>
                  <a:buSzPct val="150000"/>
                  <a:buChar char="•"/>
                  <a:defRPr sz="4000"/>
                </a:pPr>
                <a:r>
                  <a:t>This corresponds to a </a:t>
                </a:r>
                <a:r>
                  <a:rPr b="1">
                    <a:solidFill>
                      <a:srgbClr val="0433FF"/>
                    </a:solidFill>
                  </a:rPr>
                  <a:t>beam-to-wake efficiency of ~80% </a:t>
                </a:r>
                <a:r>
                  <a:rPr u="sng">
                    <a:solidFill>
                      <a:srgbClr val="0433FF"/>
                    </a:solidFill>
                  </a:rPr>
                  <a:t>(corrected: 8J/(15J*0.7), or ~50% uncorrected: 8J/15J)</a:t>
                </a:r>
                <a:endParaRPr>
                  <a:solidFill>
                    <a:srgbClr val="0433FF"/>
                  </a:solidFill>
                </a:endParaRPr>
              </a:p>
              <a:p>
                <a:pPr marL="396875" indent="-396875">
                  <a:spcBef>
                    <a:spcPts val="1600"/>
                  </a:spcBef>
                  <a:buSzPct val="150000"/>
                  <a:buChar char="•"/>
                  <a:defRPr sz="4000"/>
                </a:pPr>
                <a:r>
                  <a:t>Data agrees with the fit: </a:t>
                </a:r>
                <a14:m>
                  <m:oMath xmlns:m="http://schemas.openxmlformats.org/officeDocument/2006/math">
                    <m:r>
                      <a:rPr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sz="4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4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4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t> implies that</a:t>
                </a:r>
              </a:p>
              <a:p>
                <a:pPr marL="782052" lvl="1" indent="-401052">
                  <a:spcBef>
                    <a:spcPts val="1600"/>
                  </a:spcBef>
                  <a:buSzPct val="100000"/>
                  <a:buChar char="•"/>
                  <a:defRPr sz="4000"/>
                </a:pPr>
                <a:r>
                  <a:t>same plasma length</a:t>
                </a:r>
              </a:p>
              <a:p>
                <a:pPr marL="782052" lvl="1" indent="-401052">
                  <a:spcBef>
                    <a:spcPts val="1600"/>
                  </a:spcBef>
                  <a:buSzPct val="100000"/>
                  <a:buChar char="•"/>
                  <a:defRPr sz="4000"/>
                </a:pPr>
                <a:r>
                  <a:t>deposited energy </a:t>
                </a:r>
                <a14:m>
                  <m:oMath xmlns:m="http://schemas.openxmlformats.org/officeDocument/2006/math">
                    <m:r>
                      <a:rPr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5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dec</m:t>
                        </m:r>
                      </m:sub>
                    </m:sSub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f>
                          <m:fPr>
                            <m:type m:val="lin"/>
                            <m:ctrlPr>
                              <a:rPr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r>
                      <a:rPr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t>, </a:t>
                </a:r>
                <a:r>
                  <a:rPr>
                    <a:solidFill>
                      <a:srgbClr val="0433FF"/>
                    </a:solidFill>
                  </a:rPr>
                  <a:t>therefore same ionization fraction for these pressures </a:t>
                </a:r>
              </a:p>
              <a:p>
                <a:pPr marL="782052" lvl="1" indent="-401052">
                  <a:spcBef>
                    <a:spcPts val="1600"/>
                  </a:spcBef>
                  <a:buSzPct val="100000"/>
                  <a:buChar char="•"/>
                  <a:defRPr sz="4000"/>
                </a:pPr>
                <a:r>
                  <a:t>same ionization fraction for different pressure —&gt; most likely 100% ionization? </a:t>
                </a:r>
                <a:r>
                  <a:rPr>
                    <a:solidFill>
                      <a:srgbClr val="009051"/>
                    </a:solidFill>
                  </a:rPr>
                  <a:t>(Zan will talk about the ionization physics)</a:t>
                </a:r>
              </a:p>
            </p:txBody>
          </p:sp>
        </mc:Choice>
        <mc:Fallback>
          <p:sp>
            <p:nvSpPr>
              <p:cNvPr id="260" name="~8 J energy was deposited into the plasma for the highest pressure 2.0 Torr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5259" y="2811491"/>
                <a:ext cx="10411849" cy="9871985"/>
              </a:xfrm>
              <a:prstGeom prst="rect">
                <a:avLst/>
              </a:prstGeom>
              <a:blipFill>
                <a:blip r:embed="rId2"/>
                <a:stretch>
                  <a:fillRect l="-2801" t="-2185" r="-1583" b="-13882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1" name="Deposited_energy_and_efficiency_vs_pressure_fit.pdf" descr="Deposited_energy_and_efficiency_vs_pressure_fi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2057400"/>
            <a:ext cx="12700000" cy="11163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E300_02781_water_fall_with_Emin.pdf" descr="E300_02781_water_fall_with_Emi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108200"/>
            <a:ext cx="20320000" cy="1141984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Dataset: 20220817 E300_02781, H2, 0.08 Torr"/>
          <p:cNvSpPr txBox="1"/>
          <p:nvPr/>
        </p:nvSpPr>
        <p:spPr>
          <a:xfrm>
            <a:off x="11507" y="13064173"/>
            <a:ext cx="17864940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E300_02781, H2, 0.08 Torr</a:t>
            </a:r>
          </a:p>
        </p:txBody>
      </p:sp>
      <p:sp>
        <p:nvSpPr>
          <p:cNvPr id="265" name="Maximum energy lo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Maximum energy loss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67" name="Max. energy loss"/>
          <p:cNvSpPr txBox="1"/>
          <p:nvPr/>
        </p:nvSpPr>
        <p:spPr>
          <a:xfrm>
            <a:off x="13712187" y="10190487"/>
            <a:ext cx="4360006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000"/>
            </a:lvl1pPr>
          </a:lstStyle>
          <a:p>
            <a:r>
              <a:t>Max. energy loss</a:t>
            </a:r>
          </a:p>
        </p:txBody>
      </p:sp>
      <p:sp>
        <p:nvSpPr>
          <p:cNvPr id="268" name="Line"/>
          <p:cNvSpPr/>
          <p:nvPr/>
        </p:nvSpPr>
        <p:spPr>
          <a:xfrm>
            <a:off x="12778710" y="8801555"/>
            <a:ext cx="922907" cy="1791560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E300_02789_Eloss_vs_IPOTR1.pdf" descr="E300_02789_Eloss_vs_IPOTR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7400" y="1968500"/>
            <a:ext cx="10795000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Max energy loss vs. plasma ligh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Max energy loss vs. plasma light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73" name="Dataset: 20220817 E300_02781, H2, 0.08 Torr…"/>
          <p:cNvSpPr txBox="1"/>
          <p:nvPr/>
        </p:nvSpPr>
        <p:spPr>
          <a:xfrm>
            <a:off x="11507" y="12585700"/>
            <a:ext cx="9022737" cy="11480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>
              <a:defRPr sz="3200">
                <a:solidFill>
                  <a:srgbClr val="0433FF"/>
                </a:solidFill>
              </a:defRPr>
            </a:pPr>
            <a:r>
              <a:t>Dataset: 20220817 E300_02781, H2, 0.08 Torr</a:t>
            </a:r>
          </a:p>
          <a:p>
            <a:pPr>
              <a:defRPr sz="3200">
                <a:solidFill>
                  <a:srgbClr val="0433FF"/>
                </a:solidFill>
              </a:defRPr>
            </a:pPr>
            <a:r>
              <a:t>Dataset: 20220817 E300_02789, H2, 0.30 Torr</a:t>
            </a:r>
          </a:p>
        </p:txBody>
      </p:sp>
      <p:pic>
        <p:nvPicPr>
          <p:cNvPr id="274" name="E300_02781_Eloss_vs_IPOTR1.pdf" descr="E300_02781_Eloss_vs_IPOTR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33" y="2135329"/>
            <a:ext cx="10795001" cy="984627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Plasma emission scales linearly with maximum energy"/>
          <p:cNvSpPr txBox="1"/>
          <p:nvPr/>
        </p:nvSpPr>
        <p:spPr>
          <a:xfrm>
            <a:off x="10145562" y="12763500"/>
            <a:ext cx="13111575" cy="7924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marL="396875" indent="-396875">
              <a:spcBef>
                <a:spcPts val="1600"/>
              </a:spcBef>
              <a:buSzPct val="150000"/>
              <a:buChar char="•"/>
              <a:defRPr sz="4000">
                <a:solidFill>
                  <a:srgbClr val="FF2600"/>
                </a:solidFill>
              </a:defRPr>
            </a:lvl1pPr>
          </a:lstStyle>
          <a:p>
            <a:r>
              <a:t>Plasma emission scales linearly with maximum energy</a:t>
            </a:r>
          </a:p>
        </p:txBody>
      </p:sp>
      <p:sp>
        <p:nvSpPr>
          <p:cNvPr id="276" name="(IPOTR1)"/>
          <p:cNvSpPr txBox="1"/>
          <p:nvPr/>
        </p:nvSpPr>
        <p:spPr>
          <a:xfrm>
            <a:off x="5050149" y="11839804"/>
            <a:ext cx="2368719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(IPOTR1)</a:t>
            </a:r>
          </a:p>
        </p:txBody>
      </p:sp>
      <p:sp>
        <p:nvSpPr>
          <p:cNvPr id="277" name="(IPOTR1)"/>
          <p:cNvSpPr txBox="1"/>
          <p:nvPr/>
        </p:nvSpPr>
        <p:spPr>
          <a:xfrm>
            <a:off x="17410385" y="11839804"/>
            <a:ext cx="2368720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(IPOTR1)</a:t>
            </a:r>
          </a:p>
        </p:txBody>
      </p:sp>
      <p:sp>
        <p:nvSpPr>
          <p:cNvPr id="278" name="0.08 Torr"/>
          <p:cNvSpPr txBox="1"/>
          <p:nvPr/>
        </p:nvSpPr>
        <p:spPr>
          <a:xfrm>
            <a:off x="1950318" y="2785005"/>
            <a:ext cx="2191366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0.08 Torr</a:t>
            </a:r>
          </a:p>
        </p:txBody>
      </p:sp>
      <p:sp>
        <p:nvSpPr>
          <p:cNvPr id="279" name="0.3 Torr"/>
          <p:cNvSpPr txBox="1"/>
          <p:nvPr/>
        </p:nvSpPr>
        <p:spPr>
          <a:xfrm>
            <a:off x="13788235" y="2785005"/>
            <a:ext cx="1908841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0.3 Torr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E300_02805_Eloss_vs_IPOTR1.pdf" descr="E300_02805_Eloss_vs_IPOTR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5900" y="2692400"/>
            <a:ext cx="10160000" cy="9311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E300_02805_water_fall_with_Emin.pdf" descr="E300_02805_water_fall_with_Emi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828800"/>
            <a:ext cx="13335000" cy="749427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ataset: 20220817 E300_02805, H2, 1.5 Torr"/>
          <p:cNvSpPr txBox="1"/>
          <p:nvPr/>
        </p:nvSpPr>
        <p:spPr>
          <a:xfrm>
            <a:off x="11507" y="13064173"/>
            <a:ext cx="867040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E300_02805, H2, 1.5 Torr</a:t>
            </a:r>
          </a:p>
        </p:txBody>
      </p:sp>
      <p:sp>
        <p:nvSpPr>
          <p:cNvPr id="286" name="Pump energy deple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Pump energy depletion </a:t>
            </a:r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88" name="(IPOTR1)"/>
          <p:cNvSpPr txBox="1"/>
          <p:nvPr/>
        </p:nvSpPr>
        <p:spPr>
          <a:xfrm>
            <a:off x="17323451" y="11776461"/>
            <a:ext cx="2368719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(IPOTR1)</a:t>
            </a:r>
          </a:p>
        </p:txBody>
      </p:sp>
      <p:sp>
        <p:nvSpPr>
          <p:cNvPr id="289" name="spectrometer (LFOV) limit"/>
          <p:cNvSpPr txBox="1"/>
          <p:nvPr/>
        </p:nvSpPr>
        <p:spPr>
          <a:xfrm>
            <a:off x="18055240" y="5639827"/>
            <a:ext cx="6010296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spectrometer (LFOV) limit</a:t>
            </a:r>
          </a:p>
        </p:txBody>
      </p:sp>
      <p:sp>
        <p:nvSpPr>
          <p:cNvPr id="290" name="Line"/>
          <p:cNvSpPr/>
          <p:nvPr/>
        </p:nvSpPr>
        <p:spPr>
          <a:xfrm>
            <a:off x="17211981" y="6526500"/>
            <a:ext cx="6903883" cy="1"/>
          </a:xfrm>
          <a:prstGeom prst="line">
            <a:avLst/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91" name="Plasma light proportional to max. energy loss (see Eloss&lt;5GeV)…"/>
          <p:cNvSpPr txBox="1"/>
          <p:nvPr/>
        </p:nvSpPr>
        <p:spPr>
          <a:xfrm>
            <a:off x="194358" y="9425781"/>
            <a:ext cx="13478132" cy="3535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396875" indent="-396875">
              <a:spcBef>
                <a:spcPts val="1200"/>
              </a:spcBef>
              <a:buSzPct val="150000"/>
              <a:buChar char="•"/>
              <a:defRPr sz="4000"/>
            </a:pPr>
            <a:r>
              <a:t>Plasma light proportional to max. energy loss (see Eloss&lt;5GeV)</a:t>
            </a:r>
          </a:p>
          <a:p>
            <a:pPr marL="396875" indent="-396875">
              <a:spcBef>
                <a:spcPts val="1200"/>
              </a:spcBef>
              <a:buSzPct val="150000"/>
              <a:buChar char="•"/>
              <a:defRPr sz="4000"/>
            </a:pPr>
            <a:r>
              <a:t>Spectrometer limit is ~5 GeV</a:t>
            </a:r>
          </a:p>
          <a:p>
            <a:pPr marL="396875" indent="-396875">
              <a:spcBef>
                <a:spcPts val="1200"/>
              </a:spcBef>
              <a:buSzPct val="150000"/>
              <a:buChar char="•"/>
              <a:defRPr sz="4000" b="1">
                <a:solidFill>
                  <a:srgbClr val="FF2600"/>
                </a:solidFill>
              </a:defRPr>
            </a:pPr>
            <a:r>
              <a:t>Maximum plasma light indicates 10 GeV energy loss (pump depletion)</a:t>
            </a:r>
          </a:p>
        </p:txBody>
      </p:sp>
      <p:sp>
        <p:nvSpPr>
          <p:cNvPr id="292" name="some electrons start losing all their 10 GeV energy"/>
          <p:cNvSpPr txBox="1"/>
          <p:nvPr/>
        </p:nvSpPr>
        <p:spPr>
          <a:xfrm>
            <a:off x="17723764" y="875785"/>
            <a:ext cx="6546248" cy="14020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000"/>
            </a:lvl1pPr>
          </a:lstStyle>
          <a:p>
            <a:r>
              <a:t>some electrons start losing all their 10 GeV energy</a:t>
            </a:r>
          </a:p>
        </p:txBody>
      </p:sp>
      <p:sp>
        <p:nvSpPr>
          <p:cNvPr id="293" name="Line"/>
          <p:cNvSpPr/>
          <p:nvPr/>
        </p:nvSpPr>
        <p:spPr>
          <a:xfrm flipV="1">
            <a:off x="20255748" y="2375637"/>
            <a:ext cx="1" cy="473869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94" name="Line"/>
          <p:cNvSpPr/>
          <p:nvPr/>
        </p:nvSpPr>
        <p:spPr>
          <a:xfrm flipH="1" flipV="1">
            <a:off x="20549623" y="3441538"/>
            <a:ext cx="3055776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295" name="more electrons deplete 10 GeV"/>
          <p:cNvSpPr txBox="1"/>
          <p:nvPr/>
        </p:nvSpPr>
        <p:spPr>
          <a:xfrm>
            <a:off x="20228858" y="3599543"/>
            <a:ext cx="3900504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000"/>
            </a:lvl1pPr>
          </a:lstStyle>
          <a:p>
            <a:r>
              <a:t>more electrons deplete 10 GeV</a:t>
            </a:r>
          </a:p>
        </p:txBody>
      </p:sp>
      <p:sp>
        <p:nvSpPr>
          <p:cNvPr id="296" name="Line"/>
          <p:cNvSpPr/>
          <p:nvPr/>
        </p:nvSpPr>
        <p:spPr>
          <a:xfrm>
            <a:off x="20422623" y="3045298"/>
            <a:ext cx="1" cy="792481"/>
          </a:xfrm>
          <a:prstGeom prst="line">
            <a:avLst/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sma light as a measure of the energy deposited into plas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Plasma light as a measure of the energy deposited into plasma</a:t>
            </a:r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00" name="Recent experimental results published by FLASHForward"/>
          <p:cNvSpPr txBox="1"/>
          <p:nvPr/>
        </p:nvSpPr>
        <p:spPr>
          <a:xfrm>
            <a:off x="221150" y="1954267"/>
            <a:ext cx="13127257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Recent experimental results published by FLASHForward</a:t>
            </a:r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847372"/>
            <a:ext cx="24130000" cy="682969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L. Boulton et al., Longitudinally resolved measurement of energy-transfer efficiency in a plasma-wakefield accelerator, arXiv:2209.06690v1, 14 Sep 2022"/>
          <p:cNvSpPr txBox="1"/>
          <p:nvPr/>
        </p:nvSpPr>
        <p:spPr>
          <a:xfrm>
            <a:off x="11507" y="12573000"/>
            <a:ext cx="23411634" cy="11480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/>
            </a:lvl1pPr>
          </a:lstStyle>
          <a:p>
            <a:r>
              <a:t>L. Boulton et al., Longitudinally resolved measurement of energy-transfer efficiency in a plasma-wakefield accelerator, arXiv:2209.06690v1, 14 Sep 2022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sma light as a measure of the energy deposited into plas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Plasma light as a measure of the energy deposited into plasma</a:t>
            </a:r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3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728" y="1662745"/>
            <a:ext cx="15240001" cy="11633881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L. Boulton et al., arXiv:2209.06690v1, 14 Sep 2022"/>
          <p:cNvSpPr txBox="1"/>
          <p:nvPr/>
        </p:nvSpPr>
        <p:spPr>
          <a:xfrm>
            <a:off x="11507" y="13064173"/>
            <a:ext cx="9735231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/>
            </a:lvl1pPr>
          </a:lstStyle>
          <a:p>
            <a:r>
              <a:t>L. Boulton et al., arXiv:2209.06690v1, 14 Sep 2022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300 go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E300 goals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5" y="1660681"/>
            <a:ext cx="17197015" cy="6002446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Main goals of E300:…"/>
          <p:cNvSpPr txBox="1"/>
          <p:nvPr/>
        </p:nvSpPr>
        <p:spPr>
          <a:xfrm>
            <a:off x="312796" y="7797449"/>
            <a:ext cx="14589245" cy="5669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600"/>
              </a:spcBef>
              <a:defRPr sz="4000"/>
            </a:pPr>
            <a:r>
              <a:t>Main goals of E300: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rPr>
                <a:solidFill>
                  <a:srgbClr val="0433FF"/>
                </a:solidFill>
              </a:rPr>
              <a:t>A net energy transfer efficiency of 40% (drive to trailing bunch)</a:t>
            </a:r>
          </a:p>
          <a:p>
            <a:pPr marL="782052" lvl="1" indent="-401052">
              <a:spcBef>
                <a:spcPts val="1600"/>
              </a:spcBef>
              <a:buSzPct val="100000"/>
              <a:buChar char="•"/>
              <a:defRPr sz="4000"/>
            </a:pPr>
            <a:r>
              <a:rPr>
                <a:solidFill>
                  <a:srgbClr val="0433FF"/>
                </a:solidFill>
              </a:rPr>
              <a:t>pump energy depletion</a:t>
            </a:r>
          </a:p>
          <a:p>
            <a:pPr marL="782052" lvl="1" indent="-401052">
              <a:spcBef>
                <a:spcPts val="1600"/>
              </a:spcBef>
              <a:buSzPct val="100000"/>
              <a:buChar char="•"/>
              <a:defRPr sz="4000"/>
            </a:pPr>
            <a:r>
              <a:rPr>
                <a:solidFill>
                  <a:srgbClr val="0433FF"/>
                </a:solidFill>
              </a:rPr>
              <a:t>beam-to-wake efficiency &gt;80%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t>Minimize the energy spread growth of the trailing bunch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t>Minimize the emittance growth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000"/>
            </a:pPr>
            <a:r>
              <a:t>Conserve the charge of the trailing bunch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Longitudinally-resolved measurement of the energy transfer efficie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Longitudinally-resolved measurement of the energy transfer efficiency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313694"/>
            <a:ext cx="22860000" cy="10892816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L. Boulton et al., arXiv:2209.06690v1, 14 Sep 2022"/>
          <p:cNvSpPr txBox="1"/>
          <p:nvPr/>
        </p:nvSpPr>
        <p:spPr>
          <a:xfrm>
            <a:off x="11507" y="13064173"/>
            <a:ext cx="9735231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/>
            </a:lvl1pPr>
          </a:lstStyle>
          <a:p>
            <a:r>
              <a:t>L. Boulton et al., arXiv:2209.06690v1, 14 Sep 2022</a:t>
            </a:r>
          </a:p>
        </p:txBody>
      </p:sp>
      <p:sp>
        <p:nvSpPr>
          <p:cNvPr id="313" name="two shots with “same” input parameters"/>
          <p:cNvSpPr txBox="1"/>
          <p:nvPr/>
        </p:nvSpPr>
        <p:spPr>
          <a:xfrm>
            <a:off x="5960295" y="5366732"/>
            <a:ext cx="9060777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two shots with “same” input parameters</a:t>
            </a:r>
          </a:p>
        </p:txBody>
      </p:sp>
      <p:sp>
        <p:nvSpPr>
          <p:cNvPr id="314" name="driver charge loss reduces efficiency"/>
          <p:cNvSpPr txBox="1"/>
          <p:nvPr/>
        </p:nvSpPr>
        <p:spPr>
          <a:xfrm>
            <a:off x="5280713" y="9218628"/>
            <a:ext cx="8402956" cy="7924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driver charge loss reduces efficiency</a:t>
            </a:r>
          </a:p>
        </p:txBody>
      </p:sp>
      <p:sp>
        <p:nvSpPr>
          <p:cNvPr id="315" name="Line"/>
          <p:cNvSpPr/>
          <p:nvPr/>
        </p:nvSpPr>
        <p:spPr>
          <a:xfrm flipV="1">
            <a:off x="7894437" y="8239456"/>
            <a:ext cx="1" cy="792481"/>
          </a:xfrm>
          <a:prstGeom prst="line">
            <a:avLst/>
          </a:prstGeom>
          <a:ln w="76200">
            <a:solidFill>
              <a:srgbClr val="F3B248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19" name="Several experimental shifts had been finished using static-fill hydrogen and helium;…"/>
          <p:cNvSpPr txBox="1"/>
          <p:nvPr/>
        </p:nvSpPr>
        <p:spPr>
          <a:xfrm>
            <a:off x="543691" y="2431800"/>
            <a:ext cx="19735003" cy="668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600"/>
              </a:spcBef>
              <a:defRPr sz="4200">
                <a:solidFill>
                  <a:srgbClr val="0433FF"/>
                </a:solidFill>
              </a:defRPr>
            </a:pPr>
            <a:r>
              <a:t>Several experimental shifts had been finished using static-fill hydrogen and helium;</a:t>
            </a:r>
          </a:p>
          <a:p>
            <a:pPr>
              <a:spcBef>
                <a:spcPts val="1600"/>
              </a:spcBef>
              <a:defRPr sz="4200">
                <a:solidFill>
                  <a:srgbClr val="0433FF"/>
                </a:solidFill>
              </a:defRPr>
            </a:pPr>
            <a:r>
              <a:t>What have we learned from the data regarding the beam-plasma interaction?</a:t>
            </a:r>
          </a:p>
          <a:p>
            <a:pPr>
              <a:spcBef>
                <a:spcPts val="1600"/>
              </a:spcBef>
              <a:defRPr sz="4200">
                <a:solidFill>
                  <a:srgbClr val="0433FF"/>
                </a:solidFill>
              </a:defRPr>
            </a:pPr>
            <a:endParaRPr/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plasma length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energy deposited into the plasma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beam-to-wake energy transfer efficiency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pump energy depletion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>
                <a:solidFill>
                  <a:srgbClr val="FF2600"/>
                </a:solidFill>
              </a:defRPr>
            </a:pPr>
            <a:r>
              <a:t>constraints on driver current profile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544" y="4482607"/>
            <a:ext cx="10160001" cy="7608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069" y="4482607"/>
            <a:ext cx="10160001" cy="7608812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How much charge are decelerate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much charge are decelerated?</a:t>
            </a:r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01" y="7469183"/>
            <a:ext cx="4318001" cy="647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01" y="1558743"/>
            <a:ext cx="4318001" cy="6477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#6"/>
          <p:cNvSpPr txBox="1"/>
          <p:nvPr/>
        </p:nvSpPr>
        <p:spPr>
          <a:xfrm>
            <a:off x="926197" y="2054285"/>
            <a:ext cx="647622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#6</a:t>
            </a:r>
          </a:p>
        </p:txBody>
      </p:sp>
      <p:sp>
        <p:nvSpPr>
          <p:cNvPr id="328" name="#61"/>
          <p:cNvSpPr txBox="1"/>
          <p:nvPr/>
        </p:nvSpPr>
        <p:spPr>
          <a:xfrm>
            <a:off x="926197" y="7954272"/>
            <a:ext cx="873642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#61</a:t>
            </a:r>
          </a:p>
        </p:txBody>
      </p:sp>
      <p:sp>
        <p:nvSpPr>
          <p:cNvPr id="329" name="decelerated"/>
          <p:cNvSpPr txBox="1"/>
          <p:nvPr/>
        </p:nvSpPr>
        <p:spPr>
          <a:xfrm>
            <a:off x="16618109" y="7890772"/>
            <a:ext cx="2850427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decelerated</a:t>
            </a:r>
          </a:p>
        </p:txBody>
      </p:sp>
      <p:sp>
        <p:nvSpPr>
          <p:cNvPr id="330" name="10 GeV peak"/>
          <p:cNvSpPr txBox="1"/>
          <p:nvPr/>
        </p:nvSpPr>
        <p:spPr>
          <a:xfrm>
            <a:off x="10918617" y="6015642"/>
            <a:ext cx="3160981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10 GeV peak</a:t>
            </a:r>
          </a:p>
        </p:txBody>
      </p:sp>
      <p:sp>
        <p:nvSpPr>
          <p:cNvPr id="331" name="Line"/>
          <p:cNvSpPr/>
          <p:nvPr/>
        </p:nvSpPr>
        <p:spPr>
          <a:xfrm flipV="1">
            <a:off x="10532981" y="6818573"/>
            <a:ext cx="744041" cy="74404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32" name="Line"/>
          <p:cNvSpPr/>
          <p:nvPr/>
        </p:nvSpPr>
        <p:spPr>
          <a:xfrm>
            <a:off x="2935174" y="3869415"/>
            <a:ext cx="1005470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33" name="10 GeV"/>
          <p:cNvSpPr txBox="1"/>
          <p:nvPr/>
        </p:nvSpPr>
        <p:spPr>
          <a:xfrm>
            <a:off x="4162859" y="3473175"/>
            <a:ext cx="1918267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10 GeV</a:t>
            </a:r>
          </a:p>
        </p:txBody>
      </p:sp>
      <p:sp>
        <p:nvSpPr>
          <p:cNvPr id="334" name="10 GeV peak"/>
          <p:cNvSpPr txBox="1"/>
          <p:nvPr/>
        </p:nvSpPr>
        <p:spPr>
          <a:xfrm>
            <a:off x="20406312" y="6015642"/>
            <a:ext cx="3160981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10 GeV peak</a:t>
            </a:r>
          </a:p>
        </p:txBody>
      </p:sp>
      <p:sp>
        <p:nvSpPr>
          <p:cNvPr id="335" name="Line"/>
          <p:cNvSpPr/>
          <p:nvPr/>
        </p:nvSpPr>
        <p:spPr>
          <a:xfrm flipV="1">
            <a:off x="20336607" y="6818573"/>
            <a:ext cx="744041" cy="74404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36" name="shot number #6"/>
          <p:cNvSpPr txBox="1"/>
          <p:nvPr/>
        </p:nvSpPr>
        <p:spPr>
          <a:xfrm>
            <a:off x="9437775" y="4243066"/>
            <a:ext cx="3725536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shot number #6</a:t>
            </a:r>
          </a:p>
        </p:txBody>
      </p:sp>
      <p:sp>
        <p:nvSpPr>
          <p:cNvPr id="337" name="Line"/>
          <p:cNvSpPr/>
          <p:nvPr/>
        </p:nvSpPr>
        <p:spPr>
          <a:xfrm flipH="1" flipV="1">
            <a:off x="18305733" y="8623290"/>
            <a:ext cx="370998" cy="963163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38" name="shot number #61"/>
          <p:cNvSpPr txBox="1"/>
          <p:nvPr/>
        </p:nvSpPr>
        <p:spPr>
          <a:xfrm>
            <a:off x="18719083" y="4243066"/>
            <a:ext cx="4008062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shot number #61</a:t>
            </a:r>
          </a:p>
        </p:txBody>
      </p:sp>
      <p:sp>
        <p:nvSpPr>
          <p:cNvPr id="339" name="Fit the 10 GeV peak with a Lorentzian distribution to separate the portion of the beam that is not affected by the plasma"/>
          <p:cNvSpPr txBox="1"/>
          <p:nvPr/>
        </p:nvSpPr>
        <p:spPr>
          <a:xfrm>
            <a:off x="6344755" y="1860890"/>
            <a:ext cx="17864940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000"/>
            </a:lvl1pPr>
          </a:lstStyle>
          <a:p>
            <a:r>
              <a:t>Fit the 10 GeV peak with a Lorentzian distribution to separate the portion of the beam that is not affected by the plasma</a:t>
            </a:r>
          </a:p>
        </p:txBody>
      </p:sp>
      <p:sp>
        <p:nvSpPr>
          <p:cNvPr id="340" name="Dataset: 20220817 E300_02789, H2, 0.3 Torr"/>
          <p:cNvSpPr txBox="1"/>
          <p:nvPr/>
        </p:nvSpPr>
        <p:spPr>
          <a:xfrm>
            <a:off x="5437275" y="13064173"/>
            <a:ext cx="12439172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E300_02789, H2, 0.3 Torr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How much charge are decelerate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much charge are decelerated?</a:t>
            </a:r>
          </a:p>
        </p:txBody>
      </p:sp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44" name="Dataset: 20220817 E300_02789, H2, 0.3 Torr"/>
          <p:cNvSpPr txBox="1"/>
          <p:nvPr/>
        </p:nvSpPr>
        <p:spPr>
          <a:xfrm>
            <a:off x="11507" y="13064173"/>
            <a:ext cx="17864940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E300_02789, H2, 0.3 Torr</a:t>
            </a:r>
          </a:p>
        </p:txBody>
      </p:sp>
      <p:pic>
        <p:nvPicPr>
          <p:cNvPr id="345" name="E300_02789_energy_spectrum_waterfall.pdf" descr="E300_02789_energy_spectrum_waterfal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9" y="2215583"/>
            <a:ext cx="9600383" cy="966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E300_02789_charge_separation.pdf" descr="E300_02789_charge_separati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212" y="2711747"/>
            <a:ext cx="15709590" cy="8677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E300_02789_charge_separation_10GeV_fraction.pdf" descr="E300_02789_charge_separation_10GeV_frac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32000"/>
            <a:ext cx="16510000" cy="11200252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In this dataset, ~45% of the charge remains at 10 GeV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this dataset, ~45% of the charge remains at 10 GeV</a:t>
            </a:r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351" name="~45% of the charge remains at 10 GeV…"/>
          <p:cNvSpPr txBox="1"/>
          <p:nvPr/>
        </p:nvSpPr>
        <p:spPr>
          <a:xfrm>
            <a:off x="9405083" y="10007709"/>
            <a:ext cx="9431891" cy="145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4200"/>
            </a:pPr>
            <a:r>
              <a:t>~45% of the charge remains at 10 GeV</a:t>
            </a:r>
          </a:p>
          <a:p>
            <a:pPr>
              <a:defRPr sz="4200" b="1">
                <a:solidFill>
                  <a:srgbClr val="FF2600"/>
                </a:solidFill>
              </a:defRPr>
            </a:pPr>
            <a:r>
              <a:t>NO interaction with plasma</a:t>
            </a:r>
          </a:p>
        </p:txBody>
      </p:sp>
      <p:sp>
        <p:nvSpPr>
          <p:cNvPr id="352" name="Line"/>
          <p:cNvSpPr/>
          <p:nvPr/>
        </p:nvSpPr>
        <p:spPr>
          <a:xfrm>
            <a:off x="6427113" y="9190604"/>
            <a:ext cx="7497652" cy="1"/>
          </a:xfrm>
          <a:prstGeom prst="line">
            <a:avLst/>
          </a:prstGeom>
          <a:ln w="762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53" name="Dataset: 20220817 E300_02789, H2, 0.3 Torr"/>
          <p:cNvSpPr txBox="1"/>
          <p:nvPr/>
        </p:nvSpPr>
        <p:spPr>
          <a:xfrm>
            <a:off x="11507" y="13064173"/>
            <a:ext cx="857813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E300_02789, H2, 0.3 Torr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E300_02801_histogram.pdf" descr="E300_02801_histogra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0" y="4445000"/>
            <a:ext cx="8890000" cy="797201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357" name="Unaffected fraction distribution (1.0 Torr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Unaffected fraction distribution (1.0 Torr)</a:t>
            </a:r>
          </a:p>
        </p:txBody>
      </p:sp>
      <p:pic>
        <p:nvPicPr>
          <p:cNvPr id="358" name="Image" descr="Image"/>
          <p:cNvPicPr>
            <a:picLocks noChangeAspect="1"/>
          </p:cNvPicPr>
          <p:nvPr/>
        </p:nvPicPr>
        <p:blipFill>
          <a:blip r:embed="rId3"/>
          <a:srcRect l="62443" t="22345" r="21157" b="22345"/>
          <a:stretch>
            <a:fillRect/>
          </a:stretch>
        </p:blipFill>
        <p:spPr>
          <a:xfrm rot="16200000">
            <a:off x="19366807" y="3549803"/>
            <a:ext cx="523727" cy="1766308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In most shots, 34% of the drive beam electrons does no lose energy"/>
          <p:cNvSpPr txBox="1"/>
          <p:nvPr/>
        </p:nvSpPr>
        <p:spPr>
          <a:xfrm>
            <a:off x="15489594" y="1955909"/>
            <a:ext cx="8890001" cy="145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200"/>
            </a:lvl1pPr>
          </a:lstStyle>
          <a:p>
            <a:r>
              <a:t>In most shots, 34% of the drive beam electrons does no lose energy</a:t>
            </a:r>
          </a:p>
        </p:txBody>
      </p:sp>
      <p:sp>
        <p:nvSpPr>
          <p:cNvPr id="360" name="Line"/>
          <p:cNvSpPr/>
          <p:nvPr/>
        </p:nvSpPr>
        <p:spPr>
          <a:xfrm flipH="1">
            <a:off x="19582648" y="3498845"/>
            <a:ext cx="712704" cy="884439"/>
          </a:xfrm>
          <a:prstGeom prst="line">
            <a:avLst/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pic>
        <p:nvPicPr>
          <p:cNvPr id="361" name="E300_02801_charge_separation_10GeV_fraction.pdf" descr="E300_02801_charge_separation_10GeV_fractio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2578100"/>
            <a:ext cx="15240000" cy="10338694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ataset: 20220817 E300_02817, H2, 1.0 Torr"/>
          <p:cNvSpPr txBox="1"/>
          <p:nvPr/>
        </p:nvSpPr>
        <p:spPr>
          <a:xfrm>
            <a:off x="11507" y="13064173"/>
            <a:ext cx="857813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E300_02817, H2, 1.0 Torr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E300_02810_charge_separation_10GeV_fraction.pdf" descr="E300_02810_charge_separation_10GeV_frac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578100"/>
            <a:ext cx="15240000" cy="1033869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66" name="Unaffected fraction distribution (2.0 Torr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Unaffected fraction distribution (2.0 Torr)</a:t>
            </a:r>
          </a:p>
        </p:txBody>
      </p:sp>
      <p:pic>
        <p:nvPicPr>
          <p:cNvPr id="367" name="E300_02810_histogram.pdf" descr="E300_02810_histo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0" y="4445000"/>
            <a:ext cx="8890000" cy="797201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Dataset: 20220817 E300_02810, H2, 2.0 Torr"/>
          <p:cNvSpPr txBox="1"/>
          <p:nvPr/>
        </p:nvSpPr>
        <p:spPr>
          <a:xfrm>
            <a:off x="11507" y="13064173"/>
            <a:ext cx="857813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E300_02810, H2, 2.0 Torr</a:t>
            </a:r>
          </a:p>
        </p:txBody>
      </p:sp>
      <p:pic>
        <p:nvPicPr>
          <p:cNvPr id="369" name="Image" descr="Image"/>
          <p:cNvPicPr>
            <a:picLocks noChangeAspect="1"/>
          </p:cNvPicPr>
          <p:nvPr/>
        </p:nvPicPr>
        <p:blipFill>
          <a:blip r:embed="rId4"/>
          <a:srcRect l="62443" t="22345" r="21157" b="22345"/>
          <a:stretch>
            <a:fillRect/>
          </a:stretch>
        </p:blipFill>
        <p:spPr>
          <a:xfrm rot="16200000">
            <a:off x="19677044" y="3611848"/>
            <a:ext cx="523727" cy="1766307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In most shots, 39% of the drive beam electrons does no lose energy"/>
          <p:cNvSpPr txBox="1"/>
          <p:nvPr/>
        </p:nvSpPr>
        <p:spPr>
          <a:xfrm>
            <a:off x="15489594" y="1955909"/>
            <a:ext cx="8890001" cy="145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200"/>
            </a:lvl1pPr>
          </a:lstStyle>
          <a:p>
            <a:r>
              <a:t>In most shots, 39% of the drive beam electrons does no lose energy</a:t>
            </a:r>
          </a:p>
        </p:txBody>
      </p:sp>
      <p:sp>
        <p:nvSpPr>
          <p:cNvPr id="371" name="Line"/>
          <p:cNvSpPr/>
          <p:nvPr/>
        </p:nvSpPr>
        <p:spPr>
          <a:xfrm flipH="1">
            <a:off x="19954917" y="3281688"/>
            <a:ext cx="712704" cy="884439"/>
          </a:xfrm>
          <a:prstGeom prst="line">
            <a:avLst/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10GeV_fraction.pdf" descr="10GeV_frac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794000"/>
            <a:ext cx="12700000" cy="9512742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10 GeV fraction vs. backing press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10 GeV fraction vs. backing pressure</a:t>
            </a:r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6" name="~35% of the drive beam electrons remains at 10 GeV…"/>
              <p:cNvSpPr txBox="1"/>
              <p:nvPr/>
            </p:nvSpPr>
            <p:spPr>
              <a:xfrm>
                <a:off x="13810794" y="3316458"/>
                <a:ext cx="9806291" cy="6522343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tIns="91439" bIns="91439">
                <a:spAutoFit/>
              </a:bodyPr>
              <a:lstStyle/>
              <a:p>
                <a:pPr marL="396875" indent="-396875">
                  <a:spcBef>
                    <a:spcPts val="4800"/>
                  </a:spcBef>
                  <a:buSzPct val="150000"/>
                  <a:buChar char="•"/>
                  <a:defRPr sz="4200">
                    <a:solidFill>
                      <a:srgbClr val="FF2600"/>
                    </a:solidFill>
                  </a:defRPr>
                </a:pPr>
                <a:r>
                  <a:t>~35% of the drive beam electrons remains at 10 GeV</a:t>
                </a:r>
              </a:p>
              <a:p>
                <a:pPr marL="396875" indent="-396875">
                  <a:spcBef>
                    <a:spcPts val="4800"/>
                  </a:spcBef>
                  <a:buSzPct val="150000"/>
                  <a:buChar char="•"/>
                  <a:defRPr sz="4200"/>
                </a:pPr>
                <a:r>
                  <a:t>No energy change means that ~35% of the driver electrons did not interact with the plasma</a:t>
                </a:r>
              </a:p>
              <a:p>
                <a:pPr marL="396875" indent="-396875">
                  <a:spcBef>
                    <a:spcPts val="4800"/>
                  </a:spcBef>
                  <a:buSzPct val="150000"/>
                  <a:buChar char="•"/>
                  <a:defRPr sz="4200"/>
                </a:pPr>
                <a:r>
                  <a:t>Note that ionization of hydrogen molecule (15.4 eV) needs </a:t>
                </a:r>
                <a:r>
                  <a:rPr>
                    <a:solidFill>
                      <a:srgbClr val="FF2600"/>
                    </a:solidFill>
                  </a:rPr>
                  <a:t>~55 kA peak current</a:t>
                </a:r>
                <a: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1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sz="5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=30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t> bunches</a:t>
                </a:r>
              </a:p>
            </p:txBody>
          </p:sp>
        </mc:Choice>
        <mc:Fallback>
          <p:sp>
            <p:nvSpPr>
              <p:cNvPr id="376" name="~35% of the drive beam electrons remains at 10 GeV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0794" y="3316458"/>
                <a:ext cx="9806291" cy="6522343"/>
              </a:xfrm>
              <a:prstGeom prst="rect">
                <a:avLst/>
              </a:prstGeom>
              <a:blipFill>
                <a:blip r:embed="rId3"/>
                <a:stretch>
                  <a:fillRect l="-3234" t="-3696" r="-3622" b="-5642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7" name="Line"/>
          <p:cNvSpPr/>
          <p:nvPr/>
        </p:nvSpPr>
        <p:spPr>
          <a:xfrm>
            <a:off x="3969523" y="8791302"/>
            <a:ext cx="8832195" cy="1"/>
          </a:xfrm>
          <a:prstGeom prst="line">
            <a:avLst/>
          </a:prstGeom>
          <a:ln w="762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E300_02801_current_profile_0d5um_spike_34%_2.pdf" descr="E300_02801_current_profile_0d5um_spike_34%_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4254500"/>
            <a:ext cx="11430000" cy="878416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Rectangle"/>
          <p:cNvSpPr/>
          <p:nvPr/>
        </p:nvSpPr>
        <p:spPr>
          <a:xfrm>
            <a:off x="5390552" y="5278929"/>
            <a:ext cx="5484337" cy="6116907"/>
          </a:xfrm>
          <a:prstGeom prst="rect">
            <a:avLst/>
          </a:prstGeom>
          <a:solidFill>
            <a:srgbClr val="009051">
              <a:alpha val="3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81" name="A possible current profile for explaining the experimental observ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possible current profile for explaining the experimental observations</a:t>
            </a:r>
          </a:p>
        </p:txBody>
      </p:sp>
      <p:sp>
        <p:nvSpPr>
          <p:cNvPr id="3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383" name="Line"/>
          <p:cNvSpPr/>
          <p:nvPr/>
        </p:nvSpPr>
        <p:spPr>
          <a:xfrm>
            <a:off x="2320588" y="10431753"/>
            <a:ext cx="1270001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84" name="driver"/>
          <p:cNvSpPr txBox="1"/>
          <p:nvPr/>
        </p:nvSpPr>
        <p:spPr>
          <a:xfrm>
            <a:off x="2190918" y="9390534"/>
            <a:ext cx="1529342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/>
            </a:lvl1pPr>
          </a:lstStyle>
          <a:p>
            <a:r>
              <a:t>driver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5" name="current spike for ionization (I~56 kA) for"/>
              <p:cNvSpPr txBox="1"/>
              <p:nvPr/>
            </p:nvSpPr>
            <p:spPr>
              <a:xfrm>
                <a:off x="2015524" y="2482918"/>
                <a:ext cx="12676388" cy="858142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/>
              <a:p>
                <a:pPr>
                  <a:defRPr sz="4200"/>
                </a:pPr>
                <a:r>
                  <a:t>current spike for ionization (I~56 kA)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1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sz="5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=30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385" name="current spike for ionization (I~56 kA) fo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524" y="2482918"/>
                <a:ext cx="12676388" cy="858142"/>
              </a:xfrm>
              <a:prstGeom prst="rect">
                <a:avLst/>
              </a:prstGeom>
              <a:blipFill>
                <a:blip r:embed="rId3"/>
                <a:stretch>
                  <a:fillRect l="-1802" r="-2302" b="-34783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6" name="~34% remains at 10 GeV"/>
          <p:cNvSpPr txBox="1"/>
          <p:nvPr/>
        </p:nvSpPr>
        <p:spPr>
          <a:xfrm>
            <a:off x="1687219" y="6572000"/>
            <a:ext cx="3743996" cy="145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200"/>
            </a:lvl1pPr>
          </a:lstStyle>
          <a:p>
            <a:r>
              <a:t>~34% remains at 10 GeV</a:t>
            </a:r>
          </a:p>
        </p:txBody>
      </p:sp>
      <p:sp>
        <p:nvSpPr>
          <p:cNvPr id="387" name="Line"/>
          <p:cNvSpPr/>
          <p:nvPr/>
        </p:nvSpPr>
        <p:spPr>
          <a:xfrm flipH="1" flipV="1">
            <a:off x="3603308" y="8155982"/>
            <a:ext cx="941513" cy="2593144"/>
          </a:xfrm>
          <a:prstGeom prst="line">
            <a:avLst/>
          </a:prstGeom>
          <a:ln w="50800">
            <a:solidFill>
              <a:srgbClr val="A7A7A7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88" name="Line"/>
          <p:cNvSpPr/>
          <p:nvPr/>
        </p:nvSpPr>
        <p:spPr>
          <a:xfrm flipV="1">
            <a:off x="6904283" y="8352690"/>
            <a:ext cx="1248407" cy="2203247"/>
          </a:xfrm>
          <a:prstGeom prst="line">
            <a:avLst/>
          </a:prstGeom>
          <a:ln w="50800">
            <a:solidFill>
              <a:srgbClr val="A7A7A7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89" name="energy loss"/>
          <p:cNvSpPr txBox="1"/>
          <p:nvPr/>
        </p:nvSpPr>
        <p:spPr>
          <a:xfrm>
            <a:off x="7468550" y="7410754"/>
            <a:ext cx="2923265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/>
            </a:lvl1pPr>
          </a:lstStyle>
          <a:p>
            <a:r>
              <a:t>energy loss</a:t>
            </a:r>
          </a:p>
        </p:txBody>
      </p:sp>
      <p:sp>
        <p:nvSpPr>
          <p:cNvPr id="390" name="H2 plasma"/>
          <p:cNvSpPr txBox="1"/>
          <p:nvPr/>
        </p:nvSpPr>
        <p:spPr>
          <a:xfrm>
            <a:off x="7319004" y="5627553"/>
            <a:ext cx="2745118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>
                <a:solidFill>
                  <a:srgbClr val="009051"/>
                </a:solidFill>
              </a:defRPr>
            </a:lvl1pPr>
          </a:lstStyle>
          <a:p>
            <a:r>
              <a:t>H2 plasma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1" name="Q = 1.5 nC;…"/>
              <p:cNvSpPr txBox="1"/>
              <p:nvPr/>
            </p:nvSpPr>
            <p:spPr>
              <a:xfrm>
                <a:off x="13715990" y="4926635"/>
                <a:ext cx="7499798" cy="6674147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/>
              <a:p>
                <a:pPr>
                  <a:spcBef>
                    <a:spcPts val="1200"/>
                  </a:spcBef>
                  <a:defRPr sz="4800">
                    <a:solidFill>
                      <a:srgbClr val="0433FF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90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9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59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sz="59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=30</m:t>
                      </m:r>
                      <m:r>
                        <a:rPr sz="59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sz="59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/>
              </a:p>
              <a:p>
                <a:pPr>
                  <a:spcBef>
                    <a:spcPts val="1200"/>
                  </a:spcBef>
                  <a:defRPr sz="4800">
                    <a:solidFill>
                      <a:srgbClr val="0433FF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85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5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sz="5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sz="5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beam</m:t>
                          </m:r>
                        </m:sub>
                      </m:sSub>
                      <m:r>
                        <a:rPr sz="5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sz="5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sz="5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/>
              </a:p>
              <a:p>
                <a:pPr>
                  <a:spcBef>
                    <a:spcPts val="1200"/>
                  </a:spcBef>
                  <a:defRPr sz="4800">
                    <a:solidFill>
                      <a:srgbClr val="0433FF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85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5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sz="5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sz="5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spike</m:t>
                          </m:r>
                        </m:sub>
                      </m:sSub>
                      <m:r>
                        <a:rPr sz="5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sz="5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sz="5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/>
              </a:p>
              <a:p>
                <a:pPr>
                  <a:spcBef>
                    <a:spcPts val="1200"/>
                  </a:spcBef>
                  <a:defRPr sz="4800"/>
                </a:pPr>
                <a:r>
                  <a:t>Q = 1.5 nC;</a:t>
                </a:r>
              </a:p>
              <a:p>
                <a:pPr>
                  <a:spcBef>
                    <a:spcPts val="1200"/>
                  </a:spcBef>
                  <a:defRPr sz="4800"/>
                </a:pPr>
                <a:r>
                  <a:t>Q_spike </a:t>
                </a:r>
                <a14:m>
                  <m:oMath xmlns:m="http://schemas.openxmlformats.org/officeDocument/2006/math">
                    <m:r>
                      <a:rPr sz="6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t> 0.2 nC; I=50 kA</a:t>
                </a:r>
              </a:p>
              <a:p>
                <a:pPr>
                  <a:spcBef>
                    <a:spcPts val="1200"/>
                  </a:spcBef>
                  <a:defRPr sz="4800"/>
                </a:pPr>
                <a:r>
                  <a:t>Q_main </a:t>
                </a:r>
                <a14:m>
                  <m:oMath xmlns:m="http://schemas.openxmlformats.org/officeDocument/2006/math">
                    <m:r>
                      <a:rPr sz="6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t> 1.3 nC; I=6 kA</a:t>
                </a:r>
              </a:p>
              <a:p>
                <a:pPr>
                  <a:spcBef>
                    <a:spcPts val="1200"/>
                  </a:spcBef>
                  <a:defRPr sz="4800">
                    <a:solidFill>
                      <a:srgbClr val="FF2600"/>
                    </a:solidFill>
                  </a:defRPr>
                </a:pPr>
                <a:r>
                  <a:t>I_peak </a:t>
                </a:r>
                <a14:m>
                  <m:oMath xmlns:m="http://schemas.openxmlformats.org/officeDocument/2006/math">
                    <m:r>
                      <a:rPr sz="68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t> 56 kA</a:t>
                </a:r>
              </a:p>
            </p:txBody>
          </p:sp>
        </mc:Choice>
        <mc:Fallback>
          <p:sp>
            <p:nvSpPr>
              <p:cNvPr id="391" name="Q = 1.5 nC;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5990" y="4926635"/>
                <a:ext cx="7499798" cy="6674147"/>
              </a:xfrm>
              <a:prstGeom prst="rect">
                <a:avLst/>
              </a:prstGeom>
              <a:blipFill>
                <a:blip r:embed="rId4"/>
                <a:stretch>
                  <a:fillRect l="-3892" r="-5415" b="-14042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2" name="Line"/>
          <p:cNvSpPr/>
          <p:nvPr/>
        </p:nvSpPr>
        <p:spPr>
          <a:xfrm flipH="1" flipV="1">
            <a:off x="4966089" y="3314667"/>
            <a:ext cx="740300" cy="1077870"/>
          </a:xfrm>
          <a:prstGeom prst="line">
            <a:avLst/>
          </a:prstGeom>
          <a:ln w="50800">
            <a:solidFill>
              <a:srgbClr val="A7A7A7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93" name="Line"/>
          <p:cNvSpPr/>
          <p:nvPr/>
        </p:nvSpPr>
        <p:spPr>
          <a:xfrm flipH="1">
            <a:off x="4572501" y="4933263"/>
            <a:ext cx="762001" cy="1"/>
          </a:xfrm>
          <a:prstGeom prst="line">
            <a:avLst/>
          </a:prstGeom>
          <a:ln w="50800">
            <a:solidFill>
              <a:srgbClr val="A7A7A7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94" name="Line"/>
          <p:cNvSpPr/>
          <p:nvPr/>
        </p:nvSpPr>
        <p:spPr>
          <a:xfrm>
            <a:off x="6206660" y="4950709"/>
            <a:ext cx="762001" cy="1"/>
          </a:xfrm>
          <a:prstGeom prst="line">
            <a:avLst/>
          </a:prstGeom>
          <a:ln w="50800">
            <a:solidFill>
              <a:srgbClr val="A7A7A7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395" name="20 µm"/>
          <p:cNvSpPr txBox="1"/>
          <p:nvPr/>
        </p:nvSpPr>
        <p:spPr>
          <a:xfrm>
            <a:off x="6916191" y="4524324"/>
            <a:ext cx="1688737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/>
            </a:lvl1pPr>
          </a:lstStyle>
          <a:p>
            <a:r>
              <a:t>20 µm</a:t>
            </a:r>
          </a:p>
        </p:txBody>
      </p:sp>
      <p:sp>
        <p:nvSpPr>
          <p:cNvPr id="396" name="Line"/>
          <p:cNvSpPr/>
          <p:nvPr/>
        </p:nvSpPr>
        <p:spPr>
          <a:xfrm flipV="1">
            <a:off x="6262603" y="5014559"/>
            <a:ext cx="1" cy="6382465"/>
          </a:xfrm>
          <a:prstGeom prst="line">
            <a:avLst/>
          </a:prstGeom>
          <a:ln w="50800">
            <a:solidFill>
              <a:srgbClr val="A7A7A7"/>
            </a:solidFill>
            <a:prstDash val="sysDot"/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E300_02801_current_profile_0d5um_spike_28%.pdf" descr="E300_02801_current_profile_0d5um_spike_28%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73" y="1702450"/>
            <a:ext cx="15240001" cy="3852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E300_02801_current_profile_0d5um_spike_34%.pdf" descr="E300_02801_current_profile_0d5um_spike_34%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73" y="4263583"/>
            <a:ext cx="15240001" cy="3852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E300_02801_current_profile_0d5um_spike_40%.pdf" descr="E300_02801_current_profile_0d5um_spike_40%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73" y="6824716"/>
            <a:ext cx="15240001" cy="3852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E300_02801_current_profile_0d5um_spike_80%.pdf" descr="E300_02801_current_profile_0d5um_spike_80%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73" y="9385850"/>
            <a:ext cx="15240001" cy="3852618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he location of the current spik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location of the current spike</a:t>
            </a:r>
          </a:p>
        </p:txBody>
      </p:sp>
      <p:sp>
        <p:nvSpPr>
          <p:cNvPr id="4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404" name="Rectangle"/>
          <p:cNvSpPr/>
          <p:nvPr/>
        </p:nvSpPr>
        <p:spPr>
          <a:xfrm>
            <a:off x="6674911" y="3138561"/>
            <a:ext cx="8365083" cy="1031197"/>
          </a:xfrm>
          <a:prstGeom prst="rect">
            <a:avLst/>
          </a:prstGeom>
          <a:solidFill>
            <a:srgbClr val="009051">
              <a:alpha val="3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405" name="Rectangle"/>
          <p:cNvSpPr/>
          <p:nvPr/>
        </p:nvSpPr>
        <p:spPr>
          <a:xfrm>
            <a:off x="7045981" y="5693059"/>
            <a:ext cx="7994013" cy="1031197"/>
          </a:xfrm>
          <a:prstGeom prst="rect">
            <a:avLst/>
          </a:prstGeom>
          <a:solidFill>
            <a:srgbClr val="009051">
              <a:alpha val="3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406" name="Rectangle"/>
          <p:cNvSpPr/>
          <p:nvPr/>
        </p:nvSpPr>
        <p:spPr>
          <a:xfrm>
            <a:off x="7434439" y="8260258"/>
            <a:ext cx="7605555" cy="1031197"/>
          </a:xfrm>
          <a:prstGeom prst="rect">
            <a:avLst/>
          </a:prstGeom>
          <a:solidFill>
            <a:srgbClr val="009051">
              <a:alpha val="3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407" name="28% unaffected"/>
          <p:cNvSpPr txBox="1"/>
          <p:nvPr/>
        </p:nvSpPr>
        <p:spPr>
          <a:xfrm>
            <a:off x="1784743" y="2878572"/>
            <a:ext cx="3893179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/>
            </a:lvl1pPr>
          </a:lstStyle>
          <a:p>
            <a:r>
              <a:t>28% unaffected</a:t>
            </a:r>
          </a:p>
        </p:txBody>
      </p:sp>
      <p:sp>
        <p:nvSpPr>
          <p:cNvPr id="408" name="34% unaffected"/>
          <p:cNvSpPr txBox="1"/>
          <p:nvPr/>
        </p:nvSpPr>
        <p:spPr>
          <a:xfrm>
            <a:off x="1784743" y="5418695"/>
            <a:ext cx="3893179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/>
            </a:lvl1pPr>
          </a:lstStyle>
          <a:p>
            <a:r>
              <a:t>34% unaffected</a:t>
            </a:r>
          </a:p>
        </p:txBody>
      </p:sp>
      <p:sp>
        <p:nvSpPr>
          <p:cNvPr id="409" name="40% unaffected"/>
          <p:cNvSpPr txBox="1"/>
          <p:nvPr/>
        </p:nvSpPr>
        <p:spPr>
          <a:xfrm>
            <a:off x="1784743" y="7958819"/>
            <a:ext cx="3893179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/>
            </a:lvl1pPr>
          </a:lstStyle>
          <a:p>
            <a:r>
              <a:t>40% unaffected</a:t>
            </a:r>
          </a:p>
        </p:txBody>
      </p:sp>
      <p:pic>
        <p:nvPicPr>
          <p:cNvPr id="410" name="E300_02801_histogram.pdf" descr="E300_02801_histogram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000" y="4445000"/>
            <a:ext cx="8890000" cy="797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" descr="Image"/>
          <p:cNvPicPr>
            <a:picLocks noChangeAspect="1"/>
          </p:cNvPicPr>
          <p:nvPr/>
        </p:nvPicPr>
        <p:blipFill>
          <a:blip r:embed="rId7"/>
          <a:srcRect l="62443" t="22345" r="21157" b="22345"/>
          <a:stretch>
            <a:fillRect/>
          </a:stretch>
        </p:blipFill>
        <p:spPr>
          <a:xfrm rot="16200000">
            <a:off x="19366807" y="3549803"/>
            <a:ext cx="523727" cy="1766308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In most shots, 34% of the drive beam electrons does no lose energy"/>
          <p:cNvSpPr txBox="1"/>
          <p:nvPr/>
        </p:nvSpPr>
        <p:spPr>
          <a:xfrm>
            <a:off x="15489594" y="1955909"/>
            <a:ext cx="8890001" cy="145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200"/>
            </a:lvl1pPr>
          </a:lstStyle>
          <a:p>
            <a:r>
              <a:t>In most shots, 34% of the drive beam electrons does no lose energy</a:t>
            </a:r>
          </a:p>
        </p:txBody>
      </p:sp>
      <p:sp>
        <p:nvSpPr>
          <p:cNvPr id="413" name="Line"/>
          <p:cNvSpPr/>
          <p:nvPr/>
        </p:nvSpPr>
        <p:spPr>
          <a:xfrm flipH="1">
            <a:off x="19582648" y="3498845"/>
            <a:ext cx="712704" cy="884439"/>
          </a:xfrm>
          <a:prstGeom prst="line">
            <a:avLst/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14" name="Dataset: 20220817 E300_02817, H2, 1.0 Torr"/>
          <p:cNvSpPr txBox="1"/>
          <p:nvPr/>
        </p:nvSpPr>
        <p:spPr>
          <a:xfrm>
            <a:off x="11507" y="13064173"/>
            <a:ext cx="857813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E300_02817, H2, 1.0 Torr</a:t>
            </a:r>
          </a:p>
        </p:txBody>
      </p:sp>
      <p:sp>
        <p:nvSpPr>
          <p:cNvPr id="415" name="Rectangle"/>
          <p:cNvSpPr/>
          <p:nvPr/>
        </p:nvSpPr>
        <p:spPr>
          <a:xfrm>
            <a:off x="9529895" y="10809261"/>
            <a:ext cx="5510099" cy="1031197"/>
          </a:xfrm>
          <a:prstGeom prst="rect">
            <a:avLst/>
          </a:prstGeom>
          <a:solidFill>
            <a:srgbClr val="009051">
              <a:alpha val="3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416" name="80% unaffected"/>
          <p:cNvSpPr txBox="1"/>
          <p:nvPr/>
        </p:nvSpPr>
        <p:spPr>
          <a:xfrm>
            <a:off x="1784743" y="10498942"/>
            <a:ext cx="3893179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/>
            </a:lvl1pPr>
          </a:lstStyle>
          <a:p>
            <a:r>
              <a:t>80% unaffected</a:t>
            </a:r>
          </a:p>
        </p:txBody>
      </p:sp>
      <p:sp>
        <p:nvSpPr>
          <p:cNvPr id="417" name="H2 plasma"/>
          <p:cNvSpPr txBox="1"/>
          <p:nvPr/>
        </p:nvSpPr>
        <p:spPr>
          <a:xfrm>
            <a:off x="12034410" y="3245219"/>
            <a:ext cx="2745118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>
                <a:solidFill>
                  <a:srgbClr val="009051"/>
                </a:solidFill>
              </a:defRPr>
            </a:lvl1pPr>
          </a:lstStyle>
          <a:p>
            <a:r>
              <a:t>H2 plasma</a:t>
            </a:r>
          </a:p>
        </p:txBody>
      </p:sp>
      <p:sp>
        <p:nvSpPr>
          <p:cNvPr id="418" name="H2 plasma"/>
          <p:cNvSpPr txBox="1"/>
          <p:nvPr/>
        </p:nvSpPr>
        <p:spPr>
          <a:xfrm>
            <a:off x="12034410" y="5806875"/>
            <a:ext cx="2745118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>
                <a:solidFill>
                  <a:srgbClr val="009051"/>
                </a:solidFill>
              </a:defRPr>
            </a:lvl1pPr>
          </a:lstStyle>
          <a:p>
            <a:r>
              <a:t>H2 plasma</a:t>
            </a:r>
          </a:p>
        </p:txBody>
      </p:sp>
      <p:sp>
        <p:nvSpPr>
          <p:cNvPr id="419" name="H2 plasma"/>
          <p:cNvSpPr txBox="1"/>
          <p:nvPr/>
        </p:nvSpPr>
        <p:spPr>
          <a:xfrm>
            <a:off x="12034410" y="8368531"/>
            <a:ext cx="2745118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>
                <a:solidFill>
                  <a:srgbClr val="009051"/>
                </a:solidFill>
              </a:defRPr>
            </a:lvl1pPr>
          </a:lstStyle>
          <a:p>
            <a:r>
              <a:t>H2 plasma</a:t>
            </a:r>
          </a:p>
        </p:txBody>
      </p:sp>
      <p:sp>
        <p:nvSpPr>
          <p:cNvPr id="420" name="H2 plasma"/>
          <p:cNvSpPr txBox="1"/>
          <p:nvPr/>
        </p:nvSpPr>
        <p:spPr>
          <a:xfrm>
            <a:off x="12034410" y="10930187"/>
            <a:ext cx="2745118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>
                <a:solidFill>
                  <a:srgbClr val="009051"/>
                </a:solidFill>
              </a:defRPr>
            </a:lvl1pPr>
          </a:lstStyle>
          <a:p>
            <a:r>
              <a:t>H2 plasma</a:t>
            </a:r>
          </a:p>
        </p:txBody>
      </p:sp>
      <p:sp>
        <p:nvSpPr>
          <p:cNvPr id="421" name="Line"/>
          <p:cNvSpPr/>
          <p:nvPr/>
        </p:nvSpPr>
        <p:spPr>
          <a:xfrm>
            <a:off x="3282753" y="2254975"/>
            <a:ext cx="1270001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22" name="driver"/>
          <p:cNvSpPr txBox="1"/>
          <p:nvPr/>
        </p:nvSpPr>
        <p:spPr>
          <a:xfrm>
            <a:off x="4692546" y="1846035"/>
            <a:ext cx="1529341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/>
            </a:lvl1pPr>
          </a:lstStyle>
          <a:p>
            <a:r>
              <a:t>driver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53" name="Several experimental shifts had been finished using static-fill hydrogen and helium;…"/>
          <p:cNvSpPr txBox="1"/>
          <p:nvPr/>
        </p:nvSpPr>
        <p:spPr>
          <a:xfrm>
            <a:off x="543691" y="2431800"/>
            <a:ext cx="22526349" cy="7498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600"/>
              </a:spcBef>
              <a:defRPr sz="4800">
                <a:solidFill>
                  <a:srgbClr val="0433FF"/>
                </a:solidFill>
              </a:defRPr>
            </a:pPr>
            <a:r>
              <a:t>Several experimental shifts had been finished using static-fill hydrogen and helium;</a:t>
            </a:r>
          </a:p>
          <a:p>
            <a:pPr>
              <a:spcBef>
                <a:spcPts val="1600"/>
              </a:spcBef>
              <a:defRPr sz="4800">
                <a:solidFill>
                  <a:srgbClr val="0433FF"/>
                </a:solidFill>
              </a:defRPr>
            </a:pPr>
            <a:r>
              <a:t>What have we learned from the data regarding the beam-plasma interaction?</a:t>
            </a:r>
          </a:p>
          <a:p>
            <a:pPr>
              <a:spcBef>
                <a:spcPts val="1600"/>
              </a:spcBef>
              <a:defRPr sz="4800">
                <a:solidFill>
                  <a:srgbClr val="0433FF"/>
                </a:solidFill>
              </a:defRPr>
            </a:pPr>
            <a:endParaRPr/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800"/>
            </a:pPr>
            <a:r>
              <a:t>plasma length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800"/>
            </a:pPr>
            <a:r>
              <a:t>energy deposited into the plasma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800"/>
            </a:pPr>
            <a:r>
              <a:t>beam-to-wake energy transfer efficiency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800"/>
            </a:pPr>
            <a:r>
              <a:t>pump energy depletion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800"/>
            </a:pPr>
            <a:r>
              <a:t>constraints on driver current profile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len’s latest simu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Glen’s latest simulation</a:t>
            </a:r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426" name="longitudinal_phase_space.pdf" descr="longitudinal_phase_sp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43" y="3930469"/>
            <a:ext cx="8890001" cy="8320129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ttps://www.slac.stanford.edu/~whitegr/F2_S2E/"/>
          <p:cNvSpPr txBox="1"/>
          <p:nvPr/>
        </p:nvSpPr>
        <p:spPr>
          <a:xfrm>
            <a:off x="130913" y="12981622"/>
            <a:ext cx="9916215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r>
              <a:t>https://www.slac.stanford.edu/~whitegr/F2_S2E/</a:t>
            </a:r>
          </a:p>
        </p:txBody>
      </p:sp>
      <p:sp>
        <p:nvSpPr>
          <p:cNvPr id="428" name="Parameters: (not exactly this summer’s configuration)…"/>
          <p:cNvSpPr txBox="1"/>
          <p:nvPr/>
        </p:nvSpPr>
        <p:spPr>
          <a:xfrm>
            <a:off x="11310279" y="247964"/>
            <a:ext cx="12661474" cy="384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marL="457200" indent="-317500" defTabSz="457200">
              <a:buSzPct val="150000"/>
              <a:buFont typeface="Times Roman"/>
              <a:buChar char="•"/>
              <a:defRPr sz="4000" i="1"/>
            </a:pPr>
            <a:r>
              <a:t>Parameters: </a:t>
            </a:r>
            <a:r>
              <a:rPr>
                <a:solidFill>
                  <a:srgbClr val="0433FF"/>
                </a:solidFill>
              </a:rPr>
              <a:t>(not exactly this summer’s configuration)</a:t>
            </a:r>
          </a:p>
          <a:p>
            <a:pPr marL="457200" indent="-317500" defTabSz="457200">
              <a:buSzPct val="150000"/>
              <a:buFont typeface="Times Roman"/>
              <a:buChar char="•"/>
              <a:defRPr sz="4000" i="1"/>
            </a:pPr>
            <a:r>
              <a:t>single e- bunch, Q=1.5nC, </a:t>
            </a:r>
            <a:r>
              <a:rPr>
                <a:solidFill>
                  <a:srgbClr val="FF2600"/>
                </a:solidFill>
              </a:rPr>
              <a:t>beta*=10cm</a:t>
            </a:r>
          </a:p>
          <a:p>
            <a:pPr marL="457200" indent="-317500" defTabSz="457200">
              <a:buSzPct val="150000"/>
              <a:buFont typeface="Times Roman"/>
              <a:buChar char="•"/>
              <a:defRPr sz="4000" i="1">
                <a:solidFill>
                  <a:srgbClr val="FF2600"/>
                </a:solidFill>
              </a:defRPr>
            </a:pPr>
            <a:r>
              <a:t>E(BC11,BC14,Sector 20)=0.29, 4.5, 9.3 GeV</a:t>
            </a:r>
          </a:p>
          <a:p>
            <a:pPr marL="457200" indent="-317500" defTabSz="457200">
              <a:buSzPct val="150000"/>
              <a:buFont typeface="Times Roman"/>
              <a:buChar char="•"/>
              <a:defRPr sz="4000" i="1"/>
            </a:pPr>
            <a:r>
              <a:t>@IP: emit (90%) = 15 x 5 um-rad</a:t>
            </a:r>
          </a:p>
          <a:p>
            <a:pPr marL="457200" indent="-317500" defTabSz="457200">
              <a:buSzPct val="150000"/>
              <a:buFont typeface="Times Roman"/>
              <a:buChar char="•"/>
              <a:defRPr sz="4000" i="1"/>
            </a:pPr>
            <a:r>
              <a:t>core bunch size = 6 x 5 x 10 um</a:t>
            </a:r>
          </a:p>
          <a:p>
            <a:pPr marL="457200" indent="-317500" defTabSz="457200">
              <a:buSzPct val="150000"/>
              <a:buFont typeface="Times Roman"/>
              <a:buChar char="•"/>
              <a:defRPr sz="4000" i="1"/>
            </a:pPr>
            <a:r>
              <a:t>Ipk = 15 kA</a:t>
            </a:r>
          </a:p>
        </p:txBody>
      </p:sp>
      <p:pic>
        <p:nvPicPr>
          <p:cNvPr id="429" name="commissioning_drive_beam_fit_with_two_gaussians.pdf" descr="commissioning_drive_beam_fit_with_two_gaussia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6268" y="3993969"/>
            <a:ext cx="11430001" cy="963448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30" name="Text"/>
              <p:cNvSpPr txBox="1"/>
              <p:nvPr/>
            </p:nvSpPr>
            <p:spPr>
              <a:xfrm>
                <a:off x="13017619" y="6419341"/>
                <a:ext cx="3453997" cy="2198106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/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9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/>
              </a:p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≈5.7</m:t>
                      </m:r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/>
              </a:p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≈10</m:t>
                      </m:r>
                      <m:r>
                        <m:rPr>
                          <m:sty m:val="p"/>
                        </m:rP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kA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3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7619" y="6419341"/>
                <a:ext cx="3453997" cy="2198106"/>
              </a:xfrm>
              <a:prstGeom prst="rect">
                <a:avLst/>
              </a:prstGeom>
              <a:blipFill>
                <a:blip r:embed="rId4"/>
                <a:stretch>
                  <a:fillRect l="-2930" r="-6593" b="-9770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Line"/>
          <p:cNvSpPr/>
          <p:nvPr/>
        </p:nvSpPr>
        <p:spPr>
          <a:xfrm flipH="1" flipV="1">
            <a:off x="15919155" y="7966388"/>
            <a:ext cx="1462450" cy="698731"/>
          </a:xfrm>
          <a:prstGeom prst="line">
            <a:avLst/>
          </a:prstGeom>
          <a:ln w="50800">
            <a:solidFill>
              <a:srgbClr val="A7A7A7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2" name="Text"/>
              <p:cNvSpPr txBox="1"/>
              <p:nvPr/>
            </p:nvSpPr>
            <p:spPr>
              <a:xfrm>
                <a:off x="18984523" y="7497499"/>
                <a:ext cx="3298823" cy="2198106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/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9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=33</m:t>
                      </m:r>
                      <m: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/>
              </a:p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/>
              </a:p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≈3.4</m:t>
                      </m:r>
                      <m:r>
                        <m:rPr>
                          <m:sty m:val="p"/>
                        </m:rP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kA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3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4523" y="7497499"/>
                <a:ext cx="3298823" cy="2198106"/>
              </a:xfrm>
              <a:prstGeom prst="rect">
                <a:avLst/>
              </a:prstGeom>
              <a:blipFill>
                <a:blip r:embed="rId5"/>
                <a:stretch>
                  <a:fillRect l="-3448" r="-8429" b="-9770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3" name="Line"/>
          <p:cNvSpPr/>
          <p:nvPr/>
        </p:nvSpPr>
        <p:spPr>
          <a:xfrm flipV="1">
            <a:off x="19735328" y="9631331"/>
            <a:ext cx="738777" cy="1512688"/>
          </a:xfrm>
          <a:prstGeom prst="line">
            <a:avLst/>
          </a:prstGeom>
          <a:ln w="50800">
            <a:solidFill>
              <a:srgbClr val="A7A7A7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34" name="Line"/>
          <p:cNvSpPr/>
          <p:nvPr/>
        </p:nvSpPr>
        <p:spPr>
          <a:xfrm>
            <a:off x="15505717" y="6146730"/>
            <a:ext cx="1453665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35" name="drive beam"/>
          <p:cNvSpPr txBox="1"/>
          <p:nvPr/>
        </p:nvSpPr>
        <p:spPr>
          <a:xfrm>
            <a:off x="14434804" y="5164551"/>
            <a:ext cx="2834192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>
                <a:solidFill>
                  <a:srgbClr val="FF2600"/>
                </a:solidFill>
              </a:defRPr>
            </a:lvl1pPr>
          </a:lstStyle>
          <a:p>
            <a:r>
              <a:t>drive beam</a:t>
            </a:r>
          </a:p>
        </p:txBody>
      </p:sp>
      <p:sp>
        <p:nvSpPr>
          <p:cNvPr id="436" name="2D CSR model included in the simulation…"/>
          <p:cNvSpPr txBox="1"/>
          <p:nvPr/>
        </p:nvSpPr>
        <p:spPr>
          <a:xfrm>
            <a:off x="165068" y="1654630"/>
            <a:ext cx="10455470" cy="2367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r>
              <a:t>2D CSR model included in the simulation</a:t>
            </a:r>
          </a:p>
          <a:p>
            <a:r>
              <a:t>but…”centripetal CSR terms are important…there is some theoretical debate still about whether this treatment is correct…” - Glen White </a:t>
            </a:r>
          </a:p>
        </p:txBody>
      </p:sp>
      <p:sp>
        <p:nvSpPr>
          <p:cNvPr id="437" name="Line"/>
          <p:cNvSpPr/>
          <p:nvPr/>
        </p:nvSpPr>
        <p:spPr>
          <a:xfrm>
            <a:off x="6393560" y="5708980"/>
            <a:ext cx="1453665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38" name="drive beam"/>
          <p:cNvSpPr txBox="1"/>
          <p:nvPr/>
        </p:nvSpPr>
        <p:spPr>
          <a:xfrm>
            <a:off x="5322647" y="4726801"/>
            <a:ext cx="2834192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>
                <a:solidFill>
                  <a:srgbClr val="FF2600"/>
                </a:solidFill>
              </a:defRPr>
            </a:lvl1pPr>
          </a:lstStyle>
          <a:p>
            <a:r>
              <a:t>drive beam</a:t>
            </a:r>
          </a:p>
        </p:txBody>
      </p:sp>
      <p:sp>
        <p:nvSpPr>
          <p:cNvPr id="439" name="Line"/>
          <p:cNvSpPr/>
          <p:nvPr/>
        </p:nvSpPr>
        <p:spPr>
          <a:xfrm flipH="1">
            <a:off x="17810620" y="4313778"/>
            <a:ext cx="1" cy="7985310"/>
          </a:xfrm>
          <a:prstGeom prst="line">
            <a:avLst/>
          </a:prstGeom>
          <a:ln w="76200">
            <a:solidFill>
              <a:srgbClr val="FF40FF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40" name="~41%"/>
          <p:cNvSpPr txBox="1"/>
          <p:nvPr/>
        </p:nvSpPr>
        <p:spPr>
          <a:xfrm>
            <a:off x="16194239" y="11493242"/>
            <a:ext cx="1574660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>
                <a:solidFill>
                  <a:srgbClr val="FF40FF"/>
                </a:solidFill>
              </a:defRPr>
            </a:lvl1pPr>
          </a:lstStyle>
          <a:p>
            <a:r>
              <a:t>~41%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4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444" name="What have we learned from E300 experiments so far:…"/>
          <p:cNvSpPr txBox="1"/>
          <p:nvPr/>
        </p:nvSpPr>
        <p:spPr>
          <a:xfrm>
            <a:off x="543691" y="2431800"/>
            <a:ext cx="21018968" cy="836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600"/>
              </a:spcBef>
              <a:defRPr sz="4200">
                <a:solidFill>
                  <a:srgbClr val="0433FF"/>
                </a:solidFill>
              </a:defRPr>
            </a:pPr>
            <a:r>
              <a:t>What have we learned from E300 experiments so far:</a:t>
            </a:r>
          </a:p>
          <a:p>
            <a:pPr>
              <a:spcBef>
                <a:spcPts val="1600"/>
              </a:spcBef>
              <a:defRPr sz="4200">
                <a:solidFill>
                  <a:srgbClr val="0433FF"/>
                </a:solidFill>
              </a:defRPr>
            </a:pPr>
            <a:endParaRPr/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plasma length </a:t>
            </a:r>
            <a:r>
              <a:rPr>
                <a:solidFill>
                  <a:srgbClr val="FF2600"/>
                </a:solidFill>
              </a:rPr>
              <a:t>&gt; 2 m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energy deposited into the plasma </a:t>
            </a:r>
            <a:r>
              <a:rPr>
                <a:solidFill>
                  <a:srgbClr val="FF2600"/>
                </a:solidFill>
              </a:rPr>
              <a:t>up to 8 J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beam-to-wake energy transfer efficiency </a:t>
            </a:r>
            <a:r>
              <a:rPr>
                <a:solidFill>
                  <a:srgbClr val="FF2600"/>
                </a:solidFill>
              </a:rPr>
              <a:t>approaching ~80%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pump energy depletion: </a:t>
            </a:r>
            <a:r>
              <a:rPr>
                <a:solidFill>
                  <a:srgbClr val="FF2600"/>
                </a:solidFill>
              </a:rPr>
              <a:t>some electrons has lost all their 10 GeV energy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constraints on driver current profile: </a:t>
            </a:r>
            <a:r>
              <a:rPr>
                <a:solidFill>
                  <a:srgbClr val="FF2600"/>
                </a:solidFill>
              </a:rPr>
              <a:t>narrow high-current spikes in the front of the driver</a:t>
            </a:r>
          </a:p>
          <a:p>
            <a:pPr>
              <a:spcBef>
                <a:spcPts val="1600"/>
              </a:spcBef>
              <a:defRPr sz="4200"/>
            </a:pPr>
            <a:endParaRPr>
              <a:solidFill>
                <a:srgbClr val="FF2600"/>
              </a:solidFill>
            </a:endParaRPr>
          </a:p>
          <a:p>
            <a:pPr>
              <a:spcBef>
                <a:spcPts val="1600"/>
              </a:spcBef>
              <a:defRPr sz="4200"/>
            </a:pPr>
            <a:endParaRPr>
              <a:solidFill>
                <a:srgbClr val="FF2600"/>
              </a:solidFill>
            </a:endParaRPr>
          </a:p>
          <a:p>
            <a:pPr>
              <a:spcBef>
                <a:spcPts val="1600"/>
              </a:spcBef>
              <a:defRPr sz="4200" b="1">
                <a:solidFill>
                  <a:srgbClr val="0433FF"/>
                </a:solidFill>
              </a:defRPr>
            </a:pPr>
            <a:r>
              <a:t>Zan will present QPAD simulations to support these hypotheses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Backup slid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Backup slides</a:t>
            </a:r>
          </a:p>
        </p:txBody>
      </p:sp>
      <p:sp>
        <p:nvSpPr>
          <p:cNvPr id="4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448" name="constraints on plasma length and density using betatron analysis…"/>
          <p:cNvSpPr txBox="1"/>
          <p:nvPr/>
        </p:nvSpPr>
        <p:spPr>
          <a:xfrm>
            <a:off x="543691" y="2431800"/>
            <a:ext cx="15862855" cy="4170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constraints on plasma length and density using betatron analysis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maximum decelerating field (in the short-driver regime)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spiky current profile due to CSR (measured using DTOTR)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charge throughput</a:t>
            </a:r>
          </a:p>
          <a:p>
            <a:pPr marL="396875" indent="-396875">
              <a:spcBef>
                <a:spcPts val="1600"/>
              </a:spcBef>
              <a:buSzPct val="150000"/>
              <a:buChar char="•"/>
              <a:defRPr sz="4200"/>
            </a:pPr>
            <a:r>
              <a:t>energy gain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onstraints on plasma length given by betatron oscil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Constraints on plasma length given by betatron oscillation</a:t>
            </a:r>
          </a:p>
        </p:txBody>
      </p:sp>
      <p:sp>
        <p:nvSpPr>
          <p:cNvPr id="4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grpSp>
        <p:nvGrpSpPr>
          <p:cNvPr id="463" name="Group"/>
          <p:cNvGrpSpPr/>
          <p:nvPr/>
        </p:nvGrpSpPr>
        <p:grpSpPr>
          <a:xfrm>
            <a:off x="153344" y="3191945"/>
            <a:ext cx="20320001" cy="10467205"/>
            <a:chOff x="0" y="0"/>
            <a:chExt cx="20320000" cy="10467203"/>
          </a:xfrm>
        </p:grpSpPr>
        <p:pic>
          <p:nvPicPr>
            <p:cNvPr id="452" name="E300_02813_energy_spectrum_161.pdf" descr="E300_02813_energy_spectrum_16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53439"/>
              <a:ext cx="20320000" cy="9613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3" name="Line"/>
            <p:cNvSpPr/>
            <p:nvPr/>
          </p:nvSpPr>
          <p:spPr>
            <a:xfrm>
              <a:off x="7951493" y="2180378"/>
              <a:ext cx="1" cy="127625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1347" tIns="21347" rIns="21347" bIns="21347" numCol="1" anchor="ctr">
              <a:noAutofit/>
            </a:bodyPr>
            <a:lstStyle/>
            <a:p>
              <a:pPr algn="ctr" defTabSz="943239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4" name="Line"/>
            <p:cNvSpPr/>
            <p:nvPr/>
          </p:nvSpPr>
          <p:spPr>
            <a:xfrm>
              <a:off x="7599362" y="1976418"/>
              <a:ext cx="1" cy="127625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1347" tIns="21347" rIns="21347" bIns="21347" numCol="1" anchor="ctr">
              <a:noAutofit/>
            </a:bodyPr>
            <a:lstStyle/>
            <a:p>
              <a:pPr algn="ctr" defTabSz="943239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5" name="Line"/>
            <p:cNvSpPr/>
            <p:nvPr/>
          </p:nvSpPr>
          <p:spPr>
            <a:xfrm>
              <a:off x="7240778" y="1963718"/>
              <a:ext cx="1" cy="127625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1347" tIns="21347" rIns="21347" bIns="21347" numCol="1" anchor="ctr">
              <a:noAutofit/>
            </a:bodyPr>
            <a:lstStyle/>
            <a:p>
              <a:pPr algn="ctr" defTabSz="943239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6" name="Line"/>
            <p:cNvSpPr/>
            <p:nvPr/>
          </p:nvSpPr>
          <p:spPr>
            <a:xfrm>
              <a:off x="6864748" y="1793628"/>
              <a:ext cx="1" cy="127625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1347" tIns="21347" rIns="21347" bIns="21347" numCol="1" anchor="ctr">
              <a:noAutofit/>
            </a:bodyPr>
            <a:lstStyle/>
            <a:p>
              <a:pPr algn="ctr" defTabSz="943239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7" name="Line"/>
            <p:cNvSpPr/>
            <p:nvPr/>
          </p:nvSpPr>
          <p:spPr>
            <a:xfrm>
              <a:off x="6473337" y="1806328"/>
              <a:ext cx="1" cy="127625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1347" tIns="21347" rIns="21347" bIns="21347" numCol="1" anchor="ctr">
              <a:noAutofit/>
            </a:bodyPr>
            <a:lstStyle/>
            <a:p>
              <a:pPr algn="ctr" defTabSz="943239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8" name="Line"/>
            <p:cNvSpPr/>
            <p:nvPr/>
          </p:nvSpPr>
          <p:spPr>
            <a:xfrm>
              <a:off x="6159043" y="2039918"/>
              <a:ext cx="1" cy="127625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1347" tIns="21347" rIns="21347" bIns="21347" numCol="1" anchor="ctr">
              <a:noAutofit/>
            </a:bodyPr>
            <a:lstStyle/>
            <a:p>
              <a:pPr algn="ctr" defTabSz="943239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9" name="Line"/>
            <p:cNvSpPr/>
            <p:nvPr/>
          </p:nvSpPr>
          <p:spPr>
            <a:xfrm>
              <a:off x="5844750" y="2330226"/>
              <a:ext cx="1" cy="127625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1347" tIns="21347" rIns="21347" bIns="21347" numCol="1" anchor="ctr">
              <a:noAutofit/>
            </a:bodyPr>
            <a:lstStyle/>
            <a:p>
              <a:pPr algn="ctr" defTabSz="943239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0" name="Line"/>
            <p:cNvSpPr/>
            <p:nvPr/>
          </p:nvSpPr>
          <p:spPr>
            <a:xfrm>
              <a:off x="5530456" y="2802940"/>
              <a:ext cx="1" cy="127625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1347" tIns="21347" rIns="21347" bIns="21347" numCol="1" anchor="ctr">
              <a:noAutofit/>
            </a:bodyPr>
            <a:lstStyle/>
            <a:p>
              <a:pPr algn="ctr" defTabSz="943239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1" name="Line"/>
            <p:cNvSpPr/>
            <p:nvPr/>
          </p:nvSpPr>
          <p:spPr>
            <a:xfrm>
              <a:off x="8303622" y="853440"/>
              <a:ext cx="1" cy="2919060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1347" tIns="21347" rIns="21347" bIns="21347" numCol="1" anchor="ctr">
              <a:noAutofit/>
            </a:bodyPr>
            <a:lstStyle/>
            <a:p>
              <a:pPr algn="ctr" defTabSz="943239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2" name="8.09 GeV"/>
            <p:cNvSpPr txBox="1"/>
            <p:nvPr/>
          </p:nvSpPr>
          <p:spPr>
            <a:xfrm>
              <a:off x="8033642" y="0"/>
              <a:ext cx="2341931" cy="7924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sz="4000"/>
              </a:lvl1pPr>
            </a:lstStyle>
            <a:p>
              <a:r>
                <a:t>8.09 GeV</a:t>
              </a:r>
            </a:p>
          </p:txBody>
        </p:sp>
      </p:grpSp>
      <p:pic>
        <p:nvPicPr>
          <p:cNvPr id="464" name="E300_02813_energy_spectrum_0162.pdf" descr="E300_02813_energy_spectrum_016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396" y="1678141"/>
            <a:ext cx="12152623" cy="5015563"/>
          </a:xfrm>
          <a:prstGeom prst="rect">
            <a:avLst/>
          </a:prstGeom>
          <a:ln w="3175">
            <a:miter lim="400000"/>
          </a:ln>
        </p:spPr>
      </p:pic>
      <p:sp>
        <p:nvSpPr>
          <p:cNvPr id="465" name="Dataset: 20220817 E300_02813, H2, 1.8 Torr"/>
          <p:cNvSpPr txBox="1"/>
          <p:nvPr/>
        </p:nvSpPr>
        <p:spPr>
          <a:xfrm>
            <a:off x="11507" y="13064173"/>
            <a:ext cx="857813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E300_02813, H2, 1.8 Torr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Betatron oscil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Betatron oscillation</a:t>
            </a:r>
          </a:p>
        </p:txBody>
      </p:sp>
      <p:sp>
        <p:nvSpPr>
          <p:cNvPr id="4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4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08" y="2450439"/>
            <a:ext cx="11056495" cy="9795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9188" y="1597039"/>
            <a:ext cx="6461832" cy="11502044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two slices in the bunch gain different energy"/>
          <p:cNvSpPr txBox="1"/>
          <p:nvPr/>
        </p:nvSpPr>
        <p:spPr>
          <a:xfrm>
            <a:off x="2853847" y="2092329"/>
            <a:ext cx="10070327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two slices in the bunch gain different energy</a:t>
            </a:r>
          </a:p>
        </p:txBody>
      </p:sp>
      <p:sp>
        <p:nvSpPr>
          <p:cNvPr id="472" name="they also accumulate different betatron cycles"/>
          <p:cNvSpPr txBox="1"/>
          <p:nvPr/>
        </p:nvSpPr>
        <p:spPr>
          <a:xfrm>
            <a:off x="2853847" y="6787900"/>
            <a:ext cx="10493247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they also accumulate different betatron cycles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E300_02813_betatron_cycles_161.pdf" descr="E300_02813_betatron_cycles_16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4572000"/>
            <a:ext cx="19050000" cy="8829019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Constraints on plasma the density-length produ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Constraints on plasma the density-length product</a:t>
            </a:r>
          </a:p>
        </p:txBody>
      </p:sp>
      <p:sp>
        <p:nvSpPr>
          <p:cNvPr id="4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4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31" y="1815064"/>
            <a:ext cx="6486931" cy="175916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78" name="Text"/>
              <p:cNvSpPr txBox="1"/>
              <p:nvPr/>
            </p:nvSpPr>
            <p:spPr>
              <a:xfrm>
                <a:off x="13712561" y="1720332"/>
                <a:ext cx="10592455" cy="1969637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>
                <a:lvl1pPr>
                  <a:defRPr sz="4000">
                    <a:solidFill>
                      <a:srgbClr val="0433FF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4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sz="4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4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ad>
                            <m:radPr>
                              <m:degHide m:val="on"/>
                              <m:ctrlP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Sup>
                        <m:sSubSupPr>
                          <m:ctrlP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sup>
                      </m:sSubSup>
                      <m:r>
                        <a:rPr sz="4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4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−(</m:t>
                      </m:r>
                      <m:sSub>
                        <m:sSubPr>
                          <m:ctrlP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4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sz="4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sz="485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sz="48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  <m:r>
                        <a:rPr sz="485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7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2561" y="1720332"/>
                <a:ext cx="10592455" cy="1969637"/>
              </a:xfrm>
              <a:prstGeom prst="rect">
                <a:avLst/>
              </a:prstGeom>
              <a:blipFill>
                <a:blip r:embed="rId4"/>
                <a:stretch>
                  <a:fillRect l="-1078" r="-16527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9" name="Line"/>
          <p:cNvSpPr/>
          <p:nvPr/>
        </p:nvSpPr>
        <p:spPr>
          <a:xfrm flipH="1">
            <a:off x="7586843" y="3910924"/>
            <a:ext cx="4952294" cy="41586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0" name="uniform density over Leff…"/>
              <p:cNvSpPr txBox="1"/>
              <p:nvPr/>
            </p:nvSpPr>
            <p:spPr>
              <a:xfrm>
                <a:off x="7215930" y="1574420"/>
                <a:ext cx="5749102" cy="2183559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/>
              <a:p>
                <a:pPr>
                  <a:defRPr sz="4000"/>
                </a:pPr>
                <a:r>
                  <a:t>uniform density over Leff</a:t>
                </a:r>
              </a:p>
              <a:p>
                <a:pPr>
                  <a:defRPr sz="4000"/>
                </a:pPr>
                <a:r>
                  <a:t>means: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/>
              </a:p>
              <a:p>
                <a:pPr>
                  <a:defRPr sz="4000"/>
                </a:pPr>
                <a:r>
                  <a:t>linearly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>
          <p:sp>
            <p:nvSpPr>
              <p:cNvPr id="480" name="uniform density over Leff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930" y="1574420"/>
                <a:ext cx="5749102" cy="2183559"/>
              </a:xfrm>
              <a:prstGeom prst="rect">
                <a:avLst/>
              </a:prstGeom>
              <a:blipFill>
                <a:blip r:embed="rId5"/>
                <a:stretch>
                  <a:fillRect l="-3753" t="-2312" r="-3753" b="-18497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" name="Constraints on plasma density and length:"/>
          <p:cNvSpPr txBox="1"/>
          <p:nvPr/>
        </p:nvSpPr>
        <p:spPr>
          <a:xfrm>
            <a:off x="1840055" y="3996102"/>
            <a:ext cx="9655593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Constraints on plasma density and length:</a:t>
            </a:r>
          </a:p>
        </p:txBody>
      </p:sp>
      <p:sp>
        <p:nvSpPr>
          <p:cNvPr id="482" name="6.4e16 cm-3"/>
          <p:cNvSpPr txBox="1"/>
          <p:nvPr/>
        </p:nvSpPr>
        <p:spPr>
          <a:xfrm>
            <a:off x="64632" y="4615406"/>
            <a:ext cx="2868782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4000"/>
            </a:pPr>
            <a:r>
              <a:t>6.4e16 cm</a:t>
            </a:r>
            <a:r>
              <a:rPr baseline="31999"/>
              <a:t>-3</a:t>
            </a:r>
          </a:p>
        </p:txBody>
      </p:sp>
      <p:sp>
        <p:nvSpPr>
          <p:cNvPr id="483" name="6.4e15 cm-3"/>
          <p:cNvSpPr txBox="1"/>
          <p:nvPr/>
        </p:nvSpPr>
        <p:spPr>
          <a:xfrm>
            <a:off x="-76630" y="11450067"/>
            <a:ext cx="2868782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4000"/>
            </a:pPr>
            <a:r>
              <a:t>6.4e15 cm</a:t>
            </a:r>
            <a:r>
              <a:rPr baseline="31999"/>
              <a:t>-3</a:t>
            </a:r>
          </a:p>
        </p:txBody>
      </p:sp>
      <p:sp>
        <p:nvSpPr>
          <p:cNvPr id="484" name="100% ionization…"/>
          <p:cNvSpPr txBox="1"/>
          <p:nvPr/>
        </p:nvSpPr>
        <p:spPr>
          <a:xfrm>
            <a:off x="4135908" y="5920432"/>
            <a:ext cx="3782339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4000"/>
            </a:pPr>
            <a:r>
              <a:t>100% ionization</a:t>
            </a:r>
          </a:p>
          <a:p>
            <a:pPr>
              <a:defRPr sz="4000"/>
            </a:pPr>
            <a:r>
              <a:t>6.4e16 cm</a:t>
            </a:r>
            <a:r>
              <a:rPr baseline="31999"/>
              <a:t>-3</a:t>
            </a:r>
          </a:p>
          <a:p>
            <a:pPr>
              <a:defRPr sz="4000"/>
            </a:pPr>
            <a:r>
              <a:t>~1.8 m</a:t>
            </a:r>
          </a:p>
        </p:txBody>
      </p:sp>
      <p:sp>
        <p:nvSpPr>
          <p:cNvPr id="485" name="Line"/>
          <p:cNvSpPr/>
          <p:nvPr/>
        </p:nvSpPr>
        <p:spPr>
          <a:xfrm flipH="1">
            <a:off x="5835993" y="5052106"/>
            <a:ext cx="930314" cy="930314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86" name="Dataset: 20220817 E300_02813, H2, 1.8 Torr"/>
          <p:cNvSpPr txBox="1"/>
          <p:nvPr/>
        </p:nvSpPr>
        <p:spPr>
          <a:xfrm>
            <a:off x="11507" y="13064173"/>
            <a:ext cx="857813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E300_02813, H2, 1.8 Torr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3676" y="3066754"/>
            <a:ext cx="20320001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Maximum decelerating fiel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Maximum decelerating field</a:t>
            </a:r>
          </a:p>
        </p:txBody>
      </p:sp>
      <p:sp>
        <p:nvSpPr>
          <p:cNvPr id="4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491" name="Line"/>
          <p:cNvSpPr/>
          <p:nvPr/>
        </p:nvSpPr>
        <p:spPr>
          <a:xfrm flipH="1">
            <a:off x="1784273" y="9422806"/>
            <a:ext cx="1" cy="2206562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92" name="Line"/>
          <p:cNvSpPr/>
          <p:nvPr/>
        </p:nvSpPr>
        <p:spPr>
          <a:xfrm flipH="1">
            <a:off x="2006914" y="9422806"/>
            <a:ext cx="1" cy="2206562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93" name="Line"/>
          <p:cNvSpPr/>
          <p:nvPr/>
        </p:nvSpPr>
        <p:spPr>
          <a:xfrm flipH="1">
            <a:off x="2420837" y="9422806"/>
            <a:ext cx="1" cy="2206562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94" name="Line"/>
          <p:cNvSpPr/>
          <p:nvPr/>
        </p:nvSpPr>
        <p:spPr>
          <a:xfrm flipH="1">
            <a:off x="3752916" y="9422806"/>
            <a:ext cx="1" cy="2206562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95" name="Line"/>
          <p:cNvSpPr/>
          <p:nvPr/>
        </p:nvSpPr>
        <p:spPr>
          <a:xfrm>
            <a:off x="8976924" y="9422806"/>
            <a:ext cx="1" cy="2206562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496" name="Dataset: 20220817 E300_02799, H2, 0.5 Torr"/>
          <p:cNvSpPr txBox="1"/>
          <p:nvPr/>
        </p:nvSpPr>
        <p:spPr>
          <a:xfrm>
            <a:off x="11507" y="13064173"/>
            <a:ext cx="857813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E300_02799, H2, 0.5 Torr</a:t>
            </a:r>
          </a:p>
        </p:txBody>
      </p:sp>
      <p:sp>
        <p:nvSpPr>
          <p:cNvPr id="497" name="In most shots, the maximum decelerating field is Edec ~ 2 GeV/m…"/>
          <p:cNvSpPr txBox="1"/>
          <p:nvPr/>
        </p:nvSpPr>
        <p:spPr>
          <a:xfrm>
            <a:off x="18046413" y="5515314"/>
            <a:ext cx="5889416" cy="3230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>
              <a:defRPr sz="4000"/>
            </a:pPr>
            <a:r>
              <a:t>In most shots, the maximum decelerating field is Edec ~ 2 GeV/m</a:t>
            </a:r>
          </a:p>
          <a:p>
            <a:pPr>
              <a:defRPr sz="4000"/>
            </a:pPr>
            <a:endParaRPr/>
          </a:p>
          <a:p>
            <a:pPr>
              <a:defRPr sz="4000"/>
            </a:pPr>
            <a:r>
              <a:t>(assume 2 m plasma)</a:t>
            </a:r>
          </a:p>
        </p:txBody>
      </p:sp>
      <p:sp>
        <p:nvSpPr>
          <p:cNvPr id="498" name="Line"/>
          <p:cNvSpPr/>
          <p:nvPr/>
        </p:nvSpPr>
        <p:spPr>
          <a:xfrm>
            <a:off x="1791473" y="9274902"/>
            <a:ext cx="8578138" cy="1"/>
          </a:xfrm>
          <a:prstGeom prst="line">
            <a:avLst/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onstraint on the plasma densit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Constraint on the plasma density?</a:t>
            </a:r>
          </a:p>
        </p:txBody>
      </p:sp>
      <p:sp>
        <p:nvSpPr>
          <p:cNvPr id="5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502" name="0.5 Torr E300_02799"/>
          <p:cNvSpPr txBox="1"/>
          <p:nvPr/>
        </p:nvSpPr>
        <p:spPr>
          <a:xfrm>
            <a:off x="1125703" y="1867530"/>
            <a:ext cx="4931540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0.5 Torr E300_02799</a:t>
            </a:r>
          </a:p>
        </p:txBody>
      </p:sp>
      <p:pic>
        <p:nvPicPr>
          <p:cNvPr id="503" name="Image" descr="Image"/>
          <p:cNvPicPr>
            <a:picLocks noChangeAspect="1"/>
          </p:cNvPicPr>
          <p:nvPr/>
        </p:nvPicPr>
        <p:blipFill>
          <a:blip r:embed="rId2"/>
          <a:srcRect l="4928" r="6872"/>
          <a:stretch>
            <a:fillRect/>
          </a:stretch>
        </p:blipFill>
        <p:spPr>
          <a:xfrm>
            <a:off x="310535" y="2901941"/>
            <a:ext cx="11201330" cy="8892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" descr="Image"/>
          <p:cNvPicPr>
            <a:picLocks/>
          </p:cNvPicPr>
          <p:nvPr/>
        </p:nvPicPr>
        <p:blipFill>
          <a:blip r:embed="rId3"/>
          <a:srcRect l="24478" t="19222" b="17643"/>
          <a:stretch>
            <a:fillRect/>
          </a:stretch>
        </p:blipFill>
        <p:spPr>
          <a:xfrm>
            <a:off x="15487236" y="2566256"/>
            <a:ext cx="8556439" cy="8988295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Rectangle"/>
          <p:cNvSpPr/>
          <p:nvPr/>
        </p:nvSpPr>
        <p:spPr>
          <a:xfrm>
            <a:off x="16205286" y="5645701"/>
            <a:ext cx="2734366" cy="473869"/>
          </a:xfrm>
          <a:prstGeom prst="rect">
            <a:avLst/>
          </a:prstGeom>
          <a:solidFill>
            <a:schemeClr val="accent3">
              <a:lumOff val="11470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506" name="Line"/>
          <p:cNvSpPr/>
          <p:nvPr/>
        </p:nvSpPr>
        <p:spPr>
          <a:xfrm flipH="1">
            <a:off x="12959011" y="2167178"/>
            <a:ext cx="1" cy="5078409"/>
          </a:xfrm>
          <a:prstGeom prst="line">
            <a:avLst/>
          </a:prstGeom>
          <a:ln w="50800">
            <a:solidFill>
              <a:schemeClr val="accent1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pic>
        <p:nvPicPr>
          <p:cNvPr id="507" name="Image" descr="Image"/>
          <p:cNvPicPr>
            <a:picLocks/>
          </p:cNvPicPr>
          <p:nvPr/>
        </p:nvPicPr>
        <p:blipFill>
          <a:blip r:embed="rId4"/>
          <a:srcRect l="15446" t="10016" r="36156" b="23165"/>
          <a:stretch>
            <a:fillRect/>
          </a:stretch>
        </p:blipFill>
        <p:spPr>
          <a:xfrm rot="5400000">
            <a:off x="11533354" y="3651407"/>
            <a:ext cx="4939208" cy="1663587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Line"/>
          <p:cNvSpPr/>
          <p:nvPr/>
        </p:nvSpPr>
        <p:spPr>
          <a:xfrm>
            <a:off x="15730322" y="4706382"/>
            <a:ext cx="1270000" cy="1"/>
          </a:xfrm>
          <a:prstGeom prst="line">
            <a:avLst/>
          </a:prstGeom>
          <a:ln w="50800">
            <a:solidFill>
              <a:schemeClr val="accent3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09" name="driver"/>
          <p:cNvSpPr txBox="1"/>
          <p:nvPr/>
        </p:nvSpPr>
        <p:spPr>
          <a:xfrm>
            <a:off x="15730322" y="4612826"/>
            <a:ext cx="1465829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t>driver</a:t>
            </a:r>
          </a:p>
        </p:txBody>
      </p:sp>
      <p:sp>
        <p:nvSpPr>
          <p:cNvPr id="510" name="Line"/>
          <p:cNvSpPr/>
          <p:nvPr/>
        </p:nvSpPr>
        <p:spPr>
          <a:xfrm>
            <a:off x="14940111" y="5622978"/>
            <a:ext cx="4802108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11" name="Ez"/>
          <p:cNvSpPr txBox="1"/>
          <p:nvPr/>
        </p:nvSpPr>
        <p:spPr>
          <a:xfrm>
            <a:off x="19379522" y="1867530"/>
            <a:ext cx="788413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Ez</a:t>
            </a:r>
          </a:p>
        </p:txBody>
      </p:sp>
      <p:sp>
        <p:nvSpPr>
          <p:cNvPr id="512" name="No energy loss"/>
          <p:cNvSpPr txBox="1"/>
          <p:nvPr/>
        </p:nvSpPr>
        <p:spPr>
          <a:xfrm>
            <a:off x="19860779" y="5226737"/>
            <a:ext cx="3583902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No energy loss</a:t>
            </a:r>
          </a:p>
        </p:txBody>
      </p:sp>
      <p:sp>
        <p:nvSpPr>
          <p:cNvPr id="513" name="Line"/>
          <p:cNvSpPr/>
          <p:nvPr/>
        </p:nvSpPr>
        <p:spPr>
          <a:xfrm>
            <a:off x="13885023" y="3341430"/>
            <a:ext cx="5445144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14" name="Max energy loss"/>
          <p:cNvSpPr txBox="1"/>
          <p:nvPr/>
        </p:nvSpPr>
        <p:spPr>
          <a:xfrm>
            <a:off x="19520442" y="2560170"/>
            <a:ext cx="3894208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Max energy loss</a:t>
            </a:r>
          </a:p>
        </p:txBody>
      </p:sp>
      <p:sp>
        <p:nvSpPr>
          <p:cNvPr id="515" name="Line"/>
          <p:cNvSpPr/>
          <p:nvPr/>
        </p:nvSpPr>
        <p:spPr>
          <a:xfrm>
            <a:off x="13543005" y="3864801"/>
            <a:ext cx="5445144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16" name="Line"/>
          <p:cNvSpPr/>
          <p:nvPr/>
        </p:nvSpPr>
        <p:spPr>
          <a:xfrm flipV="1">
            <a:off x="18938724" y="3974038"/>
            <a:ext cx="1" cy="2220715"/>
          </a:xfrm>
          <a:prstGeom prst="line">
            <a:avLst/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pic>
        <p:nvPicPr>
          <p:cNvPr id="517" name="Image" descr="Image"/>
          <p:cNvPicPr>
            <a:picLocks/>
          </p:cNvPicPr>
          <p:nvPr/>
        </p:nvPicPr>
        <p:blipFill>
          <a:blip r:embed="rId5"/>
          <a:srcRect l="62443" t="22345" r="21157" b="22345"/>
          <a:stretch>
            <a:fillRect/>
          </a:stretch>
        </p:blipFill>
        <p:spPr>
          <a:xfrm>
            <a:off x="19465462" y="3332228"/>
            <a:ext cx="516259" cy="604248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double-value region"/>
          <p:cNvSpPr txBox="1"/>
          <p:nvPr/>
        </p:nvSpPr>
        <p:spPr>
          <a:xfrm>
            <a:off x="19860779" y="3238208"/>
            <a:ext cx="3307032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000"/>
            </a:lvl1pPr>
          </a:lstStyle>
          <a:p>
            <a:r>
              <a:t>double-value region</a:t>
            </a:r>
          </a:p>
        </p:txBody>
      </p:sp>
      <p:pic>
        <p:nvPicPr>
          <p:cNvPr id="519" name="Image" descr="Image"/>
          <p:cNvPicPr>
            <a:picLocks/>
          </p:cNvPicPr>
          <p:nvPr/>
        </p:nvPicPr>
        <p:blipFill>
          <a:blip r:embed="rId5"/>
          <a:srcRect l="62443" t="22345" r="21157" b="22345"/>
          <a:stretch>
            <a:fillRect/>
          </a:stretch>
        </p:blipFill>
        <p:spPr>
          <a:xfrm rot="16200000">
            <a:off x="4273635" y="7055566"/>
            <a:ext cx="516259" cy="166378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Line"/>
          <p:cNvSpPr/>
          <p:nvPr/>
        </p:nvSpPr>
        <p:spPr>
          <a:xfrm>
            <a:off x="3526041" y="11217599"/>
            <a:ext cx="1" cy="79248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21" name="max energy loss"/>
          <p:cNvSpPr txBox="1"/>
          <p:nvPr/>
        </p:nvSpPr>
        <p:spPr>
          <a:xfrm>
            <a:off x="2858559" y="12036252"/>
            <a:ext cx="3894208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max energy loss</a:t>
            </a:r>
          </a:p>
        </p:txBody>
      </p:sp>
      <p:sp>
        <p:nvSpPr>
          <p:cNvPr id="522" name="Line"/>
          <p:cNvSpPr/>
          <p:nvPr/>
        </p:nvSpPr>
        <p:spPr>
          <a:xfrm>
            <a:off x="2125880" y="9618092"/>
            <a:ext cx="6402150" cy="1"/>
          </a:xfrm>
          <a:prstGeom prst="line">
            <a:avLst/>
          </a:prstGeom>
          <a:ln w="1016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23" name="double-value region"/>
          <p:cNvSpPr txBox="1"/>
          <p:nvPr/>
        </p:nvSpPr>
        <p:spPr>
          <a:xfrm>
            <a:off x="2644293" y="6902200"/>
            <a:ext cx="4657944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>
                <a:solidFill>
                  <a:srgbClr val="FF2600"/>
                </a:solidFill>
              </a:defRPr>
            </a:lvl1pPr>
          </a:lstStyle>
          <a:p>
            <a:r>
              <a:t>double-value region</a:t>
            </a:r>
          </a:p>
        </p:txBody>
      </p:sp>
      <p:sp>
        <p:nvSpPr>
          <p:cNvPr id="524" name="E"/>
          <p:cNvSpPr txBox="1"/>
          <p:nvPr/>
        </p:nvSpPr>
        <p:spPr>
          <a:xfrm>
            <a:off x="12212559" y="6664228"/>
            <a:ext cx="534413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E</a:t>
            </a:r>
          </a:p>
        </p:txBody>
      </p:sp>
      <p:sp>
        <p:nvSpPr>
          <p:cNvPr id="525" name="Line"/>
          <p:cNvSpPr/>
          <p:nvPr/>
        </p:nvSpPr>
        <p:spPr>
          <a:xfrm>
            <a:off x="16772295" y="6131343"/>
            <a:ext cx="1" cy="516336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26" name="Line"/>
          <p:cNvSpPr/>
          <p:nvPr/>
        </p:nvSpPr>
        <p:spPr>
          <a:xfrm>
            <a:off x="18938726" y="6131343"/>
            <a:ext cx="1" cy="516336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27" name="Line"/>
          <p:cNvSpPr/>
          <p:nvPr/>
        </p:nvSpPr>
        <p:spPr>
          <a:xfrm>
            <a:off x="18397117" y="3382109"/>
            <a:ext cx="1" cy="3265570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28" name="Line"/>
          <p:cNvSpPr/>
          <p:nvPr/>
        </p:nvSpPr>
        <p:spPr>
          <a:xfrm>
            <a:off x="17855510" y="6131343"/>
            <a:ext cx="1" cy="516336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29" name="Line"/>
          <p:cNvSpPr/>
          <p:nvPr/>
        </p:nvSpPr>
        <p:spPr>
          <a:xfrm>
            <a:off x="17313902" y="6131343"/>
            <a:ext cx="1" cy="516336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530" name="Line"/>
          <p:cNvSpPr/>
          <p:nvPr/>
        </p:nvSpPr>
        <p:spPr>
          <a:xfrm>
            <a:off x="16230686" y="6131343"/>
            <a:ext cx="1" cy="516336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Micro bunching observed on DTOTR1 (20220725 E300_01846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Micro bunching observed on DTOTR1 (20220725 E300_01846)</a:t>
            </a:r>
          </a:p>
        </p:txBody>
      </p:sp>
      <p:sp>
        <p:nvSpPr>
          <p:cNvPr id="5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534" name="vacuum…"/>
          <p:cNvSpPr txBox="1"/>
          <p:nvPr/>
        </p:nvSpPr>
        <p:spPr>
          <a:xfrm>
            <a:off x="701190" y="2176884"/>
            <a:ext cx="13287247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4000"/>
            </a:pPr>
            <a:r>
              <a:t>vacuum </a:t>
            </a:r>
          </a:p>
          <a:p>
            <a:pPr>
              <a:defRPr sz="4000"/>
            </a:pPr>
            <a:r>
              <a:t>DTOTR1 measures energy spectrum of the electron beam</a:t>
            </a:r>
          </a:p>
        </p:txBody>
      </p:sp>
      <p:pic>
        <p:nvPicPr>
          <p:cNvPr id="535" name="step.avi" descr="step.avi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6723" y="3732388"/>
            <a:ext cx="13712554" cy="7231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3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orrelation between DTOTR1 and SYA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Correlation between DTOTR1 and SYAG</a:t>
            </a:r>
          </a:p>
        </p:txBody>
      </p:sp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539" name="Good correlation between DTOTR1 (e- energy spectrum) and SYAG (X-ray from dispersed beam)"/>
          <p:cNvSpPr txBox="1"/>
          <p:nvPr/>
        </p:nvSpPr>
        <p:spPr>
          <a:xfrm>
            <a:off x="701190" y="1966716"/>
            <a:ext cx="22143016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Good correlation between DTOTR1 (e- energy spectrum) and SYAG (X-ray from dispersed beam)</a:t>
            </a:r>
          </a:p>
        </p:txBody>
      </p:sp>
      <p:pic>
        <p:nvPicPr>
          <p:cNvPr id="540" name="E300_01846_SYAG_waterfall.pdf" descr="E300_01846_SYAG_waterfal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443" y="3100313"/>
            <a:ext cx="7620001" cy="9705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E300_01846_DTOTR1_waterfall.pdf" descr="E300_01846_DTOTR1_waterfa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959100"/>
            <a:ext cx="9525000" cy="10510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"/>
          <p:cNvGrpSpPr/>
          <p:nvPr/>
        </p:nvGrpSpPr>
        <p:grpSpPr>
          <a:xfrm>
            <a:off x="1248093" y="2125815"/>
            <a:ext cx="20720160" cy="11279568"/>
            <a:chOff x="0" y="0"/>
            <a:chExt cx="20720158" cy="11279567"/>
          </a:xfrm>
        </p:grpSpPr>
        <p:pic>
          <p:nvPicPr>
            <p:cNvPr id="55" name="FACET Map Single Page with z locations FY21.jpeg" descr="FACET Map Single Page with z locations FY21.jpeg"/>
            <p:cNvPicPr>
              <a:picLocks noChangeAspect="1"/>
            </p:cNvPicPr>
            <p:nvPr/>
          </p:nvPicPr>
          <p:blipFill>
            <a:blip r:embed="rId2"/>
            <a:srcRect l="61487" t="864" r="19805" b="51394"/>
            <a:stretch>
              <a:fillRect/>
            </a:stretch>
          </p:blipFill>
          <p:spPr>
            <a:xfrm>
              <a:off x="382302" y="0"/>
              <a:ext cx="20337857" cy="11279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" name="Square"/>
            <p:cNvSpPr/>
            <p:nvPr/>
          </p:nvSpPr>
          <p:spPr>
            <a:xfrm>
              <a:off x="0" y="1925441"/>
              <a:ext cx="1270000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8" name="Experimental layou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layout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60" name="~4 m between Be windows"/>
          <p:cNvSpPr txBox="1"/>
          <p:nvPr/>
        </p:nvSpPr>
        <p:spPr>
          <a:xfrm>
            <a:off x="9507101" y="2587468"/>
            <a:ext cx="6617763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 b="1">
                <a:solidFill>
                  <a:srgbClr val="0433FF"/>
                </a:solidFill>
              </a:defRPr>
            </a:lvl1pPr>
          </a:lstStyle>
          <a:p>
            <a:r>
              <a:t>~4 m between Be windows</a:t>
            </a:r>
          </a:p>
        </p:txBody>
      </p:sp>
      <p:sp>
        <p:nvSpPr>
          <p:cNvPr id="61" name="Line"/>
          <p:cNvSpPr/>
          <p:nvPr/>
        </p:nvSpPr>
        <p:spPr>
          <a:xfrm>
            <a:off x="9400376" y="7950035"/>
            <a:ext cx="1" cy="875047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62" name="Line"/>
          <p:cNvSpPr/>
          <p:nvPr/>
        </p:nvSpPr>
        <p:spPr>
          <a:xfrm>
            <a:off x="3736788" y="8182742"/>
            <a:ext cx="16910425" cy="680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814"/>
                </a:moveTo>
                <a:cubicBezTo>
                  <a:pt x="954" y="8582"/>
                  <a:pt x="1932" y="12410"/>
                  <a:pt x="2926" y="15267"/>
                </a:cubicBezTo>
                <a:cubicBezTo>
                  <a:pt x="4320" y="19271"/>
                  <a:pt x="5741" y="21352"/>
                  <a:pt x="7165" y="21477"/>
                </a:cubicBezTo>
                <a:lnTo>
                  <a:pt x="12635" y="21600"/>
                </a:lnTo>
                <a:cubicBezTo>
                  <a:pt x="14346" y="21048"/>
                  <a:pt x="16051" y="18513"/>
                  <a:pt x="17732" y="14023"/>
                </a:cubicBezTo>
                <a:cubicBezTo>
                  <a:pt x="19042" y="10520"/>
                  <a:pt x="20335" y="5835"/>
                  <a:pt x="21600" y="0"/>
                </a:cubicBezTo>
              </a:path>
            </a:pathLst>
          </a:custGeom>
          <a:ln w="101600">
            <a:solidFill>
              <a:srgbClr val="0433FF"/>
            </a:solidFill>
            <a:bevel/>
          </a:ln>
        </p:spPr>
        <p:txBody>
          <a:bodyPr tIns="91439" bIns="91439"/>
          <a:lstStyle/>
          <a:p>
            <a:pPr defTabSz="914400">
              <a:defRPr sz="2400">
                <a:solidFill>
                  <a:srgbClr val="FF2600"/>
                </a:solidFill>
              </a:defRPr>
            </a:pPr>
            <a:endParaRPr/>
          </a:p>
        </p:txBody>
      </p:sp>
      <p:sp>
        <p:nvSpPr>
          <p:cNvPr id="63" name="Line"/>
          <p:cNvSpPr/>
          <p:nvPr/>
        </p:nvSpPr>
        <p:spPr>
          <a:xfrm rot="10800000" flipH="1">
            <a:off x="3736788" y="9026302"/>
            <a:ext cx="16910424" cy="680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814"/>
                </a:moveTo>
                <a:cubicBezTo>
                  <a:pt x="954" y="8582"/>
                  <a:pt x="1932" y="12410"/>
                  <a:pt x="2926" y="15267"/>
                </a:cubicBezTo>
                <a:cubicBezTo>
                  <a:pt x="4320" y="19271"/>
                  <a:pt x="5741" y="21352"/>
                  <a:pt x="7165" y="21477"/>
                </a:cubicBezTo>
                <a:lnTo>
                  <a:pt x="12635" y="21600"/>
                </a:lnTo>
                <a:cubicBezTo>
                  <a:pt x="14346" y="21048"/>
                  <a:pt x="16051" y="18513"/>
                  <a:pt x="17732" y="14023"/>
                </a:cubicBezTo>
                <a:cubicBezTo>
                  <a:pt x="19042" y="10520"/>
                  <a:pt x="20335" y="5835"/>
                  <a:pt x="21600" y="0"/>
                </a:cubicBezTo>
              </a:path>
            </a:pathLst>
          </a:custGeom>
          <a:ln w="101600">
            <a:solidFill>
              <a:srgbClr val="0433FF"/>
            </a:solidFill>
            <a:bevel/>
          </a:ln>
        </p:spPr>
        <p:txBody>
          <a:bodyPr tIns="91439" bIns="91439"/>
          <a:lstStyle/>
          <a:p>
            <a:pPr defTabSz="914400">
              <a:defRPr sz="2400">
                <a:solidFill>
                  <a:srgbClr val="FF2600"/>
                </a:solidFill>
              </a:defRPr>
            </a:pPr>
            <a:endParaRPr/>
          </a:p>
        </p:txBody>
      </p:sp>
      <p:sp>
        <p:nvSpPr>
          <p:cNvPr id="64" name="Line"/>
          <p:cNvSpPr/>
          <p:nvPr/>
        </p:nvSpPr>
        <p:spPr>
          <a:xfrm>
            <a:off x="20111186" y="2495384"/>
            <a:ext cx="2182980" cy="1"/>
          </a:xfrm>
          <a:prstGeom prst="line">
            <a:avLst/>
          </a:prstGeom>
          <a:ln w="76200">
            <a:solidFill>
              <a:srgbClr val="0433FF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65" name="Beam direction"/>
          <p:cNvSpPr txBox="1"/>
          <p:nvPr/>
        </p:nvSpPr>
        <p:spPr>
          <a:xfrm>
            <a:off x="19410725" y="2679551"/>
            <a:ext cx="3583901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>
                <a:solidFill>
                  <a:srgbClr val="0433FF"/>
                </a:solidFill>
              </a:defRPr>
            </a:lvl1pPr>
          </a:lstStyle>
          <a:p>
            <a:r>
              <a:t>Beam direction</a:t>
            </a:r>
          </a:p>
        </p:txBody>
      </p:sp>
      <p:sp>
        <p:nvSpPr>
          <p:cNvPr id="66" name="beam waist…"/>
          <p:cNvSpPr txBox="1"/>
          <p:nvPr/>
        </p:nvSpPr>
        <p:spPr>
          <a:xfrm>
            <a:off x="9415723" y="7064568"/>
            <a:ext cx="3118070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4000" b="1">
                <a:solidFill>
                  <a:srgbClr val="FF2600"/>
                </a:solidFill>
              </a:defRPr>
            </a:pPr>
            <a:r>
              <a:t>beam waist</a:t>
            </a:r>
          </a:p>
          <a:p>
            <a:pPr>
              <a:defRPr sz="4000" b="1">
                <a:solidFill>
                  <a:srgbClr val="FF2600"/>
                </a:solidFill>
              </a:defRPr>
            </a:pPr>
            <a:r>
              <a:t>beta = 0.5 m</a:t>
            </a:r>
          </a:p>
        </p:txBody>
      </p:sp>
      <p:sp>
        <p:nvSpPr>
          <p:cNvPr id="67" name="beam focusing geometry (not to scale)"/>
          <p:cNvSpPr txBox="1"/>
          <p:nvPr/>
        </p:nvSpPr>
        <p:spPr>
          <a:xfrm>
            <a:off x="17427046" y="5884461"/>
            <a:ext cx="5761721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000">
                <a:solidFill>
                  <a:srgbClr val="0433FF"/>
                </a:solidFill>
              </a:defRPr>
            </a:lvl1pPr>
          </a:lstStyle>
          <a:p>
            <a:r>
              <a:t>beam focusing geometry (not to scale)</a:t>
            </a:r>
          </a:p>
        </p:txBody>
      </p:sp>
      <p:sp>
        <p:nvSpPr>
          <p:cNvPr id="68" name="Line"/>
          <p:cNvSpPr/>
          <p:nvPr/>
        </p:nvSpPr>
        <p:spPr>
          <a:xfrm flipH="1">
            <a:off x="18038953" y="7121022"/>
            <a:ext cx="728954" cy="1383119"/>
          </a:xfrm>
          <a:prstGeom prst="line">
            <a:avLst/>
          </a:prstGeom>
          <a:ln w="76200">
            <a:solidFill>
              <a:srgbClr val="0433FF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orrelation between DTOTR1 and SYA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Correlation between DTOTR1 and SYAG</a:t>
            </a:r>
          </a:p>
        </p:txBody>
      </p:sp>
      <p:sp>
        <p:nvSpPr>
          <p:cNvPr id="5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5" name="SYAG signal   charge…"/>
              <p:cNvSpPr txBox="1"/>
              <p:nvPr/>
            </p:nvSpPr>
            <p:spPr>
              <a:xfrm>
                <a:off x="557468" y="1966716"/>
                <a:ext cx="23544531" cy="2495835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/>
              <a:p>
                <a:pPr marL="396875" indent="-396875">
                  <a:spcBef>
                    <a:spcPts val="1600"/>
                  </a:spcBef>
                  <a:buSzPct val="150000"/>
                  <a:buChar char="•"/>
                  <a:defRPr sz="4000"/>
                </a:pPr>
                <a:r>
                  <a:t>SYAG signal </a:t>
                </a:r>
                <a14:m>
                  <m:oMath xmlns:m="http://schemas.openxmlformats.org/officeDocument/2006/math">
                    <m:r>
                      <a:rPr sz="5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t> charge</a:t>
                </a:r>
              </a:p>
              <a:p>
                <a:pPr marL="396875" indent="-396875">
                  <a:spcBef>
                    <a:spcPts val="1600"/>
                  </a:spcBef>
                  <a:buSzPct val="150000"/>
                  <a:buChar char="•"/>
                  <a:defRPr sz="4000"/>
                </a:pPr>
                <a:r>
                  <a:t>DTOTR signal </a:t>
                </a:r>
                <a14:m>
                  <m:oMath xmlns:m="http://schemas.openxmlformats.org/officeDocument/2006/math">
                    <m:r>
                      <a:rPr sz="5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t> [charge to charge2] depending on the coherence (micro-bunch length </a:t>
                </a:r>
                <a14:m>
                  <m:oMath xmlns:m="http://schemas.openxmlformats.org/officeDocument/2006/math">
                    <m:r>
                      <a:rPr sz="5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≲</m:t>
                    </m:r>
                  </m:oMath>
                </a14:m>
                <a:r>
                  <a:t> wavelength)</a:t>
                </a:r>
              </a:p>
              <a:p>
                <a:pPr marL="396875" indent="-396875">
                  <a:spcBef>
                    <a:spcPts val="1600"/>
                  </a:spcBef>
                  <a:buSzPct val="150000"/>
                  <a:buChar char="•"/>
                  <a:defRPr sz="4000"/>
                </a:pPr>
                <a:r>
                  <a:t>Enhanced peak in DTOTR indicates current spike </a:t>
                </a:r>
                <a14:m>
                  <m:oMath xmlns:m="http://schemas.openxmlformats.org/officeDocument/2006/math">
                    <m:r>
                      <a:rPr sz="5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≲</m:t>
                    </m:r>
                  </m:oMath>
                </a14:m>
                <a:r>
                  <a:t> 1 µm </a:t>
                </a:r>
              </a:p>
            </p:txBody>
          </p:sp>
        </mc:Choice>
        <mc:Fallback>
          <p:sp>
            <p:nvSpPr>
              <p:cNvPr id="545" name="SYAG signal   charge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68" y="1966716"/>
                <a:ext cx="23544531" cy="2495835"/>
              </a:xfrm>
              <a:prstGeom prst="rect">
                <a:avLst/>
              </a:prstGeom>
              <a:blipFill>
                <a:blip r:embed="rId2"/>
                <a:stretch>
                  <a:fillRect l="-1240" t="-1015" r="-1725" b="-36548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6" name="E300_01846_DTOTR1_SYAG_002.pdf" descr="E300_01846_DTOTR1_SYAG_00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05" y="5991199"/>
            <a:ext cx="7620001" cy="6211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E300_01846_DTOTR1_SYAG_060.pdf" descr="E300_01846_DTOTR1_SYAG_060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5991199"/>
            <a:ext cx="7620000" cy="6211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E300_01846_DTOTR1_SYAG_180.pdf" descr="E300_01846_DTOTR1_SYAG_180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5494" y="5991199"/>
            <a:ext cx="7620001" cy="6211498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comind=2"/>
          <p:cNvSpPr txBox="1"/>
          <p:nvPr/>
        </p:nvSpPr>
        <p:spPr>
          <a:xfrm>
            <a:off x="3004803" y="5362143"/>
            <a:ext cx="2412375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comind=2</a:t>
            </a:r>
          </a:p>
        </p:txBody>
      </p:sp>
      <p:sp>
        <p:nvSpPr>
          <p:cNvPr id="550" name="comind=60"/>
          <p:cNvSpPr txBox="1"/>
          <p:nvPr/>
        </p:nvSpPr>
        <p:spPr>
          <a:xfrm>
            <a:off x="10982283" y="5362143"/>
            <a:ext cx="2694901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comind=60</a:t>
            </a:r>
          </a:p>
        </p:txBody>
      </p:sp>
      <p:sp>
        <p:nvSpPr>
          <p:cNvPr id="551" name="comind=180"/>
          <p:cNvSpPr txBox="1"/>
          <p:nvPr/>
        </p:nvSpPr>
        <p:spPr>
          <a:xfrm>
            <a:off x="18748044" y="5362143"/>
            <a:ext cx="2977427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comind=180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E300_02783_charge_coupling.pdf" descr="E300_02783_charge_couplin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240" y="2172960"/>
            <a:ext cx="8890001" cy="11491952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Charge throughpu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Charge throughput</a:t>
            </a:r>
          </a:p>
        </p:txBody>
      </p:sp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556" name="0.07 Torr"/>
          <p:cNvSpPr txBox="1"/>
          <p:nvPr/>
        </p:nvSpPr>
        <p:spPr>
          <a:xfrm>
            <a:off x="5075558" y="1583571"/>
            <a:ext cx="2191366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0.07 Torr</a:t>
            </a:r>
          </a:p>
        </p:txBody>
      </p:sp>
      <p:pic>
        <p:nvPicPr>
          <p:cNvPr id="557" name="E300_02801_charge_coupling.pdf" descr="E300_02801_charge_coupling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216" y="2172960"/>
            <a:ext cx="8890001" cy="11491952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1.0 Torr"/>
          <p:cNvSpPr txBox="1"/>
          <p:nvPr/>
        </p:nvSpPr>
        <p:spPr>
          <a:xfrm>
            <a:off x="15748533" y="1583571"/>
            <a:ext cx="1908841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1.0 Torr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Accel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Acceleration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pic>
        <p:nvPicPr>
          <p:cNvPr id="562" name="E300_02837_energy_spectrum_waterfall.pdf" descr="E300_02837_energy_spectrum_waterfal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559" y="2626337"/>
            <a:ext cx="19050001" cy="10706101"/>
          </a:xfrm>
          <a:prstGeom prst="rect">
            <a:avLst/>
          </a:prstGeom>
          <a:ln w="3175">
            <a:miter lim="400000"/>
          </a:ln>
        </p:spPr>
      </p:pic>
      <p:sp>
        <p:nvSpPr>
          <p:cNvPr id="563" name="Dataset E300_02837: 1.8 Torr H2. Quads re-image beam vacuum waist (at FILS) at 10 GeV. Dipole at 10 GeV."/>
          <p:cNvSpPr txBox="1"/>
          <p:nvPr/>
        </p:nvSpPr>
        <p:spPr>
          <a:xfrm>
            <a:off x="206362" y="1846999"/>
            <a:ext cx="23943589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Dataset E300_02837: 1.8 Torr H2. Quads re-image beam vacuum waist (at FILS) at 10 GeV. Dipole at 10 GeV.</a:t>
            </a:r>
          </a:p>
        </p:txBody>
      </p:sp>
      <p:sp>
        <p:nvSpPr>
          <p:cNvPr id="564" name="Dataset: 20220817 E300_02837, H2, 1.8 Torr"/>
          <p:cNvSpPr txBox="1"/>
          <p:nvPr/>
        </p:nvSpPr>
        <p:spPr>
          <a:xfrm>
            <a:off x="11507" y="13064173"/>
            <a:ext cx="857813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E300_02837, H2, 1.8 Torr</a:t>
            </a:r>
          </a:p>
        </p:txBody>
      </p:sp>
      <p:sp>
        <p:nvSpPr>
          <p:cNvPr id="565" name="x20"/>
          <p:cNvSpPr txBox="1"/>
          <p:nvPr/>
        </p:nvSpPr>
        <p:spPr>
          <a:xfrm>
            <a:off x="3625344" y="3526206"/>
            <a:ext cx="883436" cy="6380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47" tIns="21347" rIns="21347" bIns="21347" anchor="ctr">
            <a:spAutoFit/>
          </a:bodyPr>
          <a:lstStyle>
            <a:lvl1pPr defTabSz="943239"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x20</a:t>
            </a:r>
          </a:p>
        </p:txBody>
      </p:sp>
      <p:sp>
        <p:nvSpPr>
          <p:cNvPr id="566" name="max. gain ~4 GeV"/>
          <p:cNvSpPr txBox="1"/>
          <p:nvPr/>
        </p:nvSpPr>
        <p:spPr>
          <a:xfrm>
            <a:off x="6964679" y="4628379"/>
            <a:ext cx="4105172" cy="6380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47" tIns="21347" rIns="21347" bIns="21347" anchor="ctr">
            <a:spAutoFit/>
          </a:bodyPr>
          <a:lstStyle>
            <a:lvl1pPr defTabSz="943239"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max. gain ~4 GeV</a:t>
            </a:r>
          </a:p>
        </p:txBody>
      </p:sp>
      <p:sp>
        <p:nvSpPr>
          <p:cNvPr id="567" name="Line"/>
          <p:cNvSpPr/>
          <p:nvPr/>
        </p:nvSpPr>
        <p:spPr>
          <a:xfrm flipH="1">
            <a:off x="5596321" y="4947414"/>
            <a:ext cx="1049044" cy="1"/>
          </a:xfrm>
          <a:prstGeom prst="line">
            <a:avLst/>
          </a:prstGeom>
          <a:ln w="76200">
            <a:solidFill>
              <a:srgbClr val="FF2600"/>
            </a:solidFill>
            <a:miter lim="400000"/>
            <a:tailEnd type="triangle"/>
          </a:ln>
        </p:spPr>
        <p:txBody>
          <a:bodyPr lIns="21347" tIns="21347" rIns="21347" bIns="21347" anchor="ctr"/>
          <a:lstStyle/>
          <a:p>
            <a:pPr algn="ctr" defTabSz="943239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E300_02837_energy_spectrum_0019.pdf" descr="E300_02837_energy_spectrum_001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62" y="2943794"/>
            <a:ext cx="15240001" cy="6905626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Emittance of the accelerated b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Emittance of the accelerated beam</a:t>
            </a:r>
          </a:p>
        </p:txBody>
      </p:sp>
      <p:sp>
        <p:nvSpPr>
          <p:cNvPr id="5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572" name="Dataset E300_02837: 1.8 Torr H2. Quads re-image beam vacuum waist (at FILS) at 10 GeV. Dipole at 10 GeV."/>
          <p:cNvSpPr txBox="1"/>
          <p:nvPr/>
        </p:nvSpPr>
        <p:spPr>
          <a:xfrm>
            <a:off x="206362" y="1846999"/>
            <a:ext cx="23943589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Dataset E300_02837: 1.8 Torr H2. Quads re-image beam vacuum waist (at FILS) at 10 GeV. Dipole at 10 GeV.</a:t>
            </a:r>
          </a:p>
        </p:txBody>
      </p:sp>
      <p:sp>
        <p:nvSpPr>
          <p:cNvPr id="573" name="Dataset: 20220817 E300_02837, H2, 1.8 Torr"/>
          <p:cNvSpPr txBox="1"/>
          <p:nvPr/>
        </p:nvSpPr>
        <p:spPr>
          <a:xfrm>
            <a:off x="11507" y="13064173"/>
            <a:ext cx="8578139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E300_02837, H2, 1.8 Torr</a:t>
            </a:r>
          </a:p>
        </p:txBody>
      </p:sp>
      <p:pic>
        <p:nvPicPr>
          <p:cNvPr id="574" name="E300_02837_butterfly_0019.pdf" descr="E300_02837_butterfly_001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158" y="6600012"/>
            <a:ext cx="13693329" cy="654405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"/>
          <p:cNvGrpSpPr/>
          <p:nvPr/>
        </p:nvGrpSpPr>
        <p:grpSpPr>
          <a:xfrm>
            <a:off x="1248093" y="2125815"/>
            <a:ext cx="20720160" cy="11279568"/>
            <a:chOff x="0" y="0"/>
            <a:chExt cx="20720158" cy="11279567"/>
          </a:xfrm>
        </p:grpSpPr>
        <p:pic>
          <p:nvPicPr>
            <p:cNvPr id="70" name="FACET Map Single Page with z locations FY21.jpeg" descr="FACET Map Single Page with z locations FY21.jpeg"/>
            <p:cNvPicPr>
              <a:picLocks noChangeAspect="1"/>
            </p:cNvPicPr>
            <p:nvPr/>
          </p:nvPicPr>
          <p:blipFill>
            <a:blip r:embed="rId2"/>
            <a:srcRect l="61487" t="864" r="19805" b="51394"/>
            <a:stretch>
              <a:fillRect/>
            </a:stretch>
          </p:blipFill>
          <p:spPr>
            <a:xfrm>
              <a:off x="382302" y="0"/>
              <a:ext cx="20337857" cy="11279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" name="Square"/>
            <p:cNvSpPr/>
            <p:nvPr/>
          </p:nvSpPr>
          <p:spPr>
            <a:xfrm>
              <a:off x="0" y="1925441"/>
              <a:ext cx="1270000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3" name="Experimental layou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layout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75" name="viewport 1…"/>
          <p:cNvSpPr txBox="1"/>
          <p:nvPr/>
        </p:nvSpPr>
        <p:spPr>
          <a:xfrm>
            <a:off x="6040732" y="9700021"/>
            <a:ext cx="2806224" cy="1452881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4000" b="1">
                <a:solidFill>
                  <a:srgbClr val="FF2600"/>
                </a:solidFill>
              </a:defRPr>
            </a:pPr>
            <a:r>
              <a:t>viewport 1</a:t>
            </a:r>
          </a:p>
          <a:p>
            <a:pPr>
              <a:defRPr sz="4000" b="1">
                <a:solidFill>
                  <a:srgbClr val="FF2600"/>
                </a:solidFill>
              </a:defRPr>
            </a:pPr>
            <a:r>
              <a:t>(SideView)</a:t>
            </a:r>
          </a:p>
        </p:txBody>
      </p:sp>
      <p:sp>
        <p:nvSpPr>
          <p:cNvPr id="76" name="Line"/>
          <p:cNvSpPr/>
          <p:nvPr/>
        </p:nvSpPr>
        <p:spPr>
          <a:xfrm>
            <a:off x="9372886" y="7418517"/>
            <a:ext cx="1" cy="1524001"/>
          </a:xfrm>
          <a:prstGeom prst="line">
            <a:avLst/>
          </a:prstGeom>
          <a:ln w="508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77" name="TopView"/>
          <p:cNvSpPr txBox="1"/>
          <p:nvPr/>
        </p:nvSpPr>
        <p:spPr>
          <a:xfrm>
            <a:off x="8294095" y="6913721"/>
            <a:ext cx="2288551" cy="843281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 b="1">
                <a:solidFill>
                  <a:srgbClr val="FF2600"/>
                </a:solidFill>
              </a:defRPr>
            </a:lvl1pPr>
          </a:lstStyle>
          <a:p>
            <a:r>
              <a:t>TopView</a:t>
            </a:r>
          </a:p>
        </p:txBody>
      </p:sp>
      <p:sp>
        <p:nvSpPr>
          <p:cNvPr id="78" name="viewport 2 (SideView)"/>
          <p:cNvSpPr txBox="1"/>
          <p:nvPr/>
        </p:nvSpPr>
        <p:spPr>
          <a:xfrm>
            <a:off x="13241287" y="9522531"/>
            <a:ext cx="5459831" cy="843281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 b="1">
                <a:solidFill>
                  <a:srgbClr val="FF2600"/>
                </a:solidFill>
              </a:defRPr>
            </a:lvl1pPr>
          </a:lstStyle>
          <a:p>
            <a:r>
              <a:t>viewport 2 (SideView)</a:t>
            </a:r>
          </a:p>
        </p:txBody>
      </p:sp>
      <p:sp>
        <p:nvSpPr>
          <p:cNvPr id="79" name="Line"/>
          <p:cNvSpPr/>
          <p:nvPr/>
        </p:nvSpPr>
        <p:spPr>
          <a:xfrm flipV="1">
            <a:off x="8765051" y="9399402"/>
            <a:ext cx="1697000" cy="1068043"/>
          </a:xfrm>
          <a:prstGeom prst="line">
            <a:avLst/>
          </a:prstGeom>
          <a:ln w="508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80" name="Line"/>
          <p:cNvSpPr/>
          <p:nvPr/>
        </p:nvSpPr>
        <p:spPr>
          <a:xfrm flipV="1">
            <a:off x="13047264" y="9399402"/>
            <a:ext cx="1" cy="551181"/>
          </a:xfrm>
          <a:prstGeom prst="line">
            <a:avLst/>
          </a:prstGeom>
          <a:ln w="508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81" name="Dump table diag.…"/>
          <p:cNvSpPr txBox="1"/>
          <p:nvPr/>
        </p:nvSpPr>
        <p:spPr>
          <a:xfrm>
            <a:off x="19451023" y="4792148"/>
            <a:ext cx="4863404" cy="3281681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>
              <a:defRPr sz="4000">
                <a:solidFill>
                  <a:srgbClr val="FF2600"/>
                </a:solidFill>
              </a:defRPr>
            </a:pPr>
            <a:r>
              <a:t>Dump table diag.</a:t>
            </a:r>
          </a:p>
          <a:p>
            <a:pPr>
              <a:defRPr sz="4000">
                <a:solidFill>
                  <a:srgbClr val="FF2600"/>
                </a:solidFill>
              </a:defRPr>
            </a:pPr>
            <a:r>
              <a:t>DTOTR1/2</a:t>
            </a:r>
          </a:p>
          <a:p>
            <a:pPr>
              <a:defRPr sz="4000">
                <a:solidFill>
                  <a:srgbClr val="FF2600"/>
                </a:solidFill>
              </a:defRPr>
            </a:pPr>
            <a:r>
              <a:rPr b="1"/>
              <a:t>LFOV</a:t>
            </a:r>
            <a:r>
              <a:t> (large field of view spectrometer)</a:t>
            </a:r>
          </a:p>
          <a:p>
            <a:pPr>
              <a:defRPr sz="4000">
                <a:solidFill>
                  <a:srgbClr val="FF2600"/>
                </a:solidFill>
              </a:defRPr>
            </a:pPr>
            <a:r>
              <a:t>Gamma</a:t>
            </a:r>
          </a:p>
        </p:txBody>
      </p:sp>
      <p:sp>
        <p:nvSpPr>
          <p:cNvPr id="82" name="Line"/>
          <p:cNvSpPr/>
          <p:nvPr/>
        </p:nvSpPr>
        <p:spPr>
          <a:xfrm>
            <a:off x="22063006" y="8916755"/>
            <a:ext cx="2182980" cy="1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grpSp>
        <p:nvGrpSpPr>
          <p:cNvPr id="85" name="Group"/>
          <p:cNvGrpSpPr/>
          <p:nvPr/>
        </p:nvGrpSpPr>
        <p:grpSpPr>
          <a:xfrm>
            <a:off x="19410725" y="2495384"/>
            <a:ext cx="3583901" cy="976648"/>
            <a:chOff x="0" y="0"/>
            <a:chExt cx="3583900" cy="976646"/>
          </a:xfrm>
        </p:grpSpPr>
        <p:sp>
          <p:nvSpPr>
            <p:cNvPr id="83" name="Line"/>
            <p:cNvSpPr/>
            <p:nvPr/>
          </p:nvSpPr>
          <p:spPr>
            <a:xfrm>
              <a:off x="700461" y="0"/>
              <a:ext cx="2182979" cy="0"/>
            </a:xfrm>
            <a:prstGeom prst="line">
              <a:avLst/>
            </a:prstGeom>
            <a:noFill/>
            <a:ln w="76200" cap="flat">
              <a:solidFill>
                <a:srgbClr val="0433FF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84" name="Beam direction"/>
            <p:cNvSpPr txBox="1"/>
            <p:nvPr/>
          </p:nvSpPr>
          <p:spPr>
            <a:xfrm>
              <a:off x="0" y="184166"/>
              <a:ext cx="3583901" cy="792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sz="4000">
                  <a:solidFill>
                    <a:srgbClr val="0433FF"/>
                  </a:solidFill>
                </a:defRPr>
              </a:lvl1pPr>
            </a:lstStyle>
            <a:p>
              <a:r>
                <a:t>Beam direction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E300_02789_IPOTR1_vs_IPOTR2_vs_TopView.pdf" descr="E300_02789_IPOTR1_vs_IPOTR2_vs_Top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7" y="8049600"/>
            <a:ext cx="15240001" cy="521890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Constraints on plasma length given by plasma emi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Constraints on plasma length given by plasma emission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90" name="TopView_waterfall.pdf" descr="TopView_waterfa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5" y="3821000"/>
            <a:ext cx="8890001" cy="4476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POTR1_waterfall.pdf" descr="IPOTR1_waterfal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900" y="3813118"/>
            <a:ext cx="8890000" cy="4492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IPOTR2_waterfall.pdf" descr="IPOTR2_waterfall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6824" y="3814415"/>
            <a:ext cx="9042401" cy="4489695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Line"/>
          <p:cNvSpPr/>
          <p:nvPr/>
        </p:nvSpPr>
        <p:spPr>
          <a:xfrm flipH="1">
            <a:off x="5819659" y="3199841"/>
            <a:ext cx="3813012" cy="528240"/>
          </a:xfrm>
          <a:prstGeom prst="line">
            <a:avLst/>
          </a:prstGeom>
          <a:ln w="508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94" name="Line"/>
          <p:cNvSpPr/>
          <p:nvPr/>
        </p:nvSpPr>
        <p:spPr>
          <a:xfrm>
            <a:off x="11302999" y="3126114"/>
            <a:ext cx="1" cy="728980"/>
          </a:xfrm>
          <a:prstGeom prst="line">
            <a:avLst/>
          </a:prstGeom>
          <a:ln w="508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95" name="Line"/>
          <p:cNvSpPr/>
          <p:nvPr/>
        </p:nvSpPr>
        <p:spPr>
          <a:xfrm>
            <a:off x="13436800" y="3126113"/>
            <a:ext cx="3448587" cy="687606"/>
          </a:xfrm>
          <a:prstGeom prst="line">
            <a:avLst/>
          </a:prstGeom>
          <a:ln w="508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96" name="Dataset: 20220817 E300_02789, H2, 0.3 Torr"/>
          <p:cNvSpPr txBox="1"/>
          <p:nvPr/>
        </p:nvSpPr>
        <p:spPr>
          <a:xfrm>
            <a:off x="11507" y="13064173"/>
            <a:ext cx="17864940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E300_02789, H2, 0.3 Torr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Plasma light was observed at three locations separated by ~1.7 m with good correlation…"/>
              <p:cNvSpPr txBox="1"/>
              <p:nvPr/>
            </p:nvSpPr>
            <p:spPr>
              <a:xfrm>
                <a:off x="15354879" y="8857117"/>
                <a:ext cx="8726290" cy="2850399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tIns="91439" bIns="91439">
                <a:spAutoFit/>
              </a:bodyPr>
              <a:lstStyle/>
              <a:p>
                <a:pPr marL="396875" indent="-396875">
                  <a:spcBef>
                    <a:spcPts val="1600"/>
                  </a:spcBef>
                  <a:buSzPct val="150000"/>
                  <a:buChar char="•"/>
                  <a:defRPr sz="4000">
                    <a:solidFill>
                      <a:srgbClr val="FF2600"/>
                    </a:solidFill>
                  </a:defRPr>
                </a:pPr>
                <a:r>
                  <a:t>Plasma light was observed at three locations separated by ~1.7 m with good correlation</a:t>
                </a:r>
              </a:p>
              <a:p>
                <a:pPr marL="396875" indent="-396875">
                  <a:spcBef>
                    <a:spcPts val="1600"/>
                  </a:spcBef>
                  <a:buSzPct val="150000"/>
                  <a:buChar char="•"/>
                  <a:defRPr sz="4000">
                    <a:solidFill>
                      <a:srgbClr val="FF2600"/>
                    </a:solidFill>
                  </a:defRPr>
                </a:pPr>
                <a:r>
                  <a:t>Plasma length is likely to be </a:t>
                </a:r>
                <a14:m>
                  <m:oMath xmlns:m="http://schemas.openxmlformats.org/officeDocument/2006/math">
                    <m:r>
                      <a:rPr sz="56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≳</m:t>
                    </m:r>
                  </m:oMath>
                </a14:m>
                <a:r>
                  <a:t> 2 m </a:t>
                </a:r>
              </a:p>
            </p:txBody>
          </p:sp>
        </mc:Choice>
        <mc:Fallback>
          <p:sp>
            <p:nvSpPr>
              <p:cNvPr id="97" name="Plasma light was observed at three locations separated by ~1.7 m with good correl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4879" y="8857117"/>
                <a:ext cx="8726290" cy="2850399"/>
              </a:xfrm>
              <a:prstGeom prst="rect">
                <a:avLst/>
              </a:prstGeom>
              <a:blipFill>
                <a:blip r:embed="rId6"/>
                <a:stretch>
                  <a:fillRect l="-3343" t="-7522" r="-1599" b="-17699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TopView"/>
          <p:cNvSpPr txBox="1"/>
          <p:nvPr/>
        </p:nvSpPr>
        <p:spPr>
          <a:xfrm>
            <a:off x="8666059" y="1516608"/>
            <a:ext cx="1628982" cy="6400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000">
                <a:solidFill>
                  <a:srgbClr val="0433FF"/>
                </a:solidFill>
              </a:defRPr>
            </a:lvl1pPr>
          </a:lstStyle>
          <a:p>
            <a:r>
              <a:t>TopView</a:t>
            </a:r>
          </a:p>
        </p:txBody>
      </p:sp>
      <p:sp>
        <p:nvSpPr>
          <p:cNvPr id="99" name="SideView 1…"/>
          <p:cNvSpPr txBox="1"/>
          <p:nvPr/>
        </p:nvSpPr>
        <p:spPr>
          <a:xfrm>
            <a:off x="10504775" y="1051401"/>
            <a:ext cx="2095000" cy="10972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3000">
                <a:solidFill>
                  <a:srgbClr val="0433FF"/>
                </a:solidFill>
              </a:defRPr>
            </a:pPr>
            <a:r>
              <a:t>SideView 1</a:t>
            </a:r>
          </a:p>
          <a:p>
            <a:pPr>
              <a:defRPr sz="3000">
                <a:solidFill>
                  <a:srgbClr val="0433FF"/>
                </a:solidFill>
              </a:defRPr>
            </a:pPr>
            <a:r>
              <a:t>(IPOTR1)</a:t>
            </a:r>
          </a:p>
        </p:txBody>
      </p:sp>
      <p:sp>
        <p:nvSpPr>
          <p:cNvPr id="100" name="SideView 2…"/>
          <p:cNvSpPr txBox="1"/>
          <p:nvPr/>
        </p:nvSpPr>
        <p:spPr>
          <a:xfrm>
            <a:off x="12646541" y="1051401"/>
            <a:ext cx="2095000" cy="10972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sz="3000">
                <a:solidFill>
                  <a:srgbClr val="0433FF"/>
                </a:solidFill>
              </a:defRPr>
            </a:pPr>
            <a:r>
              <a:t>SideView 2</a:t>
            </a:r>
          </a:p>
          <a:p>
            <a:pPr>
              <a:defRPr sz="3000">
                <a:solidFill>
                  <a:srgbClr val="0433FF"/>
                </a:solidFill>
              </a:defRPr>
            </a:pPr>
            <a:r>
              <a:t>(IPOTR2)</a:t>
            </a:r>
          </a:p>
        </p:txBody>
      </p:sp>
      <p:grpSp>
        <p:nvGrpSpPr>
          <p:cNvPr id="106" name="Group"/>
          <p:cNvGrpSpPr/>
          <p:nvPr/>
        </p:nvGrpSpPr>
        <p:grpSpPr>
          <a:xfrm>
            <a:off x="7042999" y="2859991"/>
            <a:ext cx="8519179" cy="409298"/>
            <a:chOff x="0" y="0"/>
            <a:chExt cx="8519177" cy="409296"/>
          </a:xfrm>
        </p:grpSpPr>
        <p:sp>
          <p:nvSpPr>
            <p:cNvPr id="101" name="Line"/>
            <p:cNvSpPr/>
            <p:nvPr/>
          </p:nvSpPr>
          <p:spPr>
            <a:xfrm flipV="1">
              <a:off x="8519177" y="0"/>
              <a:ext cx="1" cy="409297"/>
            </a:xfrm>
            <a:prstGeom prst="line">
              <a:avLst/>
            </a:prstGeom>
            <a:noFill/>
            <a:ln w="50800" cap="flat">
              <a:solidFill>
                <a:srgbClr val="A7A7A7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102" name="Line"/>
            <p:cNvSpPr/>
            <p:nvPr/>
          </p:nvSpPr>
          <p:spPr>
            <a:xfrm flipV="1">
              <a:off x="-1" y="0"/>
              <a:ext cx="2" cy="409297"/>
            </a:xfrm>
            <a:prstGeom prst="line">
              <a:avLst/>
            </a:prstGeom>
            <a:noFill/>
            <a:ln w="50800" cap="flat">
              <a:solidFill>
                <a:srgbClr val="A7A7A7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103" name="Line"/>
            <p:cNvSpPr/>
            <p:nvPr/>
          </p:nvSpPr>
          <p:spPr>
            <a:xfrm flipV="1">
              <a:off x="4259588" y="0"/>
              <a:ext cx="1" cy="409297"/>
            </a:xfrm>
            <a:prstGeom prst="line">
              <a:avLst/>
            </a:prstGeom>
            <a:noFill/>
            <a:ln w="50800" cap="flat">
              <a:solidFill>
                <a:srgbClr val="A7A7A7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104" name="Line"/>
            <p:cNvSpPr/>
            <p:nvPr/>
          </p:nvSpPr>
          <p:spPr>
            <a:xfrm flipV="1">
              <a:off x="6389383" y="0"/>
              <a:ext cx="1" cy="409297"/>
            </a:xfrm>
            <a:prstGeom prst="line">
              <a:avLst/>
            </a:prstGeom>
            <a:noFill/>
            <a:ln w="50800" cap="flat">
              <a:solidFill>
                <a:srgbClr val="A7A7A7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105" name="Line"/>
            <p:cNvSpPr/>
            <p:nvPr/>
          </p:nvSpPr>
          <p:spPr>
            <a:xfrm flipV="1">
              <a:off x="2129794" y="0"/>
              <a:ext cx="1" cy="409297"/>
            </a:xfrm>
            <a:prstGeom prst="line">
              <a:avLst/>
            </a:prstGeom>
            <a:noFill/>
            <a:ln w="50800" cap="flat">
              <a:solidFill>
                <a:srgbClr val="A7A7A7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</p:grpSp>
      <p:grpSp>
        <p:nvGrpSpPr>
          <p:cNvPr id="109" name="Group"/>
          <p:cNvGrpSpPr/>
          <p:nvPr/>
        </p:nvGrpSpPr>
        <p:grpSpPr>
          <a:xfrm>
            <a:off x="7042999" y="2195957"/>
            <a:ext cx="1" cy="947607"/>
            <a:chOff x="0" y="0"/>
            <a:chExt cx="0" cy="947605"/>
          </a:xfrm>
        </p:grpSpPr>
        <p:sp>
          <p:nvSpPr>
            <p:cNvPr id="107" name="Line"/>
            <p:cNvSpPr/>
            <p:nvPr/>
          </p:nvSpPr>
          <p:spPr>
            <a:xfrm flipV="1">
              <a:off x="-1" y="-1"/>
              <a:ext cx="2" cy="416019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108" name="Line"/>
            <p:cNvSpPr/>
            <p:nvPr/>
          </p:nvSpPr>
          <p:spPr>
            <a:xfrm flipV="1">
              <a:off x="-1" y="531588"/>
              <a:ext cx="2" cy="416018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</p:grpSp>
      <p:grpSp>
        <p:nvGrpSpPr>
          <p:cNvPr id="112" name="Group"/>
          <p:cNvGrpSpPr/>
          <p:nvPr/>
        </p:nvGrpSpPr>
        <p:grpSpPr>
          <a:xfrm>
            <a:off x="15563000" y="2195957"/>
            <a:ext cx="1" cy="947607"/>
            <a:chOff x="0" y="0"/>
            <a:chExt cx="0" cy="947605"/>
          </a:xfrm>
        </p:grpSpPr>
        <p:sp>
          <p:nvSpPr>
            <p:cNvPr id="110" name="Line"/>
            <p:cNvSpPr/>
            <p:nvPr/>
          </p:nvSpPr>
          <p:spPr>
            <a:xfrm flipV="1">
              <a:off x="-1" y="-1"/>
              <a:ext cx="2" cy="416019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  <p:sp>
          <p:nvSpPr>
            <p:cNvPr id="111" name="Line"/>
            <p:cNvSpPr/>
            <p:nvPr/>
          </p:nvSpPr>
          <p:spPr>
            <a:xfrm flipV="1">
              <a:off x="-1" y="531588"/>
              <a:ext cx="2" cy="416018"/>
            </a:xfrm>
            <a:prstGeom prst="line">
              <a:avLst/>
            </a:prstGeom>
            <a:noFill/>
            <a:ln w="50800" cap="flat">
              <a:solidFill>
                <a:srgbClr val="535353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/>
              </a:pPr>
              <a:endParaRPr/>
            </a:p>
          </p:txBody>
        </p:sp>
      </p:grpSp>
      <p:sp>
        <p:nvSpPr>
          <p:cNvPr id="113" name="Rectangle"/>
          <p:cNvSpPr/>
          <p:nvPr/>
        </p:nvSpPr>
        <p:spPr>
          <a:xfrm>
            <a:off x="7068711" y="2215128"/>
            <a:ext cx="8474433" cy="909264"/>
          </a:xfrm>
          <a:prstGeom prst="rect">
            <a:avLst/>
          </a:prstGeom>
          <a:solidFill>
            <a:srgbClr val="FFFFFF"/>
          </a:solidFill>
          <a:ln w="50800">
            <a:solidFill>
              <a:srgbClr val="A7A7A7"/>
            </a:solidFill>
            <a:bevel/>
          </a:ln>
        </p:spPr>
        <p:txBody>
          <a:bodyPr tIns="91439" bIns="91439" anchor="ctr"/>
          <a:lstStyle/>
          <a:p>
            <a:endParaRPr/>
          </a:p>
        </p:txBody>
      </p:sp>
      <p:grpSp>
        <p:nvGrpSpPr>
          <p:cNvPr id="116" name="Group"/>
          <p:cNvGrpSpPr/>
          <p:nvPr/>
        </p:nvGrpSpPr>
        <p:grpSpPr>
          <a:xfrm>
            <a:off x="7088575" y="2461751"/>
            <a:ext cx="8428027" cy="416019"/>
            <a:chOff x="0" y="0"/>
            <a:chExt cx="8428026" cy="416018"/>
          </a:xfrm>
        </p:grpSpPr>
        <p:sp>
          <p:nvSpPr>
            <p:cNvPr id="114" name="Line"/>
            <p:cNvSpPr/>
            <p:nvPr/>
          </p:nvSpPr>
          <p:spPr>
            <a:xfrm>
              <a:off x="-1" y="0"/>
              <a:ext cx="8428026" cy="18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814"/>
                  </a:moveTo>
                  <a:cubicBezTo>
                    <a:pt x="954" y="8582"/>
                    <a:pt x="1932" y="12410"/>
                    <a:pt x="2926" y="15267"/>
                  </a:cubicBezTo>
                  <a:cubicBezTo>
                    <a:pt x="4320" y="19271"/>
                    <a:pt x="5741" y="21352"/>
                    <a:pt x="7165" y="21477"/>
                  </a:cubicBezTo>
                  <a:lnTo>
                    <a:pt x="12635" y="21600"/>
                  </a:lnTo>
                  <a:cubicBezTo>
                    <a:pt x="14346" y="21048"/>
                    <a:pt x="16051" y="18513"/>
                    <a:pt x="17732" y="14023"/>
                  </a:cubicBezTo>
                  <a:cubicBezTo>
                    <a:pt x="19042" y="10520"/>
                    <a:pt x="20335" y="5835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433FF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>
                  <a:solidFill>
                    <a:srgbClr val="FF2600"/>
                  </a:solidFill>
                </a:defRPr>
              </a:pPr>
              <a:endParaRPr/>
            </a:p>
          </p:txBody>
        </p:sp>
        <p:sp>
          <p:nvSpPr>
            <p:cNvPr id="115" name="Line"/>
            <p:cNvSpPr/>
            <p:nvPr/>
          </p:nvSpPr>
          <p:spPr>
            <a:xfrm rot="10800000" flipH="1">
              <a:off x="0" y="230273"/>
              <a:ext cx="8428026" cy="18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814"/>
                  </a:moveTo>
                  <a:cubicBezTo>
                    <a:pt x="954" y="8582"/>
                    <a:pt x="1932" y="12410"/>
                    <a:pt x="2926" y="15267"/>
                  </a:cubicBezTo>
                  <a:cubicBezTo>
                    <a:pt x="4320" y="19271"/>
                    <a:pt x="5741" y="21352"/>
                    <a:pt x="7165" y="21477"/>
                  </a:cubicBezTo>
                  <a:lnTo>
                    <a:pt x="12635" y="21600"/>
                  </a:lnTo>
                  <a:cubicBezTo>
                    <a:pt x="14346" y="21048"/>
                    <a:pt x="16051" y="18513"/>
                    <a:pt x="17732" y="14023"/>
                  </a:cubicBezTo>
                  <a:cubicBezTo>
                    <a:pt x="19042" y="10520"/>
                    <a:pt x="20335" y="5835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433FF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defRPr sz="2400">
                  <a:solidFill>
                    <a:srgbClr val="FF2600"/>
                  </a:solidFill>
                </a:defRPr>
              </a:pPr>
              <a:endParaRPr/>
            </a:p>
          </p:txBody>
        </p:sp>
      </p:grpSp>
      <p:sp>
        <p:nvSpPr>
          <p:cNvPr id="117" name="Rounded Rectangle"/>
          <p:cNvSpPr/>
          <p:nvPr/>
        </p:nvSpPr>
        <p:spPr>
          <a:xfrm>
            <a:off x="9516935" y="2332126"/>
            <a:ext cx="675269" cy="675269"/>
          </a:xfrm>
          <a:prstGeom prst="roundRect">
            <a:avLst>
              <a:gd name="adj" fmla="val 15000"/>
            </a:avLst>
          </a:prstGeom>
          <a:solidFill>
            <a:schemeClr val="accent5">
              <a:lumOff val="23235"/>
              <a:alpha val="50000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18" name="Rounded Rectangle"/>
          <p:cNvSpPr/>
          <p:nvPr/>
        </p:nvSpPr>
        <p:spPr>
          <a:xfrm>
            <a:off x="10878089" y="2332126"/>
            <a:ext cx="675269" cy="675269"/>
          </a:xfrm>
          <a:prstGeom prst="roundRect">
            <a:avLst>
              <a:gd name="adj" fmla="val 15000"/>
            </a:avLst>
          </a:prstGeom>
          <a:solidFill>
            <a:schemeClr val="accent5">
              <a:lumOff val="23235"/>
              <a:alpha val="50000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19" name="Rounded Rectangle"/>
          <p:cNvSpPr/>
          <p:nvPr/>
        </p:nvSpPr>
        <p:spPr>
          <a:xfrm>
            <a:off x="13094747" y="2332126"/>
            <a:ext cx="675270" cy="675269"/>
          </a:xfrm>
          <a:prstGeom prst="roundRect">
            <a:avLst>
              <a:gd name="adj" fmla="val 15000"/>
            </a:avLst>
          </a:prstGeom>
          <a:solidFill>
            <a:schemeClr val="accent5">
              <a:lumOff val="23235"/>
              <a:alpha val="50000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20" name="Line"/>
          <p:cNvSpPr/>
          <p:nvPr/>
        </p:nvSpPr>
        <p:spPr>
          <a:xfrm flipH="1">
            <a:off x="15358138" y="2667024"/>
            <a:ext cx="762001" cy="1"/>
          </a:xfrm>
          <a:prstGeom prst="line">
            <a:avLst/>
          </a:prstGeom>
          <a:ln w="50800">
            <a:solidFill>
              <a:srgbClr val="0433FF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7"/>
          <a:srcRect l="4254" t="15503" r="4254" b="15503"/>
          <a:stretch>
            <a:fillRect/>
          </a:stretch>
        </p:blipFill>
        <p:spPr>
          <a:xfrm>
            <a:off x="536997" y="1961755"/>
            <a:ext cx="4553096" cy="1289375"/>
          </a:xfrm>
          <a:prstGeom prst="rect">
            <a:avLst/>
          </a:prstGeom>
          <a:ln w="38100">
            <a:solidFill>
              <a:srgbClr val="0433FF"/>
            </a:solidFill>
            <a:bevel/>
          </a:ln>
        </p:spPr>
      </p:pic>
      <p:sp>
        <p:nvSpPr>
          <p:cNvPr id="122" name="Line"/>
          <p:cNvSpPr/>
          <p:nvPr/>
        </p:nvSpPr>
        <p:spPr>
          <a:xfrm flipH="1" flipV="1">
            <a:off x="552770" y="3291783"/>
            <a:ext cx="1622984" cy="936412"/>
          </a:xfrm>
          <a:prstGeom prst="line">
            <a:avLst/>
          </a:prstGeom>
          <a:ln w="25400">
            <a:solidFill>
              <a:srgbClr val="A7A7A7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8"/>
          <a:srcRect l="5720" t="11861" r="5720" b="11861"/>
          <a:stretch>
            <a:fillRect/>
          </a:stretch>
        </p:blipFill>
        <p:spPr>
          <a:xfrm>
            <a:off x="17341499" y="458419"/>
            <a:ext cx="4276174" cy="2400307"/>
          </a:xfrm>
          <a:prstGeom prst="rect">
            <a:avLst/>
          </a:prstGeom>
          <a:ln w="38100">
            <a:solidFill>
              <a:srgbClr val="0433FF"/>
            </a:solidFill>
            <a:bevel/>
          </a:ln>
        </p:spPr>
      </p:pic>
      <p:sp>
        <p:nvSpPr>
          <p:cNvPr id="124" name="Line"/>
          <p:cNvSpPr/>
          <p:nvPr/>
        </p:nvSpPr>
        <p:spPr>
          <a:xfrm flipV="1">
            <a:off x="2170784" y="3291783"/>
            <a:ext cx="2863917" cy="918830"/>
          </a:xfrm>
          <a:prstGeom prst="line">
            <a:avLst/>
          </a:prstGeom>
          <a:ln w="25400">
            <a:solidFill>
              <a:srgbClr val="A7A7A7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125" name="Line"/>
          <p:cNvSpPr/>
          <p:nvPr/>
        </p:nvSpPr>
        <p:spPr>
          <a:xfrm flipV="1">
            <a:off x="17236783" y="2900744"/>
            <a:ext cx="155371" cy="1337851"/>
          </a:xfrm>
          <a:prstGeom prst="line">
            <a:avLst/>
          </a:prstGeom>
          <a:ln w="25400">
            <a:solidFill>
              <a:srgbClr val="A7A7A7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126" name="Line"/>
          <p:cNvSpPr/>
          <p:nvPr/>
        </p:nvSpPr>
        <p:spPr>
          <a:xfrm flipV="1">
            <a:off x="17231814" y="2931188"/>
            <a:ext cx="4310975" cy="1289825"/>
          </a:xfrm>
          <a:prstGeom prst="line">
            <a:avLst/>
          </a:prstGeom>
          <a:ln w="25400">
            <a:solidFill>
              <a:srgbClr val="A7A7A7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127" name="shot #34"/>
          <p:cNvSpPr txBox="1"/>
          <p:nvPr/>
        </p:nvSpPr>
        <p:spPr>
          <a:xfrm>
            <a:off x="538806" y="1949330"/>
            <a:ext cx="1657259" cy="64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shot #34</a:t>
            </a:r>
          </a:p>
        </p:txBody>
      </p:sp>
      <p:sp>
        <p:nvSpPr>
          <p:cNvPr id="128" name="shot #34"/>
          <p:cNvSpPr txBox="1"/>
          <p:nvPr/>
        </p:nvSpPr>
        <p:spPr>
          <a:xfrm>
            <a:off x="17314695" y="444318"/>
            <a:ext cx="1657259" cy="64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shot #34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6904" y="1772822"/>
            <a:ext cx="8890001" cy="6657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6904" y="6979405"/>
            <a:ext cx="8890001" cy="665771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Energy loss of the drive bun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Energy loss of the drive bunch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34" name="E300_02781_energy_spectrum_waterfall.pdf" descr="E300_02781_energy_spectrum_waterfal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17" y="1671161"/>
            <a:ext cx="1143000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Dataset: 20220817 E300_02781, H2, 0.08 Torr"/>
          <p:cNvSpPr txBox="1"/>
          <p:nvPr/>
        </p:nvSpPr>
        <p:spPr>
          <a:xfrm>
            <a:off x="11507" y="13064173"/>
            <a:ext cx="17864940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433FF"/>
                </a:solidFill>
              </a:defRPr>
            </a:lvl1pPr>
          </a:lstStyle>
          <a:p>
            <a:r>
              <a:t>Dataset: 20220817 E300_02781, H2, 0.08 Torr</a:t>
            </a:r>
          </a:p>
        </p:txBody>
      </p:sp>
      <p:sp>
        <p:nvSpPr>
          <p:cNvPr id="136" name="shot #15"/>
          <p:cNvSpPr txBox="1"/>
          <p:nvPr/>
        </p:nvSpPr>
        <p:spPr>
          <a:xfrm>
            <a:off x="15081397" y="7713941"/>
            <a:ext cx="2144485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shot #15</a:t>
            </a:r>
          </a:p>
        </p:txBody>
      </p:sp>
      <p:sp>
        <p:nvSpPr>
          <p:cNvPr id="137" name="10 GeV peak"/>
          <p:cNvSpPr txBox="1"/>
          <p:nvPr/>
        </p:nvSpPr>
        <p:spPr>
          <a:xfrm>
            <a:off x="18670914" y="3856642"/>
            <a:ext cx="3160981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10 GeV peak</a:t>
            </a:r>
          </a:p>
        </p:txBody>
      </p:sp>
      <p:sp>
        <p:nvSpPr>
          <p:cNvPr id="138" name="Line"/>
          <p:cNvSpPr/>
          <p:nvPr/>
        </p:nvSpPr>
        <p:spPr>
          <a:xfrm flipV="1">
            <a:off x="18780106" y="4738571"/>
            <a:ext cx="744040" cy="74404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139" name="decelerated"/>
          <p:cNvSpPr txBox="1"/>
          <p:nvPr/>
        </p:nvSpPr>
        <p:spPr>
          <a:xfrm>
            <a:off x="15003330" y="9025115"/>
            <a:ext cx="2850427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decelerated</a:t>
            </a:r>
          </a:p>
        </p:txBody>
      </p:sp>
      <p:sp>
        <p:nvSpPr>
          <p:cNvPr id="140" name="Line"/>
          <p:cNvSpPr/>
          <p:nvPr/>
        </p:nvSpPr>
        <p:spPr>
          <a:xfrm flipH="1" flipV="1">
            <a:off x="16897602" y="9792821"/>
            <a:ext cx="744040" cy="744040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141" name="Separate the unaffected (remains at 10 GeV) and the decelerated part:"/>
          <p:cNvSpPr txBox="1"/>
          <p:nvPr/>
        </p:nvSpPr>
        <p:spPr>
          <a:xfrm>
            <a:off x="12601212" y="361736"/>
            <a:ext cx="10160001" cy="140208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4000"/>
            </a:lvl1pPr>
          </a:lstStyle>
          <a:p>
            <a:r>
              <a:t>Separate the unaffected (remains at 10 GeV) and the decelerated part:</a:t>
            </a:r>
          </a:p>
        </p:txBody>
      </p:sp>
      <p:sp>
        <p:nvSpPr>
          <p:cNvPr id="142" name="Line"/>
          <p:cNvSpPr/>
          <p:nvPr/>
        </p:nvSpPr>
        <p:spPr>
          <a:xfrm flipV="1">
            <a:off x="2375200" y="8939236"/>
            <a:ext cx="1" cy="964240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143" name="Line"/>
          <p:cNvSpPr/>
          <p:nvPr/>
        </p:nvSpPr>
        <p:spPr>
          <a:xfrm>
            <a:off x="2665045" y="5622668"/>
            <a:ext cx="1" cy="964239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144" name="shot #15"/>
          <p:cNvSpPr txBox="1"/>
          <p:nvPr/>
        </p:nvSpPr>
        <p:spPr>
          <a:xfrm>
            <a:off x="1931514" y="9912020"/>
            <a:ext cx="2144485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shot #15</a:t>
            </a:r>
          </a:p>
        </p:txBody>
      </p:sp>
      <p:sp>
        <p:nvSpPr>
          <p:cNvPr id="145" name="shot #22"/>
          <p:cNvSpPr txBox="1"/>
          <p:nvPr/>
        </p:nvSpPr>
        <p:spPr>
          <a:xfrm>
            <a:off x="2470305" y="4907467"/>
            <a:ext cx="2144485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shot #22</a:t>
            </a:r>
          </a:p>
        </p:txBody>
      </p:sp>
      <p:sp>
        <p:nvSpPr>
          <p:cNvPr id="146" name="shot #22"/>
          <p:cNvSpPr txBox="1"/>
          <p:nvPr/>
        </p:nvSpPr>
        <p:spPr>
          <a:xfrm>
            <a:off x="15081397" y="2590271"/>
            <a:ext cx="2144485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shot #22</a:t>
            </a:r>
          </a:p>
        </p:txBody>
      </p:sp>
      <p:sp>
        <p:nvSpPr>
          <p:cNvPr id="147" name="Line"/>
          <p:cNvSpPr/>
          <p:nvPr/>
        </p:nvSpPr>
        <p:spPr>
          <a:xfrm flipV="1">
            <a:off x="18780106" y="9291529"/>
            <a:ext cx="744040" cy="744040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tIns="91439" bIns="91439"/>
          <a:lstStyle/>
          <a:p>
            <a:pPr defTabSz="914400">
              <a:defRPr sz="2400"/>
            </a:pPr>
            <a:endParaRPr/>
          </a:p>
        </p:txBody>
      </p:sp>
      <p:sp>
        <p:nvSpPr>
          <p:cNvPr id="148" name="10 GeV peak"/>
          <p:cNvSpPr txBox="1"/>
          <p:nvPr/>
        </p:nvSpPr>
        <p:spPr>
          <a:xfrm>
            <a:off x="18670914" y="8439405"/>
            <a:ext cx="3160981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10 GeV peak</a:t>
            </a:r>
          </a:p>
        </p:txBody>
      </p:sp>
      <p:sp>
        <p:nvSpPr>
          <p:cNvPr id="149" name="linearized energy spectrum"/>
          <p:cNvSpPr txBox="1"/>
          <p:nvPr/>
        </p:nvSpPr>
        <p:spPr>
          <a:xfrm>
            <a:off x="1932152" y="2590271"/>
            <a:ext cx="6294558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linearized energy spectrum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eparate the unaffected (remains at 10 GeV) and the decelerated pa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Separate the unaffected (remains at 10 GeV) and the decelerated part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53" name="Dataset: 20220817 E300_02781, H2, 0.08 Torr"/>
          <p:cNvSpPr txBox="1"/>
          <p:nvPr/>
        </p:nvSpPr>
        <p:spPr>
          <a:xfrm>
            <a:off x="11507" y="13064173"/>
            <a:ext cx="9050013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/>
            </a:lvl1pPr>
          </a:lstStyle>
          <a:p>
            <a:r>
              <a:t>Dataset: 20220817 E300_02781, H2, 0.08 Torr</a:t>
            </a:r>
          </a:p>
        </p:txBody>
      </p:sp>
      <p:pic>
        <p:nvPicPr>
          <p:cNvPr id="154" name="E300_02781_10GeV_waterfall.pdf" descr="E300_02781_10GeV_waterfal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11" y="1633061"/>
            <a:ext cx="11430001" cy="1143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E300_02781_decelerated_waterfall.pdf" descr="E300_02781_decelerated_waterfa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868" y="1633061"/>
            <a:ext cx="1143000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unaffected part"/>
          <p:cNvSpPr txBox="1"/>
          <p:nvPr/>
        </p:nvSpPr>
        <p:spPr>
          <a:xfrm>
            <a:off x="2307890" y="2503139"/>
            <a:ext cx="3575715" cy="792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000"/>
            </a:lvl1pPr>
          </a:lstStyle>
          <a:p>
            <a:r>
              <a:t>unaffected part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7" name="decelerated part gives energy loss:"/>
              <p:cNvSpPr txBox="1"/>
              <p:nvPr/>
            </p:nvSpPr>
            <p:spPr>
              <a:xfrm>
                <a:off x="13693103" y="2312639"/>
                <a:ext cx="8074046" cy="2833600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91439" bIns="91439">
                <a:spAutoFit/>
              </a:bodyPr>
              <a:lstStyle/>
              <a:p>
                <a:pPr>
                  <a:defRPr sz="4000"/>
                </a:pPr>
                <a:r>
                  <a:t>decelerated part gives energy loss:</a:t>
                </a:r>
              </a:p>
              <a:p>
                <a:pPr>
                  <a:defRPr sz="4000"/>
                </a:pPr>
                <a:endParaRPr/>
              </a:p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</m:sub>
                      </m:sSub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f>
                        <m:fPr>
                          <m:ctrlP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sz="48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8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48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sz="4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𝑑𝐸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57" name="decelerated part gives energy loss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3103" y="2312639"/>
                <a:ext cx="8074046" cy="2833600"/>
              </a:xfrm>
              <a:prstGeom prst="rect">
                <a:avLst/>
              </a:prstGeom>
              <a:blipFill>
                <a:blip r:embed="rId4"/>
                <a:stretch>
                  <a:fillRect l="-2669" t="-1778" r="-2512" b="-3111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No charge loss in transport…"/>
          <p:cNvSpPr txBox="1"/>
          <p:nvPr/>
        </p:nvSpPr>
        <p:spPr>
          <a:xfrm>
            <a:off x="14047708" y="8908407"/>
            <a:ext cx="7364837" cy="2621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396875" indent="-396875">
              <a:buSzPct val="150000"/>
              <a:buChar char="•"/>
              <a:defRPr sz="4000"/>
            </a:pPr>
            <a:r>
              <a:t>No charge loss in transport</a:t>
            </a:r>
          </a:p>
          <a:p>
            <a:pPr marL="396875" indent="-396875">
              <a:buSzPct val="150000"/>
              <a:buChar char="•"/>
              <a:defRPr sz="4000">
                <a:solidFill>
                  <a:srgbClr val="FF2600"/>
                </a:solidFill>
              </a:defRPr>
            </a:pPr>
            <a:r>
              <a:t>The energy lost by the drive bunch is deposited into plasma via wake excitation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No charge loss in the transpo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 charge loss in the transport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62" name="Dataset: 20220817 E300_02781, H2, 0.08 Torr"/>
          <p:cNvSpPr txBox="1"/>
          <p:nvPr/>
        </p:nvSpPr>
        <p:spPr>
          <a:xfrm>
            <a:off x="11507" y="13064173"/>
            <a:ext cx="9050013" cy="66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3200"/>
            </a:lvl1pPr>
          </a:lstStyle>
          <a:p>
            <a:r>
              <a:t>Dataset: 20220817 E300_02781, H2, 0.08 Torr</a:t>
            </a:r>
          </a:p>
        </p:txBody>
      </p:sp>
      <p:pic>
        <p:nvPicPr>
          <p:cNvPr id="163" name="E300_02781_charge_coupling.pdf" descr="E300_02781_charge_couplin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452044"/>
            <a:ext cx="19050000" cy="10522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bevel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2061</Words>
  <Application>Microsoft Macintosh PowerPoint</Application>
  <PresentationFormat>Custom</PresentationFormat>
  <Paragraphs>362</Paragraphs>
  <Slides>43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Cambria Math</vt:lpstr>
      <vt:lpstr>Helvetica</vt:lpstr>
      <vt:lpstr>Helvetica Neue</vt:lpstr>
      <vt:lpstr>Helvetica Neue Medium</vt:lpstr>
      <vt:lpstr>Times Roman</vt:lpstr>
      <vt:lpstr>Default</vt:lpstr>
      <vt:lpstr>What have we learned from E300 experiments so far:</vt:lpstr>
      <vt:lpstr>E300 goals</vt:lpstr>
      <vt:lpstr>Outline</vt:lpstr>
      <vt:lpstr>Experimental layout</vt:lpstr>
      <vt:lpstr>Experimental layout</vt:lpstr>
      <vt:lpstr>Constraints on plasma length given by plasma emission</vt:lpstr>
      <vt:lpstr>Energy loss of the drive bunch</vt:lpstr>
      <vt:lpstr>Separate the unaffected (remains at 10 GeV) and the decelerated part</vt:lpstr>
      <vt:lpstr>No charge loss in the transport</vt:lpstr>
      <vt:lpstr>Plasma light vs. energy deposited into the plasma</vt:lpstr>
      <vt:lpstr>Energy loss doubled in 4x higher density plasmas</vt:lpstr>
      <vt:lpstr>Significant energy loss in high density plasmas</vt:lpstr>
      <vt:lpstr>Deposited energy approaching to 8 J</vt:lpstr>
      <vt:lpstr>Beam-to-wake energy transfer efficiency vs. backing pressure</vt:lpstr>
      <vt:lpstr>Maximum energy loss</vt:lpstr>
      <vt:lpstr>Max energy loss vs. plasma light</vt:lpstr>
      <vt:lpstr>Pump energy depletion </vt:lpstr>
      <vt:lpstr>Plasma light as a measure of the energy deposited into plasma</vt:lpstr>
      <vt:lpstr>Plasma light as a measure of the energy deposited into plasma</vt:lpstr>
      <vt:lpstr>Longitudinally-resolved measurement of the energy transfer efficiency</vt:lpstr>
      <vt:lpstr>Outline</vt:lpstr>
      <vt:lpstr>How much charge are decelerated?</vt:lpstr>
      <vt:lpstr>How much charge are decelerated?</vt:lpstr>
      <vt:lpstr>In this dataset, ~45% of the charge remains at 10 GeV</vt:lpstr>
      <vt:lpstr>Unaffected fraction distribution (1.0 Torr)</vt:lpstr>
      <vt:lpstr>Unaffected fraction distribution (2.0 Torr)</vt:lpstr>
      <vt:lpstr>10 GeV fraction vs. backing pressure</vt:lpstr>
      <vt:lpstr>A possible current profile for explaining the experimental observations</vt:lpstr>
      <vt:lpstr>The location of the current spike</vt:lpstr>
      <vt:lpstr>Glen’s latest simulation</vt:lpstr>
      <vt:lpstr>Summary</vt:lpstr>
      <vt:lpstr>Backup slides</vt:lpstr>
      <vt:lpstr>Constraints on plasma length given by betatron oscillation</vt:lpstr>
      <vt:lpstr>Betatron oscillation</vt:lpstr>
      <vt:lpstr>Constraints on plasma the density-length product</vt:lpstr>
      <vt:lpstr>Maximum decelerating field</vt:lpstr>
      <vt:lpstr>Constraint on the plasma density?</vt:lpstr>
      <vt:lpstr>Micro bunching observed on DTOTR1 (20220725 E300_01846)</vt:lpstr>
      <vt:lpstr>Correlation between DTOTR1 and SYAG</vt:lpstr>
      <vt:lpstr>Correlation between DTOTR1 and SYAG</vt:lpstr>
      <vt:lpstr>Charge throughput</vt:lpstr>
      <vt:lpstr>Acceleration</vt:lpstr>
      <vt:lpstr>Emittance of the accelerated beam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have we learned from E300 experiments so far:</dc:title>
  <cp:lastModifiedBy>Chaojie Zhang</cp:lastModifiedBy>
  <cp:revision>1</cp:revision>
  <dcterms:modified xsi:type="dcterms:W3CDTF">2022-10-05T23:09:31Z</dcterms:modified>
</cp:coreProperties>
</file>