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4"/>
  </p:notesMasterIdLst>
  <p:sldIdLst>
    <p:sldId id="295" r:id="rId3"/>
    <p:sldId id="307" r:id="rId4"/>
    <p:sldId id="312" r:id="rId5"/>
    <p:sldId id="309" r:id="rId6"/>
    <p:sldId id="310" r:id="rId7"/>
    <p:sldId id="311" r:id="rId8"/>
    <p:sldId id="313" r:id="rId9"/>
    <p:sldId id="314" r:id="rId10"/>
    <p:sldId id="315" r:id="rId11"/>
    <p:sldId id="317" r:id="rId12"/>
    <p:sldId id="319" r:id="rId13"/>
    <p:sldId id="318" r:id="rId14"/>
    <p:sldId id="316" r:id="rId15"/>
    <p:sldId id="320" r:id="rId16"/>
    <p:sldId id="321" r:id="rId17"/>
    <p:sldId id="283" r:id="rId18"/>
    <p:sldId id="308" r:id="rId19"/>
    <p:sldId id="324" r:id="rId20"/>
    <p:sldId id="322" r:id="rId21"/>
    <p:sldId id="323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D"/>
    <a:srgbClr val="ECB2BA"/>
    <a:srgbClr val="B52D42"/>
    <a:srgbClr val="EBE1CB"/>
    <a:srgbClr val="BF9000"/>
    <a:srgbClr val="EE6677"/>
    <a:srgbClr val="3B3BB4"/>
    <a:srgbClr val="D861D8"/>
    <a:srgbClr val="C35058"/>
    <a:srgbClr val="52C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EF491-C967-40C3-B202-098385AA583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F96E-BFF3-4CF0-8810-2F77AD88B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3F86-BE29-468E-9E0A-DAEF427C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37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E5A93-9FE6-4020-96F4-78861B04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6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F4334-8359-494D-91E3-DC8A8539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71B3E-1D18-4CF3-925B-65BB9EFF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57CF-8E9C-497E-B57E-7699A5B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029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C5D3-65E4-4CB1-AA77-405CA8A5E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2030"/>
            <a:ext cx="5181600" cy="4834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79C1-2C29-4B52-919F-EF2E5DA60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2030"/>
            <a:ext cx="5181600" cy="4834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98D3B-E00E-492C-8AE7-0383E53B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47AAD-A3A3-4E92-B5E0-5594958B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BB3C-44CD-41AF-B5B7-E89D0AD8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6"/>
            <a:ext cx="10515600" cy="5029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7CF6C-44DD-4B07-AB62-EC175D8C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BD762-8250-4033-9F39-3343D35D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3117-4C4E-4EC6-9D11-2FE4E8DE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0BA39-BBBE-4E56-8652-232334215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EE93D-146D-4586-AA14-FE59FE58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046C8-1777-4797-BB9E-35E51B2E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9E9A-E825-431E-BA63-ADFA9ED0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721F38-C45C-4C2C-A606-C3C20B321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141" y="2056929"/>
            <a:ext cx="10678583" cy="14389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A87883-A9FE-4F52-A20B-E1C6214D5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41" y="4661944"/>
            <a:ext cx="6509696" cy="775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pic>
        <p:nvPicPr>
          <p:cNvPr id="10" name="logo SLAC">
            <a:extLst>
              <a:ext uri="{FF2B5EF4-FFF2-40B4-BE49-F238E27FC236}">
                <a16:creationId xmlns:a16="http://schemas.microsoft.com/office/drawing/2014/main" id="{16CB3F57-864C-4171-8BC9-F2A6853DA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6089141"/>
            <a:ext cx="3070359" cy="892049"/>
          </a:xfrm>
          <a:prstGeom prst="rect">
            <a:avLst/>
          </a:prstGeom>
        </p:spPr>
      </p:pic>
      <p:pic>
        <p:nvPicPr>
          <p:cNvPr id="2" name="image3.png" descr="image3.png">
            <a:extLst>
              <a:ext uri="{FF2B5EF4-FFF2-40B4-BE49-F238E27FC236}">
                <a16:creationId xmlns:a16="http://schemas.microsoft.com/office/drawing/2014/main" id="{9303717A-92AB-45DA-BDA2-24B0F724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1746" b="39947"/>
          <a:stretch>
            <a:fillRect/>
          </a:stretch>
        </p:blipFill>
        <p:spPr>
          <a:xfrm>
            <a:off x="425341" y="8527421"/>
            <a:ext cx="3385635" cy="94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 descr="image3.png">
            <a:extLst>
              <a:ext uri="{FF2B5EF4-FFF2-40B4-BE49-F238E27FC236}">
                <a16:creationId xmlns:a16="http://schemas.microsoft.com/office/drawing/2014/main" id="{C21D7FA3-CCB5-497D-BB60-F301D203E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1746" b="39947"/>
          <a:stretch>
            <a:fillRect/>
          </a:stretch>
        </p:blipFill>
        <p:spPr>
          <a:xfrm>
            <a:off x="577741" y="8679821"/>
            <a:ext cx="3385635" cy="94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 descr="image3.png">
            <a:extLst>
              <a:ext uri="{FF2B5EF4-FFF2-40B4-BE49-F238E27FC236}">
                <a16:creationId xmlns:a16="http://schemas.microsoft.com/office/drawing/2014/main" id="{E365B252-8A33-480E-A259-089BEB38A1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1746" b="39947"/>
          <a:stretch>
            <a:fillRect/>
          </a:stretch>
        </p:blipFill>
        <p:spPr>
          <a:xfrm>
            <a:off x="730141" y="8832221"/>
            <a:ext cx="3385635" cy="94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9931C-5031-44BC-A665-5226C09AE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1" y="5849365"/>
            <a:ext cx="2439866" cy="685800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AB50B127-CB7F-4B3E-89F6-AC5D0D7AE2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49" y="322707"/>
            <a:ext cx="8744101" cy="1097280"/>
          </a:xfrm>
          <a:prstGeom prst="rect">
            <a:avLst/>
          </a:prstGeom>
        </p:spPr>
      </p:pic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1BAA7C9E-7DF7-45B5-A17D-878E52353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98" y="5388811"/>
            <a:ext cx="3070359" cy="4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BAC6-9328-45CF-B1D6-34160F23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900"/>
            <a:ext cx="7023100" cy="1530350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logo SLAC">
            <a:extLst>
              <a:ext uri="{FF2B5EF4-FFF2-40B4-BE49-F238E27FC236}">
                <a16:creationId xmlns:a16="http://schemas.microsoft.com/office/drawing/2014/main" id="{0CF7EDCA-08C9-4D09-8068-CE6301F7C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6089141"/>
            <a:ext cx="3070359" cy="89204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F3F106A-4B27-45C8-8D18-0B25F952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72191"/>
            <a:ext cx="6509696" cy="775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76F66-226F-4FE4-A2C1-B533A339F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1" y="5849365"/>
            <a:ext cx="2439866" cy="685800"/>
          </a:xfrm>
          <a:prstGeom prst="rect">
            <a:avLst/>
          </a:prstGeom>
        </p:spPr>
      </p:pic>
      <p:pic>
        <p:nvPicPr>
          <p:cNvPr id="4" name="Picture 2" descr=" ">
            <a:extLst>
              <a:ext uri="{FF2B5EF4-FFF2-40B4-BE49-F238E27FC236}">
                <a16:creationId xmlns:a16="http://schemas.microsoft.com/office/drawing/2014/main" id="{29171D5A-B22B-4134-9A09-F7C0DFB97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98" y="5388811"/>
            <a:ext cx="3070359" cy="4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7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0252FA-9690-49FA-BB3C-9DE15BEFE4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E461-4E6F-46D2-9BA1-C2F472AEA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" y="6561968"/>
            <a:ext cx="7410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Robert Ariniello – Laser Ionized Plasma – E300 Collaboration Meeting, October 5-6, 2022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EA7D-CA0E-41EC-B038-86042A58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0680" y="65619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427D5-DC1A-42B2-B775-7CC5CE27A3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9" name="Title 28">
            <a:extLst>
              <a:ext uri="{FF2B5EF4-FFF2-40B4-BE49-F238E27FC236}">
                <a16:creationId xmlns:a16="http://schemas.microsoft.com/office/drawing/2014/main" id="{05F55731-DBE3-404D-BE3A-4BF53D762313}"/>
              </a:ext>
            </a:extLst>
          </p:cNvPr>
          <p:cNvSpPr txBox="1">
            <a:spLocks/>
          </p:cNvSpPr>
          <p:nvPr userDrawn="1"/>
        </p:nvSpPr>
        <p:spPr>
          <a:xfrm>
            <a:off x="451822" y="96818"/>
            <a:ext cx="10971828" cy="77313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b="1" dirty="0">
              <a:solidFill>
                <a:srgbClr val="B10E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84392C59-1F0F-4F17-8B83-46A2F5C1880B}"/>
              </a:ext>
            </a:extLst>
          </p:cNvPr>
          <p:cNvSpPr txBox="1">
            <a:spLocks/>
          </p:cNvSpPr>
          <p:nvPr userDrawn="1"/>
        </p:nvSpPr>
        <p:spPr>
          <a:xfrm>
            <a:off x="198120" y="1479550"/>
            <a:ext cx="8108950" cy="3806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" lvl="1" indent="0">
              <a:buFont typeface="Arial" panose="020B0604020202020204" pitchFamily="34" charset="0"/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0347737-DB37-4F40-9B4D-86D47058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502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6F1538-1084-464B-A6EF-7755B745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22" y="1380960"/>
            <a:ext cx="10901978" cy="479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2" descr=" ">
            <a:extLst>
              <a:ext uri="{FF2B5EF4-FFF2-40B4-BE49-F238E27FC236}">
                <a16:creationId xmlns:a16="http://schemas.microsoft.com/office/drawing/2014/main" id="{8B61F2D0-93DA-4C10-8CF0-3F7830D1A6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20"/>
          <a:stretch/>
        </p:blipFill>
        <p:spPr bwMode="auto">
          <a:xfrm>
            <a:off x="10690065" y="253107"/>
            <a:ext cx="496779" cy="4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1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B10E2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 dots">
            <a:extLst>
              <a:ext uri="{FF2B5EF4-FFF2-40B4-BE49-F238E27FC236}">
                <a16:creationId xmlns:a16="http://schemas.microsoft.com/office/drawing/2014/main" id="{502DF33A-825E-4185-89B2-78078B0A57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9D80-3AD6-46B4-8DEA-0583C6670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261" y="1990023"/>
            <a:ext cx="10678583" cy="1438977"/>
          </a:xfrm>
        </p:spPr>
        <p:txBody>
          <a:bodyPr/>
          <a:lstStyle/>
          <a:p>
            <a:r>
              <a:rPr lang="en-US" sz="3600" dirty="0"/>
              <a:t>Laser Ionized Plasma Sources </a:t>
            </a:r>
            <a:br>
              <a:rPr lang="en-US" sz="3600" dirty="0"/>
            </a:br>
            <a:r>
              <a:rPr lang="en-US" sz="3600" dirty="0"/>
              <a:t>Using the E300 Optics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CB5D4-2C12-482B-9E0E-269E121BD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E300 Collaboration Meeting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Robert Ariniello</a:t>
            </a:r>
          </a:p>
        </p:txBody>
      </p:sp>
      <p:sp>
        <p:nvSpPr>
          <p:cNvPr id="6" name="October 26-29, 2020">
            <a:extLst>
              <a:ext uri="{FF2B5EF4-FFF2-40B4-BE49-F238E27FC236}">
                <a16:creationId xmlns:a16="http://schemas.microsoft.com/office/drawing/2014/main" id="{2C88E912-587B-4270-8AE0-47FE47CF3642}"/>
              </a:ext>
            </a:extLst>
          </p:cNvPr>
          <p:cNvSpPr txBox="1"/>
          <p:nvPr/>
        </p:nvSpPr>
        <p:spPr>
          <a:xfrm>
            <a:off x="425341" y="4300593"/>
            <a:ext cx="1587007" cy="36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457183"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October </a:t>
            </a:r>
            <a:r>
              <a:rPr lang="en-US" sz="1400" dirty="0"/>
              <a:t>5</a:t>
            </a:r>
            <a:r>
              <a:rPr sz="1400" dirty="0"/>
              <a:t>-</a:t>
            </a:r>
            <a:r>
              <a:rPr lang="en-US" sz="1400" dirty="0"/>
              <a:t>6</a:t>
            </a:r>
            <a:r>
              <a:rPr sz="1400" dirty="0"/>
              <a:t>, 202</a:t>
            </a:r>
            <a:r>
              <a:rPr lang="en-US" sz="1400" dirty="0"/>
              <a:t>2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76902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8D8665-43BF-FAEF-B083-88C608E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30" y="1260103"/>
            <a:ext cx="9623195" cy="59219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6D34-5D30-FF05-C8DA-BBDB314D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LO8 tandem lens, 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D71-1DD5-3FF4-6AD6-A9AD698E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0901-E26A-0E1A-78C6-D361D69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00519-7775-B8BD-DFB3-58C6BEFED403}"/>
              </a:ext>
            </a:extLst>
          </p:cNvPr>
          <p:cNvSpPr txBox="1"/>
          <p:nvPr/>
        </p:nvSpPr>
        <p:spPr>
          <a:xfrm>
            <a:off x="8464081" y="6484363"/>
            <a:ext cx="28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region starts at z=100mm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21FE5-F3FA-F537-379A-F9AA3F6601D3}"/>
              </a:ext>
            </a:extLst>
          </p:cNvPr>
          <p:cNvSpPr txBox="1"/>
          <p:nvPr/>
        </p:nvSpPr>
        <p:spPr>
          <a:xfrm>
            <a:off x="294034" y="1235330"/>
            <a:ext cx="37576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Filled chamber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0.76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(w0):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Super-Gaussian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276mJ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13.70mJ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38168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8D8665-43BF-FAEF-B083-88C608E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31" y="1260103"/>
            <a:ext cx="9623194" cy="59219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6D34-5D30-FF05-C8DA-BBDB314D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LO8 tandem lens, FACET laser profile, 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D71-1DD5-3FF4-6AD6-A9AD698E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0901-E26A-0E1A-78C6-D361D69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00519-7775-B8BD-DFB3-58C6BEFED403}"/>
              </a:ext>
            </a:extLst>
          </p:cNvPr>
          <p:cNvSpPr txBox="1"/>
          <p:nvPr/>
        </p:nvSpPr>
        <p:spPr>
          <a:xfrm>
            <a:off x="8464081" y="6484363"/>
            <a:ext cx="28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region starts at z=500mm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75E2A-ABC7-EBB7-ACA3-27A39DB53DB4}"/>
              </a:ext>
            </a:extLst>
          </p:cNvPr>
          <p:cNvSpPr txBox="1"/>
          <p:nvPr/>
        </p:nvSpPr>
        <p:spPr>
          <a:xfrm>
            <a:off x="4983722" y="1214611"/>
            <a:ext cx="5125014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Plasma is still decent even with the real laser profile.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570CB-F298-FEBE-A37B-286636006EE5}"/>
              </a:ext>
            </a:extLst>
          </p:cNvPr>
          <p:cNvSpPr txBox="1"/>
          <p:nvPr/>
        </p:nvSpPr>
        <p:spPr>
          <a:xfrm>
            <a:off x="294034" y="1235330"/>
            <a:ext cx="3609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Filled chamber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0.76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(w0):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274mJ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13.87mJ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149772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8D8665-43BF-FAEF-B083-88C608E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31" y="1260103"/>
            <a:ext cx="9623194" cy="59219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6D34-5D30-FF05-C8DA-BBDB314D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LO8 tandem lens, density scan, 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D71-1DD5-3FF4-6AD6-A9AD698E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0901-E26A-0E1A-78C6-D361D69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00519-7775-B8BD-DFB3-58C6BEFED403}"/>
              </a:ext>
            </a:extLst>
          </p:cNvPr>
          <p:cNvSpPr txBox="1"/>
          <p:nvPr/>
        </p:nvSpPr>
        <p:spPr>
          <a:xfrm>
            <a:off x="8464081" y="6484363"/>
            <a:ext cx="28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region starts at z=100mm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75E2A-ABC7-EBB7-ACA3-27A39DB53DB4}"/>
              </a:ext>
            </a:extLst>
          </p:cNvPr>
          <p:cNvSpPr txBox="1"/>
          <p:nvPr/>
        </p:nvSpPr>
        <p:spPr>
          <a:xfrm>
            <a:off x="3984771" y="1214611"/>
            <a:ext cx="7197754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Narrow range of densities where axicon like focus produces a wide plasma.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907FD-71C9-ED1C-F0CE-F53F7098E5BD}"/>
              </a:ext>
            </a:extLst>
          </p:cNvPr>
          <p:cNvSpPr txBox="1"/>
          <p:nvPr/>
        </p:nvSpPr>
        <p:spPr>
          <a:xfrm>
            <a:off x="294034" y="1235330"/>
            <a:ext cx="37576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1.70e16-4.50e16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Filled chamber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0.52-1.37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(w0):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Super-Gaussian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276mJ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6.96-20.12mJ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6215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9CD-2C53-35B9-6437-FAF97F3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 – tandem lens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4869-0DA7-773F-A7BA-835C4F11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5827-E17B-865B-AF27-F8DA555E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200C1-BE27-73A4-D5C6-0835E614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434255"/>
            <a:ext cx="6096001" cy="4354286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E635EDF-A4B9-4B4E-E47D-50DE65E9F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2596"/>
          <a:stretch/>
        </p:blipFill>
        <p:spPr>
          <a:xfrm>
            <a:off x="1581206" y="1376758"/>
            <a:ext cx="3334744" cy="2743200"/>
          </a:xfr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6DE061F-1DB1-60F0-74C6-92B1841D7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9"/>
          <a:stretch/>
        </p:blipFill>
        <p:spPr>
          <a:xfrm>
            <a:off x="198120" y="3947385"/>
            <a:ext cx="5839618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6056C-5491-E647-3A41-1C2225908415}"/>
              </a:ext>
            </a:extLst>
          </p:cNvPr>
          <p:cNvSpPr txBox="1"/>
          <p:nvPr/>
        </p:nvSpPr>
        <p:spPr>
          <a:xfrm>
            <a:off x="1313181" y="1217626"/>
            <a:ext cx="401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Bessel focus measured 1.5m after lens 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C0A6B-2DB2-9791-580C-B3DF00DA9FE7}"/>
              </a:ext>
            </a:extLst>
          </p:cNvPr>
          <p:cNvSpPr txBox="1"/>
          <p:nvPr/>
        </p:nvSpPr>
        <p:spPr>
          <a:xfrm>
            <a:off x="6758347" y="1217626"/>
            <a:ext cx="477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along the focus compared to simulation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2947F-A397-74B5-D9EF-BD3C110E85CC}"/>
              </a:ext>
            </a:extLst>
          </p:cNvPr>
          <p:cNvSpPr txBox="1"/>
          <p:nvPr/>
        </p:nvSpPr>
        <p:spPr>
          <a:xfrm>
            <a:off x="7002532" y="5788541"/>
            <a:ext cx="4282935" cy="646331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Tandem lens focusing performs as expected when tested with a low power laser.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31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2F4B3087-8C08-B546-4025-B0A55D1F6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/>
          <a:stretch/>
        </p:blipFill>
        <p:spPr>
          <a:xfrm>
            <a:off x="198120" y="3947385"/>
            <a:ext cx="5839618" cy="274320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ED64B2CC-D2C9-8E5F-620C-87FC81795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3"/>
          <a:stretch/>
        </p:blipFill>
        <p:spPr>
          <a:xfrm>
            <a:off x="1580039" y="1376758"/>
            <a:ext cx="3335912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D09CD-2C53-35B9-6437-FAF97F3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 – ionizing H2 in the bypass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4869-0DA7-773F-A7BA-835C4F11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5827-E17B-865B-AF27-F8DA555E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E86C0-83CB-F9BF-B6E2-9308093D4DCE}"/>
              </a:ext>
            </a:extLst>
          </p:cNvPr>
          <p:cNvSpPr txBox="1"/>
          <p:nvPr/>
        </p:nvSpPr>
        <p:spPr>
          <a:xfrm>
            <a:off x="1313181" y="1217626"/>
            <a:ext cx="41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Bessel focus measured 2.15m after lens 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F6F10-24F1-FCD3-FDA7-0BDCF3399828}"/>
              </a:ext>
            </a:extLst>
          </p:cNvPr>
          <p:cNvSpPr txBox="1"/>
          <p:nvPr/>
        </p:nvSpPr>
        <p:spPr>
          <a:xfrm>
            <a:off x="7002533" y="5788541"/>
            <a:ext cx="3646268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Still a lot of work to do in the tunnel!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095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3E30-D8C4-6DC1-3B6D-B7F938D4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A11A-735E-FF88-FA07-1B751419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Two gas sources and two ionization optics</a:t>
            </a:r>
          </a:p>
          <a:p>
            <a:r>
              <a:rPr lang="en-US" sz="1800" dirty="0"/>
              <a:t>Lithium oven – either axicon or tandem lens should be able to generate a usable plasma source.</a:t>
            </a:r>
          </a:p>
          <a:p>
            <a:r>
              <a:rPr lang="en-US" sz="1800" dirty="0"/>
              <a:t>Bypass line – not enough laser power for He, H2 instead</a:t>
            </a:r>
          </a:p>
          <a:p>
            <a:pPr lvl="1"/>
            <a:r>
              <a:rPr lang="en-US" sz="1800" dirty="0"/>
              <a:t>Axicon – near the ionization threshold with the current setup</a:t>
            </a:r>
          </a:p>
          <a:p>
            <a:pPr lvl="1"/>
            <a:r>
              <a:rPr lang="en-US" sz="1800" dirty="0"/>
              <a:t>Tandem lens – should be able to ionize a H2 plasma usable for PWFA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1800" dirty="0"/>
              <a:t>Tandem lens optics tested, focus profile as expected.</a:t>
            </a:r>
          </a:p>
          <a:p>
            <a:r>
              <a:rPr lang="en-US" sz="1800" dirty="0"/>
              <a:t>One attempt at laser ionization in H2 in the bypass line – no visible plasma.</a:t>
            </a:r>
          </a:p>
          <a:p>
            <a:r>
              <a:rPr lang="en-US" sz="1800" dirty="0"/>
              <a:t>Next step is to work to understand why and improve the laser.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98438-D6EB-560E-716B-FF54C111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B53EE-85FA-2F7C-8719-E52BAE3C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9EDB-95BE-4C74-8B0E-05BC86E1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CCFD4-399F-44D1-8DD2-D7048BF7C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rariniel@slac.stanford.edu</a:t>
            </a:r>
          </a:p>
        </p:txBody>
      </p:sp>
    </p:spTree>
    <p:extLst>
      <p:ext uri="{BB962C8B-B14F-4D97-AF65-F5344CB8AC3E}">
        <p14:creationId xmlns:p14="http://schemas.microsoft.com/office/powerpoint/2010/main" val="275291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E64F62-1BC1-189E-17F0-BB3A713FA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95" y="1252819"/>
            <a:ext cx="10515600" cy="53205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Laser energy achieved out of main amp:  	800 </a:t>
            </a:r>
            <a:r>
              <a:rPr lang="en-US" sz="1800" dirty="0" err="1"/>
              <a:t>mJ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Efficiency to transport:	88%		704 </a:t>
            </a:r>
            <a:r>
              <a:rPr lang="en-US" sz="1800" dirty="0" err="1"/>
              <a:t>mJ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Transport efficiency:     	86.5%		609 </a:t>
            </a:r>
            <a:r>
              <a:rPr lang="en-US" sz="1800" dirty="0" err="1"/>
              <a:t>mJ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Probe beam splitter:     	80%		487 </a:t>
            </a:r>
            <a:r>
              <a:rPr lang="en-US" sz="1800" dirty="0" err="1"/>
              <a:t>mJ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Compressor:                   	72%		351 </a:t>
            </a:r>
            <a:r>
              <a:rPr lang="en-US" sz="1800" dirty="0" err="1"/>
              <a:t>mJ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 optic:                          	94%		330 </a:t>
            </a:r>
            <a:r>
              <a:rPr lang="en-US" sz="1800" dirty="0" err="1"/>
              <a:t>mJ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Efficiency per optic:      	93%		308 </a:t>
            </a:r>
            <a:r>
              <a:rPr lang="en-US" sz="1800" dirty="0" err="1"/>
              <a:t>mJ</a:t>
            </a:r>
            <a:r>
              <a:rPr lang="en-US" sz="1800" dirty="0"/>
              <a:t> (287 </a:t>
            </a:r>
            <a:r>
              <a:rPr lang="en-US" sz="1800" dirty="0" err="1"/>
              <a:t>mJ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Final steering mirrors:  	99%		305 </a:t>
            </a:r>
            <a:r>
              <a:rPr lang="en-US" sz="1800" dirty="0" err="1"/>
              <a:t>mJ</a:t>
            </a:r>
            <a:r>
              <a:rPr lang="en-US" sz="1800" dirty="0"/>
              <a:t> (284 </a:t>
            </a:r>
            <a:r>
              <a:rPr lang="en-US" sz="1800" dirty="0" err="1"/>
              <a:t>mJ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r>
              <a:rPr lang="en-US" sz="1800" dirty="0"/>
              <a:t>Based off the best measurements I could find in the E-log and confluence.</a:t>
            </a:r>
          </a:p>
          <a:p>
            <a:pPr marL="0" indent="0"/>
            <a:r>
              <a:rPr lang="en-US" sz="1800" dirty="0"/>
              <a:t>Pulse duration measured to 55 fs FWHM.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89E37-EA52-512E-9CD5-9470E25BDAA7}"/>
              </a:ext>
            </a:extLst>
          </p:cNvPr>
          <p:cNvSpPr txBox="1"/>
          <p:nvPr/>
        </p:nvSpPr>
        <p:spPr>
          <a:xfrm>
            <a:off x="614792" y="4591147"/>
            <a:ext cx="8906713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Efficiency to target:	38.1% (35.6%)	305 </a:t>
            </a:r>
            <a:r>
              <a:rPr lang="en-US" sz="1800" dirty="0" err="1"/>
              <a:t>mJ</a:t>
            </a:r>
            <a:r>
              <a:rPr lang="en-US" sz="1800" dirty="0"/>
              <a:t> (284 </a:t>
            </a:r>
            <a:r>
              <a:rPr lang="en-US" sz="1800" dirty="0" err="1"/>
              <a:t>mJ</a:t>
            </a:r>
            <a:r>
              <a:rPr lang="en-US" sz="1800" dirty="0"/>
              <a:t>)	for axicon (tandem lens).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CB03-1DC9-0F0B-3743-93D932F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efficiency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0B9B-6497-234C-A249-BAE7E214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A69A4-398B-617C-C8B8-7DB38DF6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0F54-8C0F-DC25-AB3C-ADBBAAFB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DA6BC-188E-82DA-1CE0-5083CE14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AA420-002E-0494-A406-CDCCC449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Box and whisker chart&#10;&#10;Description automatically generated">
            <a:extLst>
              <a:ext uri="{FF2B5EF4-FFF2-40B4-BE49-F238E27FC236}">
                <a16:creationId xmlns:a16="http://schemas.microsoft.com/office/drawing/2014/main" id="{452454F6-0A61-F5C5-CE0E-775B20C7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559"/>
            <a:ext cx="12192000" cy="33250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1C1156-F8BE-04BE-F310-78780414F31F}"/>
              </a:ext>
            </a:extLst>
          </p:cNvPr>
          <p:cNvSpPr txBox="1">
            <a:spLocks/>
          </p:cNvSpPr>
          <p:nvPr/>
        </p:nvSpPr>
        <p:spPr>
          <a:xfrm>
            <a:off x="838200" y="4424200"/>
            <a:ext cx="10515600" cy="2281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FACET tunnel layout, important dimensions:</a:t>
            </a:r>
          </a:p>
          <a:p>
            <a:pPr marL="285750" indent="-285750"/>
            <a:r>
              <a:rPr lang="en-US" sz="1800"/>
              <a:t>Lens A to Lens B: 1.0m</a:t>
            </a:r>
          </a:p>
          <a:p>
            <a:pPr marL="285750" indent="-285750"/>
            <a:r>
              <a:rPr lang="en-US" sz="1800"/>
              <a:t>LensB/Axicon to start of LO: 1.75m</a:t>
            </a:r>
          </a:p>
          <a:p>
            <a:pPr marL="285750" indent="-285750"/>
            <a:r>
              <a:rPr lang="en-US" sz="1800"/>
              <a:t>LO is 800mm region centered on the physical LO</a:t>
            </a:r>
          </a:p>
          <a:p>
            <a:pPr marL="285750" indent="-285750"/>
            <a:r>
              <a:rPr lang="en-US" sz="1800"/>
              <a:t>Axicon to USHM is 312.4mm, LO to DSHM is 850.8mm</a:t>
            </a:r>
          </a:p>
          <a:p>
            <a:pPr marL="285750" indent="-285750"/>
            <a:r>
              <a:rPr lang="en-US" sz="1800"/>
              <a:t>DSHM to Beryllium window: 430.6mm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7B54B-8457-B3EA-7418-7F55B37A6CE7}"/>
              </a:ext>
            </a:extLst>
          </p:cNvPr>
          <p:cNvSpPr txBox="1"/>
          <p:nvPr/>
        </p:nvSpPr>
        <p:spPr>
          <a:xfrm>
            <a:off x="6462214" y="5219243"/>
            <a:ext cx="5422190" cy="646331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Axicon/LO8 plasmas are longer than the LO. The start of the LO region is noted on each simulation.</a:t>
            </a:r>
          </a:p>
        </p:txBody>
      </p:sp>
    </p:spTree>
    <p:extLst>
      <p:ext uri="{BB962C8B-B14F-4D97-AF65-F5344CB8AC3E}">
        <p14:creationId xmlns:p14="http://schemas.microsoft.com/office/powerpoint/2010/main" val="119795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10B67781-DF2C-9C5D-BFCF-6411C0AF5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4"/>
          <a:stretch/>
        </p:blipFill>
        <p:spPr>
          <a:xfrm>
            <a:off x="314915" y="2756005"/>
            <a:ext cx="6073727" cy="3992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170F1-E8E2-B6F8-EC87-7367F0D6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laser beam size for simulation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BC554-70F1-25F4-58EA-AB558568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A46AC-D730-8370-54F7-BA3D9F98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84BF8376-F27F-132F-5993-E087666C5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230" y="1511831"/>
            <a:ext cx="6183769" cy="49470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50754A-1082-B738-9A41-B2D25BAA07DB}"/>
              </a:ext>
            </a:extLst>
          </p:cNvPr>
          <p:cNvSpPr txBox="1">
            <a:spLocks/>
          </p:cNvSpPr>
          <p:nvPr/>
        </p:nvSpPr>
        <p:spPr>
          <a:xfrm>
            <a:off x="838200" y="990110"/>
            <a:ext cx="10515600" cy="5208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r>
              <a:rPr lang="en-US" sz="1800"/>
              <a:t>How big is the laser beam at FACET?</a:t>
            </a:r>
          </a:p>
          <a:p>
            <a:pPr marL="285750" indent="-285750"/>
            <a:r>
              <a:rPr lang="en-US" sz="1800"/>
              <a:t>InjNear calibrated and laser images recorded.</a:t>
            </a:r>
          </a:p>
          <a:p>
            <a:pPr marL="285750" indent="-285750"/>
            <a:r>
              <a:rPr lang="en-US" sz="1800"/>
              <a:t>Assume beam is imaged 1-1 to tunnel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FC878-0995-C521-F4DD-B5E21ADDA5C2}"/>
              </a:ext>
            </a:extLst>
          </p:cNvPr>
          <p:cNvSpPr txBox="1"/>
          <p:nvPr/>
        </p:nvSpPr>
        <p:spPr>
          <a:xfrm>
            <a:off x="8521745" y="242558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InjNear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696EF3-2C4B-08CA-93CB-7A37FFDC7CE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645400" y="2610251"/>
            <a:ext cx="876345" cy="18466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1F1102-8322-E4E7-E8E4-B2B1AAD200BC}"/>
              </a:ext>
            </a:extLst>
          </p:cNvPr>
          <p:cNvSpPr txBox="1"/>
          <p:nvPr/>
        </p:nvSpPr>
        <p:spPr>
          <a:xfrm>
            <a:off x="838200" y="1066305"/>
            <a:ext cx="5654879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Measured FACET beam size at </a:t>
            </a:r>
            <a:r>
              <a:rPr lang="en-US" sz="1800" dirty="0" err="1"/>
              <a:t>InjNear</a:t>
            </a:r>
            <a:r>
              <a:rPr lang="en-US" sz="1800" dirty="0"/>
              <a:t> for simulation input.</a:t>
            </a:r>
          </a:p>
        </p:txBody>
      </p:sp>
    </p:spTree>
    <p:extLst>
      <p:ext uri="{BB962C8B-B14F-4D97-AF65-F5344CB8AC3E}">
        <p14:creationId xmlns:p14="http://schemas.microsoft.com/office/powerpoint/2010/main" val="90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1274-CDEA-179D-6149-9D31C921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alternatives for laser ionized plasma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D37E8-89C1-9B50-2252-CC29FF91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CF516-7937-3C12-D4F9-720973C9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B9E13-D5A5-8485-48CA-25103DFB83F2}"/>
              </a:ext>
            </a:extLst>
          </p:cNvPr>
          <p:cNvSpPr txBox="1"/>
          <p:nvPr/>
        </p:nvSpPr>
        <p:spPr>
          <a:xfrm>
            <a:off x="838200" y="5210076"/>
            <a:ext cx="4225994" cy="923330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Two options for laser ionizing in the tunnel: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Ionize the lithium in the lithium oven.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Ionize a H2 static fill in the bypass 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20C6F-7F8A-32E6-34FD-F3AFE633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80102" y="1281001"/>
            <a:ext cx="2424571" cy="1913722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70266E3-7AE1-0CDF-4A73-7138D0F5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1" y="2466162"/>
            <a:ext cx="9014466" cy="2496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297F93-FE3C-6C6A-03D0-DB86C2DF9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298" y="5339719"/>
            <a:ext cx="4476750" cy="158737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6FEC9-C4D3-1FB3-9820-997C31361369}"/>
              </a:ext>
            </a:extLst>
          </p:cNvPr>
          <p:cNvCxnSpPr>
            <a:cxnSpLocks/>
          </p:cNvCxnSpPr>
          <p:nvPr/>
        </p:nvCxnSpPr>
        <p:spPr>
          <a:xfrm flipH="1" flipV="1">
            <a:off x="5384450" y="4282688"/>
            <a:ext cx="2406387" cy="123839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9EA93B-AA34-288E-28F8-780D4E8043C2}"/>
              </a:ext>
            </a:extLst>
          </p:cNvPr>
          <p:cNvCxnSpPr>
            <a:cxnSpLocks/>
          </p:cNvCxnSpPr>
          <p:nvPr/>
        </p:nvCxnSpPr>
        <p:spPr>
          <a:xfrm flipH="1" flipV="1">
            <a:off x="7476775" y="4270134"/>
            <a:ext cx="3638550" cy="125095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EF5F45-83B9-1BC4-7586-C3440B518616}"/>
              </a:ext>
            </a:extLst>
          </p:cNvPr>
          <p:cNvCxnSpPr>
            <a:cxnSpLocks/>
          </p:cNvCxnSpPr>
          <p:nvPr/>
        </p:nvCxnSpPr>
        <p:spPr>
          <a:xfrm flipH="1">
            <a:off x="5820587" y="2891222"/>
            <a:ext cx="1725013" cy="10424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31BB3A-A5A8-A385-3902-58318542DEA7}"/>
              </a:ext>
            </a:extLst>
          </p:cNvPr>
          <p:cNvCxnSpPr>
            <a:cxnSpLocks/>
          </p:cNvCxnSpPr>
          <p:nvPr/>
        </p:nvCxnSpPr>
        <p:spPr>
          <a:xfrm flipH="1">
            <a:off x="6938721" y="2891222"/>
            <a:ext cx="2509636" cy="105977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7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E259-AA74-E286-85A5-26C82859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input beam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911B2-B61C-EC65-63FB-05B0F204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53F83-7C0A-6481-3B27-9516E06C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0E11EE-734D-F585-D6A7-3FD38A0B05AA}"/>
              </a:ext>
            </a:extLst>
          </p:cNvPr>
          <p:cNvSpPr txBox="1">
            <a:spLocks/>
          </p:cNvSpPr>
          <p:nvPr/>
        </p:nvSpPr>
        <p:spPr>
          <a:xfrm>
            <a:off x="838200" y="990110"/>
            <a:ext cx="10515600" cy="5208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Fit a super-Gaussian to the full image.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5EECEAF-53C3-D1D8-BE53-BE524830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83000"/>
            <a:ext cx="10302240" cy="4754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82BC2-DB6C-BA28-CF4E-091C2F395158}"/>
              </a:ext>
            </a:extLst>
          </p:cNvPr>
          <p:cNvSpPr txBox="1"/>
          <p:nvPr/>
        </p:nvSpPr>
        <p:spPr>
          <a:xfrm>
            <a:off x="1436369" y="6007970"/>
            <a:ext cx="8801101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Fitting a super-</a:t>
            </a:r>
            <a:r>
              <a:rPr lang="en-US" sz="1800" dirty="0" err="1"/>
              <a:t>Gaussin</a:t>
            </a:r>
            <a:r>
              <a:rPr lang="en-US" sz="1800" dirty="0"/>
              <a:t> to the full image was comparable to a simulation of the actual beam.</a:t>
            </a:r>
          </a:p>
        </p:txBody>
      </p:sp>
    </p:spTree>
    <p:extLst>
      <p:ext uri="{BB962C8B-B14F-4D97-AF65-F5344CB8AC3E}">
        <p14:creationId xmlns:p14="http://schemas.microsoft.com/office/powerpoint/2010/main" val="35969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">
            <a:extLst>
              <a:ext uri="{FF2B5EF4-FFF2-40B4-BE49-F238E27FC236}">
                <a16:creationId xmlns:a16="http://schemas.microsoft.com/office/drawing/2014/main" id="{07B6A4F1-42AD-4D0F-B248-E505F1BDC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93"/>
          <a:stretch/>
        </p:blipFill>
        <p:spPr>
          <a:xfrm>
            <a:off x="768806" y="4083694"/>
            <a:ext cx="3361298" cy="2764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1F388-A099-791E-8D3D-16500770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D7373-D2A6-64AF-C446-D31F27A1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BED28-E609-E17F-E0DA-400106E5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CB34AC98-18B5-ECF1-3253-D101D5F2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66" y="4083694"/>
            <a:ext cx="3736295" cy="25905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EEBE02F-A43A-1989-E82B-43973EB9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87897" y="1262122"/>
            <a:ext cx="4210565" cy="29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851810-24CA-C1A0-BEB8-55A8259476D7}"/>
              </a:ext>
            </a:extLst>
          </p:cNvPr>
          <p:cNvSpPr txBox="1"/>
          <p:nvPr/>
        </p:nvSpPr>
        <p:spPr>
          <a:xfrm>
            <a:off x="319500" y="959584"/>
            <a:ext cx="478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Wavefront sensor says the incoming phase is flat.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7F2E1640-C93B-F0EC-7A33-4CC587FC1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364" y="1249000"/>
            <a:ext cx="5462612" cy="2836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17B4B4-BBA8-4686-2DF2-994E326C9F71}"/>
              </a:ext>
            </a:extLst>
          </p:cNvPr>
          <p:cNvSpPr txBox="1"/>
          <p:nvPr/>
        </p:nvSpPr>
        <p:spPr>
          <a:xfrm>
            <a:off x="7303432" y="3359368"/>
            <a:ext cx="1358890" cy="385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Astigmatism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D5518-909E-4FBB-374E-0FF7B47D6D4E}"/>
              </a:ext>
            </a:extLst>
          </p:cNvPr>
          <p:cNvSpPr txBox="1"/>
          <p:nvPr/>
        </p:nvSpPr>
        <p:spPr>
          <a:xfrm>
            <a:off x="9699107" y="3359368"/>
            <a:ext cx="776843" cy="385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Trefoil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C1A16-E9DE-3445-1073-3293704EEC64}"/>
              </a:ext>
            </a:extLst>
          </p:cNvPr>
          <p:cNvSpPr txBox="1"/>
          <p:nvPr/>
        </p:nvSpPr>
        <p:spPr>
          <a:xfrm>
            <a:off x="6546784" y="1236923"/>
            <a:ext cx="495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the end of the Bessel focus for aberrations.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BAB4241-92A4-A7DC-C685-F5DFB2184A47}"/>
              </a:ext>
            </a:extLst>
          </p:cNvPr>
          <p:cNvSpPr/>
          <p:nvPr/>
        </p:nvSpPr>
        <p:spPr>
          <a:xfrm>
            <a:off x="5109209" y="2252768"/>
            <a:ext cx="1080050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E51EC-4EAE-14DD-5D05-CF2A1D2582B5}"/>
              </a:ext>
            </a:extLst>
          </p:cNvPr>
          <p:cNvSpPr txBox="1"/>
          <p:nvPr/>
        </p:nvSpPr>
        <p:spPr>
          <a:xfrm>
            <a:off x="5477520" y="6493998"/>
            <a:ext cx="31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wavefront to correct Bessel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949EAB7-AC0D-9420-3F62-FB07F9C68D47}"/>
              </a:ext>
            </a:extLst>
          </p:cNvPr>
          <p:cNvSpPr/>
          <p:nvPr/>
        </p:nvSpPr>
        <p:spPr>
          <a:xfrm rot="8242734">
            <a:off x="8715688" y="4353551"/>
            <a:ext cx="1129789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A796C5A-2EB3-B4AD-44D5-7BAC54D9E4D6}"/>
              </a:ext>
            </a:extLst>
          </p:cNvPr>
          <p:cNvSpPr/>
          <p:nvPr/>
        </p:nvSpPr>
        <p:spPr>
          <a:xfrm rot="10800000">
            <a:off x="4094392" y="5138898"/>
            <a:ext cx="1080050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62FD3-6A65-CD2F-47BF-50182C052647}"/>
              </a:ext>
            </a:extLst>
          </p:cNvPr>
          <p:cNvSpPr txBox="1"/>
          <p:nvPr/>
        </p:nvSpPr>
        <p:spPr>
          <a:xfrm>
            <a:off x="9097004" y="5499800"/>
            <a:ext cx="2895807" cy="923330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Bessel profile at the end of the focus can be used to dial in phase correction.</a:t>
            </a:r>
          </a:p>
        </p:txBody>
      </p:sp>
    </p:spTree>
    <p:extLst>
      <p:ext uri="{BB962C8B-B14F-4D97-AF65-F5344CB8AC3E}">
        <p14:creationId xmlns:p14="http://schemas.microsoft.com/office/powerpoint/2010/main" val="137756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7966306-F2E3-6259-29E3-05497D9CA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62" y="1259368"/>
            <a:ext cx="10209076" cy="559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384A2-1F2C-7677-CF93-EB3C7A9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optics are currently available for ionization – axicon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7A8-0C13-4FA2-DD2D-BAA04313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BCA7A-C67C-BEFB-57DF-6A48F065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987CF-B931-7F1F-98DC-703D08AFB39F}"/>
              </a:ext>
            </a:extLst>
          </p:cNvPr>
          <p:cNvSpPr txBox="1"/>
          <p:nvPr/>
        </p:nvSpPr>
        <p:spPr>
          <a:xfrm>
            <a:off x="4905961" y="5136967"/>
            <a:ext cx="2380077" cy="923330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Axicon lens: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Loose a lot of laser energy on the mask.</a:t>
            </a:r>
          </a:p>
        </p:txBody>
      </p:sp>
    </p:spTree>
    <p:extLst>
      <p:ext uri="{BB962C8B-B14F-4D97-AF65-F5344CB8AC3E}">
        <p14:creationId xmlns:p14="http://schemas.microsoft.com/office/powerpoint/2010/main" val="17121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81D4-5452-15BD-FE39-8E74C898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optics are currently available for ionization – tandem lens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E7E2-0977-ABAC-C1EF-4E29BE5B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BD8F5-C860-5748-1C2C-250CA869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62C84C-1113-1B1D-835E-A31626BCB78D}"/>
              </a:ext>
            </a:extLst>
          </p:cNvPr>
          <p:cNvGrpSpPr>
            <a:grpSpLocks noChangeAspect="1"/>
          </p:cNvGrpSpPr>
          <p:nvPr/>
        </p:nvGrpSpPr>
        <p:grpSpPr>
          <a:xfrm>
            <a:off x="716282" y="1287043"/>
            <a:ext cx="11277598" cy="5333648"/>
            <a:chOff x="0" y="829099"/>
            <a:chExt cx="12191998" cy="5766106"/>
          </a:xfrm>
        </p:grpSpPr>
        <p:pic>
          <p:nvPicPr>
            <p:cNvPr id="18" name="Picture 17" descr="A picture containing text, device&#10;&#10;Description automatically generated">
              <a:extLst>
                <a:ext uri="{FF2B5EF4-FFF2-40B4-BE49-F238E27FC236}">
                  <a16:creationId xmlns:a16="http://schemas.microsoft.com/office/drawing/2014/main" id="{5C38A025-CC7F-09CD-AFB3-69E1C247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3702" y="4071418"/>
              <a:ext cx="8202304" cy="25237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0FBC28-DAE5-F8F0-DA60-5DC6187C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829099"/>
              <a:ext cx="12191998" cy="298026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8C3991-FA5D-86EA-CF71-85ADCF3B4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7400" y="3308350"/>
              <a:ext cx="41275" cy="102314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C82458-8DB6-A8FF-D72A-582373A4D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2488" y="3460750"/>
              <a:ext cx="1023937" cy="87074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147E71-D8F9-42ED-DD97-A1C07755FF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425" y="3460750"/>
              <a:ext cx="819152" cy="87074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CBB3AF-A784-1477-10F8-6CA3D2017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0344" y="3308350"/>
              <a:ext cx="185737" cy="102314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7DEC73-F335-9548-99AC-15C5B96E60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3625" y="3308350"/>
              <a:ext cx="2182813" cy="2024961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5FFD55-CE1A-DE61-2284-5713444EF2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65681" y="3308350"/>
              <a:ext cx="380325" cy="2024961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9BF427-20F7-ADF0-11B1-A6F38DF168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68177" y="3308350"/>
              <a:ext cx="342011" cy="114935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4DF91D-06FB-5C5F-2D6A-9E257FEAB0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838" y="3308350"/>
              <a:ext cx="2615619" cy="291734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025864-75B6-F6B6-7C07-26A4368BAA28}"/>
              </a:ext>
            </a:extLst>
          </p:cNvPr>
          <p:cNvSpPr txBox="1"/>
          <p:nvPr/>
        </p:nvSpPr>
        <p:spPr>
          <a:xfrm>
            <a:off x="455402" y="5355559"/>
            <a:ext cx="2628029" cy="923330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Tandem lens: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energy on target, better profile.</a:t>
            </a:r>
          </a:p>
        </p:txBody>
      </p:sp>
    </p:spTree>
    <p:extLst>
      <p:ext uri="{BB962C8B-B14F-4D97-AF65-F5344CB8AC3E}">
        <p14:creationId xmlns:p14="http://schemas.microsoft.com/office/powerpoint/2010/main" val="223661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A6B1-7F55-C382-C041-2895559B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the lithium oven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B7AA-3109-A037-054B-9712D139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9277D-5995-AF91-6164-4FB34AE2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85D80-535A-3CDE-503D-FF713ED9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8970" y="1356217"/>
            <a:ext cx="7594830" cy="5274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66631-93E6-EAAA-3A02-FA898E86F2FF}"/>
              </a:ext>
            </a:extLst>
          </p:cNvPr>
          <p:cNvSpPr txBox="1"/>
          <p:nvPr/>
        </p:nvSpPr>
        <p:spPr>
          <a:xfrm>
            <a:off x="294034" y="1235330"/>
            <a:ext cx="37576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Lithium oven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2.13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20.5mJ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  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 FWHM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Super-Gaussian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7.3mJ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2.86mJ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357232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DD6B899-7ABF-850E-F0BC-5A384684C2C6}"/>
              </a:ext>
            </a:extLst>
          </p:cNvPr>
          <p:cNvSpPr txBox="1"/>
          <p:nvPr/>
        </p:nvSpPr>
        <p:spPr>
          <a:xfrm>
            <a:off x="343841" y="3429000"/>
            <a:ext cx="5422190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PWFA is possible with H2 using either lens arrangement.</a:t>
            </a:r>
          </a:p>
        </p:txBody>
      </p:sp>
      <p:pic>
        <p:nvPicPr>
          <p:cNvPr id="7" name="Picture 6" descr="Graphical user interface, chart, application, PowerPoint&#10;&#10;Description automatically generated">
            <a:extLst>
              <a:ext uri="{FF2B5EF4-FFF2-40B4-BE49-F238E27FC236}">
                <a16:creationId xmlns:a16="http://schemas.microsoft.com/office/drawing/2014/main" id="{2D4A8216-549B-85A1-5439-7E0F38483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33182" r="4371"/>
          <a:stretch/>
        </p:blipFill>
        <p:spPr>
          <a:xfrm>
            <a:off x="13871" y="4097981"/>
            <a:ext cx="6082129" cy="2817298"/>
          </a:xfrm>
          <a:prstGeom prst="rect">
            <a:avLst/>
          </a:prstGeom>
        </p:spPr>
      </p:pic>
      <p:pic>
        <p:nvPicPr>
          <p:cNvPr id="6" name="Picture 5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19EEDD2C-4A66-97D5-F28C-0D3A7A4875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0" t="33334" r="4371"/>
          <a:stretch/>
        </p:blipFill>
        <p:spPr>
          <a:xfrm>
            <a:off x="6096000" y="4097980"/>
            <a:ext cx="6096000" cy="2817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C61EB-4856-6418-533C-BD66D7F9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fill gas in the bypass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1715-9976-5551-8B17-7C61492A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F23F3-600E-A547-2363-067C5D48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C69B64F-CD33-86BE-003C-A91066077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6860" t="33334" r="4371"/>
          <a:stretch/>
        </p:blipFill>
        <p:spPr>
          <a:xfrm>
            <a:off x="6096000" y="1269379"/>
            <a:ext cx="6082128" cy="2810888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0C859E-FF4B-A3CD-EBFF-7545AFC36B9C}"/>
              </a:ext>
            </a:extLst>
          </p:cNvPr>
          <p:cNvSpPr txBox="1">
            <a:spLocks/>
          </p:cNvSpPr>
          <p:nvPr/>
        </p:nvSpPr>
        <p:spPr>
          <a:xfrm>
            <a:off x="275491" y="1269379"/>
            <a:ext cx="6000618" cy="3135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Goal is a fully ionized plasma, as wide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Not enough laser energy to get a wide plasma in 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Either axicon or tandem lens produces a good H2 plasma.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tandem lens delivers almost three times the energy to the target – leads to a wider plasma.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Bubble size about                           (target width               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C07ED-E858-9695-029C-326242A4E0CB}"/>
              </a:ext>
            </a:extLst>
          </p:cNvPr>
          <p:cNvSpPr txBox="1"/>
          <p:nvPr/>
        </p:nvSpPr>
        <p:spPr>
          <a:xfrm>
            <a:off x="2846163" y="4097980"/>
            <a:ext cx="85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LO8 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AF770-99C2-06CA-745F-72C9BE2040FE}"/>
              </a:ext>
            </a:extLst>
          </p:cNvPr>
          <p:cNvSpPr txBox="1"/>
          <p:nvPr/>
        </p:nvSpPr>
        <p:spPr>
          <a:xfrm>
            <a:off x="8958724" y="4093411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LO8 H2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4764C-A7AF-2E9D-A846-7D4F964DECBA}"/>
              </a:ext>
            </a:extLst>
          </p:cNvPr>
          <p:cNvSpPr txBox="1"/>
          <p:nvPr/>
        </p:nvSpPr>
        <p:spPr>
          <a:xfrm>
            <a:off x="8611455" y="1269378"/>
            <a:ext cx="112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Axicon H2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587D3-5682-FF33-B15F-4264067C2CC3}"/>
              </a:ext>
            </a:extLst>
          </p:cNvPr>
          <p:cNvSpPr txBox="1"/>
          <p:nvPr/>
        </p:nvSpPr>
        <p:spPr>
          <a:xfrm>
            <a:off x="1917896" y="5506629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L=780mm, FWHM=115mm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79B0F-099D-14F6-AE6D-3279BE962C46}"/>
              </a:ext>
            </a:extLst>
          </p:cNvPr>
          <p:cNvSpPr txBox="1"/>
          <p:nvPr/>
        </p:nvSpPr>
        <p:spPr>
          <a:xfrm>
            <a:off x="7756894" y="5506629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L=1005mm, FWHM=436mm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4C9A1-8F31-79C7-E00A-2734C46AAE7F}"/>
              </a:ext>
            </a:extLst>
          </p:cNvPr>
          <p:cNvSpPr txBox="1"/>
          <p:nvPr/>
        </p:nvSpPr>
        <p:spPr>
          <a:xfrm>
            <a:off x="7829100" y="2674822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L=870mm, FWHM=170mm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802B8-643B-D82E-AB00-F976C6C00F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03929" y="3091731"/>
            <a:ext cx="1231869" cy="222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C0840C-7531-B54B-5B21-CFAED179ED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31141" y="3102122"/>
            <a:ext cx="681780" cy="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6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8D8665-43BF-FAEF-B083-88C608E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700229" y="1260103"/>
            <a:ext cx="9623199" cy="59219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6D34-5D30-FF05-C8DA-BBDB314D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0.7 deg axicon, 20mm ID 20mm OD mask, 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D71-1DD5-3FF4-6AD6-A9AD698E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0901-E26A-0E1A-78C6-D361D69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4719-6775-BB1E-9E5E-E4889D5A8C0A}"/>
              </a:ext>
            </a:extLst>
          </p:cNvPr>
          <p:cNvSpPr txBox="1"/>
          <p:nvPr/>
        </p:nvSpPr>
        <p:spPr>
          <a:xfrm>
            <a:off x="294034" y="1238711"/>
            <a:ext cx="3609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Filled chamber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0.76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(w0):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Super-Gaussian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mask: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304mJ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after mask: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113mJ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2.28mJ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00519-7775-B8BD-DFB3-58C6BEFED403}"/>
              </a:ext>
            </a:extLst>
          </p:cNvPr>
          <p:cNvSpPr txBox="1"/>
          <p:nvPr/>
        </p:nvSpPr>
        <p:spPr>
          <a:xfrm>
            <a:off x="8464081" y="6484363"/>
            <a:ext cx="28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region starts at z=100mm</a:t>
            </a:r>
          </a:p>
        </p:txBody>
      </p:sp>
    </p:spTree>
    <p:extLst>
      <p:ext uri="{BB962C8B-B14F-4D97-AF65-F5344CB8AC3E}">
        <p14:creationId xmlns:p14="http://schemas.microsoft.com/office/powerpoint/2010/main" val="401803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8D8665-43BF-FAEF-B083-88C608E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30" y="1260103"/>
            <a:ext cx="9623196" cy="59219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6D34-5D30-FF05-C8DA-BBDB314D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0.7 deg axicon, FACET laser profile, 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D71-1DD5-3FF4-6AD6-A9AD698E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0901-E26A-0E1A-78C6-D361D69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00519-7775-B8BD-DFB3-58C6BEFED403}"/>
              </a:ext>
            </a:extLst>
          </p:cNvPr>
          <p:cNvSpPr txBox="1"/>
          <p:nvPr/>
        </p:nvSpPr>
        <p:spPr>
          <a:xfrm>
            <a:off x="8464081" y="6484363"/>
            <a:ext cx="28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region starts at z=100mm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98247-302D-BE15-C894-EF8DAB2F3530}"/>
              </a:ext>
            </a:extLst>
          </p:cNvPr>
          <p:cNvSpPr txBox="1"/>
          <p:nvPr/>
        </p:nvSpPr>
        <p:spPr>
          <a:xfrm>
            <a:off x="294034" y="1235330"/>
            <a:ext cx="3609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Filled chamber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0.76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(w0):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mask: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304mJ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after mask: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114mJ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2.30mJ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75E2A-ABC7-EBB7-ACA3-27A39DB53DB4}"/>
              </a:ext>
            </a:extLst>
          </p:cNvPr>
          <p:cNvSpPr txBox="1"/>
          <p:nvPr/>
        </p:nvSpPr>
        <p:spPr>
          <a:xfrm>
            <a:off x="4413269" y="1214611"/>
            <a:ext cx="6272569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FACET beam profile has minimal impact on the plasma formation.</a:t>
            </a:r>
          </a:p>
        </p:txBody>
      </p:sp>
    </p:spTree>
    <p:extLst>
      <p:ext uri="{BB962C8B-B14F-4D97-AF65-F5344CB8AC3E}">
        <p14:creationId xmlns:p14="http://schemas.microsoft.com/office/powerpoint/2010/main" val="174279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8D8665-43BF-FAEF-B083-88C608E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30" y="1260103"/>
            <a:ext cx="9623196" cy="59219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6D34-5D30-FF05-C8DA-BBDB314D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0.7 deg axicon, energy scan, 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D71-1DD5-3FF4-6AD6-A9AD698E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Robert Ariniello – Laser Ionized Plasma – E300 Collaboration Meeting, October 5-6, 2022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0901-E26A-0E1A-78C6-D361D69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00519-7775-B8BD-DFB3-58C6BEFED403}"/>
              </a:ext>
            </a:extLst>
          </p:cNvPr>
          <p:cNvSpPr txBox="1"/>
          <p:nvPr/>
        </p:nvSpPr>
        <p:spPr>
          <a:xfrm>
            <a:off x="8464081" y="6484363"/>
            <a:ext cx="28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 region starts at z=100mm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75E2A-ABC7-EBB7-ACA3-27A39DB53DB4}"/>
              </a:ext>
            </a:extLst>
          </p:cNvPr>
          <p:cNvSpPr txBox="1"/>
          <p:nvPr/>
        </p:nvSpPr>
        <p:spPr>
          <a:xfrm>
            <a:off x="4983722" y="1214611"/>
            <a:ext cx="5125014" cy="369332"/>
          </a:xfrm>
          <a:prstGeom prst="rect">
            <a:avLst/>
          </a:prstGeom>
          <a:solidFill>
            <a:srgbClr val="F1C7CD"/>
          </a:solidFill>
          <a:ln w="19050">
            <a:solidFill>
              <a:srgbClr val="B52D4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H2 is no longer fully ionized for laser energy &lt;500mJ.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A5C50-CA31-DA7F-44AF-81AC9C3E7273}"/>
              </a:ext>
            </a:extLst>
          </p:cNvPr>
          <p:cNvSpPr txBox="1"/>
          <p:nvPr/>
        </p:nvSpPr>
        <p:spPr>
          <a:xfrm>
            <a:off x="294034" y="1235330"/>
            <a:ext cx="3609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species: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density: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2.50e16 cm</a:t>
            </a:r>
            <a:r>
              <a:rPr lang="en-US" sz="1600" baseline="300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profile: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Filled chamber</a:t>
            </a:r>
          </a:p>
          <a:p>
            <a:pPr defTabSz="9144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pressure: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0.76 Torr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Main-amp output: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00-500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 FWHM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(w0):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Super-Gaussian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mask: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304-190mJ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after mask: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114-71mJ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2.30-1.04mJ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3301335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5169"/>
  <p:tag name="ORIGINALWIDTH" val="673.594"/>
  <p:tag name="LATEXADDIN" val="\documentclass{article}&#10;\usepackage{amsmath}&#10;\pagestyle{empty}&#10;\newcommand{\abs}[1]{\left| #1 \right|}&#10;\begin{document}&#10;&#10;\begin{equation*}&#10;\lambda_p=150\,\mathrm{\mu m}&#10;\end{equation*}&#10;&#10;\end{document}"/>
  <p:tag name="IGUANATEXSIZE" val="18"/>
  <p:tag name="IGUANATEXCURSOR" val="167"/>
  <p:tag name="TRANSPARENCY" val="True"/>
  <p:tag name="LATEXENGINEID" val="1"/>
  <p:tag name="TEMPFOLDER" val="C:\Users\Robert\AppData\Local\Temp\"/>
  <p:tag name="LATEXFORMHEIGHT" val="312"/>
  <p:tag name="LATEXFORMWIDTH" val="1096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372.802"/>
  <p:tag name="LATEXADDIN" val="\documentclass{article}&#10;\usepackage{amsmath}&#10;\pagestyle{empty}&#10;\newcommand{\abs}[1]{\left| #1 \right|}&#10;\begin{document}&#10;&#10;\begin{equation*}&#10;195\,\mathrm{\mu m}&#10;\end{equation*}&#10;&#10;\end{document}"/>
  <p:tag name="IGUANATEXSIZE" val="18"/>
  <p:tag name="IGUANATEXCURSOR" val="157"/>
  <p:tag name="TRANSPARENCY" val="True"/>
  <p:tag name="LATEXENGINEID" val="1"/>
  <p:tag name="TEMPFOLDER" val="C:\Users\Robert\AppData\Local\Temp\"/>
  <p:tag name="LATEXFORMHEIGHT" val="312"/>
  <p:tag name="LATEXFORMWIDTH" val="1096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1709</Words>
  <Application>Microsoft Office PowerPoint</Application>
  <PresentationFormat>Widescreen</PresentationFormat>
  <Paragraphs>303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</vt:lpstr>
      <vt:lpstr>1_Office Theme</vt:lpstr>
      <vt:lpstr>Custom Design</vt:lpstr>
      <vt:lpstr>Laser Ionized Plasma Sources  Using the E300 Optics</vt:lpstr>
      <vt:lpstr>Two alternatives for laser ionized plasma sources</vt:lpstr>
      <vt:lpstr>Two optics are currently available for ionization – axicon</vt:lpstr>
      <vt:lpstr>Two optics are currently available for ionization – tandem lens </vt:lpstr>
      <vt:lpstr>Ionizing the lithium oven</vt:lpstr>
      <vt:lpstr>Ionizing fill gas in the bypass line</vt:lpstr>
      <vt:lpstr>0.7 deg axicon, 20mm ID 20mm OD mask, H2</vt:lpstr>
      <vt:lpstr>0.7 deg axicon, FACET laser profile, H2</vt:lpstr>
      <vt:lpstr>0.7 deg axicon, energy scan, H2</vt:lpstr>
      <vt:lpstr>LO8 tandem lens, H2</vt:lpstr>
      <vt:lpstr>LO8 tandem lens, FACET laser profile, H2</vt:lpstr>
      <vt:lpstr>LO8 tandem lens, density scan, H2</vt:lpstr>
      <vt:lpstr>Current progress – tandem lens tests</vt:lpstr>
      <vt:lpstr>Current progress – ionizing H2 in the bypass line</vt:lpstr>
      <vt:lpstr>Summary</vt:lpstr>
      <vt:lpstr>Thank You!</vt:lpstr>
      <vt:lpstr>Laser efficiency on target</vt:lpstr>
      <vt:lpstr>PowerPoint Presentation</vt:lpstr>
      <vt:lpstr>Determine laser beam size for simulation</vt:lpstr>
      <vt:lpstr>Simulation input beam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Axicon Plasma</dc:title>
  <dc:creator>Robert</dc:creator>
  <cp:lastModifiedBy>Robert Ariniello</cp:lastModifiedBy>
  <cp:revision>971</cp:revision>
  <dcterms:created xsi:type="dcterms:W3CDTF">2019-01-25T22:29:35Z</dcterms:created>
  <dcterms:modified xsi:type="dcterms:W3CDTF">2022-10-06T22:21:17Z</dcterms:modified>
</cp:coreProperties>
</file>