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autoCompressPictures="0">
  <p:sldMasterIdLst>
    <p:sldMasterId id="2147483648" r:id="rId4"/>
  </p:sldMasterIdLst>
  <p:notesMasterIdLst>
    <p:notesMasterId r:id="rId17"/>
  </p:notesMasterIdLst>
  <p:sldIdLst>
    <p:sldId id="434" r:id="rId5"/>
    <p:sldId id="403" r:id="rId6"/>
    <p:sldId id="435" r:id="rId7"/>
    <p:sldId id="861" r:id="rId8"/>
    <p:sldId id="436" r:id="rId9"/>
    <p:sldId id="863" r:id="rId10"/>
    <p:sldId id="857" r:id="rId11"/>
    <p:sldId id="862" r:id="rId12"/>
    <p:sldId id="860" r:id="rId13"/>
    <p:sldId id="859" r:id="rId14"/>
    <p:sldId id="858" r:id="rId15"/>
    <p:sldId id="855" r:id="rId16"/>
  </p:sldIdLst>
  <p:sldSz cx="12192000" cy="6858000"/>
  <p:notesSz cx="6858000" cy="9144000"/>
  <p:embeddedFontLs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Cambria Math" panose="02040503050406030204" pitchFamily="18" charset="0"/>
      <p:regular r:id="rId22"/>
    </p:embeddedFont>
    <p:embeddedFont>
      <p:font typeface="Lato" panose="020F0502020204030203" pitchFamily="34" charset="0"/>
      <p:regular r:id="rId23"/>
      <p:bold r:id="rId24"/>
      <p:italic r:id="rId25"/>
      <p:boldItalic r:id="rId26"/>
    </p:embeddedFont>
    <p:embeddedFont>
      <p:font typeface="Lato Black" panose="020F0502020204030203" pitchFamily="34" charset="0"/>
      <p:bold r:id="rId27"/>
      <p:italic r:id="rId28"/>
      <p:boldItalic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2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504" userDrawn="1">
          <p15:clr>
            <a:srgbClr val="A4A3A4"/>
          </p15:clr>
        </p15:guide>
        <p15:guide id="4" orient="horz" pos="120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C1515"/>
    <a:srgbClr val="AF2D24"/>
    <a:srgbClr val="E04F39"/>
    <a:srgbClr val="B83A4B"/>
    <a:srgbClr val="53565A"/>
    <a:srgbClr val="5F574F"/>
    <a:srgbClr val="B6B1A9"/>
    <a:srgbClr val="D4D1D1"/>
    <a:srgbClr val="544948"/>
    <a:srgbClr val="00698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70" autoAdjust="0"/>
    <p:restoredTop sz="94712" autoAdjust="0"/>
  </p:normalViewPr>
  <p:slideViewPr>
    <p:cSldViewPr snapToGrid="0">
      <p:cViewPr>
        <p:scale>
          <a:sx n="100" d="100"/>
          <a:sy n="100" d="100"/>
        </p:scale>
        <p:origin x="882" y="180"/>
      </p:cViewPr>
      <p:guideLst>
        <p:guide orient="horz" pos="2112"/>
        <p:guide pos="3840"/>
        <p:guide pos="504"/>
        <p:guide orient="horz" pos="1200"/>
      </p:guideLst>
    </p:cSldViewPr>
  </p:slideViewPr>
  <p:outlineViewPr>
    <p:cViewPr>
      <p:scale>
        <a:sx n="33" d="100"/>
        <a:sy n="33" d="100"/>
      </p:scale>
      <p:origin x="0" y="-8328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customXml" Target="../customXml/item3.xml"/><Relationship Id="rId21" Type="http://schemas.openxmlformats.org/officeDocument/2006/relationships/font" Target="fonts/font4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7.fntdata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10" Type="http://schemas.openxmlformats.org/officeDocument/2006/relationships/slide" Target="slides/slide6.xml"/><Relationship Id="rId19" Type="http://schemas.openxmlformats.org/officeDocument/2006/relationships/font" Target="fonts/font2.fntdata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presProps" Target="presProps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571494-3951-FA47-A2D9-E3AB10964ECE}" type="datetimeFigureOut">
              <a:rPr lang="en-US" smtClean="0"/>
              <a:t>10/5/2022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D19C58-D451-C54B-A6BB-965E69BFF7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4623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1.tif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4.sv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ACET_II 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31">
            <a:extLst>
              <a:ext uri="{FF2B5EF4-FFF2-40B4-BE49-F238E27FC236}">
                <a16:creationId xmlns:a16="http://schemas.microsoft.com/office/drawing/2014/main" id="{FA8EE143-94B8-4D65-A4DC-0F4CA7369D6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7396" y="4799725"/>
            <a:ext cx="5947564" cy="276999"/>
          </a:xfrm>
          <a:noFill/>
        </p:spPr>
        <p:txBody>
          <a:bodyPr wrap="square" rtlCol="0">
            <a:spAutoFit/>
          </a:bodyPr>
          <a:lstStyle>
            <a:lvl1pPr>
              <a:defRPr kumimoji="0" lang="en-US" sz="1200" b="0" i="0" u="none" strike="noStrike" cap="none" spc="0" normalizeH="0" baseline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1pPr>
          </a:lstStyle>
          <a:p>
            <a:pPr lvl="0" fontAlgn="auto">
              <a:buClrTx/>
              <a:buSzTx/>
              <a:tabLst/>
            </a:pPr>
            <a:r>
              <a:rPr lang="en-US" dirty="0"/>
              <a:t>Date</a:t>
            </a:r>
          </a:p>
        </p:txBody>
      </p:sp>
      <p:sp>
        <p:nvSpPr>
          <p:cNvPr id="13" name="Text Placeholder 27">
            <a:extLst>
              <a:ext uri="{FF2B5EF4-FFF2-40B4-BE49-F238E27FC236}">
                <a16:creationId xmlns:a16="http://schemas.microsoft.com/office/drawing/2014/main" id="{039F9769-AA97-43E6-A95D-190869B3C71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0631" y="3102139"/>
            <a:ext cx="5947565" cy="461665"/>
          </a:xfrm>
          <a:noFill/>
        </p:spPr>
        <p:txBody>
          <a:bodyPr wrap="square" rtlCol="0">
            <a:spAutoFit/>
          </a:bodyPr>
          <a:lstStyle>
            <a:lvl1pPr>
              <a:defRPr lang="en-US" sz="2400" b="1" dirty="0">
                <a:solidFill>
                  <a:srgbClr val="8C1515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 dirty="0"/>
              <a:t>Click to edit sub heading</a:t>
            </a:r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A96C29BD-F121-614E-937A-0FE2936909D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88785" y="487442"/>
            <a:ext cx="5947565" cy="2246574"/>
          </a:xfrm>
        </p:spPr>
        <p:txBody>
          <a:bodyPr anchor="b">
            <a:normAutofit/>
          </a:bodyPr>
          <a:lstStyle>
            <a:lvl1pPr>
              <a:defRPr sz="4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Title which can be up to three lines</a:t>
            </a:r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E48681D7-BD26-DD4A-83F8-CC4789ACF98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8786" y="4413375"/>
            <a:ext cx="5947564" cy="374254"/>
          </a:xfrm>
        </p:spPr>
        <p:txBody>
          <a:bodyPr anchor="t">
            <a:noAutofit/>
          </a:bodyPr>
          <a:lstStyle>
            <a:lvl1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Speaker Name / Title / Department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5D2C9AD-CFDA-224D-8C1F-3CF1600D138A}"/>
              </a:ext>
            </a:extLst>
          </p:cNvPr>
          <p:cNvCxnSpPr>
            <a:cxnSpLocks/>
          </p:cNvCxnSpPr>
          <p:nvPr userDrawn="1"/>
        </p:nvCxnSpPr>
        <p:spPr>
          <a:xfrm>
            <a:off x="0" y="4191000"/>
            <a:ext cx="7340828" cy="0"/>
          </a:xfrm>
          <a:prstGeom prst="line">
            <a:avLst/>
          </a:prstGeom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325F811-2A79-9F4C-80E3-5C2145650C93}"/>
              </a:ext>
            </a:extLst>
          </p:cNvPr>
          <p:cNvCxnSpPr>
            <a:cxnSpLocks/>
          </p:cNvCxnSpPr>
          <p:nvPr userDrawn="1"/>
        </p:nvCxnSpPr>
        <p:spPr>
          <a:xfrm>
            <a:off x="0" y="5868971"/>
            <a:ext cx="12192000" cy="0"/>
          </a:xfrm>
          <a:prstGeom prst="line">
            <a:avLst/>
          </a:prstGeom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Graphic 21">
            <a:extLst>
              <a:ext uri="{FF2B5EF4-FFF2-40B4-BE49-F238E27FC236}">
                <a16:creationId xmlns:a16="http://schemas.microsoft.com/office/drawing/2014/main" id="{2BBD6D63-68E7-7543-862D-BA63B5F68F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0766" y="6016339"/>
            <a:ext cx="2423615" cy="462690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C2D8E87E-D5FA-C044-B53C-5AD169C3FB6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845604" y="6057901"/>
            <a:ext cx="2611668" cy="43527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C9B2673-022A-46B7-8B2A-C3C7E3169351}"/>
              </a:ext>
            </a:extLst>
          </p:cNvPr>
          <p:cNvSpPr txBox="1"/>
          <p:nvPr userDrawn="1"/>
        </p:nvSpPr>
        <p:spPr>
          <a:xfrm>
            <a:off x="592815" y="2951501"/>
            <a:ext cx="5947562" cy="478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 sz="2400">
                <a:latin typeface="Arial"/>
                <a:ea typeface="Arial"/>
                <a:cs typeface="Arial"/>
                <a:sym typeface="Arial"/>
              </a:defRPr>
            </a:pPr>
            <a:endParaRPr lang="en-US" sz="2400" kern="1200" dirty="0">
              <a:solidFill>
                <a:srgbClr val="8C1515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B3AF7FE-0961-4A74-9539-A5881EDE347C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359618" y="838203"/>
            <a:ext cx="3994182" cy="91439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05971B4-41AC-4B5F-A8A1-DE6213F4440D}"/>
              </a:ext>
            </a:extLst>
          </p:cNvPr>
          <p:cNvSpPr txBox="1"/>
          <p:nvPr userDrawn="1"/>
        </p:nvSpPr>
        <p:spPr>
          <a:xfrm>
            <a:off x="7448918" y="1775936"/>
            <a:ext cx="405728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  <a:ea typeface="+mn-ea"/>
                <a:cs typeface="+mn-cs"/>
              </a:rPr>
              <a:t>Facility for Advanced Accelerator Experimental Tests</a:t>
            </a:r>
            <a:endParaRPr lang="en-US" sz="2100" b="1">
              <a:ln w="6350">
                <a:noFill/>
              </a:ln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53507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32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  <p15:guide id="3" orient="horz" pos="3696" userDrawn="1">
          <p15:clr>
            <a:srgbClr val="FBAE40"/>
          </p15:clr>
        </p15:guide>
        <p15:guide id="4" orient="horz" pos="26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657B0-280F-4E17-93A9-D458A7039F80}" type="datetime1">
              <a:rPr lang="en-US" smtClean="0"/>
              <a:t>10/5/2022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2BB89-CC69-4B39-A5D2-4C0355A429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5593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FACET_II Title Slide_bg">
    <p:bg>
      <p:bgPr>
        <a:gradFill flip="none" rotWithShape="1">
          <a:gsLst>
            <a:gs pos="31000">
              <a:schemeClr val="tx1">
                <a:lumMod val="100000"/>
              </a:schemeClr>
            </a:gs>
            <a:gs pos="90000">
              <a:schemeClr val="bg1"/>
            </a:gs>
          </a:gsLst>
          <a:lin ang="189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sky, grass, outdoor, nature&#10;&#10;Description automatically generated">
            <a:extLst>
              <a:ext uri="{FF2B5EF4-FFF2-40B4-BE49-F238E27FC236}">
                <a16:creationId xmlns:a16="http://schemas.microsoft.com/office/drawing/2014/main" id="{C3D2EF6C-D51B-4734-A8E2-B2098034C35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32000"/>
          </a:blip>
          <a:srcRect l="1733" t="23639" r="28885" b="15179"/>
          <a:stretch/>
        </p:blipFill>
        <p:spPr>
          <a:xfrm>
            <a:off x="0" y="-19050"/>
            <a:ext cx="12192000" cy="6858000"/>
          </a:xfrm>
          <a:prstGeom prst="rect">
            <a:avLst/>
          </a:prstGeom>
          <a:gradFill>
            <a:gsLst>
              <a:gs pos="91000">
                <a:srgbClr val="808080"/>
              </a:gs>
              <a:gs pos="61000">
                <a:schemeClr val="tx1"/>
              </a:gs>
              <a:gs pos="100000">
                <a:schemeClr val="bg1"/>
              </a:gs>
            </a:gsLst>
            <a:lin ang="19200000" scaled="0"/>
          </a:gradFill>
        </p:spPr>
      </p:pic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A96C29BD-F121-614E-937A-0FE2936909D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88785" y="487442"/>
            <a:ext cx="5947565" cy="2246574"/>
          </a:xfrm>
        </p:spPr>
        <p:txBody>
          <a:bodyPr anchor="b">
            <a:normAutofit/>
          </a:bodyPr>
          <a:lstStyle>
            <a:lvl1pPr>
              <a:defRPr sz="4800" b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Title which can be up to three lines</a:t>
            </a:r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E48681D7-BD26-DD4A-83F8-CC4789ACF98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8786" y="4413375"/>
            <a:ext cx="5947564" cy="374254"/>
          </a:xfrm>
        </p:spPr>
        <p:txBody>
          <a:bodyPr anchor="t">
            <a:noAutofit/>
          </a:bodyPr>
          <a:lstStyle>
            <a:lvl1pPr>
              <a:defRPr sz="1800" b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Speaker Name / Title / Department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5D2C9AD-CFDA-224D-8C1F-3CF1600D138A}"/>
              </a:ext>
            </a:extLst>
          </p:cNvPr>
          <p:cNvCxnSpPr>
            <a:cxnSpLocks/>
          </p:cNvCxnSpPr>
          <p:nvPr userDrawn="1"/>
        </p:nvCxnSpPr>
        <p:spPr>
          <a:xfrm>
            <a:off x="0" y="4191000"/>
            <a:ext cx="7340828" cy="0"/>
          </a:xfrm>
          <a:prstGeom prst="line">
            <a:avLst/>
          </a:prstGeom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325F811-2A79-9F4C-80E3-5C2145650C93}"/>
              </a:ext>
            </a:extLst>
          </p:cNvPr>
          <p:cNvCxnSpPr>
            <a:cxnSpLocks/>
          </p:cNvCxnSpPr>
          <p:nvPr userDrawn="1"/>
        </p:nvCxnSpPr>
        <p:spPr>
          <a:xfrm>
            <a:off x="0" y="5868971"/>
            <a:ext cx="12192000" cy="0"/>
          </a:xfrm>
          <a:prstGeom prst="line">
            <a:avLst/>
          </a:prstGeom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Graphic 21">
            <a:extLst>
              <a:ext uri="{FF2B5EF4-FFF2-40B4-BE49-F238E27FC236}">
                <a16:creationId xmlns:a16="http://schemas.microsoft.com/office/drawing/2014/main" id="{2BBD6D63-68E7-7543-862D-BA63B5F68FB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30766" y="6016339"/>
            <a:ext cx="2423615" cy="462690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C2D8E87E-D5FA-C044-B53C-5AD169C3FB6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845604" y="6057901"/>
            <a:ext cx="2611668" cy="43527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C9B2673-022A-46B7-8B2A-C3C7E3169351}"/>
              </a:ext>
            </a:extLst>
          </p:cNvPr>
          <p:cNvSpPr txBox="1"/>
          <p:nvPr userDrawn="1"/>
        </p:nvSpPr>
        <p:spPr>
          <a:xfrm>
            <a:off x="592815" y="2951501"/>
            <a:ext cx="5947562" cy="478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 sz="2400">
                <a:latin typeface="Arial"/>
                <a:ea typeface="Arial"/>
                <a:cs typeface="Arial"/>
                <a:sym typeface="Arial"/>
              </a:defRPr>
            </a:pPr>
            <a:r>
              <a:rPr lang="en-US" sz="2400" b="1" kern="1200" dirty="0">
                <a:solidFill>
                  <a:srgbClr val="8C1515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Sub heading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0BAB68-6093-4068-B0C5-CE584BDA001E}"/>
              </a:ext>
            </a:extLst>
          </p:cNvPr>
          <p:cNvSpPr txBox="1"/>
          <p:nvPr userDrawn="1"/>
        </p:nvSpPr>
        <p:spPr>
          <a:xfrm>
            <a:off x="601325" y="4805678"/>
            <a:ext cx="24042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Date</a:t>
            </a:r>
          </a:p>
        </p:txBody>
      </p:sp>
      <p:pic>
        <p:nvPicPr>
          <p:cNvPr id="20" name="Picture 19" descr="Logo&#10;&#10;Description automatically generated">
            <a:extLst>
              <a:ext uri="{FF2B5EF4-FFF2-40B4-BE49-F238E27FC236}">
                <a16:creationId xmlns:a16="http://schemas.microsoft.com/office/drawing/2014/main" id="{CBE3232B-6DE7-4CA7-A6A6-E4034019A3AB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375013" y="838200"/>
            <a:ext cx="3978787" cy="9144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7D867C48-9A51-4C48-A257-8C82E1E6466C}"/>
              </a:ext>
            </a:extLst>
          </p:cNvPr>
          <p:cNvSpPr txBox="1"/>
          <p:nvPr userDrawn="1"/>
        </p:nvSpPr>
        <p:spPr>
          <a:xfrm>
            <a:off x="7451903" y="1775936"/>
            <a:ext cx="420669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>
                <a:ln w="6350">
                  <a:solidFill>
                    <a:schemeClr val="tx1"/>
                  </a:solidFill>
                </a:ln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Facility for Advanced</a:t>
            </a:r>
          </a:p>
          <a:p>
            <a:r>
              <a:rPr lang="en-US" sz="2100" b="1">
                <a:ln w="6350">
                  <a:solidFill>
                    <a:schemeClr val="tx1"/>
                  </a:solidFill>
                </a:ln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Accelerator Experimental Tests</a:t>
            </a:r>
          </a:p>
        </p:txBody>
      </p:sp>
    </p:spTree>
    <p:extLst>
      <p:ext uri="{BB962C8B-B14F-4D97-AF65-F5344CB8AC3E}">
        <p14:creationId xmlns:p14="http://schemas.microsoft.com/office/powerpoint/2010/main" val="25144575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32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  <p15:guide id="3" orient="horz" pos="3696" userDrawn="1">
          <p15:clr>
            <a:srgbClr val="FBAE40"/>
          </p15:clr>
        </p15:guide>
        <p15:guide id="4" orient="horz" pos="26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ACET-II One Column Bulle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7C9BA041-A961-B54B-BD07-995D6718F7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266701"/>
            <a:ext cx="10972800" cy="632152"/>
          </a:xfrm>
          <a:prstGeom prst="rect">
            <a:avLst/>
          </a:prstGeom>
        </p:spPr>
        <p:txBody>
          <a:bodyPr vert="horz" lIns="0" tIns="45720" rIns="91440" bIns="45720" rtlCol="0"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Sample One-Column Text Slide – Title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8389983-A0A6-C548-B38F-3D123AFC7D3D}"/>
              </a:ext>
            </a:extLst>
          </p:cNvPr>
          <p:cNvCxnSpPr>
            <a:cxnSpLocks/>
          </p:cNvCxnSpPr>
          <p:nvPr userDrawn="1"/>
        </p:nvCxnSpPr>
        <p:spPr>
          <a:xfrm>
            <a:off x="0" y="927135"/>
            <a:ext cx="11582400" cy="0"/>
          </a:xfrm>
          <a:prstGeom prst="line">
            <a:avLst/>
          </a:prstGeom>
          <a:ln w="9525">
            <a:solidFill>
              <a:srgbClr val="8C15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Footer Placeholder 2">
            <a:extLst>
              <a:ext uri="{FF2B5EF4-FFF2-40B4-BE49-F238E27FC236}">
                <a16:creationId xmlns:a16="http://schemas.microsoft.com/office/drawing/2014/main" id="{377FB660-230D-49E5-9FAD-9056526E42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23176" y="6579844"/>
            <a:ext cx="8153566" cy="278156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r>
              <a:rPr lang="en-US"/>
              <a:t>E300 Collaboration Meeting                                           D. Storey            Emittance and Plasma Measurements</a:t>
            </a:r>
            <a:endParaRPr lang="en-US" dirty="0"/>
          </a:p>
        </p:txBody>
      </p:sp>
      <p:sp>
        <p:nvSpPr>
          <p:cNvPr id="21" name="Slide Number Placeholder 4">
            <a:extLst>
              <a:ext uri="{FF2B5EF4-FFF2-40B4-BE49-F238E27FC236}">
                <a16:creationId xmlns:a16="http://schemas.microsoft.com/office/drawing/2014/main" id="{52B5695C-A1FA-4F3C-B8F1-5354C8407A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30000" y="6579845"/>
            <a:ext cx="685801" cy="27815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EE9CB027-2821-4240-8431-A7F7AFE16A6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9600" y="1066800"/>
            <a:ext cx="10972800" cy="5182839"/>
          </a:xfrm>
        </p:spPr>
        <p:txBody>
          <a:bodyPr/>
          <a:lstStyle>
            <a:lvl1pPr marL="285750" indent="-285750">
              <a:buClr>
                <a:srgbClr val="8C1515"/>
              </a:buClr>
              <a:buSzPct val="120000"/>
              <a:buFont typeface="Arial" panose="020B0604020202020204" pitchFamily="34" charset="0"/>
              <a:buChar char="•"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571500" indent="-282575">
              <a:buClr>
                <a:srgbClr val="8C1515"/>
              </a:buClr>
              <a:buSzPct val="120000"/>
              <a:buFont typeface="Lato" panose="020F0502020204030203" pitchFamily="34" charset="0"/>
              <a:buChar char="-"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800100" indent="-228600">
              <a:buClr>
                <a:srgbClr val="8C1515"/>
              </a:buClr>
              <a:buSzPct val="120000"/>
              <a:tabLst>
                <a:tab pos="800100" algn="l"/>
              </a:tabLst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028700" indent="-228600">
              <a:buClr>
                <a:srgbClr val="8C1515"/>
              </a:buClr>
              <a:buSzPct val="120000"/>
              <a:buFont typeface="Lato" panose="020F0502020204030203" pitchFamily="34" charset="0"/>
              <a:buChar char="-"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257300" indent="-228600">
              <a:buClr>
                <a:srgbClr val="8C1515"/>
              </a:buClr>
              <a:buSzPct val="120000"/>
              <a:tabLst>
                <a:tab pos="1257300" algn="l"/>
              </a:tabLst>
              <a:defRPr sz="1600" i="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r>
              <a:rPr lang="en-US"/>
              <a:t>Body Level One</a:t>
            </a:r>
          </a:p>
          <a:p>
            <a:pPr lvl="1"/>
            <a:r>
              <a:rPr lang="en-US"/>
              <a:t>Body Level Two</a:t>
            </a:r>
          </a:p>
          <a:p>
            <a:pPr lvl="2"/>
            <a:r>
              <a:rPr lang="en-US"/>
              <a:t>Body Level Three</a:t>
            </a:r>
          </a:p>
          <a:p>
            <a:pPr lvl="3"/>
            <a:r>
              <a:rPr lang="en-US"/>
              <a:t>Body Level Four</a:t>
            </a:r>
          </a:p>
          <a:p>
            <a:pPr lvl="4"/>
            <a:r>
              <a:rPr lang="en-US"/>
              <a:t>Body Level Five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7396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8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ACET-II One Column Enumerate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7C9BA041-A961-B54B-BD07-995D6718F7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266701"/>
            <a:ext cx="10972800" cy="632152"/>
          </a:xfrm>
          <a:prstGeom prst="rect">
            <a:avLst/>
          </a:prstGeom>
        </p:spPr>
        <p:txBody>
          <a:bodyPr vert="horz" lIns="0" tIns="45720" rIns="91440" bIns="45720" rtlCol="0"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Sample One-Column Text Slide – Title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8389983-A0A6-C548-B38F-3D123AFC7D3D}"/>
              </a:ext>
            </a:extLst>
          </p:cNvPr>
          <p:cNvCxnSpPr>
            <a:cxnSpLocks/>
          </p:cNvCxnSpPr>
          <p:nvPr userDrawn="1"/>
        </p:nvCxnSpPr>
        <p:spPr>
          <a:xfrm>
            <a:off x="0" y="927135"/>
            <a:ext cx="11582400" cy="0"/>
          </a:xfrm>
          <a:prstGeom prst="line">
            <a:avLst/>
          </a:prstGeom>
          <a:ln w="9525">
            <a:solidFill>
              <a:srgbClr val="8C15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Slide Number Placeholder 4">
            <a:extLst>
              <a:ext uri="{FF2B5EF4-FFF2-40B4-BE49-F238E27FC236}">
                <a16:creationId xmlns:a16="http://schemas.microsoft.com/office/drawing/2014/main" id="{52B5695C-A1FA-4F3C-B8F1-5354C8407A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30000" y="6579845"/>
            <a:ext cx="685801" cy="27815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EE9CB027-2821-4240-8431-A7F7AFE16A6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9600" y="1066800"/>
            <a:ext cx="10972800" cy="5182839"/>
          </a:xfrm>
        </p:spPr>
        <p:txBody>
          <a:bodyPr/>
          <a:lstStyle>
            <a:lvl1pPr marL="457200" indent="-457200">
              <a:buClr>
                <a:srgbClr val="8C1515"/>
              </a:buClr>
              <a:buSzPct val="120000"/>
              <a:buFont typeface="+mj-lt"/>
              <a:buAutoNum type="arabicPeriod"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860425" indent="-403225">
              <a:buClr>
                <a:srgbClr val="8C1515"/>
              </a:buClr>
              <a:buSzPct val="120000"/>
              <a:buFont typeface="+mj-lt"/>
              <a:buAutoNum type="alphaLcPeriod"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1257300" indent="-396875">
              <a:buClr>
                <a:srgbClr val="8C1515"/>
              </a:buClr>
              <a:buSzPct val="120000"/>
              <a:buFont typeface="+mj-lt"/>
              <a:buAutoNum type="romanLcPeriod"/>
              <a:tabLst>
                <a:tab pos="800100" algn="l"/>
              </a:tabLst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485900" indent="-288925">
              <a:buClr>
                <a:srgbClr val="8C1515"/>
              </a:buClr>
              <a:buSzPct val="120000"/>
              <a:buFont typeface="+mj-lt"/>
              <a:buAutoNum type="alphaLcPeriod"/>
              <a:tabLst>
                <a:tab pos="1546225" algn="l"/>
              </a:tabLst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828800" indent="-342900">
              <a:buClr>
                <a:srgbClr val="8C1515"/>
              </a:buClr>
              <a:buSzPct val="120000"/>
              <a:buFont typeface="+mj-lt"/>
              <a:buAutoNum type="romanLcPeriod"/>
              <a:tabLst>
                <a:tab pos="1257300" algn="l"/>
              </a:tabLst>
              <a:defRPr sz="1600" i="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r>
              <a:rPr lang="en-US"/>
              <a:t>Body Level One</a:t>
            </a:r>
          </a:p>
          <a:p>
            <a:pPr lvl="1"/>
            <a:r>
              <a:rPr lang="en-US"/>
              <a:t>Body Level Two</a:t>
            </a:r>
          </a:p>
          <a:p>
            <a:pPr lvl="2"/>
            <a:r>
              <a:rPr lang="en-US"/>
              <a:t>Body Level Three</a:t>
            </a:r>
          </a:p>
          <a:p>
            <a:pPr lvl="3"/>
            <a:r>
              <a:rPr lang="en-US"/>
              <a:t>Body Level Four</a:t>
            </a:r>
          </a:p>
          <a:p>
            <a:pPr lvl="4"/>
            <a:r>
              <a:rPr lang="en-US"/>
              <a:t>Body Level Five</a:t>
            </a:r>
          </a:p>
          <a:p>
            <a:endParaRPr lang="en-US"/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C5D5C995-BBE7-4DC5-82A7-3AFCEC0F3B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23176" y="6579844"/>
            <a:ext cx="8153566" cy="278156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r>
              <a:rPr lang="en-US"/>
              <a:t>E300 Collaboration Meeting                                           D. Storey            Emittance and Plasma Measurements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57027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8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ACET-II One Column Bullets Text on top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7C9BA041-A961-B54B-BD07-995D6718F7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266701"/>
            <a:ext cx="10972800" cy="632152"/>
          </a:xfrm>
          <a:prstGeom prst="rect">
            <a:avLst/>
          </a:prstGeom>
        </p:spPr>
        <p:txBody>
          <a:bodyPr vert="horz" lIns="0" tIns="45720" rIns="91440" bIns="45720" rtlCol="0"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Sample One-Column (no bullet on top) Text Slide – Title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8389983-A0A6-C548-B38F-3D123AFC7D3D}"/>
              </a:ext>
            </a:extLst>
          </p:cNvPr>
          <p:cNvCxnSpPr>
            <a:cxnSpLocks/>
          </p:cNvCxnSpPr>
          <p:nvPr userDrawn="1"/>
        </p:nvCxnSpPr>
        <p:spPr>
          <a:xfrm>
            <a:off x="0" y="927135"/>
            <a:ext cx="11582400" cy="0"/>
          </a:xfrm>
          <a:prstGeom prst="line">
            <a:avLst/>
          </a:prstGeom>
          <a:ln w="9525">
            <a:solidFill>
              <a:srgbClr val="8C15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Slide Number Placeholder 4">
            <a:extLst>
              <a:ext uri="{FF2B5EF4-FFF2-40B4-BE49-F238E27FC236}">
                <a16:creationId xmlns:a16="http://schemas.microsoft.com/office/drawing/2014/main" id="{52B5695C-A1FA-4F3C-B8F1-5354C8407A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30000" y="6579845"/>
            <a:ext cx="685801" cy="27815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EE9CB027-2821-4240-8431-A7F7AFE16A6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09600" y="1066800"/>
            <a:ext cx="10972800" cy="5182839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571500" indent="-228600">
              <a:buClr>
                <a:srgbClr val="8C1515"/>
              </a:buClr>
              <a:buSzPct val="120000"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800100" indent="-228600">
              <a:buClr>
                <a:srgbClr val="8C1515"/>
              </a:buClr>
              <a:buSzPct val="120000"/>
              <a:buFont typeface="Lato" panose="020F0502020204030203" pitchFamily="34" charset="0"/>
              <a:buChar char="-"/>
              <a:tabLst>
                <a:tab pos="800100" algn="l"/>
              </a:tabLst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028700" indent="-228600">
              <a:buClr>
                <a:srgbClr val="8C1515"/>
              </a:buClr>
              <a:buSzPct val="120000"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203325" indent="-168275">
              <a:buClr>
                <a:srgbClr val="8C1515"/>
              </a:buClr>
              <a:buSzPct val="120000"/>
              <a:buFont typeface="Lato" panose="020F0502020204030203" pitchFamily="34" charset="0"/>
              <a:buChar char="-"/>
              <a:tabLst>
                <a:tab pos="1257300" algn="l"/>
              </a:tabLst>
              <a:defRPr sz="1600" i="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Body Level Two</a:t>
            </a:r>
          </a:p>
          <a:p>
            <a:pPr lvl="2"/>
            <a:r>
              <a:rPr lang="en-US"/>
              <a:t>Body Level Three</a:t>
            </a:r>
          </a:p>
          <a:p>
            <a:pPr lvl="3"/>
            <a:r>
              <a:rPr lang="en-US"/>
              <a:t>Body Level Four</a:t>
            </a:r>
          </a:p>
          <a:p>
            <a:pPr lvl="4"/>
            <a:r>
              <a:rPr lang="en-US"/>
              <a:t>Body Level Five</a:t>
            </a:r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623F1FED-011F-471F-88F8-CB950D6D0D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23176" y="6579844"/>
            <a:ext cx="8153566" cy="278156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r>
              <a:rPr lang="en-US"/>
              <a:t>E300 Collaboration Meeting                                           D. Storey            Emittance and Plasma Measurements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21985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8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ACET-II Two Columns Bulle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8E85F4AE-8C31-4DC0-B0F0-1CF63A6BB6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266701"/>
            <a:ext cx="10972800" cy="632152"/>
          </a:xfrm>
          <a:prstGeom prst="rect">
            <a:avLst/>
          </a:prstGeom>
        </p:spPr>
        <p:txBody>
          <a:bodyPr vert="horz" lIns="0" tIns="45720" rIns="91440" bIns="45720" rtlCol="0"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Sample Two-Column Text Slide – Title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8BA3048-A13F-4292-9A2E-11D4117D5B07}"/>
              </a:ext>
            </a:extLst>
          </p:cNvPr>
          <p:cNvCxnSpPr>
            <a:cxnSpLocks/>
          </p:cNvCxnSpPr>
          <p:nvPr userDrawn="1"/>
        </p:nvCxnSpPr>
        <p:spPr>
          <a:xfrm>
            <a:off x="0" y="927135"/>
            <a:ext cx="11582400" cy="0"/>
          </a:xfrm>
          <a:prstGeom prst="line">
            <a:avLst/>
          </a:prstGeom>
          <a:ln w="9525">
            <a:solidFill>
              <a:srgbClr val="8C15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Slide Number Placeholder 4">
            <a:extLst>
              <a:ext uri="{FF2B5EF4-FFF2-40B4-BE49-F238E27FC236}">
                <a16:creationId xmlns:a16="http://schemas.microsoft.com/office/drawing/2014/main" id="{E4120259-0FA4-4A76-90B1-F00606DC03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30000" y="6579845"/>
            <a:ext cx="685801" cy="27815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C1DC9EE3-392F-415F-A850-42E2B809F4D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9600" y="1066801"/>
            <a:ext cx="5334000" cy="4991100"/>
          </a:xfrm>
        </p:spPr>
        <p:txBody>
          <a:bodyPr/>
          <a:lstStyle>
            <a:lvl1pPr marL="285750" indent="-285750">
              <a:buClr>
                <a:srgbClr val="8C1515"/>
              </a:buClr>
              <a:buSzPct val="120000"/>
              <a:buFont typeface="Arial" panose="020B0604020202020204" pitchFamily="34" charset="0"/>
              <a:buChar char="•"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571500" indent="-282575">
              <a:buClr>
                <a:srgbClr val="8C1515"/>
              </a:buClr>
              <a:buSzPct val="120000"/>
              <a:buFont typeface="Lato" panose="020F0502020204030203" pitchFamily="34" charset="0"/>
              <a:buChar char="-"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800100" indent="-228600">
              <a:buClr>
                <a:srgbClr val="8C1515"/>
              </a:buClr>
              <a:buSzPct val="120000"/>
              <a:tabLst>
                <a:tab pos="800100" algn="l"/>
              </a:tabLst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028700" indent="-228600">
              <a:buClr>
                <a:srgbClr val="8C1515"/>
              </a:buClr>
              <a:buSzPct val="120000"/>
              <a:buFont typeface="Lato" panose="020F0502020204030203" pitchFamily="34" charset="0"/>
              <a:buChar char="-"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257300" indent="-228600">
              <a:buClr>
                <a:srgbClr val="8C1515"/>
              </a:buClr>
              <a:buSzPct val="120000"/>
              <a:tabLst>
                <a:tab pos="1257300" algn="l"/>
              </a:tabLst>
              <a:defRPr sz="1600" i="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r>
              <a:rPr lang="en-US"/>
              <a:t>Body Level One</a:t>
            </a:r>
          </a:p>
          <a:p>
            <a:pPr lvl="1"/>
            <a:r>
              <a:rPr lang="en-US"/>
              <a:t>Body Level Two</a:t>
            </a:r>
          </a:p>
          <a:p>
            <a:pPr lvl="2"/>
            <a:r>
              <a:rPr lang="en-US"/>
              <a:t>Body Level Three</a:t>
            </a:r>
          </a:p>
          <a:p>
            <a:pPr lvl="3"/>
            <a:r>
              <a:rPr lang="en-US"/>
              <a:t>Body Level Four</a:t>
            </a:r>
          </a:p>
          <a:p>
            <a:pPr lvl="4"/>
            <a:r>
              <a:rPr lang="en-US"/>
              <a:t>Body Level Five</a:t>
            </a:r>
          </a:p>
          <a:p>
            <a:endParaRPr lang="en-US"/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30354DFA-1D8F-4A37-B7A4-CD949480DF1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48400" y="1066800"/>
            <a:ext cx="5334000" cy="4991100"/>
          </a:xfrm>
        </p:spPr>
        <p:txBody>
          <a:bodyPr/>
          <a:lstStyle>
            <a:lvl1pPr marL="285750" indent="-285750">
              <a:buClr>
                <a:srgbClr val="8C1515"/>
              </a:buClr>
              <a:buSzPct val="120000"/>
              <a:buFont typeface="Arial" panose="020B0604020202020204" pitchFamily="34" charset="0"/>
              <a:buChar char="•"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571500" indent="-282575">
              <a:buClr>
                <a:srgbClr val="8C1515"/>
              </a:buClr>
              <a:buSzPct val="120000"/>
              <a:buFont typeface="Lato" panose="020F0502020204030203" pitchFamily="34" charset="0"/>
              <a:buChar char="-"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800100" indent="-228600">
              <a:buClr>
                <a:srgbClr val="8C1515"/>
              </a:buClr>
              <a:buSzPct val="120000"/>
              <a:tabLst>
                <a:tab pos="800100" algn="l"/>
              </a:tabLst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028700" indent="-228600">
              <a:buClr>
                <a:srgbClr val="8C1515"/>
              </a:buClr>
              <a:buSzPct val="120000"/>
              <a:buFont typeface="Lato" panose="020F0502020204030203" pitchFamily="34" charset="0"/>
              <a:buChar char="-"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257300" indent="-228600">
              <a:buClr>
                <a:srgbClr val="8C1515"/>
              </a:buClr>
              <a:buSzPct val="120000"/>
              <a:tabLst>
                <a:tab pos="1257300" algn="l"/>
              </a:tabLst>
              <a:defRPr sz="1600" i="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r>
              <a:rPr lang="en-US"/>
              <a:t>Body Level One</a:t>
            </a:r>
          </a:p>
          <a:p>
            <a:pPr lvl="1"/>
            <a:r>
              <a:rPr lang="en-US"/>
              <a:t>Body Level Two</a:t>
            </a:r>
          </a:p>
          <a:p>
            <a:pPr lvl="2"/>
            <a:r>
              <a:rPr lang="en-US"/>
              <a:t>Body Level Three</a:t>
            </a:r>
          </a:p>
          <a:p>
            <a:pPr lvl="3"/>
            <a:r>
              <a:rPr lang="en-US"/>
              <a:t>Body Level Four</a:t>
            </a:r>
          </a:p>
          <a:p>
            <a:pPr lvl="4"/>
            <a:r>
              <a:rPr lang="en-US"/>
              <a:t>Body Level Five</a:t>
            </a:r>
          </a:p>
          <a:p>
            <a:endParaRPr lang="en-US"/>
          </a:p>
        </p:txBody>
      </p:sp>
      <p:sp>
        <p:nvSpPr>
          <p:cNvPr id="8" name="Footer Placeholder 2">
            <a:extLst>
              <a:ext uri="{FF2B5EF4-FFF2-40B4-BE49-F238E27FC236}">
                <a16:creationId xmlns:a16="http://schemas.microsoft.com/office/drawing/2014/main" id="{0C4B82A9-5706-4C80-A1CB-56774C7E5C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23176" y="6579844"/>
            <a:ext cx="8153566" cy="278156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r>
              <a:rPr lang="en-US"/>
              <a:t>E300 Collaboration Meeting                                           D. Storey            Emittance and Plasma Measurements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23880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176">
          <p15:clr>
            <a:srgbClr val="FBAE40"/>
          </p15:clr>
        </p15:guide>
        <p15:guide id="2" orient="horz" pos="888">
          <p15:clr>
            <a:srgbClr val="FBAE40"/>
          </p15:clr>
        </p15:guide>
        <p15:guide id="3" orient="horz" pos="3816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ACET-II One Pictur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540163D6-781A-724D-8FD5-B6254B8285E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9600" y="1107621"/>
            <a:ext cx="6929879" cy="4950264"/>
          </a:xfrm>
          <a:noFill/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D7304A26-5011-724E-8C96-DFA08D60CFC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869048" y="1107621"/>
            <a:ext cx="3373438" cy="398482"/>
          </a:xfrm>
        </p:spPr>
        <p:txBody>
          <a:bodyPr/>
          <a:lstStyle>
            <a:lvl1pPr>
              <a:defRPr sz="2000">
                <a:solidFill>
                  <a:srgbClr val="8C1515"/>
                </a:solidFill>
                <a:latin typeface="Lato" panose="020F0502020204030203" pitchFamily="34" charset="77"/>
              </a:defRPr>
            </a:lvl1pPr>
            <a:lvl2pPr>
              <a:defRPr sz="2000">
                <a:latin typeface="Lato" panose="020F0502020204030203" pitchFamily="34" charset="77"/>
              </a:defRPr>
            </a:lvl2pPr>
          </a:lstStyle>
          <a:p>
            <a:pPr lvl="0"/>
            <a:r>
              <a:rPr lang="en-US"/>
              <a:t>Click to edit Subtitle style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DA0C1017-97FA-6D48-9A0D-090E555BB0D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869049" y="1602470"/>
            <a:ext cx="3373437" cy="4455415"/>
          </a:xfrm>
        </p:spPr>
        <p:txBody>
          <a:bodyPr/>
          <a:lstStyle>
            <a:lvl1pPr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D21CDA69-321C-44F8-8792-49CF7CDB232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266701"/>
            <a:ext cx="10972800" cy="632152"/>
          </a:xfrm>
          <a:prstGeom prst="rect">
            <a:avLst/>
          </a:prstGeom>
        </p:spPr>
        <p:txBody>
          <a:bodyPr vert="horz" lIns="0" tIns="45720" rIns="91440" bIns="45720" rtlCol="0"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Sample Picture Slide – Title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CCC9877-C055-4691-8C6D-2AD61E840EC3}"/>
              </a:ext>
            </a:extLst>
          </p:cNvPr>
          <p:cNvCxnSpPr>
            <a:cxnSpLocks/>
          </p:cNvCxnSpPr>
          <p:nvPr userDrawn="1"/>
        </p:nvCxnSpPr>
        <p:spPr>
          <a:xfrm>
            <a:off x="0" y="927135"/>
            <a:ext cx="11582400" cy="0"/>
          </a:xfrm>
          <a:prstGeom prst="line">
            <a:avLst/>
          </a:prstGeom>
          <a:ln w="9525">
            <a:solidFill>
              <a:srgbClr val="8C15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DD4D98FE-9D3E-4384-A871-87C9B47FC6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30000" y="6579845"/>
            <a:ext cx="685801" cy="27815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97E2317E-A3EE-43F0-BB3D-A33EDFB3C4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23176" y="6579844"/>
            <a:ext cx="8153566" cy="278156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r>
              <a:rPr lang="en-US"/>
              <a:t>E300 Collaboration Meeting                                           D. Storey            Emittance and Plasma Measurements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31552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ACET-II Three Pictur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B900D276-A095-C04E-87EF-52D8AB07589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4601585"/>
            <a:ext cx="3367810" cy="1456300"/>
          </a:xfrm>
        </p:spPr>
        <p:txBody>
          <a:bodyPr/>
          <a:lstStyle>
            <a:lvl1pPr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edit text style</a:t>
            </a:r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B8441375-8C84-C841-911D-88542B35A79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9600" y="4104388"/>
            <a:ext cx="3367810" cy="398482"/>
          </a:xfrm>
        </p:spPr>
        <p:txBody>
          <a:bodyPr/>
          <a:lstStyle>
            <a:lvl1pPr>
              <a:defRPr sz="2000">
                <a:solidFill>
                  <a:srgbClr val="8C1515"/>
                </a:solidFill>
                <a:latin typeface="Lato" panose="020F0502020204030203" pitchFamily="34" charset="77"/>
              </a:defRPr>
            </a:lvl1pPr>
            <a:lvl2pPr>
              <a:defRPr sz="2000">
                <a:latin typeface="Lato" panose="020F0502020204030203" pitchFamily="34" charset="77"/>
              </a:defRPr>
            </a:lvl2pPr>
          </a:lstStyle>
          <a:p>
            <a:pPr lvl="0"/>
            <a:r>
              <a:rPr lang="en-US"/>
              <a:t>Click to edit Subtitle style</a:t>
            </a:r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BB74CA02-6ACC-C34A-93C2-F1C4FBF691F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419600" y="4601585"/>
            <a:ext cx="3367810" cy="1456300"/>
          </a:xfrm>
        </p:spPr>
        <p:txBody>
          <a:bodyPr/>
          <a:lstStyle>
            <a:lvl1pPr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edit text style</a:t>
            </a:r>
          </a:p>
        </p:txBody>
      </p:sp>
      <p:sp>
        <p:nvSpPr>
          <p:cNvPr id="33" name="Text Placeholder 10">
            <a:extLst>
              <a:ext uri="{FF2B5EF4-FFF2-40B4-BE49-F238E27FC236}">
                <a16:creationId xmlns:a16="http://schemas.microsoft.com/office/drawing/2014/main" id="{F5CB8DA2-2802-6844-8B57-D6BA2C9B5B7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9600" y="4104388"/>
            <a:ext cx="3367810" cy="398482"/>
          </a:xfrm>
        </p:spPr>
        <p:txBody>
          <a:bodyPr/>
          <a:lstStyle>
            <a:lvl1pPr>
              <a:defRPr sz="2000">
                <a:solidFill>
                  <a:srgbClr val="8C1515"/>
                </a:solidFill>
                <a:latin typeface="Lato" panose="020F0502020204030203" pitchFamily="34" charset="77"/>
              </a:defRPr>
            </a:lvl1pPr>
            <a:lvl2pPr>
              <a:defRPr sz="2000">
                <a:latin typeface="Lato" panose="020F0502020204030203" pitchFamily="34" charset="77"/>
              </a:defRPr>
            </a:lvl2pPr>
          </a:lstStyle>
          <a:p>
            <a:pPr lvl="0"/>
            <a:r>
              <a:rPr lang="en-US"/>
              <a:t>Click to edit Subtitle style</a:t>
            </a:r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DB7BAAD2-9EFA-544C-A721-31CB8385573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214589" y="4601585"/>
            <a:ext cx="3367810" cy="1456300"/>
          </a:xfrm>
        </p:spPr>
        <p:txBody>
          <a:bodyPr/>
          <a:lstStyle>
            <a:lvl1pPr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edit text style</a:t>
            </a:r>
          </a:p>
        </p:txBody>
      </p:sp>
      <p:sp>
        <p:nvSpPr>
          <p:cNvPr id="36" name="Text Placeholder 10">
            <a:extLst>
              <a:ext uri="{FF2B5EF4-FFF2-40B4-BE49-F238E27FC236}">
                <a16:creationId xmlns:a16="http://schemas.microsoft.com/office/drawing/2014/main" id="{416148D1-6829-5046-B19C-F0DDDE27D46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214589" y="4104388"/>
            <a:ext cx="3367810" cy="398482"/>
          </a:xfrm>
        </p:spPr>
        <p:txBody>
          <a:bodyPr/>
          <a:lstStyle>
            <a:lvl1pPr>
              <a:defRPr sz="2000">
                <a:solidFill>
                  <a:srgbClr val="8C1515"/>
                </a:solidFill>
                <a:latin typeface="Lato" panose="020F0502020204030203" pitchFamily="34" charset="77"/>
              </a:defRPr>
            </a:lvl1pPr>
            <a:lvl2pPr>
              <a:defRPr sz="2000">
                <a:latin typeface="Lato" panose="020F0502020204030203" pitchFamily="34" charset="77"/>
              </a:defRPr>
            </a:lvl2pPr>
          </a:lstStyle>
          <a:p>
            <a:pPr lvl="0"/>
            <a:r>
              <a:rPr lang="en-US"/>
              <a:t>Click to edit Subtitle style</a:t>
            </a:r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EA372B3D-7EB0-4019-9D38-F88D2013C8B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266701"/>
            <a:ext cx="10972800" cy="632152"/>
          </a:xfrm>
          <a:prstGeom prst="rect">
            <a:avLst/>
          </a:prstGeom>
        </p:spPr>
        <p:txBody>
          <a:bodyPr vert="horz" lIns="0" tIns="45720" rIns="91440" bIns="45720" rtlCol="0"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Sample 3 Picture Slide -Title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F128717-5F15-43AC-B84B-E4AA663506C9}"/>
              </a:ext>
            </a:extLst>
          </p:cNvPr>
          <p:cNvCxnSpPr>
            <a:cxnSpLocks/>
          </p:cNvCxnSpPr>
          <p:nvPr userDrawn="1"/>
        </p:nvCxnSpPr>
        <p:spPr>
          <a:xfrm>
            <a:off x="0" y="927135"/>
            <a:ext cx="11582400" cy="0"/>
          </a:xfrm>
          <a:prstGeom prst="line">
            <a:avLst/>
          </a:prstGeom>
          <a:ln w="9525">
            <a:solidFill>
              <a:srgbClr val="8C15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Slide Number Placeholder 4">
            <a:extLst>
              <a:ext uri="{FF2B5EF4-FFF2-40B4-BE49-F238E27FC236}">
                <a16:creationId xmlns:a16="http://schemas.microsoft.com/office/drawing/2014/main" id="{94CB06E2-3A86-44AF-A85C-BA34696CB8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30000" y="6579845"/>
            <a:ext cx="685801" cy="27815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0" name="Picture Placeholder 2">
            <a:extLst>
              <a:ext uri="{FF2B5EF4-FFF2-40B4-BE49-F238E27FC236}">
                <a16:creationId xmlns:a16="http://schemas.microsoft.com/office/drawing/2014/main" id="{164815CB-8216-45B0-9872-22A8B28E3161}"/>
              </a:ext>
            </a:extLst>
          </p:cNvPr>
          <p:cNvSpPr>
            <a:spLocks noGrp="1"/>
          </p:cNvSpPr>
          <p:nvPr>
            <p:ph type="pic" idx="12"/>
          </p:nvPr>
        </p:nvSpPr>
        <p:spPr>
          <a:xfrm>
            <a:off x="609600" y="1103200"/>
            <a:ext cx="3367810" cy="2814642"/>
          </a:xfrm>
          <a:noFill/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22" name="Picture Placeholder 2">
            <a:extLst>
              <a:ext uri="{FF2B5EF4-FFF2-40B4-BE49-F238E27FC236}">
                <a16:creationId xmlns:a16="http://schemas.microsoft.com/office/drawing/2014/main" id="{157DB597-DE05-44FF-8DC6-F352AC4508AD}"/>
              </a:ext>
            </a:extLst>
          </p:cNvPr>
          <p:cNvSpPr>
            <a:spLocks noGrp="1"/>
          </p:cNvSpPr>
          <p:nvPr>
            <p:ph type="pic" idx="26"/>
          </p:nvPr>
        </p:nvSpPr>
        <p:spPr>
          <a:xfrm>
            <a:off x="4419599" y="1098442"/>
            <a:ext cx="3367810" cy="2814642"/>
          </a:xfrm>
          <a:noFill/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23" name="Picture Placeholder 2">
            <a:extLst>
              <a:ext uri="{FF2B5EF4-FFF2-40B4-BE49-F238E27FC236}">
                <a16:creationId xmlns:a16="http://schemas.microsoft.com/office/drawing/2014/main" id="{38AC483F-E4F7-4805-87A0-3E64A9D882CB}"/>
              </a:ext>
            </a:extLst>
          </p:cNvPr>
          <p:cNvSpPr>
            <a:spLocks noGrp="1"/>
          </p:cNvSpPr>
          <p:nvPr>
            <p:ph type="pic" idx="27"/>
          </p:nvPr>
        </p:nvSpPr>
        <p:spPr>
          <a:xfrm>
            <a:off x="8214589" y="1103200"/>
            <a:ext cx="3367810" cy="2814642"/>
          </a:xfrm>
          <a:noFill/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16" name="Footer Placeholder 2">
            <a:extLst>
              <a:ext uri="{FF2B5EF4-FFF2-40B4-BE49-F238E27FC236}">
                <a16:creationId xmlns:a16="http://schemas.microsoft.com/office/drawing/2014/main" id="{271E42E3-FBA9-4F51-9A01-A8FE1A6793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23176" y="6579844"/>
            <a:ext cx="8153566" cy="278156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r>
              <a:rPr lang="en-US"/>
              <a:t>E300 Collaboration Meeting                                           D. Storey            Emittance and Plasma Measurements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00215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FACET_II Separation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A96C29BD-F121-614E-937A-0FE2936909D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19200" y="2117553"/>
            <a:ext cx="9753600" cy="1463846"/>
          </a:xfrm>
        </p:spPr>
        <p:txBody>
          <a:bodyPr anchor="b">
            <a:normAutofit/>
          </a:bodyPr>
          <a:lstStyle>
            <a:lvl1pPr algn="ctr">
              <a:defRPr sz="7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Questions?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325F811-2A79-9F4C-80E3-5C2145650C93}"/>
              </a:ext>
            </a:extLst>
          </p:cNvPr>
          <p:cNvCxnSpPr>
            <a:cxnSpLocks/>
          </p:cNvCxnSpPr>
          <p:nvPr userDrawn="1"/>
        </p:nvCxnSpPr>
        <p:spPr>
          <a:xfrm>
            <a:off x="0" y="5868971"/>
            <a:ext cx="12192000" cy="0"/>
          </a:xfrm>
          <a:prstGeom prst="line">
            <a:avLst/>
          </a:prstGeom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Graphic 21">
            <a:extLst>
              <a:ext uri="{FF2B5EF4-FFF2-40B4-BE49-F238E27FC236}">
                <a16:creationId xmlns:a16="http://schemas.microsoft.com/office/drawing/2014/main" id="{2BBD6D63-68E7-7543-862D-BA63B5F68F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0766" y="6016339"/>
            <a:ext cx="2423615" cy="462690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C2D8E87E-D5FA-C044-B53C-5AD169C3FB6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845604" y="6057901"/>
            <a:ext cx="2611668" cy="43527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C9B2673-022A-46B7-8B2A-C3C7E3169351}"/>
              </a:ext>
            </a:extLst>
          </p:cNvPr>
          <p:cNvSpPr txBox="1"/>
          <p:nvPr userDrawn="1"/>
        </p:nvSpPr>
        <p:spPr>
          <a:xfrm>
            <a:off x="572033" y="4800600"/>
            <a:ext cx="5947562" cy="478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 sz="2400">
                <a:latin typeface="Arial"/>
                <a:ea typeface="Arial"/>
                <a:cs typeface="Arial"/>
                <a:sym typeface="Arial"/>
              </a:defRPr>
            </a:pPr>
            <a:r>
              <a:rPr lang="en-US" sz="2400" kern="1200" dirty="0">
                <a:solidFill>
                  <a:srgbClr val="8C1515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E300 Collaboration Meeting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B3AF7FE-0961-4A74-9539-A5881EDE347C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981200" y="653299"/>
            <a:ext cx="3994182" cy="91439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05971B4-41AC-4B5F-A8A1-DE6213F4440D}"/>
              </a:ext>
            </a:extLst>
          </p:cNvPr>
          <p:cNvSpPr txBox="1"/>
          <p:nvPr userDrawn="1"/>
        </p:nvSpPr>
        <p:spPr>
          <a:xfrm>
            <a:off x="6147477" y="814085"/>
            <a:ext cx="405728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  <a:ea typeface="+mn-ea"/>
                <a:cs typeface="+mn-cs"/>
              </a:rPr>
              <a:t>Facility for Advanced Accelerator Experimental Tests</a:t>
            </a:r>
            <a:endParaRPr lang="en-US" sz="2100" b="1">
              <a:ln w="6350">
                <a:noFill/>
              </a:ln>
              <a:solidFill>
                <a:schemeClr val="bg2">
                  <a:lumMod val="25000"/>
                </a:schemeClr>
              </a:solidFill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D60C796-22C5-47E0-8B2D-D75D02A052FB}"/>
              </a:ext>
            </a:extLst>
          </p:cNvPr>
          <p:cNvCxnSpPr>
            <a:cxnSpLocks/>
          </p:cNvCxnSpPr>
          <p:nvPr userDrawn="1"/>
        </p:nvCxnSpPr>
        <p:spPr>
          <a:xfrm>
            <a:off x="6096000" y="898352"/>
            <a:ext cx="0" cy="549448"/>
          </a:xfrm>
          <a:prstGeom prst="line">
            <a:avLst/>
          </a:prstGeom>
          <a:ln w="317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38860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32">
          <p15:clr>
            <a:srgbClr val="FBAE40"/>
          </p15:clr>
        </p15:guide>
        <p15:guide id="2" orient="horz" pos="2160">
          <p15:clr>
            <a:srgbClr val="FBAE40"/>
          </p15:clr>
        </p15:guide>
        <p15:guide id="3" orient="horz" pos="3696">
          <p15:clr>
            <a:srgbClr val="FBAE40"/>
          </p15:clr>
        </p15:guide>
        <p15:guide id="4" orient="horz" pos="26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sv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6D01802-AD12-A14F-B8F8-0BBD77EB80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8786" y="636586"/>
            <a:ext cx="10825858" cy="1074519"/>
          </a:xfrm>
          <a:prstGeom prst="rect">
            <a:avLst/>
          </a:prstGeom>
        </p:spPr>
        <p:txBody>
          <a:bodyPr vert="horz" lIns="0" tIns="45720" rIns="91440" bIns="45720" rtlCol="0" anchor="b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CDFEB2-9325-5E46-8613-F4E89B1406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8786" y="1998482"/>
            <a:ext cx="10825858" cy="3996966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sz="1400">
              <a:solidFill>
                <a:srgbClr val="544948"/>
              </a:solidFill>
              <a:latin typeface="Lato" panose="020F0502020204030203" pitchFamily="34" charset="77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AD2AA61-9E2F-423C-B88A-1BEC3051E4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30000" y="6579845"/>
            <a:ext cx="685801" cy="27815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819E1CD8-FE97-40C8-8154-1E5EFDF68A7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76048" y="6617293"/>
            <a:ext cx="643152" cy="212519"/>
          </a:xfrm>
          <a:prstGeom prst="rect">
            <a:avLst/>
          </a:prstGeom>
        </p:spPr>
      </p:pic>
      <p:sp>
        <p:nvSpPr>
          <p:cNvPr id="8" name="Footer Placeholder 2">
            <a:extLst>
              <a:ext uri="{FF2B5EF4-FFF2-40B4-BE49-F238E27FC236}">
                <a16:creationId xmlns:a16="http://schemas.microsoft.com/office/drawing/2014/main" id="{6368C866-1792-47B5-986D-1E269CD8CA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23176" y="6579844"/>
            <a:ext cx="8153566" cy="278156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r>
              <a:rPr lang="en-US"/>
              <a:t>E300 Collaboration Meeting                                           D. Storey            Emittance and Plasma Measurements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4540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2" r:id="rId2"/>
    <p:sldLayoutId id="2147483695" r:id="rId3"/>
    <p:sldLayoutId id="2147483696" r:id="rId4"/>
    <p:sldLayoutId id="2147483690" r:id="rId5"/>
    <p:sldLayoutId id="2147483691" r:id="rId6"/>
    <p:sldLayoutId id="2147483692" r:id="rId7"/>
    <p:sldLayoutId id="2147483694" r:id="rId8"/>
    <p:sldLayoutId id="2147483703" r:id="rId9"/>
    <p:sldLayoutId id="2147483704" r:id="rId10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kern="1200">
          <a:solidFill>
            <a:srgbClr val="8C1515"/>
          </a:solidFill>
          <a:latin typeface="Lato" panose="020F0502020204030203" pitchFamily="34" charset="77"/>
          <a:ea typeface="+mj-ea"/>
          <a:cs typeface="+mj-cs"/>
        </a:defRPr>
      </a:lvl1pPr>
    </p:titleStyle>
    <p:bodyStyle>
      <a:lvl1pPr marL="0" marR="0" indent="0" algn="l" defTabSz="914400" rtl="0" eaLnBrk="1" latinLnBrk="0" hangingPunct="1">
        <a:lnSpc>
          <a:spcPct val="100000"/>
        </a:lnSpc>
        <a:spcBef>
          <a:spcPts val="500"/>
        </a:spcBef>
        <a:spcAft>
          <a:spcPts val="0"/>
        </a:spcAft>
        <a:buFontTx/>
        <a:buNone/>
        <a:defRPr sz="1600" kern="1200">
          <a:solidFill>
            <a:schemeClr val="tx1">
              <a:lumMod val="75000"/>
              <a:lumOff val="25000"/>
            </a:schemeClr>
          </a:solidFill>
          <a:latin typeface="Lato" panose="020F0502020204030203" pitchFamily="34" charset="77"/>
          <a:ea typeface="+mn-ea"/>
          <a:cs typeface="+mn-cs"/>
        </a:defRPr>
      </a:lvl1pPr>
      <a:lvl2pPr marL="457200" marR="0" indent="-168275" algn="l" defTabSz="914400" rtl="0" eaLnBrk="1" latinLnBrk="0" hangingPunct="1">
        <a:lnSpc>
          <a:spcPct val="100000"/>
        </a:lnSpc>
        <a:spcBef>
          <a:spcPts val="500"/>
        </a:spcBef>
        <a:spcAft>
          <a:spcPts val="0"/>
        </a:spcAft>
        <a:buClr>
          <a:srgbClr val="8C1515"/>
        </a:buClr>
        <a:buSzPct val="120000"/>
        <a:buFont typeface="Arial" panose="020B0604020202020204" pitchFamily="34" charset="0"/>
        <a:buChar char="•"/>
        <a:tabLst/>
        <a:defRPr sz="1600" kern="1200">
          <a:solidFill>
            <a:schemeClr val="tx1">
              <a:lumMod val="75000"/>
              <a:lumOff val="25000"/>
            </a:schemeClr>
          </a:solidFill>
          <a:latin typeface="Lato" panose="020F0502020204030203" pitchFamily="34" charset="77"/>
          <a:ea typeface="+mn-ea"/>
          <a:cs typeface="+mn-cs"/>
        </a:defRPr>
      </a:lvl2pPr>
      <a:lvl3pPr marL="858838" marR="0" indent="-168275" algn="l" defTabSz="914400" rtl="0" eaLnBrk="1" latinLnBrk="0" hangingPunct="1">
        <a:lnSpc>
          <a:spcPct val="100000"/>
        </a:lnSpc>
        <a:spcBef>
          <a:spcPts val="500"/>
        </a:spcBef>
        <a:spcAft>
          <a:spcPts val="0"/>
        </a:spcAft>
        <a:buClr>
          <a:srgbClr val="8C1515"/>
        </a:buClr>
        <a:buSzPct val="120000"/>
        <a:buFont typeface="Arial" panose="020B0604020202020204" pitchFamily="34" charset="0"/>
        <a:buChar char="•"/>
        <a:tabLst/>
        <a:defRPr sz="1600" kern="1200">
          <a:solidFill>
            <a:schemeClr val="tx1">
              <a:lumMod val="75000"/>
              <a:lumOff val="25000"/>
            </a:schemeClr>
          </a:solidFill>
          <a:latin typeface="Lato" panose="020F0502020204030203" pitchFamily="34" charset="77"/>
          <a:ea typeface="+mn-ea"/>
          <a:cs typeface="+mn-cs"/>
        </a:defRPr>
      </a:lvl3pPr>
      <a:lvl4pPr marL="1316038" indent="-168275" algn="l" defTabSz="914400" rtl="0" eaLnBrk="1" latinLnBrk="0" hangingPunct="1">
        <a:lnSpc>
          <a:spcPct val="100000"/>
        </a:lnSpc>
        <a:spcBef>
          <a:spcPts val="500"/>
        </a:spcBef>
        <a:buClr>
          <a:srgbClr val="8C1515"/>
        </a:buClr>
        <a:buSzPct val="120000"/>
        <a:buFont typeface="Arial" panose="020B0604020202020204" pitchFamily="34" charset="0"/>
        <a:buChar char="•"/>
        <a:tabLst/>
        <a:defRPr sz="1400" kern="1200">
          <a:solidFill>
            <a:schemeClr val="tx1">
              <a:lumMod val="75000"/>
              <a:lumOff val="25000"/>
            </a:schemeClr>
          </a:solidFill>
          <a:latin typeface="Lato" panose="020F0502020204030203" pitchFamily="34" charset="77"/>
          <a:ea typeface="+mn-ea"/>
          <a:cs typeface="+mn-cs"/>
        </a:defRPr>
      </a:lvl4pPr>
      <a:lvl5pPr marL="1662113" indent="-168275" algn="l" defTabSz="914400" rtl="0" eaLnBrk="1" latinLnBrk="0" hangingPunct="1">
        <a:lnSpc>
          <a:spcPct val="100000"/>
        </a:lnSpc>
        <a:spcBef>
          <a:spcPts val="500"/>
        </a:spcBef>
        <a:buClr>
          <a:srgbClr val="8C1515"/>
        </a:buClr>
        <a:buSzPct val="120000"/>
        <a:buFont typeface="Arial" panose="020B0604020202020204" pitchFamily="34" charset="0"/>
        <a:buChar char="•"/>
        <a:tabLst/>
        <a:defRPr sz="1400" b="0" i="1" kern="1200">
          <a:solidFill>
            <a:schemeClr val="tx1">
              <a:lumMod val="75000"/>
              <a:lumOff val="25000"/>
            </a:schemeClr>
          </a:solidFill>
          <a:latin typeface="Lato" panose="020F0502020204030203" pitchFamily="34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88" userDrawn="1">
          <p15:clr>
            <a:srgbClr val="F26B43"/>
          </p15:clr>
        </p15:guide>
        <p15:guide id="2" orient="horz" pos="408" userDrawn="1">
          <p15:clr>
            <a:srgbClr val="F26B43"/>
          </p15:clr>
        </p15:guide>
        <p15:guide id="3" orient="horz" pos="1104" userDrawn="1">
          <p15:clr>
            <a:srgbClr val="F26B43"/>
          </p15:clr>
        </p15:guide>
        <p15:guide id="4" orient="horz" pos="1464" userDrawn="1">
          <p15:clr>
            <a:srgbClr val="F26B43"/>
          </p15:clr>
        </p15:guide>
        <p15:guide id="5" pos="3840" userDrawn="1">
          <p15:clr>
            <a:srgbClr val="F26B43"/>
          </p15:clr>
        </p15:guide>
        <p15:guide id="6" pos="504" userDrawn="1">
          <p15:clr>
            <a:srgbClr val="F26B43"/>
          </p15:clr>
        </p15:guide>
        <p15:guide id="7" pos="7152" userDrawn="1">
          <p15:clr>
            <a:srgbClr val="F26B43"/>
          </p15:clr>
        </p15:guide>
        <p15:guide id="8" orient="horz" pos="3984" userDrawn="1">
          <p15:clr>
            <a:srgbClr val="F26B43"/>
          </p15:clr>
        </p15:guide>
        <p15:guide id="9" orient="horz" pos="4128" userDrawn="1">
          <p15:clr>
            <a:srgbClr val="F26B43"/>
          </p15:clr>
        </p15:guide>
        <p15:guide id="10" orient="horz" pos="3816" userDrawn="1">
          <p15:clr>
            <a:srgbClr val="F26B43"/>
          </p15:clr>
        </p15:guide>
        <p15:guide id="11" pos="43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424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3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jpg"/><Relationship Id="rId9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B1074CF-BCB8-4CED-A8E1-555571C40DB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Differential Pumping Update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4AA7CC-E6EE-4895-B7BB-B3EC4641D68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sz="2000" dirty="0"/>
              <a:t>Doug Storey</a:t>
            </a:r>
          </a:p>
          <a:p>
            <a:r>
              <a:rPr lang="en-US" dirty="0"/>
              <a:t>10/6/2022</a:t>
            </a:r>
          </a:p>
        </p:txBody>
      </p:sp>
    </p:spTree>
    <p:extLst>
      <p:ext uri="{BB962C8B-B14F-4D97-AF65-F5344CB8AC3E}">
        <p14:creationId xmlns:p14="http://schemas.microsoft.com/office/powerpoint/2010/main" val="24428807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F195AD1-8560-4D9D-9686-B742229DCD7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15900952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024D44-784A-C5EE-C191-B4383699A4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6AE2AFA-71AB-2AE4-2669-9DD926B1BB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CB9D2A-229B-8CE4-61EC-8C1F43E3206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C953B7-BF34-43FF-9741-AE1826F881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E300 Collaboration Meeting                                           D. Storey            Emittance and Plasma Measurements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47278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09B7DB-34EF-46D1-05C1-457B1BC9A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Conductance through an </a:t>
            </a:r>
            <a:r>
              <a:rPr lang="en-US" dirty="0" err="1"/>
              <a:t>oriface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F1BFA9F-F8BF-FFEF-7EDB-A088338C23D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Conductance in viscous flow through an orifice is ~constant with pressure when </a:t>
                </a:r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&lt;0.03</m:t>
                        </m:r>
                      </m:den>
                    </m:f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F1BFA9F-F8BF-FFEF-7EDB-A088338C23D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982" t="-2071" r="-2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562F09-478C-9E0B-92E7-944323CE9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2BB89-CC69-4B39-A5D2-4C0355A429A8}" type="slidenum">
              <a:rPr lang="en-US" smtClean="0"/>
              <a:t>12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193A876-1819-D7EA-7AED-9553B6DE7E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805" y="2268672"/>
            <a:ext cx="5656729" cy="409085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F0FFB0C-4AE7-E7A1-B595-90F737D951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96534" y="2274833"/>
            <a:ext cx="5656730" cy="4090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1699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50883E-0A66-2D6C-BA21-9B06F25A6D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Everything is getting damaged by the beam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3310877-9045-DE3F-8F36-308BF9E34C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D. Storey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381689-142D-B4A1-79EA-32F87A4B32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B86D5AB-A29C-3A66-4EEC-3A358263CE9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09600" y="1066801"/>
            <a:ext cx="10972800" cy="632152"/>
          </a:xfrm>
        </p:spPr>
        <p:txBody>
          <a:bodyPr/>
          <a:lstStyle/>
          <a:p>
            <a:r>
              <a:rPr lang="en-US" dirty="0"/>
              <a:t>Beryllium window: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Wire scanner		   •  DTOTR YAG	   •  Vacuum exit window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4CCC1ECA-6CF2-14B3-7506-A2208B76E6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758" y="4535939"/>
            <a:ext cx="2962896" cy="1903359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48423BC9-36D0-3B54-F648-3D43787D7E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0808" y="4476495"/>
            <a:ext cx="2729632" cy="2381505"/>
          </a:xfrm>
          <a:prstGeom prst="rect">
            <a:avLst/>
          </a:prstGeom>
        </p:spPr>
      </p:pic>
      <p:pic>
        <p:nvPicPr>
          <p:cNvPr id="34" name="Picture 33" descr="A picture containing curtain, indoor, furniture, shower&#10;&#10;Description automatically generated">
            <a:extLst>
              <a:ext uri="{FF2B5EF4-FFF2-40B4-BE49-F238E27FC236}">
                <a16:creationId xmlns:a16="http://schemas.microsoft.com/office/drawing/2014/main" id="{3E169B00-56C3-9F61-31AE-3776D7907D9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322" t="35378" r="15977" b="33859"/>
          <a:stretch/>
        </p:blipFill>
        <p:spPr>
          <a:xfrm>
            <a:off x="7495258" y="4583442"/>
            <a:ext cx="3173566" cy="2109714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84831FB4-D9A0-95F4-E0F8-AB294AC689FE}"/>
              </a:ext>
            </a:extLst>
          </p:cNvPr>
          <p:cNvGrpSpPr/>
          <p:nvPr/>
        </p:nvGrpSpPr>
        <p:grpSpPr>
          <a:xfrm>
            <a:off x="99261" y="1552339"/>
            <a:ext cx="10659642" cy="2267405"/>
            <a:chOff x="975561" y="1630182"/>
            <a:chExt cx="10659642" cy="2267405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4F9DF352-A299-5BDF-1547-0DE57460F170}"/>
                </a:ext>
              </a:extLst>
            </p:cNvPr>
            <p:cNvGrpSpPr/>
            <p:nvPr/>
          </p:nvGrpSpPr>
          <p:grpSpPr>
            <a:xfrm>
              <a:off x="975561" y="1630182"/>
              <a:ext cx="10659642" cy="2231003"/>
              <a:chOff x="975561" y="1630182"/>
              <a:chExt cx="11487214" cy="2443615"/>
            </a:xfrm>
          </p:grpSpPr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5BAFCE11-9136-D074-8326-D2A2658AEFE2}"/>
                  </a:ext>
                </a:extLst>
              </p:cNvPr>
              <p:cNvGrpSpPr/>
              <p:nvPr/>
            </p:nvGrpSpPr>
            <p:grpSpPr>
              <a:xfrm>
                <a:off x="987072" y="1630182"/>
                <a:ext cx="10217856" cy="2408418"/>
                <a:chOff x="943416" y="1830207"/>
                <a:chExt cx="9332705" cy="2199782"/>
              </a:xfrm>
            </p:grpSpPr>
            <p:pic>
              <p:nvPicPr>
                <p:cNvPr id="15" name="Picture 14">
                  <a:extLst>
                    <a:ext uri="{FF2B5EF4-FFF2-40B4-BE49-F238E27FC236}">
                      <a16:creationId xmlns:a16="http://schemas.microsoft.com/office/drawing/2014/main" id="{F5A73B45-D548-7C50-D6CC-E498E3D1151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943416" y="1838103"/>
                  <a:ext cx="2338437" cy="2191886"/>
                </a:xfrm>
                <a:prstGeom prst="rect">
                  <a:avLst/>
                </a:prstGeom>
              </p:spPr>
            </p:pic>
            <p:pic>
              <p:nvPicPr>
                <p:cNvPr id="17" name="Picture 16">
                  <a:extLst>
                    <a:ext uri="{FF2B5EF4-FFF2-40B4-BE49-F238E27FC236}">
                      <a16:creationId xmlns:a16="http://schemas.microsoft.com/office/drawing/2014/main" id="{57B8EA8F-E0B1-E105-A570-0106C5FB050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3395329" y="1838103"/>
                  <a:ext cx="2270636" cy="2191886"/>
                </a:xfrm>
                <a:prstGeom prst="rect">
                  <a:avLst/>
                </a:prstGeom>
              </p:spPr>
            </p:pic>
            <p:pic>
              <p:nvPicPr>
                <p:cNvPr id="19" name="Picture 18">
                  <a:extLst>
                    <a:ext uri="{FF2B5EF4-FFF2-40B4-BE49-F238E27FC236}">
                      <a16:creationId xmlns:a16="http://schemas.microsoft.com/office/drawing/2014/main" id="{A54DE2CC-20BF-9B4C-D4F4-429F5924CAF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5779441" y="1830207"/>
                  <a:ext cx="2147605" cy="2191886"/>
                </a:xfrm>
                <a:prstGeom prst="rect">
                  <a:avLst/>
                </a:prstGeom>
              </p:spPr>
            </p:pic>
            <p:pic>
              <p:nvPicPr>
                <p:cNvPr id="21" name="Picture 20">
                  <a:extLst>
                    <a:ext uri="{FF2B5EF4-FFF2-40B4-BE49-F238E27FC236}">
                      <a16:creationId xmlns:a16="http://schemas.microsoft.com/office/drawing/2014/main" id="{7C38AEAE-0C8F-80CB-D86A-388C3C5C392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8040522" y="1838103"/>
                  <a:ext cx="2235599" cy="2191886"/>
                </a:xfrm>
                <a:prstGeom prst="rect">
                  <a:avLst/>
                </a:prstGeom>
              </p:spPr>
            </p:pic>
          </p:grp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6BDBBB7C-EC71-E1D9-6635-11C880BAD2CF}"/>
                  </a:ext>
                </a:extLst>
              </p:cNvPr>
              <p:cNvSpPr txBox="1"/>
              <p:nvPr/>
            </p:nvSpPr>
            <p:spPr>
              <a:xfrm>
                <a:off x="975561" y="3669268"/>
                <a:ext cx="1177517" cy="4045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chemeClr val="bg1"/>
                    </a:solidFill>
                    <a:highlight>
                      <a:srgbClr val="000000"/>
                    </a:highlight>
                  </a:rPr>
                  <a:t> May 18 </a:t>
                </a:r>
                <a:r>
                  <a:rPr lang="en-US" dirty="0">
                    <a:solidFill>
                      <a:schemeClr val="bg1"/>
                    </a:solidFill>
                  </a:rPr>
                  <a:t> </a:t>
                </a: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70AC763A-B70D-704E-2A4B-642BD1FF95D0}"/>
                  </a:ext>
                </a:extLst>
              </p:cNvPr>
              <p:cNvSpPr txBox="1"/>
              <p:nvPr/>
            </p:nvSpPr>
            <p:spPr>
              <a:xfrm>
                <a:off x="3671533" y="3660623"/>
                <a:ext cx="1394216" cy="4045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chemeClr val="bg1"/>
                    </a:solidFill>
                    <a:highlight>
                      <a:srgbClr val="000000"/>
                    </a:highlight>
                  </a:rPr>
                  <a:t> May 26 </a:t>
                </a:r>
                <a:r>
                  <a:rPr lang="en-US" dirty="0">
                    <a:solidFill>
                      <a:schemeClr val="bg1"/>
                    </a:solidFill>
                  </a:rPr>
                  <a:t> </a:t>
                </a: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798F0A7E-B4F3-EA34-DD4D-B294CE43B67A}"/>
                  </a:ext>
                </a:extLst>
              </p:cNvPr>
              <p:cNvSpPr txBox="1"/>
              <p:nvPr/>
            </p:nvSpPr>
            <p:spPr>
              <a:xfrm>
                <a:off x="6271302" y="3660623"/>
                <a:ext cx="1084443" cy="4045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chemeClr val="bg1"/>
                    </a:solidFill>
                    <a:highlight>
                      <a:srgbClr val="000000"/>
                    </a:highlight>
                  </a:rPr>
                  <a:t> June 7</a:t>
                </a:r>
                <a:endParaRPr lang="en-US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F69C47D7-2AC4-F24B-6047-5238A05E62BA}"/>
                  </a:ext>
                </a:extLst>
              </p:cNvPr>
              <p:cNvSpPr txBox="1"/>
              <p:nvPr/>
            </p:nvSpPr>
            <p:spPr>
              <a:xfrm>
                <a:off x="8757294" y="3660623"/>
                <a:ext cx="1144043" cy="4045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chemeClr val="bg1"/>
                    </a:solidFill>
                    <a:highlight>
                      <a:srgbClr val="000000"/>
                    </a:highlight>
                  </a:rPr>
                  <a:t> July 19</a:t>
                </a:r>
                <a:endParaRPr lang="en-US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49099B1F-3BDB-2A8C-27BD-E226C70F60B4}"/>
                  </a:ext>
                </a:extLst>
              </p:cNvPr>
              <p:cNvSpPr txBox="1"/>
              <p:nvPr/>
            </p:nvSpPr>
            <p:spPr>
              <a:xfrm>
                <a:off x="11318732" y="3669268"/>
                <a:ext cx="1144043" cy="4045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chemeClr val="bg1"/>
                    </a:solidFill>
                    <a:highlight>
                      <a:srgbClr val="000000"/>
                    </a:highlight>
                  </a:rPr>
                  <a:t> Now?</a:t>
                </a:r>
                <a:endParaRPr lang="en-US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41386A8F-E379-8B3B-47FE-6238BF7C2A8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304479" y="2958573"/>
              <a:ext cx="1209676" cy="929540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873B8F9-66A6-FB92-222F-48EBC41F4DB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197368" y="2958573"/>
              <a:ext cx="1210834" cy="939014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B7071CCB-87A6-A166-00CD-9F35771A9B1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4629232" y="2960219"/>
              <a:ext cx="1210834" cy="932836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0EC894CD-81CA-DFAF-4DB2-EB6096D1E4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6932597" y="2946711"/>
              <a:ext cx="1204655" cy="939013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20263103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711B6E-BB1D-3438-177B-B6D0EB4DBB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 of current installed DPS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B98498C-CAFF-F048-E016-0A12AB1F52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76085-F74A-9764-0F4B-139EDF365B3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09599" y="1160025"/>
            <a:ext cx="11506202" cy="2738464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January 2022: 2x DS-DPS turbos installed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Late May 2022:   Hole burned through US Be window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Early June 2022: US2 turbo installed to allow the experimental</a:t>
            </a:r>
            <a:br>
              <a:rPr lang="en-US" dirty="0"/>
            </a:br>
            <a:r>
              <a:rPr lang="en-US" dirty="0"/>
              <a:t>program to continue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July 2022:  Remaining 3 US-DPS turbos installed</a:t>
            </a:r>
          </a:p>
          <a:p>
            <a:pPr marL="1546225" lvl="4" indent="-342900"/>
            <a:endParaRPr lang="en-US" sz="6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Note – no 5mm straws and no aperture restrictions have been installed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F0CD7A-FC66-1FF7-DE40-813D48E994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E300 Collaboration Meeting                                           D. Storey            Emittance and Plasma Measurements</a:t>
            </a:r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9D52E51-0CAC-B9CF-5478-668BDC8B911C}"/>
              </a:ext>
            </a:extLst>
          </p:cNvPr>
          <p:cNvGrpSpPr/>
          <p:nvPr/>
        </p:nvGrpSpPr>
        <p:grpSpPr>
          <a:xfrm>
            <a:off x="-31430" y="4218013"/>
            <a:ext cx="12254859" cy="2199573"/>
            <a:chOff x="0" y="1168540"/>
            <a:chExt cx="12120822" cy="2175517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50A4D518-E841-8292-5A8E-F539401E9CB0}"/>
                </a:ext>
              </a:extLst>
            </p:cNvPr>
            <p:cNvGrpSpPr/>
            <p:nvPr/>
          </p:nvGrpSpPr>
          <p:grpSpPr>
            <a:xfrm>
              <a:off x="322389" y="1877806"/>
              <a:ext cx="11736261" cy="942625"/>
              <a:chOff x="403387" y="1467474"/>
              <a:chExt cx="11788613" cy="946830"/>
            </a:xfrm>
          </p:grpSpPr>
          <p:pic>
            <p:nvPicPr>
              <p:cNvPr id="42" name="Picture 41">
                <a:extLst>
                  <a:ext uri="{FF2B5EF4-FFF2-40B4-BE49-F238E27FC236}">
                    <a16:creationId xmlns:a16="http://schemas.microsoft.com/office/drawing/2014/main" id="{10E086A6-F582-ECA8-079C-07F1796EC39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3309" t="12513" b="37498"/>
              <a:stretch/>
            </p:blipFill>
            <p:spPr>
              <a:xfrm>
                <a:off x="403387" y="1467474"/>
                <a:ext cx="11788613" cy="946830"/>
              </a:xfrm>
              <a:prstGeom prst="rect">
                <a:avLst/>
              </a:prstGeom>
            </p:spPr>
          </p:pic>
          <p:pic>
            <p:nvPicPr>
              <p:cNvPr id="43" name="Picture 42">
                <a:extLst>
                  <a:ext uri="{FF2B5EF4-FFF2-40B4-BE49-F238E27FC236}">
                    <a16:creationId xmlns:a16="http://schemas.microsoft.com/office/drawing/2014/main" id="{1C2A0D47-0FC2-2E5B-4C16-6D3CA953598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67229" t="36335" r="28083" b="48906"/>
              <a:stretch/>
            </p:blipFill>
            <p:spPr>
              <a:xfrm>
                <a:off x="11234800" y="1731510"/>
                <a:ext cx="944434" cy="682794"/>
              </a:xfrm>
              <a:prstGeom prst="rect">
                <a:avLst/>
              </a:prstGeom>
            </p:spPr>
          </p:pic>
        </p:grpSp>
        <p:sp>
          <p:nvSpPr>
            <p:cNvPr id="8" name="Right Brace 7">
              <a:extLst>
                <a:ext uri="{FF2B5EF4-FFF2-40B4-BE49-F238E27FC236}">
                  <a16:creationId xmlns:a16="http://schemas.microsoft.com/office/drawing/2014/main" id="{6A143A55-6F90-30A3-E63E-EEC2DF90096A}"/>
                </a:ext>
              </a:extLst>
            </p:cNvPr>
            <p:cNvSpPr/>
            <p:nvPr/>
          </p:nvSpPr>
          <p:spPr>
            <a:xfrm rot="5400000" flipH="1">
              <a:off x="7662738" y="362742"/>
              <a:ext cx="316771" cy="3428228"/>
            </a:xfrm>
            <a:prstGeom prst="righ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1219170"/>
              <a:endParaRPr lang="en-US" sz="360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DFFB0AE-9DD0-1603-E887-1F05014860E9}"/>
                </a:ext>
              </a:extLst>
            </p:cNvPr>
            <p:cNvSpPr txBox="1"/>
            <p:nvPr/>
          </p:nvSpPr>
          <p:spPr>
            <a:xfrm>
              <a:off x="6805307" y="1365820"/>
              <a:ext cx="2680666" cy="5783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en-US" sz="1600">
                  <a:solidFill>
                    <a:srgbClr val="000000"/>
                  </a:solidFill>
                  <a:latin typeface="Arial"/>
                </a:rPr>
                <a:t>Downstream DPS and reimaging quads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60AFB1E-8E23-E72E-8333-80198A3B074D}"/>
                </a:ext>
              </a:extLst>
            </p:cNvPr>
            <p:cNvSpPr txBox="1"/>
            <p:nvPr/>
          </p:nvSpPr>
          <p:spPr>
            <a:xfrm>
              <a:off x="5192053" y="1625578"/>
              <a:ext cx="881839" cy="3348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170"/>
              <a:r>
                <a:rPr lang="en-US" sz="1600">
                  <a:solidFill>
                    <a:srgbClr val="000000"/>
                  </a:solidFill>
                  <a:latin typeface="Arial"/>
                </a:rPr>
                <a:t>Li Oven</a:t>
              </a:r>
            </a:p>
          </p:txBody>
        </p: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C472CB06-9212-F896-CA25-F07B360876C4}"/>
                </a:ext>
              </a:extLst>
            </p:cNvPr>
            <p:cNvCxnSpPr>
              <a:cxnSpLocks/>
            </p:cNvCxnSpPr>
            <p:nvPr/>
          </p:nvCxnSpPr>
          <p:spPr>
            <a:xfrm>
              <a:off x="5546617" y="1907045"/>
              <a:ext cx="10287" cy="44692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141D203-FD57-9836-C7FB-90275D7B7A7D}"/>
                </a:ext>
              </a:extLst>
            </p:cNvPr>
            <p:cNvSpPr txBox="1"/>
            <p:nvPr/>
          </p:nvSpPr>
          <p:spPr>
            <a:xfrm>
              <a:off x="10189401" y="1572194"/>
              <a:ext cx="1931421" cy="3348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170"/>
              <a:r>
                <a:rPr lang="en-US" sz="1600">
                  <a:solidFill>
                    <a:srgbClr val="000000"/>
                  </a:solidFill>
                  <a:latin typeface="Arial"/>
                </a:rPr>
                <a:t>Spectrometer Bend</a:t>
              </a:r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BD037DB1-4863-5D2B-29DF-58269B5D264C}"/>
                </a:ext>
              </a:extLst>
            </p:cNvPr>
            <p:cNvCxnSpPr>
              <a:cxnSpLocks/>
            </p:cNvCxnSpPr>
            <p:nvPr/>
          </p:nvCxnSpPr>
          <p:spPr>
            <a:xfrm>
              <a:off x="11340171" y="1877806"/>
              <a:ext cx="111518" cy="41046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4D0C259F-C28B-68ED-66AB-D7AEE89ADD82}"/>
                </a:ext>
              </a:extLst>
            </p:cNvPr>
            <p:cNvGrpSpPr/>
            <p:nvPr/>
          </p:nvGrpSpPr>
          <p:grpSpPr>
            <a:xfrm>
              <a:off x="0" y="2917361"/>
              <a:ext cx="12058650" cy="426696"/>
              <a:chOff x="-2409003" y="3296137"/>
              <a:chExt cx="9959150" cy="352406"/>
            </a:xfrm>
          </p:grpSpPr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id="{140C712E-F9CF-7332-5CDE-D230ED380073}"/>
                  </a:ext>
                </a:extLst>
              </p:cNvPr>
              <p:cNvGrpSpPr/>
              <p:nvPr/>
            </p:nvGrpSpPr>
            <p:grpSpPr>
              <a:xfrm>
                <a:off x="-2142744" y="3296137"/>
                <a:ext cx="9692891" cy="144831"/>
                <a:chOff x="-2142744" y="3296137"/>
                <a:chExt cx="9692891" cy="144831"/>
              </a:xfrm>
            </p:grpSpPr>
            <p:grpSp>
              <p:nvGrpSpPr>
                <p:cNvPr id="33" name="Group 32">
                  <a:extLst>
                    <a:ext uri="{FF2B5EF4-FFF2-40B4-BE49-F238E27FC236}">
                      <a16:creationId xmlns:a16="http://schemas.microsoft.com/office/drawing/2014/main" id="{BCC49B24-3114-D8EE-CB67-1242D15559DB}"/>
                    </a:ext>
                  </a:extLst>
                </p:cNvPr>
                <p:cNvGrpSpPr/>
                <p:nvPr/>
              </p:nvGrpSpPr>
              <p:grpSpPr>
                <a:xfrm>
                  <a:off x="-2142744" y="3296137"/>
                  <a:ext cx="6460641" cy="144087"/>
                  <a:chOff x="-257569" y="3321902"/>
                  <a:chExt cx="6460641" cy="144087"/>
                </a:xfrm>
              </p:grpSpPr>
              <p:cxnSp>
                <p:nvCxnSpPr>
                  <p:cNvPr id="38" name="Straight Connector 37">
                    <a:extLst>
                      <a:ext uri="{FF2B5EF4-FFF2-40B4-BE49-F238E27FC236}">
                        <a16:creationId xmlns:a16="http://schemas.microsoft.com/office/drawing/2014/main" id="{4F1F3D88-5709-3EED-BC15-E37C6324E6A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-257569" y="3397702"/>
                    <a:ext cx="6455664" cy="0"/>
                  </a:xfrm>
                  <a:prstGeom prst="line">
                    <a:avLst/>
                  </a:prstGeom>
                  <a:ln w="12700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9" name="Straight Connector 38">
                    <a:extLst>
                      <a:ext uri="{FF2B5EF4-FFF2-40B4-BE49-F238E27FC236}">
                        <a16:creationId xmlns:a16="http://schemas.microsoft.com/office/drawing/2014/main" id="{1CCED2DB-07E5-FDF4-B529-A012CA78EEF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895081" y="3321902"/>
                    <a:ext cx="0" cy="144087"/>
                  </a:xfrm>
                  <a:prstGeom prst="line">
                    <a:avLst/>
                  </a:prstGeom>
                  <a:ln w="12700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0" name="Straight Connector 39">
                    <a:extLst>
                      <a:ext uri="{FF2B5EF4-FFF2-40B4-BE49-F238E27FC236}">
                        <a16:creationId xmlns:a16="http://schemas.microsoft.com/office/drawing/2014/main" id="{3896703C-9A6C-265C-3104-17B93FB4A31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203072" y="3321902"/>
                    <a:ext cx="0" cy="144087"/>
                  </a:xfrm>
                  <a:prstGeom prst="line">
                    <a:avLst/>
                  </a:prstGeom>
                  <a:ln w="12700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1" name="Straight Connector 40">
                    <a:extLst>
                      <a:ext uri="{FF2B5EF4-FFF2-40B4-BE49-F238E27FC236}">
                        <a16:creationId xmlns:a16="http://schemas.microsoft.com/office/drawing/2014/main" id="{1A16B892-1BAD-AB5A-AD95-4258AB56BDC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4049077" y="3321902"/>
                    <a:ext cx="0" cy="144087"/>
                  </a:xfrm>
                  <a:prstGeom prst="line">
                    <a:avLst/>
                  </a:prstGeom>
                  <a:ln w="12700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4" name="Group 33">
                  <a:extLst>
                    <a:ext uri="{FF2B5EF4-FFF2-40B4-BE49-F238E27FC236}">
                      <a16:creationId xmlns:a16="http://schemas.microsoft.com/office/drawing/2014/main" id="{B1CBD48F-690C-82F1-F701-5A33D4332713}"/>
                    </a:ext>
                  </a:extLst>
                </p:cNvPr>
                <p:cNvGrpSpPr/>
                <p:nvPr/>
              </p:nvGrpSpPr>
              <p:grpSpPr>
                <a:xfrm>
                  <a:off x="4315255" y="3296881"/>
                  <a:ext cx="3234892" cy="144087"/>
                  <a:chOff x="1891271" y="3321902"/>
                  <a:chExt cx="3234892" cy="144087"/>
                </a:xfrm>
              </p:grpSpPr>
              <p:cxnSp>
                <p:nvCxnSpPr>
                  <p:cNvPr id="35" name="Straight Connector 34">
                    <a:extLst>
                      <a:ext uri="{FF2B5EF4-FFF2-40B4-BE49-F238E27FC236}">
                        <a16:creationId xmlns:a16="http://schemas.microsoft.com/office/drawing/2014/main" id="{71451350-FAA2-F8CF-6C0A-498E801D50F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891271" y="3397702"/>
                    <a:ext cx="3234892" cy="0"/>
                  </a:xfrm>
                  <a:prstGeom prst="line">
                    <a:avLst/>
                  </a:prstGeom>
                  <a:ln w="12700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6" name="Straight Connector 35">
                    <a:extLst>
                      <a:ext uri="{FF2B5EF4-FFF2-40B4-BE49-F238E27FC236}">
                        <a16:creationId xmlns:a16="http://schemas.microsoft.com/office/drawing/2014/main" id="{E50A18C1-3523-0B75-1F24-86043ADD3D9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895081" y="3321902"/>
                    <a:ext cx="0" cy="144087"/>
                  </a:xfrm>
                  <a:prstGeom prst="line">
                    <a:avLst/>
                  </a:prstGeom>
                  <a:ln w="12700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7" name="Straight Connector 36">
                    <a:extLst>
                      <a:ext uri="{FF2B5EF4-FFF2-40B4-BE49-F238E27FC236}">
                        <a16:creationId xmlns:a16="http://schemas.microsoft.com/office/drawing/2014/main" id="{0C4C7063-45BD-1AF3-5D9D-55EA409EDAE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4049077" y="3321902"/>
                    <a:ext cx="0" cy="144087"/>
                  </a:xfrm>
                  <a:prstGeom prst="line">
                    <a:avLst/>
                  </a:prstGeom>
                  <a:ln w="12700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</p:grpSp>
          </p:grp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4C9F2E89-9C55-D0A2-753D-7DA6E7C896B1}"/>
                  </a:ext>
                </a:extLst>
              </p:cNvPr>
              <p:cNvSpPr txBox="1"/>
              <p:nvPr/>
            </p:nvSpPr>
            <p:spPr>
              <a:xfrm>
                <a:off x="2025416" y="3397127"/>
                <a:ext cx="225484" cy="25141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/>
                  <a:t>0</a:t>
                </a: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4826AA3E-7D09-A2E8-9952-4015353A985F}"/>
                  </a:ext>
                </a:extLst>
              </p:cNvPr>
              <p:cNvSpPr txBox="1"/>
              <p:nvPr/>
            </p:nvSpPr>
            <p:spPr>
              <a:xfrm>
                <a:off x="4112387" y="3397130"/>
                <a:ext cx="342022" cy="25141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/>
                  <a:t>5m</a:t>
                </a:r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725077F8-A3A4-10AF-E810-1D96F0DDD775}"/>
                  </a:ext>
                </a:extLst>
              </p:cNvPr>
              <p:cNvSpPr txBox="1"/>
              <p:nvPr/>
            </p:nvSpPr>
            <p:spPr>
              <a:xfrm>
                <a:off x="6194950" y="3397132"/>
                <a:ext cx="416660" cy="25141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/>
                  <a:t>10m</a:t>
                </a:r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6516C25E-7FFA-5C77-D7D7-0C88F2C1619E}"/>
                  </a:ext>
                </a:extLst>
              </p:cNvPr>
              <p:cNvSpPr txBox="1"/>
              <p:nvPr/>
            </p:nvSpPr>
            <p:spPr>
              <a:xfrm>
                <a:off x="-244760" y="3397127"/>
                <a:ext cx="386543" cy="25141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/>
                  <a:t>-5m</a:t>
                </a:r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21FD3154-ADA0-B4A8-AAAE-75BA8C167388}"/>
                  </a:ext>
                </a:extLst>
              </p:cNvPr>
              <p:cNvSpPr txBox="1"/>
              <p:nvPr/>
            </p:nvSpPr>
            <p:spPr>
              <a:xfrm>
                <a:off x="-2409003" y="3397122"/>
                <a:ext cx="461181" cy="25141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/>
                  <a:t>-10m</a:t>
                </a:r>
              </a:p>
            </p:txBody>
          </p:sp>
        </p:grp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A457A019-2186-ADF2-500C-5F99E1A9603C}"/>
                </a:ext>
              </a:extLst>
            </p:cNvPr>
            <p:cNvCxnSpPr/>
            <p:nvPr/>
          </p:nvCxnSpPr>
          <p:spPr>
            <a:xfrm>
              <a:off x="7797923" y="2290024"/>
              <a:ext cx="520368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4D20DFDF-9A34-5DB2-A973-1ECACD0BCFB1}"/>
                </a:ext>
              </a:extLst>
            </p:cNvPr>
            <p:cNvCxnSpPr>
              <a:cxnSpLocks/>
            </p:cNvCxnSpPr>
            <p:nvPr/>
          </p:nvCxnSpPr>
          <p:spPr>
            <a:xfrm>
              <a:off x="322389" y="2925060"/>
              <a:ext cx="0" cy="174462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7" name="Right Brace 16">
              <a:extLst>
                <a:ext uri="{FF2B5EF4-FFF2-40B4-BE49-F238E27FC236}">
                  <a16:creationId xmlns:a16="http://schemas.microsoft.com/office/drawing/2014/main" id="{A27B4AAE-AF52-BF83-FF4E-1AC11A17B5CA}"/>
                </a:ext>
              </a:extLst>
            </p:cNvPr>
            <p:cNvSpPr/>
            <p:nvPr/>
          </p:nvSpPr>
          <p:spPr>
            <a:xfrm rot="5400000" flipH="1">
              <a:off x="2774907" y="644109"/>
              <a:ext cx="316771" cy="2956588"/>
            </a:xfrm>
            <a:prstGeom prst="rightBrace">
              <a:avLst>
                <a:gd name="adj1" fmla="val 8333"/>
                <a:gd name="adj2" fmla="val 67293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1219170"/>
              <a:endParaRPr lang="en-US" sz="360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35E5A8C-9A1A-0D64-A15E-B41359249FD9}"/>
                </a:ext>
              </a:extLst>
            </p:cNvPr>
            <p:cNvSpPr txBox="1"/>
            <p:nvPr/>
          </p:nvSpPr>
          <p:spPr>
            <a:xfrm>
              <a:off x="1279455" y="1375701"/>
              <a:ext cx="2080572" cy="5783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en-US" sz="1600" dirty="0">
                  <a:solidFill>
                    <a:srgbClr val="000000"/>
                  </a:solidFill>
                  <a:latin typeface="Arial"/>
                </a:rPr>
                <a:t>Upstream DPS and final focus quads</a:t>
              </a:r>
            </a:p>
          </p:txBody>
        </p: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E6188AD1-F90E-12C3-08CC-A00DD109F0D7}"/>
                </a:ext>
              </a:extLst>
            </p:cNvPr>
            <p:cNvCxnSpPr>
              <a:cxnSpLocks/>
            </p:cNvCxnSpPr>
            <p:nvPr/>
          </p:nvCxnSpPr>
          <p:spPr>
            <a:xfrm>
              <a:off x="4828223" y="1582968"/>
              <a:ext cx="20246" cy="77905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8031568C-5DD7-FB6C-62C0-3C88733AE44B}"/>
                </a:ext>
              </a:extLst>
            </p:cNvPr>
            <p:cNvSpPr txBox="1"/>
            <p:nvPr/>
          </p:nvSpPr>
          <p:spPr>
            <a:xfrm>
              <a:off x="4335862" y="1251607"/>
              <a:ext cx="1398703" cy="3348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170"/>
              <a:r>
                <a:rPr lang="en-US" sz="1600">
                  <a:solidFill>
                    <a:srgbClr val="000000"/>
                  </a:solidFill>
                  <a:latin typeface="Arial"/>
                </a:rPr>
                <a:t>Picnic Basket</a:t>
              </a:r>
            </a:p>
          </p:txBody>
        </p: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0F5099DB-A762-5B61-6DA4-243A94CDE07E}"/>
                </a:ext>
              </a:extLst>
            </p:cNvPr>
            <p:cNvCxnSpPr>
              <a:cxnSpLocks/>
            </p:cNvCxnSpPr>
            <p:nvPr/>
          </p:nvCxnSpPr>
          <p:spPr>
            <a:xfrm>
              <a:off x="1025829" y="1876811"/>
              <a:ext cx="12533" cy="54452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46BF4AB-6154-09F8-35E1-65FA91A6F305}"/>
                </a:ext>
              </a:extLst>
            </p:cNvPr>
            <p:cNvSpPr txBox="1"/>
            <p:nvPr/>
          </p:nvSpPr>
          <p:spPr>
            <a:xfrm>
              <a:off x="515850" y="1549170"/>
              <a:ext cx="841378" cy="3348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170"/>
              <a:r>
                <a:rPr lang="en-US" sz="1600">
                  <a:solidFill>
                    <a:srgbClr val="000000"/>
                  </a:solidFill>
                  <a:latin typeface="Arial"/>
                </a:rPr>
                <a:t>XTCAV</a:t>
              </a:r>
            </a:p>
          </p:txBody>
        </p: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06643830-2093-FE1F-4F57-47F209191B3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308363" y="1688196"/>
              <a:ext cx="84504" cy="80351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A6FAEB56-F4EA-8854-3900-B10245386F75}"/>
                </a:ext>
              </a:extLst>
            </p:cNvPr>
            <p:cNvCxnSpPr>
              <a:cxnSpLocks/>
            </p:cNvCxnSpPr>
            <p:nvPr/>
          </p:nvCxnSpPr>
          <p:spPr>
            <a:xfrm>
              <a:off x="4160649" y="1846651"/>
              <a:ext cx="159677" cy="58770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6D4CE830-8F8B-2014-2875-FA8B6FC92976}"/>
                </a:ext>
              </a:extLst>
            </p:cNvPr>
            <p:cNvSpPr txBox="1"/>
            <p:nvPr/>
          </p:nvSpPr>
          <p:spPr>
            <a:xfrm>
              <a:off x="3461848" y="1322775"/>
              <a:ext cx="927817" cy="5783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219170"/>
              <a:r>
                <a:rPr lang="en-US" sz="1600" b="1" dirty="0">
                  <a:solidFill>
                    <a:srgbClr val="000000"/>
                  </a:solidFill>
                  <a:latin typeface="Arial"/>
                </a:rPr>
                <a:t>US Be</a:t>
              </a:r>
            </a:p>
            <a:p>
              <a:pPr defTabSz="1219170"/>
              <a:r>
                <a:rPr lang="en-US" sz="1600" b="1" dirty="0">
                  <a:solidFill>
                    <a:srgbClr val="000000"/>
                  </a:solidFill>
                  <a:latin typeface="Arial"/>
                </a:rPr>
                <a:t>window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D5E9FCC8-8C2A-49ED-B9F0-BB1E46F423F5}"/>
                </a:ext>
              </a:extLst>
            </p:cNvPr>
            <p:cNvSpPr txBox="1"/>
            <p:nvPr/>
          </p:nvSpPr>
          <p:spPr>
            <a:xfrm>
              <a:off x="5953568" y="1168540"/>
              <a:ext cx="927817" cy="5783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219170"/>
              <a:r>
                <a:rPr lang="en-US" sz="1600" b="1" dirty="0">
                  <a:solidFill>
                    <a:srgbClr val="000000"/>
                  </a:solidFill>
                  <a:latin typeface="Arial"/>
                </a:rPr>
                <a:t>DS Be</a:t>
              </a:r>
            </a:p>
            <a:p>
              <a:pPr defTabSz="1219170"/>
              <a:r>
                <a:rPr lang="en-US" sz="1600" b="1" dirty="0">
                  <a:solidFill>
                    <a:srgbClr val="000000"/>
                  </a:solidFill>
                  <a:latin typeface="Arial"/>
                </a:rPr>
                <a:t>window</a:t>
              </a:r>
            </a:p>
          </p:txBody>
        </p:sp>
      </p:grpSp>
      <p:pic>
        <p:nvPicPr>
          <p:cNvPr id="46" name="Picture 2">
            <a:extLst>
              <a:ext uri="{FF2B5EF4-FFF2-40B4-BE49-F238E27FC236}">
                <a16:creationId xmlns:a16="http://schemas.microsoft.com/office/drawing/2014/main" id="{8C6FCD6F-2F8C-6484-0480-169F23E4B1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3697" y="475140"/>
            <a:ext cx="2316606" cy="1997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E36DD700-453D-6121-A7A8-CD5EA7EC6991}"/>
              </a:ext>
            </a:extLst>
          </p:cNvPr>
          <p:cNvSpPr txBox="1"/>
          <p:nvPr/>
        </p:nvSpPr>
        <p:spPr>
          <a:xfrm>
            <a:off x="9612864" y="67593"/>
            <a:ext cx="2175265" cy="58477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R="0" indent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FontTx/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  <a:lvl2pPr marR="0" indent="-168275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C1515"/>
              </a:buClr>
              <a:buSzPct val="120000"/>
              <a:buFont typeface="Arial" panose="020B0604020202020204" pitchFamily="34" charset="0"/>
              <a:buChar char="•"/>
              <a:tabLst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2pPr>
            <a:lvl3pPr marL="858838" marR="0" indent="-168275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C1515"/>
              </a:buClr>
              <a:buSzPct val="120000"/>
              <a:buFont typeface="Arial" panose="020B0604020202020204" pitchFamily="34" charset="0"/>
              <a:buChar char="•"/>
              <a:tabLst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3pPr>
            <a:lvl4pPr marL="1316038" indent="-168275">
              <a:lnSpc>
                <a:spcPct val="100000"/>
              </a:lnSpc>
              <a:spcBef>
                <a:spcPts val="500"/>
              </a:spcBef>
              <a:buClr>
                <a:srgbClr val="8C1515"/>
              </a:buClr>
              <a:buSzPct val="120000"/>
              <a:buFont typeface="Arial" panose="020B0604020202020204" pitchFamily="34" charset="0"/>
              <a:buChar char="•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4pPr>
            <a:lvl5pPr marL="1662113" indent="-168275">
              <a:lnSpc>
                <a:spcPct val="100000"/>
              </a:lnSpc>
              <a:spcBef>
                <a:spcPts val="500"/>
              </a:spcBef>
              <a:buClr>
                <a:srgbClr val="8C1515"/>
              </a:buClr>
              <a:buSzPct val="120000"/>
              <a:buFont typeface="Arial" panose="020B0604020202020204" pitchFamily="34" charset="0"/>
              <a:buChar char="•"/>
              <a:tabLst/>
              <a:defRPr sz="1400" b="0" i="1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dirty="0"/>
              <a:t>Upstream Be window: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CDA12144-4952-F044-0223-DA47108C44B1}"/>
              </a:ext>
            </a:extLst>
          </p:cNvPr>
          <p:cNvSpPr txBox="1"/>
          <p:nvPr/>
        </p:nvSpPr>
        <p:spPr>
          <a:xfrm>
            <a:off x="7231678" y="5793231"/>
            <a:ext cx="5501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DS1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5A616D23-7676-C560-6FB2-0652D88618A5}"/>
              </a:ext>
            </a:extLst>
          </p:cNvPr>
          <p:cNvSpPr txBox="1"/>
          <p:nvPr/>
        </p:nvSpPr>
        <p:spPr>
          <a:xfrm>
            <a:off x="8456662" y="5793231"/>
            <a:ext cx="5501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DS2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1C5B5FEB-68EF-C9F1-2B08-A297C15239AC}"/>
              </a:ext>
            </a:extLst>
          </p:cNvPr>
          <p:cNvSpPr txBox="1"/>
          <p:nvPr/>
        </p:nvSpPr>
        <p:spPr>
          <a:xfrm>
            <a:off x="3843616" y="5793231"/>
            <a:ext cx="5549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US1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D29309FE-8F9D-DAAA-44B1-2C865CD9A54D}"/>
              </a:ext>
            </a:extLst>
          </p:cNvPr>
          <p:cNvSpPr txBox="1"/>
          <p:nvPr/>
        </p:nvSpPr>
        <p:spPr>
          <a:xfrm>
            <a:off x="2999985" y="5793231"/>
            <a:ext cx="5549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US2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AEA09043-3257-7F8E-5F51-3646B04E2B0C}"/>
              </a:ext>
            </a:extLst>
          </p:cNvPr>
          <p:cNvSpPr txBox="1"/>
          <p:nvPr/>
        </p:nvSpPr>
        <p:spPr>
          <a:xfrm>
            <a:off x="2157019" y="5793231"/>
            <a:ext cx="5549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US3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FF25408F-CFF6-2C43-2671-0D9C8112B13A}"/>
              </a:ext>
            </a:extLst>
          </p:cNvPr>
          <p:cNvSpPr txBox="1"/>
          <p:nvPr/>
        </p:nvSpPr>
        <p:spPr>
          <a:xfrm>
            <a:off x="1299590" y="5793231"/>
            <a:ext cx="5549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US4</a:t>
            </a:r>
          </a:p>
        </p:txBody>
      </p:sp>
    </p:spTree>
    <p:extLst>
      <p:ext uri="{BB962C8B-B14F-4D97-AF65-F5344CB8AC3E}">
        <p14:creationId xmlns:p14="http://schemas.microsoft.com/office/powerpoint/2010/main" val="13852608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1.png">
            <a:extLst>
              <a:ext uri="{FF2B5EF4-FFF2-40B4-BE49-F238E27FC236}">
                <a16:creationId xmlns:a16="http://schemas.microsoft.com/office/drawing/2014/main" id="{C21F6ACE-7F27-6DF2-301E-DD59BE08D4DC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6337300" y="3965180"/>
            <a:ext cx="3873014" cy="2614663"/>
          </a:xfrm>
          <a:prstGeom prst="rect">
            <a:avLst/>
          </a:prstGeom>
          <a:ln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BE03D4D-4DBE-8F20-96B4-4338407EEF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left to install to complete the DPS?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3ACDEFA-D696-659F-A556-477851118F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00D9E9C-BB3E-B6F1-0869-4E193080D2B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pPr marL="457200" indent="-457200">
              <a:buFont typeface="+mj-lt"/>
              <a:buAutoNum type="arabicParenR"/>
            </a:pPr>
            <a:r>
              <a:rPr lang="en-US" dirty="0"/>
              <a:t>The initial 5mm straw apertures</a:t>
            </a:r>
          </a:p>
          <a:p>
            <a:pPr marL="1028700" lvl="1" indent="-457200"/>
            <a:r>
              <a:rPr lang="en-US" dirty="0"/>
              <a:t>One goes right before PB, one goes after DSHM</a:t>
            </a:r>
          </a:p>
          <a:p>
            <a:pPr marL="1028700" lvl="1" indent="-457200"/>
            <a:r>
              <a:rPr lang="en-US" dirty="0"/>
              <a:t>Currently the beam vector through the IP is not stable, so waiting on this</a:t>
            </a:r>
          </a:p>
          <a:p>
            <a:pPr marL="1028700" lvl="1" indent="-457200"/>
            <a:r>
              <a:rPr lang="en-US" dirty="0"/>
              <a:t>More details on next slide</a:t>
            </a:r>
          </a:p>
          <a:p>
            <a:pPr marL="1028700" lvl="1" indent="-457200"/>
            <a:r>
              <a:rPr lang="en-US" dirty="0"/>
              <a:t>Or… we keep running with the leaky Be windows for now?</a:t>
            </a:r>
          </a:p>
          <a:p>
            <a:pPr marL="1028700" lvl="1" indent="-457200">
              <a:buFont typeface="+mj-lt"/>
              <a:buAutoNum type="arabicParenR"/>
            </a:pPr>
            <a:endParaRPr lang="en-US" sz="1050" dirty="0"/>
          </a:p>
          <a:p>
            <a:pPr marL="457200" indent="-457200">
              <a:buFont typeface="+mj-lt"/>
              <a:buAutoNum type="arabicParenR"/>
            </a:pPr>
            <a:r>
              <a:rPr lang="en-US" dirty="0"/>
              <a:t>Quad apertures on US-DPS</a:t>
            </a:r>
          </a:p>
          <a:p>
            <a:pPr marL="1028700" lvl="1" indent="-457200"/>
            <a:r>
              <a:rPr lang="en-US" dirty="0"/>
              <a:t>These are fabricated and ready to install</a:t>
            </a:r>
          </a:p>
          <a:p>
            <a:pPr marL="1028700" lvl="1" indent="-457200"/>
            <a:r>
              <a:rPr lang="en-US" dirty="0"/>
              <a:t>Waiting for BBA of quads and more testing before installing</a:t>
            </a:r>
          </a:p>
          <a:p>
            <a:r>
              <a:rPr lang="en-US" sz="1200" dirty="0"/>
              <a:t>		</a:t>
            </a:r>
          </a:p>
          <a:p>
            <a:pPr marL="457200" indent="-457200">
              <a:buFont typeface="+mj-lt"/>
              <a:buAutoNum type="arabicParenR"/>
            </a:pPr>
            <a:r>
              <a:rPr lang="en-US" dirty="0"/>
              <a:t>Updated gas delivery system</a:t>
            </a:r>
          </a:p>
          <a:p>
            <a:pPr marL="1257300" lvl="2" indent="-457200">
              <a:buFont typeface="+mj-lt"/>
              <a:buAutoNum type="arabicParenR"/>
            </a:pPr>
            <a:endParaRPr lang="en-US" sz="1100" dirty="0"/>
          </a:p>
          <a:p>
            <a:pPr marL="457200" indent="-457200">
              <a:buFont typeface="+mj-lt"/>
              <a:buAutoNum type="arabicParenR"/>
            </a:pPr>
            <a:r>
              <a:rPr lang="en-US" dirty="0"/>
              <a:t>Robustness!</a:t>
            </a:r>
          </a:p>
          <a:p>
            <a:pPr marL="914400" lvl="1" indent="-342900"/>
            <a:r>
              <a:rPr lang="en-US" dirty="0"/>
              <a:t>Lead shielding, </a:t>
            </a:r>
            <a:r>
              <a:rPr lang="en-US" dirty="0" err="1"/>
              <a:t>etc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C4F502-1D73-0502-87CF-275C1DB17D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E300 Collaboration Meeting                                           D. Storey            Emittance and Plasma Measurements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C70435A-7261-8DF5-2D7C-C47909F093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00814" y="1066800"/>
            <a:ext cx="1372086" cy="4808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4121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2BFBB3-CB0D-B0E5-AF02-09C4DFBB18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Static Fill Performance (so far)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DC2C2EE-45A7-653D-ECF8-04B40D5768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3D73DA-8182-58E4-D4E4-51AA54CE07A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44501" y="4889500"/>
            <a:ext cx="11671300" cy="1360139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Can operate the DPS up to </a:t>
            </a:r>
            <a:r>
              <a:rPr lang="en-US" u="sng" dirty="0"/>
              <a:t>5 Torr with He</a:t>
            </a:r>
            <a:r>
              <a:rPr lang="en-US" dirty="0"/>
              <a:t> and </a:t>
            </a:r>
            <a:r>
              <a:rPr lang="en-US" u="sng" dirty="0"/>
              <a:t>~2 Torr with H2</a:t>
            </a:r>
            <a:r>
              <a:rPr lang="en-US" dirty="0"/>
              <a:t> with current setup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Limit for H2 comes from the US1 and DS1 roughing pumps losing pumping power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Good experimental agreement to simulations with Helium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BDFBC1-8863-09EC-DDB4-80D2DF6B22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E300 Collaboration Meeting                                           D. Storey            Emittance and Plasma Measurements</a:t>
            </a:r>
            <a:endParaRPr lang="en-US" dirty="0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01A3B0F0-F52F-E50D-B3CE-825825FB730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89151977"/>
              </p:ext>
            </p:extLst>
          </p:nvPr>
        </p:nvGraphicFramePr>
        <p:xfrm>
          <a:off x="215139" y="1061111"/>
          <a:ext cx="11761722" cy="18288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680572">
                  <a:extLst>
                    <a:ext uri="{9D8B030D-6E8A-4147-A177-3AD203B41FA5}">
                      <a16:colId xmlns:a16="http://schemas.microsoft.com/office/drawing/2014/main" val="840263391"/>
                    </a:ext>
                  </a:extLst>
                </a:gridCol>
                <a:gridCol w="1154450">
                  <a:extLst>
                    <a:ext uri="{9D8B030D-6E8A-4147-A177-3AD203B41FA5}">
                      <a16:colId xmlns:a16="http://schemas.microsoft.com/office/drawing/2014/main" val="2813406738"/>
                    </a:ext>
                  </a:extLst>
                </a:gridCol>
                <a:gridCol w="1154450">
                  <a:extLst>
                    <a:ext uri="{9D8B030D-6E8A-4147-A177-3AD203B41FA5}">
                      <a16:colId xmlns:a16="http://schemas.microsoft.com/office/drawing/2014/main" val="1474794630"/>
                    </a:ext>
                  </a:extLst>
                </a:gridCol>
                <a:gridCol w="1154450">
                  <a:extLst>
                    <a:ext uri="{9D8B030D-6E8A-4147-A177-3AD203B41FA5}">
                      <a16:colId xmlns:a16="http://schemas.microsoft.com/office/drawing/2014/main" val="3213739886"/>
                    </a:ext>
                  </a:extLst>
                </a:gridCol>
                <a:gridCol w="1154450">
                  <a:extLst>
                    <a:ext uri="{9D8B030D-6E8A-4147-A177-3AD203B41FA5}">
                      <a16:colId xmlns:a16="http://schemas.microsoft.com/office/drawing/2014/main" val="611058300"/>
                    </a:ext>
                  </a:extLst>
                </a:gridCol>
                <a:gridCol w="1154450">
                  <a:extLst>
                    <a:ext uri="{9D8B030D-6E8A-4147-A177-3AD203B41FA5}">
                      <a16:colId xmlns:a16="http://schemas.microsoft.com/office/drawing/2014/main" val="2828393195"/>
                    </a:ext>
                  </a:extLst>
                </a:gridCol>
                <a:gridCol w="1154450">
                  <a:extLst>
                    <a:ext uri="{9D8B030D-6E8A-4147-A177-3AD203B41FA5}">
                      <a16:colId xmlns:a16="http://schemas.microsoft.com/office/drawing/2014/main" val="359811858"/>
                    </a:ext>
                  </a:extLst>
                </a:gridCol>
                <a:gridCol w="1154450">
                  <a:extLst>
                    <a:ext uri="{9D8B030D-6E8A-4147-A177-3AD203B41FA5}">
                      <a16:colId xmlns:a16="http://schemas.microsoft.com/office/drawing/2014/main" val="1906214881"/>
                    </a:ext>
                  </a:extLst>
                </a:gridCol>
              </a:tblGrid>
              <a:tr h="161233">
                <a:tc>
                  <a:txBody>
                    <a:bodyPr/>
                    <a:lstStyle/>
                    <a:p>
                      <a:r>
                        <a:rPr lang="en-US" dirty="0"/>
                        <a:t>Helium                                        /Stage: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US4*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US3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US2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US1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IP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DS1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DS2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07672912"/>
                  </a:ext>
                </a:extLst>
              </a:tr>
              <a:tr h="161233">
                <a:tc>
                  <a:txBody>
                    <a:bodyPr/>
                    <a:lstStyle/>
                    <a:p>
                      <a:r>
                        <a:rPr lang="en-US" dirty="0"/>
                        <a:t>Meas. w. Be window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1e-9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7e-8</a:t>
                      </a:r>
                      <a:endParaRPr lang="en-US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8e-7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2e-4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6e-6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1e-7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57636996"/>
                  </a:ext>
                </a:extLst>
              </a:tr>
              <a:tr h="16123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1.5e-9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8e-8</a:t>
                      </a:r>
                      <a:endParaRPr lang="en-US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2e-6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3e-4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5.2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2e-5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2e-7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32243905"/>
                  </a:ext>
                </a:extLst>
              </a:tr>
              <a:tr h="161233">
                <a:tc>
                  <a:txBody>
                    <a:bodyPr/>
                    <a:lstStyle/>
                    <a:p>
                      <a:r>
                        <a:rPr lang="en-US" b="0" dirty="0"/>
                        <a:t>Meas. w. 5mm straw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5e-3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7e-5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6378222"/>
                  </a:ext>
                </a:extLst>
              </a:tr>
              <a:tr h="161233">
                <a:tc>
                  <a:txBody>
                    <a:bodyPr/>
                    <a:lstStyle/>
                    <a:p>
                      <a:r>
                        <a:rPr lang="en-US" b="1" dirty="0"/>
                        <a:t>Simulations with 5mm straw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/>
                        <a:t>1e-9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/>
                        <a:t>2e-7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/>
                        <a:t>4e-5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/>
                        <a:t>5e-3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i="1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/>
                        <a:t>5e-3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/>
                        <a:t>1e-4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74185868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83160BA9-26BF-BA74-F1FE-6C9E4AC3828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6519812"/>
              </p:ext>
            </p:extLst>
          </p:nvPr>
        </p:nvGraphicFramePr>
        <p:xfrm>
          <a:off x="215139" y="2980977"/>
          <a:ext cx="11761722" cy="18288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3680572">
                  <a:extLst>
                    <a:ext uri="{9D8B030D-6E8A-4147-A177-3AD203B41FA5}">
                      <a16:colId xmlns:a16="http://schemas.microsoft.com/office/drawing/2014/main" val="840263391"/>
                    </a:ext>
                  </a:extLst>
                </a:gridCol>
                <a:gridCol w="1154450">
                  <a:extLst>
                    <a:ext uri="{9D8B030D-6E8A-4147-A177-3AD203B41FA5}">
                      <a16:colId xmlns:a16="http://schemas.microsoft.com/office/drawing/2014/main" val="2813406738"/>
                    </a:ext>
                  </a:extLst>
                </a:gridCol>
                <a:gridCol w="1154450">
                  <a:extLst>
                    <a:ext uri="{9D8B030D-6E8A-4147-A177-3AD203B41FA5}">
                      <a16:colId xmlns:a16="http://schemas.microsoft.com/office/drawing/2014/main" val="1474794630"/>
                    </a:ext>
                  </a:extLst>
                </a:gridCol>
                <a:gridCol w="1154450">
                  <a:extLst>
                    <a:ext uri="{9D8B030D-6E8A-4147-A177-3AD203B41FA5}">
                      <a16:colId xmlns:a16="http://schemas.microsoft.com/office/drawing/2014/main" val="3213739886"/>
                    </a:ext>
                  </a:extLst>
                </a:gridCol>
                <a:gridCol w="1154450">
                  <a:extLst>
                    <a:ext uri="{9D8B030D-6E8A-4147-A177-3AD203B41FA5}">
                      <a16:colId xmlns:a16="http://schemas.microsoft.com/office/drawing/2014/main" val="611058300"/>
                    </a:ext>
                  </a:extLst>
                </a:gridCol>
                <a:gridCol w="1154450">
                  <a:extLst>
                    <a:ext uri="{9D8B030D-6E8A-4147-A177-3AD203B41FA5}">
                      <a16:colId xmlns:a16="http://schemas.microsoft.com/office/drawing/2014/main" val="2828393195"/>
                    </a:ext>
                  </a:extLst>
                </a:gridCol>
                <a:gridCol w="1154450">
                  <a:extLst>
                    <a:ext uri="{9D8B030D-6E8A-4147-A177-3AD203B41FA5}">
                      <a16:colId xmlns:a16="http://schemas.microsoft.com/office/drawing/2014/main" val="359811858"/>
                    </a:ext>
                  </a:extLst>
                </a:gridCol>
                <a:gridCol w="1154450">
                  <a:extLst>
                    <a:ext uri="{9D8B030D-6E8A-4147-A177-3AD203B41FA5}">
                      <a16:colId xmlns:a16="http://schemas.microsoft.com/office/drawing/2014/main" val="1906214881"/>
                    </a:ext>
                  </a:extLst>
                </a:gridCol>
              </a:tblGrid>
              <a:tr h="161233">
                <a:tc>
                  <a:txBody>
                    <a:bodyPr/>
                    <a:lstStyle/>
                    <a:p>
                      <a:r>
                        <a:rPr lang="en-US" dirty="0"/>
                        <a:t>Hydrogen                                    /Stage: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US4*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US3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US2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US1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IP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DS1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DS2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07672912"/>
                  </a:ext>
                </a:extLst>
              </a:tr>
              <a:tr h="161233">
                <a:tc>
                  <a:txBody>
                    <a:bodyPr/>
                    <a:lstStyle/>
                    <a:p>
                      <a:r>
                        <a:rPr lang="en-US" dirty="0"/>
                        <a:t>Meas. w. Be window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1e-9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2e-8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4e-7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6e-5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0.5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1e-5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2e-7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57636996"/>
                  </a:ext>
                </a:extLst>
              </a:tr>
              <a:tr h="16123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1e-9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4e-8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1e-6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2e-4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4e-5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1e-6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32243905"/>
                  </a:ext>
                </a:extLst>
              </a:tr>
              <a:tr h="16388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2e-9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1e-7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1e-5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1e-2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1.7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6e-5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4e-6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6691860"/>
                  </a:ext>
                </a:extLst>
              </a:tr>
              <a:tr h="16388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/>
                        <a:t>Simulations with 5mm straw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/>
                        <a:t>1e-9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/>
                        <a:t>3e-7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/>
                        <a:t>2e-4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/>
                        <a:t>7e-2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i="1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/>
                        <a:t>7e-2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/>
                        <a:t>1e-3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0668475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06001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27489A-8516-7486-A26C-8A81FA58DC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Current behavior with a turbo fault – Christine’s 11</a:t>
            </a:r>
            <a:r>
              <a:rPr lang="en-US" baseline="30000" dirty="0"/>
              <a:t>th</a:t>
            </a:r>
            <a:r>
              <a:rPr lang="en-US" dirty="0"/>
              <a:t> hour test!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63821A2-CDA4-2FEE-69B5-F534EA7D59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71DB6A-231F-548E-13EC-33B9C50DC8D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09600" y="5043055"/>
            <a:ext cx="10972800" cy="1206584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EPS will trip off both gas and oven on a beamline pressure fault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Results in a relatively slow decrease in IP pressure: &lt;0.01 Torr/second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Likely no loss of lithium, but ~1day of oven recovery time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502354-13AB-A4EB-10AB-D1F1F256EA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E300 Collaboration Meeting                                           D. Storey            Emittance and Plasma Measurements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CDE47F4-FCA0-0985-9867-EC403EB7651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148"/>
          <a:stretch/>
        </p:blipFill>
        <p:spPr>
          <a:xfrm>
            <a:off x="1157266" y="1165554"/>
            <a:ext cx="11034734" cy="381236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07C1E67-8B4C-7DB1-D269-966754DFEF61}"/>
              </a:ext>
            </a:extLst>
          </p:cNvPr>
          <p:cNvSpPr txBox="1"/>
          <p:nvPr/>
        </p:nvSpPr>
        <p:spPr>
          <a:xfrm>
            <a:off x="76200" y="1362075"/>
            <a:ext cx="6046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9e-2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1A54CE9-CA7A-866E-7043-B7AE6341421D}"/>
              </a:ext>
            </a:extLst>
          </p:cNvPr>
          <p:cNvSpPr txBox="1"/>
          <p:nvPr/>
        </p:nvSpPr>
        <p:spPr>
          <a:xfrm>
            <a:off x="76200" y="2076450"/>
            <a:ext cx="6046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7e-3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19D8ACB-A901-A78D-E1CC-02F9ECAB5F97}"/>
              </a:ext>
            </a:extLst>
          </p:cNvPr>
          <p:cNvSpPr txBox="1"/>
          <p:nvPr/>
        </p:nvSpPr>
        <p:spPr>
          <a:xfrm>
            <a:off x="76200" y="2790825"/>
            <a:ext cx="6046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6e-4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FCB23A2-47F8-5956-D071-788580A1BFAC}"/>
              </a:ext>
            </a:extLst>
          </p:cNvPr>
          <p:cNvSpPr txBox="1"/>
          <p:nvPr/>
        </p:nvSpPr>
        <p:spPr>
          <a:xfrm>
            <a:off x="76200" y="3426858"/>
            <a:ext cx="6046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5e-5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6ED7393-2A03-5A41-A36A-DFDA838CB6C6}"/>
              </a:ext>
            </a:extLst>
          </p:cNvPr>
          <p:cNvSpPr txBox="1"/>
          <p:nvPr/>
        </p:nvSpPr>
        <p:spPr>
          <a:xfrm>
            <a:off x="76200" y="4135715"/>
            <a:ext cx="6046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5e-6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ECB6604-E598-4E6B-5DC3-F8CB75882682}"/>
              </a:ext>
            </a:extLst>
          </p:cNvPr>
          <p:cNvSpPr txBox="1"/>
          <p:nvPr/>
        </p:nvSpPr>
        <p:spPr>
          <a:xfrm>
            <a:off x="680853" y="1079149"/>
            <a:ext cx="476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3.0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90C2F4A-A136-DF36-AC02-6514472B856E}"/>
              </a:ext>
            </a:extLst>
          </p:cNvPr>
          <p:cNvSpPr txBox="1"/>
          <p:nvPr/>
        </p:nvSpPr>
        <p:spPr>
          <a:xfrm>
            <a:off x="730789" y="2843869"/>
            <a:ext cx="476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1.5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1F76372-70D8-CC89-B5D1-10B98BBD5F9E}"/>
              </a:ext>
            </a:extLst>
          </p:cNvPr>
          <p:cNvSpPr txBox="1"/>
          <p:nvPr/>
        </p:nvSpPr>
        <p:spPr>
          <a:xfrm>
            <a:off x="730789" y="2261613"/>
            <a:ext cx="476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2.0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D199C62-9F35-94D1-7DA0-09CAB1C1699C}"/>
              </a:ext>
            </a:extLst>
          </p:cNvPr>
          <p:cNvSpPr txBox="1"/>
          <p:nvPr/>
        </p:nvSpPr>
        <p:spPr>
          <a:xfrm>
            <a:off x="708328" y="1680530"/>
            <a:ext cx="476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2.5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034905B-213D-3AAC-1465-923EBDDB5BA3}"/>
              </a:ext>
            </a:extLst>
          </p:cNvPr>
          <p:cNvSpPr txBox="1"/>
          <p:nvPr/>
        </p:nvSpPr>
        <p:spPr>
          <a:xfrm>
            <a:off x="730789" y="3426125"/>
            <a:ext cx="476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1.0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A29E06F-BC07-CC4B-527B-96421113E956}"/>
              </a:ext>
            </a:extLst>
          </p:cNvPr>
          <p:cNvSpPr txBox="1"/>
          <p:nvPr/>
        </p:nvSpPr>
        <p:spPr>
          <a:xfrm>
            <a:off x="761999" y="4589027"/>
            <a:ext cx="476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0.0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9766D5D-CC49-264E-A81C-895DA8EBE88B}"/>
              </a:ext>
            </a:extLst>
          </p:cNvPr>
          <p:cNvSpPr txBox="1"/>
          <p:nvPr/>
        </p:nvSpPr>
        <p:spPr>
          <a:xfrm>
            <a:off x="745054" y="4002463"/>
            <a:ext cx="476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0.5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D14FD72-B079-CCCF-32D2-FBF169540D9E}"/>
              </a:ext>
            </a:extLst>
          </p:cNvPr>
          <p:cNvCxnSpPr/>
          <p:nvPr/>
        </p:nvCxnSpPr>
        <p:spPr>
          <a:xfrm>
            <a:off x="1248940" y="1238250"/>
            <a:ext cx="0" cy="35433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8DF43F54-8CA8-9858-09C6-D0ACEDA56B07}"/>
              </a:ext>
            </a:extLst>
          </p:cNvPr>
          <p:cNvCxnSpPr/>
          <p:nvPr/>
        </p:nvCxnSpPr>
        <p:spPr>
          <a:xfrm>
            <a:off x="648865" y="1165554"/>
            <a:ext cx="0" cy="35433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2FD3CD4F-47ED-F8F1-4E21-5D2172E62122}"/>
              </a:ext>
            </a:extLst>
          </p:cNvPr>
          <p:cNvSpPr txBox="1"/>
          <p:nvPr/>
        </p:nvSpPr>
        <p:spPr>
          <a:xfrm>
            <a:off x="290570" y="859393"/>
            <a:ext cx="6926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TORR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837843FB-A727-0684-0EC3-A0B4695083E2}"/>
              </a:ext>
            </a:extLst>
          </p:cNvPr>
          <p:cNvCxnSpPr>
            <a:cxnSpLocks/>
          </p:cNvCxnSpPr>
          <p:nvPr/>
        </p:nvCxnSpPr>
        <p:spPr>
          <a:xfrm>
            <a:off x="7345680" y="3213201"/>
            <a:ext cx="4770121" cy="0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7904CB0D-E13C-0DC5-1736-7A1BEBC7B963}"/>
              </a:ext>
            </a:extLst>
          </p:cNvPr>
          <p:cNvSpPr txBox="1"/>
          <p:nvPr/>
        </p:nvSpPr>
        <p:spPr>
          <a:xfrm>
            <a:off x="9730740" y="2887072"/>
            <a:ext cx="7136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9 min</a:t>
            </a:r>
          </a:p>
        </p:txBody>
      </p:sp>
    </p:spTree>
    <p:extLst>
      <p:ext uri="{BB962C8B-B14F-4D97-AF65-F5344CB8AC3E}">
        <p14:creationId xmlns:p14="http://schemas.microsoft.com/office/powerpoint/2010/main" val="38030065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1D3116-8191-CCA3-D806-70665EEF01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Increasing the radiation robustness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7F31B51-0C16-B32A-40EC-934306C88C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136CFF-1D64-2CC6-63F8-EEC9B4673ED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46876" y="1154458"/>
            <a:ext cx="5156200" cy="4928839"/>
          </a:xfrm>
        </p:spPr>
        <p:txBody>
          <a:bodyPr/>
          <a:lstStyle/>
          <a:p>
            <a:r>
              <a:rPr lang="en-US" dirty="0"/>
              <a:t>A critical weakness of the DPS is the susceptibility of the roughing pumps to radiation</a:t>
            </a:r>
          </a:p>
          <a:p>
            <a:pPr marL="457200" indent="-457200">
              <a:buFont typeface="+mj-lt"/>
              <a:buAutoNum type="arabicParenR"/>
            </a:pPr>
            <a:endParaRPr lang="en-US" sz="800" dirty="0"/>
          </a:p>
          <a:p>
            <a:pPr marL="457200" indent="-457200">
              <a:buFont typeface="+mj-lt"/>
              <a:buAutoNum type="arabicParenR"/>
            </a:pPr>
            <a:r>
              <a:rPr lang="en-US" sz="2200" dirty="0"/>
              <a:t>Foreline valves are now interlocked to foreline pressure.</a:t>
            </a:r>
          </a:p>
          <a:p>
            <a:pPr marL="457200" indent="-457200">
              <a:buFont typeface="+mj-lt"/>
              <a:buAutoNum type="arabicParenR"/>
            </a:pPr>
            <a:r>
              <a:rPr lang="en-US" sz="2200" dirty="0"/>
              <a:t>A watcher process monitors the vacuum pumps statuses and vacuum levels.</a:t>
            </a:r>
          </a:p>
          <a:p>
            <a:pPr marL="457200" indent="-457200">
              <a:buFont typeface="+mj-lt"/>
              <a:buAutoNum type="arabicParenR"/>
            </a:pPr>
            <a:r>
              <a:rPr lang="en-US" sz="2200" dirty="0"/>
              <a:t>Installing lead and polyethylene shielding around the pump electronics.</a:t>
            </a:r>
          </a:p>
          <a:p>
            <a:pPr marL="457200" indent="-457200">
              <a:buFont typeface="+mj-lt"/>
              <a:buAutoNum type="arabicParenR"/>
            </a:pPr>
            <a:r>
              <a:rPr lang="en-US" sz="2200" dirty="0"/>
              <a:t>Investigating removing electronics altogether and relocating to a cooler spot.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2DDE61-7D29-8392-2767-72431A8B86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E300 Collaboration Meeting                                           D. Storey            Emittance and Plasma Measurements</a:t>
            </a:r>
            <a:endParaRPr lang="en-US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F56A8D0B-ADD6-AF82-BFAB-14977C3A3F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446556"/>
            <a:ext cx="5794870" cy="4344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1463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F5EFA5F-D97A-7CAF-EF27-8260B3134D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3900" y="2212108"/>
            <a:ext cx="6388100" cy="464589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94EA15A-A02A-4ED4-194C-E89399695B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5mm straw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8BB9598-06B8-E7A6-E2F2-CE1BF6081C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A6A767-8E8A-FA81-C0E7-5CA120EC745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09600" y="1066800"/>
            <a:ext cx="10972800" cy="1185097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Developing a removable straw aperture to allow for retraction, and even remote alignment if required.</a:t>
            </a:r>
          </a:p>
          <a:p>
            <a:pPr marL="1546225" lvl="4" indent="-342900"/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Conceptual design: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F2B5E1-0336-AE97-105A-22A19C7D47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E300 Collaboration Meeting                                           D. Storey            Emittance and Plasma Measurements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84C9536-6BB6-3B0A-7F87-AE84BA21BDAF}"/>
              </a:ext>
            </a:extLst>
          </p:cNvPr>
          <p:cNvSpPr txBox="1"/>
          <p:nvPr/>
        </p:nvSpPr>
        <p:spPr>
          <a:xfrm>
            <a:off x="5951220" y="6210512"/>
            <a:ext cx="15976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Beamline valve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581380C-DA76-064B-86EA-152D331B6AC1}"/>
              </a:ext>
            </a:extLst>
          </p:cNvPr>
          <p:cNvSpPr txBox="1"/>
          <p:nvPr/>
        </p:nvSpPr>
        <p:spPr>
          <a:xfrm>
            <a:off x="6482080" y="2530052"/>
            <a:ext cx="17450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Alignment laser injection cube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E8CB4F2-4FFA-BB35-8D7B-0121A606EBD5}"/>
              </a:ext>
            </a:extLst>
          </p:cNvPr>
          <p:cNvSpPr txBox="1"/>
          <p:nvPr/>
        </p:nvSpPr>
        <p:spPr>
          <a:xfrm>
            <a:off x="10027899" y="2160720"/>
            <a:ext cx="17450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Picnic Basket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63E5C95-CF30-DFAE-3DBC-E5CAE14FA31A}"/>
              </a:ext>
            </a:extLst>
          </p:cNvPr>
          <p:cNvSpPr txBox="1"/>
          <p:nvPr/>
        </p:nvSpPr>
        <p:spPr>
          <a:xfrm>
            <a:off x="5078719" y="4712591"/>
            <a:ext cx="17450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US1 Turbo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1DBAA6AC-5A36-84A4-E88F-79DE10B3AC75}"/>
              </a:ext>
            </a:extLst>
          </p:cNvPr>
          <p:cNvCxnSpPr>
            <a:cxnSpLocks/>
            <a:stCxn id="9" idx="0"/>
          </p:cNvCxnSpPr>
          <p:nvPr/>
        </p:nvCxnSpPr>
        <p:spPr>
          <a:xfrm flipV="1">
            <a:off x="6750061" y="5162550"/>
            <a:ext cx="927089" cy="1047962"/>
          </a:xfrm>
          <a:prstGeom prst="straightConnector1">
            <a:avLst/>
          </a:prstGeom>
          <a:ln w="38100">
            <a:solidFill>
              <a:schemeClr val="tx1"/>
            </a:solidFill>
            <a:tail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9CE179C3-C049-5238-232B-6B0221B45AE3}"/>
              </a:ext>
            </a:extLst>
          </p:cNvPr>
          <p:cNvCxnSpPr>
            <a:cxnSpLocks/>
            <a:stCxn id="10" idx="2"/>
          </p:cNvCxnSpPr>
          <p:nvPr/>
        </p:nvCxnSpPr>
        <p:spPr>
          <a:xfrm>
            <a:off x="7354581" y="3176383"/>
            <a:ext cx="668022" cy="1720874"/>
          </a:xfrm>
          <a:prstGeom prst="straightConnector1">
            <a:avLst/>
          </a:prstGeom>
          <a:ln w="38100">
            <a:solidFill>
              <a:schemeClr val="tx1"/>
            </a:solidFill>
            <a:tail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340F90F-256D-80BA-2931-F7AED07D429B}"/>
              </a:ext>
            </a:extLst>
          </p:cNvPr>
          <p:cNvCxnSpPr>
            <a:cxnSpLocks/>
          </p:cNvCxnSpPr>
          <p:nvPr/>
        </p:nvCxnSpPr>
        <p:spPr>
          <a:xfrm>
            <a:off x="6155698" y="4897257"/>
            <a:ext cx="760726" cy="112893"/>
          </a:xfrm>
          <a:prstGeom prst="straightConnector1">
            <a:avLst/>
          </a:prstGeom>
          <a:ln w="38100">
            <a:solidFill>
              <a:schemeClr val="tx1"/>
            </a:solidFill>
            <a:tail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A5B2D853-4E3F-C8B9-7029-6E46FDF97AA8}"/>
              </a:ext>
            </a:extLst>
          </p:cNvPr>
          <p:cNvCxnSpPr>
            <a:cxnSpLocks/>
            <a:stCxn id="11" idx="2"/>
          </p:cNvCxnSpPr>
          <p:nvPr/>
        </p:nvCxnSpPr>
        <p:spPr>
          <a:xfrm flipH="1">
            <a:off x="10861037" y="2530052"/>
            <a:ext cx="39363" cy="765598"/>
          </a:xfrm>
          <a:prstGeom prst="straightConnector1">
            <a:avLst/>
          </a:prstGeom>
          <a:ln w="38100">
            <a:solidFill>
              <a:schemeClr val="tx1"/>
            </a:solidFill>
            <a:tail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Oval 23">
            <a:extLst>
              <a:ext uri="{FF2B5EF4-FFF2-40B4-BE49-F238E27FC236}">
                <a16:creationId xmlns:a16="http://schemas.microsoft.com/office/drawing/2014/main" id="{34AF492E-D2CF-A76D-54AD-0409DBC5E521}"/>
              </a:ext>
            </a:extLst>
          </p:cNvPr>
          <p:cNvSpPr/>
          <p:nvPr/>
        </p:nvSpPr>
        <p:spPr>
          <a:xfrm>
            <a:off x="8656321" y="3046439"/>
            <a:ext cx="927089" cy="2611411"/>
          </a:xfrm>
          <a:custGeom>
            <a:avLst/>
            <a:gdLst>
              <a:gd name="connsiteX0" fmla="*/ 0 w 927089"/>
              <a:gd name="connsiteY0" fmla="*/ 1305706 h 2611411"/>
              <a:gd name="connsiteX1" fmla="*/ 463545 w 927089"/>
              <a:gd name="connsiteY1" fmla="*/ 0 h 2611411"/>
              <a:gd name="connsiteX2" fmla="*/ 927090 w 927089"/>
              <a:gd name="connsiteY2" fmla="*/ 1305706 h 2611411"/>
              <a:gd name="connsiteX3" fmla="*/ 463545 w 927089"/>
              <a:gd name="connsiteY3" fmla="*/ 2611412 h 2611411"/>
              <a:gd name="connsiteX4" fmla="*/ 0 w 927089"/>
              <a:gd name="connsiteY4" fmla="*/ 1305706 h 26114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7089" h="2611411" extrusionOk="0">
                <a:moveTo>
                  <a:pt x="0" y="1305706"/>
                </a:moveTo>
                <a:cubicBezTo>
                  <a:pt x="-59655" y="547229"/>
                  <a:pt x="207330" y="7830"/>
                  <a:pt x="463545" y="0"/>
                </a:cubicBezTo>
                <a:cubicBezTo>
                  <a:pt x="783502" y="75556"/>
                  <a:pt x="885037" y="529086"/>
                  <a:pt x="927090" y="1305706"/>
                </a:cubicBezTo>
                <a:cubicBezTo>
                  <a:pt x="949508" y="2030425"/>
                  <a:pt x="702181" y="2661598"/>
                  <a:pt x="463545" y="2611412"/>
                </a:cubicBezTo>
                <a:cubicBezTo>
                  <a:pt x="100757" y="2735297"/>
                  <a:pt x="99906" y="1909791"/>
                  <a:pt x="0" y="1305706"/>
                </a:cubicBezTo>
                <a:close/>
              </a:path>
            </a:pathLst>
          </a:custGeom>
          <a:noFill/>
          <a:ln w="38100">
            <a:solidFill>
              <a:schemeClr val="tx1"/>
            </a:solidFill>
            <a:prstDash val="lgDash"/>
            <a:extLst>
              <a:ext uri="{C807C97D-BFC1-408E-A445-0C87EB9F89A2}">
                <ask:lineSketchStyleProps xmlns:ask="http://schemas.microsoft.com/office/drawing/2018/sketchyshapes" sd="223326982">
                  <a:prstGeom prst="ellips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3D28370E-335F-BA1F-114F-34B341B772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2565" y="2759730"/>
            <a:ext cx="3268104" cy="3820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6612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48FF1C-7ECC-FFEF-60DD-9E0BBCF1BA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AA8EE15-E69B-7DEF-5339-25B918D66B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CC7F858-0172-31E2-4B1F-0BBE790F479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Operational notes: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The DPS is becoming more familiar, but still requires some experience/knowledge to manage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Robustness has been the biggest challenge, but we have plans to improve this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Performance with Helium is exactly what was expected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dirty="0"/>
              <a:t>Most critical items left to do: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Improve radiation robustness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Design and install straw apertures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47F54F-EB9C-9032-1561-22170E21481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E300 Collaboration Meeting                                           D. Storey            Emittance and Plasma Measurements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2490606"/>
      </p:ext>
    </p:extLst>
  </p:cSld>
  <p:clrMapOvr>
    <a:masterClrMapping/>
  </p:clrMapOvr>
</p:sld>
</file>

<file path=ppt/theme/theme1.xml><?xml version="1.0" encoding="utf-8"?>
<a:theme xmlns:a="http://schemas.openxmlformats.org/drawingml/2006/main" name="FACET-II Main">
  <a:themeElements>
    <a:clrScheme name="Custom 3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8C1515"/>
      </a:accent1>
      <a:accent2>
        <a:srgbClr val="4198B5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C_PPT_Presentation_031622" id="{4765C110-CC2B-6E45-B2B3-75F5A1911DB3}" vid="{9DA077EA-6666-B14D-81C9-2FD28442B6D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4EAAE978D3FDF41AB37F4EFF5CCC60F" ma:contentTypeVersion="7" ma:contentTypeDescription="Create a new document." ma:contentTypeScope="" ma:versionID="9c4bf91aa233bb0983647f4156dff6b1">
  <xsd:schema xmlns:xsd="http://www.w3.org/2001/XMLSchema" xmlns:xs="http://www.w3.org/2001/XMLSchema" xmlns:p="http://schemas.microsoft.com/office/2006/metadata/properties" xmlns:ns2="2c676331-9f32-46eb-870f-c0db5a96f88a" targetNamespace="http://schemas.microsoft.com/office/2006/metadata/properties" ma:root="true" ma:fieldsID="0853cb6a7d1325730dc3d1a494d1525c" ns2:_="">
    <xsd:import namespace="2c676331-9f32-46eb-870f-c0db5a96f88a"/>
    <xsd:element name="properties">
      <xsd:complexType>
        <xsd:sequence>
          <xsd:element name="documentManagement">
            <xsd:complexType>
              <xsd:all>
                <xsd:element ref="ns2:Agenda_x0020_Session" minOccurs="0"/>
                <xsd:element ref="ns2:Agenda_x0020_Session_x003a_Speaker" minOccurs="0"/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c676331-9f32-46eb-870f-c0db5a96f88a" elementFormDefault="qualified">
    <xsd:import namespace="http://schemas.microsoft.com/office/2006/documentManagement/types"/>
    <xsd:import namespace="http://schemas.microsoft.com/office/infopath/2007/PartnerControls"/>
    <xsd:element name="Agenda_x0020_Session" ma:index="8" nillable="true" ma:displayName="Agenda Session" ma:list="{96d6a317-a20e-4679-9a5c-ddd41d10aa53}" ma:internalName="Agenda_x0020_Session" ma:readOnly="false" ma:showField="Title">
      <xsd:simpleType>
        <xsd:restriction base="dms:Lookup"/>
      </xsd:simpleType>
    </xsd:element>
    <xsd:element name="Agenda_x0020_Session_x003a_Speaker" ma:index="9" nillable="true" ma:displayName="Agenda Session:Speaker" ma:list="{96d6a317-a20e-4679-9a5c-ddd41d10aa53}" ma:internalName="Agenda_x0020_Session_x003a_Speaker" ma:readOnly="true" ma:showField="Speaker" ma:web="2168e73c-25b2-4896-81b7-aa81e600c41e">
      <xsd:simpleType>
        <xsd:restriction base="dms:Lookup"/>
      </xsd:simpleType>
    </xsd:element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Agenda_x0020_Session xmlns="2c676331-9f32-46eb-870f-c0db5a96f88a" xsi:nil="true"/>
  </documentManagement>
</p:properties>
</file>

<file path=customXml/itemProps1.xml><?xml version="1.0" encoding="utf-8"?>
<ds:datastoreItem xmlns:ds="http://schemas.openxmlformats.org/officeDocument/2006/customXml" ds:itemID="{3B61AAF7-9938-41DF-A097-3903652D29C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B35A492-4EFA-481B-A42F-199DD75C7F52}">
  <ds:schemaRefs>
    <ds:schemaRef ds:uri="2c676331-9f32-46eb-870f-c0db5a96f88a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49EA3DC0-EABB-4073-9CE7-09A2919D95C8}">
  <ds:schemaRefs>
    <ds:schemaRef ds:uri="2c676331-9f32-46eb-870f-c0db5a96f88a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SLAC_PPT_Presentation_template_031622 (3)</Template>
  <TotalTime>31589</TotalTime>
  <Words>718</Words>
  <Application>Microsoft Office PowerPoint</Application>
  <PresentationFormat>Widescreen</PresentationFormat>
  <Paragraphs>206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Calibri</vt:lpstr>
      <vt:lpstr>Lato Black</vt:lpstr>
      <vt:lpstr>Lato</vt:lpstr>
      <vt:lpstr>Cambria Math</vt:lpstr>
      <vt:lpstr>Arial</vt:lpstr>
      <vt:lpstr>FACET-II Main</vt:lpstr>
      <vt:lpstr>PowerPoint Presentation</vt:lpstr>
      <vt:lpstr>Everything is getting damaged by the beam</vt:lpstr>
      <vt:lpstr>Overview of current installed DPS</vt:lpstr>
      <vt:lpstr>What is left to install to complete the DPS?</vt:lpstr>
      <vt:lpstr>Static Fill Performance (so far)</vt:lpstr>
      <vt:lpstr>Current behavior with a turbo fault – Christine’s 11th hour test!</vt:lpstr>
      <vt:lpstr>Increasing the radiation robustness</vt:lpstr>
      <vt:lpstr>5mm straw</vt:lpstr>
      <vt:lpstr>Summary</vt:lpstr>
      <vt:lpstr>PowerPoint Presentation</vt:lpstr>
      <vt:lpstr>PowerPoint Presentation</vt:lpstr>
      <vt:lpstr>Conductance through an oriface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issue – please read</dc:title>
  <dc:subject/>
  <dc:creator>Hast, Carsten</dc:creator>
  <cp:keywords/>
  <dc:description/>
  <cp:lastModifiedBy>Storey, Doug</cp:lastModifiedBy>
  <cp:revision>317</cp:revision>
  <dcterms:created xsi:type="dcterms:W3CDTF">2022-04-22T00:44:22Z</dcterms:created>
  <dcterms:modified xsi:type="dcterms:W3CDTF">2022-10-06T05:07:00Z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0x01010034EAAE978D3FDF41AB37F4EFF5CCC60F</vt:lpwstr>
  </property>
</Properties>
</file>