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4"/>
  </p:notesMasterIdLst>
  <p:sldIdLst>
    <p:sldId id="431" r:id="rId5"/>
    <p:sldId id="432" r:id="rId6"/>
    <p:sldId id="412" r:id="rId7"/>
    <p:sldId id="394" r:id="rId8"/>
    <p:sldId id="418" r:id="rId9"/>
    <p:sldId id="419" r:id="rId10"/>
    <p:sldId id="428" r:id="rId11"/>
    <p:sldId id="420" r:id="rId12"/>
    <p:sldId id="421" r:id="rId13"/>
    <p:sldId id="401" r:id="rId14"/>
    <p:sldId id="427" r:id="rId15"/>
    <p:sldId id="402" r:id="rId16"/>
    <p:sldId id="403" r:id="rId17"/>
    <p:sldId id="415" r:id="rId18"/>
    <p:sldId id="433" r:id="rId19"/>
    <p:sldId id="424" r:id="rId20"/>
    <p:sldId id="407" r:id="rId21"/>
    <p:sldId id="410" r:id="rId22"/>
    <p:sldId id="413" r:id="rId23"/>
    <p:sldId id="411" r:id="rId24"/>
    <p:sldId id="416" r:id="rId25"/>
    <p:sldId id="414" r:id="rId26"/>
    <p:sldId id="423" r:id="rId27"/>
    <p:sldId id="426" r:id="rId28"/>
    <p:sldId id="389" r:id="rId29"/>
    <p:sldId id="422" r:id="rId30"/>
    <p:sldId id="399" r:id="rId31"/>
    <p:sldId id="400" r:id="rId32"/>
    <p:sldId id="404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Lato Black" panose="020F0502020204030203" pitchFamily="34" charset="0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712" autoAdjust="0"/>
  </p:normalViewPr>
  <p:slideViewPr>
    <p:cSldViewPr snapToGrid="0">
      <p:cViewPr varScale="1">
        <p:scale>
          <a:sx n="102" d="100"/>
          <a:sy n="102" d="100"/>
        </p:scale>
        <p:origin x="120" y="156"/>
      </p:cViewPr>
      <p:guideLst>
        <p:guide orient="horz" pos="2112"/>
        <p:guide pos="3840"/>
        <p:guide pos="504"/>
        <p:guide orient="horz" pos="1200"/>
      </p:guideLst>
    </p:cSldViewPr>
  </p:slideViewPr>
  <p:outlineViewPr>
    <p:cViewPr>
      <p:scale>
        <a:sx n="33" d="100"/>
        <a:sy n="33" d="100"/>
      </p:scale>
      <p:origin x="0" y="-83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T_II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FA8EE143-94B8-4D65-A4DC-0F4CA7369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396" y="4799725"/>
            <a:ext cx="5947564" cy="276999"/>
          </a:xfrm>
          <a:noFill/>
        </p:spPr>
        <p:txBody>
          <a:bodyPr wrap="square" rtlCol="0">
            <a:spAutoFit/>
          </a:bodyPr>
          <a:lstStyle>
            <a:lvl1pPr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 fontAlgn="auto">
              <a:buClrTx/>
              <a:buSzTx/>
              <a:tabLst/>
            </a:pPr>
            <a:r>
              <a:rPr lang="en-US" dirty="0"/>
              <a:t>Date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39F9769-AA97-43E6-A95D-190869B3C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31" y="3102139"/>
            <a:ext cx="5947565" cy="461665"/>
          </a:xfr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en-US" sz="2400" kern="1200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59618" y="838203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7448918" y="1775936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C3D2EF6C-D51B-4734-A8E2-B2098034C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</a:blip>
          <a:srcRect l="1733" t="23639" r="28885" b="15179"/>
          <a:stretch/>
        </p:blipFill>
        <p:spPr>
          <a:xfrm>
            <a:off x="0" y="-19050"/>
            <a:ext cx="121920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1000">
                <a:schemeClr val="tx1"/>
              </a:gs>
              <a:gs pos="100000">
                <a:schemeClr val="bg1"/>
              </a:gs>
            </a:gsLst>
            <a:lin ang="192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 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Date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67C48-9A51-4C48-A257-8C82E1E6466C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25144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D5C995-BBE7-4DC5-82A7-3AFCEC0F3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Column Bullets Text on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(no bullet on top)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28600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325" indent="-1682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3F1FED-011F-471F-88F8-CB950D6D0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9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wo Columns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1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0354DFA-1D8F-4A37-B7A4-CD949480DF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1066800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C4B82A9-5706-4C80-A1CB-56774C7E5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8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7E2317E-A3EE-43F0-BB3D-A33EDFB3C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5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71E42E3-FBA9-4F51-9A01-A8FE1A67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ACET_II Separ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2117553"/>
            <a:ext cx="9753600" cy="1463846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Questions?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72033" y="4800600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E300 Collaboration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81200" y="653299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6147477" y="814085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60C796-22C5-47E0-8B2D-D75D02A052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8352"/>
            <a:ext cx="0" cy="54944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88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368C866-1792-47B5-986D-1E269CD8C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695" r:id="rId3"/>
    <p:sldLayoutId id="2147483696" r:id="rId4"/>
    <p:sldLayoutId id="2147483690" r:id="rId5"/>
    <p:sldLayoutId id="2147483691" r:id="rId6"/>
    <p:sldLayoutId id="2147483692" r:id="rId7"/>
    <p:sldLayoutId id="2147483694" r:id="rId8"/>
    <p:sldLayoutId id="214748370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25.emf"/><Relationship Id="rId9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074CF-BCB8-4CED-A8E1-555571C40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8785" y="487442"/>
            <a:ext cx="5947565" cy="3043158"/>
          </a:xfrm>
        </p:spPr>
        <p:txBody>
          <a:bodyPr>
            <a:normAutofit fontScale="55000" lnSpcReduction="20000"/>
          </a:bodyPr>
          <a:lstStyle/>
          <a:p>
            <a:r>
              <a:rPr lang="en-US" sz="4000" dirty="0"/>
              <a:t>Emittance and energy spectrum measurements at the dump table, I'll include some discussion of COTR and SYAG/DTOTR/IPOTR correlations</a:t>
            </a:r>
          </a:p>
          <a:p>
            <a:pPr algn="ctr"/>
            <a:r>
              <a:rPr lang="en-US" sz="4000" dirty="0"/>
              <a:t>and</a:t>
            </a:r>
          </a:p>
          <a:p>
            <a:r>
              <a:rPr lang="en-US" sz="4000" dirty="0"/>
              <a:t>Something about plasma generation in more general terms - i.e. how long via  IP camera measurements, where the plasma starts vs. waist location, how consistently we formed plasma, radiation signals, ???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AA7CC-E6EE-4895-B7BB-B3EC4641D6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Doug Storey</a:t>
            </a:r>
          </a:p>
          <a:p>
            <a:r>
              <a:rPr lang="en-US" dirty="0"/>
              <a:t>10/5/2022</a:t>
            </a:r>
          </a:p>
        </p:txBody>
      </p:sp>
    </p:spTree>
    <p:extLst>
      <p:ext uri="{BB962C8B-B14F-4D97-AF65-F5344CB8AC3E}">
        <p14:creationId xmlns:p14="http://schemas.microsoft.com/office/powerpoint/2010/main" val="407757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3B2F-2F8D-E5B5-DAEF-FC68B860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Dispersive quad scan – Energy dependency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A493FA-B553-3346-B0AE-C20839E02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856EB8C-C7C2-8780-B35D-6FBE0AB9B6F6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400772" y="1536699"/>
                <a:ext cx="3739428" cy="4712939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Slice emittance when beam focused to 50cm beta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~40 </m:t>
                    </m:r>
                  </m:oMath>
                </a14:m>
                <a:r>
                  <a:rPr lang="en-US" sz="2000" dirty="0"/>
                  <a:t>µm</a:t>
                </a:r>
              </a:p>
              <a:p>
                <a:pPr marL="914400" lvl="1" indent="-342900"/>
                <a:r>
                  <a:rPr lang="en-US" sz="1800" dirty="0"/>
                  <a:t>This is the nominally tuned optics</a:t>
                </a:r>
              </a:p>
              <a:p>
                <a:pPr marL="914400" lvl="1" indent="-342900"/>
                <a:r>
                  <a:rPr lang="en-US" sz="1800" dirty="0"/>
                  <a:t>Relatively little energy dependency</a:t>
                </a:r>
              </a:p>
              <a:p>
                <a:pPr marL="914400" lvl="1" indent="-342900"/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At 5cm waist – beam gets messed up</a:t>
                </a:r>
              </a:p>
              <a:p>
                <a:pPr marL="9144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100−200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µm</a:t>
                </a:r>
              </a:p>
              <a:p>
                <a:pPr marL="342900" indent="-342900"/>
                <a:endParaRPr lang="en-US" sz="2000" dirty="0"/>
              </a:p>
              <a:p>
                <a:pPr marL="914400" lvl="1" indent="-342900"/>
                <a:endParaRPr lang="en-US" sz="1800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856EB8C-C7C2-8780-B35D-6FBE0AB9B6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400772" y="1536699"/>
                <a:ext cx="3739428" cy="4712939"/>
              </a:xfrm>
              <a:blipFill>
                <a:blip r:embed="rId2"/>
                <a:stretch>
                  <a:fillRect l="-3915" t="-647" r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067E1-5679-339C-5BB4-CFE2D2172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28FD87-895D-E962-ACF8-767BC1A363E9}"/>
              </a:ext>
            </a:extLst>
          </p:cNvPr>
          <p:cNvGrpSpPr/>
          <p:nvPr/>
        </p:nvGrpSpPr>
        <p:grpSpPr>
          <a:xfrm>
            <a:off x="4279901" y="1014523"/>
            <a:ext cx="8046480" cy="5220041"/>
            <a:chOff x="4553971" y="1192323"/>
            <a:chExt cx="7772409" cy="50422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72FF9F-15E3-ADCA-6FEE-34567CB27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3165" y="1229058"/>
              <a:ext cx="4023215" cy="50055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1D52C9-EB67-AD3A-AA86-1DDB70CF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3971" y="1192323"/>
              <a:ext cx="4025407" cy="5042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5646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DED00-0214-8055-F28C-A1473C6C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Dispersive quad scan commissioning from early summer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55D89-8EE6-50F6-5554-875A4AB0C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52F3A7E-C1CC-1E42-0871-D1ECC6D5FCF4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381000" y="1320987"/>
                <a:ext cx="3428834" cy="5182839"/>
              </a:xfrm>
            </p:spPr>
            <p:txBody>
              <a:bodyPr/>
              <a:lstStyle/>
              <a:p>
                <a:r>
                  <a:rPr lang="en-US" sz="2000" dirty="0"/>
                  <a:t>Analysis by Pablo San Miguel:</a:t>
                </a: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Beam passed through solid foils to induce emittance growth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Tested various emittance fitting routines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Developed DAQ functions for quad scans</a:t>
                </a:r>
              </a:p>
              <a:p>
                <a:pPr marL="914400" lvl="1" indent="-342900"/>
                <a:r>
                  <a:rPr lang="en-US" sz="1600" dirty="0"/>
                  <a:t>Can now automate scans of: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𝑜𝑏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Next steps:</a:t>
                </a:r>
              </a:p>
              <a:p>
                <a:pPr marL="914400" lvl="1" indent="-342900"/>
                <a:r>
                  <a:rPr lang="en-US" sz="1800" dirty="0"/>
                  <a:t>Online emittance analysis GUI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52F3A7E-C1CC-1E42-0871-D1ECC6D5FC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381000" y="1320987"/>
                <a:ext cx="3428834" cy="5182839"/>
              </a:xfrm>
              <a:blipFill>
                <a:blip r:embed="rId2"/>
                <a:stretch>
                  <a:fillRect l="-4626" t="-706" r="-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18DD3-71FB-9645-358A-4359BBE1F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E8419C-0988-EF9B-0D73-BF71D213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34" y="966814"/>
            <a:ext cx="8153566" cy="58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23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EF3D8-88E3-9D00-7327-F60BA1E5B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7"/>
          <a:stretch/>
        </p:blipFill>
        <p:spPr>
          <a:xfrm>
            <a:off x="6400800" y="374057"/>
            <a:ext cx="5791200" cy="64839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1D0C9-E6DD-136B-A28D-2604DCB3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Butterfly measurement of main beam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800077-6A85-CC63-CC45-6AFBA096D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B3B4095-8005-A547-161E-A5E3121076C1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5355897" cy="5182839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Beam has ~1% RMS energy spread in “High compression” configuration</a:t>
                </a:r>
              </a:p>
              <a:p>
                <a:pPr marL="1546225" lvl="4" indent="-342900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Fit gives poor results:</a:t>
                </a:r>
              </a:p>
              <a:p>
                <a:pPr marL="914400" lvl="1" indent="-342900"/>
                <a:r>
                  <a:rPr lang="en-US" dirty="0"/>
                  <a:t>Fitted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is 16cm</a:t>
                </a:r>
              </a:p>
              <a:p>
                <a:pPr marL="914400" lvl="1" indent="-342900"/>
                <a:r>
                  <a:rPr lang="en-US" dirty="0"/>
                  <a:t>Fitted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 is 180 µm</a:t>
                </a:r>
              </a:p>
              <a:p>
                <a:pPr marL="2857500" lvl="5" indent="-342900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Interpretation:</a:t>
                </a:r>
              </a:p>
              <a:p>
                <a:pPr marL="914400" lvl="1" indent="-342900"/>
                <a:r>
                  <a:rPr lang="en-US" dirty="0"/>
                  <a:t>This beam is dominated by higher order effects (i.e. leaked dispersion from BC20, some other x-E correlations)</a:t>
                </a:r>
              </a:p>
              <a:p>
                <a:pPr marL="1371600" lvl="3" indent="-342900"/>
                <a:endParaRPr lang="en-US" sz="105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Need to try again with more optimized beam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B3B4095-8005-A547-161E-A5E312107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5355897" cy="5182839"/>
              </a:xfrm>
              <a:blipFill>
                <a:blip r:embed="rId3"/>
                <a:stretch>
                  <a:fillRect l="-3185" t="-941" b="-5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65215-E67D-4982-9A27-93FE6D44A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85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0649-8BFC-A4AE-628F-BD2EDD36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1"/>
            <a:ext cx="11417300" cy="632152"/>
          </a:xfrm>
        </p:spPr>
        <p:txBody>
          <a:bodyPr>
            <a:normAutofit fontScale="90000"/>
          </a:bodyPr>
          <a:lstStyle/>
          <a:p>
            <a:r>
              <a:rPr lang="en-US" dirty="0"/>
              <a:t>Butterfly of accelerated beam – (will come back to acceleration later)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F6E66C-EDEE-9DBC-0A46-CF2EC5B35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784B021-5037-3599-1055-182CB08F4B5A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458089" y="1246909"/>
                <a:ext cx="4279011" cy="5002730"/>
              </a:xfrm>
            </p:spPr>
            <p:txBody>
              <a:bodyPr/>
              <a:lstStyle/>
              <a:p>
                <a:r>
                  <a:rPr lang="en-US" dirty="0"/>
                  <a:t>But – the fit looks “better” for a plasma accelerated beam!</a:t>
                </a:r>
              </a:p>
              <a:p>
                <a:endParaRPr lang="en-US" dirty="0"/>
              </a:p>
              <a:p>
                <a:r>
                  <a:rPr lang="en-US" dirty="0"/>
                  <a:t>Fit results:</a:t>
                </a:r>
              </a:p>
              <a:p>
                <a:pPr marL="914400" lvl="1" indent="-342900"/>
                <a:r>
                  <a:rPr lang="en-US" dirty="0"/>
                  <a:t>~1-2 mm-rad normalized emittance</a:t>
                </a:r>
              </a:p>
              <a:p>
                <a:pPr marL="914400" lvl="1" indent="-342900"/>
                <a:r>
                  <a:rPr lang="en-US" dirty="0"/>
                  <a:t>Fit locates the plasma exit to the DS Be window location</a:t>
                </a:r>
              </a:p>
              <a:p>
                <a:pPr marL="914400" lvl="1" indent="-34290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at exit: ~20cm</a:t>
                </a:r>
              </a:p>
              <a:p>
                <a:pPr marL="1371600" lvl="3" indent="-342900"/>
                <a:endParaRPr lang="en-US" dirty="0"/>
              </a:p>
              <a:p>
                <a:pPr marL="914400" lvl="1" indent="-342900"/>
                <a:r>
                  <a:rPr lang="en-US" dirty="0"/>
                  <a:t>25 </a:t>
                </a:r>
                <a:r>
                  <a:rPr lang="en-US" dirty="0" err="1"/>
                  <a:t>pC</a:t>
                </a:r>
                <a:r>
                  <a:rPr lang="en-US" dirty="0"/>
                  <a:t> of charge contained in the box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784B021-5037-3599-1055-182CB08F4B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458089" y="1246909"/>
                <a:ext cx="4279011" cy="5002730"/>
              </a:xfrm>
              <a:blipFill>
                <a:blip r:embed="rId2"/>
                <a:stretch>
                  <a:fillRect l="-4274" t="-976" r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0A4F-5EEC-995A-7334-3F6F8C79A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1DCD0B-A674-9C0D-2C71-3A0A53E3B6DA}"/>
              </a:ext>
            </a:extLst>
          </p:cNvPr>
          <p:cNvGrpSpPr/>
          <p:nvPr/>
        </p:nvGrpSpPr>
        <p:grpSpPr>
          <a:xfrm>
            <a:off x="5112494" y="1203036"/>
            <a:ext cx="2747652" cy="5794811"/>
            <a:chOff x="3841524" y="664591"/>
            <a:chExt cx="2936650" cy="61934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4E07CD-D7D0-B65B-9A92-C8A3B410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1524" y="664591"/>
              <a:ext cx="2936650" cy="619340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499266-BE17-A786-43EF-3593F56C3348}"/>
                </a:ext>
              </a:extLst>
            </p:cNvPr>
            <p:cNvSpPr/>
            <p:nvPr/>
          </p:nvSpPr>
          <p:spPr>
            <a:xfrm>
              <a:off x="4756727" y="1394692"/>
              <a:ext cx="1658588" cy="1357744"/>
            </a:xfrm>
            <a:custGeom>
              <a:avLst/>
              <a:gdLst>
                <a:gd name="connsiteX0" fmla="*/ 0 w 1551844"/>
                <a:gd name="connsiteY0" fmla="*/ 0 h 1270362"/>
                <a:gd name="connsiteX1" fmla="*/ 470726 w 1551844"/>
                <a:gd name="connsiteY1" fmla="*/ 0 h 1270362"/>
                <a:gd name="connsiteX2" fmla="*/ 988007 w 1551844"/>
                <a:gd name="connsiteY2" fmla="*/ 0 h 1270362"/>
                <a:gd name="connsiteX3" fmla="*/ 1551844 w 1551844"/>
                <a:gd name="connsiteY3" fmla="*/ 0 h 1270362"/>
                <a:gd name="connsiteX4" fmla="*/ 1551844 w 1551844"/>
                <a:gd name="connsiteY4" fmla="*/ 635181 h 1270362"/>
                <a:gd name="connsiteX5" fmla="*/ 1551844 w 1551844"/>
                <a:gd name="connsiteY5" fmla="*/ 1270362 h 1270362"/>
                <a:gd name="connsiteX6" fmla="*/ 1065600 w 1551844"/>
                <a:gd name="connsiteY6" fmla="*/ 1270362 h 1270362"/>
                <a:gd name="connsiteX7" fmla="*/ 517281 w 1551844"/>
                <a:gd name="connsiteY7" fmla="*/ 1270362 h 1270362"/>
                <a:gd name="connsiteX8" fmla="*/ 0 w 1551844"/>
                <a:gd name="connsiteY8" fmla="*/ 1270362 h 1270362"/>
                <a:gd name="connsiteX9" fmla="*/ 0 w 1551844"/>
                <a:gd name="connsiteY9" fmla="*/ 660588 h 1270362"/>
                <a:gd name="connsiteX10" fmla="*/ 0 w 1551844"/>
                <a:gd name="connsiteY10" fmla="*/ 0 h 127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1844" h="1270362" extrusionOk="0">
                  <a:moveTo>
                    <a:pt x="0" y="0"/>
                  </a:moveTo>
                  <a:cubicBezTo>
                    <a:pt x="216233" y="-15524"/>
                    <a:pt x="257276" y="-4753"/>
                    <a:pt x="470726" y="0"/>
                  </a:cubicBezTo>
                  <a:cubicBezTo>
                    <a:pt x="684176" y="4753"/>
                    <a:pt x="768913" y="5784"/>
                    <a:pt x="988007" y="0"/>
                  </a:cubicBezTo>
                  <a:cubicBezTo>
                    <a:pt x="1207101" y="-5784"/>
                    <a:pt x="1309042" y="-26495"/>
                    <a:pt x="1551844" y="0"/>
                  </a:cubicBezTo>
                  <a:cubicBezTo>
                    <a:pt x="1522879" y="178391"/>
                    <a:pt x="1547050" y="427344"/>
                    <a:pt x="1551844" y="635181"/>
                  </a:cubicBezTo>
                  <a:cubicBezTo>
                    <a:pt x="1556638" y="843018"/>
                    <a:pt x="1525945" y="1142875"/>
                    <a:pt x="1551844" y="1270362"/>
                  </a:cubicBezTo>
                  <a:cubicBezTo>
                    <a:pt x="1423650" y="1261789"/>
                    <a:pt x="1203821" y="1280819"/>
                    <a:pt x="1065600" y="1270362"/>
                  </a:cubicBezTo>
                  <a:cubicBezTo>
                    <a:pt x="927379" y="1259905"/>
                    <a:pt x="642964" y="1289254"/>
                    <a:pt x="517281" y="1270362"/>
                  </a:cubicBezTo>
                  <a:cubicBezTo>
                    <a:pt x="391598" y="1251470"/>
                    <a:pt x="179178" y="1284750"/>
                    <a:pt x="0" y="1270362"/>
                  </a:cubicBezTo>
                  <a:cubicBezTo>
                    <a:pt x="17790" y="1113481"/>
                    <a:pt x="-10887" y="962205"/>
                    <a:pt x="0" y="660588"/>
                  </a:cubicBezTo>
                  <a:cubicBezTo>
                    <a:pt x="10887" y="358971"/>
                    <a:pt x="27266" y="187912"/>
                    <a:pt x="0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1662236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19D2692-9B0C-24A8-0464-599C6E32E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1" y="1028699"/>
            <a:ext cx="4792950" cy="58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5BD7B5-CA1F-7EF5-B98C-0465AC360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71" y="0"/>
            <a:ext cx="3378629" cy="673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5B975-AFA8-8F5D-77C5-056E5E09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do to improve on this: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EF2C6-921C-C3C8-D21D-469FED6DC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D6B54-05B5-DC06-C938-451A0F983D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6946900" cy="518283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Start using DTOTR1</a:t>
            </a:r>
          </a:p>
          <a:p>
            <a:pPr marL="1028700" lvl="1" indent="-457200"/>
            <a:r>
              <a:rPr lang="en-US" dirty="0"/>
              <a:t>COTR is currently limiting us</a:t>
            </a:r>
          </a:p>
          <a:p>
            <a:pPr marL="1028700" lvl="1" indent="-457200"/>
            <a:r>
              <a:rPr lang="en-US" dirty="0"/>
              <a:t>Maybe the laser heater saves us from spurious current spikes?</a:t>
            </a:r>
          </a:p>
          <a:p>
            <a:pPr marL="1028700" lvl="1" indent="-457200"/>
            <a:r>
              <a:rPr lang="en-US" dirty="0"/>
              <a:t>Short term: Install another YAG screen that faces the opposite way </a:t>
            </a:r>
            <a:r>
              <a:rPr lang="en-US" dirty="0">
                <a:sym typeface="Wingdings" panose="05000000000000000000" pitchFamily="2" charset="2"/>
              </a:rPr>
              <a:t> look at back</a:t>
            </a:r>
            <a:endParaRPr lang="en-US" dirty="0"/>
          </a:p>
          <a:p>
            <a:pPr marL="2971800" lvl="5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Need a better tuned beam</a:t>
            </a:r>
          </a:p>
          <a:p>
            <a:pPr marL="1028700" lvl="1" indent="-457200"/>
            <a:r>
              <a:rPr lang="en-US" dirty="0"/>
              <a:t>Currently there is lot of uncorrected dispersion/correlations that limit the single shot usefulness of the diagnostic with low energy spread</a:t>
            </a:r>
          </a:p>
          <a:p>
            <a:pPr marL="1485900" lvl="3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More GUIs!</a:t>
            </a:r>
          </a:p>
          <a:p>
            <a:pPr marL="1028700" lvl="1" indent="-457200"/>
            <a:r>
              <a:rPr lang="en-US" dirty="0"/>
              <a:t>Dispersive quad scan analysis</a:t>
            </a:r>
          </a:p>
          <a:p>
            <a:pPr marL="1028700" lvl="1" indent="-457200"/>
            <a:r>
              <a:rPr lang="en-US" dirty="0"/>
              <a:t>Butterfly scan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2C137-304B-7C8F-2266-BC130B1FB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E3BF0B-4C0F-35F6-C07F-614BC1A25637}"/>
              </a:ext>
            </a:extLst>
          </p:cNvPr>
          <p:cNvCxnSpPr/>
          <p:nvPr/>
        </p:nvCxnSpPr>
        <p:spPr>
          <a:xfrm flipV="1">
            <a:off x="9982200" y="2747963"/>
            <a:ext cx="0" cy="8937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A4C3DA-B35B-6974-2CB0-B12D15582054}"/>
              </a:ext>
            </a:extLst>
          </p:cNvPr>
          <p:cNvCxnSpPr>
            <a:cxnSpLocks/>
          </p:cNvCxnSpPr>
          <p:nvPr/>
        </p:nvCxnSpPr>
        <p:spPr>
          <a:xfrm>
            <a:off x="9979819" y="3631406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C91B78-87E3-E07D-7C07-4BA0B7BBAC72}"/>
              </a:ext>
            </a:extLst>
          </p:cNvPr>
          <p:cNvCxnSpPr>
            <a:cxnSpLocks/>
          </p:cNvCxnSpPr>
          <p:nvPr/>
        </p:nvCxnSpPr>
        <p:spPr>
          <a:xfrm>
            <a:off x="9979819" y="3641717"/>
            <a:ext cx="0" cy="1339858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BC5A0F-730C-A8D2-69FC-5637BAA93C1F}"/>
              </a:ext>
            </a:extLst>
          </p:cNvPr>
          <p:cNvCxnSpPr/>
          <p:nvPr/>
        </p:nvCxnSpPr>
        <p:spPr>
          <a:xfrm flipV="1">
            <a:off x="9882188" y="3533775"/>
            <a:ext cx="195262" cy="195262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65CE9A-10E2-4A61-5516-6F23CD2F8C7E}"/>
              </a:ext>
            </a:extLst>
          </p:cNvPr>
          <p:cNvSpPr txBox="1"/>
          <p:nvPr/>
        </p:nvSpPr>
        <p:spPr>
          <a:xfrm>
            <a:off x="10256364" y="1638742"/>
            <a:ext cx="93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DTOTR1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BA5E01-8549-870E-1F52-F6552F9F9E42}"/>
              </a:ext>
            </a:extLst>
          </p:cNvPr>
          <p:cNvSpPr txBox="1"/>
          <p:nvPr/>
        </p:nvSpPr>
        <p:spPr>
          <a:xfrm>
            <a:off x="10326754" y="6467204"/>
            <a:ext cx="93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DTOTR2</a:t>
            </a:r>
          </a:p>
        </p:txBody>
      </p:sp>
    </p:spTree>
    <p:extLst>
      <p:ext uri="{BB962C8B-B14F-4D97-AF65-F5344CB8AC3E}">
        <p14:creationId xmlns:p14="http://schemas.microsoft.com/office/powerpoint/2010/main" val="200756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7C34-1165-CC8D-B709-F38937AF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40DB52-4BEB-C327-05DB-7F4CD34FA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BE9B0-2638-C908-3493-801199360B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33266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 shifts with plasma:</a:t>
            </a:r>
          </a:p>
          <a:p>
            <a:pPr marL="1028700" lvl="1" indent="-457200">
              <a:buFont typeface="+mj-lt"/>
              <a:buAutoNum type="arabicParenR"/>
            </a:pPr>
            <a:r>
              <a:rPr lang="en-US" dirty="0"/>
              <a:t>He plasma at 5 Torr</a:t>
            </a:r>
          </a:p>
          <a:p>
            <a:pPr marL="1028700" lvl="1" indent="-457200">
              <a:buFont typeface="+mj-lt"/>
              <a:buAutoNum type="arabicParenR"/>
            </a:pPr>
            <a:r>
              <a:rPr lang="en-US" dirty="0"/>
              <a:t>H2 plasma up to ~2 Torr max</a:t>
            </a:r>
          </a:p>
          <a:p>
            <a:pPr marL="1028700" lvl="1" indent="-457200">
              <a:buFont typeface="+mj-lt"/>
              <a:buAutoNum type="arabicParenR"/>
            </a:pPr>
            <a:r>
              <a:rPr lang="en-US" dirty="0"/>
              <a:t>H2 plasma – density scans from 0.07 to 2 Torr</a:t>
            </a:r>
          </a:p>
          <a:p>
            <a:pPr marL="3429000" lvl="6" indent="-457200">
              <a:buFont typeface="+mj-lt"/>
              <a:buAutoNum type="arabicParenR"/>
            </a:pPr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were static fills using the partially installed differential pumping system</a:t>
            </a:r>
          </a:p>
          <a:p>
            <a:pPr marL="914400" lvl="1" indent="-342900"/>
            <a:r>
              <a:rPr lang="en-US" dirty="0"/>
              <a:t>All 4 US-DPS and 2 DS-DPS stages</a:t>
            </a:r>
          </a:p>
          <a:p>
            <a:pPr marL="914400" lvl="1" indent="-342900"/>
            <a:r>
              <a:rPr lang="en-US" dirty="0"/>
              <a:t>But no straw aperture</a:t>
            </a:r>
          </a:p>
          <a:p>
            <a:pPr marL="914400" lvl="1" indent="-342900"/>
            <a:r>
              <a:rPr lang="en-US" dirty="0"/>
              <a:t>First aperture is the US and DS Beryllium windows with holes of ~100’s of µm diameter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D7A00-06D6-130C-3A3E-F684CE21C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5C6D2A-5359-5E41-200C-2B8F6D687B6A}"/>
              </a:ext>
            </a:extLst>
          </p:cNvPr>
          <p:cNvGrpSpPr/>
          <p:nvPr/>
        </p:nvGrpSpPr>
        <p:grpSpPr>
          <a:xfrm>
            <a:off x="0" y="4289544"/>
            <a:ext cx="12192000" cy="2302997"/>
            <a:chOff x="0" y="4111744"/>
            <a:chExt cx="12192000" cy="23029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09FCC7-C6C4-7294-7624-BAF898B22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77" t="26837" r="37934" b="43482"/>
            <a:stretch/>
          </p:blipFill>
          <p:spPr>
            <a:xfrm>
              <a:off x="0" y="4821680"/>
              <a:ext cx="12192000" cy="159306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33D653C-5DEC-AC53-A2B8-D9CDA929E09B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976202" y="4481076"/>
              <a:ext cx="2211498" cy="13791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22F34B-7A40-DDF5-14F7-534E9D1B2F7F}"/>
                </a:ext>
              </a:extLst>
            </p:cNvPr>
            <p:cNvSpPr txBox="1"/>
            <p:nvPr/>
          </p:nvSpPr>
          <p:spPr>
            <a:xfrm>
              <a:off x="210255" y="4111744"/>
              <a:ext cx="1531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 Be window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86B2C1-27AD-0A01-B11E-32D4C5A0E686}"/>
                </a:ext>
              </a:extLst>
            </p:cNvPr>
            <p:cNvSpPr txBox="1"/>
            <p:nvPr/>
          </p:nvSpPr>
          <p:spPr>
            <a:xfrm>
              <a:off x="9604303" y="4111744"/>
              <a:ext cx="2333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DS Be window: Z=1996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FFF4A6-3A62-A9A2-B2A9-A13D016F435D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9173640" y="4481076"/>
              <a:ext cx="1597361" cy="13791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291CE6C-2B32-A2B5-5670-BCCAD8913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400" y="179345"/>
            <a:ext cx="2514299" cy="24253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07D241-4166-29AA-0A8A-A66A9DEC5525}"/>
              </a:ext>
            </a:extLst>
          </p:cNvPr>
          <p:cNvSpPr txBox="1"/>
          <p:nvPr/>
        </p:nvSpPr>
        <p:spPr>
          <a:xfrm>
            <a:off x="9423400" y="2235396"/>
            <a:ext cx="122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July 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9B73A-8487-3213-1204-3E6EBB4505A7}"/>
              </a:ext>
            </a:extLst>
          </p:cNvPr>
          <p:cNvSpPr txBox="1"/>
          <p:nvPr/>
        </p:nvSpPr>
        <p:spPr>
          <a:xfrm>
            <a:off x="9357406" y="209771"/>
            <a:ext cx="171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US Be Window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17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E9B3-9C22-A3C4-855F-3756FB5A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50FA8-6BD1-FB1D-838A-D9D322DFE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BA90C-903D-73D2-66AD-434BCD870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1087100" cy="15930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Plasma is simultaneously visible on each of </a:t>
            </a:r>
            <a:r>
              <a:rPr lang="en-US" dirty="0" err="1"/>
              <a:t>Topview</a:t>
            </a:r>
            <a:r>
              <a:rPr lang="en-US" dirty="0"/>
              <a:t>, IPOTR1, and IPOTR2</a:t>
            </a:r>
          </a:p>
          <a:p>
            <a:pPr marL="914400" lvl="1" indent="-342900"/>
            <a:r>
              <a:rPr lang="en-US" dirty="0"/>
              <a:t>Note that IPOTR2 shows a true </a:t>
            </a:r>
            <a:r>
              <a:rPr lang="en-US" dirty="0" err="1"/>
              <a:t>colour</a:t>
            </a:r>
            <a:r>
              <a:rPr lang="en-US" dirty="0"/>
              <a:t> image of the 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Waist is at FILS (Z=1993.3), Butterfly puts exit waist at Be window (Z=1996m)</a:t>
            </a:r>
          </a:p>
          <a:p>
            <a:pPr marL="914400" lvl="1" indent="-342900"/>
            <a:r>
              <a:rPr lang="en-US" sz="1800" dirty="0"/>
              <a:t>Length of plasma channel is ~3 meters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24408-7B69-0B22-0035-457607D5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732F19-0578-ED07-821A-F786770F68EA}"/>
              </a:ext>
            </a:extLst>
          </p:cNvPr>
          <p:cNvGrpSpPr/>
          <p:nvPr/>
        </p:nvGrpSpPr>
        <p:grpSpPr>
          <a:xfrm>
            <a:off x="0" y="4289544"/>
            <a:ext cx="12192000" cy="2302997"/>
            <a:chOff x="0" y="4111744"/>
            <a:chExt cx="12192000" cy="23029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3ADBCD-FBAB-43D7-145D-C1D3E20E7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77" t="26837" r="37934" b="43482"/>
            <a:stretch/>
          </p:blipFill>
          <p:spPr>
            <a:xfrm>
              <a:off x="0" y="4821680"/>
              <a:ext cx="12192000" cy="159306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13FF28B-E4A0-06AF-0D8C-3B92B57E1949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976202" y="4481076"/>
              <a:ext cx="2211498" cy="13791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3BB347-6D40-291E-84FF-EC6F036636D8}"/>
                </a:ext>
              </a:extLst>
            </p:cNvPr>
            <p:cNvSpPr txBox="1"/>
            <p:nvPr/>
          </p:nvSpPr>
          <p:spPr>
            <a:xfrm>
              <a:off x="210255" y="4111744"/>
              <a:ext cx="1531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 Be window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F565341-3396-FD7F-ED22-9D1F7F964BE4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312346" y="4481076"/>
              <a:ext cx="1715695" cy="13768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D2520F-A066-A245-761B-7F247B59D039}"/>
                </a:ext>
              </a:extLst>
            </p:cNvPr>
            <p:cNvSpPr txBox="1"/>
            <p:nvPr/>
          </p:nvSpPr>
          <p:spPr>
            <a:xfrm>
              <a:off x="2329961" y="4111744"/>
              <a:ext cx="1964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TopView</a:t>
              </a:r>
              <a:r>
                <a:rPr lang="en-US" dirty="0"/>
                <a:t>: Z=1993.3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5720E7-B919-2D25-3C71-AA4967A03F20}"/>
                </a:ext>
              </a:extLst>
            </p:cNvPr>
            <p:cNvSpPr txBox="1"/>
            <p:nvPr/>
          </p:nvSpPr>
          <p:spPr>
            <a:xfrm>
              <a:off x="4705779" y="4111744"/>
              <a:ext cx="1895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IPOTR1: Z=1993.8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C31002-2C34-73EE-342A-59ADCF6A1223}"/>
                </a:ext>
              </a:extLst>
            </p:cNvPr>
            <p:cNvSpPr txBox="1"/>
            <p:nvPr/>
          </p:nvSpPr>
          <p:spPr>
            <a:xfrm>
              <a:off x="7179750" y="4111744"/>
              <a:ext cx="1842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IPOTR2: Z=1995.1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A0DD37-6C10-A103-0C75-EB613116A4FB}"/>
                </a:ext>
              </a:extLst>
            </p:cNvPr>
            <p:cNvSpPr txBox="1"/>
            <p:nvPr/>
          </p:nvSpPr>
          <p:spPr>
            <a:xfrm>
              <a:off x="9604303" y="4111744"/>
              <a:ext cx="2333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DS Be window: Z=1996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C4D70E5-0D52-FACF-569A-9F4EF226505A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5653410" y="4481076"/>
              <a:ext cx="757737" cy="13768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37C53E-2381-63B0-943D-29639979A723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7057223" y="4481076"/>
              <a:ext cx="1043709" cy="1385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5325242-D05E-F23E-01D7-86E08724EA50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9173640" y="4481076"/>
              <a:ext cx="1597361" cy="13791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6A19ED2-76CE-3D74-FE37-53D833D14FD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24789" y="2836634"/>
            <a:ext cx="2267813" cy="15118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CC7D1EA-1CAC-7FA7-BE68-5A98CB145460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949342" y="2821515"/>
            <a:ext cx="2267813" cy="15118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F383481-BA33-10F8-7538-DDE65A33196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113519" y="2836634"/>
            <a:ext cx="2267813" cy="15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2D84-460A-2850-9E11-69539B0C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H2 fill – Charge depletion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579B8-2B55-053F-3FC9-2CAFA7799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739BC-8A1B-2823-A69C-2AE4BC54F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3FA9A7C-3543-E79E-A9A3-1D4CDEF3C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7"/>
          <a:stretch/>
        </p:blipFill>
        <p:spPr>
          <a:xfrm>
            <a:off x="5599959" y="376685"/>
            <a:ext cx="6515842" cy="19819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DD0D454D-D9B1-1543-2DB4-3D0ADA9A929F}"/>
              </a:ext>
            </a:extLst>
          </p:cNvPr>
          <p:cNvSpPr txBox="1">
            <a:spLocks/>
          </p:cNvSpPr>
          <p:nvPr/>
        </p:nvSpPr>
        <p:spPr>
          <a:xfrm>
            <a:off x="286327" y="1177009"/>
            <a:ext cx="5181600" cy="168626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03325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Amount of charge that loses energy in the plasma increases with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Error bars indicate the max and min value in each pressure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Example LFOV image shown for each pressure</a:t>
            </a:r>
          </a:p>
          <a:p>
            <a:endParaRPr lang="en-US" sz="1800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DBB61B1-B7D0-D25D-0E65-5E367AD23F70}"/>
              </a:ext>
            </a:extLst>
          </p:cNvPr>
          <p:cNvGrpSpPr/>
          <p:nvPr/>
        </p:nvGrpSpPr>
        <p:grpSpPr>
          <a:xfrm>
            <a:off x="-18721" y="2746727"/>
            <a:ext cx="12210721" cy="3766579"/>
            <a:chOff x="-2388248" y="2360297"/>
            <a:chExt cx="17705210" cy="546143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57E620D-8911-9E72-7938-C3EC38A3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88248" y="2360297"/>
              <a:ext cx="3115042" cy="545132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F759954-A9AF-5F58-24DF-D6A824BE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08" y="2360297"/>
              <a:ext cx="3125155" cy="545132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C819AD3-A5B0-F916-1244-B1A326ABB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0177" y="2360297"/>
              <a:ext cx="3125155" cy="545132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3DDCE44-4E00-3409-59FB-8656D466B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4446" y="2360297"/>
              <a:ext cx="3135269" cy="546143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DA94B06-42C9-BE85-3BD8-DC7C27DF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71579" y="2360297"/>
              <a:ext cx="3145383" cy="546143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433A381-8A01-8786-31BD-71192B8CF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68829" y="2360297"/>
              <a:ext cx="3113634" cy="5458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916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4DDB-086D-E730-7430-A36F2822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H2 fill – Charge depletion (2)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539FF0-8493-21F0-2783-66CD4D121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D3177-16BD-BF7E-7F23-D0CB2B8FA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0A829E-301B-63FE-DACE-FA6687CDDA61}"/>
              </a:ext>
            </a:extLst>
          </p:cNvPr>
          <p:cNvGrpSpPr/>
          <p:nvPr/>
        </p:nvGrpSpPr>
        <p:grpSpPr>
          <a:xfrm>
            <a:off x="0" y="2904795"/>
            <a:ext cx="12192001" cy="3675049"/>
            <a:chOff x="-3850714" y="4208184"/>
            <a:chExt cx="17158395" cy="5172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4CC42B-935F-6CE3-DDB5-931F9BAB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45406" y="4208184"/>
              <a:ext cx="2962275" cy="51530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3E85AF-EAD4-C33B-C6B1-3236BC065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4277" y="4208184"/>
              <a:ext cx="2962275" cy="51625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616866-3597-CC8F-0B5F-17807701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2673" y="4208184"/>
              <a:ext cx="2952750" cy="51720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90C554-3E80-12F9-103A-B223D6A1B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1544" y="4208184"/>
              <a:ext cx="2962275" cy="51625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718E85-0291-3609-20EF-55FE4BE2C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09585" y="4208184"/>
              <a:ext cx="2962275" cy="51625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98DC51-511F-463F-7949-592FC8AB7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50714" y="4208184"/>
              <a:ext cx="2962275" cy="516255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F4FF8-D7CF-2B39-2C7E-7247F0142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959" y="371082"/>
            <a:ext cx="6825716" cy="225555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CFC9896-B1C4-9711-0138-35A3645135ED}"/>
              </a:ext>
            </a:extLst>
          </p:cNvPr>
          <p:cNvSpPr txBox="1">
            <a:spLocks/>
          </p:cNvSpPr>
          <p:nvPr/>
        </p:nvSpPr>
        <p:spPr>
          <a:xfrm>
            <a:off x="286326" y="1177009"/>
            <a:ext cx="7206674" cy="17971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03325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Datasets with ND2 filter removed to make low</a:t>
            </a:r>
            <a:br>
              <a:rPr lang="en-US" sz="1800" dirty="0"/>
            </a:br>
            <a:r>
              <a:rPr lang="en-US" sz="1800" dirty="0"/>
              <a:t>energy particles visible</a:t>
            </a:r>
          </a:p>
          <a:p>
            <a:pPr marL="914400" lvl="1" indent="-342900"/>
            <a:r>
              <a:rPr lang="en-US" sz="1400" dirty="0"/>
              <a:t>Some shots show acceleration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Notes:</a:t>
            </a:r>
          </a:p>
          <a:p>
            <a:pPr marL="914400" lvl="1" indent="-342900"/>
            <a:r>
              <a:rPr lang="en-US" sz="1400" dirty="0"/>
              <a:t>Still seeing saturation in some cases (</a:t>
            </a:r>
            <a:r>
              <a:rPr lang="en-US" sz="1400" dirty="0" err="1"/>
              <a:t>sCMOS</a:t>
            </a:r>
            <a:r>
              <a:rPr lang="en-US" sz="1400" dirty="0"/>
              <a:t> will be better at this)</a:t>
            </a:r>
          </a:p>
          <a:p>
            <a:pPr marL="914400" lvl="1" indent="-342900"/>
            <a:r>
              <a:rPr lang="en-US" sz="1400" dirty="0"/>
              <a:t>Not measuring charge below 5 GeV here</a:t>
            </a:r>
          </a:p>
          <a:p>
            <a:pPr marL="914400" lvl="1" indent="-342900"/>
            <a:endParaRPr lang="en-US" sz="10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62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713AB-B193-760C-4379-2AC8529A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H2 static fill – Some electrons ~fully depleted of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BE63B-2F2E-7783-0511-B9E6BF9A8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0624C-7CB3-8094-5DB1-F4428BF720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11848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Turning the dipole low shows energy depletion to &lt;2 GeV</a:t>
            </a:r>
          </a:p>
          <a:p>
            <a:pPr marL="914400" lvl="1" indent="-342900"/>
            <a:r>
              <a:rPr lang="en-US" sz="1800" dirty="0"/>
              <a:t>Spectrometer quads focused at 2 GeV</a:t>
            </a:r>
          </a:p>
          <a:p>
            <a:pPr marL="914400" lvl="1" indent="-342900"/>
            <a:r>
              <a:rPr lang="en-US" sz="1800" dirty="0"/>
              <a:t>Note – saw &lt;1 GeV in He fill data with the dipole set to an even lower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FD989-7442-AD31-F2D8-280D2847C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6C9418E-D3E3-0A9A-8A1C-CE29D03BF60F}"/>
              </a:ext>
            </a:extLst>
          </p:cNvPr>
          <p:cNvSpPr txBox="1">
            <a:spLocks/>
          </p:cNvSpPr>
          <p:nvPr/>
        </p:nvSpPr>
        <p:spPr>
          <a:xfrm>
            <a:off x="360218" y="2261222"/>
            <a:ext cx="2890982" cy="411352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03325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Sample images: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Most shots look like this – smooth energy profile down to &lt;2GeV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Some shots show a charge accumulation at low energy</a:t>
            </a:r>
          </a:p>
          <a:p>
            <a:pPr marL="1028700" lvl="1" indent="-457200"/>
            <a:r>
              <a:rPr lang="en-US" sz="1400" dirty="0"/>
              <a:t>300pC in box 2 at 2 GeV vs box 1.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Some shots show a lot of structure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1400" dirty="0"/>
              <a:t>Scalloping due to betatron oscillations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1400" dirty="0"/>
              <a:t>A few discrete charge bunches </a:t>
            </a:r>
          </a:p>
          <a:p>
            <a:pPr marL="1028700" lvl="1" indent="-457200">
              <a:buFont typeface="+mj-lt"/>
              <a:buAutoNum type="arabicPeriod"/>
            </a:pPr>
            <a:endParaRPr lang="en-US" sz="1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F504BD-18E1-82F6-A940-0579E38C54F5}"/>
              </a:ext>
            </a:extLst>
          </p:cNvPr>
          <p:cNvGrpSpPr/>
          <p:nvPr/>
        </p:nvGrpSpPr>
        <p:grpSpPr>
          <a:xfrm>
            <a:off x="3144591" y="2151792"/>
            <a:ext cx="9284463" cy="4494851"/>
            <a:chOff x="3144591" y="2151792"/>
            <a:chExt cx="9284463" cy="44948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C53F06-FAFC-EADD-EE82-10A045E65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0179" y="2151792"/>
              <a:ext cx="3152775" cy="44577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959F7B-4EE7-C1BD-D308-59C9C74F1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4854" y="2188943"/>
              <a:ext cx="3124200" cy="4457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1FFE2D-FA8E-B8F8-5CD6-59DFAB18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4591" y="2161317"/>
              <a:ext cx="3114675" cy="44481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0D47BC-68DE-61F0-78DD-D99F51025BB2}"/>
                </a:ext>
              </a:extLst>
            </p:cNvPr>
            <p:cNvSpPr txBox="1"/>
            <p:nvPr/>
          </p:nvSpPr>
          <p:spPr>
            <a:xfrm>
              <a:off x="5107709" y="578121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F3A102-76BD-D91C-7B70-D59C8C4F4C4D}"/>
                </a:ext>
              </a:extLst>
            </p:cNvPr>
            <p:cNvSpPr txBox="1"/>
            <p:nvPr/>
          </p:nvSpPr>
          <p:spPr>
            <a:xfrm>
              <a:off x="8222384" y="578121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4D21C2-8901-D32C-A146-C80D865C8872}"/>
                </a:ext>
              </a:extLst>
            </p:cNvPr>
            <p:cNvSpPr txBox="1"/>
            <p:nvPr/>
          </p:nvSpPr>
          <p:spPr>
            <a:xfrm>
              <a:off x="11315308" y="578121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3D20F9-113D-319E-24A9-2479EF6CC078}"/>
                </a:ext>
              </a:extLst>
            </p:cNvPr>
            <p:cNvSpPr/>
            <p:nvPr/>
          </p:nvSpPr>
          <p:spPr>
            <a:xfrm>
              <a:off x="7786254" y="5061527"/>
              <a:ext cx="445365" cy="1089015"/>
            </a:xfrm>
            <a:custGeom>
              <a:avLst/>
              <a:gdLst>
                <a:gd name="connsiteX0" fmla="*/ 0 w 445365"/>
                <a:gd name="connsiteY0" fmla="*/ 0 h 1089015"/>
                <a:gd name="connsiteX1" fmla="*/ 445365 w 445365"/>
                <a:gd name="connsiteY1" fmla="*/ 0 h 1089015"/>
                <a:gd name="connsiteX2" fmla="*/ 445365 w 445365"/>
                <a:gd name="connsiteY2" fmla="*/ 544508 h 1089015"/>
                <a:gd name="connsiteX3" fmla="*/ 445365 w 445365"/>
                <a:gd name="connsiteY3" fmla="*/ 1089015 h 1089015"/>
                <a:gd name="connsiteX4" fmla="*/ 0 w 445365"/>
                <a:gd name="connsiteY4" fmla="*/ 1089015 h 1089015"/>
                <a:gd name="connsiteX5" fmla="*/ 0 w 445365"/>
                <a:gd name="connsiteY5" fmla="*/ 522727 h 1089015"/>
                <a:gd name="connsiteX6" fmla="*/ 0 w 445365"/>
                <a:gd name="connsiteY6" fmla="*/ 0 h 10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365" h="1089015" extrusionOk="0">
                  <a:moveTo>
                    <a:pt x="0" y="0"/>
                  </a:moveTo>
                  <a:cubicBezTo>
                    <a:pt x="105195" y="-12138"/>
                    <a:pt x="356099" y="15384"/>
                    <a:pt x="445365" y="0"/>
                  </a:cubicBezTo>
                  <a:cubicBezTo>
                    <a:pt x="467601" y="148850"/>
                    <a:pt x="434210" y="335069"/>
                    <a:pt x="445365" y="544508"/>
                  </a:cubicBezTo>
                  <a:cubicBezTo>
                    <a:pt x="456520" y="753947"/>
                    <a:pt x="469829" y="912700"/>
                    <a:pt x="445365" y="1089015"/>
                  </a:cubicBezTo>
                  <a:cubicBezTo>
                    <a:pt x="353710" y="1092573"/>
                    <a:pt x="198764" y="1097442"/>
                    <a:pt x="0" y="1089015"/>
                  </a:cubicBezTo>
                  <a:cubicBezTo>
                    <a:pt x="-23842" y="923833"/>
                    <a:pt x="11502" y="690434"/>
                    <a:pt x="0" y="522727"/>
                  </a:cubicBezTo>
                  <a:cubicBezTo>
                    <a:pt x="-11502" y="355020"/>
                    <a:pt x="-8545" y="240778"/>
                    <a:pt x="0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1662236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391941-E544-2F6E-5060-1D809BAA0BE9}"/>
                </a:ext>
              </a:extLst>
            </p:cNvPr>
            <p:cNvSpPr/>
            <p:nvPr/>
          </p:nvSpPr>
          <p:spPr>
            <a:xfrm>
              <a:off x="4711424" y="5061526"/>
              <a:ext cx="445365" cy="1089015"/>
            </a:xfrm>
            <a:custGeom>
              <a:avLst/>
              <a:gdLst>
                <a:gd name="connsiteX0" fmla="*/ 0 w 445365"/>
                <a:gd name="connsiteY0" fmla="*/ 0 h 1089015"/>
                <a:gd name="connsiteX1" fmla="*/ 445365 w 445365"/>
                <a:gd name="connsiteY1" fmla="*/ 0 h 1089015"/>
                <a:gd name="connsiteX2" fmla="*/ 445365 w 445365"/>
                <a:gd name="connsiteY2" fmla="*/ 544508 h 1089015"/>
                <a:gd name="connsiteX3" fmla="*/ 445365 w 445365"/>
                <a:gd name="connsiteY3" fmla="*/ 1089015 h 1089015"/>
                <a:gd name="connsiteX4" fmla="*/ 0 w 445365"/>
                <a:gd name="connsiteY4" fmla="*/ 1089015 h 1089015"/>
                <a:gd name="connsiteX5" fmla="*/ 0 w 445365"/>
                <a:gd name="connsiteY5" fmla="*/ 522727 h 1089015"/>
                <a:gd name="connsiteX6" fmla="*/ 0 w 445365"/>
                <a:gd name="connsiteY6" fmla="*/ 0 h 10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365" h="1089015" extrusionOk="0">
                  <a:moveTo>
                    <a:pt x="0" y="0"/>
                  </a:moveTo>
                  <a:cubicBezTo>
                    <a:pt x="105195" y="-12138"/>
                    <a:pt x="356099" y="15384"/>
                    <a:pt x="445365" y="0"/>
                  </a:cubicBezTo>
                  <a:cubicBezTo>
                    <a:pt x="467601" y="148850"/>
                    <a:pt x="434210" y="335069"/>
                    <a:pt x="445365" y="544508"/>
                  </a:cubicBezTo>
                  <a:cubicBezTo>
                    <a:pt x="456520" y="753947"/>
                    <a:pt x="469829" y="912700"/>
                    <a:pt x="445365" y="1089015"/>
                  </a:cubicBezTo>
                  <a:cubicBezTo>
                    <a:pt x="353710" y="1092573"/>
                    <a:pt x="198764" y="1097442"/>
                    <a:pt x="0" y="1089015"/>
                  </a:cubicBezTo>
                  <a:cubicBezTo>
                    <a:pt x="-23842" y="923833"/>
                    <a:pt x="11502" y="690434"/>
                    <a:pt x="0" y="522727"/>
                  </a:cubicBezTo>
                  <a:cubicBezTo>
                    <a:pt x="-11502" y="355020"/>
                    <a:pt x="-8545" y="240778"/>
                    <a:pt x="0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1662236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011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074CF-BCB8-4CED-A8E1-555571C40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/>
              <a:t>Emittance Measurements</a:t>
            </a:r>
          </a:p>
          <a:p>
            <a:r>
              <a:rPr lang="en-US" sz="4000" dirty="0"/>
              <a:t>                  and</a:t>
            </a:r>
          </a:p>
          <a:p>
            <a:r>
              <a:rPr lang="en-US" sz="4000" dirty="0"/>
              <a:t>Plasma Generation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AA7CC-E6EE-4895-B7BB-B3EC4641D6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Doug Storey</a:t>
            </a:r>
          </a:p>
          <a:p>
            <a:r>
              <a:rPr lang="en-US" dirty="0"/>
              <a:t>10/5/2022</a:t>
            </a:r>
          </a:p>
        </p:txBody>
      </p:sp>
    </p:spTree>
    <p:extLst>
      <p:ext uri="{BB962C8B-B14F-4D97-AF65-F5344CB8AC3E}">
        <p14:creationId xmlns:p14="http://schemas.microsoft.com/office/powerpoint/2010/main" val="3157902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C125AA3A-DE86-52BD-227B-69BB046B8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33" y="952171"/>
            <a:ext cx="8839200" cy="281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63A0C5-C77D-F8A5-E944-B2F3C755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66701"/>
            <a:ext cx="11506201" cy="632152"/>
          </a:xfrm>
        </p:spPr>
        <p:txBody>
          <a:bodyPr>
            <a:normAutofit fontScale="90000"/>
          </a:bodyPr>
          <a:lstStyle/>
          <a:p>
            <a:r>
              <a:rPr lang="en-US" dirty="0"/>
              <a:t>Ring structure viewed on LFOV – Scanning spectrometer object plane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7E2875-256F-4BF3-ADD2-614CACBFF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352C9-90E6-AA2A-3117-31C1653B6A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229057"/>
            <a:ext cx="4106715" cy="33016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50cm vacuum waist at 1993.3m (FILS)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Object plane scan traces the origin of the “ring” to be near the start of the 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Possible explanation</a:t>
            </a:r>
            <a:r>
              <a:rPr lang="en-US" sz="2000" dirty="0"/>
              <a:t>:</a:t>
            </a:r>
          </a:p>
          <a:p>
            <a:pPr marL="914400" lvl="1" indent="-342900"/>
            <a:r>
              <a:rPr lang="en-US" sz="1800" dirty="0"/>
              <a:t>Main beam electrons being blown out of plasma bubble</a:t>
            </a:r>
          </a:p>
          <a:p>
            <a:pPr marL="914400" lvl="1" indent="-342900"/>
            <a:r>
              <a:rPr lang="en-US" sz="1800" dirty="0"/>
              <a:t>Can simulations back this up?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F515F-300E-16B8-C353-6B2303973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8F4402-C46E-7DAF-EA99-B247154F2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77" t="26837" r="37934" b="43482"/>
          <a:stretch/>
        </p:blipFill>
        <p:spPr>
          <a:xfrm>
            <a:off x="872836" y="5207619"/>
            <a:ext cx="10446327" cy="13649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9B3C807-470C-53E9-1A46-C7BE70644C78}"/>
              </a:ext>
            </a:extLst>
          </p:cNvPr>
          <p:cNvGrpSpPr/>
          <p:nvPr/>
        </p:nvGrpSpPr>
        <p:grpSpPr>
          <a:xfrm>
            <a:off x="3420478" y="4617464"/>
            <a:ext cx="1418145" cy="2240536"/>
            <a:chOff x="3420478" y="4617464"/>
            <a:chExt cx="1418145" cy="224053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16DD6E-2422-5751-3E17-09F9409DE64E}"/>
                </a:ext>
              </a:extLst>
            </p:cNvPr>
            <p:cNvCxnSpPr>
              <a:cxnSpLocks/>
            </p:cNvCxnSpPr>
            <p:nvPr/>
          </p:nvCxnSpPr>
          <p:spPr>
            <a:xfrm>
              <a:off x="3574472" y="5116945"/>
              <a:ext cx="0" cy="174105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01DE07-B833-01F2-F94F-9972F3E6B1F4}"/>
                </a:ext>
              </a:extLst>
            </p:cNvPr>
            <p:cNvSpPr txBox="1"/>
            <p:nvPr/>
          </p:nvSpPr>
          <p:spPr>
            <a:xfrm rot="19911427">
              <a:off x="3420478" y="4617464"/>
              <a:ext cx="14181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US Be Window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E92083-095F-4F4C-B49F-D1022464E240}"/>
              </a:ext>
            </a:extLst>
          </p:cNvPr>
          <p:cNvGrpSpPr/>
          <p:nvPr/>
        </p:nvGrpSpPr>
        <p:grpSpPr>
          <a:xfrm>
            <a:off x="5056246" y="4586046"/>
            <a:ext cx="1366080" cy="2271954"/>
            <a:chOff x="3439882" y="4586046"/>
            <a:chExt cx="1366080" cy="227195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D9026AA-26CD-A9BD-2C24-4847017DF12D}"/>
                </a:ext>
              </a:extLst>
            </p:cNvPr>
            <p:cNvCxnSpPr>
              <a:cxnSpLocks/>
            </p:cNvCxnSpPr>
            <p:nvPr/>
          </p:nvCxnSpPr>
          <p:spPr>
            <a:xfrm>
              <a:off x="3574472" y="5116945"/>
              <a:ext cx="0" cy="174105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E318E2-D747-8E81-5D98-CDD66FEC114B}"/>
                </a:ext>
              </a:extLst>
            </p:cNvPr>
            <p:cNvSpPr txBox="1"/>
            <p:nvPr/>
          </p:nvSpPr>
          <p:spPr>
            <a:xfrm rot="19911427">
              <a:off x="3439882" y="4586046"/>
              <a:ext cx="13660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Vacuum Waist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815C72-3626-7CE7-A7F1-E47CDE828733}"/>
              </a:ext>
            </a:extLst>
          </p:cNvPr>
          <p:cNvCxnSpPr>
            <a:cxnSpLocks/>
          </p:cNvCxnSpPr>
          <p:nvPr/>
        </p:nvCxnSpPr>
        <p:spPr>
          <a:xfrm>
            <a:off x="8780894" y="5107709"/>
            <a:ext cx="0" cy="1741055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D4D951-94A7-6D34-8B8D-EDA51A13F634}"/>
              </a:ext>
            </a:extLst>
          </p:cNvPr>
          <p:cNvCxnSpPr>
            <a:cxnSpLocks/>
          </p:cNvCxnSpPr>
          <p:nvPr/>
        </p:nvCxnSpPr>
        <p:spPr>
          <a:xfrm flipH="1">
            <a:off x="4442691" y="3807863"/>
            <a:ext cx="999833" cy="2288137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806B0D-582F-558D-F608-392ED1CA737D}"/>
              </a:ext>
            </a:extLst>
          </p:cNvPr>
          <p:cNvCxnSpPr>
            <a:cxnSpLocks/>
          </p:cNvCxnSpPr>
          <p:nvPr/>
        </p:nvCxnSpPr>
        <p:spPr>
          <a:xfrm flipH="1">
            <a:off x="8772094" y="3807863"/>
            <a:ext cx="2537832" cy="2291867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55BDE5-75AA-BCA0-EF2B-10E550A4220D}"/>
              </a:ext>
            </a:extLst>
          </p:cNvPr>
          <p:cNvCxnSpPr>
            <a:cxnSpLocks/>
          </p:cNvCxnSpPr>
          <p:nvPr/>
        </p:nvCxnSpPr>
        <p:spPr>
          <a:xfrm flipH="1">
            <a:off x="8037317" y="3824890"/>
            <a:ext cx="1768376" cy="2274840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3BD9E51-2971-217F-3B33-5FE3F891A43C}"/>
              </a:ext>
            </a:extLst>
          </p:cNvPr>
          <p:cNvCxnSpPr>
            <a:cxnSpLocks/>
          </p:cNvCxnSpPr>
          <p:nvPr/>
        </p:nvCxnSpPr>
        <p:spPr>
          <a:xfrm flipH="1">
            <a:off x="6840119" y="3783988"/>
            <a:ext cx="1518567" cy="2294158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FB8E50-1A2D-B2DC-C011-02EAC8339FAE}"/>
              </a:ext>
            </a:extLst>
          </p:cNvPr>
          <p:cNvCxnSpPr>
            <a:cxnSpLocks/>
          </p:cNvCxnSpPr>
          <p:nvPr/>
        </p:nvCxnSpPr>
        <p:spPr>
          <a:xfrm flipH="1">
            <a:off x="5625769" y="3824890"/>
            <a:ext cx="1269784" cy="2282101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7A72185-70B7-95F8-EA03-B08829DD05F5}"/>
              </a:ext>
            </a:extLst>
          </p:cNvPr>
          <p:cNvSpPr txBox="1"/>
          <p:nvPr/>
        </p:nvSpPr>
        <p:spPr>
          <a:xfrm rot="19911427">
            <a:off x="8700474" y="4761789"/>
            <a:ext cx="1413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DS Be Window</a:t>
            </a:r>
          </a:p>
        </p:txBody>
      </p:sp>
    </p:spTree>
    <p:extLst>
      <p:ext uri="{BB962C8B-B14F-4D97-AF65-F5344CB8AC3E}">
        <p14:creationId xmlns:p14="http://schemas.microsoft.com/office/powerpoint/2010/main" val="1915640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6D2AD-1887-B47A-63DE-AB007BEA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LFOV ring hypothesis: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8C97CE-4E96-F78F-637E-433687FCC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3E79AD9-84F6-27F3-1C52-3B07F2F8700B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1"/>
                <a:ext cx="10972800" cy="252730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Main beam electrons thrown out of plasma at ~waist location</a:t>
                </a:r>
              </a:p>
              <a:p>
                <a:pPr marL="914400" lvl="1" indent="-342900"/>
                <a:r>
                  <a:rPr lang="en-US" dirty="0"/>
                  <a:t>Ring has radius of ~10mm in x, ~5mm in y – aspect ratio of ~2</a:t>
                </a:r>
              </a:p>
              <a:p>
                <a:pPr marL="914400" lvl="1" indent="-342900"/>
                <a:r>
                  <a:rPr lang="en-US" dirty="0"/>
                  <a:t>Transport matrix from waist to LFOV: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=−19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/>
                  <a:t> – aspect ration of about 4</a:t>
                </a:r>
              </a:p>
              <a:p>
                <a:pPr marL="1143000" lvl="2" indent="-342900"/>
                <a:r>
                  <a:rPr lang="en-US" dirty="0"/>
                  <a:t>Implies a deflection angle of ~0.5 to 1 </a:t>
                </a:r>
                <a:r>
                  <a:rPr lang="en-US" dirty="0" err="1"/>
                  <a:t>mrad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Corresponding asymmetry seen on Gamma1</a:t>
                </a:r>
              </a:p>
              <a:p>
                <a:pPr marL="914400" lvl="1" indent="-342900"/>
                <a:endParaRPr lang="en-US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3E79AD9-84F6-27F3-1C52-3B07F2F870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1"/>
                <a:ext cx="10972800" cy="2527300"/>
              </a:xfrm>
              <a:blipFill>
                <a:blip r:embed="rId2"/>
                <a:stretch>
                  <a:fillRect l="-1556" t="-1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0A1B1-0DD1-B916-04BA-5A726EF0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F7C319-FA67-B9ED-CFC0-6EC0EC32F27C}"/>
              </a:ext>
            </a:extLst>
          </p:cNvPr>
          <p:cNvGrpSpPr/>
          <p:nvPr/>
        </p:nvGrpSpPr>
        <p:grpSpPr>
          <a:xfrm>
            <a:off x="216112" y="3289300"/>
            <a:ext cx="11911627" cy="3173849"/>
            <a:chOff x="852808" y="3723400"/>
            <a:chExt cx="10767692" cy="286904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7BA46D-16D2-35EE-7714-AF3F40EA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808" y="3724549"/>
              <a:ext cx="5268931" cy="286789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EFAC3E-BFF2-90F8-1669-75825FCAF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8230" y="3723400"/>
              <a:ext cx="5282270" cy="286789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9F94CB-902E-13A5-AEE8-682DC8BAA326}"/>
                </a:ext>
              </a:extLst>
            </p:cNvPr>
            <p:cNvSpPr/>
            <p:nvPr/>
          </p:nvSpPr>
          <p:spPr>
            <a:xfrm>
              <a:off x="2311400" y="4673600"/>
              <a:ext cx="1397000" cy="7493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C95DBA7-42D8-68DD-861C-5C990A8D41C0}"/>
                </a:ext>
              </a:extLst>
            </p:cNvPr>
            <p:cNvCxnSpPr>
              <a:cxnSpLocks/>
            </p:cNvCxnSpPr>
            <p:nvPr/>
          </p:nvCxnSpPr>
          <p:spPr>
            <a:xfrm>
              <a:off x="2311400" y="4279900"/>
              <a:ext cx="0" cy="184150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EE24F76-4F81-25E9-CC39-2C9C49245CD3}"/>
                </a:ext>
              </a:extLst>
            </p:cNvPr>
            <p:cNvCxnSpPr>
              <a:cxnSpLocks/>
            </p:cNvCxnSpPr>
            <p:nvPr/>
          </p:nvCxnSpPr>
          <p:spPr>
            <a:xfrm>
              <a:off x="3708400" y="4254500"/>
              <a:ext cx="0" cy="184150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805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B787A5-5432-4A6D-1D16-DB5FBE180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9"/>
          <a:stretch/>
        </p:blipFill>
        <p:spPr>
          <a:xfrm>
            <a:off x="7909088" y="956252"/>
            <a:ext cx="2245985" cy="57896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3E96A2-666B-621E-A158-23B735613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11"/>
          <a:stretch/>
        </p:blipFill>
        <p:spPr>
          <a:xfrm>
            <a:off x="9591675" y="960345"/>
            <a:ext cx="2740026" cy="5797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BD4F0-8C84-EC04-807D-7A5DE7D9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PWFA Acceleration - Almost energy doubled a few </a:t>
            </a:r>
            <a:r>
              <a:rPr lang="en-US" dirty="0" err="1"/>
              <a:t>pC’s</a:t>
            </a:r>
            <a:r>
              <a:rPr lang="en-US" dirty="0"/>
              <a:t> charge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A766C-ABAE-BA89-07D1-64CAA08DD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D1F5C-C1E0-1E42-70E8-7C759892F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B52EA7-FC84-F897-E3E7-213FF20B4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081"/>
          <a:stretch/>
        </p:blipFill>
        <p:spPr>
          <a:xfrm>
            <a:off x="6354207" y="960345"/>
            <a:ext cx="1573893" cy="579729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D30EB-917C-BC01-8289-B6D0ABA1D2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244600"/>
            <a:ext cx="5981700" cy="47497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Charge imaged up to ~17 GeV with 1.5 Torr H2 fill</a:t>
            </a:r>
          </a:p>
          <a:p>
            <a:pPr marL="914400" lvl="1" indent="-342900"/>
            <a:r>
              <a:rPr lang="en-US" dirty="0"/>
              <a:t>Dipole at 20 GeV</a:t>
            </a:r>
          </a:p>
          <a:p>
            <a:pPr marL="914400" lvl="1" indent="-342900"/>
            <a:r>
              <a:rPr lang="en-US" dirty="0"/>
              <a:t>Spectrometer quads focused at ~16 GeV</a:t>
            </a:r>
          </a:p>
          <a:p>
            <a:pPr marL="914400" lvl="1" indent="-342900"/>
            <a:r>
              <a:rPr lang="en-US" dirty="0"/>
              <a:t>Shot #15 has order </a:t>
            </a:r>
            <a:r>
              <a:rPr lang="en-US" dirty="0" err="1"/>
              <a:t>pC</a:t>
            </a:r>
            <a:r>
              <a:rPr lang="en-US" dirty="0"/>
              <a:t> of charge &gt;16 GeV</a:t>
            </a:r>
          </a:p>
          <a:p>
            <a:pPr marL="914400" lvl="1" indent="-342900"/>
            <a:r>
              <a:rPr lang="en-US" dirty="0"/>
              <a:t>Butterfly measurements:</a:t>
            </a:r>
          </a:p>
          <a:p>
            <a:pPr marL="1143000" lvl="2" indent="-342900"/>
            <a:r>
              <a:rPr lang="en-US" dirty="0"/>
              <a:t>Waist of the accelerated charge at Be Window</a:t>
            </a:r>
          </a:p>
          <a:p>
            <a:pPr marL="1143000" lvl="2" indent="-342900"/>
            <a:r>
              <a:rPr lang="en-US" dirty="0"/>
              <a:t>~1 mm-rad emittance</a:t>
            </a:r>
          </a:p>
          <a:p>
            <a:pPr marL="1143000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Acceleration very unstable by this point in the shift</a:t>
            </a:r>
          </a:p>
          <a:p>
            <a:pPr marL="9144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3C6E-CB24-7017-6126-5FEA5978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vs Plasma Length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978A8-227B-BB9D-C297-D8A7B7BB0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DCAE7-1C69-537E-CC68-D76F14A1E0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155699"/>
            <a:ext cx="8140700" cy="17091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Acceleration is roughly correlated with amount of light on IPOTR1/2</a:t>
            </a:r>
          </a:p>
          <a:p>
            <a:pPr marL="914400" lvl="1" indent="-342900"/>
            <a:r>
              <a:rPr lang="en-US" sz="1800" dirty="0"/>
              <a:t>So correlated with plasma length since we see light on all 3 cameras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1CB9E-4EB5-B71A-1199-C893F40D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92816-EA1C-1E7C-EEFF-54588667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565" y="898853"/>
            <a:ext cx="2747290" cy="5794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2870BE-96EA-8B2B-625D-9CF8F8EA0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5" y="2338707"/>
            <a:ext cx="9145260" cy="43541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8CDECD0-B4E3-6340-D959-BB10860750B1}"/>
              </a:ext>
            </a:extLst>
          </p:cNvPr>
          <p:cNvSpPr txBox="1"/>
          <p:nvPr/>
        </p:nvSpPr>
        <p:spPr>
          <a:xfrm>
            <a:off x="9193165" y="1009505"/>
            <a:ext cx="282416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/>
              <a:t>DAQ E300 2837 - shot # 5, 1.5 Torr H2</a:t>
            </a:r>
          </a:p>
        </p:txBody>
      </p:sp>
    </p:spTree>
    <p:extLst>
      <p:ext uri="{BB962C8B-B14F-4D97-AF65-F5344CB8AC3E}">
        <p14:creationId xmlns:p14="http://schemas.microsoft.com/office/powerpoint/2010/main" val="166532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E1309-F655-56A2-D902-AFD8ECF32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79631-2F1C-8480-40BC-B5316BCC13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1099800" cy="5182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had 3 shifts with plasma - both H2 and He</a:t>
            </a:r>
          </a:p>
          <a:p>
            <a:pPr marL="914400" lvl="1" indent="-342900"/>
            <a:r>
              <a:rPr lang="en-US" dirty="0"/>
              <a:t>Lots of data on beam ionized plasma, but very unstable beam properties make it difficult to characterize</a:t>
            </a:r>
          </a:p>
          <a:p>
            <a:pPr marL="914400" lvl="1" indent="-342900"/>
            <a:r>
              <a:rPr lang="en-US" dirty="0"/>
              <a:t>Beam was unexpectedly good at self ionizing – possibly due to longitudinal current spikes?</a:t>
            </a:r>
          </a:p>
          <a:p>
            <a:pPr marL="1546225" lvl="4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commissioning shifts</a:t>
            </a:r>
          </a:p>
          <a:p>
            <a:pPr marL="914400" lvl="1" indent="-342900"/>
            <a:r>
              <a:rPr lang="en-US" dirty="0"/>
              <a:t>Dump table diagnostics are now well characterized – more work on CHER and DTOTR1</a:t>
            </a:r>
          </a:p>
          <a:p>
            <a:pPr marL="914400" lvl="1" indent="-342900"/>
            <a:r>
              <a:rPr lang="en-US" dirty="0"/>
              <a:t>DAQ and analysis tools developed – i.e. quads scans, energy calibration, </a:t>
            </a:r>
          </a:p>
          <a:p>
            <a:pPr marL="1371600" lvl="3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 and issues moving forward:</a:t>
            </a:r>
          </a:p>
          <a:p>
            <a:pPr marL="914400" lvl="1" indent="-342900"/>
            <a:r>
              <a:rPr lang="en-US" dirty="0"/>
              <a:t>Need to deal with COTR issue to make better profile and emittance measurements</a:t>
            </a:r>
          </a:p>
          <a:p>
            <a:pPr marL="914400" lvl="1" indent="-342900"/>
            <a:r>
              <a:rPr lang="en-US" dirty="0"/>
              <a:t>Would be great to repeat some of these measurements with better beams</a:t>
            </a:r>
          </a:p>
          <a:p>
            <a:pPr marL="914400" lvl="1" indent="-342900"/>
            <a:r>
              <a:rPr lang="en-US" dirty="0"/>
              <a:t>Many more data acquisition and analysis tools to be developed!</a:t>
            </a:r>
          </a:p>
          <a:p>
            <a:pPr marL="914400" lvl="1" indent="-34290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4710A-FECF-8FD3-5CEC-9A261B406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C69E7-D855-5C96-D70B-CD439A55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36713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195AD1-8560-4D9D-9686-B742229DCD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99474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B53DE-95C6-8FD1-7491-28217189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38D2C-DEA4-168F-4AC0-14AD3357A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12C23-C512-5A29-7D57-E5CA2C39AB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Working material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27DA-1DD5-8A1F-8870-6488A4207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03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B172-20EE-94D7-997A-E10D122F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7/30 – no foil data 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A073AB-CF85-FF7E-E9FE-DC869A8B8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616DD-3340-D105-1468-81852D081A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E300_02046 = 50cm waist at PEXT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E300_02048/9 = 5cm waist at PEXT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1) Dispersive quad scan data using DTOTR2: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62EC3-FCCB-DC86-A069-B33FBE589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5B28C-8F7F-16EC-439C-A2C6C252D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79344"/>
            <a:ext cx="5334000" cy="400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4E2B7E-6347-2D9A-D946-4FFC48D98CB1}"/>
              </a:ext>
            </a:extLst>
          </p:cNvPr>
          <p:cNvSpPr txBox="1"/>
          <p:nvPr/>
        </p:nvSpPr>
        <p:spPr>
          <a:xfrm>
            <a:off x="8986982" y="3546764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2049 – 5cm</a:t>
            </a:r>
          </a:p>
        </p:txBody>
      </p:sp>
    </p:spTree>
    <p:extLst>
      <p:ext uri="{BB962C8B-B14F-4D97-AF65-F5344CB8AC3E}">
        <p14:creationId xmlns:p14="http://schemas.microsoft.com/office/powerpoint/2010/main" val="1543798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2ECC-17C3-ABBC-C1A7-1DF40174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Dispersive Quad Scans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7FB72-824F-2DCC-DABB-03ED635A7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6F2035F-D372-5CE8-2656-C8D7E1EE109A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3500582" cy="5407891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E300_02046 =</a:t>
                </a:r>
                <a:br>
                  <a:rPr lang="en-US" sz="2000" dirty="0"/>
                </a:br>
                <a:r>
                  <a:rPr lang="en-US" sz="2000" dirty="0"/>
                  <a:t>50cm waist at PEXT</a:t>
                </a:r>
              </a:p>
              <a:p>
                <a:pPr lvl="1" indent="0"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=80 </m:t>
                    </m:r>
                  </m:oMath>
                </a14:m>
                <a:r>
                  <a:rPr lang="en-US" sz="1800" dirty="0"/>
                  <a:t>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=60 </m:t>
                    </m:r>
                  </m:oMath>
                </a14:m>
                <a:r>
                  <a:rPr lang="en-US" sz="1800" dirty="0"/>
                  <a:t>µm</a:t>
                </a:r>
              </a:p>
              <a:p>
                <a:pPr lvl="1" indent="0">
                  <a:buNone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E300_02048 =</a:t>
                </a:r>
                <a:br>
                  <a:rPr lang="en-US" sz="2000" dirty="0"/>
                </a:br>
                <a:r>
                  <a:rPr lang="en-US" sz="2000" dirty="0"/>
                  <a:t>5cm waist at PEXT</a:t>
                </a:r>
              </a:p>
              <a:p>
                <a:pPr lvl="1" indent="0"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=30 </m:t>
                    </m:r>
                  </m:oMath>
                </a14:m>
                <a:r>
                  <a:rPr lang="en-US" sz="1800" dirty="0"/>
                  <a:t>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160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µm</a:t>
                </a:r>
              </a:p>
              <a:p>
                <a:pPr lvl="1" indent="0">
                  <a:buNone/>
                </a:pPr>
                <a:endParaRPr lang="en-US" sz="7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E300_02049 =</a:t>
                </a:r>
                <a:br>
                  <a:rPr lang="en-US" sz="2000" dirty="0"/>
                </a:br>
                <a:r>
                  <a:rPr lang="en-US" sz="2000" dirty="0"/>
                  <a:t>5cm waist at PEXT</a:t>
                </a:r>
              </a:p>
              <a:p>
                <a:pPr lvl="1" indent="0"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=50 </m:t>
                    </m:r>
                  </m:oMath>
                </a14:m>
                <a:r>
                  <a:rPr lang="en-US" sz="1800" dirty="0"/>
                  <a:t>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µm</a:t>
                </a:r>
              </a:p>
              <a:p>
                <a:pPr marL="1143000" lvl="2" indent="-342900"/>
                <a:endParaRPr lang="en-US" sz="900" dirty="0"/>
              </a:p>
              <a:p>
                <a:r>
                  <a:rPr lang="en-US" sz="2000" dirty="0"/>
                  <a:t>Interpretation:</a:t>
                </a:r>
              </a:p>
              <a:p>
                <a:pPr marL="342900" lvl="1" indent="-342900"/>
                <a:r>
                  <a:rPr lang="en-US" sz="1600" dirty="0"/>
                  <a:t>Chromatic effects when focusing harder mess up the projected emittance, or at least adds correlations.</a:t>
                </a:r>
              </a:p>
              <a:p>
                <a:pPr marL="342900" lvl="1" indent="-342900"/>
                <a:r>
                  <a:rPr lang="en-US" sz="1600" dirty="0"/>
                  <a:t>This matches what we see – the spot size/wires do </a:t>
                </a:r>
                <a:r>
                  <a:rPr lang="en-US" sz="1600" dirty="0" err="1"/>
                  <a:t>notdecrease</a:t>
                </a:r>
                <a:r>
                  <a:rPr lang="en-US" sz="1600" dirty="0"/>
                  <a:t> with beta </a:t>
                </a:r>
                <a:r>
                  <a:rPr lang="en-US" sz="1600" dirty="0" err="1"/>
                  <a:t>funciton</a:t>
                </a:r>
                <a:r>
                  <a:rPr lang="en-US" sz="1600" dirty="0"/>
                  <a:t> at IP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6F2035F-D372-5CE8-2656-C8D7E1EE10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3500582" cy="5407891"/>
              </a:xfrm>
              <a:blipFill>
                <a:blip r:embed="rId2"/>
                <a:stretch>
                  <a:fillRect l="-4355" t="-564" b="-7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4319A-C883-98F1-F015-5122A6F5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6C1537-9DB8-FE22-1D51-91EF935A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664" y="109287"/>
            <a:ext cx="4591050" cy="2257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4B6A3E-A12D-240A-61DB-9CB46D9EB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623" y="54263"/>
            <a:ext cx="2943225" cy="2228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8C00AA-A5E8-E5DA-7BC6-69CB9903C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126" y="2283113"/>
            <a:ext cx="2962275" cy="22383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1CDC98-2280-DC38-1914-E46BADFF2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664" y="2290600"/>
            <a:ext cx="4591050" cy="2257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22AE3-9F14-BB6B-80AE-BC11D764E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126" y="4555512"/>
            <a:ext cx="2981325" cy="22574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8294D2-43EF-73A3-0C56-95816B7A5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1664" y="4633668"/>
            <a:ext cx="4600575" cy="22574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6DF58B-E289-34A8-82FD-940500076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2714" y="2283112"/>
            <a:ext cx="46577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35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BC16-AF94-0A73-59AE-AA303C6B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Calibrations - LFOV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DEAC35-5502-D107-DBE1-1832BC1E2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ADC9AEF-7FCF-A2EA-DDC4-C56ADB5F0242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270220" y="1051385"/>
                <a:ext cx="6724074" cy="2811228"/>
              </a:xfrm>
            </p:spPr>
            <p:txBody>
              <a:bodyPr/>
              <a:lstStyle/>
              <a:p>
                <a:r>
                  <a:rPr lang="en-US" sz="1600" dirty="0"/>
                  <a:t>Energy calibration: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Dispersion stays relatively constant across quad settings, but offset changes due to quad steering</a:t>
                </a:r>
              </a:p>
              <a:p>
                <a:pPr marL="914400" lvl="1" indent="-342900"/>
                <a:r>
                  <a:rPr lang="en-US" sz="1400" dirty="0" err="1"/>
                  <a:t>Equads</a:t>
                </a:r>
                <a:r>
                  <a:rPr lang="en-US" sz="1400" dirty="0"/>
                  <a:t> = 5 </a:t>
                </a:r>
                <a:r>
                  <a:rPr lang="en-US" sz="1400" dirty="0" err="1"/>
                  <a:t>Gev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Zob</a:t>
                </a:r>
                <a:r>
                  <a:rPr lang="en-US" sz="1400" dirty="0"/>
                  <a:t> at FILS: E300_02861 - </a:t>
                </a:r>
                <a:r>
                  <a:rPr lang="en-US" sz="1400" dirty="0" err="1"/>
                  <a:t>dnom</a:t>
                </a:r>
                <a:r>
                  <a:rPr lang="en-US" sz="1400" dirty="0"/>
                  <a:t> = 61.2, </a:t>
                </a:r>
                <a:r>
                  <a:rPr lang="en-US" sz="1400" dirty="0" err="1"/>
                  <a:t>dy</a:t>
                </a:r>
                <a:r>
                  <a:rPr lang="en-US" sz="1400" dirty="0"/>
                  <a:t> = 139.5</a:t>
                </a:r>
              </a:p>
              <a:p>
                <a:pPr marL="914400" lvl="1" indent="-342900"/>
                <a:r>
                  <a:rPr lang="en-US" sz="1400" dirty="0" err="1"/>
                  <a:t>Equads</a:t>
                </a:r>
                <a:r>
                  <a:rPr lang="en-US" sz="1400" dirty="0"/>
                  <a:t> = 10 </a:t>
                </a:r>
                <a:r>
                  <a:rPr lang="en-US" sz="1400" dirty="0" err="1"/>
                  <a:t>Gev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Zob</a:t>
                </a:r>
                <a:r>
                  <a:rPr lang="en-US" sz="1400" dirty="0"/>
                  <a:t> at FILS: E300_02863 – </a:t>
                </a:r>
                <a:r>
                  <a:rPr lang="en-US" sz="1400" dirty="0" err="1"/>
                  <a:t>dnom</a:t>
                </a:r>
                <a:r>
                  <a:rPr lang="en-US" sz="1400" dirty="0"/>
                  <a:t> = 61.4, </a:t>
                </a:r>
                <a:r>
                  <a:rPr lang="en-US" sz="1400" dirty="0" err="1"/>
                  <a:t>dy</a:t>
                </a:r>
                <a:r>
                  <a:rPr lang="en-US" sz="1400" dirty="0"/>
                  <a:t> = 141.5</a:t>
                </a:r>
              </a:p>
              <a:p>
                <a:pPr marL="914400" lvl="1" indent="-342900"/>
                <a:r>
                  <a:rPr lang="en-US" sz="1400" dirty="0" err="1"/>
                  <a:t>Equads</a:t>
                </a:r>
                <a:r>
                  <a:rPr lang="en-US" sz="1400" dirty="0"/>
                  <a:t> = 10 </a:t>
                </a:r>
                <a:r>
                  <a:rPr lang="en-US" sz="1400" dirty="0" err="1"/>
                  <a:t>Gev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Zob</a:t>
                </a:r>
                <a:r>
                  <a:rPr lang="en-US" sz="1400" dirty="0"/>
                  <a:t> at 1996: E300_02864 – </a:t>
                </a:r>
                <a:r>
                  <a:rPr lang="en-US" sz="1400" dirty="0" err="1"/>
                  <a:t>dnom</a:t>
                </a:r>
                <a:r>
                  <a:rPr lang="en-US" sz="1400" dirty="0"/>
                  <a:t> = 61.3, </a:t>
                </a:r>
                <a:r>
                  <a:rPr lang="en-US" sz="1400" dirty="0" err="1"/>
                  <a:t>dy</a:t>
                </a:r>
                <a:r>
                  <a:rPr lang="en-US" sz="1400" dirty="0"/>
                  <a:t> = 142.8</a:t>
                </a:r>
              </a:p>
              <a:p>
                <a:pPr marL="914400" lvl="1" indent="-342900"/>
                <a:r>
                  <a:rPr lang="en-US" sz="1400" dirty="0" err="1"/>
                  <a:t>Equads</a:t>
                </a:r>
                <a:r>
                  <a:rPr lang="en-US" sz="1400" dirty="0"/>
                  <a:t> = 15 </a:t>
                </a:r>
                <a:r>
                  <a:rPr lang="en-US" sz="1400" dirty="0" err="1"/>
                  <a:t>Gev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Zob</a:t>
                </a:r>
                <a:r>
                  <a:rPr lang="en-US" sz="1400" dirty="0"/>
                  <a:t> at 1996: E300_02865 – </a:t>
                </a:r>
                <a:r>
                  <a:rPr lang="en-US" sz="1400" dirty="0" err="1"/>
                  <a:t>dnom</a:t>
                </a:r>
                <a:r>
                  <a:rPr lang="en-US" sz="1400" dirty="0"/>
                  <a:t> = 61.2, </a:t>
                </a:r>
                <a:r>
                  <a:rPr lang="en-US" sz="1400" dirty="0" err="1"/>
                  <a:t>dy</a:t>
                </a:r>
                <a:r>
                  <a:rPr lang="en-US" sz="1400" dirty="0"/>
                  <a:t> = 146.0</a:t>
                </a:r>
              </a:p>
              <a:p>
                <a:pPr marL="2857500" lvl="5" indent="-342900"/>
                <a:endParaRPr lang="en-US" sz="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Energy calibration function:</a:t>
                </a:r>
              </a:p>
              <a:p>
                <a:pPr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𝑏𝑒𝑛𝑑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𝑠𝑐𝑟𝑒𝑒𝑛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  <a:p>
                <a:pPr marL="914400" lvl="1" indent="-342900"/>
                <a:endParaRPr lang="en-US" sz="1400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ADC9AEF-7FCF-A2EA-DDC4-C56ADB5F0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270220" y="1051385"/>
                <a:ext cx="6724074" cy="2811228"/>
              </a:xfrm>
              <a:blipFill>
                <a:blip r:embed="rId2"/>
                <a:stretch>
                  <a:fillRect l="-1813" t="-649" r="-363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DD151-E1BD-F86E-BA91-F9C3D485E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3A397B-CA9E-AB7B-F943-7F09489B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294" y="4078879"/>
            <a:ext cx="5364896" cy="2682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900328-D305-1DC0-E1D2-2A51375DF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4078879"/>
            <a:ext cx="6573879" cy="2679509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A7FA85E-50B8-DB97-1438-D762155DD19A}"/>
              </a:ext>
            </a:extLst>
          </p:cNvPr>
          <p:cNvSpPr txBox="1">
            <a:spLocks/>
          </p:cNvSpPr>
          <p:nvPr/>
        </p:nvSpPr>
        <p:spPr>
          <a:xfrm>
            <a:off x="7453744" y="1051385"/>
            <a:ext cx="4738255" cy="281122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03325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Charge calibration: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Two datasets with different quad settings have minimally different calibrations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Mostly likely due significantly different beam sizes </a:t>
            </a:r>
            <a:r>
              <a:rPr lang="en-US" sz="1400" dirty="0">
                <a:sym typeface="Wingdings" panose="05000000000000000000" pitchFamily="2" charset="2"/>
              </a:rPr>
              <a:t> larger error from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Charge calibration:</a:t>
            </a:r>
          </a:p>
          <a:p>
            <a:pPr marL="914400" lvl="1" indent="-342900">
              <a:tabLst>
                <a:tab pos="2225675" algn="l"/>
              </a:tabLst>
            </a:pPr>
            <a:r>
              <a:rPr lang="en-US" sz="1400" dirty="0"/>
              <a:t> </a:t>
            </a:r>
            <a:r>
              <a:rPr lang="en-US" sz="1300" dirty="0"/>
              <a:t>With ND2 filter in:	4.2e-4 </a:t>
            </a:r>
            <a:r>
              <a:rPr lang="en-US" sz="1300" dirty="0" err="1"/>
              <a:t>pC</a:t>
            </a:r>
            <a:r>
              <a:rPr lang="en-US" sz="1300" dirty="0"/>
              <a:t>/unit</a:t>
            </a:r>
          </a:p>
          <a:p>
            <a:pPr marL="914400" lvl="1" indent="-342900">
              <a:tabLst>
                <a:tab pos="2225675" algn="l"/>
              </a:tabLst>
            </a:pPr>
            <a:r>
              <a:rPr lang="en-US" sz="1300" dirty="0"/>
              <a:t> With ND2 filter out:	4.2e-6 </a:t>
            </a:r>
            <a:r>
              <a:rPr lang="en-US" sz="1300" dirty="0" err="1"/>
              <a:t>pC</a:t>
            </a:r>
            <a:r>
              <a:rPr lang="en-US" sz="1300" dirty="0"/>
              <a:t>/unit</a:t>
            </a:r>
          </a:p>
          <a:p>
            <a:pPr marL="914400" lvl="1" indent="-34290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4788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0B32-DF41-48B0-EDA4-B6D729BDB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BC950-D4C6-E87C-2266-311548BA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B990A-5CAD-8F80-06F9-2E4AF396A7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486400" cy="5182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Talks 1&amp;2 - today</a:t>
            </a:r>
          </a:p>
          <a:p>
            <a:pPr marL="914400" lvl="1" indent="-342900"/>
            <a:r>
              <a:rPr lang="en-US" dirty="0"/>
              <a:t>Summary of E300 shifts from this year</a:t>
            </a:r>
          </a:p>
          <a:p>
            <a:pPr marL="914400" lvl="1" indent="-342900"/>
            <a:r>
              <a:rPr lang="en-US" dirty="0"/>
              <a:t>Diagnostics overview</a:t>
            </a:r>
          </a:p>
          <a:p>
            <a:pPr marL="914400" lvl="1" indent="-342900"/>
            <a:r>
              <a:rPr lang="en-US" dirty="0"/>
              <a:t>Some ongoing issues</a:t>
            </a:r>
          </a:p>
          <a:p>
            <a:pPr marL="914400" lvl="1" indent="-342900"/>
            <a:r>
              <a:rPr lang="en-US" dirty="0"/>
              <a:t>Emittance measurements of incoming beam and PWFA beams</a:t>
            </a:r>
          </a:p>
          <a:p>
            <a:pPr marL="914400" lvl="1" indent="-342900"/>
            <a:endParaRPr lang="en-US" dirty="0"/>
          </a:p>
          <a:p>
            <a:pPr marL="914400" lvl="1" indent="-342900"/>
            <a:r>
              <a:rPr lang="en-US" dirty="0"/>
              <a:t>Plasma generation</a:t>
            </a:r>
          </a:p>
          <a:p>
            <a:pPr marL="914400" lvl="1" indent="-342900"/>
            <a:r>
              <a:rPr lang="en-US" dirty="0"/>
              <a:t>Energy lost in the plasma</a:t>
            </a:r>
          </a:p>
          <a:p>
            <a:pPr marL="914400" lvl="1" indent="-342900"/>
            <a:r>
              <a:rPr lang="en-US" dirty="0"/>
              <a:t>Energy gain in the plasma</a:t>
            </a:r>
          </a:p>
          <a:p>
            <a:pPr marL="342900" indent="-34290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29157-8E16-6F7E-02FC-9EA0A8924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12384FA-6227-6DF0-2BB1-BAA5C0A3E714}"/>
              </a:ext>
            </a:extLst>
          </p:cNvPr>
          <p:cNvSpPr txBox="1">
            <a:spLocks/>
          </p:cNvSpPr>
          <p:nvPr/>
        </p:nvSpPr>
        <p:spPr>
          <a:xfrm>
            <a:off x="6807200" y="1066799"/>
            <a:ext cx="4775199" cy="51828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03325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Talk 3 – later today</a:t>
            </a:r>
          </a:p>
          <a:p>
            <a:pPr marL="914400" lvl="1" indent="-342900"/>
            <a:r>
              <a:rPr lang="en-US" dirty="0"/>
              <a:t>DPS overview</a:t>
            </a:r>
          </a:p>
          <a:p>
            <a:pPr marL="914400" lvl="1" indent="-342900"/>
            <a:r>
              <a:rPr lang="en-US" dirty="0"/>
              <a:t>Performance with He and H2</a:t>
            </a:r>
          </a:p>
          <a:p>
            <a:pPr marL="914400" lvl="1" indent="-342900"/>
            <a:r>
              <a:rPr lang="en-US" dirty="0"/>
              <a:t>Upgrade plans</a:t>
            </a:r>
          </a:p>
          <a:p>
            <a:pPr marL="1143000" lvl="2" indent="-342900"/>
            <a:r>
              <a:rPr lang="en-US" dirty="0"/>
              <a:t>Installation left to do</a:t>
            </a:r>
          </a:p>
          <a:p>
            <a:pPr marL="1143000" lvl="2" indent="-342900"/>
            <a:r>
              <a:rPr lang="en-US" dirty="0"/>
              <a:t>Movable straw</a:t>
            </a:r>
          </a:p>
          <a:p>
            <a:pPr marL="342900" indent="-34290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666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CC2F-A5AE-49E0-B7EC-12611FCA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E300 Shift Quick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B5FCD-A906-43E5-ACBA-B21AA01B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6C3C5-A5F4-491A-971A-5A5F176DF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A3D4F-6584-4F43-BA74-F27AEB6AE1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117600"/>
            <a:ext cx="11582400" cy="53755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05/02 – Laser shift to test alignment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05/07 – Diagnostics commissioning – first attempt at doing quad scans, energy calibrations, </a:t>
            </a:r>
            <a:r>
              <a:rPr lang="en-US" sz="1700" dirty="0" err="1"/>
              <a:t>etc</a:t>
            </a: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05/10 – EOS timing, first attempt to find t0 using EOS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05/13 – Laser shift – align laser to e-beam vector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06/03 - Diagnostics commissioning – quads scans and energy spectra with foils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06/19 – Diagnostics commissioning – </a:t>
            </a:r>
            <a:r>
              <a:rPr lang="en-US" sz="1700" b="1" dirty="0"/>
              <a:t>quads scans and energy spectra with foils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07/06 – EOS shift - SYAG and DTOTR COTR correlation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07/08 – TCAV shift – DAQs at various phases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07/12 – EOS shift – Acquired EOS and TCAV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07/14 – Diagnostics commissioning – developed quad scan routines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07/27 – He fill – </a:t>
            </a:r>
            <a:r>
              <a:rPr lang="en-US" sz="1700" b="1" dirty="0"/>
              <a:t>DPS characterization at 5 Torr</a:t>
            </a:r>
            <a:r>
              <a:rPr lang="en-US" sz="1700" dirty="0"/>
              <a:t>, He 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07/29 – Diagnostics commissioning– </a:t>
            </a:r>
            <a:r>
              <a:rPr lang="en-US" sz="1700" b="1" dirty="0"/>
              <a:t>single shot and quad scan emittance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08/04 – H2 fill – Tested L2 phase optimization - </a:t>
            </a:r>
            <a:r>
              <a:rPr lang="en-US" sz="1700" b="1" dirty="0"/>
              <a:t>energy loss data, e and gamma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08/13 – H2 fill but beam was not great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08/17 – H2 static fill – Pressure scan and object plan scans - </a:t>
            </a:r>
            <a:r>
              <a:rPr lang="en-US" sz="1700" b="1" dirty="0"/>
              <a:t>PWFA acceleration recorded!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670E9-BCF3-775C-F497-9990DDED5978}"/>
              </a:ext>
            </a:extLst>
          </p:cNvPr>
          <p:cNvSpPr/>
          <p:nvPr/>
        </p:nvSpPr>
        <p:spPr>
          <a:xfrm>
            <a:off x="838200" y="4394200"/>
            <a:ext cx="8838542" cy="1663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0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86AC50F-C100-A9E3-5D56-4346A9E0461F}"/>
              </a:ext>
            </a:extLst>
          </p:cNvPr>
          <p:cNvGrpSpPr/>
          <p:nvPr/>
        </p:nvGrpSpPr>
        <p:grpSpPr>
          <a:xfrm>
            <a:off x="5701874" y="3711382"/>
            <a:ext cx="6490126" cy="3111093"/>
            <a:chOff x="5918360" y="3138545"/>
            <a:chExt cx="6490126" cy="311109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C30DFB-711E-3A86-41E5-8F43E7CC3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8360" y="3138545"/>
              <a:ext cx="6490126" cy="311109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91A612-7934-B580-683D-36582724B898}"/>
                </a:ext>
              </a:extLst>
            </p:cNvPr>
            <p:cNvGrpSpPr/>
            <p:nvPr/>
          </p:nvGrpSpPr>
          <p:grpSpPr>
            <a:xfrm>
              <a:off x="6077652" y="3238061"/>
              <a:ext cx="5666748" cy="2972496"/>
              <a:chOff x="-74459" y="1477173"/>
              <a:chExt cx="5346647" cy="280458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F768A93-74CE-487E-AE2C-4F8A2F368E55}"/>
                  </a:ext>
                </a:extLst>
              </p:cNvPr>
              <p:cNvGrpSpPr/>
              <p:nvPr/>
            </p:nvGrpSpPr>
            <p:grpSpPr>
              <a:xfrm>
                <a:off x="-57147" y="1477173"/>
                <a:ext cx="5329335" cy="2804586"/>
                <a:chOff x="-15112" y="1061189"/>
                <a:chExt cx="8166287" cy="4297551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0D4AFEF-0BB4-82B6-E091-20C2B47E9FB8}"/>
                    </a:ext>
                  </a:extLst>
                </p:cNvPr>
                <p:cNvSpPr txBox="1"/>
                <p:nvPr/>
              </p:nvSpPr>
              <p:spPr>
                <a:xfrm rot="20627213">
                  <a:off x="2650982" y="1928396"/>
                  <a:ext cx="1381738" cy="4894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Gamma1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3EE2E57-9035-8518-FD50-A31CEF4B52E5}"/>
                    </a:ext>
                  </a:extLst>
                </p:cNvPr>
                <p:cNvSpPr txBox="1"/>
                <p:nvPr/>
              </p:nvSpPr>
              <p:spPr>
                <a:xfrm rot="21290478">
                  <a:off x="4293238" y="1061189"/>
                  <a:ext cx="922858" cy="4894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CHER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69D94D6-732D-AF2D-0458-172CD1B5E77A}"/>
                    </a:ext>
                  </a:extLst>
                </p:cNvPr>
                <p:cNvSpPr txBox="1"/>
                <p:nvPr/>
              </p:nvSpPr>
              <p:spPr>
                <a:xfrm rot="1236793">
                  <a:off x="5796220" y="3755488"/>
                  <a:ext cx="1381738" cy="4894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Gamma2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C3868ED-86A1-A0A8-23B7-472A8C267EE7}"/>
                    </a:ext>
                  </a:extLst>
                </p:cNvPr>
                <p:cNvSpPr txBox="1"/>
                <p:nvPr/>
              </p:nvSpPr>
              <p:spPr>
                <a:xfrm rot="19553076">
                  <a:off x="6769437" y="2818758"/>
                  <a:ext cx="1381738" cy="4894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Gamma3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AD0A836-93D2-60C1-6A7C-2F013E14D3B7}"/>
                    </a:ext>
                  </a:extLst>
                </p:cNvPr>
                <p:cNvSpPr txBox="1"/>
                <p:nvPr/>
              </p:nvSpPr>
              <p:spPr>
                <a:xfrm rot="16200000">
                  <a:off x="1679897" y="2096996"/>
                  <a:ext cx="1247226" cy="489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DTOTR1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F9A76F-D8ED-8C71-0598-351FE7DEF94F}"/>
                    </a:ext>
                  </a:extLst>
                </p:cNvPr>
                <p:cNvSpPr txBox="1"/>
                <p:nvPr/>
              </p:nvSpPr>
              <p:spPr>
                <a:xfrm rot="16200000">
                  <a:off x="1644065" y="4490391"/>
                  <a:ext cx="1247226" cy="489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DTOTR2</a:t>
                  </a:r>
                </a:p>
              </p:txBody>
            </p:sp>
            <p:sp>
              <p:nvSpPr>
                <p:cNvPr id="38" name="Right Arrow 17">
                  <a:extLst>
                    <a:ext uri="{FF2B5EF4-FFF2-40B4-BE49-F238E27FC236}">
                      <a16:creationId xmlns:a16="http://schemas.microsoft.com/office/drawing/2014/main" id="{725007C2-AD95-047D-AAD8-D1E8EEDF4024}"/>
                    </a:ext>
                  </a:extLst>
                </p:cNvPr>
                <p:cNvSpPr/>
                <p:nvPr/>
              </p:nvSpPr>
              <p:spPr>
                <a:xfrm>
                  <a:off x="-15112" y="2877380"/>
                  <a:ext cx="1412730" cy="1013200"/>
                </a:xfrm>
                <a:prstGeom prst="rightArrow">
                  <a:avLst>
                    <a:gd name="adj1" fmla="val 56857"/>
                    <a:gd name="adj2" fmla="val 47760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882422A-DBFD-C94A-D7FB-51CC20BB2220}"/>
                    </a:ext>
                  </a:extLst>
                </p:cNvPr>
                <p:cNvSpPr txBox="1"/>
                <p:nvPr/>
              </p:nvSpPr>
              <p:spPr>
                <a:xfrm rot="878181">
                  <a:off x="3951342" y="4172920"/>
                  <a:ext cx="899403" cy="4894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LFOV</a:t>
                  </a: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9A756B4-D663-5B12-AB3A-37BAEF83D1B8}"/>
                  </a:ext>
                </a:extLst>
              </p:cNvPr>
              <p:cNvSpPr/>
              <p:nvPr/>
            </p:nvSpPr>
            <p:spPr>
              <a:xfrm>
                <a:off x="-74459" y="2746505"/>
                <a:ext cx="799113" cy="493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Beam Direction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026F85A-5AF6-40A5-13F7-3D41A8C16FB0}"/>
                </a:ext>
              </a:extLst>
            </p:cNvPr>
            <p:cNvCxnSpPr>
              <a:cxnSpLocks/>
            </p:cNvCxnSpPr>
            <p:nvPr/>
          </p:nvCxnSpPr>
          <p:spPr>
            <a:xfrm>
              <a:off x="8062821" y="4820074"/>
              <a:ext cx="1941850" cy="5446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AC0B599-9B71-5372-7094-18800D59CF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7507" y="5365186"/>
              <a:ext cx="267164" cy="109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A09BEA-70E8-8A7A-6457-0CFED3C69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2821" y="4633183"/>
              <a:ext cx="650382" cy="18689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6EF073-54DF-3CCB-5837-17BBFF3D284E}"/>
                </a:ext>
              </a:extLst>
            </p:cNvPr>
            <p:cNvCxnSpPr>
              <a:cxnSpLocks/>
            </p:cNvCxnSpPr>
            <p:nvPr/>
          </p:nvCxnSpPr>
          <p:spPr>
            <a:xfrm>
              <a:off x="8633526" y="4551806"/>
              <a:ext cx="79677" cy="892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39CFD6-F3F6-D5FF-3C94-DF5D8FA422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6940" y="4365163"/>
              <a:ext cx="0" cy="4795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B6F89F-A71F-B3CD-2EE0-7522A48385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6940" y="3882392"/>
              <a:ext cx="2633910" cy="482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FBAABD6-C5CD-E109-1BEF-54D79D8B66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54288" y="3564839"/>
              <a:ext cx="4147085" cy="306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BB047C0-6C59-2FDD-F7BC-A1037442C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4288" y="3411064"/>
              <a:ext cx="3281676" cy="150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5E1B5D7-1B32-EED1-1CBE-1DA3B1BD0EE5}"/>
                </a:ext>
              </a:extLst>
            </p:cNvPr>
            <p:cNvCxnSpPr>
              <a:cxnSpLocks/>
            </p:cNvCxnSpPr>
            <p:nvPr/>
          </p:nvCxnSpPr>
          <p:spPr>
            <a:xfrm>
              <a:off x="9520661" y="4827936"/>
              <a:ext cx="504533" cy="21586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1321D1-0AD4-D9E8-B398-994DF1DF75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94113" y="4604916"/>
              <a:ext cx="341851" cy="21246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D6A9FF-0811-11EF-680D-BCB22BA8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Spectrometer Diagnostics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75A5A-CD0A-924E-6D6A-FB80F478B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0F175-CA9D-AF2D-DDA8-3E522EF22F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2268" y="3386868"/>
            <a:ext cx="6490126" cy="29980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Dump table contains main electron and gamma diagnostics</a:t>
            </a:r>
          </a:p>
          <a:p>
            <a:pPr marL="914400" lvl="1" indent="-342900"/>
            <a:r>
              <a:rPr lang="en-US" dirty="0"/>
              <a:t>DTOTR1/2 – in vacuum OTR+YAG</a:t>
            </a:r>
          </a:p>
          <a:p>
            <a:pPr marL="914400" lvl="1" indent="-342900"/>
            <a:r>
              <a:rPr lang="en-US" dirty="0"/>
              <a:t>LFOV and CHER – DRZ and Cherenkov spectrometers</a:t>
            </a:r>
          </a:p>
          <a:p>
            <a:pPr marL="914400" lvl="1" indent="-342900"/>
            <a:r>
              <a:rPr lang="en-US" dirty="0"/>
              <a:t>Gamma1/2/3 -&gt; photon diagnostics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PDC/EDC added for low energy electron</a:t>
            </a:r>
            <a:br>
              <a:rPr lang="en-US" sz="2000" dirty="0"/>
            </a:br>
            <a:r>
              <a:rPr lang="en-US" sz="2000" dirty="0"/>
              <a:t>and positron diagnostics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A5FFE-BFED-C192-9E7C-DB3594E41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0075C-C849-D70C-1A86-2302D6269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513"/>
            <a:ext cx="12192000" cy="205263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26ABFD-17E2-7966-718C-ED0E1A85AB2A}"/>
              </a:ext>
            </a:extLst>
          </p:cNvPr>
          <p:cNvCxnSpPr>
            <a:cxnSpLocks/>
          </p:cNvCxnSpPr>
          <p:nvPr/>
        </p:nvCxnSpPr>
        <p:spPr>
          <a:xfrm>
            <a:off x="-22153" y="1775737"/>
            <a:ext cx="990369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F29F6D-2438-D8B8-7961-103752FE4A15}"/>
              </a:ext>
            </a:extLst>
          </p:cNvPr>
          <p:cNvCxnSpPr>
            <a:cxnSpLocks/>
          </p:cNvCxnSpPr>
          <p:nvPr/>
        </p:nvCxnSpPr>
        <p:spPr>
          <a:xfrm>
            <a:off x="636609" y="1768355"/>
            <a:ext cx="10797250" cy="15029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0">
            <a:extLst>
              <a:ext uri="{FF2B5EF4-FFF2-40B4-BE49-F238E27FC236}">
                <a16:creationId xmlns:a16="http://schemas.microsoft.com/office/drawing/2014/main" id="{81902F01-9512-C72E-C877-A8610052AD74}"/>
              </a:ext>
            </a:extLst>
          </p:cNvPr>
          <p:cNvSpPr txBox="1"/>
          <p:nvPr/>
        </p:nvSpPr>
        <p:spPr>
          <a:xfrm>
            <a:off x="10938894" y="1591071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70C0"/>
                </a:solidFill>
              </a:rPr>
              <a:t>e-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0101DA07-F3A6-D6B3-EAA5-835A7871D6B2}"/>
              </a:ext>
            </a:extLst>
          </p:cNvPr>
          <p:cNvSpPr txBox="1"/>
          <p:nvPr/>
        </p:nvSpPr>
        <p:spPr>
          <a:xfrm>
            <a:off x="8711552" y="1395332"/>
            <a:ext cx="9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C000"/>
                </a:solidFill>
              </a:rPr>
              <a:t>gammas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52C8D-097E-EA7A-450F-255E3EC67B66}"/>
              </a:ext>
            </a:extLst>
          </p:cNvPr>
          <p:cNvSpPr txBox="1"/>
          <p:nvPr/>
        </p:nvSpPr>
        <p:spPr>
          <a:xfrm>
            <a:off x="396011" y="1022928"/>
            <a:ext cx="242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Dipole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63A6D-D4E6-A31A-FF48-A2FB8B1FC4DC}"/>
              </a:ext>
            </a:extLst>
          </p:cNvPr>
          <p:cNvSpPr txBox="1"/>
          <p:nvPr/>
        </p:nvSpPr>
        <p:spPr>
          <a:xfrm>
            <a:off x="2670138" y="1032760"/>
            <a:ext cx="1213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PDC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1ECE6-A541-48FA-24AA-49FED9D4A9A8}"/>
              </a:ext>
            </a:extLst>
          </p:cNvPr>
          <p:cNvSpPr txBox="1"/>
          <p:nvPr/>
        </p:nvSpPr>
        <p:spPr>
          <a:xfrm>
            <a:off x="4292714" y="1022928"/>
            <a:ext cx="1213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EDC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AE1BB3-4939-D2D2-A8C1-B53C9BDE989E}"/>
              </a:ext>
            </a:extLst>
          </p:cNvPr>
          <p:cNvSpPr txBox="1"/>
          <p:nvPr/>
        </p:nvSpPr>
        <p:spPr>
          <a:xfrm>
            <a:off x="7747790" y="1208081"/>
            <a:ext cx="1315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Butterfly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D6122-1419-55BC-60F6-C976C1E4C807}"/>
              </a:ext>
            </a:extLst>
          </p:cNvPr>
          <p:cNvSpPr txBox="1"/>
          <p:nvPr/>
        </p:nvSpPr>
        <p:spPr>
          <a:xfrm>
            <a:off x="8476154" y="1022928"/>
            <a:ext cx="1315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Dump 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06CDF9-F93B-62CD-CCA5-7C7997ADD68B}"/>
              </a:ext>
            </a:extLst>
          </p:cNvPr>
          <p:cNvSpPr txBox="1"/>
          <p:nvPr/>
        </p:nvSpPr>
        <p:spPr>
          <a:xfrm>
            <a:off x="10755003" y="1171000"/>
            <a:ext cx="1315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Beam Dump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8E97A43-D79F-D2E4-F6E3-35E7CC8E7F6C}"/>
              </a:ext>
            </a:extLst>
          </p:cNvPr>
          <p:cNvCxnSpPr>
            <a:cxnSpLocks/>
          </p:cNvCxnSpPr>
          <p:nvPr/>
        </p:nvCxnSpPr>
        <p:spPr>
          <a:xfrm flipV="1">
            <a:off x="6978909" y="2138830"/>
            <a:ext cx="1127125" cy="20277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7DE4BC-B14D-4FEA-21A9-07413B1CBE5B}"/>
              </a:ext>
            </a:extLst>
          </p:cNvPr>
          <p:cNvCxnSpPr>
            <a:cxnSpLocks/>
          </p:cNvCxnSpPr>
          <p:nvPr/>
        </p:nvCxnSpPr>
        <p:spPr>
          <a:xfrm flipH="1" flipV="1">
            <a:off x="9930098" y="2067838"/>
            <a:ext cx="1817212" cy="21306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715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5461-D24E-0CAB-D460-3C051765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D9C0E-3760-F66F-A5DF-1A4209941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37847B11-844E-285A-8259-5B6C74E59908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8543826" cy="5465283"/>
              </a:xfrm>
            </p:spPr>
            <p:txBody>
              <a:bodyPr/>
              <a:lstStyle/>
              <a:p>
                <a:r>
                  <a:rPr lang="en-US" dirty="0"/>
                  <a:t>Two techniques are used:</a:t>
                </a:r>
              </a:p>
              <a:p>
                <a:pPr marL="1028700" lvl="1" indent="-457200">
                  <a:buFont typeface="+mj-lt"/>
                  <a:buAutoNum type="arabicParenR"/>
                </a:pPr>
                <a:r>
                  <a:rPr lang="en-US" sz="1800" dirty="0"/>
                  <a:t>Dispersive quad scan – multi-shot measurement</a:t>
                </a:r>
              </a:p>
              <a:p>
                <a:pPr marL="971550" lvl="2" indent="-338138">
                  <a:buNone/>
                  <a:tabLst>
                    <a:tab pos="395288" algn="l"/>
                    <a:tab pos="9144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7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0,1,2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0,1,2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0,1,2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0,1,2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Sup>
                                    <m:sSubSupPr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1700" dirty="0"/>
              </a:p>
              <a:p>
                <a:pPr marL="1485900" lvl="3" indent="-457200"/>
                <a:r>
                  <a:rPr lang="en-US" sz="1400" dirty="0"/>
                  <a:t>Scan the quads over some range,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=−5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1400" dirty="0"/>
              </a:p>
              <a:p>
                <a:pPr marL="1485900" lvl="3" indent="-457200"/>
                <a:r>
                  <a:rPr lang="en-US" sz="1400" dirty="0"/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1400" dirty="0"/>
                  <a:t> at each step from the quad strengths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0,1,2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1485900" lvl="3" indent="-457200"/>
                <a:r>
                  <a:rPr lang="en-US" sz="1400" dirty="0"/>
                  <a:t>Fit to beam size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1257300" lvl="2" indent="-457200"/>
                <a:r>
                  <a:rPr lang="en-US" sz="1600" dirty="0"/>
                  <a:t>Can look at different energy slices independently, works with low energy spread beams</a:t>
                </a:r>
              </a:p>
              <a:p>
                <a:pPr marL="1485900" lvl="3" indent="-457200"/>
                <a:endParaRPr lang="en-US" sz="1400" dirty="0"/>
              </a:p>
              <a:p>
                <a:pPr marL="1028700" lvl="1" indent="-457200">
                  <a:buFont typeface="+mj-lt"/>
                  <a:buAutoNum type="arabicParenR"/>
                </a:pPr>
                <a:r>
                  <a:rPr lang="en-US" sz="1800" dirty="0"/>
                  <a:t>Butterfly measurement – single shot measurement</a:t>
                </a:r>
              </a:p>
              <a:p>
                <a:pPr lvl="1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1800" dirty="0"/>
              </a:p>
              <a:p>
                <a:pPr marL="1485900" lvl="3" indent="-457200"/>
                <a:endParaRPr lang="en-US" sz="1400" dirty="0"/>
              </a:p>
              <a:p>
                <a:pPr marL="1485900" lvl="3" indent="-457200"/>
                <a:r>
                  <a:rPr lang="en-US" sz="1400" dirty="0"/>
                  <a:t>Beam width is extracted from a single image as a function of energy</a:t>
                </a:r>
              </a:p>
              <a:p>
                <a:pPr marL="1485900" lvl="3" indent="-457200"/>
                <a:r>
                  <a:rPr lang="en-US" sz="1400" dirty="0"/>
                  <a:t>Determine how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vary with energy at a fixed quad setting </a:t>
                </a:r>
              </a:p>
              <a:p>
                <a:pPr marL="1485900" lvl="3" indent="-457200"/>
                <a:r>
                  <a:rPr lang="en-US" sz="1400" dirty="0"/>
                  <a:t>Fit beam size at each step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1257300" lvl="2" indent="-457200"/>
                <a:r>
                  <a:rPr lang="en-US" sz="1600" dirty="0"/>
                  <a:t>Single shot measurement, but susceptible to existing correlations in the beam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37847B11-844E-285A-8259-5B6C74E599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8543826" cy="5465283"/>
              </a:xfrm>
              <a:blipFill>
                <a:blip r:embed="rId4"/>
                <a:stretch>
                  <a:fillRect l="-2140" t="-892" r="-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BD7F-C4BB-35D3-55F5-7CFA6F801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8" name="myVideo">
            <a:hlinkClick r:id="" action="ppaction://media"/>
            <a:extLst>
              <a:ext uri="{FF2B5EF4-FFF2-40B4-BE49-F238E27FC236}">
                <a16:creationId xmlns:a16="http://schemas.microsoft.com/office/drawing/2014/main" id="{6E1CC4AE-CABC-E62E-309B-0BD1C874D4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3682" y="420779"/>
            <a:ext cx="2547595" cy="30611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02D9634-B881-602E-1158-A8353EDDBB8B}"/>
              </a:ext>
            </a:extLst>
          </p:cNvPr>
          <p:cNvGrpSpPr/>
          <p:nvPr/>
        </p:nvGrpSpPr>
        <p:grpSpPr>
          <a:xfrm>
            <a:off x="9313682" y="3822241"/>
            <a:ext cx="2641863" cy="3083520"/>
            <a:chOff x="6952795" y="1665524"/>
            <a:chExt cx="4893982" cy="57121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F80B49-9B6E-CA48-681D-10BFF7E1D077}"/>
                </a:ext>
              </a:extLst>
            </p:cNvPr>
            <p:cNvGrpSpPr/>
            <p:nvPr/>
          </p:nvGrpSpPr>
          <p:grpSpPr>
            <a:xfrm>
              <a:off x="6952795" y="1665524"/>
              <a:ext cx="4893982" cy="5712136"/>
              <a:chOff x="7173133" y="1749295"/>
              <a:chExt cx="4893982" cy="571213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AD8E8AF-E5F6-D11B-9DEE-103F29171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73133" y="1749295"/>
                <a:ext cx="4893982" cy="571213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5E9406E0-236A-61AB-7BA8-9057CF1DDC52}"/>
                      </a:ext>
                    </a:extLst>
                  </p:cNvPr>
                  <p:cNvSpPr txBox="1"/>
                  <p:nvPr/>
                </p:nvSpPr>
                <p:spPr>
                  <a:xfrm>
                    <a:off x="7931420" y="1786209"/>
                    <a:ext cx="3613684" cy="463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>
                        <a:solidFill>
                          <a:schemeClr val="tx1"/>
                        </a:solidFill>
                      </a:rPr>
                      <a:t>DTOTR1: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  <m:sub>
                            <m:r>
                              <a:rPr lang="en-US" sz="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  <m:r>
                          <a:rPr lang="en-US" sz="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800" b="1" dirty="0">
                        <a:solidFill>
                          <a:schemeClr val="tx1"/>
                        </a:solidFill>
                      </a:rPr>
                      <a:t>µm,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800" b="1" dirty="0">
                        <a:solidFill>
                          <a:schemeClr val="tx1"/>
                        </a:solidFill>
                      </a:rPr>
                      <a:t>cm</a:t>
                    </a: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31420" y="1786209"/>
                    <a:ext cx="3613684" cy="46364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8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0B780A4-BD73-D9DF-6ECD-5F38A926818F}"/>
                </a:ext>
              </a:extLst>
            </p:cNvPr>
            <p:cNvCxnSpPr/>
            <p:nvPr/>
          </p:nvCxnSpPr>
          <p:spPr>
            <a:xfrm flipV="1">
              <a:off x="8839200" y="2786743"/>
              <a:ext cx="0" cy="370114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C967106-D50E-178A-456B-B12859F133C9}"/>
                </a:ext>
              </a:extLst>
            </p:cNvPr>
            <p:cNvCxnSpPr/>
            <p:nvPr/>
          </p:nvCxnSpPr>
          <p:spPr>
            <a:xfrm flipV="1">
              <a:off x="10116457" y="2757716"/>
              <a:ext cx="0" cy="217714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0937EA-FCF4-37AA-71C6-696D3F244CCF}"/>
                </a:ext>
              </a:extLst>
            </p:cNvPr>
            <p:cNvCxnSpPr/>
            <p:nvPr/>
          </p:nvCxnSpPr>
          <p:spPr>
            <a:xfrm flipV="1">
              <a:off x="10109203" y="5702300"/>
              <a:ext cx="0" cy="785587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E584C20-3B25-D372-EB80-352CBA0070C8}"/>
              </a:ext>
            </a:extLst>
          </p:cNvPr>
          <p:cNvSpPr txBox="1"/>
          <p:nvPr/>
        </p:nvSpPr>
        <p:spPr>
          <a:xfrm>
            <a:off x="9596487" y="110358"/>
            <a:ext cx="242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Dispersive Quad Scan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900BD-0032-475E-D99C-90375C5FF59B}"/>
              </a:ext>
            </a:extLst>
          </p:cNvPr>
          <p:cNvSpPr txBox="1"/>
          <p:nvPr/>
        </p:nvSpPr>
        <p:spPr>
          <a:xfrm>
            <a:off x="8970784" y="3541605"/>
            <a:ext cx="367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Butterfly Emittance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38727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7B50-67BD-47FF-BA5A-F9FE8DFED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Energy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CC039-F10A-0818-4022-2270CC325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B356690-F968-68A2-71F4-E7BF3A2F2984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6451600" cy="5182839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Energy calibration function: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𝑠𝑐𝑟𝑒𝑒𝑛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𝑏𝑒𝑛𝑑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𝑠𝑐𝑟𝑒𝑒𝑛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2857500" lvl="5" indent="-342900"/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9144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𝑛𝑜𝑚</m:t>
                        </m:r>
                      </m:sub>
                    </m:sSub>
                  </m:oMath>
                </a14:m>
                <a:r>
                  <a:rPr lang="en-US" dirty="0"/>
                  <a:t> is the nominal dispersion (~60mm)</a:t>
                </a:r>
              </a:p>
              <a:p>
                <a:pPr marL="9144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is the offset of the screen (varies by camera)</a:t>
                </a:r>
              </a:p>
              <a:p>
                <a:pPr marL="9144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𝑏𝑒𝑛𝑑</m:t>
                        </m:r>
                      </m:sub>
                    </m:sSub>
                  </m:oMath>
                </a14:m>
                <a:r>
                  <a:rPr lang="en-US" dirty="0"/>
                  <a:t> is the dipole setting (nominally 10 GeV)</a:t>
                </a:r>
              </a:p>
              <a:p>
                <a:pPr marL="914400" lvl="1" indent="-342900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𝑛𝑜𝑚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r>
                  <a:rPr lang="en-US" dirty="0"/>
                  <a:t> determined by scanning dipole strength</a:t>
                </a:r>
              </a:p>
              <a:p>
                <a:pPr marL="1143000" lvl="2" indent="-342900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300" dirty="0"/>
                  <a:t>Gevy will discuss complications to this due to the misalignment of the spectrometer quads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B356690-F968-68A2-71F4-E7BF3A2F29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6451600" cy="5182839"/>
              </a:xfrm>
              <a:blipFill>
                <a:blip r:embed="rId2"/>
                <a:stretch>
                  <a:fillRect l="-2647"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9DDD8-3995-6C52-AE54-E437EDC1B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79081F-85C5-E0CE-7EAF-75A36AE0D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037" y="3999878"/>
            <a:ext cx="4690963" cy="2719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AF8C7D-B4CA-AF23-EF16-04AFC089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533" y="1008056"/>
            <a:ext cx="4666467" cy="27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D9BA-DC96-9EDD-FEF0-46E06D58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OTR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5DAC7-3B68-48FC-8BAA-4EE8393C6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8ED58-F6C4-4BDC-BB87-D3E70B6A42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4007" y="1116479"/>
            <a:ext cx="6362507" cy="2375736"/>
          </a:xfrm>
        </p:spPr>
        <p:txBody>
          <a:bodyPr/>
          <a:lstStyle/>
          <a:p>
            <a:r>
              <a:rPr lang="en-US" sz="2000" dirty="0"/>
              <a:t>DTOTR1 is often afflicted by COTR:</a:t>
            </a:r>
          </a:p>
          <a:p>
            <a:pPr marL="914400" lvl="1" indent="-342900"/>
            <a:r>
              <a:rPr lang="en-US" sz="1800" dirty="0"/>
              <a:t>Sometimes it blows out the whole image</a:t>
            </a:r>
          </a:p>
          <a:p>
            <a:pPr marL="914400" lvl="1" indent="-342900"/>
            <a:r>
              <a:rPr lang="en-US" sz="1800" dirty="0"/>
              <a:t>Other times it is just parts of the beam that are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see some sign of microbunching on SYAG, but I have not attempted to correlate them yet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DTOTR2 YAG does not see COTR because we look at the back side of the YAG screen</a:t>
            </a:r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B61F7-384C-AF50-C159-A5FF48E0C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2C1AD-309E-589D-035F-7E4167BF4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29" y="4354782"/>
            <a:ext cx="2639636" cy="21634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D7F42B-BC18-78A3-DE43-5000C8D9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4" y="4371107"/>
            <a:ext cx="2589745" cy="21089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E402AB-7884-55D2-DE18-08DAC1080324}"/>
              </a:ext>
            </a:extLst>
          </p:cNvPr>
          <p:cNvSpPr txBox="1"/>
          <p:nvPr/>
        </p:nvSpPr>
        <p:spPr>
          <a:xfrm>
            <a:off x="424207" y="4534775"/>
            <a:ext cx="93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DTOTR1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A081C6-61BE-6DC5-37F9-E74578178DA0}"/>
              </a:ext>
            </a:extLst>
          </p:cNvPr>
          <p:cNvSpPr txBox="1"/>
          <p:nvPr/>
        </p:nvSpPr>
        <p:spPr>
          <a:xfrm>
            <a:off x="6543382" y="349632"/>
            <a:ext cx="93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DTOTR1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E4D9EE6-2559-44A6-CD20-55FD379A2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5" b="5314"/>
          <a:stretch/>
        </p:blipFill>
        <p:spPr>
          <a:xfrm>
            <a:off x="7634514" y="168789"/>
            <a:ext cx="4557486" cy="64110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B2F8D6-0487-213C-BF07-9C10A4EB9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8" t="9158"/>
          <a:stretch/>
        </p:blipFill>
        <p:spPr>
          <a:xfrm>
            <a:off x="5228160" y="4322985"/>
            <a:ext cx="2555117" cy="21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46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2ECC-17C3-ABBC-C1A7-1DF40174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Dispersive Quad Scans of main beam – using DTOTR2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7FB72-824F-2DCC-DABB-03ED635A7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2035F-D372-5CE8-2656-C8D7E1EE10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1066800"/>
            <a:ext cx="10972800" cy="5146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Quad scans with 50 and 5 cm waist at PEXT.  S19 emittance measurement = ~45µm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4319A-C883-98F1-F015-5122A6F5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D2AF7-AB6C-AF9C-79D3-CF48B4C3D11D}"/>
              </a:ext>
            </a:extLst>
          </p:cNvPr>
          <p:cNvGrpSpPr/>
          <p:nvPr/>
        </p:nvGrpSpPr>
        <p:grpSpPr>
          <a:xfrm>
            <a:off x="5235335" y="1541112"/>
            <a:ext cx="6867108" cy="2149092"/>
            <a:chOff x="4604326" y="1272697"/>
            <a:chExt cx="7389091" cy="23124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6C1537-9DB8-FE22-1D51-91EF935A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2367" y="1327721"/>
              <a:ext cx="4591050" cy="2257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4B6A3E-A12D-240A-61DB-9CB46D9E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326" y="1272697"/>
              <a:ext cx="2943225" cy="222885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5D9678-046C-27F9-9F3E-0A94AF7AF98A}"/>
              </a:ext>
            </a:extLst>
          </p:cNvPr>
          <p:cNvGrpSpPr/>
          <p:nvPr/>
        </p:nvGrpSpPr>
        <p:grpSpPr>
          <a:xfrm>
            <a:off x="5169272" y="3868261"/>
            <a:ext cx="6855976" cy="2170590"/>
            <a:chOff x="4599916" y="4160664"/>
            <a:chExt cx="7377113" cy="233558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122AE3-9F14-BB6B-80AE-BC11D764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9916" y="4160664"/>
              <a:ext cx="2981325" cy="2257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8294D2-43EF-73A3-0C56-95816B7A5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6454" y="4238820"/>
              <a:ext cx="4600575" cy="225742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FE4C53C0-FFE8-D974-F4C1-CC9DB2927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1771933"/>
                  </p:ext>
                </p:extLst>
              </p:nvPr>
            </p:nvGraphicFramePr>
            <p:xfrm>
              <a:off x="508588" y="1707486"/>
              <a:ext cx="4368512" cy="2468653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092128">
                      <a:extLst>
                        <a:ext uri="{9D8B030D-6E8A-4147-A177-3AD203B41FA5}">
                          <a16:colId xmlns:a16="http://schemas.microsoft.com/office/drawing/2014/main" val="2578154855"/>
                        </a:ext>
                      </a:extLst>
                    </a:gridCol>
                    <a:gridCol w="1092128">
                      <a:extLst>
                        <a:ext uri="{9D8B030D-6E8A-4147-A177-3AD203B41FA5}">
                          <a16:colId xmlns:a16="http://schemas.microsoft.com/office/drawing/2014/main" val="1271906614"/>
                        </a:ext>
                      </a:extLst>
                    </a:gridCol>
                    <a:gridCol w="1092128">
                      <a:extLst>
                        <a:ext uri="{9D8B030D-6E8A-4147-A177-3AD203B41FA5}">
                          <a16:colId xmlns:a16="http://schemas.microsoft.com/office/drawing/2014/main" val="114086938"/>
                        </a:ext>
                      </a:extLst>
                    </a:gridCol>
                    <a:gridCol w="1092128">
                      <a:extLst>
                        <a:ext uri="{9D8B030D-6E8A-4147-A177-3AD203B41FA5}">
                          <a16:colId xmlns:a16="http://schemas.microsoft.com/office/drawing/2014/main" val="986198048"/>
                        </a:ext>
                      </a:extLst>
                    </a:gridCol>
                  </a:tblGrid>
                  <a:tr h="55009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Design </a:t>
                          </a:r>
                          <a14:m>
                            <m:oMath xmlns:m="http://schemas.openxmlformats.org/officeDocument/2006/math">
                              <m:r>
                                <a:rPr lang="en-US" b="1" smtClean="0"/>
                                <m:t>𝜷</m:t>
                              </m:r>
                            </m:oMath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Fit </a:t>
                          </a:r>
                          <a14:m>
                            <m:oMath xmlns:m="http://schemas.openxmlformats.org/officeDocument/2006/math">
                              <m:r>
                                <a:rPr lang="en-US" b="1" smtClean="0"/>
                                <m:t>𝜷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smtClean="0"/>
                                  </m:ctrlPr>
                                </m:sSubPr>
                                <m:e>
                                  <m:r>
                                    <a:rPr lang="en-US" b="1" smtClean="0"/>
                                    <m:t>𝝐</m:t>
                                  </m:r>
                                </m:e>
                                <m:sub>
                                  <m:r>
                                    <a:rPr lang="en-US" b="1" smtClean="0"/>
                                    <m:t>𝑵</m:t>
                                  </m:r>
                                </m:sub>
                              </m:sSub>
                            </m:oMath>
                          </a14:m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7162848"/>
                      </a:ext>
                    </a:extLst>
                  </a:tr>
                  <a:tr h="95927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E300</a:t>
                          </a:r>
                        </a:p>
                        <a:p>
                          <a:r>
                            <a:rPr lang="en-US" dirty="0"/>
                            <a:t>_02046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2857336"/>
                      </a:ext>
                    </a:extLst>
                  </a:tr>
                  <a:tr h="9592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E300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_02049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11681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FE4C53C0-FFE8-D974-F4C1-CC9DB2927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1771933"/>
                  </p:ext>
                </p:extLst>
              </p:nvPr>
            </p:nvGraphicFramePr>
            <p:xfrm>
              <a:off x="508588" y="1707486"/>
              <a:ext cx="4368512" cy="2468653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092128">
                      <a:extLst>
                        <a:ext uri="{9D8B030D-6E8A-4147-A177-3AD203B41FA5}">
                          <a16:colId xmlns:a16="http://schemas.microsoft.com/office/drawing/2014/main" val="2578154855"/>
                        </a:ext>
                      </a:extLst>
                    </a:gridCol>
                    <a:gridCol w="1092128">
                      <a:extLst>
                        <a:ext uri="{9D8B030D-6E8A-4147-A177-3AD203B41FA5}">
                          <a16:colId xmlns:a16="http://schemas.microsoft.com/office/drawing/2014/main" val="1271906614"/>
                        </a:ext>
                      </a:extLst>
                    </a:gridCol>
                    <a:gridCol w="1092128">
                      <a:extLst>
                        <a:ext uri="{9D8B030D-6E8A-4147-A177-3AD203B41FA5}">
                          <a16:colId xmlns:a16="http://schemas.microsoft.com/office/drawing/2014/main" val="114086938"/>
                        </a:ext>
                      </a:extLst>
                    </a:gridCol>
                    <a:gridCol w="1092128">
                      <a:extLst>
                        <a:ext uri="{9D8B030D-6E8A-4147-A177-3AD203B41FA5}">
                          <a16:colId xmlns:a16="http://schemas.microsoft.com/office/drawing/2014/main" val="986198048"/>
                        </a:ext>
                      </a:extLst>
                    </a:gridCol>
                  </a:tblGrid>
                  <a:tr h="55009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117" t="-5556" r="-202793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000" t="-5556" r="-101667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1676" t="-5556" r="-2235" b="-3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7162848"/>
                      </a:ext>
                    </a:extLst>
                  </a:tr>
                  <a:tr h="95927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E300</a:t>
                          </a:r>
                        </a:p>
                        <a:p>
                          <a:r>
                            <a:rPr lang="en-US" dirty="0"/>
                            <a:t>_02046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2857336"/>
                      </a:ext>
                    </a:extLst>
                  </a:tr>
                  <a:tr h="9592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E300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_02049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1168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41B60A6-23BE-C3CE-8830-08431971DB9F}"/>
              </a:ext>
            </a:extLst>
          </p:cNvPr>
          <p:cNvSpPr txBox="1">
            <a:spLocks/>
          </p:cNvSpPr>
          <p:nvPr/>
        </p:nvSpPr>
        <p:spPr>
          <a:xfrm>
            <a:off x="330200" y="4457700"/>
            <a:ext cx="4647909" cy="181533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03325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/>
            <a:r>
              <a:rPr lang="en-US" sz="1900" dirty="0"/>
              <a:t>Changing the waist without retuning S20 messes up the projected emittance</a:t>
            </a:r>
          </a:p>
          <a:p>
            <a:pPr marL="342900" lvl="1" indent="-342900"/>
            <a:r>
              <a:rPr lang="en-US" sz="1900" dirty="0"/>
              <a:t>This matches what we see – the spot size/wires do not decrease with beta function at IP without significant tuning</a:t>
            </a:r>
          </a:p>
        </p:txBody>
      </p:sp>
    </p:spTree>
    <p:extLst>
      <p:ext uri="{BB962C8B-B14F-4D97-AF65-F5344CB8AC3E}">
        <p14:creationId xmlns:p14="http://schemas.microsoft.com/office/powerpoint/2010/main" val="38155228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2c676331-9f32-46eb-870f-c0db5a96f8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AAE978D3FDF41AB37F4EFF5CCC60F" ma:contentTypeVersion="7" ma:contentTypeDescription="Create a new document." ma:contentTypeScope="" ma:versionID="9c4bf91aa233bb0983647f4156dff6b1">
  <xsd:schema xmlns:xsd="http://www.w3.org/2001/XMLSchema" xmlns:xs="http://www.w3.org/2001/XMLSchema" xmlns:p="http://schemas.microsoft.com/office/2006/metadata/properties" xmlns:ns2="2c676331-9f32-46eb-870f-c0db5a96f88a" targetNamespace="http://schemas.microsoft.com/office/2006/metadata/properties" ma:root="true" ma:fieldsID="0853cb6a7d1325730dc3d1a494d1525c" ns2:_="">
    <xsd:import namespace="2c676331-9f32-46eb-870f-c0db5a96f88a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6331-9f32-46eb-870f-c0db5a96f88a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6d6a317-a20e-4679-9a5c-ddd41d10aa53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6d6a317-a20e-4679-9a5c-ddd41d10aa53}" ma:internalName="Agenda_x0020_Session_x003a_Speaker" ma:readOnly="true" ma:showField="Speaker" ma:web="2168e73c-25b2-4896-81b7-aa81e600c41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EA3DC0-EABB-4073-9CE7-09A2919D95C8}">
  <ds:schemaRefs>
    <ds:schemaRef ds:uri="2c676331-9f32-46eb-870f-c0db5a96f8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B61AAF7-9938-41DF-A097-3903652D29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35A492-4EFA-481B-A42F-199DD75C7F52}">
  <ds:schemaRefs>
    <ds:schemaRef ds:uri="2c676331-9f32-46eb-870f-c0db5a96f8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33030</TotalTime>
  <Words>2328</Words>
  <Application>Microsoft Office PowerPoint</Application>
  <PresentationFormat>Widescreen</PresentationFormat>
  <Paragraphs>350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Lato Black</vt:lpstr>
      <vt:lpstr>Lato</vt:lpstr>
      <vt:lpstr>Cambria Math</vt:lpstr>
      <vt:lpstr>Arial</vt:lpstr>
      <vt:lpstr>FACET-II Main</vt:lpstr>
      <vt:lpstr>PowerPoint Presentation</vt:lpstr>
      <vt:lpstr>PowerPoint Presentation</vt:lpstr>
      <vt:lpstr>Outlines</vt:lpstr>
      <vt:lpstr>2022 E300 Shift Quick Summary</vt:lpstr>
      <vt:lpstr>Spectrometer Diagnostics Overview</vt:lpstr>
      <vt:lpstr>Emittance measurements</vt:lpstr>
      <vt:lpstr>Electron Energy Measurements</vt:lpstr>
      <vt:lpstr>Coherent OTR issues</vt:lpstr>
      <vt:lpstr>Dispersive Quad Scans of main beam – using DTOTR2</vt:lpstr>
      <vt:lpstr>Dispersive quad scan – Energy dependency</vt:lpstr>
      <vt:lpstr>Dispersive quad scan commissioning from early summer</vt:lpstr>
      <vt:lpstr>Butterfly measurement of main beam</vt:lpstr>
      <vt:lpstr>Butterfly of accelerated beam – (will come back to acceleration later)</vt:lpstr>
      <vt:lpstr>What do we need to do to improve on this:</vt:lpstr>
      <vt:lpstr>Plasma Generation</vt:lpstr>
      <vt:lpstr>Plasma Generation</vt:lpstr>
      <vt:lpstr>H2 fill – Charge depletion</vt:lpstr>
      <vt:lpstr>H2 fill – Charge depletion (2)</vt:lpstr>
      <vt:lpstr>H2 static fill – Some electrons ~fully depleted of energy</vt:lpstr>
      <vt:lpstr>Ring structure viewed on LFOV – Scanning spectrometer object plane</vt:lpstr>
      <vt:lpstr>LFOV ring hypothesis:</vt:lpstr>
      <vt:lpstr>PWFA Acceleration - Almost energy doubled a few pC’s charge</vt:lpstr>
      <vt:lpstr>Acceleration vs Plasma Length</vt:lpstr>
      <vt:lpstr>Summary</vt:lpstr>
      <vt:lpstr>PowerPoint Presentation</vt:lpstr>
      <vt:lpstr>PowerPoint Presentation</vt:lpstr>
      <vt:lpstr>7/30 – no foil data sets</vt:lpstr>
      <vt:lpstr>Dispersive Quad Scans</vt:lpstr>
      <vt:lpstr>Calibrations - LFOV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Hast, Carsten</dc:creator>
  <cp:keywords/>
  <dc:description/>
  <cp:lastModifiedBy>Storey, Doug</cp:lastModifiedBy>
  <cp:revision>317</cp:revision>
  <dcterms:created xsi:type="dcterms:W3CDTF">2022-04-22T00:44:22Z</dcterms:created>
  <dcterms:modified xsi:type="dcterms:W3CDTF">2022-10-06T19:34:17Z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0x01010034EAAE978D3FDF41AB37F4EFF5CCC60F</vt:lpwstr>
  </property>
</Properties>
</file>