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24"/>
  </p:notesMasterIdLst>
  <p:sldIdLst>
    <p:sldId id="363" r:id="rId5"/>
    <p:sldId id="358" r:id="rId6"/>
    <p:sldId id="402" r:id="rId7"/>
    <p:sldId id="403" r:id="rId8"/>
    <p:sldId id="392" r:id="rId9"/>
    <p:sldId id="394" r:id="rId10"/>
    <p:sldId id="391" r:id="rId11"/>
    <p:sldId id="395" r:id="rId12"/>
    <p:sldId id="393" r:id="rId13"/>
    <p:sldId id="396" r:id="rId14"/>
    <p:sldId id="397" r:id="rId15"/>
    <p:sldId id="398" r:id="rId16"/>
    <p:sldId id="399" r:id="rId17"/>
    <p:sldId id="400" r:id="rId18"/>
    <p:sldId id="404" r:id="rId19"/>
    <p:sldId id="405" r:id="rId20"/>
    <p:sldId id="406" r:id="rId21"/>
    <p:sldId id="401" r:id="rId22"/>
    <p:sldId id="389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Lato Black" panose="020F0502020204030203" pitchFamily="34" charset="0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1515"/>
    <a:srgbClr val="AF2D24"/>
    <a:srgbClr val="E04F39"/>
    <a:srgbClr val="B83A4B"/>
    <a:srgbClr val="53565A"/>
    <a:srgbClr val="5F574F"/>
    <a:srgbClr val="B6B1A9"/>
    <a:srgbClr val="D4D1D1"/>
    <a:srgbClr val="544948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8DF8A7-A547-C74F-9989-E6310EBBD470}" v="31" dt="2022-09-29T01:01:16.497"/>
    <p1510:client id="{C9741F4D-0DC3-9E1C-9058-2409CBE96EF1}" v="34" dt="2022-10-04T17:42:16.006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12"/>
        <p:guide pos="3840"/>
        <p:guide pos="504"/>
        <p:guide orient="horz" pos="120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microsoft.com/office/2007/relationships/hdphoto" Target="../media/hdphoto1.wdp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ACET_II Title Slide_bg">
    <p:bg>
      <p:bgPr>
        <a:gradFill flip="none" rotWithShape="1">
          <a:gsLst>
            <a:gs pos="31000">
              <a:schemeClr val="tx1">
                <a:lumMod val="100000"/>
              </a:schemeClr>
            </a:gs>
            <a:gs pos="9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sky, grass, outdoor, nature&#10;&#10;Description automatically generated">
            <a:extLst>
              <a:ext uri="{FF2B5EF4-FFF2-40B4-BE49-F238E27FC236}">
                <a16:creationId xmlns:a16="http://schemas.microsoft.com/office/drawing/2014/main" id="{4761FFA0-A29E-4CDE-8AFA-4920BF29B9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rcRect l="7567" t="23724" r="27122" b="20089"/>
          <a:stretch/>
        </p:blipFill>
        <p:spPr>
          <a:xfrm>
            <a:off x="0" y="0"/>
            <a:ext cx="12496800" cy="6858000"/>
          </a:xfrm>
          <a:prstGeom prst="rect">
            <a:avLst/>
          </a:prstGeom>
          <a:gradFill>
            <a:gsLst>
              <a:gs pos="91000">
                <a:srgbClr val="808080"/>
              </a:gs>
              <a:gs pos="60000">
                <a:schemeClr val="tx1">
                  <a:lumMod val="100000"/>
                </a:schemeClr>
              </a:gs>
              <a:gs pos="100000">
                <a:schemeClr val="bg2"/>
              </a:gs>
            </a:gsLst>
            <a:lin ang="18600000" scaled="0"/>
          </a:gradFill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5635814" cy="374254"/>
          </a:xfr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Glen White / Lead Scientist / AD-ARD Beam Physics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2951501"/>
            <a:ext cx="5947562" cy="47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120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FACET-II PAC Meeting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BAB68-6093-4068-B0C5-CE584BDA001E}"/>
              </a:ext>
            </a:extLst>
          </p:cNvPr>
          <p:cNvSpPr txBox="1"/>
          <p:nvPr userDrawn="1"/>
        </p:nvSpPr>
        <p:spPr>
          <a:xfrm>
            <a:off x="601325" y="4805678"/>
            <a:ext cx="2404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October 25, 2022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CBE3232B-6DE7-4CA7-A6A6-E4034019A3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75013" y="838200"/>
            <a:ext cx="3978787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E80C45-5FA7-42BB-A8F7-CED8454959ED}"/>
              </a:ext>
            </a:extLst>
          </p:cNvPr>
          <p:cNvSpPr txBox="1"/>
          <p:nvPr userDrawn="1"/>
        </p:nvSpPr>
        <p:spPr>
          <a:xfrm>
            <a:off x="7451903" y="1775936"/>
            <a:ext cx="420669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Facility for Advanced</a:t>
            </a:r>
          </a:p>
          <a:p>
            <a:r>
              <a:rPr lang="en-US" sz="2100" b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Accelerator </a:t>
            </a:r>
            <a:r>
              <a:rPr lang="en-US" sz="21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Experimental</a:t>
            </a:r>
            <a:r>
              <a:rPr lang="en-US" sz="2100" b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Tests</a:t>
            </a:r>
          </a:p>
        </p:txBody>
      </p:sp>
    </p:spTree>
    <p:extLst>
      <p:ext uri="{BB962C8B-B14F-4D97-AF65-F5344CB8AC3E}">
        <p14:creationId xmlns:p14="http://schemas.microsoft.com/office/powerpoint/2010/main" val="2908269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10A9FB9-D0F1-4978-90B1-A81AB889C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9221024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FACET-II PAC Meeting, October 25, 2022              	   G. White          			 Beam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1238739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Enumerat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457200" indent="-457200">
              <a:buClr>
                <a:srgbClr val="8C1515"/>
              </a:buClr>
              <a:buSzPct val="120000"/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60425" indent="-403225">
              <a:buClr>
                <a:srgbClr val="8C1515"/>
              </a:buClr>
              <a:buSzPct val="120000"/>
              <a:buFont typeface="+mj-lt"/>
              <a:buAutoNum type="alphaL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96875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85900" indent="-288925">
              <a:buClr>
                <a:srgbClr val="8C1515"/>
              </a:buClr>
              <a:buSzPct val="120000"/>
              <a:buFont typeface="+mj-lt"/>
              <a:buAutoNum type="alphaLcPeriod"/>
              <a:tabLst>
                <a:tab pos="1546225" algn="l"/>
              </a:tabLs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-342900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7CB5800E-4D09-42C1-9B06-8398DF048D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9221024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FACET-II PAC Meeting, October 25, 2022              	   G. White          			 Beam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2735702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Two Columns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E85F4AE-8C31-4DC0-B0F0-1CF63A6BB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Two-Column Text Slide –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BA3048-A13F-4292-9A2E-11D4117D5B07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4120259-0FA4-4A76-90B1-F00606DC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1DC9EE3-392F-415F-A850-42E2B809F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1"/>
            <a:ext cx="5334000" cy="4991100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0354DFA-1D8F-4A37-B7A4-CD949480DF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00" y="1066800"/>
            <a:ext cx="5334000" cy="4991100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1522CAF-5F38-47FB-8FE4-587CC37F1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9221024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FACET-II PAC Meeting, October 25, 2022              	   G. White          			 Beam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3832388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On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9048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69049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21CDA69-321C-44F8-8792-49CF7CDB2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Picture Slide –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C9877-C055-4691-8C6D-2AD61E840EC3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D4D98FE-9D3E-4384-A871-87C9B47FC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7F9B2FD-369F-4DD5-AFA2-F7D2AD3DC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9221024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FACET-II PAC Meeting, October 25, 2022              	   G. White          			 Beam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990163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Three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9600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1458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458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A372B3D-7EB0-4019-9D38-F88D2013C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3 Picture Slide -Title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128717-5F15-43AC-B84B-E4AA663506C9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4CB06E2-3A86-44AF-A85C-BA34696CB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64815CB-8216-45B0-9872-22A8B28E316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09600" y="1103200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57DB597-DE05-44FF-8DC6-F352AC4508AD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4419599" y="1098442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8AC483F-E4F7-4805-87A0-3E64A9D882CB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8214589" y="1103200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EA42C94F-7E7F-4055-B502-74B998A08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9221024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FACET-II PAC Meeting, October 25, 2022              	   G. White          			 Beam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244004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ACET_II Separa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2117553"/>
            <a:ext cx="9753600" cy="1463846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Questions?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72033" y="4800600"/>
            <a:ext cx="5947562" cy="47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kern="120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FACET-II DOE</a:t>
            </a: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kern="120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Operations</a:t>
            </a: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kern="120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BAB68-6093-4068-B0C5-CE584BDA001E}"/>
              </a:ext>
            </a:extLst>
          </p:cNvPr>
          <p:cNvSpPr txBox="1"/>
          <p:nvPr userDrawn="1"/>
        </p:nvSpPr>
        <p:spPr>
          <a:xfrm>
            <a:off x="572033" y="5282439"/>
            <a:ext cx="2404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June 14-15,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AF7FE-0961-4A74-9539-A5881EDE34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81200" y="653299"/>
            <a:ext cx="3994182" cy="9143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5971B4-41AC-4B5F-A8A1-DE6213F4440D}"/>
              </a:ext>
            </a:extLst>
          </p:cNvPr>
          <p:cNvSpPr txBox="1"/>
          <p:nvPr userDrawn="1"/>
        </p:nvSpPr>
        <p:spPr>
          <a:xfrm>
            <a:off x="6147477" y="814085"/>
            <a:ext cx="4057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rPr>
              <a:t>Facility for Advanced Accelerator Experimental Tests</a:t>
            </a:r>
            <a:endParaRPr lang="en-US" sz="2100" b="1">
              <a:ln w="6350">
                <a:noFill/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60C796-22C5-47E0-8B2D-D75D02A052F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898352"/>
            <a:ext cx="0" cy="549448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65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86" y="636586"/>
            <a:ext cx="10825858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786" y="1998482"/>
            <a:ext cx="10825858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3F4773F-9BC4-41D1-89C8-0600A4DEE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9221024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FACET-II PAC Meeting, October 25, 2022              	   G. White          			 Beam Configurations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2AA61-9E2F-423C-B88A-1BEC3051E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19E1CD8-FE97-40C8-8154-1E5EFDF68A7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6048" y="6617293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95" r:id="rId2"/>
    <p:sldLayoutId id="2147483696" r:id="rId3"/>
    <p:sldLayoutId id="2147483691" r:id="rId4"/>
    <p:sldLayoutId id="2147483705" r:id="rId5"/>
    <p:sldLayoutId id="2147483704" r:id="rId6"/>
    <p:sldLayoutId id="2147483703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EF2FBF-6BDE-40CB-A662-6C1A77BB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Accelerator Configurations and Upgrades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E1FD6-37EE-48C3-B67C-A23C68C328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US"/>
              <a:t>Glen White / Lead Scientist / AD-ARD Beam Physics</a:t>
            </a:r>
          </a:p>
        </p:txBody>
      </p:sp>
    </p:spTree>
    <p:extLst>
      <p:ext uri="{BB962C8B-B14F-4D97-AF65-F5344CB8AC3E}">
        <p14:creationId xmlns:p14="http://schemas.microsoft.com/office/powerpoint/2010/main" val="3932397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DF51-394C-B8B9-1332-2B91145E5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3) Two-Bunch Particle Distributions @ IP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49A23-DC67-D5F6-E78E-E1B7F7814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E0A79-6E7E-03D4-BF69-BAC1112C25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2550" y="4114800"/>
            <a:ext cx="3625548" cy="1729316"/>
          </a:xfrm>
        </p:spPr>
        <p:txBody>
          <a:bodyPr/>
          <a:lstStyle/>
          <a:p>
            <a:r>
              <a:rPr lang="en-US" sz="1400"/>
              <a:t>Can make use of BC20 “notch” collimator to help separate bunches</a:t>
            </a:r>
          </a:p>
          <a:p>
            <a:r>
              <a:rPr lang="en-US" sz="1400"/>
              <a:t>150 MeV energy difference between drive &amp; witness generates different beam dynamics</a:t>
            </a:r>
          </a:p>
          <a:p>
            <a:r>
              <a:rPr lang="en-US" sz="1400"/>
              <a:t>Trade-offs exist e.g. bunch spacing vs. transverse quality: iterating with experimental groups to optimize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DD000-339B-828F-EA57-99FF8403A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DOE Operations Review, June 14-15, 2022                 G. White           Accelerator Configurations and Upgrades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33AEDB-9F8C-3180-E592-0E0E9BCF5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245" y="3507662"/>
            <a:ext cx="2533308" cy="2496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8E6702-0908-5AC6-04BB-AF4CC29AD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55" y="1024999"/>
            <a:ext cx="3286049" cy="3227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2ED26-7C86-5FA9-9C86-3B615519B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930" y="1011609"/>
            <a:ext cx="2689434" cy="249605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F52BA6B-089E-FFA0-E9FD-DFB6E7718A6D}"/>
              </a:ext>
            </a:extLst>
          </p:cNvPr>
          <p:cNvCxnSpPr>
            <a:cxnSpLocks/>
          </p:cNvCxnSpPr>
          <p:nvPr/>
        </p:nvCxnSpPr>
        <p:spPr>
          <a:xfrm flipV="1">
            <a:off x="2438400" y="2978557"/>
            <a:ext cx="1426043" cy="311022"/>
          </a:xfrm>
          <a:prstGeom prst="straightConnector1">
            <a:avLst/>
          </a:prstGeom>
          <a:noFill/>
          <a:ln w="25400" cap="flat">
            <a:solidFill>
              <a:srgbClr val="0365C0"/>
            </a:solidFill>
            <a:prstDash val="solid"/>
            <a:bevel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58CB73-D9C7-30E6-5707-A35381036622}"/>
              </a:ext>
            </a:extLst>
          </p:cNvPr>
          <p:cNvCxnSpPr>
            <a:cxnSpLocks/>
          </p:cNvCxnSpPr>
          <p:nvPr/>
        </p:nvCxnSpPr>
        <p:spPr>
          <a:xfrm>
            <a:off x="2819400" y="3588013"/>
            <a:ext cx="914400" cy="201894"/>
          </a:xfrm>
          <a:prstGeom prst="straightConnector1">
            <a:avLst/>
          </a:prstGeom>
          <a:noFill/>
          <a:ln w="25400" cap="flat">
            <a:solidFill>
              <a:srgbClr val="0365C0"/>
            </a:solidFill>
            <a:prstDash val="solid"/>
            <a:bevel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AD3DCE5-1C11-8426-8891-79A36CC76E59}"/>
              </a:ext>
            </a:extLst>
          </p:cNvPr>
          <p:cNvSpPr txBox="1"/>
          <p:nvPr/>
        </p:nvSpPr>
        <p:spPr>
          <a:xfrm>
            <a:off x="6443271" y="1905000"/>
            <a:ext cx="756617" cy="65659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Drive</a:t>
            </a:r>
          </a:p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>
                <a:solidFill>
                  <a:srgbClr val="000000"/>
                </a:solidFill>
              </a:rPr>
              <a:t>Bunch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64C5F-3F5A-CC24-DD66-5E944BE27CE2}"/>
              </a:ext>
            </a:extLst>
          </p:cNvPr>
          <p:cNvSpPr txBox="1"/>
          <p:nvPr/>
        </p:nvSpPr>
        <p:spPr>
          <a:xfrm>
            <a:off x="6359914" y="4478048"/>
            <a:ext cx="923330" cy="65659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>
                <a:solidFill>
                  <a:srgbClr val="000000"/>
                </a:solidFill>
              </a:rPr>
              <a:t>Witness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>
                <a:solidFill>
                  <a:srgbClr val="000000"/>
                </a:solidFill>
              </a:rPr>
              <a:t>Bunch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B611BA4-B8AE-821C-2116-F6981A9AA8A4}"/>
              </a:ext>
            </a:extLst>
          </p:cNvPr>
          <p:cNvSpPr txBox="1">
            <a:spLocks/>
          </p:cNvSpPr>
          <p:nvPr/>
        </p:nvSpPr>
        <p:spPr>
          <a:xfrm>
            <a:off x="2275855" y="2775294"/>
            <a:ext cx="1502243" cy="4065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200"/>
              <a:t>Δ</a:t>
            </a:r>
            <a:r>
              <a:rPr lang="en-US" sz="1200"/>
              <a:t>t = 600 fs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EB148C6-D9E7-5E73-3B7F-D7EAE1E73F93}"/>
              </a:ext>
            </a:extLst>
          </p:cNvPr>
          <p:cNvCxnSpPr/>
          <p:nvPr/>
        </p:nvCxnSpPr>
        <p:spPr>
          <a:xfrm>
            <a:off x="2362200" y="3048000"/>
            <a:ext cx="381000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C8A076F-8D53-BC19-5168-F491CA57B74B}"/>
              </a:ext>
            </a:extLst>
          </p:cNvPr>
          <p:cNvSpPr txBox="1"/>
          <p:nvPr/>
        </p:nvSpPr>
        <p:spPr>
          <a:xfrm>
            <a:off x="0" y="6153090"/>
            <a:ext cx="12192000" cy="400110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High-quality witness bunch generated, driven by higher charge drive beam at requisite longitudinal spacing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B867A4-761F-A143-D14D-565E3E42A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409" y="1011609"/>
            <a:ext cx="2661735" cy="24984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83A776-A11D-B1FD-1D37-E943AE1F9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3244" y="3507662"/>
            <a:ext cx="2753123" cy="24960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50F129B-5EA6-358B-4112-C2A8CEC65367}"/>
              </a:ext>
            </a:extLst>
          </p:cNvPr>
          <p:cNvSpPr txBox="1"/>
          <p:nvPr/>
        </p:nvSpPr>
        <p:spPr>
          <a:xfrm>
            <a:off x="9950344" y="2134452"/>
            <a:ext cx="209929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err="1">
                <a:solidFill>
                  <a:schemeClr val="accent2"/>
                </a:solidFill>
              </a:rPr>
              <a:t>γε</a:t>
            </a:r>
            <a:r>
              <a:rPr lang="en-US">
                <a:solidFill>
                  <a:schemeClr val="accent2"/>
                </a:solidFill>
              </a:rPr>
              <a:t> = 73 x 35 </a:t>
            </a:r>
            <a:r>
              <a:rPr lang="el-GR">
                <a:solidFill>
                  <a:schemeClr val="accent2"/>
                </a:solidFill>
              </a:rPr>
              <a:t>μ</a:t>
            </a:r>
            <a:r>
              <a:rPr lang="en-US">
                <a:solidFill>
                  <a:schemeClr val="accent2"/>
                </a:solidFill>
              </a:rPr>
              <a:t>m-rad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B91BB2-BF18-236D-2E7B-9F9DA49840C1}"/>
              </a:ext>
            </a:extLst>
          </p:cNvPr>
          <p:cNvSpPr txBox="1"/>
          <p:nvPr/>
        </p:nvSpPr>
        <p:spPr>
          <a:xfrm>
            <a:off x="9916144" y="4648732"/>
            <a:ext cx="214417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err="1">
                <a:solidFill>
                  <a:schemeClr val="accent1"/>
                </a:solidFill>
              </a:rPr>
              <a:t>γε</a:t>
            </a:r>
            <a:r>
              <a:rPr lang="en-US">
                <a:solidFill>
                  <a:schemeClr val="accent1"/>
                </a:solidFill>
              </a:rPr>
              <a:t> = 4.5 x 2.6 </a:t>
            </a:r>
            <a:r>
              <a:rPr lang="el-GR">
                <a:solidFill>
                  <a:schemeClr val="accent1"/>
                </a:solidFill>
              </a:rPr>
              <a:t>μ</a:t>
            </a:r>
            <a:r>
              <a:rPr lang="en-US">
                <a:solidFill>
                  <a:schemeClr val="accent1"/>
                </a:solidFill>
              </a:rPr>
              <a:t>m-rad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89C141-F771-B541-0D17-A3814DCEE413}"/>
              </a:ext>
            </a:extLst>
          </p:cNvPr>
          <p:cNvSpPr txBox="1"/>
          <p:nvPr/>
        </p:nvSpPr>
        <p:spPr>
          <a:xfrm>
            <a:off x="10049962" y="3402098"/>
            <a:ext cx="1866217" cy="3000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350"/>
              <a:t>Δ</a:t>
            </a:r>
            <a:r>
              <a:rPr lang="en-US" sz="1350" err="1"/>
              <a:t>W</a:t>
            </a:r>
            <a:r>
              <a:rPr lang="en-US" sz="1350" baseline="-25000" err="1"/>
              <a:t>x,y</a:t>
            </a:r>
            <a:r>
              <a:rPr lang="en-US" sz="1350"/>
              <a:t> = 22.8, 17.3 cm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62C079-6494-8608-E7B8-492E79ACC914}"/>
              </a:ext>
            </a:extLst>
          </p:cNvPr>
          <p:cNvSpPr txBox="1"/>
          <p:nvPr/>
        </p:nvSpPr>
        <p:spPr>
          <a:xfrm>
            <a:off x="10072396" y="2921106"/>
            <a:ext cx="1855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Symbol" panose="05050102010706020507" pitchFamily="18" charset="2"/>
              </a:rPr>
              <a:t>b</a:t>
            </a:r>
            <a:r>
              <a:rPr lang="en-US" sz="1200" baseline="30000">
                <a:latin typeface="Symbol" panose="05050102010706020507" pitchFamily="18" charset="2"/>
              </a:rPr>
              <a:t>*</a:t>
            </a:r>
            <a:r>
              <a:rPr lang="en-US" sz="1200"/>
              <a:t> longitudinal waist offset</a:t>
            </a:r>
            <a:br>
              <a:rPr lang="en-US" sz="1200"/>
            </a:br>
            <a:r>
              <a:rPr lang="en-US" sz="1200"/>
              <a:t>due to energy difference</a:t>
            </a:r>
          </a:p>
        </p:txBody>
      </p:sp>
    </p:spTree>
    <p:extLst>
      <p:ext uri="{BB962C8B-B14F-4D97-AF65-F5344CB8AC3E}">
        <p14:creationId xmlns:p14="http://schemas.microsoft.com/office/powerpoint/2010/main" val="1327690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24E4E-B99B-07BD-DF2B-5727D72CC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Alternate 2-Bunch Setup using BC20 Notch &amp; Jaw Collimators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8A2B13-5CC0-C3B3-359E-96E9189B0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71154-B84B-A207-5E14-ED7494469F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4780" y="4392809"/>
            <a:ext cx="10972800" cy="12966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/>
              <a:t>Whilst we commission double-bunch injector setup, use tested notched 2-bunch setup from FACET-I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/>
              <a:t>Compared with FACET-I, smaller head-tail energy spread: re-configure for larger R56 in BC20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sz="1600"/>
              <a:t>Optics re-matched for R56=+10 mm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sz="1600"/>
              <a:t>Adjust L1 &amp; L2 rf phases to fine-tune 2-bunch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/>
              <a:t>Use notch &amp; jaw collimators as indicated to generate 2-bunch profile</a:t>
            </a:r>
          </a:p>
          <a:p>
            <a:pPr marL="0" indent="0">
              <a:buNone/>
            </a:pPr>
            <a:endParaRPr lang="en-US" sz="18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18E99-C875-572B-82F9-355AE70E88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DOE Operations Review, June 14-15, 2022                 G. White           Accelerator Configurations and Upgrades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631A1A-1B78-88E2-04D0-48370AA8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007283"/>
            <a:ext cx="7780867" cy="3336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D09985-B22C-9457-7D21-EF6DF5C5F872}"/>
              </a:ext>
            </a:extLst>
          </p:cNvPr>
          <p:cNvSpPr txBox="1"/>
          <p:nvPr/>
        </p:nvSpPr>
        <p:spPr>
          <a:xfrm>
            <a:off x="4522167" y="1007283"/>
            <a:ext cx="561051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BC20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A841D-8044-A369-2E5F-2C10406063EE}"/>
              </a:ext>
            </a:extLst>
          </p:cNvPr>
          <p:cNvSpPr txBox="1"/>
          <p:nvPr/>
        </p:nvSpPr>
        <p:spPr>
          <a:xfrm>
            <a:off x="6440730" y="1011200"/>
            <a:ext cx="440826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FFS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3A0DA8-101D-BD44-DEA7-DB1A542A9ACD}"/>
              </a:ext>
            </a:extLst>
          </p:cNvPr>
          <p:cNvSpPr txBox="1"/>
          <p:nvPr/>
        </p:nvSpPr>
        <p:spPr>
          <a:xfrm>
            <a:off x="7245063" y="1007283"/>
            <a:ext cx="159979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SPECTROMETER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23FCCC-3830-5226-FCB6-C0E069EA3217}"/>
              </a:ext>
            </a:extLst>
          </p:cNvPr>
          <p:cNvCxnSpPr>
            <a:cxnSpLocks/>
          </p:cNvCxnSpPr>
          <p:nvPr/>
        </p:nvCxnSpPr>
        <p:spPr>
          <a:xfrm>
            <a:off x="7287398" y="2931917"/>
            <a:ext cx="0" cy="990597"/>
          </a:xfrm>
          <a:prstGeom prst="straightConnector1">
            <a:avLst/>
          </a:prstGeom>
          <a:noFill/>
          <a:ln w="25400" cap="flat">
            <a:solidFill>
              <a:srgbClr val="0365C0"/>
            </a:solidFill>
            <a:prstDash val="solid"/>
            <a:bevel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B587FDA-2648-EE87-D7E0-6D155700C581}"/>
              </a:ext>
            </a:extLst>
          </p:cNvPr>
          <p:cNvSpPr txBox="1"/>
          <p:nvPr/>
        </p:nvSpPr>
        <p:spPr>
          <a:xfrm>
            <a:off x="7156199" y="2620354"/>
            <a:ext cx="32060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738328-4A65-F2F5-C9E4-58BCD3BEFFFC}"/>
              </a:ext>
            </a:extLst>
          </p:cNvPr>
          <p:cNvCxnSpPr/>
          <p:nvPr/>
        </p:nvCxnSpPr>
        <p:spPr>
          <a:xfrm>
            <a:off x="3861768" y="1619584"/>
            <a:ext cx="0" cy="239606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F54953-84DA-4B44-6403-FC80B188E683}"/>
              </a:ext>
            </a:extLst>
          </p:cNvPr>
          <p:cNvSpPr txBox="1"/>
          <p:nvPr/>
        </p:nvSpPr>
        <p:spPr>
          <a:xfrm rot="16200000">
            <a:off x="3088800" y="3007648"/>
            <a:ext cx="1304844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CN2069 &amp; CX2085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1099C2-F954-EDEA-8A5C-3D5F6A9707DC}"/>
              </a:ext>
            </a:extLst>
          </p:cNvPr>
          <p:cNvSpPr txBox="1"/>
          <p:nvPr/>
        </p:nvSpPr>
        <p:spPr>
          <a:xfrm>
            <a:off x="3846380" y="1666499"/>
            <a:ext cx="1695977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l-GR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σ</a:t>
            </a:r>
            <a:r>
              <a:rPr kumimoji="0" lang="el-GR" sz="900" b="0" i="0" u="none" strike="noStrike" cap="none" spc="0" normalizeH="0" baseline="-25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δ</a:t>
            </a:r>
            <a:r>
              <a:rPr kumimoji="0" lang="el-GR" sz="9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/ </a:t>
            </a:r>
            <a:r>
              <a:rPr kumimoji="0" lang="el-GR" sz="900" b="0" i="0" u="none" strike="noStrike" cap="none" spc="0" normalizeH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σ</a:t>
            </a:r>
            <a:r>
              <a:rPr kumimoji="0" lang="el-GR" sz="900" b="0" i="0" u="none" strike="noStrike" cap="none" spc="0" normalizeH="0" baseline="-2500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β</a:t>
            </a:r>
            <a:r>
              <a:rPr kumimoji="0" lang="el-GR" sz="9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~ 30 / % (γε</a:t>
            </a:r>
            <a:r>
              <a:rPr kumimoji="0" lang="en-US" sz="9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=10</a:t>
            </a:r>
            <a:r>
              <a:rPr kumimoji="0" lang="el-GR" sz="9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μ</a:t>
            </a:r>
            <a:r>
              <a:rPr kumimoji="0" lang="en-US" sz="9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m-rad)</a:t>
            </a:r>
            <a:endParaRPr kumimoji="0" lang="en-US" sz="9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0B29A9-E963-3D74-88E8-5C0487165F60}"/>
              </a:ext>
            </a:extLst>
          </p:cNvPr>
          <p:cNvSpPr txBox="1"/>
          <p:nvPr/>
        </p:nvSpPr>
        <p:spPr>
          <a:xfrm>
            <a:off x="0" y="6153090"/>
            <a:ext cx="12192000" cy="400110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Option to use FACET-I mechanism for 2-bunch operations with modifications to BC20 optics</a:t>
            </a:r>
          </a:p>
        </p:txBody>
      </p:sp>
    </p:spTree>
    <p:extLst>
      <p:ext uri="{BB962C8B-B14F-4D97-AF65-F5344CB8AC3E}">
        <p14:creationId xmlns:p14="http://schemas.microsoft.com/office/powerpoint/2010/main" val="2798988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136BB-3560-66AD-AA5D-039070806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Alternate 2-bunch Configuration Particle Tracking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BFA256-DAB8-FBB6-13CB-776B3A234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1C0B6-EAC3-3DF9-D288-66EB696509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79719" y="4775925"/>
            <a:ext cx="5367407" cy="11112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800"/>
              <a:t>Δ</a:t>
            </a:r>
            <a:r>
              <a:rPr lang="en-US" sz="1800"/>
              <a:t>t = 500 fs , </a:t>
            </a:r>
            <a:r>
              <a:rPr lang="en-US" sz="1800" err="1"/>
              <a:t>I</a:t>
            </a:r>
            <a:r>
              <a:rPr lang="en-US" sz="1800" baseline="-25000" err="1"/>
              <a:t>pk</a:t>
            </a:r>
            <a:r>
              <a:rPr lang="en-US" sz="1800"/>
              <a:t> ~5/15 kA, Q ~330/820 </a:t>
            </a:r>
            <a:r>
              <a:rPr lang="en-US" sz="1800" err="1"/>
              <a:t>pC</a:t>
            </a:r>
            <a:endParaRPr lang="el-GR" sz="1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800"/>
              <a:t>Φ</a:t>
            </a:r>
            <a:r>
              <a:rPr lang="en-US" sz="1800"/>
              <a:t>(L1) = -19.8 deg ; </a:t>
            </a:r>
            <a:r>
              <a:rPr lang="el-GR" sz="1800"/>
              <a:t>Φ</a:t>
            </a:r>
            <a:r>
              <a:rPr lang="en-US" sz="1800"/>
              <a:t>(L2) = -39.8 deg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Can trade: &gt;</a:t>
            </a:r>
            <a:r>
              <a:rPr lang="en-US" sz="1800" err="1"/>
              <a:t>I</a:t>
            </a:r>
            <a:r>
              <a:rPr lang="en-US" sz="1800" baseline="-25000" err="1"/>
              <a:t>pk</a:t>
            </a:r>
            <a:r>
              <a:rPr lang="en-US" sz="1800"/>
              <a:t> for &lt;</a:t>
            </a:r>
            <a:r>
              <a:rPr lang="el-GR" sz="1800"/>
              <a:t> Δ</a:t>
            </a:r>
            <a:r>
              <a:rPr lang="en-US" sz="1800"/>
              <a:t>t by adjusting </a:t>
            </a:r>
            <a:r>
              <a:rPr lang="el-GR" sz="1800"/>
              <a:t>Φ </a:t>
            </a:r>
            <a:r>
              <a:rPr lang="en-US" sz="1800"/>
              <a:t>(L1&amp;L2)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/>
          </a:p>
          <a:p>
            <a:endParaRPr lang="en-US" sz="18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D3B9B-2879-2460-A1D7-B23665793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DOE Operations Review, June 14-15, 2022                 G. White           Accelerator Configurations and Upgrades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ECB81-DFC3-5196-4AD2-96BC3E641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76" y="1251855"/>
            <a:ext cx="3888343" cy="412873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83A1128-52A2-C203-54ED-9A1A520C75E6}"/>
              </a:ext>
            </a:extLst>
          </p:cNvPr>
          <p:cNvCxnSpPr>
            <a:cxnSpLocks/>
          </p:cNvCxnSpPr>
          <p:nvPr/>
        </p:nvCxnSpPr>
        <p:spPr>
          <a:xfrm flipV="1">
            <a:off x="2768600" y="2819400"/>
            <a:ext cx="1912257" cy="1708223"/>
          </a:xfrm>
          <a:prstGeom prst="straightConnector1">
            <a:avLst/>
          </a:prstGeom>
          <a:noFill/>
          <a:ln w="25400" cap="flat">
            <a:solidFill>
              <a:srgbClr val="0365C0"/>
            </a:solidFill>
            <a:prstDash val="solid"/>
            <a:bevel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C825966-0D45-4610-84B8-134593ABF355}"/>
              </a:ext>
            </a:extLst>
          </p:cNvPr>
          <p:cNvCxnSpPr>
            <a:cxnSpLocks/>
          </p:cNvCxnSpPr>
          <p:nvPr/>
        </p:nvCxnSpPr>
        <p:spPr>
          <a:xfrm flipV="1">
            <a:off x="3860800" y="3733800"/>
            <a:ext cx="4368800" cy="1073134"/>
          </a:xfrm>
          <a:prstGeom prst="straightConnector1">
            <a:avLst/>
          </a:prstGeom>
          <a:noFill/>
          <a:ln w="25400" cap="flat">
            <a:solidFill>
              <a:srgbClr val="0365C0"/>
            </a:solidFill>
            <a:prstDash val="solid"/>
            <a:bevel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CED206-9D81-E7F0-7E3C-2CFCE1DA82A8}"/>
              </a:ext>
            </a:extLst>
          </p:cNvPr>
          <p:cNvSpPr txBox="1"/>
          <p:nvPr/>
        </p:nvSpPr>
        <p:spPr>
          <a:xfrm>
            <a:off x="5715951" y="3848056"/>
            <a:ext cx="756617" cy="65659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Drive</a:t>
            </a:r>
          </a:p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>
                <a:solidFill>
                  <a:srgbClr val="000000"/>
                </a:solidFill>
              </a:rPr>
              <a:t>Bunch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D964C3-C9BC-D7DC-5BA9-5B6DB6662BB6}"/>
              </a:ext>
            </a:extLst>
          </p:cNvPr>
          <p:cNvSpPr txBox="1"/>
          <p:nvPr/>
        </p:nvSpPr>
        <p:spPr>
          <a:xfrm>
            <a:off x="8077200" y="3874427"/>
            <a:ext cx="923330" cy="65659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>
                <a:solidFill>
                  <a:srgbClr val="000000"/>
                </a:solidFill>
              </a:rPr>
              <a:t>Witness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>
                <a:solidFill>
                  <a:srgbClr val="000000"/>
                </a:solidFill>
              </a:rPr>
              <a:t>Bunch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748B34-CE88-6BBD-F1A7-2A652B720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014" y="1251855"/>
            <a:ext cx="2767131" cy="25304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355929-CF98-D4E2-93DF-D6E37D596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461" y="1253756"/>
            <a:ext cx="2864140" cy="25940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ACD476-CD68-785A-DE94-15FB5C327FFD}"/>
              </a:ext>
            </a:extLst>
          </p:cNvPr>
          <p:cNvCxnSpPr/>
          <p:nvPr/>
        </p:nvCxnSpPr>
        <p:spPr>
          <a:xfrm>
            <a:off x="2370667" y="1972735"/>
            <a:ext cx="16256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311D65-ABEE-5941-C74F-83C1ECF19370}"/>
              </a:ext>
            </a:extLst>
          </p:cNvPr>
          <p:cNvCxnSpPr/>
          <p:nvPr/>
        </p:nvCxnSpPr>
        <p:spPr>
          <a:xfrm>
            <a:off x="2370667" y="2455335"/>
            <a:ext cx="16256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9316757-7641-263C-C5F2-90A860D1160C}"/>
              </a:ext>
            </a:extLst>
          </p:cNvPr>
          <p:cNvCxnSpPr/>
          <p:nvPr/>
        </p:nvCxnSpPr>
        <p:spPr>
          <a:xfrm>
            <a:off x="2370667" y="2937935"/>
            <a:ext cx="16256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A9845-EA8F-25F6-F904-0EFD1BA57BD3}"/>
              </a:ext>
            </a:extLst>
          </p:cNvPr>
          <p:cNvCxnSpPr/>
          <p:nvPr/>
        </p:nvCxnSpPr>
        <p:spPr>
          <a:xfrm>
            <a:off x="2370667" y="1642534"/>
            <a:ext cx="16256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D1EC202-3920-5422-59FD-E7A224C21238}"/>
              </a:ext>
            </a:extLst>
          </p:cNvPr>
          <p:cNvSpPr txBox="1"/>
          <p:nvPr/>
        </p:nvSpPr>
        <p:spPr>
          <a:xfrm>
            <a:off x="2768600" y="2092154"/>
            <a:ext cx="682879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l-GR" sz="900" b="1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Δ</a:t>
            </a:r>
            <a:r>
              <a:rPr kumimoji="0" lang="en-US" sz="900" b="1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x=1.1mm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5F1609-948A-2610-1985-AA07A876E80B}"/>
              </a:ext>
            </a:extLst>
          </p:cNvPr>
          <p:cNvCxnSpPr/>
          <p:nvPr/>
        </p:nvCxnSpPr>
        <p:spPr>
          <a:xfrm>
            <a:off x="2793997" y="1972735"/>
            <a:ext cx="0" cy="482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02C8B70-89A3-3F62-BD17-4787B4B2F01A}"/>
              </a:ext>
            </a:extLst>
          </p:cNvPr>
          <p:cNvCxnSpPr/>
          <p:nvPr/>
        </p:nvCxnSpPr>
        <p:spPr>
          <a:xfrm>
            <a:off x="3151839" y="2452642"/>
            <a:ext cx="0" cy="482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8A0F440-A9C4-D149-C0A1-EE8D41113806}"/>
              </a:ext>
            </a:extLst>
          </p:cNvPr>
          <p:cNvSpPr txBox="1"/>
          <p:nvPr/>
        </p:nvSpPr>
        <p:spPr>
          <a:xfrm>
            <a:off x="3151672" y="2574490"/>
            <a:ext cx="682879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l-GR" sz="900" b="1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Δ</a:t>
            </a:r>
            <a:r>
              <a:rPr kumimoji="0" lang="en-US" sz="900" b="1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x=1.1mm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DD904C4-2BC8-940A-F0CF-2EE995242E50}"/>
              </a:ext>
            </a:extLst>
          </p:cNvPr>
          <p:cNvCxnSpPr>
            <a:cxnSpLocks/>
          </p:cNvCxnSpPr>
          <p:nvPr/>
        </p:nvCxnSpPr>
        <p:spPr>
          <a:xfrm>
            <a:off x="2616192" y="1642534"/>
            <a:ext cx="0" cy="3302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877C928-5406-B422-0DC7-19D2A41078D1}"/>
              </a:ext>
            </a:extLst>
          </p:cNvPr>
          <p:cNvSpPr txBox="1"/>
          <p:nvPr/>
        </p:nvSpPr>
        <p:spPr>
          <a:xfrm>
            <a:off x="2652978" y="1686465"/>
            <a:ext cx="746999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l-GR" sz="900" b="1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Δ</a:t>
            </a:r>
            <a:r>
              <a:rPr kumimoji="0" lang="en-US" sz="900" b="1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x=0.65mm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584232-7A4C-5A9D-403C-9BE24E067C1B}"/>
              </a:ext>
            </a:extLst>
          </p:cNvPr>
          <p:cNvSpPr txBox="1"/>
          <p:nvPr/>
        </p:nvSpPr>
        <p:spPr>
          <a:xfrm rot="16200000">
            <a:off x="3731881" y="2149401"/>
            <a:ext cx="847989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l-GR" sz="900" b="0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Δ</a:t>
            </a:r>
            <a:r>
              <a:rPr kumimoji="0" lang="en-US" sz="900" b="0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x @ CN2069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9972AA-6594-B67A-AA61-211AEB15C7A4}"/>
              </a:ext>
            </a:extLst>
          </p:cNvPr>
          <p:cNvSpPr txBox="1"/>
          <p:nvPr/>
        </p:nvSpPr>
        <p:spPr>
          <a:xfrm>
            <a:off x="-1741" y="5872887"/>
            <a:ext cx="12192000" cy="677108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9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Notched configuration enables quick start of PWFA 2–bunch experiments ahead of double-pulsed injector configuration which will bring improved beam quality at a later date </a:t>
            </a:r>
          </a:p>
        </p:txBody>
      </p:sp>
    </p:spTree>
    <p:extLst>
      <p:ext uri="{BB962C8B-B14F-4D97-AF65-F5344CB8AC3E}">
        <p14:creationId xmlns:p14="http://schemas.microsoft.com/office/powerpoint/2010/main" val="1320056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0B214-210F-7519-96DD-523B56D02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53" t="51138" r="8400" b="1915"/>
          <a:stretch/>
        </p:blipFill>
        <p:spPr>
          <a:xfrm>
            <a:off x="6629400" y="1153026"/>
            <a:ext cx="1371600" cy="12535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EB504-A062-7D38-65D4-6F83C06C7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Heater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AA3D1D-2E56-9351-0B0F-F825B6D46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BC3F6F-25A9-2D44-05FF-CED5D15395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3663" y="1138990"/>
            <a:ext cx="5209676" cy="4572000"/>
          </a:xfrm>
        </p:spPr>
        <p:txBody>
          <a:bodyPr/>
          <a:lstStyle/>
          <a:p>
            <a:r>
              <a:rPr lang="en-US" sz="2000"/>
              <a:t>Laser heater used to increase incoherent energy spread in injector</a:t>
            </a:r>
          </a:p>
          <a:p>
            <a:r>
              <a:rPr lang="en-US" sz="2000"/>
              <a:t>Consider 0-&gt;500 keV heating</a:t>
            </a:r>
          </a:p>
          <a:p>
            <a:r>
              <a:rPr lang="en-US" sz="2000"/>
              <a:t>Enables orthogonal control of final energy spread</a:t>
            </a:r>
          </a:p>
          <a:p>
            <a:pPr lvl="1"/>
            <a:r>
              <a:rPr lang="en-US" sz="1800"/>
              <a:t>Minimizes accelerator tuning for different final bunch lengths</a:t>
            </a:r>
          </a:p>
          <a:p>
            <a:r>
              <a:rPr lang="en-US" sz="2000"/>
              <a:t>Provides trade-off between final peak current and horizontal emittance</a:t>
            </a:r>
          </a:p>
          <a:p>
            <a:r>
              <a:rPr lang="en-US" sz="2000"/>
              <a:t>Final beam profiles become more Gaussian</a:t>
            </a:r>
          </a:p>
          <a:p>
            <a:r>
              <a:rPr lang="en-US" sz="2000"/>
              <a:t>Suppresses micro-bunching and coherent emission by putting a cap on max peak current possible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938A-523C-D2CE-F487-E113E15C4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DOE Operations Review, June 14-15, 2022                 G. White           Accelerator Configurations and Upgrades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F030D1-56B6-9B67-6F30-7EAB1E1F0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662" y="2462394"/>
            <a:ext cx="4234551" cy="3175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CDED95-5AC4-643D-2F07-75F1C34C5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13" t="49824" r="1918" b="2815"/>
          <a:stretch/>
        </p:blipFill>
        <p:spPr>
          <a:xfrm>
            <a:off x="5536532" y="1143000"/>
            <a:ext cx="1371600" cy="122182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912DAD-2AF9-6639-2844-69DE521D4304}"/>
              </a:ext>
            </a:extLst>
          </p:cNvPr>
          <p:cNvCxnSpPr>
            <a:cxnSpLocks/>
          </p:cNvCxnSpPr>
          <p:nvPr/>
        </p:nvCxnSpPr>
        <p:spPr>
          <a:xfrm>
            <a:off x="7924800" y="1779823"/>
            <a:ext cx="990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0C22820-78D6-A352-C269-36F074850C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802" t="51524" r="9282" b="4117"/>
          <a:stretch/>
        </p:blipFill>
        <p:spPr>
          <a:xfrm>
            <a:off x="10270957" y="1143000"/>
            <a:ext cx="1157038" cy="1246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A7FA5-D801-4C45-A08B-3B297B9C68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50565" r="4445" b="1526"/>
          <a:stretch/>
        </p:blipFill>
        <p:spPr>
          <a:xfrm>
            <a:off x="8999619" y="1130968"/>
            <a:ext cx="1335504" cy="13089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9EB3D8-4722-1A53-F311-9D171AC06990}"/>
              </a:ext>
            </a:extLst>
          </p:cNvPr>
          <p:cNvSpPr txBox="1"/>
          <p:nvPr/>
        </p:nvSpPr>
        <p:spPr>
          <a:xfrm>
            <a:off x="0" y="5999202"/>
            <a:ext cx="12192000" cy="400110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Injector laser heater can be used for bunch length control and </a:t>
            </a:r>
            <a:r>
              <a:rPr lang="en-US" sz="200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-bunching suppression</a:t>
            </a:r>
          </a:p>
        </p:txBody>
      </p:sp>
    </p:spTree>
    <p:extLst>
      <p:ext uri="{BB962C8B-B14F-4D97-AF65-F5344CB8AC3E}">
        <p14:creationId xmlns:p14="http://schemas.microsoft.com/office/powerpoint/2010/main" val="3458463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F88C0-ACB5-864C-7121-FA3970B97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BC20 Chicane Upgrade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72A9D4-B7C1-8431-B7BF-97637D1AC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28372C-8F90-1067-F95F-6437271CFE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251" y="3429000"/>
            <a:ext cx="6477000" cy="19062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/>
              <a:t>New BC20E layout, re-using subset of existing magnets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sz="1600"/>
              <a:t>uses reduced magnet count =&gt; easier operations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sz="1600"/>
              <a:t>lower chromatic aberrations, better beam quality / lower losses @ high energy spread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sz="1600"/>
              <a:t>compression range R56 = 0 -&gt; 5mm</a:t>
            </a:r>
            <a:br>
              <a:rPr lang="en-US" sz="1600"/>
            </a:br>
            <a:r>
              <a:rPr lang="en-US" sz="1600"/>
              <a:t>OK for FACET-II parameters</a:t>
            </a:r>
            <a:br>
              <a:rPr lang="en-US" sz="1600"/>
            </a:br>
            <a:r>
              <a:rPr lang="en-US" sz="1600" i="1"/>
              <a:t>NB: no 2-bunch notch operation option</a:t>
            </a:r>
          </a:p>
          <a:p>
            <a:pPr marL="740262" lvl="1" indent="-342900">
              <a:buFont typeface="Arial" panose="020B0604020202020204" pitchFamily="34" charset="0"/>
              <a:buChar char="•"/>
            </a:pPr>
            <a:r>
              <a:rPr lang="en-US" sz="1600"/>
              <a:t>3.5m shorter z length -&gt; more FFS space</a:t>
            </a:r>
          </a:p>
          <a:p>
            <a:endParaRPr lang="en-US" sz="18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7BC51-E7B7-0FC1-55CA-1CE2DDAC4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DOE Operations Review, June 14-15, 2022                 G. White           Accelerator Configurations and Upgrades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C0FBCC-D7D3-2230-9DEA-943D58001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922711"/>
            <a:ext cx="3839107" cy="2482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001CC-DF0A-7318-6AA6-FBEC4BA09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494" y="753858"/>
            <a:ext cx="3839106" cy="2607021"/>
          </a:xfrm>
          <a:prstGeom prst="rect">
            <a:avLst/>
          </a:prstGeom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A4F87C77-656F-65B5-6896-6E13B399EC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80776"/>
              </p:ext>
            </p:extLst>
          </p:nvPr>
        </p:nvGraphicFramePr>
        <p:xfrm>
          <a:off x="6934200" y="3429000"/>
          <a:ext cx="5181600" cy="23774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435795237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899470403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3683434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W-Chicane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New BC20E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7695492"/>
                  </a:ext>
                </a:extLst>
              </a:tr>
              <a:tr h="127448">
                <a:tc>
                  <a:txBody>
                    <a:bodyPr/>
                    <a:lstStyle/>
                    <a:p>
                      <a:r>
                        <a:rPr lang="en-US" sz="1200" b="1"/>
                        <a:t>R56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-10 - +10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0 - +5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871793"/>
                  </a:ext>
                </a:extLst>
              </a:tr>
              <a:tr h="234128">
                <a:tc>
                  <a:txBody>
                    <a:bodyPr/>
                    <a:lstStyle/>
                    <a:p>
                      <a:r>
                        <a:rPr lang="en-US" sz="1200" b="1"/>
                        <a:t>Magnet 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18 quads</a:t>
                      </a:r>
                    </a:p>
                    <a:p>
                      <a:r>
                        <a:rPr lang="en-US" sz="1200"/>
                        <a:t>6 bends</a:t>
                      </a:r>
                    </a:p>
                    <a:p>
                      <a:r>
                        <a:rPr lang="en-US" sz="1200"/>
                        <a:t>6 sextupoles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9 quads</a:t>
                      </a:r>
                    </a:p>
                    <a:p>
                      <a:r>
                        <a:rPr lang="en-US" sz="1200"/>
                        <a:t>4 bends</a:t>
                      </a:r>
                    </a:p>
                    <a:p>
                      <a:r>
                        <a:rPr lang="en-US" sz="1200"/>
                        <a:t>4 sextupoles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797622"/>
                  </a:ext>
                </a:extLst>
              </a:tr>
              <a:tr h="127448">
                <a:tc>
                  <a:txBody>
                    <a:bodyPr/>
                    <a:lstStyle/>
                    <a:p>
                      <a:r>
                        <a:rPr lang="en-US" sz="1200" b="1"/>
                        <a:t>z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49.1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45.6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892994"/>
                  </a:ext>
                </a:extLst>
              </a:tr>
              <a:tr h="157928">
                <a:tc>
                  <a:txBody>
                    <a:bodyPr/>
                    <a:lstStyle/>
                    <a:p>
                      <a:r>
                        <a:rPr lang="el-GR" sz="1200" b="1"/>
                        <a:t>β</a:t>
                      </a:r>
                      <a:r>
                        <a:rPr lang="en-US" sz="1200" b="1"/>
                        <a:t>(max) @ R56=5mm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190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100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29978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l-GR" sz="1200" b="1"/>
                        <a:t>ε</a:t>
                      </a:r>
                      <a:r>
                        <a:rPr lang="en-US" sz="1200" b="1" baseline="-25000"/>
                        <a:t>x</a:t>
                      </a:r>
                      <a:r>
                        <a:rPr lang="en-US" sz="1200" b="1" baseline="0"/>
                        <a:t> @ </a:t>
                      </a:r>
                      <a:r>
                        <a:rPr lang="el-GR" sz="1200" b="1" baseline="0"/>
                        <a:t>δ</a:t>
                      </a:r>
                      <a:r>
                        <a:rPr lang="en-US" sz="1200" b="1" baseline="-25000"/>
                        <a:t>E</a:t>
                      </a:r>
                      <a:r>
                        <a:rPr lang="en-US" sz="1200" b="1" baseline="0"/>
                        <a:t> = 1.2 %</a:t>
                      </a:r>
                    </a:p>
                    <a:p>
                      <a:r>
                        <a:rPr lang="en-US" sz="1200" b="1" baseline="0"/>
                        <a:t>Sextupoles OFF</a:t>
                      </a:r>
                    </a:p>
                    <a:p>
                      <a:r>
                        <a:rPr lang="en-US" sz="1200" b="1" baseline="0"/>
                        <a:t>Sextupoles Opt.</a:t>
                      </a:r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  <a:p>
                      <a:r>
                        <a:rPr lang="en-US" sz="1200"/>
                        <a:t>400 um-rad</a:t>
                      </a:r>
                    </a:p>
                    <a:p>
                      <a:r>
                        <a:rPr lang="en-US" sz="1200"/>
                        <a:t>15 um-rad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  <a:p>
                      <a:r>
                        <a:rPr lang="en-US" sz="1200"/>
                        <a:t>60 um-rad</a:t>
                      </a:r>
                    </a:p>
                    <a:p>
                      <a:r>
                        <a:rPr lang="en-US" sz="1200"/>
                        <a:t>15 um-rad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923207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D3F966-682A-7722-1567-48B9F0997270}"/>
              </a:ext>
            </a:extLst>
          </p:cNvPr>
          <p:cNvCxnSpPr/>
          <p:nvPr/>
        </p:nvCxnSpPr>
        <p:spPr>
          <a:xfrm>
            <a:off x="4800600" y="2286000"/>
            <a:ext cx="2209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2620D8B-914E-499F-4E83-278D8690E95C}"/>
              </a:ext>
            </a:extLst>
          </p:cNvPr>
          <p:cNvSpPr txBox="1"/>
          <p:nvPr/>
        </p:nvSpPr>
        <p:spPr>
          <a:xfrm>
            <a:off x="0" y="6021288"/>
            <a:ext cx="12192000" cy="400110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BC20 expected to ease operational complexity and provide more space for upstream S20 experiments</a:t>
            </a:r>
          </a:p>
        </p:txBody>
      </p:sp>
    </p:spTree>
    <p:extLst>
      <p:ext uri="{BB962C8B-B14F-4D97-AF65-F5344CB8AC3E}">
        <p14:creationId xmlns:p14="http://schemas.microsoft.com/office/powerpoint/2010/main" val="2560680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9085B-BFE8-74E5-C8DC-ABD9EAFA7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Linac Operational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BB2649-F156-312B-4E0A-45C5797D7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087555-A43A-0FC8-74AC-C0D0679449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1083830"/>
            <a:ext cx="10972800" cy="5257799"/>
          </a:xfrm>
        </p:spPr>
        <p:txBody>
          <a:bodyPr/>
          <a:lstStyle/>
          <a:p>
            <a:r>
              <a:rPr lang="en-US" sz="2000"/>
              <a:t>Measurements taken 8/7/2022</a:t>
            </a:r>
          </a:p>
          <a:p>
            <a:pPr lvl="1"/>
            <a:r>
              <a:rPr lang="en-US" sz="1800"/>
              <a:t>Multi-wire (4 </a:t>
            </a:r>
            <a:r>
              <a:rPr lang="en-US" sz="1800" err="1"/>
              <a:t>wirescanners</a:t>
            </a:r>
            <a:r>
              <a:rPr lang="en-US" sz="1800"/>
              <a:t>)</a:t>
            </a:r>
          </a:p>
          <a:p>
            <a:r>
              <a:rPr lang="en-US" sz="2000"/>
              <a:t>L2 </a:t>
            </a:r>
            <a:r>
              <a:rPr lang="en-US" sz="2000" i="1"/>
              <a:t>(LI11/12)</a:t>
            </a:r>
          </a:p>
          <a:p>
            <a:pPr lvl="1"/>
            <a:r>
              <a:rPr lang="el-GR" sz="1800"/>
              <a:t>γε</a:t>
            </a:r>
            <a:r>
              <a:rPr lang="en-US" sz="1800" baseline="-25000"/>
              <a:t>x</a:t>
            </a:r>
            <a:r>
              <a:rPr lang="en-US" sz="1800"/>
              <a:t> = 8.2 </a:t>
            </a:r>
            <a:r>
              <a:rPr lang="el-GR" sz="1800"/>
              <a:t>μ</a:t>
            </a:r>
            <a:r>
              <a:rPr lang="en-US" sz="1800"/>
              <a:t>m-rad, BMAG = 1.1</a:t>
            </a:r>
          </a:p>
          <a:p>
            <a:pPr lvl="1"/>
            <a:r>
              <a:rPr lang="el-GR" sz="1800"/>
              <a:t>γε</a:t>
            </a:r>
            <a:r>
              <a:rPr lang="en-US" sz="1800" baseline="-25000"/>
              <a:t>x</a:t>
            </a:r>
            <a:r>
              <a:rPr lang="en-US" sz="1800"/>
              <a:t> = 4.5 </a:t>
            </a:r>
            <a:r>
              <a:rPr lang="el-GR" sz="1800"/>
              <a:t>μ</a:t>
            </a:r>
            <a:r>
              <a:rPr lang="en-US" sz="1800"/>
              <a:t>m-rad, BMAG = 1.9</a:t>
            </a:r>
          </a:p>
          <a:p>
            <a:r>
              <a:rPr lang="en-US" sz="2000"/>
              <a:t>L3 </a:t>
            </a:r>
            <a:r>
              <a:rPr lang="en-US" sz="2000" i="1"/>
              <a:t>(LI18/19)</a:t>
            </a:r>
          </a:p>
          <a:p>
            <a:pPr lvl="1"/>
            <a:r>
              <a:rPr lang="el-GR" sz="1800"/>
              <a:t>γε</a:t>
            </a:r>
            <a:r>
              <a:rPr lang="en-US" sz="1800" baseline="-25000"/>
              <a:t>x</a:t>
            </a:r>
            <a:r>
              <a:rPr lang="en-US" sz="1800"/>
              <a:t> = 12.6 </a:t>
            </a:r>
            <a:r>
              <a:rPr lang="el-GR" sz="1800"/>
              <a:t>μ</a:t>
            </a:r>
            <a:r>
              <a:rPr lang="en-US" sz="1800"/>
              <a:t>m-rad, BMAG = 1.2</a:t>
            </a:r>
          </a:p>
          <a:p>
            <a:pPr lvl="1"/>
            <a:r>
              <a:rPr lang="el-GR" sz="1800"/>
              <a:t>γε</a:t>
            </a:r>
            <a:r>
              <a:rPr lang="en-US" sz="1800" baseline="-25000"/>
              <a:t>x</a:t>
            </a:r>
            <a:r>
              <a:rPr lang="en-US" sz="1800"/>
              <a:t> = 8.8 </a:t>
            </a:r>
            <a:r>
              <a:rPr lang="el-GR" sz="1800"/>
              <a:t>μ</a:t>
            </a:r>
            <a:r>
              <a:rPr lang="en-US" sz="1800"/>
              <a:t>m-rad, BMAG = 1.4</a:t>
            </a:r>
          </a:p>
          <a:p>
            <a:r>
              <a:rPr lang="en-US" sz="2000"/>
              <a:t>Operational issues affecting emittance &amp; stability</a:t>
            </a:r>
          </a:p>
          <a:p>
            <a:pPr lvl="1"/>
            <a:r>
              <a:rPr lang="en-US" sz="1800"/>
              <a:t>Fast orbit excursions during </a:t>
            </a:r>
            <a:r>
              <a:rPr lang="en-US" sz="1800" err="1"/>
              <a:t>wirescans</a:t>
            </a:r>
            <a:endParaRPr lang="en-US" sz="1800"/>
          </a:p>
          <a:p>
            <a:pPr lvl="2"/>
            <a:r>
              <a:rPr lang="en-US" sz="1600"/>
              <a:t>Improvements to control system links to SCP over downtime</a:t>
            </a:r>
            <a:br>
              <a:rPr lang="en-US" sz="1600"/>
            </a:br>
            <a:r>
              <a:rPr lang="en-US" sz="1600"/>
              <a:t>to enable jitter-subtraction</a:t>
            </a:r>
          </a:p>
          <a:p>
            <a:pPr lvl="1"/>
            <a:r>
              <a:rPr lang="en-US" sz="1800"/>
              <a:t>Extreme sensitivity to orbit in L1 / beginning of L2</a:t>
            </a:r>
          </a:p>
          <a:p>
            <a:pPr lvl="2"/>
            <a:r>
              <a:rPr lang="en-US" sz="1600"/>
              <a:t>MD studies scheduled to further investigate</a:t>
            </a:r>
          </a:p>
          <a:p>
            <a:pPr lvl="1"/>
            <a:r>
              <a:rPr lang="en-US" sz="1800"/>
              <a:t>Diurnal variation in klystron phases (see next slide)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BB534-9112-3EB4-CDB2-5988B6170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PAC Meeting, October 25, 2022              	   G. White          			 Beam Configurations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06CDFB-D9CB-4D81-858B-557834D7B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066800"/>
            <a:ext cx="5137150" cy="2856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9D970B-06E3-2F6B-BF92-05ABB1AAE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3880677"/>
            <a:ext cx="4625975" cy="255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84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40360-CAD5-5AF1-9040-DBD799129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Klystron Sub-Booster Phase feedback (MDL compensation)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EF176F-2C99-4869-5D5C-413BCB998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81DFA-A815-F0F5-05D2-EA8DCC515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PAC Meeting, October 25, 2022              	   G. White          			 Beam Configurations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52C63F-D269-916B-3D29-E99703AA0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84" t="3522" r="14041" b="7241"/>
          <a:stretch/>
        </p:blipFill>
        <p:spPr>
          <a:xfrm>
            <a:off x="152399" y="962978"/>
            <a:ext cx="8686801" cy="543782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B3252-80A3-DC52-E2F0-70558C349F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21734" y="1077897"/>
            <a:ext cx="2667000" cy="5182839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600"/>
              <a:t>Compensate for temp &amp; pressure changes affecting main drive line RF distribution</a:t>
            </a:r>
          </a:p>
          <a:p>
            <a:r>
              <a:rPr lang="en-US" sz="1600"/>
              <a:t>Blue= phase scan measurements</a:t>
            </a:r>
          </a:p>
          <a:p>
            <a:r>
              <a:rPr lang="en-US" sz="1600"/>
              <a:t>Red= NN feedforward model</a:t>
            </a:r>
          </a:p>
          <a:p>
            <a:r>
              <a:rPr lang="en-US" sz="1600"/>
              <a:t>Operationally, still see 10’s degree phase jumps</a:t>
            </a:r>
          </a:p>
          <a:p>
            <a:pPr lvl="1"/>
            <a:r>
              <a:rPr lang="en-US" sz="1200"/>
              <a:t>Investigations ongoing… </a:t>
            </a: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8DDA3158-7470-0508-D52C-ABB911283A4A}"/>
              </a:ext>
            </a:extLst>
          </p:cNvPr>
          <p:cNvGrpSpPr/>
          <p:nvPr/>
        </p:nvGrpSpPr>
        <p:grpSpPr>
          <a:xfrm>
            <a:off x="8159121" y="4342521"/>
            <a:ext cx="3613779" cy="1522813"/>
            <a:chOff x="84032" y="0"/>
            <a:chExt cx="3985252" cy="1770462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E6522BDB-B282-25AA-0F04-A9FC9AF32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869" t="55265" r="46035" b="5738"/>
            <a:stretch>
              <a:fillRect/>
            </a:stretch>
          </p:blipFill>
          <p:spPr>
            <a:xfrm>
              <a:off x="84032" y="0"/>
              <a:ext cx="3985252" cy="1770462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101600" dist="50800" dir="75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1" name="Feedback ON">
              <a:extLst>
                <a:ext uri="{FF2B5EF4-FFF2-40B4-BE49-F238E27FC236}">
                  <a16:creationId xmlns:a16="http://schemas.microsoft.com/office/drawing/2014/main" id="{811DD892-0B6F-4F0E-93F7-7193A5792A25}"/>
                </a:ext>
              </a:extLst>
            </p:cNvPr>
            <p:cNvSpPr txBox="1"/>
            <p:nvPr/>
          </p:nvSpPr>
          <p:spPr>
            <a:xfrm>
              <a:off x="1778623" y="81947"/>
              <a:ext cx="1327382" cy="269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733930">
                <a:defRPr sz="13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Feedback </a:t>
              </a:r>
              <a:r>
                <a:rPr>
                  <a:solidFill>
                    <a:srgbClr val="DD9B7B"/>
                  </a:solidFill>
                </a:rPr>
                <a:t>ON</a:t>
              </a:r>
            </a:p>
          </p:txBody>
        </p:sp>
        <p:sp>
          <p:nvSpPr>
            <p:cNvPr id="12" name="Feedback OFF">
              <a:extLst>
                <a:ext uri="{FF2B5EF4-FFF2-40B4-BE49-F238E27FC236}">
                  <a16:creationId xmlns:a16="http://schemas.microsoft.com/office/drawing/2014/main" id="{68FB7353-5843-E173-F443-019814A00E3D}"/>
                </a:ext>
              </a:extLst>
            </p:cNvPr>
            <p:cNvSpPr txBox="1"/>
            <p:nvPr/>
          </p:nvSpPr>
          <p:spPr>
            <a:xfrm>
              <a:off x="121898" y="93021"/>
              <a:ext cx="1598805" cy="2582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733930">
                <a:defRPr sz="1300">
                  <a:solidFill>
                    <a:srgbClr val="76A8D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>
                  <a:solidFill>
                    <a:srgbClr val="000000"/>
                  </a:solidFill>
                </a:rPr>
                <a:t>Feedback</a:t>
              </a:r>
              <a:r>
                <a:t> OFF</a:t>
              </a:r>
            </a:p>
          </p:txBody>
        </p:sp>
        <p:sp>
          <p:nvSpPr>
            <p:cNvPr id="13" name="r.m.s. 14°">
              <a:extLst>
                <a:ext uri="{FF2B5EF4-FFF2-40B4-BE49-F238E27FC236}">
                  <a16:creationId xmlns:a16="http://schemas.microsoft.com/office/drawing/2014/main" id="{E4543CD9-79C6-DB4D-3BAF-880608939019}"/>
                </a:ext>
              </a:extLst>
            </p:cNvPr>
            <p:cNvSpPr txBox="1"/>
            <p:nvPr/>
          </p:nvSpPr>
          <p:spPr>
            <a:xfrm>
              <a:off x="351662" y="1006084"/>
              <a:ext cx="981219" cy="2814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1733930">
                <a:defRPr sz="13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err="1"/>
                <a:t>r.m.s.</a:t>
              </a:r>
              <a:r>
                <a:t> 14°</a:t>
              </a:r>
            </a:p>
          </p:txBody>
        </p:sp>
        <p:sp>
          <p:nvSpPr>
            <p:cNvPr id="14" name="r.m.s. 5°">
              <a:extLst>
                <a:ext uri="{FF2B5EF4-FFF2-40B4-BE49-F238E27FC236}">
                  <a16:creationId xmlns:a16="http://schemas.microsoft.com/office/drawing/2014/main" id="{609677C1-B839-00EE-32A7-9777ED593B67}"/>
                </a:ext>
              </a:extLst>
            </p:cNvPr>
            <p:cNvSpPr txBox="1"/>
            <p:nvPr/>
          </p:nvSpPr>
          <p:spPr>
            <a:xfrm>
              <a:off x="2138601" y="1006084"/>
              <a:ext cx="953069" cy="2814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1733930">
                <a:defRPr sz="13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err="1"/>
                <a:t>r.m.s.</a:t>
              </a:r>
              <a:r>
                <a:t> 5°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3401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52E31E-5298-DDC1-74E5-EF00B3D09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974711"/>
            <a:ext cx="3377788" cy="24936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3A04A3-A888-B314-4D95-D08C4D20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Sector 20 Operational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133DB9-40D8-B4A3-85D6-C4FFCB59A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B8F5B-A288-AC64-6A95-95459F3CBA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" y="1268897"/>
            <a:ext cx="7721188" cy="5182839"/>
          </a:xfrm>
        </p:spPr>
        <p:txBody>
          <a:bodyPr/>
          <a:lstStyle/>
          <a:p>
            <a:r>
              <a:rPr lang="en-US" sz="2000"/>
              <a:t>Measurements taken 8/7/2022 (</a:t>
            </a:r>
            <a:r>
              <a:rPr lang="en-US" sz="2000" err="1"/>
              <a:t>wirescanner</a:t>
            </a:r>
            <a:r>
              <a:rPr lang="en-US" sz="2000"/>
              <a:t>), 8/4/2022 (XTCAV)</a:t>
            </a:r>
          </a:p>
          <a:p>
            <a:r>
              <a:rPr lang="en-US" sz="2000"/>
              <a:t>Wire-scanner measurements (IPWS1)</a:t>
            </a:r>
            <a:br>
              <a:rPr lang="en-US" sz="2000"/>
            </a:br>
            <a:r>
              <a:rPr lang="en-US" sz="2000"/>
              <a:t>with </a:t>
            </a:r>
            <a:r>
              <a:rPr lang="el-GR" sz="2000"/>
              <a:t>β</a:t>
            </a:r>
            <a:r>
              <a:rPr lang="en-US" sz="2000" baseline="30000"/>
              <a:t>*</a:t>
            </a:r>
            <a:r>
              <a:rPr lang="en-US" sz="2000"/>
              <a:t>= 0.5 m</a:t>
            </a:r>
          </a:p>
          <a:p>
            <a:pPr lvl="1"/>
            <a:r>
              <a:rPr lang="el-GR" sz="1800" b="1"/>
              <a:t>σ</a:t>
            </a:r>
            <a:r>
              <a:rPr lang="en-US" sz="1800" b="1" baseline="-25000"/>
              <a:t>x</a:t>
            </a:r>
            <a:r>
              <a:rPr lang="en-US" sz="1800" b="1" baseline="30000"/>
              <a:t>*</a:t>
            </a:r>
            <a:r>
              <a:rPr lang="en-US" sz="1800" b="1"/>
              <a:t> = 23.2 </a:t>
            </a:r>
            <a:r>
              <a:rPr lang="el-GR" sz="1800" b="1"/>
              <a:t>μ</a:t>
            </a:r>
            <a:r>
              <a:rPr lang="en-US" sz="1800" b="1"/>
              <a:t>m</a:t>
            </a:r>
          </a:p>
          <a:p>
            <a:pPr lvl="1"/>
            <a:r>
              <a:rPr lang="el-GR" sz="1800" b="1"/>
              <a:t>σ</a:t>
            </a:r>
            <a:r>
              <a:rPr lang="en-US" sz="1800" b="1" baseline="-25000"/>
              <a:t>y</a:t>
            </a:r>
            <a:r>
              <a:rPr lang="en-US" sz="1800" b="1" baseline="30000"/>
              <a:t>*</a:t>
            </a:r>
            <a:r>
              <a:rPr lang="en-US" sz="1800" b="1"/>
              <a:t> = 21.5 </a:t>
            </a:r>
            <a:r>
              <a:rPr lang="el-GR" sz="1800" b="1"/>
              <a:t>μ</a:t>
            </a:r>
            <a:r>
              <a:rPr lang="en-US" sz="1800" b="1"/>
              <a:t>m</a:t>
            </a:r>
          </a:p>
          <a:p>
            <a:pPr lvl="1"/>
            <a:r>
              <a:rPr lang="el-GR" sz="1800" b="1"/>
              <a:t>σ</a:t>
            </a:r>
            <a:r>
              <a:rPr lang="en-US" sz="1800" b="1" baseline="-25000"/>
              <a:t>z</a:t>
            </a:r>
            <a:r>
              <a:rPr lang="en-US" sz="1800" b="1"/>
              <a:t> = 18.3 </a:t>
            </a:r>
            <a:r>
              <a:rPr lang="el-GR" sz="1800" b="1"/>
              <a:t>μ</a:t>
            </a:r>
            <a:r>
              <a:rPr lang="en-US" sz="1800" b="1"/>
              <a:t>m</a:t>
            </a:r>
          </a:p>
          <a:p>
            <a:r>
              <a:rPr lang="en-US" sz="2000"/>
              <a:t>wires started breaking after this date</a:t>
            </a:r>
          </a:p>
          <a:p>
            <a:pPr lvl="1"/>
            <a:r>
              <a:rPr lang="en-US" sz="1600"/>
              <a:t>ongoing problem</a:t>
            </a:r>
            <a:br>
              <a:rPr lang="en-US" sz="1600"/>
            </a:br>
            <a:r>
              <a:rPr lang="en-US" sz="1600"/>
              <a:t>due to high charge density</a:t>
            </a:r>
          </a:p>
          <a:p>
            <a:r>
              <a:rPr lang="en-US" sz="2000"/>
              <a:t>Similar sensitivity to dispersion leakage</a:t>
            </a:r>
            <a:br>
              <a:rPr lang="en-US" sz="2000"/>
            </a:br>
            <a:r>
              <a:rPr lang="en-US" sz="2000"/>
              <a:t>seen in FACET &amp; controllability issues</a:t>
            </a:r>
          </a:p>
          <a:p>
            <a:r>
              <a:rPr lang="en-US" sz="2000"/>
              <a:t>First checkout of “ML tuning”</a:t>
            </a:r>
          </a:p>
          <a:p>
            <a:pPr lvl="1"/>
            <a:r>
              <a:rPr lang="en-US" sz="1600"/>
              <a:t>Bayesian optimization tool applied to</a:t>
            </a:r>
            <a:br>
              <a:rPr lang="en-US" sz="1600"/>
            </a:br>
            <a:r>
              <a:rPr lang="en-US" sz="1600"/>
              <a:t>Sextupole mover system for S1 &amp; S2</a:t>
            </a:r>
            <a:br>
              <a:rPr lang="en-US" sz="1600"/>
            </a:br>
            <a:r>
              <a:rPr lang="en-US" sz="1600"/>
              <a:t>sextupoles (L &amp; R)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EF72B-B30F-A094-80F4-15952CE2D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PAC Meeting, October 25, 2022              	   G. White          			 Beam Configurations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9831F-8569-31CA-0293-6670B763D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067" y="3993183"/>
            <a:ext cx="3377789" cy="2493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2FA2D7-B050-9CBD-C144-B418C5CB5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988" y="1095314"/>
            <a:ext cx="3467100" cy="2597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85B429-5CE3-774A-7797-93E6EEAEE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655" y="1850162"/>
            <a:ext cx="3044825" cy="195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66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F9D5D-61A4-CE97-0397-F7D3F766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105B83-7D85-94AD-D6AD-F57EF5AC7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040EEA-E603-2FD6-E289-4577DBD4B0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1"/>
            <a:ext cx="11582400" cy="4572000"/>
          </a:xfrm>
        </p:spPr>
        <p:txBody>
          <a:bodyPr/>
          <a:lstStyle/>
          <a:p>
            <a:pPr lvl="0"/>
            <a:r>
              <a:rPr lang="en-US"/>
              <a:t>3 primary accelerator configurations</a:t>
            </a:r>
          </a:p>
          <a:p>
            <a:pPr lvl="1"/>
            <a:r>
              <a:rPr lang="en-US"/>
              <a:t>3-stage Linac compression with variable 3</a:t>
            </a:r>
            <a:r>
              <a:rPr lang="en-US" baseline="30000"/>
              <a:t>rd</a:t>
            </a:r>
            <a:r>
              <a:rPr lang="en-US"/>
              <a:t> stage compression &amp; real-time configurable FFS</a:t>
            </a:r>
          </a:p>
          <a:p>
            <a:pPr marL="914400" lvl="2" indent="-342900">
              <a:buFont typeface="+mj-lt"/>
              <a:buAutoNum type="arabicPeriod"/>
            </a:pPr>
            <a:r>
              <a:rPr lang="en-US"/>
              <a:t>Low </a:t>
            </a:r>
            <a:r>
              <a:rPr lang="en-US" err="1"/>
              <a:t>Espread</a:t>
            </a:r>
            <a:r>
              <a:rPr lang="en-US"/>
              <a:t>, high beam quality</a:t>
            </a:r>
          </a:p>
          <a:p>
            <a:pPr marL="914400" lvl="2" indent="-342900">
              <a:buFont typeface="+mj-lt"/>
              <a:buAutoNum type="arabicPeriod"/>
            </a:pPr>
            <a:r>
              <a:rPr lang="en-US"/>
              <a:t>Single pulse, high-compression (tunable)</a:t>
            </a:r>
          </a:p>
          <a:p>
            <a:pPr marL="914400" lvl="2" indent="-342900">
              <a:buFont typeface="+mj-lt"/>
              <a:buAutoNum type="arabicPeriod"/>
            </a:pPr>
            <a:r>
              <a:rPr lang="en-US"/>
              <a:t>Double-pulse for drive-witness bunch configuration used by plasma acceleration programs</a:t>
            </a:r>
          </a:p>
          <a:p>
            <a:pPr lvl="3"/>
            <a:r>
              <a:rPr lang="en-US"/>
              <a:t>Either double-pulsed from RF gun or “notched” using BC20 collimators</a:t>
            </a:r>
          </a:p>
          <a:p>
            <a:pPr lvl="1"/>
            <a:r>
              <a:rPr lang="en-US"/>
              <a:t>Performance assessed using start-to-end tracking simulations</a:t>
            </a:r>
          </a:p>
          <a:p>
            <a:r>
              <a:rPr lang="en-US"/>
              <a:t>Operational measurements in first run</a:t>
            </a:r>
          </a:p>
          <a:p>
            <a:pPr lvl="1"/>
            <a:r>
              <a:rPr lang="en-US"/>
              <a:t>Delivered normalized emittance into S20 &lt; 20 </a:t>
            </a:r>
            <a:r>
              <a:rPr lang="el-GR"/>
              <a:t>μ</a:t>
            </a:r>
            <a:r>
              <a:rPr lang="en-US"/>
              <a:t>m-rad @ 1.6 nC</a:t>
            </a:r>
          </a:p>
          <a:p>
            <a:pPr lvl="1"/>
            <a:r>
              <a:rPr lang="en-US"/>
              <a:t>Transverse bunch size ~20 x 20 </a:t>
            </a:r>
            <a:r>
              <a:rPr lang="el-GR"/>
              <a:t>μ</a:t>
            </a:r>
            <a:r>
              <a:rPr lang="en-US"/>
              <a:t>m in S20 with </a:t>
            </a:r>
            <a:r>
              <a:rPr lang="el-GR"/>
              <a:t>σ</a:t>
            </a:r>
            <a:r>
              <a:rPr lang="en-US" baseline="-25000"/>
              <a:t>z</a:t>
            </a:r>
            <a:r>
              <a:rPr lang="en-US"/>
              <a:t>&lt;20 </a:t>
            </a:r>
            <a:r>
              <a:rPr lang="el-GR"/>
              <a:t>μ</a:t>
            </a:r>
            <a:r>
              <a:rPr lang="en-US"/>
              <a:t>m</a:t>
            </a:r>
          </a:p>
          <a:p>
            <a:pPr lvl="1"/>
            <a:r>
              <a:rPr lang="en-US"/>
              <a:t>Work required on stability and repeatability</a:t>
            </a:r>
          </a:p>
          <a:p>
            <a:r>
              <a:rPr lang="en-US"/>
              <a:t>Upgrades considered for improved performance</a:t>
            </a:r>
          </a:p>
          <a:p>
            <a:pPr lvl="1"/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Laser heater chicane in injector for bunch length control and </a:t>
            </a:r>
            <a:r>
              <a:rPr lang="en-US">
                <a:latin typeface="Symbol" panose="05050102010706020507" pitchFamily="18" charset="2"/>
                <a:ea typeface="Lato" panose="020F0502020204030203" pitchFamily="34" charset="0"/>
                <a:cs typeface="Lato" panose="020F0502020204030203" pitchFamily="34" charset="0"/>
              </a:rPr>
              <a:t>m</a:t>
            </a: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-bunching suppression</a:t>
            </a:r>
          </a:p>
          <a:p>
            <a:pPr lvl="1"/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BC20 upgrade using fewer quadrupole and bending magnets for easier operational management</a:t>
            </a:r>
          </a:p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96EE9-8901-F710-2800-B182E64136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DOE Operations Review, June 14-15, 2022                 G. White           Accelerator Configurations and Upgrades</a:t>
            </a:r>
          </a:p>
        </p:txBody>
      </p:sp>
    </p:spTree>
    <p:extLst>
      <p:ext uri="{BB962C8B-B14F-4D97-AF65-F5344CB8AC3E}">
        <p14:creationId xmlns:p14="http://schemas.microsoft.com/office/powerpoint/2010/main" val="2755753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195AD1-8560-4D9D-9686-B742229DCD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99474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3133F-7D14-44C8-A01A-B7B8CF4A0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F3459-BBAE-40E5-B492-7E3E22A0E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85511-2B6E-42B3-87A0-835DE24ED5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7621" y="1198346"/>
            <a:ext cx="5334000" cy="4991100"/>
          </a:xfrm>
        </p:spPr>
        <p:txBody>
          <a:bodyPr/>
          <a:lstStyle/>
          <a:p>
            <a:pPr marL="0" lvl="0" indent="0">
              <a:buNone/>
            </a:pPr>
            <a:r>
              <a:rPr lang="en-US" sz="1800" b="1">
                <a:solidFill>
                  <a:schemeClr val="accent1"/>
                </a:solidFill>
              </a:rPr>
              <a:t>Accelerator configurations designed to meet science needs of user programs</a:t>
            </a:r>
          </a:p>
          <a:p>
            <a:pPr marL="0" indent="0">
              <a:buNone/>
            </a:pPr>
            <a:r>
              <a:rPr lang="en-US" sz="1800"/>
              <a:t>Start-to-end tracking simulations with current machine configuration</a:t>
            </a:r>
          </a:p>
          <a:p>
            <a:pPr marL="0" indent="0">
              <a:buNone/>
            </a:pPr>
            <a:r>
              <a:rPr lang="en-US" sz="1400"/>
              <a:t>Minimum # of configurations for ease of accelerator operations: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/>
              <a:t>“Clean” single bunch: low energy-spread,</a:t>
            </a:r>
            <a:br>
              <a:rPr lang="en-US" sz="1800"/>
            </a:br>
            <a:r>
              <a:rPr lang="en-US" sz="1800"/>
              <a:t>low peak-current</a:t>
            </a:r>
          </a:p>
          <a:p>
            <a:pPr lvl="1"/>
            <a:r>
              <a:rPr lang="en-US" sz="1400"/>
              <a:t>e.g. </a:t>
            </a:r>
            <a:r>
              <a:rPr lang="en-US" sz="1400" b="1"/>
              <a:t>E320 -&gt; requires high energy for </a:t>
            </a:r>
            <a:r>
              <a:rPr lang="el-GR" sz="1400" b="1"/>
              <a:t>γ</a:t>
            </a:r>
            <a:r>
              <a:rPr lang="en-US" sz="1400" b="1"/>
              <a:t>-boost of photons &amp; low-backgrounds for sensitive measurements of low-energy tails of detected signals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/>
              <a:t>Highly compressed single bunch: high</a:t>
            </a:r>
            <a:br>
              <a:rPr lang="en-US" sz="1800"/>
            </a:br>
            <a:r>
              <a:rPr lang="en-US" sz="1800"/>
              <a:t>energy-spread, high peak-current (&lt;300kA)</a:t>
            </a:r>
          </a:p>
          <a:p>
            <a:pPr lvl="1"/>
            <a:r>
              <a:rPr lang="en-US" sz="1400"/>
              <a:t>e.g. </a:t>
            </a:r>
            <a:r>
              <a:rPr lang="en-US" sz="1400" b="1"/>
              <a:t>E305 -&gt; require v. high fields from bunch to drive instabilities in high-density plasmas, solid targets etc.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/>
              <a:t>2-bunch for PWFA experiments</a:t>
            </a:r>
          </a:p>
          <a:p>
            <a:pPr marL="628650" lvl="1" indent="-342900"/>
            <a:r>
              <a:rPr lang="en-US" sz="1400"/>
              <a:t>e.g. </a:t>
            </a:r>
            <a:r>
              <a:rPr lang="en-US" sz="1400" b="1"/>
              <a:t>E300 -&gt; High peak-current drive + high-quality witness bunch tailored for optimal beam loading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95491A-9E72-0B4D-AE9C-3F9D853CE2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8400" y="1066800"/>
            <a:ext cx="5334000" cy="3581400"/>
          </a:xfrm>
        </p:spPr>
        <p:txBody>
          <a:bodyPr/>
          <a:lstStyle/>
          <a:p>
            <a:pPr marL="0" lvl="0" indent="0">
              <a:buNone/>
            </a:pPr>
            <a:r>
              <a:rPr lang="en-US" sz="1800" b="1">
                <a:solidFill>
                  <a:schemeClr val="accent1"/>
                </a:solidFill>
              </a:rPr>
              <a:t>Considered modifications to electron accelerator baseline design</a:t>
            </a:r>
            <a:br>
              <a:rPr lang="en-US" sz="1800" b="1">
                <a:solidFill>
                  <a:schemeClr val="accent1"/>
                </a:solidFill>
              </a:rPr>
            </a:br>
            <a:endParaRPr lang="en-US" sz="1800" b="1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Can we get a notch collimator simulation that looks good to tease while we wait for two-bunch mode from gun?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Upgrade of final stage BC20 compression chicane?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Injector laser heater for increased longitudinal stability, bunch length control &amp; </a:t>
            </a:r>
            <a:r>
              <a:rPr lang="el-GR" sz="2000"/>
              <a:t>μ</a:t>
            </a:r>
            <a:r>
              <a:rPr lang="en-US" sz="2000"/>
              <a:t>-bunching suppression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6C8FFD-1274-4E86-872D-0A031811C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DOE Operations Review, June 14-15, 2022                 G. White           Accelerator Configurations and Upgrades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77447-C53E-A162-26F1-03B47DC34039}"/>
              </a:ext>
            </a:extLst>
          </p:cNvPr>
          <p:cNvSpPr txBox="1"/>
          <p:nvPr/>
        </p:nvSpPr>
        <p:spPr>
          <a:xfrm>
            <a:off x="6133688" y="4991096"/>
            <a:ext cx="6103916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Some</a:t>
            </a:r>
            <a:r>
              <a:rPr lang="en-US" sz="1800" b="1">
                <a:solidFill>
                  <a:schemeClr val="accent1"/>
                </a:solidFill>
              </a:rPr>
              <a:t> operational </a:t>
            </a:r>
            <a:r>
              <a:rPr lang="en-US" b="1">
                <a:solidFill>
                  <a:schemeClr val="accent1"/>
                </a:solidFill>
              </a:rPr>
              <a:t>experience</a:t>
            </a:r>
            <a:r>
              <a:rPr lang="en-US" sz="1800" b="1">
                <a:solidFill>
                  <a:schemeClr val="accent1"/>
                </a:solidFill>
              </a:rPr>
              <a:t>: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/>
              <a:t>Injector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800"/>
              <a:t>Linac emittances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/>
              <a:t>Sector 20 transverse bunch size &amp; length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51011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91DB2-9397-70CF-4CA9-B01E69DF4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Electron Injector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16E2CF-AB8E-25E7-7A33-DD3BF6C69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5B1F3-59B2-2F0F-CB51-2B654DDB08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PAC Meeting, October 25, 2022              	   G. White          			 Beam Configurations</a:t>
            </a:r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3AA850F7-AFD8-1AE6-3F13-F9E58BB514F4}"/>
              </a:ext>
            </a:extLst>
          </p:cNvPr>
          <p:cNvGrpSpPr/>
          <p:nvPr/>
        </p:nvGrpSpPr>
        <p:grpSpPr>
          <a:xfrm>
            <a:off x="1176519" y="990600"/>
            <a:ext cx="9110481" cy="2076747"/>
            <a:chOff x="-76200" y="2162313"/>
            <a:chExt cx="9271846" cy="2059288"/>
          </a:xfrm>
        </p:grpSpPr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CACD1BD8-1C6C-3300-61A1-BD070B2CD5DF}"/>
                </a:ext>
              </a:extLst>
            </p:cNvPr>
            <p:cNvSpPr/>
            <p:nvPr/>
          </p:nvSpPr>
          <p:spPr>
            <a:xfrm flipV="1">
              <a:off x="152400" y="3393438"/>
              <a:ext cx="3810000" cy="81287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2C398137-A85A-1FF2-FA0F-7E5EB1FB1725}"/>
                </a:ext>
              </a:extLst>
            </p:cNvPr>
            <p:cNvGrpSpPr/>
            <p:nvPr/>
          </p:nvGrpSpPr>
          <p:grpSpPr>
            <a:xfrm>
              <a:off x="-76200" y="3193245"/>
              <a:ext cx="457200" cy="457202"/>
              <a:chOff x="381000" y="2971800"/>
              <a:chExt cx="457200" cy="914400"/>
            </a:xfrm>
            <a:solidFill>
              <a:srgbClr val="FFC90E"/>
            </a:solidFill>
          </p:grpSpPr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0E3024AC-9B13-2481-59D8-146347C58883}"/>
                  </a:ext>
                </a:extLst>
              </p:cNvPr>
              <p:cNvSpPr/>
              <p:nvPr/>
            </p:nvSpPr>
            <p:spPr>
              <a:xfrm>
                <a:off x="609600" y="2971800"/>
                <a:ext cx="228600" cy="9144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AB860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401" name="Chord 400">
                <a:extLst>
                  <a:ext uri="{FF2B5EF4-FFF2-40B4-BE49-F238E27FC236}">
                    <a16:creationId xmlns:a16="http://schemas.microsoft.com/office/drawing/2014/main" id="{21EA3ACB-CD03-2421-BDC7-9C5345801B9E}"/>
                  </a:ext>
                </a:extLst>
              </p:cNvPr>
              <p:cNvSpPr/>
              <p:nvPr/>
            </p:nvSpPr>
            <p:spPr>
              <a:xfrm>
                <a:off x="381000" y="2971800"/>
                <a:ext cx="228600" cy="914400"/>
              </a:xfrm>
              <a:prstGeom prst="chord">
                <a:avLst>
                  <a:gd name="adj1" fmla="val 16262153"/>
                  <a:gd name="adj2" fmla="val 5389149"/>
                </a:avLst>
              </a:prstGeom>
              <a:grpFill/>
              <a:ln w="25400" cap="flat" cmpd="sng" algn="ctr">
                <a:solidFill>
                  <a:srgbClr val="AB860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</p:grp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D8B2F700-0660-86AC-9792-9F480AB599A5}"/>
                </a:ext>
              </a:extLst>
            </p:cNvPr>
            <p:cNvSpPr txBox="1"/>
            <p:nvPr/>
          </p:nvSpPr>
          <p:spPr>
            <a:xfrm>
              <a:off x="-66008" y="3245736"/>
              <a:ext cx="5570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Helvetica"/>
                </a:rPr>
                <a:t>Gun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EE61E066-9EE6-4FAA-D54C-1709D44384DD}"/>
                </a:ext>
              </a:extLst>
            </p:cNvPr>
            <p:cNvSpPr/>
            <p:nvPr/>
          </p:nvSpPr>
          <p:spPr>
            <a:xfrm flipV="1">
              <a:off x="5334000" y="3389504"/>
              <a:ext cx="2450482" cy="96701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DCD9CDF7-CF38-D4DA-AEB0-7D76F86DFF40}"/>
                </a:ext>
              </a:extLst>
            </p:cNvPr>
            <p:cNvSpPr txBox="1"/>
            <p:nvPr/>
          </p:nvSpPr>
          <p:spPr>
            <a:xfrm rot="19500000">
              <a:off x="8014263" y="2388973"/>
              <a:ext cx="9061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Helvetica"/>
                </a:rPr>
                <a:t>To L1 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Wingdings"/>
                </a:rPr>
                <a:t>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F7411B44-1AF4-80DA-7F5E-A4AEE480E643}"/>
                </a:ext>
              </a:extLst>
            </p:cNvPr>
            <p:cNvSpPr txBox="1"/>
            <p:nvPr/>
          </p:nvSpPr>
          <p:spPr>
            <a:xfrm>
              <a:off x="1933235" y="3908580"/>
              <a:ext cx="10827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9BBB59"/>
                  </a:solidFill>
                  <a:effectLst/>
                  <a:uLnTx/>
                  <a:uFillTx/>
                  <a:sym typeface="Helvetica"/>
                </a:rPr>
                <a:t>Phase cavity</a:t>
              </a:r>
            </a:p>
          </p:txBody>
        </p:sp>
        <p:cxnSp>
          <p:nvCxnSpPr>
            <p:cNvPr id="278" name="Straight Arrow Connector 277">
              <a:extLst>
                <a:ext uri="{FF2B5EF4-FFF2-40B4-BE49-F238E27FC236}">
                  <a16:creationId xmlns:a16="http://schemas.microsoft.com/office/drawing/2014/main" id="{01423A8D-C442-CF8B-B03B-508615495097}"/>
                </a:ext>
              </a:extLst>
            </p:cNvPr>
            <p:cNvCxnSpPr/>
            <p:nvPr/>
          </p:nvCxnSpPr>
          <p:spPr>
            <a:xfrm flipV="1">
              <a:off x="2259148" y="3590759"/>
              <a:ext cx="0" cy="366050"/>
            </a:xfrm>
            <a:prstGeom prst="straightConnector1">
              <a:avLst/>
            </a:prstGeom>
            <a:noFill/>
            <a:ln w="2857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  <a:tailEnd type="triangle" w="med" len="lg"/>
            </a:ln>
            <a:effectLst/>
          </p:spPr>
        </p:cxn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6E1090E2-27C6-5D9B-F575-89CEEFF2936A}"/>
                </a:ext>
              </a:extLst>
            </p:cNvPr>
            <p:cNvSpPr txBox="1"/>
            <p:nvPr/>
          </p:nvSpPr>
          <p:spPr>
            <a:xfrm>
              <a:off x="5790535" y="3886616"/>
              <a:ext cx="19482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9BBB59"/>
                  </a:solidFill>
                  <a:effectLst/>
                  <a:uLnTx/>
                  <a:uFillTx/>
                  <a:sym typeface="Helvetica"/>
                </a:rPr>
                <a:t>Diagnostics section</a:t>
              </a:r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C693AD41-220F-A790-9AC2-65446E5F45EC}"/>
                </a:ext>
              </a:extLst>
            </p:cNvPr>
            <p:cNvSpPr/>
            <p:nvPr/>
          </p:nvSpPr>
          <p:spPr>
            <a:xfrm>
              <a:off x="2303197" y="3214003"/>
              <a:ext cx="137160" cy="457200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AAA87325-D705-E49C-C058-FD010FB0B2EA}"/>
                </a:ext>
              </a:extLst>
            </p:cNvPr>
            <p:cNvSpPr/>
            <p:nvPr/>
          </p:nvSpPr>
          <p:spPr>
            <a:xfrm flipV="1">
              <a:off x="7784482" y="3383272"/>
              <a:ext cx="1130918" cy="91453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76A138D8-C7FD-60B6-C71D-DF6243A7DB22}"/>
                </a:ext>
              </a:extLst>
            </p:cNvPr>
            <p:cNvGrpSpPr/>
            <p:nvPr/>
          </p:nvGrpSpPr>
          <p:grpSpPr>
            <a:xfrm>
              <a:off x="76200" y="2973869"/>
              <a:ext cx="304800" cy="912747"/>
              <a:chOff x="304800" y="2738120"/>
              <a:chExt cx="289560" cy="1376680"/>
            </a:xfrm>
            <a:solidFill>
              <a:sysClr val="window" lastClr="FFFFFF">
                <a:lumMod val="50000"/>
              </a:sysClr>
            </a:solidFill>
          </p:grpSpPr>
          <p:sp>
            <p:nvSpPr>
              <p:cNvPr id="398" name="Rounded Rectangle 397">
                <a:extLst>
                  <a:ext uri="{FF2B5EF4-FFF2-40B4-BE49-F238E27FC236}">
                    <a16:creationId xmlns:a16="http://schemas.microsoft.com/office/drawing/2014/main" id="{D7F6CB39-96A1-7E7E-FEE7-08D6103F3BF6}"/>
                  </a:ext>
                </a:extLst>
              </p:cNvPr>
              <p:cNvSpPr/>
              <p:nvPr/>
            </p:nvSpPr>
            <p:spPr>
              <a:xfrm>
                <a:off x="304800" y="2738120"/>
                <a:ext cx="289560" cy="228600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99" name="Rounded Rectangle 398">
                <a:extLst>
                  <a:ext uri="{FF2B5EF4-FFF2-40B4-BE49-F238E27FC236}">
                    <a16:creationId xmlns:a16="http://schemas.microsoft.com/office/drawing/2014/main" id="{52F1E1E8-2012-F2A2-B082-02D8F24BD993}"/>
                  </a:ext>
                </a:extLst>
              </p:cNvPr>
              <p:cNvSpPr/>
              <p:nvPr/>
            </p:nvSpPr>
            <p:spPr>
              <a:xfrm>
                <a:off x="304800" y="3886200"/>
                <a:ext cx="289560" cy="228600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</p:grpSp>
        <p:sp>
          <p:nvSpPr>
            <p:cNvPr id="283" name="Rounded Rectangle 282">
              <a:extLst>
                <a:ext uri="{FF2B5EF4-FFF2-40B4-BE49-F238E27FC236}">
                  <a16:creationId xmlns:a16="http://schemas.microsoft.com/office/drawing/2014/main" id="{2D08AEDB-CDB1-0648-ADC2-E6D86F0B3F9C}"/>
                </a:ext>
              </a:extLst>
            </p:cNvPr>
            <p:cNvSpPr/>
            <p:nvPr/>
          </p:nvSpPr>
          <p:spPr>
            <a:xfrm>
              <a:off x="1128912" y="3205480"/>
              <a:ext cx="914400" cy="457200"/>
            </a:xfrm>
            <a:prstGeom prst="roundRect">
              <a:avLst/>
            </a:prstGeom>
            <a:solidFill>
              <a:srgbClr val="FFC90E"/>
            </a:solidFill>
            <a:ln w="25400" cap="flat" cmpd="sng" algn="ctr">
              <a:solidFill>
                <a:srgbClr val="AB860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rPr>
                <a:t>L0-A</a:t>
              </a:r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B512FBA5-8283-926A-9AAD-A39FFBB7317E}"/>
                </a:ext>
              </a:extLst>
            </p:cNvPr>
            <p:cNvSpPr/>
            <p:nvPr/>
          </p:nvSpPr>
          <p:spPr>
            <a:xfrm>
              <a:off x="2514600" y="3200400"/>
              <a:ext cx="152400" cy="457200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285" name="Rounded Rectangle 284">
              <a:extLst>
                <a:ext uri="{FF2B5EF4-FFF2-40B4-BE49-F238E27FC236}">
                  <a16:creationId xmlns:a16="http://schemas.microsoft.com/office/drawing/2014/main" id="{A94213BB-2D8E-7F46-4F07-11DAE811F75F}"/>
                </a:ext>
              </a:extLst>
            </p:cNvPr>
            <p:cNvSpPr/>
            <p:nvPr/>
          </p:nvSpPr>
          <p:spPr>
            <a:xfrm>
              <a:off x="5467935" y="3200400"/>
              <a:ext cx="457200" cy="452120"/>
            </a:xfrm>
            <a:prstGeom prst="roundRect">
              <a:avLst/>
            </a:prstGeom>
            <a:solidFill>
              <a:srgbClr val="DE6A10"/>
            </a:solidFill>
            <a:ln w="25400" cap="flat" cmpd="sng" algn="ctr">
              <a:solidFill>
                <a:srgbClr val="DE6A1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286" name="Rounded Rectangle 285">
              <a:extLst>
                <a:ext uri="{FF2B5EF4-FFF2-40B4-BE49-F238E27FC236}">
                  <a16:creationId xmlns:a16="http://schemas.microsoft.com/office/drawing/2014/main" id="{DF3D4E5D-0403-F127-6B4C-2C45CFE34455}"/>
                </a:ext>
              </a:extLst>
            </p:cNvPr>
            <p:cNvSpPr/>
            <p:nvPr/>
          </p:nvSpPr>
          <p:spPr>
            <a:xfrm>
              <a:off x="2472792" y="3205480"/>
              <a:ext cx="914400" cy="457200"/>
            </a:xfrm>
            <a:prstGeom prst="roundRect">
              <a:avLst/>
            </a:prstGeom>
            <a:solidFill>
              <a:srgbClr val="FFC90E"/>
            </a:solidFill>
            <a:ln w="25400" cap="flat" cmpd="sng" algn="ctr">
              <a:solidFill>
                <a:srgbClr val="AB860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rPr>
                <a:t>L0-B</a:t>
              </a: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B3BD9135-BE03-63BF-1E91-7A0F8FD7474B}"/>
                </a:ext>
              </a:extLst>
            </p:cNvPr>
            <p:cNvSpPr/>
            <p:nvPr/>
          </p:nvSpPr>
          <p:spPr>
            <a:xfrm>
              <a:off x="2074597" y="3214003"/>
              <a:ext cx="137160" cy="457200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826AF1F4-72C0-57DA-64EE-E6C5CB5EED5E}"/>
                </a:ext>
              </a:extLst>
            </p:cNvPr>
            <p:cNvGrpSpPr/>
            <p:nvPr/>
          </p:nvGrpSpPr>
          <p:grpSpPr>
            <a:xfrm>
              <a:off x="5954616" y="3195320"/>
              <a:ext cx="365760" cy="457200"/>
              <a:chOff x="7543800" y="1651000"/>
              <a:chExt cx="365760" cy="457200"/>
            </a:xfrm>
          </p:grpSpPr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99EA6125-261D-D690-D3D0-358C5FBC7B07}"/>
                  </a:ext>
                </a:extLst>
              </p:cNvPr>
              <p:cNvSpPr/>
              <p:nvPr/>
            </p:nvSpPr>
            <p:spPr>
              <a:xfrm>
                <a:off x="7543800" y="1651000"/>
                <a:ext cx="137160" cy="457200"/>
              </a:xfrm>
              <a:prstGeom prst="ellipse">
                <a:avLst/>
              </a:prstGeom>
              <a:solidFill>
                <a:srgbClr val="C0504D"/>
              </a:solidFill>
              <a:ln w="25400" cap="flat" cmpd="sng" algn="ctr">
                <a:solidFill>
                  <a:srgbClr val="C0504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57C7770B-498E-8803-A3DF-9A3F33298617}"/>
                  </a:ext>
                </a:extLst>
              </p:cNvPr>
              <p:cNvSpPr/>
              <p:nvPr/>
            </p:nvSpPr>
            <p:spPr>
              <a:xfrm>
                <a:off x="7772400" y="1651000"/>
                <a:ext cx="137160" cy="457200"/>
              </a:xfrm>
              <a:prstGeom prst="ellipse">
                <a:avLst/>
              </a:prstGeom>
              <a:solidFill>
                <a:srgbClr val="C0504D"/>
              </a:solidFill>
              <a:ln w="25400" cap="flat" cmpd="sng" algn="ctr">
                <a:solidFill>
                  <a:srgbClr val="C0504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</p:grp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D378CB96-F95C-C55C-80AE-9B4DF5A30640}"/>
                </a:ext>
              </a:extLst>
            </p:cNvPr>
            <p:cNvGrpSpPr/>
            <p:nvPr/>
          </p:nvGrpSpPr>
          <p:grpSpPr>
            <a:xfrm>
              <a:off x="7605967" y="2933480"/>
              <a:ext cx="1589679" cy="703284"/>
              <a:chOff x="7111996" y="2940634"/>
              <a:chExt cx="1589679" cy="703284"/>
            </a:xfrm>
          </p:grpSpPr>
          <p:sp>
            <p:nvSpPr>
              <p:cNvPr id="392" name="Rectangle 391">
                <a:extLst>
                  <a:ext uri="{FF2B5EF4-FFF2-40B4-BE49-F238E27FC236}">
                    <a16:creationId xmlns:a16="http://schemas.microsoft.com/office/drawing/2014/main" id="{7BFCDAD7-C2F1-098B-F81C-E86806D3B16F}"/>
                  </a:ext>
                </a:extLst>
              </p:cNvPr>
              <p:cNvSpPr/>
              <p:nvPr/>
            </p:nvSpPr>
            <p:spPr>
              <a:xfrm rot="19500000" flipV="1">
                <a:off x="7824996" y="2940634"/>
                <a:ext cx="876679" cy="96328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4AE92A63-FAE4-7425-14E4-278C666ED710}"/>
                  </a:ext>
                </a:extLst>
              </p:cNvPr>
              <p:cNvSpPr/>
              <p:nvPr/>
            </p:nvSpPr>
            <p:spPr>
              <a:xfrm rot="20580000" flipV="1">
                <a:off x="7180438" y="3307252"/>
                <a:ext cx="744603" cy="91440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94" name="Rounded Rectangle 393">
                <a:extLst>
                  <a:ext uri="{FF2B5EF4-FFF2-40B4-BE49-F238E27FC236}">
                    <a16:creationId xmlns:a16="http://schemas.microsoft.com/office/drawing/2014/main" id="{670A8E20-4CFD-8D8E-5B16-9D70E71AB33B}"/>
                  </a:ext>
                </a:extLst>
              </p:cNvPr>
              <p:cNvSpPr/>
              <p:nvPr/>
            </p:nvSpPr>
            <p:spPr>
              <a:xfrm rot="21120000">
                <a:off x="7111996" y="3186718"/>
                <a:ext cx="228600" cy="457200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95" name="Rounded Rectangle 394">
                <a:extLst>
                  <a:ext uri="{FF2B5EF4-FFF2-40B4-BE49-F238E27FC236}">
                    <a16:creationId xmlns:a16="http://schemas.microsoft.com/office/drawing/2014/main" id="{3BA8FC43-DE1C-CF87-3023-44863E9F842B}"/>
                  </a:ext>
                </a:extLst>
              </p:cNvPr>
              <p:cNvSpPr/>
              <p:nvPr/>
            </p:nvSpPr>
            <p:spPr>
              <a:xfrm rot="20040000">
                <a:off x="7772401" y="2981960"/>
                <a:ext cx="228600" cy="457200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</p:grp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61862512-ECE6-B3DE-D3DC-E3FFC199013D}"/>
                </a:ext>
              </a:extLst>
            </p:cNvPr>
            <p:cNvSpPr/>
            <p:nvPr/>
          </p:nvSpPr>
          <p:spPr>
            <a:xfrm rot="20580000">
              <a:off x="7998475" y="3108960"/>
              <a:ext cx="137160" cy="457200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83306462-A6AE-9C75-E3CC-92E73FBC7D90}"/>
                </a:ext>
              </a:extLst>
            </p:cNvPr>
            <p:cNvSpPr txBox="1"/>
            <p:nvPr/>
          </p:nvSpPr>
          <p:spPr>
            <a:xfrm>
              <a:off x="5295856" y="3281752"/>
              <a:ext cx="8043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rPr>
                <a:t>TCAV</a:t>
              </a:r>
            </a:p>
          </p:txBody>
        </p:sp>
        <p:sp>
          <p:nvSpPr>
            <p:cNvPr id="292" name="Rounded Rectangle 291">
              <a:extLst>
                <a:ext uri="{FF2B5EF4-FFF2-40B4-BE49-F238E27FC236}">
                  <a16:creationId xmlns:a16="http://schemas.microsoft.com/office/drawing/2014/main" id="{44D629AC-FA05-413F-3B0D-BFE7035D38A4}"/>
                </a:ext>
              </a:extLst>
            </p:cNvPr>
            <p:cNvSpPr/>
            <p:nvPr/>
          </p:nvSpPr>
          <p:spPr>
            <a:xfrm>
              <a:off x="8915400" y="3314700"/>
              <a:ext cx="137160" cy="228600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293" name="Rounded Rectangle 292">
              <a:extLst>
                <a:ext uri="{FF2B5EF4-FFF2-40B4-BE49-F238E27FC236}">
                  <a16:creationId xmlns:a16="http://schemas.microsoft.com/office/drawing/2014/main" id="{66AA0132-A43C-7C1E-F050-B52681936277}"/>
                </a:ext>
              </a:extLst>
            </p:cNvPr>
            <p:cNvSpPr/>
            <p:nvPr/>
          </p:nvSpPr>
          <p:spPr>
            <a:xfrm>
              <a:off x="6362028" y="2975848"/>
              <a:ext cx="108806" cy="910768"/>
            </a:xfrm>
            <a:prstGeom prst="roundRect">
              <a:avLst/>
            </a:prstGeom>
            <a:pattFill prst="wdUpDiag">
              <a:fgClr>
                <a:sysClr val="window" lastClr="FFFFFF">
                  <a:lumMod val="75000"/>
                </a:sysClr>
              </a:fgClr>
              <a:bgClr>
                <a:prstClr val="white"/>
              </a:bgClr>
            </a:patt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Helvetica"/>
              </a:endParaRPr>
            </a:p>
          </p:txBody>
        </p: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C4541464-735E-DB16-225E-BC3DF726017D}"/>
                </a:ext>
              </a:extLst>
            </p:cNvPr>
            <p:cNvGrpSpPr/>
            <p:nvPr/>
          </p:nvGrpSpPr>
          <p:grpSpPr>
            <a:xfrm>
              <a:off x="939633" y="2700020"/>
              <a:ext cx="228600" cy="595678"/>
              <a:chOff x="1332206" y="2030214"/>
              <a:chExt cx="228600" cy="595678"/>
            </a:xfrm>
          </p:grpSpPr>
          <p:sp>
            <p:nvSpPr>
              <p:cNvPr id="389" name="Isosceles Triangle 276">
                <a:extLst>
                  <a:ext uri="{FF2B5EF4-FFF2-40B4-BE49-F238E27FC236}">
                    <a16:creationId xmlns:a16="http://schemas.microsoft.com/office/drawing/2014/main" id="{A7DDC700-D923-EDCA-F5B2-4345945B2901}"/>
                  </a:ext>
                </a:extLst>
              </p:cNvPr>
              <p:cNvSpPr/>
              <p:nvPr/>
            </p:nvSpPr>
            <p:spPr>
              <a:xfrm>
                <a:off x="1371600" y="2172454"/>
                <a:ext cx="137160" cy="228600"/>
              </a:xfrm>
              <a:prstGeom prst="triangl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3CFAE45-65E9-2E85-105D-603CC755819A}"/>
                  </a:ext>
                </a:extLst>
              </p:cNvPr>
              <p:cNvSpPr/>
              <p:nvPr/>
            </p:nvSpPr>
            <p:spPr>
              <a:xfrm>
                <a:off x="1371186" y="2030214"/>
                <a:ext cx="137160" cy="228600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91" name="Rectangle 390">
                <a:extLst>
                  <a:ext uri="{FF2B5EF4-FFF2-40B4-BE49-F238E27FC236}">
                    <a16:creationId xmlns:a16="http://schemas.microsoft.com/office/drawing/2014/main" id="{364C10AD-D826-1E8E-CCA7-E5831C9EC141}"/>
                  </a:ext>
                </a:extLst>
              </p:cNvPr>
              <p:cNvSpPr/>
              <p:nvPr/>
            </p:nvSpPr>
            <p:spPr>
              <a:xfrm rot="18900000">
                <a:off x="1332206" y="2580172"/>
                <a:ext cx="228600" cy="45720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0DDCB5E6-051D-483F-2311-7125C172311A}"/>
                </a:ext>
              </a:extLst>
            </p:cNvPr>
            <p:cNvGrpSpPr/>
            <p:nvPr/>
          </p:nvGrpSpPr>
          <p:grpSpPr>
            <a:xfrm>
              <a:off x="6901900" y="2691924"/>
              <a:ext cx="228600" cy="595678"/>
              <a:chOff x="1332206" y="2030214"/>
              <a:chExt cx="228600" cy="595678"/>
            </a:xfrm>
          </p:grpSpPr>
          <p:sp>
            <p:nvSpPr>
              <p:cNvPr id="386" name="Isosceles Triangle 273">
                <a:extLst>
                  <a:ext uri="{FF2B5EF4-FFF2-40B4-BE49-F238E27FC236}">
                    <a16:creationId xmlns:a16="http://schemas.microsoft.com/office/drawing/2014/main" id="{76F72F98-2F3E-A9E0-84F2-9259110205CD}"/>
                  </a:ext>
                </a:extLst>
              </p:cNvPr>
              <p:cNvSpPr/>
              <p:nvPr/>
            </p:nvSpPr>
            <p:spPr>
              <a:xfrm>
                <a:off x="1371600" y="2172454"/>
                <a:ext cx="137160" cy="228600"/>
              </a:xfrm>
              <a:prstGeom prst="triangl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69BBCE13-74F9-2944-C488-A5D70DADAE29}"/>
                  </a:ext>
                </a:extLst>
              </p:cNvPr>
              <p:cNvSpPr/>
              <p:nvPr/>
            </p:nvSpPr>
            <p:spPr>
              <a:xfrm>
                <a:off x="1371186" y="2030214"/>
                <a:ext cx="137160" cy="228600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2F863672-CB87-B1D8-F717-82AF575FB553}"/>
                  </a:ext>
                </a:extLst>
              </p:cNvPr>
              <p:cNvSpPr/>
              <p:nvPr/>
            </p:nvSpPr>
            <p:spPr>
              <a:xfrm rot="18900000">
                <a:off x="1332206" y="2580172"/>
                <a:ext cx="228600" cy="45720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11D9632B-C245-9F16-2281-E6C61DBEC2D4}"/>
                </a:ext>
              </a:extLst>
            </p:cNvPr>
            <p:cNvGrpSpPr/>
            <p:nvPr/>
          </p:nvGrpSpPr>
          <p:grpSpPr>
            <a:xfrm>
              <a:off x="6747347" y="2691924"/>
              <a:ext cx="228600" cy="595678"/>
              <a:chOff x="1332206" y="2030214"/>
              <a:chExt cx="228600" cy="595678"/>
            </a:xfrm>
          </p:grpSpPr>
          <p:sp>
            <p:nvSpPr>
              <p:cNvPr id="383" name="Isosceles Triangle 270">
                <a:extLst>
                  <a:ext uri="{FF2B5EF4-FFF2-40B4-BE49-F238E27FC236}">
                    <a16:creationId xmlns:a16="http://schemas.microsoft.com/office/drawing/2014/main" id="{B6E80346-17AA-E4A7-2725-D6B9CA199D9F}"/>
                  </a:ext>
                </a:extLst>
              </p:cNvPr>
              <p:cNvSpPr/>
              <p:nvPr/>
            </p:nvSpPr>
            <p:spPr>
              <a:xfrm>
                <a:off x="1371600" y="2172454"/>
                <a:ext cx="137160" cy="228600"/>
              </a:xfrm>
              <a:prstGeom prst="triangl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78F53DE9-F91A-9D38-22A2-76DA11E38C1E}"/>
                  </a:ext>
                </a:extLst>
              </p:cNvPr>
              <p:cNvSpPr/>
              <p:nvPr/>
            </p:nvSpPr>
            <p:spPr>
              <a:xfrm>
                <a:off x="1371186" y="2030214"/>
                <a:ext cx="137160" cy="228600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684EB083-38CC-7009-AC80-8C9613E1D5EC}"/>
                  </a:ext>
                </a:extLst>
              </p:cNvPr>
              <p:cNvSpPr/>
              <p:nvPr/>
            </p:nvSpPr>
            <p:spPr>
              <a:xfrm rot="18900000">
                <a:off x="1332206" y="2580172"/>
                <a:ext cx="228600" cy="45720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6496CAD8-D797-611C-D162-83DD3721C1FB}"/>
                </a:ext>
              </a:extLst>
            </p:cNvPr>
            <p:cNvGrpSpPr/>
            <p:nvPr/>
          </p:nvGrpSpPr>
          <p:grpSpPr>
            <a:xfrm rot="20580000">
              <a:off x="7709078" y="2584318"/>
              <a:ext cx="228600" cy="595678"/>
              <a:chOff x="1332206" y="2030214"/>
              <a:chExt cx="228600" cy="595678"/>
            </a:xfrm>
          </p:grpSpPr>
          <p:sp>
            <p:nvSpPr>
              <p:cNvPr id="380" name="Isosceles Triangle 267">
                <a:extLst>
                  <a:ext uri="{FF2B5EF4-FFF2-40B4-BE49-F238E27FC236}">
                    <a16:creationId xmlns:a16="http://schemas.microsoft.com/office/drawing/2014/main" id="{F092AFD3-E2ED-C5EB-E0D1-2DA50F76989E}"/>
                  </a:ext>
                </a:extLst>
              </p:cNvPr>
              <p:cNvSpPr/>
              <p:nvPr/>
            </p:nvSpPr>
            <p:spPr>
              <a:xfrm>
                <a:off x="1371600" y="2172454"/>
                <a:ext cx="137160" cy="228600"/>
              </a:xfrm>
              <a:prstGeom prst="triangl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4E4AADCD-72AB-99C5-3FED-656B6208DA3B}"/>
                  </a:ext>
                </a:extLst>
              </p:cNvPr>
              <p:cNvSpPr/>
              <p:nvPr/>
            </p:nvSpPr>
            <p:spPr>
              <a:xfrm>
                <a:off x="1371186" y="2030214"/>
                <a:ext cx="137160" cy="228600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4FA50A15-9B29-EBCB-6F21-77745C117F4C}"/>
                  </a:ext>
                </a:extLst>
              </p:cNvPr>
              <p:cNvSpPr/>
              <p:nvPr/>
            </p:nvSpPr>
            <p:spPr>
              <a:xfrm rot="18900000">
                <a:off x="1332206" y="2580172"/>
                <a:ext cx="228600" cy="45720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</p:grp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682E0713-83EC-9E82-9F6C-B744F3D1EE76}"/>
                </a:ext>
              </a:extLst>
            </p:cNvPr>
            <p:cNvGrpSpPr/>
            <p:nvPr/>
          </p:nvGrpSpPr>
          <p:grpSpPr>
            <a:xfrm rot="16200000">
              <a:off x="6681176" y="3667898"/>
              <a:ext cx="440661" cy="137160"/>
              <a:chOff x="5842000" y="5415280"/>
              <a:chExt cx="2184400" cy="589280"/>
            </a:xfrm>
          </p:grpSpPr>
          <p:sp>
            <p:nvSpPr>
              <p:cNvPr id="376" name="Freeform 375">
                <a:extLst>
                  <a:ext uri="{FF2B5EF4-FFF2-40B4-BE49-F238E27FC236}">
                    <a16:creationId xmlns:a16="http://schemas.microsoft.com/office/drawing/2014/main" id="{77E5C2DD-C433-0475-289D-4A0C65DB9DA4}"/>
                  </a:ext>
                </a:extLst>
              </p:cNvPr>
              <p:cNvSpPr/>
              <p:nvPr/>
            </p:nvSpPr>
            <p:spPr>
              <a:xfrm>
                <a:off x="5842000" y="5415280"/>
                <a:ext cx="2184400" cy="589280"/>
              </a:xfrm>
              <a:custGeom>
                <a:avLst/>
                <a:gdLst>
                  <a:gd name="connsiteX0" fmla="*/ 0 w 2184400"/>
                  <a:gd name="connsiteY0" fmla="*/ 314960 h 640080"/>
                  <a:gd name="connsiteX1" fmla="*/ 1046480 w 2184400"/>
                  <a:gd name="connsiteY1" fmla="*/ 304800 h 640080"/>
                  <a:gd name="connsiteX2" fmla="*/ 1270000 w 2184400"/>
                  <a:gd name="connsiteY2" fmla="*/ 0 h 640080"/>
                  <a:gd name="connsiteX3" fmla="*/ 2184400 w 2184400"/>
                  <a:gd name="connsiteY3" fmla="*/ 0 h 640080"/>
                  <a:gd name="connsiteX4" fmla="*/ 2184400 w 2184400"/>
                  <a:gd name="connsiteY4" fmla="*/ 132080 h 640080"/>
                  <a:gd name="connsiteX5" fmla="*/ 1341120 w 2184400"/>
                  <a:gd name="connsiteY5" fmla="*/ 132080 h 640080"/>
                  <a:gd name="connsiteX6" fmla="*/ 1209040 w 2184400"/>
                  <a:gd name="connsiteY6" fmla="*/ 304800 h 640080"/>
                  <a:gd name="connsiteX7" fmla="*/ 1209040 w 2184400"/>
                  <a:gd name="connsiteY7" fmla="*/ 426720 h 640080"/>
                  <a:gd name="connsiteX8" fmla="*/ 1361440 w 2184400"/>
                  <a:gd name="connsiteY8" fmla="*/ 548640 h 640080"/>
                  <a:gd name="connsiteX9" fmla="*/ 2174240 w 2184400"/>
                  <a:gd name="connsiteY9" fmla="*/ 538480 h 640080"/>
                  <a:gd name="connsiteX10" fmla="*/ 2174240 w 2184400"/>
                  <a:gd name="connsiteY10" fmla="*/ 640080 h 640080"/>
                  <a:gd name="connsiteX11" fmla="*/ 1249680 w 2184400"/>
                  <a:gd name="connsiteY11" fmla="*/ 640080 h 640080"/>
                  <a:gd name="connsiteX12" fmla="*/ 1066800 w 2184400"/>
                  <a:gd name="connsiteY12" fmla="*/ 426720 h 640080"/>
                  <a:gd name="connsiteX13" fmla="*/ 20320 w 2184400"/>
                  <a:gd name="connsiteY13" fmla="*/ 426720 h 640080"/>
                  <a:gd name="connsiteX14" fmla="*/ 0 w 2184400"/>
                  <a:gd name="connsiteY14" fmla="*/ 314960 h 640080"/>
                  <a:gd name="connsiteX0" fmla="*/ 0 w 2184400"/>
                  <a:gd name="connsiteY0" fmla="*/ 314960 h 640080"/>
                  <a:gd name="connsiteX1" fmla="*/ 1046480 w 2184400"/>
                  <a:gd name="connsiteY1" fmla="*/ 304800 h 640080"/>
                  <a:gd name="connsiteX2" fmla="*/ 1270000 w 2184400"/>
                  <a:gd name="connsiteY2" fmla="*/ 0 h 640080"/>
                  <a:gd name="connsiteX3" fmla="*/ 2184400 w 2184400"/>
                  <a:gd name="connsiteY3" fmla="*/ 0 h 640080"/>
                  <a:gd name="connsiteX4" fmla="*/ 2184400 w 2184400"/>
                  <a:gd name="connsiteY4" fmla="*/ 132080 h 640080"/>
                  <a:gd name="connsiteX5" fmla="*/ 1351280 w 2184400"/>
                  <a:gd name="connsiteY5" fmla="*/ 111760 h 640080"/>
                  <a:gd name="connsiteX6" fmla="*/ 1209040 w 2184400"/>
                  <a:gd name="connsiteY6" fmla="*/ 304800 h 640080"/>
                  <a:gd name="connsiteX7" fmla="*/ 1209040 w 2184400"/>
                  <a:gd name="connsiteY7" fmla="*/ 426720 h 640080"/>
                  <a:gd name="connsiteX8" fmla="*/ 1361440 w 2184400"/>
                  <a:gd name="connsiteY8" fmla="*/ 548640 h 640080"/>
                  <a:gd name="connsiteX9" fmla="*/ 2174240 w 2184400"/>
                  <a:gd name="connsiteY9" fmla="*/ 538480 h 640080"/>
                  <a:gd name="connsiteX10" fmla="*/ 2174240 w 2184400"/>
                  <a:gd name="connsiteY10" fmla="*/ 640080 h 640080"/>
                  <a:gd name="connsiteX11" fmla="*/ 1249680 w 2184400"/>
                  <a:gd name="connsiteY11" fmla="*/ 640080 h 640080"/>
                  <a:gd name="connsiteX12" fmla="*/ 1066800 w 2184400"/>
                  <a:gd name="connsiteY12" fmla="*/ 426720 h 640080"/>
                  <a:gd name="connsiteX13" fmla="*/ 20320 w 2184400"/>
                  <a:gd name="connsiteY13" fmla="*/ 426720 h 640080"/>
                  <a:gd name="connsiteX14" fmla="*/ 0 w 2184400"/>
                  <a:gd name="connsiteY14" fmla="*/ 314960 h 640080"/>
                  <a:gd name="connsiteX0" fmla="*/ 0 w 2184400"/>
                  <a:gd name="connsiteY0" fmla="*/ 314960 h 640080"/>
                  <a:gd name="connsiteX1" fmla="*/ 1046480 w 2184400"/>
                  <a:gd name="connsiteY1" fmla="*/ 304800 h 640080"/>
                  <a:gd name="connsiteX2" fmla="*/ 1270000 w 2184400"/>
                  <a:gd name="connsiteY2" fmla="*/ 0 h 640080"/>
                  <a:gd name="connsiteX3" fmla="*/ 2184400 w 2184400"/>
                  <a:gd name="connsiteY3" fmla="*/ 0 h 640080"/>
                  <a:gd name="connsiteX4" fmla="*/ 2184400 w 2184400"/>
                  <a:gd name="connsiteY4" fmla="*/ 111760 h 640080"/>
                  <a:gd name="connsiteX5" fmla="*/ 1351280 w 2184400"/>
                  <a:gd name="connsiteY5" fmla="*/ 111760 h 640080"/>
                  <a:gd name="connsiteX6" fmla="*/ 1209040 w 2184400"/>
                  <a:gd name="connsiteY6" fmla="*/ 304800 h 640080"/>
                  <a:gd name="connsiteX7" fmla="*/ 1209040 w 2184400"/>
                  <a:gd name="connsiteY7" fmla="*/ 426720 h 640080"/>
                  <a:gd name="connsiteX8" fmla="*/ 1361440 w 2184400"/>
                  <a:gd name="connsiteY8" fmla="*/ 548640 h 640080"/>
                  <a:gd name="connsiteX9" fmla="*/ 2174240 w 2184400"/>
                  <a:gd name="connsiteY9" fmla="*/ 538480 h 640080"/>
                  <a:gd name="connsiteX10" fmla="*/ 2174240 w 2184400"/>
                  <a:gd name="connsiteY10" fmla="*/ 640080 h 640080"/>
                  <a:gd name="connsiteX11" fmla="*/ 1249680 w 2184400"/>
                  <a:gd name="connsiteY11" fmla="*/ 640080 h 640080"/>
                  <a:gd name="connsiteX12" fmla="*/ 1066800 w 2184400"/>
                  <a:gd name="connsiteY12" fmla="*/ 426720 h 640080"/>
                  <a:gd name="connsiteX13" fmla="*/ 20320 w 2184400"/>
                  <a:gd name="connsiteY13" fmla="*/ 426720 h 640080"/>
                  <a:gd name="connsiteX14" fmla="*/ 0 w 2184400"/>
                  <a:gd name="connsiteY14" fmla="*/ 314960 h 640080"/>
                  <a:gd name="connsiteX0" fmla="*/ 0 w 2184400"/>
                  <a:gd name="connsiteY0" fmla="*/ 314960 h 640080"/>
                  <a:gd name="connsiteX1" fmla="*/ 1046480 w 2184400"/>
                  <a:gd name="connsiteY1" fmla="*/ 304800 h 640080"/>
                  <a:gd name="connsiteX2" fmla="*/ 1270000 w 2184400"/>
                  <a:gd name="connsiteY2" fmla="*/ 0 h 640080"/>
                  <a:gd name="connsiteX3" fmla="*/ 2184400 w 2184400"/>
                  <a:gd name="connsiteY3" fmla="*/ 0 h 640080"/>
                  <a:gd name="connsiteX4" fmla="*/ 2184400 w 2184400"/>
                  <a:gd name="connsiteY4" fmla="*/ 111760 h 640080"/>
                  <a:gd name="connsiteX5" fmla="*/ 1351280 w 2184400"/>
                  <a:gd name="connsiteY5" fmla="*/ 111760 h 640080"/>
                  <a:gd name="connsiteX6" fmla="*/ 1209040 w 2184400"/>
                  <a:gd name="connsiteY6" fmla="*/ 304800 h 640080"/>
                  <a:gd name="connsiteX7" fmla="*/ 1209040 w 2184400"/>
                  <a:gd name="connsiteY7" fmla="*/ 426720 h 640080"/>
                  <a:gd name="connsiteX8" fmla="*/ 1320800 w 2184400"/>
                  <a:gd name="connsiteY8" fmla="*/ 538480 h 640080"/>
                  <a:gd name="connsiteX9" fmla="*/ 2174240 w 2184400"/>
                  <a:gd name="connsiteY9" fmla="*/ 538480 h 640080"/>
                  <a:gd name="connsiteX10" fmla="*/ 2174240 w 2184400"/>
                  <a:gd name="connsiteY10" fmla="*/ 640080 h 640080"/>
                  <a:gd name="connsiteX11" fmla="*/ 1249680 w 2184400"/>
                  <a:gd name="connsiteY11" fmla="*/ 640080 h 640080"/>
                  <a:gd name="connsiteX12" fmla="*/ 1066800 w 2184400"/>
                  <a:gd name="connsiteY12" fmla="*/ 426720 h 640080"/>
                  <a:gd name="connsiteX13" fmla="*/ 20320 w 2184400"/>
                  <a:gd name="connsiteY13" fmla="*/ 426720 h 640080"/>
                  <a:gd name="connsiteX14" fmla="*/ 0 w 2184400"/>
                  <a:gd name="connsiteY14" fmla="*/ 314960 h 640080"/>
                  <a:gd name="connsiteX0" fmla="*/ 0 w 2184400"/>
                  <a:gd name="connsiteY0" fmla="*/ 314960 h 640080"/>
                  <a:gd name="connsiteX1" fmla="*/ 1046480 w 2184400"/>
                  <a:gd name="connsiteY1" fmla="*/ 304800 h 640080"/>
                  <a:gd name="connsiteX2" fmla="*/ 1270000 w 2184400"/>
                  <a:gd name="connsiteY2" fmla="*/ 0 h 640080"/>
                  <a:gd name="connsiteX3" fmla="*/ 2184400 w 2184400"/>
                  <a:gd name="connsiteY3" fmla="*/ 0 h 640080"/>
                  <a:gd name="connsiteX4" fmla="*/ 2184400 w 2184400"/>
                  <a:gd name="connsiteY4" fmla="*/ 111760 h 640080"/>
                  <a:gd name="connsiteX5" fmla="*/ 1310640 w 2184400"/>
                  <a:gd name="connsiteY5" fmla="*/ 142240 h 640080"/>
                  <a:gd name="connsiteX6" fmla="*/ 1209040 w 2184400"/>
                  <a:gd name="connsiteY6" fmla="*/ 304800 h 640080"/>
                  <a:gd name="connsiteX7" fmla="*/ 1209040 w 2184400"/>
                  <a:gd name="connsiteY7" fmla="*/ 426720 h 640080"/>
                  <a:gd name="connsiteX8" fmla="*/ 1320800 w 2184400"/>
                  <a:gd name="connsiteY8" fmla="*/ 538480 h 640080"/>
                  <a:gd name="connsiteX9" fmla="*/ 2174240 w 2184400"/>
                  <a:gd name="connsiteY9" fmla="*/ 538480 h 640080"/>
                  <a:gd name="connsiteX10" fmla="*/ 2174240 w 2184400"/>
                  <a:gd name="connsiteY10" fmla="*/ 640080 h 640080"/>
                  <a:gd name="connsiteX11" fmla="*/ 1249680 w 2184400"/>
                  <a:gd name="connsiteY11" fmla="*/ 640080 h 640080"/>
                  <a:gd name="connsiteX12" fmla="*/ 1066800 w 2184400"/>
                  <a:gd name="connsiteY12" fmla="*/ 426720 h 640080"/>
                  <a:gd name="connsiteX13" fmla="*/ 20320 w 2184400"/>
                  <a:gd name="connsiteY13" fmla="*/ 426720 h 640080"/>
                  <a:gd name="connsiteX14" fmla="*/ 0 w 2184400"/>
                  <a:gd name="connsiteY14" fmla="*/ 314960 h 640080"/>
                  <a:gd name="connsiteX0" fmla="*/ 0 w 2184400"/>
                  <a:gd name="connsiteY0" fmla="*/ 314960 h 640080"/>
                  <a:gd name="connsiteX1" fmla="*/ 1046480 w 2184400"/>
                  <a:gd name="connsiteY1" fmla="*/ 304800 h 640080"/>
                  <a:gd name="connsiteX2" fmla="*/ 1270000 w 2184400"/>
                  <a:gd name="connsiteY2" fmla="*/ 0 h 640080"/>
                  <a:gd name="connsiteX3" fmla="*/ 2184400 w 2184400"/>
                  <a:gd name="connsiteY3" fmla="*/ 0 h 640080"/>
                  <a:gd name="connsiteX4" fmla="*/ 2174240 w 2184400"/>
                  <a:gd name="connsiteY4" fmla="*/ 142240 h 640080"/>
                  <a:gd name="connsiteX5" fmla="*/ 1310640 w 2184400"/>
                  <a:gd name="connsiteY5" fmla="*/ 142240 h 640080"/>
                  <a:gd name="connsiteX6" fmla="*/ 1209040 w 2184400"/>
                  <a:gd name="connsiteY6" fmla="*/ 304800 h 640080"/>
                  <a:gd name="connsiteX7" fmla="*/ 1209040 w 2184400"/>
                  <a:gd name="connsiteY7" fmla="*/ 426720 h 640080"/>
                  <a:gd name="connsiteX8" fmla="*/ 1320800 w 2184400"/>
                  <a:gd name="connsiteY8" fmla="*/ 538480 h 640080"/>
                  <a:gd name="connsiteX9" fmla="*/ 2174240 w 2184400"/>
                  <a:gd name="connsiteY9" fmla="*/ 538480 h 640080"/>
                  <a:gd name="connsiteX10" fmla="*/ 2174240 w 2184400"/>
                  <a:gd name="connsiteY10" fmla="*/ 640080 h 640080"/>
                  <a:gd name="connsiteX11" fmla="*/ 1249680 w 2184400"/>
                  <a:gd name="connsiteY11" fmla="*/ 640080 h 640080"/>
                  <a:gd name="connsiteX12" fmla="*/ 1066800 w 2184400"/>
                  <a:gd name="connsiteY12" fmla="*/ 426720 h 640080"/>
                  <a:gd name="connsiteX13" fmla="*/ 20320 w 2184400"/>
                  <a:gd name="connsiteY13" fmla="*/ 426720 h 640080"/>
                  <a:gd name="connsiteX14" fmla="*/ 0 w 2184400"/>
                  <a:gd name="connsiteY14" fmla="*/ 314960 h 640080"/>
                  <a:gd name="connsiteX0" fmla="*/ 0 w 2184400"/>
                  <a:gd name="connsiteY0" fmla="*/ 314960 h 640080"/>
                  <a:gd name="connsiteX1" fmla="*/ 1046480 w 2184400"/>
                  <a:gd name="connsiteY1" fmla="*/ 304800 h 640080"/>
                  <a:gd name="connsiteX2" fmla="*/ 1270000 w 2184400"/>
                  <a:gd name="connsiteY2" fmla="*/ 0 h 640080"/>
                  <a:gd name="connsiteX3" fmla="*/ 2184400 w 2184400"/>
                  <a:gd name="connsiteY3" fmla="*/ 50800 h 640080"/>
                  <a:gd name="connsiteX4" fmla="*/ 2174240 w 2184400"/>
                  <a:gd name="connsiteY4" fmla="*/ 142240 h 640080"/>
                  <a:gd name="connsiteX5" fmla="*/ 1310640 w 2184400"/>
                  <a:gd name="connsiteY5" fmla="*/ 142240 h 640080"/>
                  <a:gd name="connsiteX6" fmla="*/ 1209040 w 2184400"/>
                  <a:gd name="connsiteY6" fmla="*/ 304800 h 640080"/>
                  <a:gd name="connsiteX7" fmla="*/ 1209040 w 2184400"/>
                  <a:gd name="connsiteY7" fmla="*/ 426720 h 640080"/>
                  <a:gd name="connsiteX8" fmla="*/ 1320800 w 2184400"/>
                  <a:gd name="connsiteY8" fmla="*/ 538480 h 640080"/>
                  <a:gd name="connsiteX9" fmla="*/ 2174240 w 2184400"/>
                  <a:gd name="connsiteY9" fmla="*/ 538480 h 640080"/>
                  <a:gd name="connsiteX10" fmla="*/ 2174240 w 2184400"/>
                  <a:gd name="connsiteY10" fmla="*/ 640080 h 640080"/>
                  <a:gd name="connsiteX11" fmla="*/ 1249680 w 2184400"/>
                  <a:gd name="connsiteY11" fmla="*/ 640080 h 640080"/>
                  <a:gd name="connsiteX12" fmla="*/ 1066800 w 2184400"/>
                  <a:gd name="connsiteY12" fmla="*/ 426720 h 640080"/>
                  <a:gd name="connsiteX13" fmla="*/ 20320 w 2184400"/>
                  <a:gd name="connsiteY13" fmla="*/ 426720 h 640080"/>
                  <a:gd name="connsiteX14" fmla="*/ 0 w 2184400"/>
                  <a:gd name="connsiteY14" fmla="*/ 314960 h 640080"/>
                  <a:gd name="connsiteX0" fmla="*/ 0 w 2184400"/>
                  <a:gd name="connsiteY0" fmla="*/ 264160 h 589280"/>
                  <a:gd name="connsiteX1" fmla="*/ 1046480 w 2184400"/>
                  <a:gd name="connsiteY1" fmla="*/ 254000 h 589280"/>
                  <a:gd name="connsiteX2" fmla="*/ 1270000 w 2184400"/>
                  <a:gd name="connsiteY2" fmla="*/ 0 h 589280"/>
                  <a:gd name="connsiteX3" fmla="*/ 2184400 w 2184400"/>
                  <a:gd name="connsiteY3" fmla="*/ 0 h 589280"/>
                  <a:gd name="connsiteX4" fmla="*/ 2174240 w 2184400"/>
                  <a:gd name="connsiteY4" fmla="*/ 91440 h 589280"/>
                  <a:gd name="connsiteX5" fmla="*/ 1310640 w 2184400"/>
                  <a:gd name="connsiteY5" fmla="*/ 91440 h 589280"/>
                  <a:gd name="connsiteX6" fmla="*/ 1209040 w 2184400"/>
                  <a:gd name="connsiteY6" fmla="*/ 254000 h 589280"/>
                  <a:gd name="connsiteX7" fmla="*/ 1209040 w 2184400"/>
                  <a:gd name="connsiteY7" fmla="*/ 375920 h 589280"/>
                  <a:gd name="connsiteX8" fmla="*/ 1320800 w 2184400"/>
                  <a:gd name="connsiteY8" fmla="*/ 487680 h 589280"/>
                  <a:gd name="connsiteX9" fmla="*/ 2174240 w 2184400"/>
                  <a:gd name="connsiteY9" fmla="*/ 487680 h 589280"/>
                  <a:gd name="connsiteX10" fmla="*/ 2174240 w 2184400"/>
                  <a:gd name="connsiteY10" fmla="*/ 589280 h 589280"/>
                  <a:gd name="connsiteX11" fmla="*/ 1249680 w 2184400"/>
                  <a:gd name="connsiteY11" fmla="*/ 589280 h 589280"/>
                  <a:gd name="connsiteX12" fmla="*/ 1066800 w 2184400"/>
                  <a:gd name="connsiteY12" fmla="*/ 375920 h 589280"/>
                  <a:gd name="connsiteX13" fmla="*/ 20320 w 2184400"/>
                  <a:gd name="connsiteY13" fmla="*/ 375920 h 589280"/>
                  <a:gd name="connsiteX14" fmla="*/ 0 w 2184400"/>
                  <a:gd name="connsiteY14" fmla="*/ 264160 h 589280"/>
                  <a:gd name="connsiteX0" fmla="*/ 0 w 2184400"/>
                  <a:gd name="connsiteY0" fmla="*/ 264160 h 589280"/>
                  <a:gd name="connsiteX1" fmla="*/ 1046480 w 2184400"/>
                  <a:gd name="connsiteY1" fmla="*/ 254000 h 589280"/>
                  <a:gd name="connsiteX2" fmla="*/ 1270000 w 2184400"/>
                  <a:gd name="connsiteY2" fmla="*/ 0 h 589280"/>
                  <a:gd name="connsiteX3" fmla="*/ 2184400 w 2184400"/>
                  <a:gd name="connsiteY3" fmla="*/ 0 h 589280"/>
                  <a:gd name="connsiteX4" fmla="*/ 2174240 w 2184400"/>
                  <a:gd name="connsiteY4" fmla="*/ 91440 h 589280"/>
                  <a:gd name="connsiteX5" fmla="*/ 1310640 w 2184400"/>
                  <a:gd name="connsiteY5" fmla="*/ 91440 h 589280"/>
                  <a:gd name="connsiteX6" fmla="*/ 1209040 w 2184400"/>
                  <a:gd name="connsiteY6" fmla="*/ 254000 h 589280"/>
                  <a:gd name="connsiteX7" fmla="*/ 1209040 w 2184400"/>
                  <a:gd name="connsiteY7" fmla="*/ 375920 h 589280"/>
                  <a:gd name="connsiteX8" fmla="*/ 1320800 w 2184400"/>
                  <a:gd name="connsiteY8" fmla="*/ 487680 h 589280"/>
                  <a:gd name="connsiteX9" fmla="*/ 2174240 w 2184400"/>
                  <a:gd name="connsiteY9" fmla="*/ 487680 h 589280"/>
                  <a:gd name="connsiteX10" fmla="*/ 2174240 w 2184400"/>
                  <a:gd name="connsiteY10" fmla="*/ 589280 h 589280"/>
                  <a:gd name="connsiteX11" fmla="*/ 1249680 w 2184400"/>
                  <a:gd name="connsiteY11" fmla="*/ 589280 h 589280"/>
                  <a:gd name="connsiteX12" fmla="*/ 1066800 w 2184400"/>
                  <a:gd name="connsiteY12" fmla="*/ 375920 h 589280"/>
                  <a:gd name="connsiteX13" fmla="*/ 0 w 2184400"/>
                  <a:gd name="connsiteY13" fmla="*/ 386080 h 589280"/>
                  <a:gd name="connsiteX14" fmla="*/ 0 w 2184400"/>
                  <a:gd name="connsiteY14" fmla="*/ 264160 h 589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84400" h="589280">
                    <a:moveTo>
                      <a:pt x="0" y="264160"/>
                    </a:moveTo>
                    <a:lnTo>
                      <a:pt x="1046480" y="254000"/>
                    </a:lnTo>
                    <a:lnTo>
                      <a:pt x="1270000" y="0"/>
                    </a:lnTo>
                    <a:lnTo>
                      <a:pt x="2184400" y="0"/>
                    </a:lnTo>
                    <a:lnTo>
                      <a:pt x="2174240" y="91440"/>
                    </a:lnTo>
                    <a:lnTo>
                      <a:pt x="1310640" y="91440"/>
                    </a:lnTo>
                    <a:lnTo>
                      <a:pt x="1209040" y="254000"/>
                    </a:lnTo>
                    <a:lnTo>
                      <a:pt x="1209040" y="375920"/>
                    </a:lnTo>
                    <a:lnTo>
                      <a:pt x="1320800" y="487680"/>
                    </a:lnTo>
                    <a:lnTo>
                      <a:pt x="2174240" y="487680"/>
                    </a:lnTo>
                    <a:lnTo>
                      <a:pt x="2174240" y="589280"/>
                    </a:lnTo>
                    <a:lnTo>
                      <a:pt x="1249680" y="589280"/>
                    </a:lnTo>
                    <a:lnTo>
                      <a:pt x="1066800" y="375920"/>
                    </a:lnTo>
                    <a:lnTo>
                      <a:pt x="0" y="386080"/>
                    </a:lnTo>
                    <a:lnTo>
                      <a:pt x="0" y="264160"/>
                    </a:lnTo>
                    <a:close/>
                  </a:path>
                </a:pathLst>
              </a:cu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4FCEE4E6-91B7-70C4-2D21-91F589D92B91}"/>
                  </a:ext>
                </a:extLst>
              </p:cNvPr>
              <p:cNvCxnSpPr/>
              <p:nvPr/>
            </p:nvCxnSpPr>
            <p:spPr>
              <a:xfrm flipH="1">
                <a:off x="7279668" y="5486400"/>
                <a:ext cx="491165" cy="457200"/>
              </a:xfrm>
              <a:prstGeom prst="lin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C70849D7-33A8-BCE0-255D-4BC4EA0B137D}"/>
                  </a:ext>
                </a:extLst>
              </p:cNvPr>
              <p:cNvCxnSpPr/>
              <p:nvPr/>
            </p:nvCxnSpPr>
            <p:spPr>
              <a:xfrm>
                <a:off x="7677309" y="5486400"/>
                <a:ext cx="0" cy="457200"/>
              </a:xfrm>
              <a:prstGeom prst="lin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6EF25ECD-67FF-3D68-06E3-43007B17E842}"/>
                  </a:ext>
                </a:extLst>
              </p:cNvPr>
              <p:cNvCxnSpPr/>
              <p:nvPr/>
            </p:nvCxnSpPr>
            <p:spPr>
              <a:xfrm>
                <a:off x="7426663" y="5486400"/>
                <a:ext cx="507972" cy="416560"/>
              </a:xfrm>
              <a:prstGeom prst="lin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299" name="Rounded Rectangle 298">
              <a:extLst>
                <a:ext uri="{FF2B5EF4-FFF2-40B4-BE49-F238E27FC236}">
                  <a16:creationId xmlns:a16="http://schemas.microsoft.com/office/drawing/2014/main" id="{39297AAA-CE88-00A5-FB02-C118E5FDB3E1}"/>
                </a:ext>
              </a:extLst>
            </p:cNvPr>
            <p:cNvSpPr/>
            <p:nvPr/>
          </p:nvSpPr>
          <p:spPr>
            <a:xfrm>
              <a:off x="6512921" y="3133129"/>
              <a:ext cx="137160" cy="228600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4DD4080E-A5F4-42A7-927D-00019460FAFB}"/>
                </a:ext>
              </a:extLst>
            </p:cNvPr>
            <p:cNvGrpSpPr/>
            <p:nvPr/>
          </p:nvGrpSpPr>
          <p:grpSpPr>
            <a:xfrm>
              <a:off x="6893606" y="3349201"/>
              <a:ext cx="365760" cy="182880"/>
              <a:chOff x="6526648" y="5974080"/>
              <a:chExt cx="365760" cy="182880"/>
            </a:xfrm>
          </p:grpSpPr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1F28ED8F-66DC-FA64-7EB6-3D1DE7242B15}"/>
                  </a:ext>
                </a:extLst>
              </p:cNvPr>
              <p:cNvSpPr/>
              <p:nvPr/>
            </p:nvSpPr>
            <p:spPr>
              <a:xfrm>
                <a:off x="6709528" y="6032602"/>
                <a:ext cx="182880" cy="73152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74" name="Donut 373">
                <a:extLst>
                  <a:ext uri="{FF2B5EF4-FFF2-40B4-BE49-F238E27FC236}">
                    <a16:creationId xmlns:a16="http://schemas.microsoft.com/office/drawing/2014/main" id="{37ABFE3B-5CF5-4652-C103-38D20F8613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4027" y="5974080"/>
                <a:ext cx="109728" cy="182880"/>
              </a:xfrm>
              <a:prstGeom prst="donut">
                <a:avLst>
                  <a:gd name="adj" fmla="val 11992"/>
                </a:avLst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0A674943-8DA9-C97B-0002-AC3794F8A00C}"/>
                  </a:ext>
                </a:extLst>
              </p:cNvPr>
              <p:cNvSpPr/>
              <p:nvPr/>
            </p:nvSpPr>
            <p:spPr>
              <a:xfrm>
                <a:off x="6526648" y="6032602"/>
                <a:ext cx="182880" cy="73152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45EF5A7D-5858-D4DC-219A-7ED6138F4827}"/>
                </a:ext>
              </a:extLst>
            </p:cNvPr>
            <p:cNvGrpSpPr/>
            <p:nvPr/>
          </p:nvGrpSpPr>
          <p:grpSpPr>
            <a:xfrm>
              <a:off x="3444240" y="3344774"/>
              <a:ext cx="365760" cy="182880"/>
              <a:chOff x="6526648" y="5974080"/>
              <a:chExt cx="365760" cy="182880"/>
            </a:xfrm>
          </p:grpSpPr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0CABEB23-6843-337F-81F5-CA640E1EA196}"/>
                  </a:ext>
                </a:extLst>
              </p:cNvPr>
              <p:cNvSpPr/>
              <p:nvPr/>
            </p:nvSpPr>
            <p:spPr>
              <a:xfrm>
                <a:off x="6709528" y="6032602"/>
                <a:ext cx="182880" cy="73152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71" name="Donut 370">
                <a:extLst>
                  <a:ext uri="{FF2B5EF4-FFF2-40B4-BE49-F238E27FC236}">
                    <a16:creationId xmlns:a16="http://schemas.microsoft.com/office/drawing/2014/main" id="{2CC0B9ED-351B-74E3-A50F-7D30CFC8D9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4027" y="5974080"/>
                <a:ext cx="109728" cy="182880"/>
              </a:xfrm>
              <a:prstGeom prst="donut">
                <a:avLst>
                  <a:gd name="adj" fmla="val 11992"/>
                </a:avLst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582031BD-B9E4-F660-5661-4DC2E522A2B9}"/>
                  </a:ext>
                </a:extLst>
              </p:cNvPr>
              <p:cNvSpPr/>
              <p:nvPr/>
            </p:nvSpPr>
            <p:spPr>
              <a:xfrm>
                <a:off x="6526648" y="6032602"/>
                <a:ext cx="182880" cy="73152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</p:grp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9B7BE0F1-75FB-E0C3-F6C6-169E5623FC09}"/>
                </a:ext>
              </a:extLst>
            </p:cNvPr>
            <p:cNvSpPr/>
            <p:nvPr/>
          </p:nvSpPr>
          <p:spPr>
            <a:xfrm>
              <a:off x="3423920" y="3205480"/>
              <a:ext cx="137160" cy="457200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75464511-9CDF-BE28-3F34-2CE4343D2350}"/>
                </a:ext>
              </a:extLst>
            </p:cNvPr>
            <p:cNvSpPr/>
            <p:nvPr/>
          </p:nvSpPr>
          <p:spPr>
            <a:xfrm>
              <a:off x="3699166" y="3204032"/>
              <a:ext cx="137160" cy="457200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EC4CC6F6-C7D8-CBB7-9F3D-AA9BAEB8C07B}"/>
                </a:ext>
              </a:extLst>
            </p:cNvPr>
            <p:cNvGrpSpPr/>
            <p:nvPr/>
          </p:nvGrpSpPr>
          <p:grpSpPr>
            <a:xfrm>
              <a:off x="7142508" y="3205480"/>
              <a:ext cx="365760" cy="457200"/>
              <a:chOff x="7543800" y="1651000"/>
              <a:chExt cx="365760" cy="457200"/>
            </a:xfrm>
          </p:grpSpPr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F868B892-E69A-4265-51D5-176CC7C5EED8}"/>
                  </a:ext>
                </a:extLst>
              </p:cNvPr>
              <p:cNvSpPr/>
              <p:nvPr/>
            </p:nvSpPr>
            <p:spPr>
              <a:xfrm>
                <a:off x="7543800" y="1651000"/>
                <a:ext cx="137160" cy="457200"/>
              </a:xfrm>
              <a:prstGeom prst="ellipse">
                <a:avLst/>
              </a:prstGeom>
              <a:solidFill>
                <a:srgbClr val="C0504D"/>
              </a:solidFill>
              <a:ln w="25400" cap="flat" cmpd="sng" algn="ctr">
                <a:solidFill>
                  <a:srgbClr val="C0504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00C20EE5-A35A-0C09-DA35-81DB2BA5AEC5}"/>
                  </a:ext>
                </a:extLst>
              </p:cNvPr>
              <p:cNvSpPr/>
              <p:nvPr/>
            </p:nvSpPr>
            <p:spPr>
              <a:xfrm>
                <a:off x="7772400" y="1651000"/>
                <a:ext cx="137160" cy="457200"/>
              </a:xfrm>
              <a:prstGeom prst="ellipse">
                <a:avLst/>
              </a:prstGeom>
              <a:solidFill>
                <a:srgbClr val="C0504D"/>
              </a:solidFill>
              <a:ln w="25400" cap="flat" cmpd="sng" algn="ctr">
                <a:solidFill>
                  <a:srgbClr val="C0504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</p:grp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A630B231-4F5D-98A2-ABA0-E3A9CD217E9E}"/>
                </a:ext>
              </a:extLst>
            </p:cNvPr>
            <p:cNvSpPr/>
            <p:nvPr/>
          </p:nvSpPr>
          <p:spPr>
            <a:xfrm rot="19500000">
              <a:off x="8942450" y="2788177"/>
              <a:ext cx="83134" cy="59082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306" name="Donut 305">
              <a:extLst>
                <a:ext uri="{FF2B5EF4-FFF2-40B4-BE49-F238E27FC236}">
                  <a16:creationId xmlns:a16="http://schemas.microsoft.com/office/drawing/2014/main" id="{BC344909-FAB0-DF75-DD3D-C1A6AB97D9D9}"/>
                </a:ext>
              </a:extLst>
            </p:cNvPr>
            <p:cNvSpPr>
              <a:spLocks noChangeAspect="1"/>
            </p:cNvSpPr>
            <p:nvPr/>
          </p:nvSpPr>
          <p:spPr>
            <a:xfrm rot="19500000">
              <a:off x="8888327" y="2758987"/>
              <a:ext cx="109728" cy="182880"/>
            </a:xfrm>
            <a:prstGeom prst="donut">
              <a:avLst>
                <a:gd name="adj" fmla="val 11992"/>
              </a:avLst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ECBA8F5E-B939-E63D-913E-48F16F91E186}"/>
                </a:ext>
              </a:extLst>
            </p:cNvPr>
            <p:cNvSpPr/>
            <p:nvPr/>
          </p:nvSpPr>
          <p:spPr>
            <a:xfrm rot="19500000">
              <a:off x="8787659" y="2863194"/>
              <a:ext cx="182880" cy="73152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09B3E89E-6F36-2363-E5A0-B75709C8D61A}"/>
                </a:ext>
              </a:extLst>
            </p:cNvPr>
            <p:cNvGrpSpPr/>
            <p:nvPr/>
          </p:nvGrpSpPr>
          <p:grpSpPr>
            <a:xfrm rot="19500000">
              <a:off x="8549715" y="2758019"/>
              <a:ext cx="365760" cy="457200"/>
              <a:chOff x="5415280" y="1498600"/>
              <a:chExt cx="365760" cy="457200"/>
            </a:xfrm>
          </p:grpSpPr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B20809D5-5BEE-D751-62D0-DC384BBF28BB}"/>
                  </a:ext>
                </a:extLst>
              </p:cNvPr>
              <p:cNvSpPr/>
              <p:nvPr/>
            </p:nvSpPr>
            <p:spPr>
              <a:xfrm>
                <a:off x="5415280" y="1498600"/>
                <a:ext cx="137160" cy="457200"/>
              </a:xfrm>
              <a:prstGeom prst="ellipse">
                <a:avLst/>
              </a:prstGeom>
              <a:solidFill>
                <a:srgbClr val="C0504D"/>
              </a:solidFill>
              <a:ln w="25400" cap="flat" cmpd="sng" algn="ctr">
                <a:solidFill>
                  <a:srgbClr val="C0504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CD6F8B1D-0B47-F5BD-9048-478D80DCD200}"/>
                  </a:ext>
                </a:extLst>
              </p:cNvPr>
              <p:cNvSpPr/>
              <p:nvPr/>
            </p:nvSpPr>
            <p:spPr>
              <a:xfrm>
                <a:off x="5643880" y="1498600"/>
                <a:ext cx="137160" cy="457200"/>
              </a:xfrm>
              <a:prstGeom prst="ellipse">
                <a:avLst/>
              </a:prstGeom>
              <a:solidFill>
                <a:srgbClr val="C0504D"/>
              </a:solidFill>
              <a:ln w="25400" cap="flat" cmpd="sng" algn="ctr">
                <a:solidFill>
                  <a:srgbClr val="C0504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</p:grpSp>
        <p:sp>
          <p:nvSpPr>
            <p:cNvPr id="309" name="Diamond 308">
              <a:extLst>
                <a:ext uri="{FF2B5EF4-FFF2-40B4-BE49-F238E27FC236}">
                  <a16:creationId xmlns:a16="http://schemas.microsoft.com/office/drawing/2014/main" id="{2F2EF065-1E34-3387-761E-60E4C951762B}"/>
                </a:ext>
              </a:extLst>
            </p:cNvPr>
            <p:cNvSpPr>
              <a:spLocks noChangeAspect="1"/>
            </p:cNvSpPr>
            <p:nvPr/>
          </p:nvSpPr>
          <p:spPr>
            <a:xfrm rot="20580000">
              <a:off x="7994674" y="3267574"/>
              <a:ext cx="137160" cy="137160"/>
            </a:xfrm>
            <a:prstGeom prst="diamond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310" name="Diamond 309">
              <a:extLst>
                <a:ext uri="{FF2B5EF4-FFF2-40B4-BE49-F238E27FC236}">
                  <a16:creationId xmlns:a16="http://schemas.microsoft.com/office/drawing/2014/main" id="{B216D51A-1E2E-758C-7195-A29E93FA1B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7531" y="3369825"/>
              <a:ext cx="137160" cy="137160"/>
            </a:xfrm>
            <a:prstGeom prst="diamond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311" name="Diamond 310">
              <a:extLst>
                <a:ext uri="{FF2B5EF4-FFF2-40B4-BE49-F238E27FC236}">
                  <a16:creationId xmlns:a16="http://schemas.microsoft.com/office/drawing/2014/main" id="{A6315EAC-6551-CCB3-0E2E-D388916770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04237" y="3369825"/>
              <a:ext cx="137160" cy="137160"/>
            </a:xfrm>
            <a:prstGeom prst="diamond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312" name="Diamond 311">
              <a:extLst>
                <a:ext uri="{FF2B5EF4-FFF2-40B4-BE49-F238E27FC236}">
                  <a16:creationId xmlns:a16="http://schemas.microsoft.com/office/drawing/2014/main" id="{258E91F0-1216-57DA-5645-411C1B2753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4459" y="3365855"/>
              <a:ext cx="137160" cy="137160"/>
            </a:xfrm>
            <a:prstGeom prst="diamond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313" name="Diamond 312">
              <a:extLst>
                <a:ext uri="{FF2B5EF4-FFF2-40B4-BE49-F238E27FC236}">
                  <a16:creationId xmlns:a16="http://schemas.microsoft.com/office/drawing/2014/main" id="{6082556F-523E-457D-EC90-D16AAB9E35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9166" y="3365855"/>
              <a:ext cx="137160" cy="137160"/>
            </a:xfrm>
            <a:prstGeom prst="diamond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314" name="Diamond 313">
              <a:extLst>
                <a:ext uri="{FF2B5EF4-FFF2-40B4-BE49-F238E27FC236}">
                  <a16:creationId xmlns:a16="http://schemas.microsoft.com/office/drawing/2014/main" id="{211D1CC1-17F2-DB6B-C7DA-3F9D976E89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54616" y="3371064"/>
              <a:ext cx="137160" cy="137160"/>
            </a:xfrm>
            <a:prstGeom prst="diamond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315" name="Diamond 314">
              <a:extLst>
                <a:ext uri="{FF2B5EF4-FFF2-40B4-BE49-F238E27FC236}">
                  <a16:creationId xmlns:a16="http://schemas.microsoft.com/office/drawing/2014/main" id="{E84582A2-E5ED-F987-53B3-E0420CF8DD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83216" y="3365855"/>
              <a:ext cx="137160" cy="137160"/>
            </a:xfrm>
            <a:prstGeom prst="diamond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316" name="Diamond 315">
              <a:extLst>
                <a:ext uri="{FF2B5EF4-FFF2-40B4-BE49-F238E27FC236}">
                  <a16:creationId xmlns:a16="http://schemas.microsoft.com/office/drawing/2014/main" id="{E2A1767B-8230-8287-608F-6B046681DD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42508" y="3378988"/>
              <a:ext cx="137160" cy="137160"/>
            </a:xfrm>
            <a:prstGeom prst="diamond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317" name="Diamond 316">
              <a:extLst>
                <a:ext uri="{FF2B5EF4-FFF2-40B4-BE49-F238E27FC236}">
                  <a16:creationId xmlns:a16="http://schemas.microsoft.com/office/drawing/2014/main" id="{413021F5-19F3-C308-D8A9-DFC7FF0239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1108" y="3373779"/>
              <a:ext cx="137160" cy="137160"/>
            </a:xfrm>
            <a:prstGeom prst="diamond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92DC84C8-6302-7163-1CEC-542F11C8D921}"/>
                </a:ext>
              </a:extLst>
            </p:cNvPr>
            <p:cNvGrpSpPr/>
            <p:nvPr/>
          </p:nvGrpSpPr>
          <p:grpSpPr>
            <a:xfrm rot="19500000">
              <a:off x="8553681" y="2907934"/>
              <a:ext cx="365760" cy="142369"/>
              <a:chOff x="7749019" y="4419600"/>
              <a:chExt cx="365760" cy="142369"/>
            </a:xfrm>
          </p:grpSpPr>
          <p:sp>
            <p:nvSpPr>
              <p:cNvPr id="364" name="Diamond 363">
                <a:extLst>
                  <a:ext uri="{FF2B5EF4-FFF2-40B4-BE49-F238E27FC236}">
                    <a16:creationId xmlns:a16="http://schemas.microsoft.com/office/drawing/2014/main" id="{F19798F5-43B8-B9AF-6FA5-4B193742C7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9019" y="4424809"/>
                <a:ext cx="137160" cy="137160"/>
              </a:xfrm>
              <a:prstGeom prst="diamond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65" name="Diamond 364">
                <a:extLst>
                  <a:ext uri="{FF2B5EF4-FFF2-40B4-BE49-F238E27FC236}">
                    <a16:creationId xmlns:a16="http://schemas.microsoft.com/office/drawing/2014/main" id="{10CBE03A-1092-4595-EE39-C78A6730AD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77619" y="4419600"/>
                <a:ext cx="137160" cy="137160"/>
              </a:xfrm>
              <a:prstGeom prst="diamond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</p:grp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D1D4AE8A-B4CE-BAF2-20BE-B0F5C481069A}"/>
                </a:ext>
              </a:extLst>
            </p:cNvPr>
            <p:cNvSpPr/>
            <p:nvPr/>
          </p:nvSpPr>
          <p:spPr>
            <a:xfrm>
              <a:off x="2213428" y="3298253"/>
              <a:ext cx="91440" cy="274320"/>
            </a:xfrm>
            <a:prstGeom prst="ellipse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320" name="Diamond 319">
              <a:extLst>
                <a:ext uri="{FF2B5EF4-FFF2-40B4-BE49-F238E27FC236}">
                  <a16:creationId xmlns:a16="http://schemas.microsoft.com/office/drawing/2014/main" id="{C57BB801-7C72-38B2-872F-37860002C7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4597" y="3369825"/>
              <a:ext cx="137160" cy="137160"/>
            </a:xfrm>
            <a:prstGeom prst="diamond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15B869E2-60B6-25DC-CF9F-423261F7F705}"/>
                </a:ext>
              </a:extLst>
            </p:cNvPr>
            <p:cNvGrpSpPr/>
            <p:nvPr/>
          </p:nvGrpSpPr>
          <p:grpSpPr>
            <a:xfrm rot="2700000">
              <a:off x="8628955" y="3245179"/>
              <a:ext cx="137574" cy="646580"/>
              <a:chOff x="8645870" y="3323266"/>
              <a:chExt cx="137574" cy="646580"/>
            </a:xfrm>
          </p:grpSpPr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F7D5F2DA-23DD-009D-6ADB-24BE426A50C8}"/>
                  </a:ext>
                </a:extLst>
              </p:cNvPr>
              <p:cNvGrpSpPr/>
              <p:nvPr/>
            </p:nvGrpSpPr>
            <p:grpSpPr>
              <a:xfrm rot="10800000">
                <a:off x="8645870" y="3599006"/>
                <a:ext cx="137574" cy="370840"/>
                <a:chOff x="8508296" y="4114800"/>
                <a:chExt cx="137574" cy="370840"/>
              </a:xfrm>
            </p:grpSpPr>
            <p:sp>
              <p:nvSpPr>
                <p:cNvPr id="362" name="Isosceles Triangle 249">
                  <a:extLst>
                    <a:ext uri="{FF2B5EF4-FFF2-40B4-BE49-F238E27FC236}">
                      <a16:creationId xmlns:a16="http://schemas.microsoft.com/office/drawing/2014/main" id="{0CAB3A9E-6720-6982-D933-DB4301382114}"/>
                    </a:ext>
                  </a:extLst>
                </p:cNvPr>
                <p:cNvSpPr/>
                <p:nvPr/>
              </p:nvSpPr>
              <p:spPr>
                <a:xfrm>
                  <a:off x="8508710" y="4257040"/>
                  <a:ext cx="137160" cy="228600"/>
                </a:xfrm>
                <a:prstGeom prst="triangle">
                  <a:avLst/>
                </a:prstGeom>
                <a:solidFill>
                  <a:srgbClr val="9BBB59"/>
                </a:solidFill>
                <a:ln w="25400" cap="flat" cmpd="sng" algn="ctr">
                  <a:solidFill>
                    <a:srgbClr val="9BBB5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sym typeface="Helvetica"/>
                  </a:endParaRPr>
                </a:p>
              </p:txBody>
            </p:sp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0E2825FA-672C-E1AA-0FA1-F9BBB675E3F3}"/>
                    </a:ext>
                  </a:extLst>
                </p:cNvPr>
                <p:cNvSpPr/>
                <p:nvPr/>
              </p:nvSpPr>
              <p:spPr>
                <a:xfrm>
                  <a:off x="8508296" y="4114800"/>
                  <a:ext cx="137160" cy="228600"/>
                </a:xfrm>
                <a:prstGeom prst="rect">
                  <a:avLst/>
                </a:prstGeom>
                <a:solidFill>
                  <a:srgbClr val="9BBB59"/>
                </a:solidFill>
                <a:ln w="25400" cap="flat" cmpd="sng" algn="ctr">
                  <a:solidFill>
                    <a:srgbClr val="9BBB5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sym typeface="Helvetica"/>
                  </a:endParaRPr>
                </a:p>
              </p:txBody>
            </p:sp>
          </p:grp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2EA8DDB0-EA3F-5E76-AC81-212835C42C6D}"/>
                  </a:ext>
                </a:extLst>
              </p:cNvPr>
              <p:cNvSpPr/>
              <p:nvPr/>
            </p:nvSpPr>
            <p:spPr>
              <a:xfrm rot="2700000">
                <a:off x="8611798" y="3414706"/>
                <a:ext cx="228600" cy="45720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</p:grpSp>
        <p:sp>
          <p:nvSpPr>
            <p:cNvPr id="322" name="TextBox 321">
              <a:extLst>
                <a:ext uri="{FF2B5EF4-FFF2-40B4-BE49-F238E27FC236}">
                  <a16:creationId xmlns:a16="http://schemas.microsoft.com/office/drawing/2014/main" id="{77E5D55F-6F31-F19F-20C3-B920D5D72AA0}"/>
                </a:ext>
              </a:extLst>
            </p:cNvPr>
            <p:cNvSpPr txBox="1"/>
            <p:nvPr/>
          </p:nvSpPr>
          <p:spPr>
            <a:xfrm>
              <a:off x="5389085" y="2344271"/>
              <a:ext cx="8537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sym typeface="Helvetica"/>
                </a:rPr>
                <a:t>Vault shield wall</a:t>
              </a:r>
            </a:p>
          </p:txBody>
        </p: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F7FF8190-13D5-DB65-D9BC-D091AD0A8C2D}"/>
                </a:ext>
              </a:extLst>
            </p:cNvPr>
            <p:cNvSpPr txBox="1"/>
            <p:nvPr/>
          </p:nvSpPr>
          <p:spPr>
            <a:xfrm>
              <a:off x="3213122" y="3913824"/>
              <a:ext cx="660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9BBB59"/>
                  </a:solidFill>
                  <a:effectLst/>
                  <a:uLnTx/>
                  <a:uFillTx/>
                  <a:sym typeface="Helvetica"/>
                </a:rPr>
                <a:t>Toroid</a:t>
              </a:r>
            </a:p>
          </p:txBody>
        </p:sp>
        <p:cxnSp>
          <p:nvCxnSpPr>
            <p:cNvPr id="324" name="Straight Arrow Connector 323">
              <a:extLst>
                <a:ext uri="{FF2B5EF4-FFF2-40B4-BE49-F238E27FC236}">
                  <a16:creationId xmlns:a16="http://schemas.microsoft.com/office/drawing/2014/main" id="{1C68D079-353C-803A-33D4-C13AD610FB75}"/>
                </a:ext>
              </a:extLst>
            </p:cNvPr>
            <p:cNvCxnSpPr/>
            <p:nvPr/>
          </p:nvCxnSpPr>
          <p:spPr>
            <a:xfrm flipV="1">
              <a:off x="3618791" y="3553984"/>
              <a:ext cx="0" cy="366050"/>
            </a:xfrm>
            <a:prstGeom prst="straightConnector1">
              <a:avLst/>
            </a:prstGeom>
            <a:noFill/>
            <a:ln w="2857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  <a:tailEnd type="triangle" w="med" len="lg"/>
            </a:ln>
            <a:effectLst/>
          </p:spPr>
        </p:cxnSp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id="{8C808BD1-7EE3-7C2C-C012-F4A069F7B2D4}"/>
                </a:ext>
              </a:extLst>
            </p:cNvPr>
            <p:cNvSpPr txBox="1"/>
            <p:nvPr/>
          </p:nvSpPr>
          <p:spPr>
            <a:xfrm>
              <a:off x="1065719" y="2631949"/>
              <a:ext cx="10134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9BBB59"/>
                  </a:solidFill>
                  <a:effectLst/>
                  <a:uLnTx/>
                  <a:uFillTx/>
                  <a:sym typeface="Helvetica"/>
                </a:rPr>
                <a:t>YAG screen</a:t>
              </a:r>
            </a:p>
          </p:txBody>
        </p:sp>
        <p:cxnSp>
          <p:nvCxnSpPr>
            <p:cNvPr id="326" name="Straight Arrow Connector 325">
              <a:extLst>
                <a:ext uri="{FF2B5EF4-FFF2-40B4-BE49-F238E27FC236}">
                  <a16:creationId xmlns:a16="http://schemas.microsoft.com/office/drawing/2014/main" id="{B9C12004-C23A-33F7-AD46-47D84621D191}"/>
                </a:ext>
              </a:extLst>
            </p:cNvPr>
            <p:cNvCxnSpPr/>
            <p:nvPr/>
          </p:nvCxnSpPr>
          <p:spPr>
            <a:xfrm>
              <a:off x="6082298" y="2769677"/>
              <a:ext cx="219506" cy="26379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tailEnd type="triangle" w="med" len="lg"/>
            </a:ln>
            <a:effectLst/>
          </p:spPr>
        </p:cxn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ABCA5326-F596-A763-9300-420A69804389}"/>
                </a:ext>
              </a:extLst>
            </p:cNvPr>
            <p:cNvSpPr txBox="1"/>
            <p:nvPr/>
          </p:nvSpPr>
          <p:spPr>
            <a:xfrm>
              <a:off x="7391262" y="3886616"/>
              <a:ext cx="16702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9BBB59"/>
                  </a:solidFill>
                  <a:effectLst/>
                  <a:uLnTx/>
                  <a:uFillTx/>
                  <a:sym typeface="Helvetica"/>
                </a:rPr>
                <a:t>Dump screen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sym typeface="Helvetica"/>
                </a:rPr>
                <a:t>/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sym typeface="Helvetica"/>
                </a:rPr>
                <a:t>FC</a:t>
              </a:r>
            </a:p>
          </p:txBody>
        </p:sp>
        <p:cxnSp>
          <p:nvCxnSpPr>
            <p:cNvPr id="328" name="Straight Arrow Connector 327">
              <a:extLst>
                <a:ext uri="{FF2B5EF4-FFF2-40B4-BE49-F238E27FC236}">
                  <a16:creationId xmlns:a16="http://schemas.microsoft.com/office/drawing/2014/main" id="{C54209D9-A93A-02C1-DC87-989EEDD68648}"/>
                </a:ext>
              </a:extLst>
            </p:cNvPr>
            <p:cNvCxnSpPr/>
            <p:nvPr/>
          </p:nvCxnSpPr>
          <p:spPr>
            <a:xfrm flipV="1">
              <a:off x="8876470" y="3594444"/>
              <a:ext cx="38930" cy="325590"/>
            </a:xfrm>
            <a:prstGeom prst="straightConnector1">
              <a:avLst/>
            </a:prstGeom>
            <a:noFill/>
            <a:ln w="28575" cap="flat" cmpd="sng" algn="ctr">
              <a:solidFill>
                <a:srgbClr val="8064A2"/>
              </a:solidFill>
              <a:prstDash val="solid"/>
              <a:tailEnd type="triangle" w="med" len="lg"/>
            </a:ln>
            <a:effectLst/>
          </p:spPr>
        </p:cxnSp>
        <p:sp>
          <p:nvSpPr>
            <p:cNvPr id="329" name="TextBox 328">
              <a:extLst>
                <a:ext uri="{FF2B5EF4-FFF2-40B4-BE49-F238E27FC236}">
                  <a16:creationId xmlns:a16="http://schemas.microsoft.com/office/drawing/2014/main" id="{020542FA-3435-607C-9C79-19E2C802429F}"/>
                </a:ext>
              </a:extLst>
            </p:cNvPr>
            <p:cNvSpPr txBox="1"/>
            <p:nvPr/>
          </p:nvSpPr>
          <p:spPr>
            <a:xfrm>
              <a:off x="2641468" y="2631949"/>
              <a:ext cx="5987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9BBB59"/>
                  </a:solidFill>
                  <a:effectLst/>
                  <a:uLnTx/>
                  <a:uFillTx/>
                  <a:sym typeface="Helvetica"/>
                </a:rPr>
                <a:t>BPMs</a:t>
              </a:r>
            </a:p>
          </p:txBody>
        </p:sp>
        <p:cxnSp>
          <p:nvCxnSpPr>
            <p:cNvPr id="330" name="Straight Arrow Connector 329">
              <a:extLst>
                <a:ext uri="{FF2B5EF4-FFF2-40B4-BE49-F238E27FC236}">
                  <a16:creationId xmlns:a16="http://schemas.microsoft.com/office/drawing/2014/main" id="{3C66938D-3800-5296-F4B1-366427522EE6}"/>
                </a:ext>
              </a:extLst>
            </p:cNvPr>
            <p:cNvCxnSpPr/>
            <p:nvPr/>
          </p:nvCxnSpPr>
          <p:spPr>
            <a:xfrm>
              <a:off x="3116165" y="2884871"/>
              <a:ext cx="307755" cy="459903"/>
            </a:xfrm>
            <a:prstGeom prst="straightConnector1">
              <a:avLst/>
            </a:prstGeom>
            <a:noFill/>
            <a:ln w="28575" cap="flat" cmpd="sng" algn="ctr">
              <a:solidFill>
                <a:srgbClr val="9BBB59"/>
              </a:solidFill>
              <a:prstDash val="solid"/>
              <a:tailEnd type="triangle" w="med" len="lg"/>
            </a:ln>
            <a:effectLst/>
          </p:spPr>
        </p:cxnSp>
        <p:cxnSp>
          <p:nvCxnSpPr>
            <p:cNvPr id="331" name="Straight Arrow Connector 330">
              <a:extLst>
                <a:ext uri="{FF2B5EF4-FFF2-40B4-BE49-F238E27FC236}">
                  <a16:creationId xmlns:a16="http://schemas.microsoft.com/office/drawing/2014/main" id="{644439B5-B20B-F071-90AF-15994516B38E}"/>
                </a:ext>
              </a:extLst>
            </p:cNvPr>
            <p:cNvCxnSpPr/>
            <p:nvPr/>
          </p:nvCxnSpPr>
          <p:spPr>
            <a:xfrm>
              <a:off x="3276600" y="2884871"/>
              <a:ext cx="442653" cy="386116"/>
            </a:xfrm>
            <a:prstGeom prst="straightConnector1">
              <a:avLst/>
            </a:prstGeom>
            <a:noFill/>
            <a:ln w="28575" cap="flat" cmpd="sng" algn="ctr">
              <a:solidFill>
                <a:srgbClr val="9BBB59"/>
              </a:solidFill>
              <a:prstDash val="solid"/>
              <a:tailEnd type="triangle" w="med" len="lg"/>
            </a:ln>
            <a:effectLst/>
          </p:spPr>
        </p:cxnSp>
        <p:cxnSp>
          <p:nvCxnSpPr>
            <p:cNvPr id="332" name="Straight Arrow Connector 331">
              <a:extLst>
                <a:ext uri="{FF2B5EF4-FFF2-40B4-BE49-F238E27FC236}">
                  <a16:creationId xmlns:a16="http://schemas.microsoft.com/office/drawing/2014/main" id="{734328B4-F55D-2F6E-F546-5B50BCE399E6}"/>
                </a:ext>
              </a:extLst>
            </p:cNvPr>
            <p:cNvCxnSpPr/>
            <p:nvPr/>
          </p:nvCxnSpPr>
          <p:spPr>
            <a:xfrm flipH="1">
              <a:off x="2440358" y="2884871"/>
              <a:ext cx="302842" cy="464330"/>
            </a:xfrm>
            <a:prstGeom prst="straightConnector1">
              <a:avLst/>
            </a:prstGeom>
            <a:noFill/>
            <a:ln w="28575" cap="flat" cmpd="sng" algn="ctr">
              <a:solidFill>
                <a:srgbClr val="9BBB59"/>
              </a:solidFill>
              <a:prstDash val="solid"/>
              <a:tailEnd type="triangle" w="med" len="lg"/>
            </a:ln>
            <a:effectLst/>
          </p:spPr>
        </p:cxnSp>
        <p:cxnSp>
          <p:nvCxnSpPr>
            <p:cNvPr id="333" name="Straight Arrow Connector 332">
              <a:extLst>
                <a:ext uri="{FF2B5EF4-FFF2-40B4-BE49-F238E27FC236}">
                  <a16:creationId xmlns:a16="http://schemas.microsoft.com/office/drawing/2014/main" id="{D56BAEF4-9F14-C1D4-D02C-BCD63FA2F62E}"/>
                </a:ext>
              </a:extLst>
            </p:cNvPr>
            <p:cNvCxnSpPr/>
            <p:nvPr/>
          </p:nvCxnSpPr>
          <p:spPr>
            <a:xfrm flipH="1">
              <a:off x="2143177" y="2884871"/>
              <a:ext cx="466830" cy="329132"/>
            </a:xfrm>
            <a:prstGeom prst="straightConnector1">
              <a:avLst/>
            </a:prstGeom>
            <a:noFill/>
            <a:ln w="28575" cap="flat" cmpd="sng" algn="ctr">
              <a:solidFill>
                <a:srgbClr val="9BBB59"/>
              </a:solidFill>
              <a:prstDash val="solid"/>
              <a:tailEnd type="triangle" w="med" len="lg"/>
            </a:ln>
            <a:effectLst/>
          </p:spPr>
        </p:cxnSp>
        <p:cxnSp>
          <p:nvCxnSpPr>
            <p:cNvPr id="334" name="Straight Arrow Connector 333">
              <a:extLst>
                <a:ext uri="{FF2B5EF4-FFF2-40B4-BE49-F238E27FC236}">
                  <a16:creationId xmlns:a16="http://schemas.microsoft.com/office/drawing/2014/main" id="{551A7E3D-B2A6-394A-A993-007F34BE6F7B}"/>
                </a:ext>
              </a:extLst>
            </p:cNvPr>
            <p:cNvCxnSpPr/>
            <p:nvPr/>
          </p:nvCxnSpPr>
          <p:spPr>
            <a:xfrm flipV="1">
              <a:off x="6512921" y="3590759"/>
              <a:ext cx="251739" cy="366050"/>
            </a:xfrm>
            <a:prstGeom prst="straightConnector1">
              <a:avLst/>
            </a:prstGeom>
            <a:noFill/>
            <a:ln w="28575" cap="flat" cmpd="sng" algn="ctr">
              <a:solidFill>
                <a:srgbClr val="9BBB59"/>
              </a:solidFill>
              <a:prstDash val="solid"/>
              <a:tailEnd type="triangle" w="med" len="lg"/>
            </a:ln>
            <a:effectLst/>
          </p:spPr>
        </p:cxnSp>
        <p:sp>
          <p:nvSpPr>
            <p:cNvPr id="335" name="Rounded Rectangle 334">
              <a:extLst>
                <a:ext uri="{FF2B5EF4-FFF2-40B4-BE49-F238E27FC236}">
                  <a16:creationId xmlns:a16="http://schemas.microsoft.com/office/drawing/2014/main" id="{C3BE8538-906C-3E79-DA53-9D70F8BAB4C6}"/>
                </a:ext>
              </a:extLst>
            </p:cNvPr>
            <p:cNvSpPr/>
            <p:nvPr/>
          </p:nvSpPr>
          <p:spPr>
            <a:xfrm>
              <a:off x="6661382" y="3369825"/>
              <a:ext cx="137160" cy="137160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66F47FB6-4167-D678-1D39-28FE67EADAFC}"/>
                </a:ext>
              </a:extLst>
            </p:cNvPr>
            <p:cNvGrpSpPr/>
            <p:nvPr/>
          </p:nvGrpSpPr>
          <p:grpSpPr>
            <a:xfrm>
              <a:off x="3886200" y="3193245"/>
              <a:ext cx="1529070" cy="360739"/>
              <a:chOff x="3886200" y="3193245"/>
              <a:chExt cx="1529070" cy="360739"/>
            </a:xfrm>
          </p:grpSpPr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24DEBC6B-04A6-2FAB-0D25-1F22B48CA930}"/>
                  </a:ext>
                </a:extLst>
              </p:cNvPr>
              <p:cNvSpPr/>
              <p:nvPr/>
            </p:nvSpPr>
            <p:spPr>
              <a:xfrm rot="1232230" flipV="1">
                <a:off x="5092034" y="3334390"/>
                <a:ext cx="212353" cy="73346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46C847C3-C2CF-FD09-B518-BD3C4026F2EF}"/>
                  </a:ext>
                </a:extLst>
              </p:cNvPr>
              <p:cNvSpPr/>
              <p:nvPr/>
            </p:nvSpPr>
            <p:spPr>
              <a:xfrm rot="20091393" flipV="1">
                <a:off x="3967921" y="3319095"/>
                <a:ext cx="212353" cy="73346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2211C01-2C1A-39C6-93AC-E4C17D426758}"/>
                  </a:ext>
                </a:extLst>
              </p:cNvPr>
              <p:cNvSpPr/>
              <p:nvPr/>
            </p:nvSpPr>
            <p:spPr>
              <a:xfrm flipV="1">
                <a:off x="4152047" y="3265025"/>
                <a:ext cx="953353" cy="84175"/>
              </a:xfrm>
              <a:prstGeom prst="rect">
                <a:avLst/>
              </a:prstGeom>
              <a:solidFill>
                <a:sysClr val="window" lastClr="FFFFFF">
                  <a:lumMod val="7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54" name="Rounded Rectangle 353">
                <a:extLst>
                  <a:ext uri="{FF2B5EF4-FFF2-40B4-BE49-F238E27FC236}">
                    <a16:creationId xmlns:a16="http://schemas.microsoft.com/office/drawing/2014/main" id="{109B23DA-BFBE-D14A-902F-A987DE02F674}"/>
                  </a:ext>
                </a:extLst>
              </p:cNvPr>
              <p:cNvSpPr/>
              <p:nvPr/>
            </p:nvSpPr>
            <p:spPr>
              <a:xfrm>
                <a:off x="4450080" y="3193245"/>
                <a:ext cx="365760" cy="228600"/>
              </a:xfrm>
              <a:prstGeom prst="roundRect">
                <a:avLst/>
              </a:prstGeom>
              <a:pattFill prst="dkVert">
                <a:fgClr>
                  <a:srgbClr val="4BACC6">
                    <a:lumMod val="50000"/>
                  </a:srgbClr>
                </a:fgClr>
                <a:bgClr>
                  <a:srgbClr val="4BACC6">
                    <a:lumMod val="60000"/>
                    <a:lumOff val="40000"/>
                  </a:srgbClr>
                </a:bgClr>
              </a:patt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065CEFBD-F626-C563-CA2B-EC2091F9E48D}"/>
                  </a:ext>
                </a:extLst>
              </p:cNvPr>
              <p:cNvGrpSpPr/>
              <p:nvPr/>
            </p:nvGrpSpPr>
            <p:grpSpPr>
              <a:xfrm>
                <a:off x="3886200" y="3205835"/>
                <a:ext cx="358140" cy="348149"/>
                <a:chOff x="3886200" y="3205835"/>
                <a:chExt cx="358140" cy="348149"/>
              </a:xfrm>
            </p:grpSpPr>
            <p:sp>
              <p:nvSpPr>
                <p:cNvPr id="358" name="Rounded Rectangle 357">
                  <a:extLst>
                    <a:ext uri="{FF2B5EF4-FFF2-40B4-BE49-F238E27FC236}">
                      <a16:creationId xmlns:a16="http://schemas.microsoft.com/office/drawing/2014/main" id="{9464E7B7-1400-1E6C-56AE-56814F5E4682}"/>
                    </a:ext>
                  </a:extLst>
                </p:cNvPr>
                <p:cNvSpPr/>
                <p:nvPr/>
              </p:nvSpPr>
              <p:spPr>
                <a:xfrm>
                  <a:off x="3886200" y="3325384"/>
                  <a:ext cx="137160" cy="228600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sym typeface="Helvetica"/>
                  </a:endParaRPr>
                </a:p>
              </p:txBody>
            </p:sp>
            <p:sp>
              <p:nvSpPr>
                <p:cNvPr id="359" name="Rounded Rectangle 358">
                  <a:extLst>
                    <a:ext uri="{FF2B5EF4-FFF2-40B4-BE49-F238E27FC236}">
                      <a16:creationId xmlns:a16="http://schemas.microsoft.com/office/drawing/2014/main" id="{FE2EF02F-B4BE-D537-1C71-B40AE0DA7DCA}"/>
                    </a:ext>
                  </a:extLst>
                </p:cNvPr>
                <p:cNvSpPr/>
                <p:nvPr/>
              </p:nvSpPr>
              <p:spPr>
                <a:xfrm>
                  <a:off x="4107180" y="3205835"/>
                  <a:ext cx="137160" cy="228600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sym typeface="Helvetica"/>
                  </a:endParaRPr>
                </a:p>
              </p:txBody>
            </p:sp>
          </p:grpSp>
          <p:sp>
            <p:nvSpPr>
              <p:cNvPr id="356" name="Rounded Rectangle 355">
                <a:extLst>
                  <a:ext uri="{FF2B5EF4-FFF2-40B4-BE49-F238E27FC236}">
                    <a16:creationId xmlns:a16="http://schemas.microsoft.com/office/drawing/2014/main" id="{8BE6C043-CAAE-B765-BD47-5EF3D3F86EB9}"/>
                  </a:ext>
                </a:extLst>
              </p:cNvPr>
              <p:cNvSpPr/>
              <p:nvPr/>
            </p:nvSpPr>
            <p:spPr>
              <a:xfrm>
                <a:off x="5034895" y="3205480"/>
                <a:ext cx="137160" cy="228600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57" name="Rounded Rectangle 356">
                <a:extLst>
                  <a:ext uri="{FF2B5EF4-FFF2-40B4-BE49-F238E27FC236}">
                    <a16:creationId xmlns:a16="http://schemas.microsoft.com/office/drawing/2014/main" id="{EA45129D-E9C1-6C19-F0B0-79D952E9D9C6}"/>
                  </a:ext>
                </a:extLst>
              </p:cNvPr>
              <p:cNvSpPr/>
              <p:nvPr/>
            </p:nvSpPr>
            <p:spPr>
              <a:xfrm>
                <a:off x="5278110" y="3314700"/>
                <a:ext cx="137160" cy="228600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</p:grpSp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E0E7C633-B928-538B-0CB5-E70157BE4002}"/>
                </a:ext>
              </a:extLst>
            </p:cNvPr>
            <p:cNvGrpSpPr/>
            <p:nvPr/>
          </p:nvGrpSpPr>
          <p:grpSpPr>
            <a:xfrm>
              <a:off x="4283320" y="2681134"/>
              <a:ext cx="137574" cy="370840"/>
              <a:chOff x="4283320" y="2579251"/>
              <a:chExt cx="137574" cy="370840"/>
            </a:xfrm>
          </p:grpSpPr>
          <p:sp>
            <p:nvSpPr>
              <p:cNvPr id="349" name="Isosceles Triangle 236">
                <a:extLst>
                  <a:ext uri="{FF2B5EF4-FFF2-40B4-BE49-F238E27FC236}">
                    <a16:creationId xmlns:a16="http://schemas.microsoft.com/office/drawing/2014/main" id="{F34F4CEF-851C-297C-D2A2-358113B82BF0}"/>
                  </a:ext>
                </a:extLst>
              </p:cNvPr>
              <p:cNvSpPr/>
              <p:nvPr/>
            </p:nvSpPr>
            <p:spPr>
              <a:xfrm>
                <a:off x="4283734" y="2721491"/>
                <a:ext cx="137160" cy="228600"/>
              </a:xfrm>
              <a:prstGeom prst="triangl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BE964319-E1B8-BED9-48A9-FE06BC9B9F46}"/>
                  </a:ext>
                </a:extLst>
              </p:cNvPr>
              <p:cNvSpPr/>
              <p:nvPr/>
            </p:nvSpPr>
            <p:spPr>
              <a:xfrm>
                <a:off x="4283320" y="2579251"/>
                <a:ext cx="137160" cy="228600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</p:grp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7F0629BB-C14C-F8A8-C407-62EB3E51FD97}"/>
                </a:ext>
              </a:extLst>
            </p:cNvPr>
            <p:cNvSpPr/>
            <p:nvPr/>
          </p:nvSpPr>
          <p:spPr>
            <a:xfrm rot="18900000">
              <a:off x="4244340" y="3129209"/>
              <a:ext cx="228600" cy="45720"/>
            </a:xfrm>
            <a:prstGeom prst="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8FDC93C4-F35C-E803-7285-FBB43A811975}"/>
                </a:ext>
              </a:extLst>
            </p:cNvPr>
            <p:cNvGrpSpPr/>
            <p:nvPr/>
          </p:nvGrpSpPr>
          <p:grpSpPr>
            <a:xfrm>
              <a:off x="4844861" y="2680339"/>
              <a:ext cx="137574" cy="370840"/>
              <a:chOff x="4845275" y="2579310"/>
              <a:chExt cx="137574" cy="370840"/>
            </a:xfrm>
          </p:grpSpPr>
          <p:sp>
            <p:nvSpPr>
              <p:cNvPr id="347" name="Isosceles Triangle 234">
                <a:extLst>
                  <a:ext uri="{FF2B5EF4-FFF2-40B4-BE49-F238E27FC236}">
                    <a16:creationId xmlns:a16="http://schemas.microsoft.com/office/drawing/2014/main" id="{8E07AFCD-1212-75C1-6FE4-F0E249444CDE}"/>
                  </a:ext>
                </a:extLst>
              </p:cNvPr>
              <p:cNvSpPr/>
              <p:nvPr/>
            </p:nvSpPr>
            <p:spPr>
              <a:xfrm>
                <a:off x="4845689" y="2721550"/>
                <a:ext cx="137160" cy="228600"/>
              </a:xfrm>
              <a:prstGeom prst="triangl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655C6FC7-76A7-74F9-DB3B-913270961B65}"/>
                  </a:ext>
                </a:extLst>
              </p:cNvPr>
              <p:cNvSpPr/>
              <p:nvPr/>
            </p:nvSpPr>
            <p:spPr>
              <a:xfrm>
                <a:off x="4845275" y="2579310"/>
                <a:ext cx="137160" cy="228600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Helvetica"/>
                </a:endParaRPr>
              </a:p>
            </p:txBody>
          </p:sp>
        </p:grp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D262141F-6953-10BB-7D7C-FA86384693AD}"/>
                </a:ext>
              </a:extLst>
            </p:cNvPr>
            <p:cNvSpPr/>
            <p:nvPr/>
          </p:nvSpPr>
          <p:spPr>
            <a:xfrm rot="18900000">
              <a:off x="4806295" y="3129268"/>
              <a:ext cx="228600" cy="45720"/>
            </a:xfrm>
            <a:prstGeom prst="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341" name="Rounded Rectangle 340">
              <a:extLst>
                <a:ext uri="{FF2B5EF4-FFF2-40B4-BE49-F238E27FC236}">
                  <a16:creationId xmlns:a16="http://schemas.microsoft.com/office/drawing/2014/main" id="{876CF0B4-CF64-DA17-60CE-E1CB8FB408F6}"/>
                </a:ext>
              </a:extLst>
            </p:cNvPr>
            <p:cNvSpPr/>
            <p:nvPr/>
          </p:nvSpPr>
          <p:spPr>
            <a:xfrm>
              <a:off x="3842148" y="2579251"/>
              <a:ext cx="1611773" cy="1483659"/>
            </a:xfrm>
            <a:prstGeom prst="roundRect">
              <a:avLst/>
            </a:prstGeom>
            <a:solidFill>
              <a:sysClr val="window" lastClr="FFFFFF">
                <a:lumMod val="65000"/>
                <a:alpha val="75000"/>
              </a:sysClr>
            </a:solidFill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sym typeface="Helvetica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sym typeface="Helvetica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sym typeface="Helvetica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sym typeface="Helvetica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sym typeface="Helvetica"/>
                </a:rPr>
                <a:t>Laser heater</a:t>
              </a:r>
            </a:p>
          </p:txBody>
        </p:sp>
        <p:sp>
          <p:nvSpPr>
            <p:cNvPr id="342" name="Rounded Rectangle 341">
              <a:extLst>
                <a:ext uri="{FF2B5EF4-FFF2-40B4-BE49-F238E27FC236}">
                  <a16:creationId xmlns:a16="http://schemas.microsoft.com/office/drawing/2014/main" id="{EF36C496-6055-8A34-9F70-D32E2C2D46CE}"/>
                </a:ext>
              </a:extLst>
            </p:cNvPr>
            <p:cNvSpPr/>
            <p:nvPr/>
          </p:nvSpPr>
          <p:spPr>
            <a:xfrm rot="19500000">
              <a:off x="8871239" y="2496791"/>
              <a:ext cx="137160" cy="228600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6939C1C0-C67C-6496-C72A-E2E69D2F6161}"/>
                </a:ext>
              </a:extLst>
            </p:cNvPr>
            <p:cNvSpPr txBox="1"/>
            <p:nvPr/>
          </p:nvSpPr>
          <p:spPr>
            <a:xfrm>
              <a:off x="6723904" y="2332279"/>
              <a:ext cx="10751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9BBB59"/>
                  </a:solidFill>
                  <a:effectLst/>
                  <a:uLnTx/>
                  <a:uFillTx/>
                  <a:sym typeface="Helvetica"/>
                </a:rPr>
                <a:t>OTR screens</a:t>
              </a:r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A15D0E0F-4215-9ADB-8998-B3732606D172}"/>
                </a:ext>
              </a:extLst>
            </p:cNvPr>
            <p:cNvSpPr txBox="1"/>
            <p:nvPr/>
          </p:nvSpPr>
          <p:spPr>
            <a:xfrm>
              <a:off x="-56328" y="2162313"/>
              <a:ext cx="1214922" cy="518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6 MeV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(E</a:t>
              </a:r>
              <a:r>
                <a:rPr kumimoji="0" lang="en-US" sz="1200" b="0" i="0" u="none" strike="noStrike" kern="0" cap="none" spc="0" normalizeH="0" baseline="-2500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0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=120 MV/m)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345" name="TextBox 344">
              <a:extLst>
                <a:ext uri="{FF2B5EF4-FFF2-40B4-BE49-F238E27FC236}">
                  <a16:creationId xmlns:a16="http://schemas.microsoft.com/office/drawing/2014/main" id="{AD3B06FE-25FF-AAD0-B978-4BB6DD68D2FE}"/>
                </a:ext>
              </a:extLst>
            </p:cNvPr>
            <p:cNvSpPr txBox="1"/>
            <p:nvPr/>
          </p:nvSpPr>
          <p:spPr>
            <a:xfrm>
              <a:off x="1786971" y="2352215"/>
              <a:ext cx="921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60  MeV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sym typeface="Helvetica"/>
              </a:endParaRPr>
            </a:p>
          </p:txBody>
        </p:sp>
        <p:sp>
          <p:nvSpPr>
            <p:cNvPr id="346" name="TextBox 345">
              <a:extLst>
                <a:ext uri="{FF2B5EF4-FFF2-40B4-BE49-F238E27FC236}">
                  <a16:creationId xmlns:a16="http://schemas.microsoft.com/office/drawing/2014/main" id="{4592D8E2-D965-C248-037C-A469F2F544B3}"/>
                </a:ext>
              </a:extLst>
            </p:cNvPr>
            <p:cNvSpPr txBox="1"/>
            <p:nvPr/>
          </p:nvSpPr>
          <p:spPr>
            <a:xfrm>
              <a:off x="2970423" y="2332306"/>
              <a:ext cx="11760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125  MeV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sym typeface="Helvetica"/>
              </a:endParaRPr>
            </a:p>
          </p:txBody>
        </p:sp>
      </p:grpSp>
      <p:graphicFrame>
        <p:nvGraphicFramePr>
          <p:cNvPr id="402" name="Content Placeholder 144">
            <a:extLst>
              <a:ext uri="{FF2B5EF4-FFF2-40B4-BE49-F238E27FC236}">
                <a16:creationId xmlns:a16="http://schemas.microsoft.com/office/drawing/2014/main" id="{131CE1BA-D9C8-1143-D1AD-7CA022050E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2339254"/>
              </p:ext>
            </p:extLst>
          </p:nvPr>
        </p:nvGraphicFramePr>
        <p:xfrm>
          <a:off x="1295400" y="3124200"/>
          <a:ext cx="9647105" cy="33832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708753">
                  <a:extLst>
                    <a:ext uri="{9D8B030D-6E8A-4147-A177-3AD203B41FA5}">
                      <a16:colId xmlns:a16="http://schemas.microsoft.com/office/drawing/2014/main" val="1041882345"/>
                    </a:ext>
                  </a:extLst>
                </a:gridCol>
                <a:gridCol w="1803878">
                  <a:extLst>
                    <a:ext uri="{9D8B030D-6E8A-4147-A177-3AD203B41FA5}">
                      <a16:colId xmlns:a16="http://schemas.microsoft.com/office/drawing/2014/main" val="3744605826"/>
                    </a:ext>
                  </a:extLst>
                </a:gridCol>
                <a:gridCol w="1378158">
                  <a:extLst>
                    <a:ext uri="{9D8B030D-6E8A-4147-A177-3AD203B41FA5}">
                      <a16:colId xmlns:a16="http://schemas.microsoft.com/office/drawing/2014/main" val="649192266"/>
                    </a:ext>
                  </a:extLst>
                </a:gridCol>
                <a:gridCol w="1378158">
                  <a:extLst>
                    <a:ext uri="{9D8B030D-6E8A-4147-A177-3AD203B41FA5}">
                      <a16:colId xmlns:a16="http://schemas.microsoft.com/office/drawing/2014/main" val="231920328"/>
                    </a:ext>
                  </a:extLst>
                </a:gridCol>
                <a:gridCol w="1378158">
                  <a:extLst>
                    <a:ext uri="{9D8B030D-6E8A-4147-A177-3AD203B41FA5}">
                      <a16:colId xmlns:a16="http://schemas.microsoft.com/office/drawing/2014/main" val="262040506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r>
                        <a:rPr lang="en-US" sz="160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/>
                        <a:t>Single Bunch</a:t>
                      </a:r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/>
                        <a:t>2 Bunch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Operation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85977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/>
                        <a:t>Driver Pulse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/>
                        <a:t>Witness Pulse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90063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r>
                        <a:rPr lang="en-US" sz="1600"/>
                        <a:t>Gun rf Phase (</a:t>
                      </a:r>
                      <a:r>
                        <a:rPr lang="en-US" sz="1600" err="1"/>
                        <a:t>deg</a:t>
                      </a:r>
                      <a:r>
                        <a:rPr lang="en-US" sz="160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/>
                        <a:t>10</a:t>
                      </a:r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/>
                        <a:t>15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74449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r>
                        <a:rPr lang="en-US" sz="1600" kern="1200">
                          <a:effectLst/>
                        </a:rPr>
                        <a:t>Laser spot Gaussian rms width pre-cut</a:t>
                      </a:r>
                      <a:r>
                        <a:rPr lang="en-US" sz="1600">
                          <a:effectLst/>
                        </a:rPr>
                        <a:t> [mm]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/>
                        <a:t>5.0</a:t>
                      </a:r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/>
                        <a:t>4.5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2677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r>
                        <a:rPr lang="en-US" sz="1600" kern="1200">
                          <a:effectLst/>
                        </a:rPr>
                        <a:t>Cut radius on transverse laser spot</a:t>
                      </a:r>
                      <a:r>
                        <a:rPr lang="en-US" sz="1600">
                          <a:effectLst/>
                        </a:rPr>
                        <a:t>  [mm] (initial dist. X2 rms)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/>
                        <a:t>2.68</a:t>
                      </a:r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/>
                        <a:t>2.68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64136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r>
                        <a:rPr lang="en-US" sz="1600" kern="1200">
                          <a:effectLst/>
                        </a:rPr>
                        <a:t>Laser pulse length (FWHM)</a:t>
                      </a:r>
                      <a:r>
                        <a:rPr lang="en-US" sz="1600">
                          <a:effectLst/>
                        </a:rPr>
                        <a:t>  [ps]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/>
                        <a:t>7.0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/>
                        <a:t>7.0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/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80368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r>
                        <a:rPr lang="en-US" sz="1600"/>
                        <a:t>L0-B phase </a:t>
                      </a:r>
                      <a:r>
                        <a:rPr lang="en-US" sz="1600" err="1"/>
                        <a:t>w.r.t</a:t>
                      </a:r>
                      <a:r>
                        <a:rPr lang="en-US" sz="1600"/>
                        <a:t>. </a:t>
                      </a:r>
                      <a:r>
                        <a:rPr lang="el-GR" sz="1600"/>
                        <a:t>δ</a:t>
                      </a:r>
                      <a:r>
                        <a:rPr lang="en-US" sz="1600" baseline="-25000" err="1"/>
                        <a:t>E,min</a:t>
                      </a:r>
                      <a:r>
                        <a:rPr lang="en-US" sz="1600" baseline="0"/>
                        <a:t> (</a:t>
                      </a:r>
                      <a:r>
                        <a:rPr lang="en-US" sz="1600" baseline="0" err="1"/>
                        <a:t>deg</a:t>
                      </a:r>
                      <a:r>
                        <a:rPr lang="en-US" sz="1600" baseline="0"/>
                        <a:t>)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/>
                        <a:t>0</a:t>
                      </a:r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/>
                        <a:t>-9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0417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r>
                        <a:rPr lang="en-US" sz="1600"/>
                        <a:t>Gun Solenoid Int. Field Strength [</a:t>
                      </a:r>
                      <a:r>
                        <a:rPr lang="en-US" sz="1600" err="1"/>
                        <a:t>kG.m</a:t>
                      </a:r>
                      <a:r>
                        <a:rPr lang="en-US" sz="160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/>
                        <a:t>0.38</a:t>
                      </a:r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1pPr>
                      <a:lvl2pPr marL="457200" indent="650021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2pPr>
                      <a:lvl3pPr marL="914400" indent="1300043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3pPr>
                      <a:lvl4pPr marL="1371600" indent="195006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4pPr>
                      <a:lvl5pPr marL="1828800" indent="2600087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5pPr>
                      <a:lvl6pPr marL="2286000" indent="3250112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6pPr>
                      <a:lvl7pPr marL="2743200" indent="390013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7pPr>
                      <a:lvl8pPr marL="3200400" indent="4550154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8pPr>
                      <a:lvl9pPr marL="3657600" indent="5200179" algn="l" defTabSz="914400" rtl="0" eaLnBrk="1" latinLnBrk="0" hangingPunct="1">
                        <a:defRPr sz="1000" kern="1200">
                          <a:solidFill>
                            <a:schemeClr val="dk1"/>
                          </a:solidFill>
                          <a:latin typeface="Calibri" panose="020F0502020204030204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/>
                        <a:t>0.48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689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8832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144">
            <a:extLst>
              <a:ext uri="{FF2B5EF4-FFF2-40B4-BE49-F238E27FC236}">
                <a16:creationId xmlns:a16="http://schemas.microsoft.com/office/drawing/2014/main" id="{941CD74E-CB03-D75F-F219-F01E90FB87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350780"/>
              </p:ext>
            </p:extLst>
          </p:nvPr>
        </p:nvGraphicFramePr>
        <p:xfrm>
          <a:off x="228600" y="3535252"/>
          <a:ext cx="6629400" cy="30378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81199">
                  <a:extLst>
                    <a:ext uri="{9D8B030D-6E8A-4147-A177-3AD203B41FA5}">
                      <a16:colId xmlns:a16="http://schemas.microsoft.com/office/drawing/2014/main" val="104188234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74460582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64919226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192032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6286275"/>
                    </a:ext>
                  </a:extLst>
                </a:gridCol>
                <a:gridCol w="990601">
                  <a:extLst>
                    <a:ext uri="{9D8B030D-6E8A-4147-A177-3AD203B41FA5}">
                      <a16:colId xmlns:a16="http://schemas.microsoft.com/office/drawing/2014/main" val="3422599098"/>
                    </a:ext>
                  </a:extLst>
                </a:gridCol>
              </a:tblGrid>
              <a:tr h="473684">
                <a:tc>
                  <a:txBody>
                    <a:bodyPr/>
                    <a:lstStyle/>
                    <a:p>
                      <a:r>
                        <a:rPr lang="en-US" sz="140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FACET-II TDR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/>
                        <a:t>Double-Pulse Option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Operation</a:t>
                      </a:r>
                    </a:p>
                    <a:p>
                      <a:pPr algn="ctr"/>
                      <a:r>
                        <a:rPr lang="en-US" sz="1400"/>
                        <a:t>(typical)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Operation</a:t>
                      </a:r>
                    </a:p>
                    <a:p>
                      <a:pPr algn="ctr"/>
                      <a:r>
                        <a:rPr lang="en-US" sz="1400"/>
                        <a:t>8/21/2022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859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Driver Pulse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Witness Pulse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/>
                        <a:t>φ</a:t>
                      </a:r>
                      <a:r>
                        <a:rPr lang="en-US" sz="1400" baseline="-25000"/>
                        <a:t>s</a:t>
                      </a:r>
                      <a:r>
                        <a:rPr lang="en-US" sz="1400" baseline="0"/>
                        <a:t>=30</a:t>
                      </a:r>
                      <a:r>
                        <a:rPr lang="en-US" sz="1400" baseline="30000"/>
                        <a:t>0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/>
                        <a:t>φ</a:t>
                      </a:r>
                      <a:r>
                        <a:rPr lang="en-US" sz="1400" baseline="-25000"/>
                        <a:t>s</a:t>
                      </a:r>
                      <a:r>
                        <a:rPr lang="en-US" sz="1400" baseline="0"/>
                        <a:t>=10</a:t>
                      </a:r>
                      <a:r>
                        <a:rPr lang="en-US" sz="1400" baseline="30000"/>
                        <a:t>0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900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Bunch Charge [nC]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710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Transverse Emittance (90%) [</a:t>
                      </a:r>
                      <a:r>
                        <a:rPr lang="el-GR" sz="1400"/>
                        <a:t>μ</a:t>
                      </a:r>
                      <a:r>
                        <a:rPr lang="en-US" sz="1400"/>
                        <a:t>m-rad]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4.5-5.5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4.9 x 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744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>
                          <a:effectLst/>
                        </a:rPr>
                        <a:t>Peak Current [A]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26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>
                          <a:effectLst/>
                        </a:rPr>
                        <a:t>Bunch Length (rms) [</a:t>
                      </a:r>
                      <a:r>
                        <a:rPr lang="el-GR" sz="1400" kern="1200">
                          <a:effectLst/>
                        </a:rPr>
                        <a:t>μ</a:t>
                      </a:r>
                      <a:r>
                        <a:rPr lang="en-US" sz="1400" kern="1200">
                          <a:effectLst/>
                        </a:rPr>
                        <a:t>m]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736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641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>
                          <a:effectLst/>
                        </a:rPr>
                        <a:t>Bunch separation [mm]</a:t>
                      </a:r>
                      <a:endParaRPr lang="en-US" sz="140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--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/>
                        <a:t>2.18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880368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72C2813-A115-654B-4753-00811013C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Beam Parameters into L1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F84DF9-A719-9E11-CD8C-68235CAC7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FFE59-A0A0-4C4A-9E66-B170C8903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PAC Meeting, October 25, 2022              	   G. White          			 Beam Configurations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CB802-DEC9-350B-6650-96F44A8FD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6" t="14684" r="3986" b="8110"/>
          <a:stretch/>
        </p:blipFill>
        <p:spPr>
          <a:xfrm>
            <a:off x="7037127" y="994707"/>
            <a:ext cx="5154873" cy="5596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08C838-8938-EE45-D7AB-9D5220643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968686"/>
            <a:ext cx="3327400" cy="2456470"/>
          </a:xfrm>
          <a:prstGeom prst="rect">
            <a:avLst/>
          </a:prstGeom>
        </p:spPr>
      </p:pic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7E8F8715-86ED-F61B-EB72-2201E2BAEB8F}"/>
              </a:ext>
            </a:extLst>
          </p:cNvPr>
          <p:cNvCxnSpPr>
            <a:cxnSpLocks/>
          </p:cNvCxnSpPr>
          <p:nvPr/>
        </p:nvCxnSpPr>
        <p:spPr>
          <a:xfrm>
            <a:off x="3429000" y="3200400"/>
            <a:ext cx="3048000" cy="293376"/>
          </a:xfrm>
          <a:prstGeom prst="bentConnector3">
            <a:avLst>
              <a:gd name="adj1" fmla="val 9987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A7D4E72-E2B3-B3AF-059D-3AA08EE250FB}"/>
              </a:ext>
            </a:extLst>
          </p:cNvPr>
          <p:cNvSpPr txBox="1"/>
          <p:nvPr/>
        </p:nvSpPr>
        <p:spPr>
          <a:xfrm>
            <a:off x="4232898" y="953101"/>
            <a:ext cx="280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GPT Tracking Simulations </a:t>
            </a:r>
            <a:r>
              <a:rPr lang="en-US" i="1">
                <a:sym typeface="Wingdings" pitchFamily="2" charset="2"/>
              </a:rPr>
              <a:t></a:t>
            </a:r>
            <a:endParaRPr lang="en-US" i="1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208578B-A581-E497-A6C3-996893C0EC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29000" y="1352551"/>
            <a:ext cx="3608127" cy="1847849"/>
          </a:xfrm>
        </p:spPr>
        <p:txBody>
          <a:bodyPr/>
          <a:lstStyle/>
          <a:p>
            <a:pPr marL="0" lvl="0" indent="0">
              <a:buNone/>
            </a:pPr>
            <a:r>
              <a:rPr lang="en-US" sz="1800" b="1">
                <a:solidFill>
                  <a:schemeClr val="accent1"/>
                </a:solidFill>
              </a:rPr>
              <a:t>Challenges operating at </a:t>
            </a:r>
            <a:r>
              <a:rPr lang="el-GR" sz="1800" b="1">
                <a:solidFill>
                  <a:schemeClr val="accent1"/>
                </a:solidFill>
              </a:rPr>
              <a:t>φ</a:t>
            </a:r>
            <a:r>
              <a:rPr lang="en-US" sz="1800" b="1" baseline="-25000">
                <a:solidFill>
                  <a:schemeClr val="accent1"/>
                </a:solidFill>
              </a:rPr>
              <a:t>s</a:t>
            </a:r>
            <a:r>
              <a:rPr lang="en-US" sz="1800" b="1">
                <a:solidFill>
                  <a:schemeClr val="accent1"/>
                </a:solidFill>
              </a:rPr>
              <a:t>=10</a:t>
            </a:r>
            <a:r>
              <a:rPr lang="en-US" sz="1800" b="1" baseline="30000">
                <a:solidFill>
                  <a:schemeClr val="accent1"/>
                </a:solidFill>
              </a:rPr>
              <a:t>0</a:t>
            </a:r>
            <a:endParaRPr lang="en-US" sz="1800" b="1">
              <a:solidFill>
                <a:schemeClr val="accent1"/>
              </a:solidFill>
            </a:endParaRPr>
          </a:p>
          <a:p>
            <a:r>
              <a:rPr lang="en-US" sz="1400" b="1"/>
              <a:t>Excessive energy spread seen (6X nominal @ 10</a:t>
            </a:r>
            <a:r>
              <a:rPr lang="en-US" sz="1400" b="1" baseline="30000"/>
              <a:t>0</a:t>
            </a:r>
            <a:r>
              <a:rPr lang="en-US" sz="1400" b="1"/>
              <a:t>)</a:t>
            </a:r>
          </a:p>
          <a:p>
            <a:pPr lvl="1"/>
            <a:r>
              <a:rPr lang="en-US" sz="1000" b="1"/>
              <a:t>Require TCAV0 to diagnose bunch length</a:t>
            </a:r>
          </a:p>
          <a:p>
            <a:r>
              <a:rPr lang="en-US" sz="1400" b="1"/>
              <a:t>No overhead in </a:t>
            </a:r>
            <a:r>
              <a:rPr lang="en-US" sz="1400" b="1" err="1"/>
              <a:t>uv</a:t>
            </a:r>
            <a:r>
              <a:rPr lang="en-US" sz="1400" b="1"/>
              <a:t> laser power</a:t>
            </a:r>
          </a:p>
          <a:p>
            <a:r>
              <a:rPr lang="en-US" sz="1400" b="1"/>
              <a:t>Expected bunch too short for optimal emittance &amp; compression, need 7ps</a:t>
            </a:r>
          </a:p>
        </p:txBody>
      </p:sp>
    </p:spTree>
    <p:extLst>
      <p:ext uri="{BB962C8B-B14F-4D97-AF65-F5344CB8AC3E}">
        <p14:creationId xmlns:p14="http://schemas.microsoft.com/office/powerpoint/2010/main" val="2417848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C37D283E-DBB6-60C0-A734-69B1D90B471D}"/>
              </a:ext>
            </a:extLst>
          </p:cNvPr>
          <p:cNvCxnSpPr>
            <a:cxnSpLocks/>
          </p:cNvCxnSpPr>
          <p:nvPr/>
        </p:nvCxnSpPr>
        <p:spPr>
          <a:xfrm flipV="1">
            <a:off x="1305370" y="2798914"/>
            <a:ext cx="1833483" cy="594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5BC4AC47-A26C-4BDD-5212-EFB18ACCD505}"/>
              </a:ext>
            </a:extLst>
          </p:cNvPr>
          <p:cNvCxnSpPr>
            <a:cxnSpLocks/>
          </p:cNvCxnSpPr>
          <p:nvPr/>
        </p:nvCxnSpPr>
        <p:spPr>
          <a:xfrm flipH="1" flipV="1">
            <a:off x="6847951" y="2759559"/>
            <a:ext cx="1542165" cy="653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1DF2871-055E-723E-0D5D-BE67BC40703B}"/>
              </a:ext>
            </a:extLst>
          </p:cNvPr>
          <p:cNvCxnSpPr>
            <a:cxnSpLocks/>
            <a:endCxn id="92" idx="3"/>
          </p:cNvCxnSpPr>
          <p:nvPr/>
        </p:nvCxnSpPr>
        <p:spPr>
          <a:xfrm>
            <a:off x="5273563" y="2678141"/>
            <a:ext cx="381187" cy="105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Cylinder 80">
            <a:extLst>
              <a:ext uri="{FF2B5EF4-FFF2-40B4-BE49-F238E27FC236}">
                <a16:creationId xmlns:a16="http://schemas.microsoft.com/office/drawing/2014/main" id="{B8E50538-6606-557A-D778-651F327F1E02}"/>
              </a:ext>
            </a:extLst>
          </p:cNvPr>
          <p:cNvSpPr/>
          <p:nvPr/>
        </p:nvSpPr>
        <p:spPr>
          <a:xfrm rot="16200000">
            <a:off x="4765110" y="2374605"/>
            <a:ext cx="436676" cy="609600"/>
          </a:xfrm>
          <a:prstGeom prst="can">
            <a:avLst>
              <a:gd name="adj" fmla="val 2725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1028CF-F0F5-CE00-21BB-D6928800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1) Single Bunch “Clean” (Low E-Spread) Design Configuration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BCA0CB-7A02-158B-01AE-E70BF855E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4"/>
            <a:ext cx="685801" cy="27815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ED7A5-7775-A365-D601-660024559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DOE Operations Review, June 14-15, 2022                 G. White           Accelerator Configurations and Upgrades</a:t>
            </a:r>
          </a:p>
        </p:txBody>
      </p:sp>
      <p:sp>
        <p:nvSpPr>
          <p:cNvPr id="30" name="Cylinder 29">
            <a:extLst>
              <a:ext uri="{FF2B5EF4-FFF2-40B4-BE49-F238E27FC236}">
                <a16:creationId xmlns:a16="http://schemas.microsoft.com/office/drawing/2014/main" id="{C2163AAF-5436-A10C-C7CB-230B464C8B1C}"/>
              </a:ext>
            </a:extLst>
          </p:cNvPr>
          <p:cNvSpPr/>
          <p:nvPr/>
        </p:nvSpPr>
        <p:spPr>
          <a:xfrm rot="18385470">
            <a:off x="287898" y="1696875"/>
            <a:ext cx="532166" cy="251442"/>
          </a:xfrm>
          <a:prstGeom prst="can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A0B57C-430F-EEA4-7A2B-3EFAA5F46E32}"/>
              </a:ext>
            </a:extLst>
          </p:cNvPr>
          <p:cNvSpPr txBox="1"/>
          <p:nvPr/>
        </p:nvSpPr>
        <p:spPr>
          <a:xfrm>
            <a:off x="704060" y="1473307"/>
            <a:ext cx="149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RF Gun (</a:t>
            </a:r>
            <a:r>
              <a:rPr lang="en-US" sz="1600">
                <a:latin typeface="Symbol" panose="05050102010706020507" pitchFamily="18" charset="2"/>
              </a:rPr>
              <a:t>f</a:t>
            </a:r>
            <a:r>
              <a:rPr lang="en-US" sz="1600" baseline="-25000"/>
              <a:t>s</a:t>
            </a:r>
            <a:r>
              <a:rPr lang="en-US" sz="1600"/>
              <a:t>=30</a:t>
            </a:r>
            <a:r>
              <a:rPr lang="en-US" sz="1600" baseline="30000"/>
              <a:t>o</a:t>
            </a:r>
            <a:r>
              <a:rPr lang="en-US" sz="1600"/>
              <a:t>)</a:t>
            </a:r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C65ACBEE-9D34-BB08-718B-6B24782115BB}"/>
              </a:ext>
            </a:extLst>
          </p:cNvPr>
          <p:cNvSpPr/>
          <p:nvPr/>
        </p:nvSpPr>
        <p:spPr>
          <a:xfrm rot="18311995">
            <a:off x="800514" y="1934430"/>
            <a:ext cx="436676" cy="409766"/>
          </a:xfrm>
          <a:prstGeom prst="can">
            <a:avLst>
              <a:gd name="adj" fmla="val 2725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4F2ABE-0996-3ACE-54AC-72F06C70EB2C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655141" y="1897244"/>
            <a:ext cx="247227" cy="17820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BFFC529-DE4F-2EB3-4A1E-460423B3DEF5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1186271" y="2257414"/>
            <a:ext cx="630497" cy="41961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Cylinder 48">
            <a:extLst>
              <a:ext uri="{FF2B5EF4-FFF2-40B4-BE49-F238E27FC236}">
                <a16:creationId xmlns:a16="http://schemas.microsoft.com/office/drawing/2014/main" id="{A37E465C-30AF-22FD-FA69-EA85E6287A93}"/>
              </a:ext>
            </a:extLst>
          </p:cNvPr>
          <p:cNvSpPr/>
          <p:nvPr/>
        </p:nvSpPr>
        <p:spPr>
          <a:xfrm rot="16200000">
            <a:off x="2387516" y="2371899"/>
            <a:ext cx="436676" cy="609600"/>
          </a:xfrm>
          <a:prstGeom prst="can">
            <a:avLst>
              <a:gd name="adj" fmla="val 2725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C7892EC-7C55-73AC-1900-B3DCED7428D3}"/>
              </a:ext>
            </a:extLst>
          </p:cNvPr>
          <p:cNvCxnSpPr>
            <a:cxnSpLocks/>
            <a:stCxn id="42" idx="1"/>
          </p:cNvCxnSpPr>
          <p:nvPr/>
        </p:nvCxnSpPr>
        <p:spPr>
          <a:xfrm>
            <a:off x="1889761" y="2676699"/>
            <a:ext cx="480460" cy="105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02B35C8-777D-F63A-004F-EF2E6978FA0E}"/>
              </a:ext>
            </a:extLst>
          </p:cNvPr>
          <p:cNvSpPr txBox="1"/>
          <p:nvPr/>
        </p:nvSpPr>
        <p:spPr>
          <a:xfrm>
            <a:off x="2438214" y="249739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A517DB3-256E-3413-AF63-6EB6D76D1F8B}"/>
              </a:ext>
            </a:extLst>
          </p:cNvPr>
          <p:cNvSpPr txBox="1"/>
          <p:nvPr/>
        </p:nvSpPr>
        <p:spPr>
          <a:xfrm>
            <a:off x="851291" y="198753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F57CA0A-8380-EC9F-3681-89FC94A27E22}"/>
              </a:ext>
            </a:extLst>
          </p:cNvPr>
          <p:cNvSpPr txBox="1"/>
          <p:nvPr/>
        </p:nvSpPr>
        <p:spPr>
          <a:xfrm>
            <a:off x="1560183" y="181808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DL10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F50BE25-377C-B4FB-17AD-96DDA87859B9}"/>
              </a:ext>
            </a:extLst>
          </p:cNvPr>
          <p:cNvCxnSpPr>
            <a:cxnSpLocks/>
            <a:stCxn id="49" idx="3"/>
            <a:endCxn id="60" idx="3"/>
          </p:cNvCxnSpPr>
          <p:nvPr/>
        </p:nvCxnSpPr>
        <p:spPr>
          <a:xfrm>
            <a:off x="2910654" y="2676699"/>
            <a:ext cx="381187" cy="105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5D98AB6-0E59-5323-8CFF-BA2F03ABA432}"/>
              </a:ext>
            </a:extLst>
          </p:cNvPr>
          <p:cNvCxnSpPr>
            <a:cxnSpLocks/>
          </p:cNvCxnSpPr>
          <p:nvPr/>
        </p:nvCxnSpPr>
        <p:spPr>
          <a:xfrm flipV="1">
            <a:off x="3344779" y="2340142"/>
            <a:ext cx="276726" cy="35493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AAA9C3A-8701-FF3E-5CF6-20897BCA9364}"/>
              </a:ext>
            </a:extLst>
          </p:cNvPr>
          <p:cNvCxnSpPr>
            <a:cxnSpLocks/>
            <a:stCxn id="62" idx="1"/>
            <a:endCxn id="63" idx="3"/>
          </p:cNvCxnSpPr>
          <p:nvPr/>
        </p:nvCxnSpPr>
        <p:spPr>
          <a:xfrm>
            <a:off x="3693421" y="2345263"/>
            <a:ext cx="151147" cy="26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FEB8A3E-F5ED-596B-C210-A6845AE62DC9}"/>
              </a:ext>
            </a:extLst>
          </p:cNvPr>
          <p:cNvCxnSpPr>
            <a:cxnSpLocks/>
          </p:cNvCxnSpPr>
          <p:nvPr/>
        </p:nvCxnSpPr>
        <p:spPr>
          <a:xfrm>
            <a:off x="3898232" y="2346158"/>
            <a:ext cx="306805" cy="3429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Flowchart: Manual Operation 61">
            <a:extLst>
              <a:ext uri="{FF2B5EF4-FFF2-40B4-BE49-F238E27FC236}">
                <a16:creationId xmlns:a16="http://schemas.microsoft.com/office/drawing/2014/main" id="{D2584D64-D73C-4FA5-FDE9-B3A3CCCB92A7}"/>
              </a:ext>
            </a:extLst>
          </p:cNvPr>
          <p:cNvSpPr/>
          <p:nvPr/>
        </p:nvSpPr>
        <p:spPr>
          <a:xfrm rot="10800000">
            <a:off x="3556261" y="2173867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Manual Operation 62">
            <a:extLst>
              <a:ext uri="{FF2B5EF4-FFF2-40B4-BE49-F238E27FC236}">
                <a16:creationId xmlns:a16="http://schemas.microsoft.com/office/drawing/2014/main" id="{31F0EBC2-643C-F30F-AF8D-49D19D16325C}"/>
              </a:ext>
            </a:extLst>
          </p:cNvPr>
          <p:cNvSpPr/>
          <p:nvPr/>
        </p:nvSpPr>
        <p:spPr>
          <a:xfrm rot="10800000">
            <a:off x="3829328" y="2176467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lowchart: Manual Operation 63">
            <a:extLst>
              <a:ext uri="{FF2B5EF4-FFF2-40B4-BE49-F238E27FC236}">
                <a16:creationId xmlns:a16="http://schemas.microsoft.com/office/drawing/2014/main" id="{A67AD48A-F881-C9C5-8888-BBD8966886A9}"/>
              </a:ext>
            </a:extLst>
          </p:cNvPr>
          <p:cNvSpPr/>
          <p:nvPr/>
        </p:nvSpPr>
        <p:spPr>
          <a:xfrm rot="10800000">
            <a:off x="4122096" y="2514815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Manual Operation 59">
            <a:extLst>
              <a:ext uri="{FF2B5EF4-FFF2-40B4-BE49-F238E27FC236}">
                <a16:creationId xmlns:a16="http://schemas.microsoft.com/office/drawing/2014/main" id="{836B28E1-52E2-BA3E-3B60-73CAD354638E}"/>
              </a:ext>
            </a:extLst>
          </p:cNvPr>
          <p:cNvSpPr/>
          <p:nvPr/>
        </p:nvSpPr>
        <p:spPr>
          <a:xfrm rot="10800000">
            <a:off x="3276601" y="2506360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Manual Operation 41">
            <a:extLst>
              <a:ext uri="{FF2B5EF4-FFF2-40B4-BE49-F238E27FC236}">
                <a16:creationId xmlns:a16="http://schemas.microsoft.com/office/drawing/2014/main" id="{298E2195-03BB-14AF-536E-AF846FB27B38}"/>
              </a:ext>
            </a:extLst>
          </p:cNvPr>
          <p:cNvSpPr/>
          <p:nvPr/>
        </p:nvSpPr>
        <p:spPr>
          <a:xfrm rot="10800000">
            <a:off x="1752601" y="2505303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40B759C-142B-9103-E694-2032778C3BAA}"/>
              </a:ext>
            </a:extLst>
          </p:cNvPr>
          <p:cNvCxnSpPr>
            <a:cxnSpLocks/>
            <a:stCxn id="64" idx="1"/>
          </p:cNvCxnSpPr>
          <p:nvPr/>
        </p:nvCxnSpPr>
        <p:spPr>
          <a:xfrm flipV="1">
            <a:off x="4259256" y="2683771"/>
            <a:ext cx="487202" cy="244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D67460DC-EABC-CCF3-7AC7-6A9D5B2371B2}"/>
              </a:ext>
            </a:extLst>
          </p:cNvPr>
          <p:cNvSpPr txBox="1"/>
          <p:nvPr/>
        </p:nvSpPr>
        <p:spPr>
          <a:xfrm>
            <a:off x="4815808" y="2500103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L2</a:t>
            </a:r>
          </a:p>
        </p:txBody>
      </p:sp>
      <p:sp>
        <p:nvSpPr>
          <p:cNvPr id="84" name="Cylinder 83">
            <a:extLst>
              <a:ext uri="{FF2B5EF4-FFF2-40B4-BE49-F238E27FC236}">
                <a16:creationId xmlns:a16="http://schemas.microsoft.com/office/drawing/2014/main" id="{68BD4EB3-2DFE-999E-186F-EE61A1D294C4}"/>
              </a:ext>
            </a:extLst>
          </p:cNvPr>
          <p:cNvSpPr/>
          <p:nvPr/>
        </p:nvSpPr>
        <p:spPr>
          <a:xfrm rot="16200000">
            <a:off x="7128019" y="2376047"/>
            <a:ext cx="436676" cy="609600"/>
          </a:xfrm>
          <a:prstGeom prst="can">
            <a:avLst>
              <a:gd name="adj" fmla="val 2725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43E1AF7-69DF-5521-E00E-A15F922656A2}"/>
              </a:ext>
            </a:extLst>
          </p:cNvPr>
          <p:cNvCxnSpPr>
            <a:cxnSpLocks/>
          </p:cNvCxnSpPr>
          <p:nvPr/>
        </p:nvCxnSpPr>
        <p:spPr>
          <a:xfrm flipV="1">
            <a:off x="5708984" y="2346158"/>
            <a:ext cx="288758" cy="33688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ED5F690-89B9-6010-4E8A-2E86AE8D4E47}"/>
              </a:ext>
            </a:extLst>
          </p:cNvPr>
          <p:cNvCxnSpPr>
            <a:cxnSpLocks/>
            <a:stCxn id="89" idx="1"/>
            <a:endCxn id="90" idx="3"/>
          </p:cNvCxnSpPr>
          <p:nvPr/>
        </p:nvCxnSpPr>
        <p:spPr>
          <a:xfrm>
            <a:off x="6056330" y="2346705"/>
            <a:ext cx="151147" cy="26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EA85D2C-8F20-0ABF-22EA-64A62C52ED93}"/>
              </a:ext>
            </a:extLst>
          </p:cNvPr>
          <p:cNvCxnSpPr>
            <a:cxnSpLocks/>
          </p:cNvCxnSpPr>
          <p:nvPr/>
        </p:nvCxnSpPr>
        <p:spPr>
          <a:xfrm>
            <a:off x="6268453" y="2340142"/>
            <a:ext cx="288758" cy="3429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Flowchart: Manual Operation 88">
            <a:extLst>
              <a:ext uri="{FF2B5EF4-FFF2-40B4-BE49-F238E27FC236}">
                <a16:creationId xmlns:a16="http://schemas.microsoft.com/office/drawing/2014/main" id="{714DAEC7-B9BB-B0A2-C00A-40870B8560E2}"/>
              </a:ext>
            </a:extLst>
          </p:cNvPr>
          <p:cNvSpPr/>
          <p:nvPr/>
        </p:nvSpPr>
        <p:spPr>
          <a:xfrm rot="10800000">
            <a:off x="5919170" y="2175309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lowchart: Manual Operation 89">
            <a:extLst>
              <a:ext uri="{FF2B5EF4-FFF2-40B4-BE49-F238E27FC236}">
                <a16:creationId xmlns:a16="http://schemas.microsoft.com/office/drawing/2014/main" id="{7A1EDFBA-1D67-C2A8-E9F3-8EC03211B56A}"/>
              </a:ext>
            </a:extLst>
          </p:cNvPr>
          <p:cNvSpPr/>
          <p:nvPr/>
        </p:nvSpPr>
        <p:spPr>
          <a:xfrm rot="10800000">
            <a:off x="6192237" y="2177909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lowchart: Manual Operation 90">
            <a:extLst>
              <a:ext uri="{FF2B5EF4-FFF2-40B4-BE49-F238E27FC236}">
                <a16:creationId xmlns:a16="http://schemas.microsoft.com/office/drawing/2014/main" id="{C2AAD805-D4AC-035B-AB66-1F06918D3DE0}"/>
              </a:ext>
            </a:extLst>
          </p:cNvPr>
          <p:cNvSpPr/>
          <p:nvPr/>
        </p:nvSpPr>
        <p:spPr>
          <a:xfrm rot="10800000">
            <a:off x="6485005" y="2516257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lowchart: Manual Operation 91">
            <a:extLst>
              <a:ext uri="{FF2B5EF4-FFF2-40B4-BE49-F238E27FC236}">
                <a16:creationId xmlns:a16="http://schemas.microsoft.com/office/drawing/2014/main" id="{30E26E9F-40A9-5E87-3B86-58BF4483F2F2}"/>
              </a:ext>
            </a:extLst>
          </p:cNvPr>
          <p:cNvSpPr/>
          <p:nvPr/>
        </p:nvSpPr>
        <p:spPr>
          <a:xfrm rot="10800000">
            <a:off x="5639510" y="2507802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AF28864-E9E7-4AB8-2BC9-1D0509B9D01B}"/>
              </a:ext>
            </a:extLst>
          </p:cNvPr>
          <p:cNvCxnSpPr>
            <a:cxnSpLocks/>
            <a:stCxn id="91" idx="1"/>
          </p:cNvCxnSpPr>
          <p:nvPr/>
        </p:nvCxnSpPr>
        <p:spPr>
          <a:xfrm flipV="1">
            <a:off x="6622165" y="2685213"/>
            <a:ext cx="487202" cy="244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37C3F7DC-09C8-8D60-CA74-A6340845B0DE}"/>
              </a:ext>
            </a:extLst>
          </p:cNvPr>
          <p:cNvSpPr txBox="1"/>
          <p:nvPr/>
        </p:nvSpPr>
        <p:spPr>
          <a:xfrm>
            <a:off x="7178717" y="2501545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L3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A35F1E3-B702-0C61-1CC0-674F59CFD194}"/>
              </a:ext>
            </a:extLst>
          </p:cNvPr>
          <p:cNvCxnSpPr>
            <a:cxnSpLocks/>
            <a:stCxn id="84" idx="3"/>
            <a:endCxn id="95" idx="3"/>
          </p:cNvCxnSpPr>
          <p:nvPr/>
        </p:nvCxnSpPr>
        <p:spPr>
          <a:xfrm>
            <a:off x="7651157" y="2680847"/>
            <a:ext cx="432802" cy="292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8431C143-FBAB-3942-9CD1-1BBA3156A656}"/>
              </a:ext>
            </a:extLst>
          </p:cNvPr>
          <p:cNvCxnSpPr>
            <a:cxnSpLocks/>
          </p:cNvCxnSpPr>
          <p:nvPr/>
        </p:nvCxnSpPr>
        <p:spPr>
          <a:xfrm>
            <a:off x="8151395" y="2683042"/>
            <a:ext cx="324852" cy="35493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152854B-73AB-DB60-477A-C3C381E2D599}"/>
              </a:ext>
            </a:extLst>
          </p:cNvPr>
          <p:cNvCxnSpPr>
            <a:cxnSpLocks/>
          </p:cNvCxnSpPr>
          <p:nvPr/>
        </p:nvCxnSpPr>
        <p:spPr>
          <a:xfrm flipV="1">
            <a:off x="8476247" y="2833437"/>
            <a:ext cx="288758" cy="19250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8817FC8-6D15-7956-E2E6-DA312CA87254}"/>
              </a:ext>
            </a:extLst>
          </p:cNvPr>
          <p:cNvCxnSpPr>
            <a:cxnSpLocks/>
            <a:stCxn id="97" idx="1"/>
            <a:endCxn id="98" idx="3"/>
          </p:cNvCxnSpPr>
          <p:nvPr/>
        </p:nvCxnSpPr>
        <p:spPr>
          <a:xfrm>
            <a:off x="8837242" y="2838612"/>
            <a:ext cx="1579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643D7F04-4FAF-B750-9451-85AB33F41E16}"/>
              </a:ext>
            </a:extLst>
          </p:cNvPr>
          <p:cNvCxnSpPr>
            <a:cxnSpLocks/>
          </p:cNvCxnSpPr>
          <p:nvPr/>
        </p:nvCxnSpPr>
        <p:spPr>
          <a:xfrm>
            <a:off x="9053763" y="2839453"/>
            <a:ext cx="306805" cy="18047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23F2CA6-6CD5-03ED-E6E2-305A59799550}"/>
              </a:ext>
            </a:extLst>
          </p:cNvPr>
          <p:cNvCxnSpPr>
            <a:cxnSpLocks/>
          </p:cNvCxnSpPr>
          <p:nvPr/>
        </p:nvCxnSpPr>
        <p:spPr>
          <a:xfrm flipV="1">
            <a:off x="9366584" y="2677026"/>
            <a:ext cx="312821" cy="3429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2F7D92E8-118E-3480-6B56-795ECB8B612E}"/>
              </a:ext>
            </a:extLst>
          </p:cNvPr>
          <p:cNvCxnSpPr>
            <a:cxnSpLocks/>
            <a:stCxn id="100" idx="1"/>
            <a:endCxn id="122" idx="1"/>
          </p:cNvCxnSpPr>
          <p:nvPr/>
        </p:nvCxnSpPr>
        <p:spPr>
          <a:xfrm flipV="1">
            <a:off x="9744439" y="2679198"/>
            <a:ext cx="472581" cy="312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D69588B-A20A-0824-022C-55D5135CED59}"/>
              </a:ext>
            </a:extLst>
          </p:cNvPr>
          <p:cNvSpPr/>
          <p:nvPr/>
        </p:nvSpPr>
        <p:spPr>
          <a:xfrm>
            <a:off x="10217020" y="2432523"/>
            <a:ext cx="1822580" cy="493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S20 Exp. Region</a:t>
            </a:r>
          </a:p>
        </p:txBody>
      </p:sp>
      <p:sp>
        <p:nvSpPr>
          <p:cNvPr id="95" name="Flowchart: Manual Operation 94">
            <a:extLst>
              <a:ext uri="{FF2B5EF4-FFF2-40B4-BE49-F238E27FC236}">
                <a16:creationId xmlns:a16="http://schemas.microsoft.com/office/drawing/2014/main" id="{51876EEC-0BB1-8DF8-F121-93D2EF90A1AA}"/>
              </a:ext>
            </a:extLst>
          </p:cNvPr>
          <p:cNvSpPr/>
          <p:nvPr/>
        </p:nvSpPr>
        <p:spPr>
          <a:xfrm rot="10800000">
            <a:off x="8068719" y="2512375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lowchart: Manual Operation 95">
            <a:extLst>
              <a:ext uri="{FF2B5EF4-FFF2-40B4-BE49-F238E27FC236}">
                <a16:creationId xmlns:a16="http://schemas.microsoft.com/office/drawing/2014/main" id="{6DC99B54-3C2C-9F3E-797D-DA2CA1D149C1}"/>
              </a:ext>
            </a:extLst>
          </p:cNvPr>
          <p:cNvSpPr/>
          <p:nvPr/>
        </p:nvSpPr>
        <p:spPr>
          <a:xfrm rot="10800000">
            <a:off x="8395282" y="2857608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lowchart: Manual Operation 96">
            <a:extLst>
              <a:ext uri="{FF2B5EF4-FFF2-40B4-BE49-F238E27FC236}">
                <a16:creationId xmlns:a16="http://schemas.microsoft.com/office/drawing/2014/main" id="{8B211EC0-C045-D1BE-27BF-209B3B15DA17}"/>
              </a:ext>
            </a:extLst>
          </p:cNvPr>
          <p:cNvSpPr/>
          <p:nvPr/>
        </p:nvSpPr>
        <p:spPr>
          <a:xfrm rot="10800000">
            <a:off x="8700082" y="2667216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lowchart: Manual Operation 97">
            <a:extLst>
              <a:ext uri="{FF2B5EF4-FFF2-40B4-BE49-F238E27FC236}">
                <a16:creationId xmlns:a16="http://schemas.microsoft.com/office/drawing/2014/main" id="{420B49FA-6F1E-04C5-5B09-BF9B4E1959AC}"/>
              </a:ext>
            </a:extLst>
          </p:cNvPr>
          <p:cNvSpPr/>
          <p:nvPr/>
        </p:nvSpPr>
        <p:spPr>
          <a:xfrm rot="10800000">
            <a:off x="8979929" y="2667216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lowchart: Manual Operation 98">
            <a:extLst>
              <a:ext uri="{FF2B5EF4-FFF2-40B4-BE49-F238E27FC236}">
                <a16:creationId xmlns:a16="http://schemas.microsoft.com/office/drawing/2014/main" id="{BC6D3CBA-EB36-2884-E162-B366E26AC1F2}"/>
              </a:ext>
            </a:extLst>
          </p:cNvPr>
          <p:cNvSpPr/>
          <p:nvPr/>
        </p:nvSpPr>
        <p:spPr>
          <a:xfrm rot="10800000">
            <a:off x="9289523" y="2853723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lowchart: Manual Operation 99">
            <a:extLst>
              <a:ext uri="{FF2B5EF4-FFF2-40B4-BE49-F238E27FC236}">
                <a16:creationId xmlns:a16="http://schemas.microsoft.com/office/drawing/2014/main" id="{3EFD8AFA-D57B-8A6B-E6E6-49A058955DAE}"/>
              </a:ext>
            </a:extLst>
          </p:cNvPr>
          <p:cNvSpPr/>
          <p:nvPr/>
        </p:nvSpPr>
        <p:spPr>
          <a:xfrm rot="10800000">
            <a:off x="9607279" y="2510931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128F017-216E-E747-8D5F-F0279D485EA4}"/>
              </a:ext>
            </a:extLst>
          </p:cNvPr>
          <p:cNvSpPr txBox="1"/>
          <p:nvPr/>
        </p:nvSpPr>
        <p:spPr>
          <a:xfrm>
            <a:off x="3446443" y="1811579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BC11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18A9FDC-8F7E-CEEF-6DD0-606BFEE92CB3}"/>
              </a:ext>
            </a:extLst>
          </p:cNvPr>
          <p:cNvSpPr txBox="1"/>
          <p:nvPr/>
        </p:nvSpPr>
        <p:spPr>
          <a:xfrm>
            <a:off x="5772479" y="1831366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BC14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ED7A593-5FDD-21A3-78A3-D3FE65D46086}"/>
              </a:ext>
            </a:extLst>
          </p:cNvPr>
          <p:cNvSpPr txBox="1"/>
          <p:nvPr/>
        </p:nvSpPr>
        <p:spPr>
          <a:xfrm>
            <a:off x="8568182" y="1845677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BC20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500861B-F04F-25FA-F6D9-072C110AE211}"/>
              </a:ext>
            </a:extLst>
          </p:cNvPr>
          <p:cNvSpPr txBox="1"/>
          <p:nvPr/>
        </p:nvSpPr>
        <p:spPr>
          <a:xfrm>
            <a:off x="1321073" y="1167821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E=125 MeV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8131CCA2-A72B-1CAE-AC0A-26F5C6676500}"/>
              </a:ext>
            </a:extLst>
          </p:cNvPr>
          <p:cNvSpPr txBox="1"/>
          <p:nvPr/>
        </p:nvSpPr>
        <p:spPr>
          <a:xfrm>
            <a:off x="139753" y="1161547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E=6 MeV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CE3B17D5-10DE-C696-397A-48637D75E609}"/>
              </a:ext>
            </a:extLst>
          </p:cNvPr>
          <p:cNvSpPr txBox="1"/>
          <p:nvPr/>
        </p:nvSpPr>
        <p:spPr>
          <a:xfrm>
            <a:off x="3138853" y="1169159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E=335 MeV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B8FDC41-D561-AACB-680E-5031C5CD4E03}"/>
              </a:ext>
            </a:extLst>
          </p:cNvPr>
          <p:cNvSpPr txBox="1"/>
          <p:nvPr/>
        </p:nvSpPr>
        <p:spPr>
          <a:xfrm>
            <a:off x="5521163" y="1175499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E=4.5 GeV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9F99362-3E66-AEE4-25C2-D62F1363CF00}"/>
              </a:ext>
            </a:extLst>
          </p:cNvPr>
          <p:cNvSpPr txBox="1"/>
          <p:nvPr/>
        </p:nvSpPr>
        <p:spPr>
          <a:xfrm>
            <a:off x="8262405" y="1176321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E=10.0 GeV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A27AFDE-E80F-6CFF-3F23-3B5A86E216BC}"/>
              </a:ext>
            </a:extLst>
          </p:cNvPr>
          <p:cNvSpPr txBox="1"/>
          <p:nvPr/>
        </p:nvSpPr>
        <p:spPr>
          <a:xfrm>
            <a:off x="1999500" y="2879912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>
                <a:latin typeface="Symbol" panose="05050102010706020507" pitchFamily="18" charset="2"/>
              </a:rPr>
              <a:t>f = -16.5 </a:t>
            </a:r>
            <a:r>
              <a:rPr lang="en-US" sz="1200" b="1" i="1"/>
              <a:t>deg</a:t>
            </a:r>
            <a:endParaRPr lang="en-US" sz="1200" b="1" i="1">
              <a:latin typeface="Symbol" panose="05050102010706020507" pitchFamily="18" charset="2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CE07A77-631D-48C9-6D62-CB9316410C07}"/>
              </a:ext>
            </a:extLst>
          </p:cNvPr>
          <p:cNvSpPr txBox="1"/>
          <p:nvPr/>
        </p:nvSpPr>
        <p:spPr>
          <a:xfrm>
            <a:off x="4274496" y="2879911"/>
            <a:ext cx="105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>
                <a:latin typeface="Symbol" panose="05050102010706020507" pitchFamily="18" charset="2"/>
              </a:rPr>
              <a:t>f = -31.7 </a:t>
            </a:r>
            <a:r>
              <a:rPr lang="en-US" sz="1200" b="1" i="1"/>
              <a:t>deg</a:t>
            </a:r>
            <a:endParaRPr lang="en-US" sz="1200" b="1" i="1">
              <a:latin typeface="Symbol" panose="05050102010706020507" pitchFamily="18" charset="2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1C122BE8-19A4-A81F-F95D-A0B4881FF03F}"/>
              </a:ext>
            </a:extLst>
          </p:cNvPr>
          <p:cNvSpPr txBox="1"/>
          <p:nvPr/>
        </p:nvSpPr>
        <p:spPr>
          <a:xfrm>
            <a:off x="6979389" y="2898759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>
                <a:latin typeface="Symbol" panose="05050102010706020507" pitchFamily="18" charset="2"/>
              </a:rPr>
              <a:t>f = 0 </a:t>
            </a:r>
            <a:r>
              <a:rPr lang="en-US" sz="1200" b="1" i="1"/>
              <a:t>deg</a:t>
            </a:r>
            <a:endParaRPr lang="en-US" sz="1200" b="1" i="1">
              <a:latin typeface="Symbol" panose="05050102010706020507" pitchFamily="18" charset="2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316D41A-6788-7B4E-46F0-0C1B21A98E3E}"/>
              </a:ext>
            </a:extLst>
          </p:cNvPr>
          <p:cNvSpPr txBox="1"/>
          <p:nvPr/>
        </p:nvSpPr>
        <p:spPr>
          <a:xfrm>
            <a:off x="10379855" y="1167673"/>
            <a:ext cx="134844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b="1" i="1"/>
              <a:t>Q = 0.6 – 2.0 </a:t>
            </a:r>
            <a:r>
              <a:rPr lang="en-US" sz="1200" b="1" i="1" err="1"/>
              <a:t>nC</a:t>
            </a:r>
            <a:endParaRPr lang="en-US" sz="1200" b="1" i="1"/>
          </a:p>
          <a:p>
            <a:r>
              <a:rPr lang="en-US" sz="1200" b="1" i="1">
                <a:latin typeface="Symbol" panose="05050102010706020507" pitchFamily="18" charset="2"/>
              </a:rPr>
              <a:t>b</a:t>
            </a:r>
            <a:r>
              <a:rPr lang="en-US" sz="1200" b="1" i="1" baseline="30000">
                <a:latin typeface="Symbol" panose="05050102010706020507" pitchFamily="18" charset="2"/>
              </a:rPr>
              <a:t>*</a:t>
            </a:r>
            <a:r>
              <a:rPr lang="en-US" sz="1200" b="1" i="1">
                <a:latin typeface="Symbol" panose="05050102010706020507" pitchFamily="18" charset="2"/>
              </a:rPr>
              <a:t> = &lt;10 </a:t>
            </a:r>
            <a:r>
              <a:rPr lang="en-US" sz="1200" b="1" i="1"/>
              <a:t> m</a:t>
            </a:r>
          </a:p>
          <a:p>
            <a:r>
              <a:rPr lang="en-US" sz="1200" b="1" i="1" err="1">
                <a:latin typeface="Symbol" panose="05050102010706020507" pitchFamily="18" charset="2"/>
              </a:rPr>
              <a:t>s</a:t>
            </a:r>
            <a:r>
              <a:rPr lang="en-US" sz="1200" b="1" i="1" baseline="-25000" err="1"/>
              <a:t>z</a:t>
            </a:r>
            <a:r>
              <a:rPr lang="en-US" sz="1200" b="1" i="1">
                <a:latin typeface="Symbol" panose="05050102010706020507" pitchFamily="18" charset="2"/>
              </a:rPr>
              <a:t> = </a:t>
            </a:r>
            <a:r>
              <a:rPr lang="en-US" sz="1200" b="1" i="1"/>
              <a:t>100 </a:t>
            </a:r>
            <a:r>
              <a:rPr lang="en-US" sz="1200" b="1" i="1">
                <a:latin typeface="Symbol" panose="05050102010706020507" pitchFamily="18" charset="2"/>
              </a:rPr>
              <a:t>m</a:t>
            </a:r>
            <a:r>
              <a:rPr lang="en-US" sz="1200" b="1" i="1"/>
              <a:t>m</a:t>
            </a:r>
          </a:p>
          <a:p>
            <a:r>
              <a:rPr lang="en-US" sz="1200" b="1" i="1" err="1">
                <a:latin typeface="Symbol" panose="05050102010706020507" pitchFamily="18" charset="2"/>
              </a:rPr>
              <a:t>d</a:t>
            </a:r>
            <a:r>
              <a:rPr lang="en-US" sz="1200" b="1" i="1" baseline="-25000" err="1"/>
              <a:t>E</a:t>
            </a:r>
            <a:r>
              <a:rPr lang="en-US" sz="1200" b="1" i="1"/>
              <a:t> &lt; 0.1 %</a:t>
            </a:r>
          </a:p>
          <a:p>
            <a:r>
              <a:rPr lang="en-US" sz="1200" b="1" i="1" err="1"/>
              <a:t>I</a:t>
            </a:r>
            <a:r>
              <a:rPr lang="en-US" sz="1200" b="1" i="1" baseline="-25000" err="1"/>
              <a:t>pk</a:t>
            </a:r>
            <a:r>
              <a:rPr lang="en-US" sz="1200" b="1" i="1"/>
              <a:t> = 2 kA</a:t>
            </a:r>
          </a:p>
          <a:p>
            <a:r>
              <a:rPr lang="en-US" sz="1200" b="1" i="1" err="1">
                <a:latin typeface="Symbol" panose="05050102010706020507" pitchFamily="18" charset="2"/>
              </a:rPr>
              <a:t>ge</a:t>
            </a:r>
            <a:r>
              <a:rPr lang="en-US" sz="1200" b="1" i="1" baseline="-25000" err="1"/>
              <a:t>x</a:t>
            </a:r>
            <a:r>
              <a:rPr lang="en-US" sz="1200" b="1" i="1">
                <a:latin typeface="Symbol" panose="05050102010706020507" pitchFamily="18" charset="2"/>
              </a:rPr>
              <a:t> = 5 </a:t>
            </a:r>
            <a:r>
              <a:rPr lang="en-US" sz="1200" b="1" i="1"/>
              <a:t> mm-</a:t>
            </a:r>
            <a:r>
              <a:rPr lang="en-US" sz="1200" b="1" i="1" err="1"/>
              <a:t>mrad</a:t>
            </a:r>
            <a:endParaRPr lang="en-US" sz="1200" b="1" i="1">
              <a:latin typeface="Symbol" panose="05050102010706020507" pitchFamily="18" charset="2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45C1D40-42DC-B434-C6F7-5A7413D31012}"/>
              </a:ext>
            </a:extLst>
          </p:cNvPr>
          <p:cNvSpPr txBox="1"/>
          <p:nvPr/>
        </p:nvSpPr>
        <p:spPr>
          <a:xfrm>
            <a:off x="8513333" y="2374587"/>
            <a:ext cx="8322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>
                <a:solidFill>
                  <a:schemeClr val="accent2"/>
                </a:solidFill>
              </a:rPr>
              <a:t>R</a:t>
            </a:r>
            <a:r>
              <a:rPr lang="en-US" sz="1050" b="1" i="1" baseline="-25000">
                <a:solidFill>
                  <a:schemeClr val="accent2"/>
                </a:solidFill>
              </a:rPr>
              <a:t>56</a:t>
            </a:r>
            <a:r>
              <a:rPr lang="en-US" sz="1050" b="1" i="1">
                <a:solidFill>
                  <a:schemeClr val="accent2"/>
                </a:solidFill>
              </a:rPr>
              <a:t> = +7mm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B7981715-2FBC-4AE9-EC7A-7077DE9EE5A7}"/>
              </a:ext>
            </a:extLst>
          </p:cNvPr>
          <p:cNvSpPr txBox="1"/>
          <p:nvPr/>
        </p:nvSpPr>
        <p:spPr>
          <a:xfrm>
            <a:off x="5668098" y="2820842"/>
            <a:ext cx="9108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>
                <a:solidFill>
                  <a:schemeClr val="accent2"/>
                </a:solidFill>
              </a:rPr>
              <a:t>R</a:t>
            </a:r>
            <a:r>
              <a:rPr lang="en-US" sz="1050" b="1" i="1" baseline="-25000">
                <a:solidFill>
                  <a:schemeClr val="accent2"/>
                </a:solidFill>
              </a:rPr>
              <a:t>56</a:t>
            </a:r>
            <a:r>
              <a:rPr lang="en-US" sz="1050" b="1" i="1">
                <a:solidFill>
                  <a:schemeClr val="accent2"/>
                </a:solidFill>
              </a:rPr>
              <a:t> = -3.6mm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BDDE987D-8C37-DEE6-2AC2-583DBDBE911C}"/>
              </a:ext>
            </a:extLst>
          </p:cNvPr>
          <p:cNvSpPr txBox="1"/>
          <p:nvPr/>
        </p:nvSpPr>
        <p:spPr>
          <a:xfrm>
            <a:off x="3295762" y="2798914"/>
            <a:ext cx="9108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>
                <a:solidFill>
                  <a:schemeClr val="accent2"/>
                </a:solidFill>
              </a:rPr>
              <a:t>R</a:t>
            </a:r>
            <a:r>
              <a:rPr lang="en-US" sz="1050" b="1" i="1" baseline="-25000">
                <a:solidFill>
                  <a:schemeClr val="accent2"/>
                </a:solidFill>
              </a:rPr>
              <a:t>56</a:t>
            </a:r>
            <a:r>
              <a:rPr lang="en-US" sz="1050" b="1" i="1">
                <a:solidFill>
                  <a:schemeClr val="accent2"/>
                </a:solidFill>
              </a:rPr>
              <a:t> = -4.6mm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22AC05E0-9EBA-771F-D849-EE9617083318}"/>
              </a:ext>
            </a:extLst>
          </p:cNvPr>
          <p:cNvSpPr/>
          <p:nvPr/>
        </p:nvSpPr>
        <p:spPr>
          <a:xfrm rot="2112802">
            <a:off x="1238349" y="2318242"/>
            <a:ext cx="440463" cy="2027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9F2C5158-4EB0-9F1C-E2A5-BA7E9E647221}"/>
              </a:ext>
            </a:extLst>
          </p:cNvPr>
          <p:cNvSpPr txBox="1"/>
          <p:nvPr/>
        </p:nvSpPr>
        <p:spPr>
          <a:xfrm>
            <a:off x="459282" y="2490274"/>
            <a:ext cx="11576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</a:rPr>
              <a:t>Future Laser Heater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EF29DE86-D3DC-1E25-44C4-63497D74AC1F}"/>
              </a:ext>
            </a:extLst>
          </p:cNvPr>
          <p:cNvSpPr txBox="1"/>
          <p:nvPr/>
        </p:nvSpPr>
        <p:spPr>
          <a:xfrm>
            <a:off x="0" y="6122313"/>
            <a:ext cx="12192000" cy="461665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Low-compression, low final E-spread, good emittance preservation configuration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A5B61697-2DE5-E120-EBD7-F807B6B66156}"/>
              </a:ext>
            </a:extLst>
          </p:cNvPr>
          <p:cNvCxnSpPr>
            <a:cxnSpLocks/>
          </p:cNvCxnSpPr>
          <p:nvPr/>
        </p:nvCxnSpPr>
        <p:spPr>
          <a:xfrm flipV="1">
            <a:off x="3621505" y="2772270"/>
            <a:ext cx="873842" cy="604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B857DB2B-D4B3-4BB0-43F4-7F108340A70A}"/>
              </a:ext>
            </a:extLst>
          </p:cNvPr>
          <p:cNvCxnSpPr>
            <a:cxnSpLocks/>
          </p:cNvCxnSpPr>
          <p:nvPr/>
        </p:nvCxnSpPr>
        <p:spPr>
          <a:xfrm flipH="1" flipV="1">
            <a:off x="5430616" y="2772270"/>
            <a:ext cx="558143" cy="639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779324B3-3D35-4C0D-A5AB-47BD3328ABFC}"/>
              </a:ext>
            </a:extLst>
          </p:cNvPr>
          <p:cNvCxnSpPr>
            <a:cxnSpLocks/>
          </p:cNvCxnSpPr>
          <p:nvPr/>
        </p:nvCxnSpPr>
        <p:spPr>
          <a:xfrm flipV="1">
            <a:off x="10854187" y="2980822"/>
            <a:ext cx="0" cy="411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8B6A4EF-CF3A-AD5A-816C-2736D652A7ED}"/>
              </a:ext>
            </a:extLst>
          </p:cNvPr>
          <p:cNvSpPr txBox="1"/>
          <p:nvPr/>
        </p:nvSpPr>
        <p:spPr>
          <a:xfrm>
            <a:off x="964929" y="5818669"/>
            <a:ext cx="2061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[-</a:t>
            </a:r>
            <a:r>
              <a:rPr lang="en-US" sz="1400" b="1" err="1"/>
              <a:t>ve</a:t>
            </a:r>
            <a:r>
              <a:rPr lang="en-US" sz="1400" b="1"/>
              <a:t> z = HEAD OF BUNCH]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34164E-E211-5352-262A-697C4AD04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814" y="3428102"/>
            <a:ext cx="2620746" cy="2576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C13F07-D818-86E0-75E8-B0ACF20F4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367" y="3445208"/>
            <a:ext cx="2620746" cy="26246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EC37F-7E63-4943-B40E-202681BE0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405" y="3443809"/>
            <a:ext cx="2473169" cy="2485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9FF9BD-BCDF-18B8-2F5A-1F4994FFF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854" y="3431832"/>
            <a:ext cx="2489600" cy="24821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CFB70-8523-5540-0DBA-9E36754D25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18" y="3393337"/>
            <a:ext cx="2601750" cy="259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46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A636A-075B-1FC0-2ED7-CA0B0AAE1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1) Sector 20 &amp; Transverse Particle Tracking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19BE0D-D3EC-2024-2467-0AE71EC07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34639-4365-A91A-E1BD-97ED50DA68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7621" y="4269778"/>
            <a:ext cx="10972800" cy="147374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Current FACET-II Sector 20 layout, matched for R56=+7mm, </a:t>
            </a:r>
            <a:r>
              <a:rPr lang="el-GR" sz="1800"/>
              <a:t>β</a:t>
            </a:r>
            <a:r>
              <a:rPr lang="en-US" sz="1800" baseline="30000"/>
              <a:t>*</a:t>
            </a:r>
            <a:r>
              <a:rPr lang="en-US" sz="1800"/>
              <a:t>=50cm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3 families of sextupoles matched to minimize T566, &amp; </a:t>
            </a:r>
            <a:r>
              <a:rPr lang="el-GR" sz="1800"/>
              <a:t>ε</a:t>
            </a:r>
            <a:r>
              <a:rPr lang="en-US" sz="1800" baseline="-25000"/>
              <a:t>x</a:t>
            </a:r>
            <a:endParaRPr lang="en-US" sz="1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FFS quads (5 families of magnet) matched for round beams at 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R56 matching range = [-10:+10]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800"/>
              <a:t>β</a:t>
            </a:r>
            <a:r>
              <a:rPr lang="en-US" sz="1800" baseline="30000"/>
              <a:t>*</a:t>
            </a:r>
            <a:r>
              <a:rPr lang="en-US" sz="1800"/>
              <a:t> matching range &gt; 5 cm</a:t>
            </a:r>
            <a:endParaRPr lang="en-US" sz="3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21446-764F-9B47-FD24-8D0DE363E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DOE Operations Review, June 14-15, 2022                 G. White           Accelerator Configurations and Upgrades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69F9EC-A0F2-9C5E-8054-D813481E3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72127"/>
            <a:ext cx="7493968" cy="3287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23647B-64DC-814B-5C41-6D23A33D815E}"/>
              </a:ext>
            </a:extLst>
          </p:cNvPr>
          <p:cNvSpPr txBox="1"/>
          <p:nvPr/>
        </p:nvSpPr>
        <p:spPr>
          <a:xfrm>
            <a:off x="2921966" y="972127"/>
            <a:ext cx="561051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BC20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129FE1-0EBD-2D74-4AC1-AFB4C16A8722}"/>
              </a:ext>
            </a:extLst>
          </p:cNvPr>
          <p:cNvSpPr txBox="1"/>
          <p:nvPr/>
        </p:nvSpPr>
        <p:spPr>
          <a:xfrm>
            <a:off x="4772793" y="976044"/>
            <a:ext cx="440826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FFS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9368F-E485-CAA5-A968-A5AF18BEC54C}"/>
              </a:ext>
            </a:extLst>
          </p:cNvPr>
          <p:cNvSpPr txBox="1"/>
          <p:nvPr/>
        </p:nvSpPr>
        <p:spPr>
          <a:xfrm>
            <a:off x="5568659" y="972127"/>
            <a:ext cx="159979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SPECTROMETER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788809E-1317-4D8C-5D2F-7800A4981637}"/>
              </a:ext>
            </a:extLst>
          </p:cNvPr>
          <p:cNvCxnSpPr/>
          <p:nvPr/>
        </p:nvCxnSpPr>
        <p:spPr>
          <a:xfrm>
            <a:off x="5610994" y="2490358"/>
            <a:ext cx="0" cy="1388533"/>
          </a:xfrm>
          <a:prstGeom prst="straightConnector1">
            <a:avLst/>
          </a:prstGeom>
          <a:noFill/>
          <a:ln w="25400" cap="flat">
            <a:solidFill>
              <a:srgbClr val="0365C0"/>
            </a:solidFill>
            <a:prstDash val="solid"/>
            <a:bevel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3E6693C-7384-7995-A396-4545AEA3AA95}"/>
              </a:ext>
            </a:extLst>
          </p:cNvPr>
          <p:cNvSpPr txBox="1"/>
          <p:nvPr/>
        </p:nvSpPr>
        <p:spPr>
          <a:xfrm>
            <a:off x="5479795" y="2204191"/>
            <a:ext cx="32060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321457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D02CFF-11BF-7B2E-5C81-8B5AC3A2C309}"/>
              </a:ext>
            </a:extLst>
          </p:cNvPr>
          <p:cNvSpPr txBox="1"/>
          <p:nvPr/>
        </p:nvSpPr>
        <p:spPr>
          <a:xfrm>
            <a:off x="0" y="6160784"/>
            <a:ext cx="12192000" cy="384721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9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Sector 20 contains existing “W” chicane from FACET, new FFS &amp; spectrometer magnets to handle round-beams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81FF52-06D8-3915-168C-087BA4EC4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677" y="2949534"/>
            <a:ext cx="1922263" cy="17437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A522D1-BF6A-EF7D-6BD9-2FCC20E79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0" y="2995139"/>
            <a:ext cx="2227188" cy="16703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558535-BE42-7667-3459-3DC2A6B52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970" y="976044"/>
            <a:ext cx="3880919" cy="1738876"/>
          </a:xfrm>
          <a:prstGeom prst="rect">
            <a:avLst/>
          </a:prstGeom>
        </p:spPr>
      </p:pic>
      <p:sp>
        <p:nvSpPr>
          <p:cNvPr id="17" name="Right Brace 16">
            <a:extLst>
              <a:ext uri="{FF2B5EF4-FFF2-40B4-BE49-F238E27FC236}">
                <a16:creationId xmlns:a16="http://schemas.microsoft.com/office/drawing/2014/main" id="{A216F7DE-BC13-53DE-2C17-81F702C07D12}"/>
              </a:ext>
            </a:extLst>
          </p:cNvPr>
          <p:cNvSpPr/>
          <p:nvPr/>
        </p:nvSpPr>
        <p:spPr>
          <a:xfrm rot="5400000">
            <a:off x="5716112" y="536890"/>
            <a:ext cx="279928" cy="2461047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8F47C95-C36B-E9A1-FA80-F6DA1904F44A}"/>
              </a:ext>
            </a:extLst>
          </p:cNvPr>
          <p:cNvCxnSpPr/>
          <p:nvPr/>
        </p:nvCxnSpPr>
        <p:spPr>
          <a:xfrm flipV="1">
            <a:off x="7086600" y="1627449"/>
            <a:ext cx="838200" cy="12515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5FEA94-368B-A3C4-9D7E-F44D757FF372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8980809" y="2286000"/>
            <a:ext cx="711589" cy="663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9DE1BC5-A85A-18BE-A4B7-5F1840C1AC49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9692398" y="2286000"/>
            <a:ext cx="1250996" cy="709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C2F2485-900E-43A5-45D5-535822A984C0}"/>
              </a:ext>
            </a:extLst>
          </p:cNvPr>
          <p:cNvSpPr txBox="1"/>
          <p:nvPr/>
        </p:nvSpPr>
        <p:spPr>
          <a:xfrm>
            <a:off x="8336185" y="4768334"/>
            <a:ext cx="353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E320 Configuration with </a:t>
            </a:r>
            <a:r>
              <a:rPr lang="el-GR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β</a:t>
            </a:r>
            <a:r>
              <a:rPr lang="en-US" baseline="30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</a:t>
            </a: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=10m</a:t>
            </a:r>
          </a:p>
        </p:txBody>
      </p:sp>
    </p:spTree>
    <p:extLst>
      <p:ext uri="{BB962C8B-B14F-4D97-AF65-F5344CB8AC3E}">
        <p14:creationId xmlns:p14="http://schemas.microsoft.com/office/powerpoint/2010/main" val="3049162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C37D283E-DBB6-60C0-A734-69B1D90B471D}"/>
              </a:ext>
            </a:extLst>
          </p:cNvPr>
          <p:cNvCxnSpPr>
            <a:cxnSpLocks/>
            <a:stCxn id="173" idx="0"/>
          </p:cNvCxnSpPr>
          <p:nvPr/>
        </p:nvCxnSpPr>
        <p:spPr>
          <a:xfrm flipV="1">
            <a:off x="1337159" y="2743245"/>
            <a:ext cx="1833483" cy="594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5BC4AC47-A26C-4BDD-5212-EFB18ACCD505}"/>
              </a:ext>
            </a:extLst>
          </p:cNvPr>
          <p:cNvCxnSpPr>
            <a:cxnSpLocks/>
            <a:stCxn id="179" idx="0"/>
          </p:cNvCxnSpPr>
          <p:nvPr/>
        </p:nvCxnSpPr>
        <p:spPr>
          <a:xfrm flipH="1" flipV="1">
            <a:off x="6879740" y="2703890"/>
            <a:ext cx="1510947" cy="658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1DF2871-055E-723E-0D5D-BE67BC40703B}"/>
              </a:ext>
            </a:extLst>
          </p:cNvPr>
          <p:cNvCxnSpPr>
            <a:cxnSpLocks/>
            <a:endCxn id="92" idx="3"/>
          </p:cNvCxnSpPr>
          <p:nvPr/>
        </p:nvCxnSpPr>
        <p:spPr>
          <a:xfrm>
            <a:off x="5273563" y="2678141"/>
            <a:ext cx="381187" cy="105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Cylinder 80">
            <a:extLst>
              <a:ext uri="{FF2B5EF4-FFF2-40B4-BE49-F238E27FC236}">
                <a16:creationId xmlns:a16="http://schemas.microsoft.com/office/drawing/2014/main" id="{B8E50538-6606-557A-D778-651F327F1E02}"/>
              </a:ext>
            </a:extLst>
          </p:cNvPr>
          <p:cNvSpPr/>
          <p:nvPr/>
        </p:nvSpPr>
        <p:spPr>
          <a:xfrm rot="16200000">
            <a:off x="4765110" y="2374605"/>
            <a:ext cx="436676" cy="609600"/>
          </a:xfrm>
          <a:prstGeom prst="can">
            <a:avLst>
              <a:gd name="adj" fmla="val 2725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1028CF-F0F5-CE00-21BB-D6928800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2) Single-Bunch Max-Compression Design Configuration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BCA0CB-7A02-158B-01AE-E70BF855E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4"/>
            <a:ext cx="685801" cy="27815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ED7A5-7775-A365-D601-660024559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DOE Operations Review, June 14-15, 2022                 G. White           Accelerator Configurations and Upgrades</a:t>
            </a:r>
          </a:p>
        </p:txBody>
      </p:sp>
      <p:sp>
        <p:nvSpPr>
          <p:cNvPr id="30" name="Cylinder 29">
            <a:extLst>
              <a:ext uri="{FF2B5EF4-FFF2-40B4-BE49-F238E27FC236}">
                <a16:creationId xmlns:a16="http://schemas.microsoft.com/office/drawing/2014/main" id="{C2163AAF-5436-A10C-C7CB-230B464C8B1C}"/>
              </a:ext>
            </a:extLst>
          </p:cNvPr>
          <p:cNvSpPr/>
          <p:nvPr/>
        </p:nvSpPr>
        <p:spPr>
          <a:xfrm rot="18385470">
            <a:off x="287898" y="1696875"/>
            <a:ext cx="532166" cy="251442"/>
          </a:xfrm>
          <a:prstGeom prst="can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A0B57C-430F-EEA4-7A2B-3EFAA5F46E32}"/>
              </a:ext>
            </a:extLst>
          </p:cNvPr>
          <p:cNvSpPr txBox="1"/>
          <p:nvPr/>
        </p:nvSpPr>
        <p:spPr>
          <a:xfrm>
            <a:off x="704060" y="1473307"/>
            <a:ext cx="149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RF Gun (</a:t>
            </a:r>
            <a:r>
              <a:rPr lang="en-US" sz="1600">
                <a:latin typeface="Symbol" panose="05050102010706020507" pitchFamily="18" charset="2"/>
              </a:rPr>
              <a:t>f</a:t>
            </a:r>
            <a:r>
              <a:rPr lang="en-US" sz="1600" baseline="-25000"/>
              <a:t>s</a:t>
            </a:r>
            <a:r>
              <a:rPr lang="en-US" sz="1600"/>
              <a:t>=10</a:t>
            </a:r>
            <a:r>
              <a:rPr lang="en-US" sz="1600" baseline="30000"/>
              <a:t>o</a:t>
            </a:r>
            <a:r>
              <a:rPr lang="en-US" sz="1600"/>
              <a:t>)</a:t>
            </a:r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C65ACBEE-9D34-BB08-718B-6B24782115BB}"/>
              </a:ext>
            </a:extLst>
          </p:cNvPr>
          <p:cNvSpPr/>
          <p:nvPr/>
        </p:nvSpPr>
        <p:spPr>
          <a:xfrm rot="18311995">
            <a:off x="800514" y="1934430"/>
            <a:ext cx="436676" cy="409766"/>
          </a:xfrm>
          <a:prstGeom prst="can">
            <a:avLst>
              <a:gd name="adj" fmla="val 2725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4F2ABE-0996-3ACE-54AC-72F06C70EB2C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655141" y="1897244"/>
            <a:ext cx="247227" cy="17820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BFFC529-DE4F-2EB3-4A1E-460423B3DEF5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1186271" y="2257414"/>
            <a:ext cx="630497" cy="41961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Cylinder 48">
            <a:extLst>
              <a:ext uri="{FF2B5EF4-FFF2-40B4-BE49-F238E27FC236}">
                <a16:creationId xmlns:a16="http://schemas.microsoft.com/office/drawing/2014/main" id="{A37E465C-30AF-22FD-FA69-EA85E6287A93}"/>
              </a:ext>
            </a:extLst>
          </p:cNvPr>
          <p:cNvSpPr/>
          <p:nvPr/>
        </p:nvSpPr>
        <p:spPr>
          <a:xfrm rot="16200000">
            <a:off x="2387516" y="2371899"/>
            <a:ext cx="436676" cy="609600"/>
          </a:xfrm>
          <a:prstGeom prst="can">
            <a:avLst>
              <a:gd name="adj" fmla="val 2725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C7892EC-7C55-73AC-1900-B3DCED7428D3}"/>
              </a:ext>
            </a:extLst>
          </p:cNvPr>
          <p:cNvCxnSpPr>
            <a:cxnSpLocks/>
            <a:stCxn id="42" idx="1"/>
          </p:cNvCxnSpPr>
          <p:nvPr/>
        </p:nvCxnSpPr>
        <p:spPr>
          <a:xfrm>
            <a:off x="1889761" y="2676699"/>
            <a:ext cx="480460" cy="105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02B35C8-777D-F63A-004F-EF2E6978FA0E}"/>
              </a:ext>
            </a:extLst>
          </p:cNvPr>
          <p:cNvSpPr txBox="1"/>
          <p:nvPr/>
        </p:nvSpPr>
        <p:spPr>
          <a:xfrm>
            <a:off x="2438214" y="249739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A517DB3-256E-3413-AF63-6EB6D76D1F8B}"/>
              </a:ext>
            </a:extLst>
          </p:cNvPr>
          <p:cNvSpPr txBox="1"/>
          <p:nvPr/>
        </p:nvSpPr>
        <p:spPr>
          <a:xfrm>
            <a:off x="851291" y="198753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F57CA0A-8380-EC9F-3681-89FC94A27E22}"/>
              </a:ext>
            </a:extLst>
          </p:cNvPr>
          <p:cNvSpPr txBox="1"/>
          <p:nvPr/>
        </p:nvSpPr>
        <p:spPr>
          <a:xfrm>
            <a:off x="1560183" y="181808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DL10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F50BE25-377C-B4FB-17AD-96DDA87859B9}"/>
              </a:ext>
            </a:extLst>
          </p:cNvPr>
          <p:cNvCxnSpPr>
            <a:cxnSpLocks/>
            <a:stCxn id="49" idx="3"/>
            <a:endCxn id="60" idx="3"/>
          </p:cNvCxnSpPr>
          <p:nvPr/>
        </p:nvCxnSpPr>
        <p:spPr>
          <a:xfrm>
            <a:off x="2910654" y="2676699"/>
            <a:ext cx="381187" cy="105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5D98AB6-0E59-5323-8CFF-BA2F03ABA432}"/>
              </a:ext>
            </a:extLst>
          </p:cNvPr>
          <p:cNvCxnSpPr>
            <a:cxnSpLocks/>
          </p:cNvCxnSpPr>
          <p:nvPr/>
        </p:nvCxnSpPr>
        <p:spPr>
          <a:xfrm flipV="1">
            <a:off x="3344779" y="2340142"/>
            <a:ext cx="276726" cy="35493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AAA9C3A-8701-FF3E-5CF6-20897BCA9364}"/>
              </a:ext>
            </a:extLst>
          </p:cNvPr>
          <p:cNvCxnSpPr>
            <a:cxnSpLocks/>
            <a:stCxn id="62" idx="1"/>
            <a:endCxn id="63" idx="3"/>
          </p:cNvCxnSpPr>
          <p:nvPr/>
        </p:nvCxnSpPr>
        <p:spPr>
          <a:xfrm>
            <a:off x="3693421" y="2345263"/>
            <a:ext cx="151147" cy="26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FEB8A3E-F5ED-596B-C210-A6845AE62DC9}"/>
              </a:ext>
            </a:extLst>
          </p:cNvPr>
          <p:cNvCxnSpPr>
            <a:cxnSpLocks/>
          </p:cNvCxnSpPr>
          <p:nvPr/>
        </p:nvCxnSpPr>
        <p:spPr>
          <a:xfrm>
            <a:off x="3898232" y="2346158"/>
            <a:ext cx="306805" cy="3429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Flowchart: Manual Operation 61">
            <a:extLst>
              <a:ext uri="{FF2B5EF4-FFF2-40B4-BE49-F238E27FC236}">
                <a16:creationId xmlns:a16="http://schemas.microsoft.com/office/drawing/2014/main" id="{D2584D64-D73C-4FA5-FDE9-B3A3CCCB92A7}"/>
              </a:ext>
            </a:extLst>
          </p:cNvPr>
          <p:cNvSpPr/>
          <p:nvPr/>
        </p:nvSpPr>
        <p:spPr>
          <a:xfrm rot="10800000">
            <a:off x="3556261" y="2173867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Manual Operation 62">
            <a:extLst>
              <a:ext uri="{FF2B5EF4-FFF2-40B4-BE49-F238E27FC236}">
                <a16:creationId xmlns:a16="http://schemas.microsoft.com/office/drawing/2014/main" id="{31F0EBC2-643C-F30F-AF8D-49D19D16325C}"/>
              </a:ext>
            </a:extLst>
          </p:cNvPr>
          <p:cNvSpPr/>
          <p:nvPr/>
        </p:nvSpPr>
        <p:spPr>
          <a:xfrm rot="10800000">
            <a:off x="3829328" y="2176467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lowchart: Manual Operation 63">
            <a:extLst>
              <a:ext uri="{FF2B5EF4-FFF2-40B4-BE49-F238E27FC236}">
                <a16:creationId xmlns:a16="http://schemas.microsoft.com/office/drawing/2014/main" id="{A67AD48A-F881-C9C5-8888-BBD8966886A9}"/>
              </a:ext>
            </a:extLst>
          </p:cNvPr>
          <p:cNvSpPr/>
          <p:nvPr/>
        </p:nvSpPr>
        <p:spPr>
          <a:xfrm rot="10800000">
            <a:off x="4122096" y="2514815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Manual Operation 59">
            <a:extLst>
              <a:ext uri="{FF2B5EF4-FFF2-40B4-BE49-F238E27FC236}">
                <a16:creationId xmlns:a16="http://schemas.microsoft.com/office/drawing/2014/main" id="{836B28E1-52E2-BA3E-3B60-73CAD354638E}"/>
              </a:ext>
            </a:extLst>
          </p:cNvPr>
          <p:cNvSpPr/>
          <p:nvPr/>
        </p:nvSpPr>
        <p:spPr>
          <a:xfrm rot="10800000">
            <a:off x="3276601" y="2506360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Manual Operation 41">
            <a:extLst>
              <a:ext uri="{FF2B5EF4-FFF2-40B4-BE49-F238E27FC236}">
                <a16:creationId xmlns:a16="http://schemas.microsoft.com/office/drawing/2014/main" id="{298E2195-03BB-14AF-536E-AF846FB27B38}"/>
              </a:ext>
            </a:extLst>
          </p:cNvPr>
          <p:cNvSpPr/>
          <p:nvPr/>
        </p:nvSpPr>
        <p:spPr>
          <a:xfrm rot="10800000">
            <a:off x="1752601" y="2505303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40B759C-142B-9103-E694-2032778C3BAA}"/>
              </a:ext>
            </a:extLst>
          </p:cNvPr>
          <p:cNvCxnSpPr>
            <a:cxnSpLocks/>
            <a:stCxn id="64" idx="1"/>
          </p:cNvCxnSpPr>
          <p:nvPr/>
        </p:nvCxnSpPr>
        <p:spPr>
          <a:xfrm flipV="1">
            <a:off x="4259256" y="2683771"/>
            <a:ext cx="487202" cy="244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D67460DC-EABC-CCF3-7AC7-6A9D5B2371B2}"/>
              </a:ext>
            </a:extLst>
          </p:cNvPr>
          <p:cNvSpPr txBox="1"/>
          <p:nvPr/>
        </p:nvSpPr>
        <p:spPr>
          <a:xfrm>
            <a:off x="4815808" y="2500103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L2</a:t>
            </a:r>
          </a:p>
        </p:txBody>
      </p:sp>
      <p:sp>
        <p:nvSpPr>
          <p:cNvPr id="84" name="Cylinder 83">
            <a:extLst>
              <a:ext uri="{FF2B5EF4-FFF2-40B4-BE49-F238E27FC236}">
                <a16:creationId xmlns:a16="http://schemas.microsoft.com/office/drawing/2014/main" id="{68BD4EB3-2DFE-999E-186F-EE61A1D294C4}"/>
              </a:ext>
            </a:extLst>
          </p:cNvPr>
          <p:cNvSpPr/>
          <p:nvPr/>
        </p:nvSpPr>
        <p:spPr>
          <a:xfrm rot="16200000">
            <a:off x="7128019" y="2376047"/>
            <a:ext cx="436676" cy="609600"/>
          </a:xfrm>
          <a:prstGeom prst="can">
            <a:avLst>
              <a:gd name="adj" fmla="val 2725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43E1AF7-69DF-5521-E00E-A15F922656A2}"/>
              </a:ext>
            </a:extLst>
          </p:cNvPr>
          <p:cNvCxnSpPr>
            <a:cxnSpLocks/>
          </p:cNvCxnSpPr>
          <p:nvPr/>
        </p:nvCxnSpPr>
        <p:spPr>
          <a:xfrm flipV="1">
            <a:off x="5708984" y="2346158"/>
            <a:ext cx="288758" cy="33688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ED5F690-89B9-6010-4E8A-2E86AE8D4E47}"/>
              </a:ext>
            </a:extLst>
          </p:cNvPr>
          <p:cNvCxnSpPr>
            <a:cxnSpLocks/>
            <a:stCxn id="89" idx="1"/>
            <a:endCxn id="90" idx="3"/>
          </p:cNvCxnSpPr>
          <p:nvPr/>
        </p:nvCxnSpPr>
        <p:spPr>
          <a:xfrm>
            <a:off x="6056330" y="2346705"/>
            <a:ext cx="151147" cy="26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EA85D2C-8F20-0ABF-22EA-64A62C52ED93}"/>
              </a:ext>
            </a:extLst>
          </p:cNvPr>
          <p:cNvCxnSpPr>
            <a:cxnSpLocks/>
          </p:cNvCxnSpPr>
          <p:nvPr/>
        </p:nvCxnSpPr>
        <p:spPr>
          <a:xfrm>
            <a:off x="6268453" y="2340142"/>
            <a:ext cx="288758" cy="3429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Flowchart: Manual Operation 88">
            <a:extLst>
              <a:ext uri="{FF2B5EF4-FFF2-40B4-BE49-F238E27FC236}">
                <a16:creationId xmlns:a16="http://schemas.microsoft.com/office/drawing/2014/main" id="{714DAEC7-B9BB-B0A2-C00A-40870B8560E2}"/>
              </a:ext>
            </a:extLst>
          </p:cNvPr>
          <p:cNvSpPr/>
          <p:nvPr/>
        </p:nvSpPr>
        <p:spPr>
          <a:xfrm rot="10800000">
            <a:off x="5919170" y="2175309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lowchart: Manual Operation 89">
            <a:extLst>
              <a:ext uri="{FF2B5EF4-FFF2-40B4-BE49-F238E27FC236}">
                <a16:creationId xmlns:a16="http://schemas.microsoft.com/office/drawing/2014/main" id="{7A1EDFBA-1D67-C2A8-E9F3-8EC03211B56A}"/>
              </a:ext>
            </a:extLst>
          </p:cNvPr>
          <p:cNvSpPr/>
          <p:nvPr/>
        </p:nvSpPr>
        <p:spPr>
          <a:xfrm rot="10800000">
            <a:off x="6192237" y="2177909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lowchart: Manual Operation 90">
            <a:extLst>
              <a:ext uri="{FF2B5EF4-FFF2-40B4-BE49-F238E27FC236}">
                <a16:creationId xmlns:a16="http://schemas.microsoft.com/office/drawing/2014/main" id="{C2AAD805-D4AC-035B-AB66-1F06918D3DE0}"/>
              </a:ext>
            </a:extLst>
          </p:cNvPr>
          <p:cNvSpPr/>
          <p:nvPr/>
        </p:nvSpPr>
        <p:spPr>
          <a:xfrm rot="10800000">
            <a:off x="6485005" y="2516257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lowchart: Manual Operation 91">
            <a:extLst>
              <a:ext uri="{FF2B5EF4-FFF2-40B4-BE49-F238E27FC236}">
                <a16:creationId xmlns:a16="http://schemas.microsoft.com/office/drawing/2014/main" id="{30E26E9F-40A9-5E87-3B86-58BF4483F2F2}"/>
              </a:ext>
            </a:extLst>
          </p:cNvPr>
          <p:cNvSpPr/>
          <p:nvPr/>
        </p:nvSpPr>
        <p:spPr>
          <a:xfrm rot="10800000">
            <a:off x="5639510" y="2507802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AF28864-E9E7-4AB8-2BC9-1D0509B9D01B}"/>
              </a:ext>
            </a:extLst>
          </p:cNvPr>
          <p:cNvCxnSpPr>
            <a:cxnSpLocks/>
            <a:stCxn id="91" idx="1"/>
          </p:cNvCxnSpPr>
          <p:nvPr/>
        </p:nvCxnSpPr>
        <p:spPr>
          <a:xfrm flipV="1">
            <a:off x="6622165" y="2685213"/>
            <a:ext cx="487202" cy="244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37C3F7DC-09C8-8D60-CA74-A6340845B0DE}"/>
              </a:ext>
            </a:extLst>
          </p:cNvPr>
          <p:cNvSpPr txBox="1"/>
          <p:nvPr/>
        </p:nvSpPr>
        <p:spPr>
          <a:xfrm>
            <a:off x="7178717" y="2501545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L3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A35F1E3-B702-0C61-1CC0-674F59CFD194}"/>
              </a:ext>
            </a:extLst>
          </p:cNvPr>
          <p:cNvCxnSpPr>
            <a:cxnSpLocks/>
            <a:stCxn id="84" idx="3"/>
            <a:endCxn id="95" idx="3"/>
          </p:cNvCxnSpPr>
          <p:nvPr/>
        </p:nvCxnSpPr>
        <p:spPr>
          <a:xfrm>
            <a:off x="7651157" y="2680847"/>
            <a:ext cx="432802" cy="292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8431C143-FBAB-3942-9CD1-1BBA3156A656}"/>
              </a:ext>
            </a:extLst>
          </p:cNvPr>
          <p:cNvCxnSpPr>
            <a:cxnSpLocks/>
          </p:cNvCxnSpPr>
          <p:nvPr/>
        </p:nvCxnSpPr>
        <p:spPr>
          <a:xfrm>
            <a:off x="8151395" y="2683042"/>
            <a:ext cx="324852" cy="35493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152854B-73AB-DB60-477A-C3C381E2D599}"/>
              </a:ext>
            </a:extLst>
          </p:cNvPr>
          <p:cNvCxnSpPr>
            <a:cxnSpLocks/>
          </p:cNvCxnSpPr>
          <p:nvPr/>
        </p:nvCxnSpPr>
        <p:spPr>
          <a:xfrm flipV="1">
            <a:off x="8476247" y="2833437"/>
            <a:ext cx="288758" cy="19250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8817FC8-6D15-7956-E2E6-DA312CA87254}"/>
              </a:ext>
            </a:extLst>
          </p:cNvPr>
          <p:cNvCxnSpPr>
            <a:cxnSpLocks/>
            <a:stCxn id="97" idx="1"/>
            <a:endCxn id="98" idx="3"/>
          </p:cNvCxnSpPr>
          <p:nvPr/>
        </p:nvCxnSpPr>
        <p:spPr>
          <a:xfrm>
            <a:off x="8837242" y="2838612"/>
            <a:ext cx="1579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643D7F04-4FAF-B750-9451-85AB33F41E16}"/>
              </a:ext>
            </a:extLst>
          </p:cNvPr>
          <p:cNvCxnSpPr>
            <a:cxnSpLocks/>
          </p:cNvCxnSpPr>
          <p:nvPr/>
        </p:nvCxnSpPr>
        <p:spPr>
          <a:xfrm>
            <a:off x="9053763" y="2839453"/>
            <a:ext cx="306805" cy="18047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23F2CA6-6CD5-03ED-E6E2-305A59799550}"/>
              </a:ext>
            </a:extLst>
          </p:cNvPr>
          <p:cNvCxnSpPr>
            <a:cxnSpLocks/>
          </p:cNvCxnSpPr>
          <p:nvPr/>
        </p:nvCxnSpPr>
        <p:spPr>
          <a:xfrm flipV="1">
            <a:off x="9366584" y="2677026"/>
            <a:ext cx="312821" cy="3429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2F7D92E8-118E-3480-6B56-795ECB8B612E}"/>
              </a:ext>
            </a:extLst>
          </p:cNvPr>
          <p:cNvCxnSpPr>
            <a:cxnSpLocks/>
            <a:stCxn id="100" idx="1"/>
            <a:endCxn id="122" idx="1"/>
          </p:cNvCxnSpPr>
          <p:nvPr/>
        </p:nvCxnSpPr>
        <p:spPr>
          <a:xfrm flipV="1">
            <a:off x="9744439" y="2679198"/>
            <a:ext cx="472580" cy="312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D69588B-A20A-0824-022C-55D5135CED59}"/>
              </a:ext>
            </a:extLst>
          </p:cNvPr>
          <p:cNvSpPr/>
          <p:nvPr/>
        </p:nvSpPr>
        <p:spPr>
          <a:xfrm>
            <a:off x="10217019" y="2432523"/>
            <a:ext cx="1822577" cy="493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S20 Exp. Region</a:t>
            </a:r>
          </a:p>
        </p:txBody>
      </p:sp>
      <p:sp>
        <p:nvSpPr>
          <p:cNvPr id="95" name="Flowchart: Manual Operation 94">
            <a:extLst>
              <a:ext uri="{FF2B5EF4-FFF2-40B4-BE49-F238E27FC236}">
                <a16:creationId xmlns:a16="http://schemas.microsoft.com/office/drawing/2014/main" id="{51876EEC-0BB1-8DF8-F121-93D2EF90A1AA}"/>
              </a:ext>
            </a:extLst>
          </p:cNvPr>
          <p:cNvSpPr/>
          <p:nvPr/>
        </p:nvSpPr>
        <p:spPr>
          <a:xfrm rot="10800000">
            <a:off x="8068719" y="2512375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lowchart: Manual Operation 95">
            <a:extLst>
              <a:ext uri="{FF2B5EF4-FFF2-40B4-BE49-F238E27FC236}">
                <a16:creationId xmlns:a16="http://schemas.microsoft.com/office/drawing/2014/main" id="{6DC99B54-3C2C-9F3E-797D-DA2CA1D149C1}"/>
              </a:ext>
            </a:extLst>
          </p:cNvPr>
          <p:cNvSpPr/>
          <p:nvPr/>
        </p:nvSpPr>
        <p:spPr>
          <a:xfrm rot="10800000">
            <a:off x="8395282" y="2857608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lowchart: Manual Operation 96">
            <a:extLst>
              <a:ext uri="{FF2B5EF4-FFF2-40B4-BE49-F238E27FC236}">
                <a16:creationId xmlns:a16="http://schemas.microsoft.com/office/drawing/2014/main" id="{8B211EC0-C045-D1BE-27BF-209B3B15DA17}"/>
              </a:ext>
            </a:extLst>
          </p:cNvPr>
          <p:cNvSpPr/>
          <p:nvPr/>
        </p:nvSpPr>
        <p:spPr>
          <a:xfrm rot="10800000">
            <a:off x="8700082" y="2667216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lowchart: Manual Operation 97">
            <a:extLst>
              <a:ext uri="{FF2B5EF4-FFF2-40B4-BE49-F238E27FC236}">
                <a16:creationId xmlns:a16="http://schemas.microsoft.com/office/drawing/2014/main" id="{420B49FA-6F1E-04C5-5B09-BF9B4E1959AC}"/>
              </a:ext>
            </a:extLst>
          </p:cNvPr>
          <p:cNvSpPr/>
          <p:nvPr/>
        </p:nvSpPr>
        <p:spPr>
          <a:xfrm rot="10800000">
            <a:off x="8979929" y="2667216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lowchart: Manual Operation 98">
            <a:extLst>
              <a:ext uri="{FF2B5EF4-FFF2-40B4-BE49-F238E27FC236}">
                <a16:creationId xmlns:a16="http://schemas.microsoft.com/office/drawing/2014/main" id="{BC6D3CBA-EB36-2884-E162-B366E26AC1F2}"/>
              </a:ext>
            </a:extLst>
          </p:cNvPr>
          <p:cNvSpPr/>
          <p:nvPr/>
        </p:nvSpPr>
        <p:spPr>
          <a:xfrm rot="10800000">
            <a:off x="9289523" y="2853723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lowchart: Manual Operation 99">
            <a:extLst>
              <a:ext uri="{FF2B5EF4-FFF2-40B4-BE49-F238E27FC236}">
                <a16:creationId xmlns:a16="http://schemas.microsoft.com/office/drawing/2014/main" id="{3EFD8AFA-D57B-8A6B-E6E6-49A058955DAE}"/>
              </a:ext>
            </a:extLst>
          </p:cNvPr>
          <p:cNvSpPr/>
          <p:nvPr/>
        </p:nvSpPr>
        <p:spPr>
          <a:xfrm rot="10800000">
            <a:off x="9607279" y="2510931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128F017-216E-E747-8D5F-F0279D485EA4}"/>
              </a:ext>
            </a:extLst>
          </p:cNvPr>
          <p:cNvSpPr txBox="1"/>
          <p:nvPr/>
        </p:nvSpPr>
        <p:spPr>
          <a:xfrm>
            <a:off x="3446443" y="1811579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BC11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18A9FDC-8F7E-CEEF-6DD0-606BFEE92CB3}"/>
              </a:ext>
            </a:extLst>
          </p:cNvPr>
          <p:cNvSpPr txBox="1"/>
          <p:nvPr/>
        </p:nvSpPr>
        <p:spPr>
          <a:xfrm>
            <a:off x="5772479" y="1831366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BC14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ED7A593-5FDD-21A3-78A3-D3FE65D46086}"/>
              </a:ext>
            </a:extLst>
          </p:cNvPr>
          <p:cNvSpPr txBox="1"/>
          <p:nvPr/>
        </p:nvSpPr>
        <p:spPr>
          <a:xfrm>
            <a:off x="8568182" y="1845677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BC20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500861B-F04F-25FA-F6D9-072C110AE211}"/>
              </a:ext>
            </a:extLst>
          </p:cNvPr>
          <p:cNvSpPr txBox="1"/>
          <p:nvPr/>
        </p:nvSpPr>
        <p:spPr>
          <a:xfrm>
            <a:off x="1321073" y="1167821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E=125 MeV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8131CCA2-A72B-1CAE-AC0A-26F5C6676500}"/>
              </a:ext>
            </a:extLst>
          </p:cNvPr>
          <p:cNvSpPr txBox="1"/>
          <p:nvPr/>
        </p:nvSpPr>
        <p:spPr>
          <a:xfrm>
            <a:off x="139753" y="1161547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E=6 MeV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CE3B17D5-10DE-C696-397A-48637D75E609}"/>
              </a:ext>
            </a:extLst>
          </p:cNvPr>
          <p:cNvSpPr txBox="1"/>
          <p:nvPr/>
        </p:nvSpPr>
        <p:spPr>
          <a:xfrm>
            <a:off x="3138853" y="1169159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E=335 MeV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B8FDC41-D561-AACB-680E-5031C5CD4E03}"/>
              </a:ext>
            </a:extLst>
          </p:cNvPr>
          <p:cNvSpPr txBox="1"/>
          <p:nvPr/>
        </p:nvSpPr>
        <p:spPr>
          <a:xfrm>
            <a:off x="5521163" y="1175499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E=4.5 GeV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9F99362-3E66-AEE4-25C2-D62F1363CF00}"/>
              </a:ext>
            </a:extLst>
          </p:cNvPr>
          <p:cNvSpPr txBox="1"/>
          <p:nvPr/>
        </p:nvSpPr>
        <p:spPr>
          <a:xfrm>
            <a:off x="8262405" y="1176321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E=10.0 GeV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A27AFDE-E80F-6CFF-3F23-3B5A86E216BC}"/>
              </a:ext>
            </a:extLst>
          </p:cNvPr>
          <p:cNvSpPr txBox="1"/>
          <p:nvPr/>
        </p:nvSpPr>
        <p:spPr>
          <a:xfrm>
            <a:off x="1999500" y="2879912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>
                <a:latin typeface="Symbol" panose="05050102010706020507" pitchFamily="18" charset="2"/>
              </a:rPr>
              <a:t>f = -20.5 </a:t>
            </a:r>
            <a:r>
              <a:rPr lang="en-US" sz="1200" b="1" i="1"/>
              <a:t>deg</a:t>
            </a:r>
            <a:endParaRPr lang="en-US" sz="1200" b="1" i="1">
              <a:latin typeface="Symbol" panose="05050102010706020507" pitchFamily="18" charset="2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CE07A77-631D-48C9-6D62-CB9316410C07}"/>
              </a:ext>
            </a:extLst>
          </p:cNvPr>
          <p:cNvSpPr txBox="1"/>
          <p:nvPr/>
        </p:nvSpPr>
        <p:spPr>
          <a:xfrm>
            <a:off x="4274496" y="2879911"/>
            <a:ext cx="942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>
                <a:latin typeface="Symbol" panose="05050102010706020507" pitchFamily="18" charset="2"/>
              </a:rPr>
              <a:t>f = -39 </a:t>
            </a:r>
            <a:r>
              <a:rPr lang="en-US" sz="1200" b="1" i="1"/>
              <a:t>deg</a:t>
            </a:r>
            <a:endParaRPr lang="en-US" sz="1200" b="1" i="1">
              <a:latin typeface="Symbol" panose="05050102010706020507" pitchFamily="18" charset="2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1C122BE8-19A4-A81F-F95D-A0B4881FF03F}"/>
              </a:ext>
            </a:extLst>
          </p:cNvPr>
          <p:cNvSpPr txBox="1"/>
          <p:nvPr/>
        </p:nvSpPr>
        <p:spPr>
          <a:xfrm>
            <a:off x="6979389" y="2898759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>
                <a:latin typeface="Symbol" panose="05050102010706020507" pitchFamily="18" charset="2"/>
              </a:rPr>
              <a:t>f = 0 </a:t>
            </a:r>
            <a:r>
              <a:rPr lang="en-US" sz="1200" b="1" i="1"/>
              <a:t>deg</a:t>
            </a:r>
            <a:endParaRPr lang="en-US" sz="1200" b="1" i="1">
              <a:latin typeface="Symbol" panose="05050102010706020507" pitchFamily="18" charset="2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316D41A-6788-7B4E-46F0-0C1B21A98E3E}"/>
              </a:ext>
            </a:extLst>
          </p:cNvPr>
          <p:cNvSpPr txBox="1"/>
          <p:nvPr/>
        </p:nvSpPr>
        <p:spPr>
          <a:xfrm>
            <a:off x="10299527" y="1167673"/>
            <a:ext cx="154080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b="1" i="1"/>
              <a:t>Q = 0.6 – 2.0 </a:t>
            </a:r>
            <a:r>
              <a:rPr lang="en-US" sz="1200" b="1" i="1" err="1"/>
              <a:t>nC</a:t>
            </a:r>
            <a:endParaRPr lang="en-US" sz="1200" b="1" i="1"/>
          </a:p>
          <a:p>
            <a:r>
              <a:rPr lang="en-US" sz="1200" b="1" i="1">
                <a:latin typeface="Symbol" panose="05050102010706020507" pitchFamily="18" charset="2"/>
              </a:rPr>
              <a:t>b</a:t>
            </a:r>
            <a:r>
              <a:rPr lang="en-US" sz="1200" b="1" i="1" baseline="30000">
                <a:latin typeface="Symbol" panose="05050102010706020507" pitchFamily="18" charset="2"/>
              </a:rPr>
              <a:t>*</a:t>
            </a:r>
            <a:r>
              <a:rPr lang="en-US" sz="1200" b="1" i="1">
                <a:latin typeface="Symbol" panose="05050102010706020507" pitchFamily="18" charset="2"/>
              </a:rPr>
              <a:t> &gt; 5 </a:t>
            </a:r>
            <a:r>
              <a:rPr lang="en-US" sz="1200" b="1" i="1"/>
              <a:t> cm</a:t>
            </a:r>
          </a:p>
          <a:p>
            <a:r>
              <a:rPr lang="en-US" sz="1200" b="1" i="1" err="1">
                <a:latin typeface="Symbol" panose="05050102010706020507" pitchFamily="18" charset="2"/>
              </a:rPr>
              <a:t>s</a:t>
            </a:r>
            <a:r>
              <a:rPr lang="en-US" sz="1200" b="1" i="1" baseline="-25000" err="1"/>
              <a:t>z</a:t>
            </a:r>
            <a:r>
              <a:rPr lang="en-US" sz="1200" b="1" i="1">
                <a:latin typeface="Symbol" panose="05050102010706020507" pitchFamily="18" charset="2"/>
              </a:rPr>
              <a:t> &gt; 0.25  </a:t>
            </a:r>
            <a:r>
              <a:rPr lang="en-US" sz="1200" b="1" i="1"/>
              <a:t>- 100 </a:t>
            </a:r>
            <a:r>
              <a:rPr lang="en-US" sz="1200" b="1" i="1">
                <a:latin typeface="Symbol" panose="05050102010706020507" pitchFamily="18" charset="2"/>
              </a:rPr>
              <a:t>m</a:t>
            </a:r>
            <a:r>
              <a:rPr lang="en-US" sz="1200" b="1" i="1"/>
              <a:t>m</a:t>
            </a:r>
          </a:p>
          <a:p>
            <a:r>
              <a:rPr lang="en-US" sz="1200" b="1" i="1" err="1">
                <a:latin typeface="Symbol" panose="05050102010706020507" pitchFamily="18" charset="2"/>
              </a:rPr>
              <a:t>d</a:t>
            </a:r>
            <a:r>
              <a:rPr lang="en-US" sz="1200" b="1" i="1" baseline="-25000" err="1"/>
              <a:t>E</a:t>
            </a:r>
            <a:r>
              <a:rPr lang="en-US" sz="1200" b="1" i="1"/>
              <a:t> = 0.1 – 1.4 %</a:t>
            </a:r>
          </a:p>
          <a:p>
            <a:r>
              <a:rPr lang="en-US" sz="1200" b="1" i="1" err="1"/>
              <a:t>I</a:t>
            </a:r>
            <a:r>
              <a:rPr lang="en-US" sz="1200" b="1" i="1" baseline="-25000" err="1"/>
              <a:t>pk</a:t>
            </a:r>
            <a:r>
              <a:rPr lang="en-US" sz="1200" b="1" i="1"/>
              <a:t> = 10 – 300 kA</a:t>
            </a:r>
          </a:p>
          <a:p>
            <a:r>
              <a:rPr lang="en-US" sz="1200" b="1" i="1" err="1">
                <a:latin typeface="Symbol" panose="05050102010706020507" pitchFamily="18" charset="2"/>
              </a:rPr>
              <a:t>ge</a:t>
            </a:r>
            <a:r>
              <a:rPr lang="en-US" sz="1200" b="1" i="1" baseline="-25000" err="1"/>
              <a:t>x</a:t>
            </a:r>
            <a:r>
              <a:rPr lang="en-US" sz="1200" b="1" i="1">
                <a:latin typeface="Symbol" panose="05050102010706020507" pitchFamily="18" charset="2"/>
              </a:rPr>
              <a:t> = 5-40 </a:t>
            </a:r>
            <a:r>
              <a:rPr lang="en-US" sz="1200" b="1" i="1"/>
              <a:t> mm-</a:t>
            </a:r>
            <a:r>
              <a:rPr lang="en-US" sz="1200" b="1" i="1" err="1"/>
              <a:t>mrad</a:t>
            </a:r>
            <a:endParaRPr lang="en-US" sz="1200" b="1" i="1">
              <a:latin typeface="Symbol" panose="05050102010706020507" pitchFamily="18" charset="2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45C1D40-42DC-B434-C6F7-5A7413D31012}"/>
              </a:ext>
            </a:extLst>
          </p:cNvPr>
          <p:cNvSpPr txBox="1"/>
          <p:nvPr/>
        </p:nvSpPr>
        <p:spPr>
          <a:xfrm>
            <a:off x="8513333" y="2374587"/>
            <a:ext cx="8322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>
                <a:solidFill>
                  <a:schemeClr val="accent2"/>
                </a:solidFill>
              </a:rPr>
              <a:t>R</a:t>
            </a:r>
            <a:r>
              <a:rPr lang="en-US" sz="1050" b="1" i="1" baseline="-25000">
                <a:solidFill>
                  <a:schemeClr val="accent2"/>
                </a:solidFill>
              </a:rPr>
              <a:t>56</a:t>
            </a:r>
            <a:r>
              <a:rPr lang="en-US" sz="1050" b="1" i="1">
                <a:solidFill>
                  <a:schemeClr val="accent2"/>
                </a:solidFill>
              </a:rPr>
              <a:t> = +7mm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B7981715-2FBC-4AE9-EC7A-7077DE9EE5A7}"/>
              </a:ext>
            </a:extLst>
          </p:cNvPr>
          <p:cNvSpPr txBox="1"/>
          <p:nvPr/>
        </p:nvSpPr>
        <p:spPr>
          <a:xfrm>
            <a:off x="5668098" y="2820842"/>
            <a:ext cx="9108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>
                <a:solidFill>
                  <a:schemeClr val="accent2"/>
                </a:solidFill>
              </a:rPr>
              <a:t>R</a:t>
            </a:r>
            <a:r>
              <a:rPr lang="en-US" sz="1050" b="1" i="1" baseline="-25000">
                <a:solidFill>
                  <a:schemeClr val="accent2"/>
                </a:solidFill>
              </a:rPr>
              <a:t>56</a:t>
            </a:r>
            <a:r>
              <a:rPr lang="en-US" sz="1050" b="1" i="1">
                <a:solidFill>
                  <a:schemeClr val="accent2"/>
                </a:solidFill>
              </a:rPr>
              <a:t> = -3.6mm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BDDE987D-8C37-DEE6-2AC2-583DBDBE911C}"/>
              </a:ext>
            </a:extLst>
          </p:cNvPr>
          <p:cNvSpPr txBox="1"/>
          <p:nvPr/>
        </p:nvSpPr>
        <p:spPr>
          <a:xfrm>
            <a:off x="3295762" y="2798914"/>
            <a:ext cx="9108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>
                <a:solidFill>
                  <a:schemeClr val="accent2"/>
                </a:solidFill>
              </a:rPr>
              <a:t>R</a:t>
            </a:r>
            <a:r>
              <a:rPr lang="en-US" sz="1050" b="1" i="1" baseline="-25000">
                <a:solidFill>
                  <a:schemeClr val="accent2"/>
                </a:solidFill>
              </a:rPr>
              <a:t>56</a:t>
            </a:r>
            <a:r>
              <a:rPr lang="en-US" sz="1050" b="1" i="1">
                <a:solidFill>
                  <a:schemeClr val="accent2"/>
                </a:solidFill>
              </a:rPr>
              <a:t> = -4.6mm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22AC05E0-9EBA-771F-D849-EE9617083318}"/>
              </a:ext>
            </a:extLst>
          </p:cNvPr>
          <p:cNvSpPr/>
          <p:nvPr/>
        </p:nvSpPr>
        <p:spPr>
          <a:xfrm rot="2112802">
            <a:off x="1238349" y="2318242"/>
            <a:ext cx="440463" cy="2027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9F2C5158-4EB0-9F1C-E2A5-BA7E9E647221}"/>
              </a:ext>
            </a:extLst>
          </p:cNvPr>
          <p:cNvSpPr txBox="1"/>
          <p:nvPr/>
        </p:nvSpPr>
        <p:spPr>
          <a:xfrm>
            <a:off x="459282" y="2490274"/>
            <a:ext cx="11576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</a:rPr>
              <a:t>Future Laser Heater</a:t>
            </a:r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3A1266AB-DA9A-73B6-C37A-0795BF847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8" y="3337668"/>
            <a:ext cx="2576682" cy="2728507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ACED0B4A-2818-0E8F-A9F9-04D06B943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221" y="3321456"/>
            <a:ext cx="2603151" cy="2729815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82524F93-7AE1-BF77-66AC-13D3C4FC0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437" y="3355829"/>
            <a:ext cx="2620221" cy="2686612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38F33D87-290A-E148-3D96-590BFBBAC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934" y="3362189"/>
            <a:ext cx="2707505" cy="2744217"/>
          </a:xfrm>
          <a:prstGeom prst="rect">
            <a:avLst/>
          </a:prstGeom>
        </p:spPr>
      </p:pic>
      <p:sp>
        <p:nvSpPr>
          <p:cNvPr id="182" name="TextBox 181">
            <a:extLst>
              <a:ext uri="{FF2B5EF4-FFF2-40B4-BE49-F238E27FC236}">
                <a16:creationId xmlns:a16="http://schemas.microsoft.com/office/drawing/2014/main" id="{EF29DE86-D3DC-1E25-44C4-63497D74AC1F}"/>
              </a:ext>
            </a:extLst>
          </p:cNvPr>
          <p:cNvSpPr txBox="1"/>
          <p:nvPr/>
        </p:nvSpPr>
        <p:spPr>
          <a:xfrm>
            <a:off x="0" y="6153090"/>
            <a:ext cx="12192000" cy="400110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Over-compress bunch in BC14 for high-energy-spread, high-peak current requirements in S20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A5B61697-2DE5-E120-EBD7-F807B6B66156}"/>
              </a:ext>
            </a:extLst>
          </p:cNvPr>
          <p:cNvCxnSpPr>
            <a:cxnSpLocks/>
            <a:stCxn id="175" idx="0"/>
          </p:cNvCxnSpPr>
          <p:nvPr/>
        </p:nvCxnSpPr>
        <p:spPr>
          <a:xfrm flipV="1">
            <a:off x="3671797" y="2716601"/>
            <a:ext cx="873842" cy="604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B857DB2B-D4B3-4BB0-43F4-7F108340A70A}"/>
              </a:ext>
            </a:extLst>
          </p:cNvPr>
          <p:cNvCxnSpPr>
            <a:cxnSpLocks/>
            <a:stCxn id="177" idx="0"/>
          </p:cNvCxnSpPr>
          <p:nvPr/>
        </p:nvCxnSpPr>
        <p:spPr>
          <a:xfrm flipH="1" flipV="1">
            <a:off x="5462405" y="2716601"/>
            <a:ext cx="558143" cy="639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779324B3-3D35-4C0D-A5AB-47BD3328ABFC}"/>
              </a:ext>
            </a:extLst>
          </p:cNvPr>
          <p:cNvCxnSpPr>
            <a:cxnSpLocks/>
          </p:cNvCxnSpPr>
          <p:nvPr/>
        </p:nvCxnSpPr>
        <p:spPr>
          <a:xfrm flipV="1">
            <a:off x="10795017" y="2941161"/>
            <a:ext cx="0" cy="411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FA0ED53E-6E57-782A-4859-548925179496}"/>
              </a:ext>
            </a:extLst>
          </p:cNvPr>
          <p:cNvSpPr txBox="1"/>
          <p:nvPr/>
        </p:nvSpPr>
        <p:spPr>
          <a:xfrm>
            <a:off x="914400" y="5864423"/>
            <a:ext cx="2061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[-</a:t>
            </a:r>
            <a:r>
              <a:rPr lang="en-US" sz="1400" b="1" err="1"/>
              <a:t>ve</a:t>
            </a:r>
            <a:r>
              <a:rPr lang="en-US" sz="1400" b="1"/>
              <a:t> z = HEAD OF BUNCH]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E927D-584D-A52A-EA74-BE041A3BEF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220" y="3390188"/>
            <a:ext cx="2886527" cy="270757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F5DF6D-79EF-225E-705F-DC77B0457976}"/>
              </a:ext>
            </a:extLst>
          </p:cNvPr>
          <p:cNvCxnSpPr>
            <a:cxnSpLocks/>
            <a:stCxn id="81" idx="4"/>
          </p:cNvCxnSpPr>
          <p:nvPr/>
        </p:nvCxnSpPr>
        <p:spPr>
          <a:xfrm flipV="1">
            <a:off x="4983448" y="2257414"/>
            <a:ext cx="0" cy="203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14FE0AA-6B33-B0E9-C3E5-82EE5FF44C7D}"/>
              </a:ext>
            </a:extLst>
          </p:cNvPr>
          <p:cNvSpPr txBox="1"/>
          <p:nvPr/>
        </p:nvSpPr>
        <p:spPr>
          <a:xfrm>
            <a:off x="4113613" y="2063061"/>
            <a:ext cx="1696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/>
              <a:t>L2</a:t>
            </a:r>
            <a:r>
              <a:rPr lang="en-US" sz="1050" b="1" i="1">
                <a:latin typeface="Symbol" panose="05050102010706020507" pitchFamily="18" charset="2"/>
              </a:rPr>
              <a:t> f </a:t>
            </a:r>
            <a:r>
              <a:rPr lang="en-US" sz="1050" i="1"/>
              <a:t>sets final compression  </a:t>
            </a:r>
          </a:p>
        </p:txBody>
      </p:sp>
    </p:spTree>
    <p:extLst>
      <p:ext uri="{BB962C8B-B14F-4D97-AF65-F5344CB8AC3E}">
        <p14:creationId xmlns:p14="http://schemas.microsoft.com/office/powerpoint/2010/main" val="3150685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73EC6-88F5-2CF3-1413-B60A33B7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2) Transverse Particle Distribution @ IP (Max Compression)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3B27F1-F90F-2609-9F33-49FB05F34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63F5B-8CDC-4E91-08EF-377DF113BA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4000201"/>
            <a:ext cx="7848600" cy="1296639"/>
          </a:xfrm>
        </p:spPr>
        <p:txBody>
          <a:bodyPr/>
          <a:lstStyle/>
          <a:p>
            <a:r>
              <a:rPr lang="en-US"/>
              <a:t>Horizontal emittance varies ~5-40 mm-</a:t>
            </a:r>
            <a:r>
              <a:rPr lang="en-US" err="1"/>
              <a:t>mrad</a:t>
            </a:r>
            <a:r>
              <a:rPr lang="en-US"/>
              <a:t> for bunch lengths 100 -&gt; 0.25 um due to CSR effects in BC20</a:t>
            </a:r>
          </a:p>
          <a:p>
            <a:r>
              <a:rPr lang="en-US"/>
              <a:t>CSR generates longitudinal position-dependent kicks according to charge as beam traverses BC20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BE9E2-8D7C-1A29-7DD3-CA5D9F0E7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DOE Operations Review, June 14-15, 2022                 G. White           Accelerator Configurations and Upgrades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734487-F9C8-2844-7B6F-95C512A9F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41090"/>
            <a:ext cx="5579609" cy="2572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974F3-A8DC-9AAE-94C1-43E607D8B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452" y="1267158"/>
            <a:ext cx="3113899" cy="26701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47E77A-17C3-15D1-9D88-8CBFA1F4694C}"/>
              </a:ext>
            </a:extLst>
          </p:cNvPr>
          <p:cNvSpPr txBox="1"/>
          <p:nvPr/>
        </p:nvSpPr>
        <p:spPr>
          <a:xfrm>
            <a:off x="2971800" y="166934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Symbol" panose="05050102010706020507" pitchFamily="18" charset="2"/>
              </a:rPr>
              <a:t>b</a:t>
            </a:r>
            <a:r>
              <a:rPr lang="en-US" baseline="30000">
                <a:latin typeface="Symbol" panose="05050102010706020507" pitchFamily="18" charset="2"/>
              </a:rPr>
              <a:t>*</a:t>
            </a:r>
            <a:r>
              <a:rPr lang="en-US">
                <a:latin typeface="Symbol" panose="05050102010706020507" pitchFamily="18" charset="2"/>
              </a:rPr>
              <a:t> = 5</a:t>
            </a:r>
            <a:r>
              <a:rPr lang="en-US"/>
              <a:t> cm</a:t>
            </a:r>
            <a:r>
              <a:rPr lang="en-US" baseline="30000">
                <a:latin typeface="Symbol" panose="05050102010706020507" pitchFamily="18" charset="2"/>
              </a:rPr>
              <a:t> </a:t>
            </a:r>
            <a:endParaRPr lang="en-US">
              <a:latin typeface="Symbol" panose="05050102010706020507" pitchFamily="18" charset="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580313-D4C5-7328-80B1-4B3B637EC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409" y="1342015"/>
            <a:ext cx="3483353" cy="224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80810E-BC20-F2ED-6D00-9A041D3C3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6276" y="3541361"/>
            <a:ext cx="3428485" cy="22143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CE46DE-5A36-3707-E770-FFD277C35BE0}"/>
              </a:ext>
            </a:extLst>
          </p:cNvPr>
          <p:cNvSpPr txBox="1"/>
          <p:nvPr/>
        </p:nvSpPr>
        <p:spPr>
          <a:xfrm>
            <a:off x="0" y="5838907"/>
            <a:ext cx="12192000" cy="677108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9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Bunch compression : bend-plane emittance growth tradeoff due to CSR effects</a:t>
            </a:r>
            <a:br>
              <a:rPr lang="en-US" sz="19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9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Communication with experimental groups to understand optimal configuration in each case</a:t>
            </a:r>
          </a:p>
        </p:txBody>
      </p:sp>
    </p:spTree>
    <p:extLst>
      <p:ext uri="{BB962C8B-B14F-4D97-AF65-F5344CB8AC3E}">
        <p14:creationId xmlns:p14="http://schemas.microsoft.com/office/powerpoint/2010/main" val="1561505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C37D283E-DBB6-60C0-A734-69B1D90B471D}"/>
              </a:ext>
            </a:extLst>
          </p:cNvPr>
          <p:cNvCxnSpPr>
            <a:cxnSpLocks/>
          </p:cNvCxnSpPr>
          <p:nvPr/>
        </p:nvCxnSpPr>
        <p:spPr>
          <a:xfrm flipV="1">
            <a:off x="1337159" y="2743245"/>
            <a:ext cx="1833483" cy="594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5BC4AC47-A26C-4BDD-5212-EFB18ACCD505}"/>
              </a:ext>
            </a:extLst>
          </p:cNvPr>
          <p:cNvCxnSpPr>
            <a:cxnSpLocks/>
          </p:cNvCxnSpPr>
          <p:nvPr/>
        </p:nvCxnSpPr>
        <p:spPr>
          <a:xfrm flipH="1" flipV="1">
            <a:off x="6879740" y="2703890"/>
            <a:ext cx="1510947" cy="658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1DF2871-055E-723E-0D5D-BE67BC40703B}"/>
              </a:ext>
            </a:extLst>
          </p:cNvPr>
          <p:cNvCxnSpPr>
            <a:cxnSpLocks/>
            <a:endCxn id="92" idx="3"/>
          </p:cNvCxnSpPr>
          <p:nvPr/>
        </p:nvCxnSpPr>
        <p:spPr>
          <a:xfrm>
            <a:off x="5273563" y="2678141"/>
            <a:ext cx="381187" cy="105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Cylinder 80">
            <a:extLst>
              <a:ext uri="{FF2B5EF4-FFF2-40B4-BE49-F238E27FC236}">
                <a16:creationId xmlns:a16="http://schemas.microsoft.com/office/drawing/2014/main" id="{B8E50538-6606-557A-D778-651F327F1E02}"/>
              </a:ext>
            </a:extLst>
          </p:cNvPr>
          <p:cNvSpPr/>
          <p:nvPr/>
        </p:nvSpPr>
        <p:spPr>
          <a:xfrm rot="16200000">
            <a:off x="4765110" y="2374605"/>
            <a:ext cx="436676" cy="609600"/>
          </a:xfrm>
          <a:prstGeom prst="can">
            <a:avLst>
              <a:gd name="adj" fmla="val 2725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1028CF-F0F5-CE00-21BB-D6928800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3) Two-Bunch Design Configuration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BCA0CB-7A02-158B-01AE-E70BF855E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4"/>
            <a:ext cx="685801" cy="27815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ED7A5-7775-A365-D601-660024559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FACET-II DOE Operations Review, June 14-15, 2022                 G. White           Accelerator Configurations and Upgrades</a:t>
            </a:r>
          </a:p>
        </p:txBody>
      </p:sp>
      <p:sp>
        <p:nvSpPr>
          <p:cNvPr id="30" name="Cylinder 29">
            <a:extLst>
              <a:ext uri="{FF2B5EF4-FFF2-40B4-BE49-F238E27FC236}">
                <a16:creationId xmlns:a16="http://schemas.microsoft.com/office/drawing/2014/main" id="{C2163AAF-5436-A10C-C7CB-230B464C8B1C}"/>
              </a:ext>
            </a:extLst>
          </p:cNvPr>
          <p:cNvSpPr/>
          <p:nvPr/>
        </p:nvSpPr>
        <p:spPr>
          <a:xfrm rot="18385470">
            <a:off x="287898" y="1696875"/>
            <a:ext cx="532166" cy="251442"/>
          </a:xfrm>
          <a:prstGeom prst="can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A0B57C-430F-EEA4-7A2B-3EFAA5F46E32}"/>
              </a:ext>
            </a:extLst>
          </p:cNvPr>
          <p:cNvSpPr txBox="1"/>
          <p:nvPr/>
        </p:nvSpPr>
        <p:spPr>
          <a:xfrm>
            <a:off x="704060" y="1473307"/>
            <a:ext cx="149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RF Gun (</a:t>
            </a:r>
            <a:r>
              <a:rPr lang="en-US" sz="1600">
                <a:latin typeface="Symbol" panose="05050102010706020507" pitchFamily="18" charset="2"/>
              </a:rPr>
              <a:t>f</a:t>
            </a:r>
            <a:r>
              <a:rPr lang="en-US" sz="1600" baseline="-25000"/>
              <a:t>s</a:t>
            </a:r>
            <a:r>
              <a:rPr lang="en-US" sz="1600"/>
              <a:t>=10</a:t>
            </a:r>
            <a:r>
              <a:rPr lang="en-US" sz="1600" baseline="30000"/>
              <a:t>o</a:t>
            </a:r>
            <a:r>
              <a:rPr lang="en-US" sz="1600"/>
              <a:t>)</a:t>
            </a:r>
          </a:p>
        </p:txBody>
      </p:sp>
      <p:sp>
        <p:nvSpPr>
          <p:cNvPr id="32" name="Cylinder 31">
            <a:extLst>
              <a:ext uri="{FF2B5EF4-FFF2-40B4-BE49-F238E27FC236}">
                <a16:creationId xmlns:a16="http://schemas.microsoft.com/office/drawing/2014/main" id="{C65ACBEE-9D34-BB08-718B-6B24782115BB}"/>
              </a:ext>
            </a:extLst>
          </p:cNvPr>
          <p:cNvSpPr/>
          <p:nvPr/>
        </p:nvSpPr>
        <p:spPr>
          <a:xfrm rot="18311995">
            <a:off x="800514" y="1934430"/>
            <a:ext cx="436676" cy="409766"/>
          </a:xfrm>
          <a:prstGeom prst="can">
            <a:avLst>
              <a:gd name="adj" fmla="val 2725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4F2ABE-0996-3ACE-54AC-72F06C70EB2C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655141" y="1897244"/>
            <a:ext cx="247227" cy="17820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BFFC529-DE4F-2EB3-4A1E-460423B3DEF5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1186271" y="2257414"/>
            <a:ext cx="630497" cy="41961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Cylinder 48">
            <a:extLst>
              <a:ext uri="{FF2B5EF4-FFF2-40B4-BE49-F238E27FC236}">
                <a16:creationId xmlns:a16="http://schemas.microsoft.com/office/drawing/2014/main" id="{A37E465C-30AF-22FD-FA69-EA85E6287A93}"/>
              </a:ext>
            </a:extLst>
          </p:cNvPr>
          <p:cNvSpPr/>
          <p:nvPr/>
        </p:nvSpPr>
        <p:spPr>
          <a:xfrm rot="16200000">
            <a:off x="2387516" y="2371899"/>
            <a:ext cx="436676" cy="609600"/>
          </a:xfrm>
          <a:prstGeom prst="can">
            <a:avLst>
              <a:gd name="adj" fmla="val 2725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C7892EC-7C55-73AC-1900-B3DCED7428D3}"/>
              </a:ext>
            </a:extLst>
          </p:cNvPr>
          <p:cNvCxnSpPr>
            <a:cxnSpLocks/>
            <a:stCxn id="42" idx="1"/>
          </p:cNvCxnSpPr>
          <p:nvPr/>
        </p:nvCxnSpPr>
        <p:spPr>
          <a:xfrm>
            <a:off x="1889761" y="2676699"/>
            <a:ext cx="480460" cy="105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02B35C8-777D-F63A-004F-EF2E6978FA0E}"/>
              </a:ext>
            </a:extLst>
          </p:cNvPr>
          <p:cNvSpPr txBox="1"/>
          <p:nvPr/>
        </p:nvSpPr>
        <p:spPr>
          <a:xfrm>
            <a:off x="2438214" y="249739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A517DB3-256E-3413-AF63-6EB6D76D1F8B}"/>
              </a:ext>
            </a:extLst>
          </p:cNvPr>
          <p:cNvSpPr txBox="1"/>
          <p:nvPr/>
        </p:nvSpPr>
        <p:spPr>
          <a:xfrm>
            <a:off x="851291" y="1987537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F57CA0A-8380-EC9F-3681-89FC94A27E22}"/>
              </a:ext>
            </a:extLst>
          </p:cNvPr>
          <p:cNvSpPr txBox="1"/>
          <p:nvPr/>
        </p:nvSpPr>
        <p:spPr>
          <a:xfrm>
            <a:off x="1560183" y="181808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DL10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F50BE25-377C-B4FB-17AD-96DDA87859B9}"/>
              </a:ext>
            </a:extLst>
          </p:cNvPr>
          <p:cNvCxnSpPr>
            <a:cxnSpLocks/>
            <a:stCxn id="49" idx="3"/>
            <a:endCxn id="60" idx="3"/>
          </p:cNvCxnSpPr>
          <p:nvPr/>
        </p:nvCxnSpPr>
        <p:spPr>
          <a:xfrm>
            <a:off x="2910654" y="2676699"/>
            <a:ext cx="381187" cy="105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5D98AB6-0E59-5323-8CFF-BA2F03ABA432}"/>
              </a:ext>
            </a:extLst>
          </p:cNvPr>
          <p:cNvCxnSpPr>
            <a:cxnSpLocks/>
          </p:cNvCxnSpPr>
          <p:nvPr/>
        </p:nvCxnSpPr>
        <p:spPr>
          <a:xfrm flipV="1">
            <a:off x="3344779" y="2340142"/>
            <a:ext cx="276726" cy="35493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AAA9C3A-8701-FF3E-5CF6-20897BCA9364}"/>
              </a:ext>
            </a:extLst>
          </p:cNvPr>
          <p:cNvCxnSpPr>
            <a:cxnSpLocks/>
            <a:stCxn id="62" idx="1"/>
            <a:endCxn id="63" idx="3"/>
          </p:cNvCxnSpPr>
          <p:nvPr/>
        </p:nvCxnSpPr>
        <p:spPr>
          <a:xfrm>
            <a:off x="3693421" y="2345263"/>
            <a:ext cx="151147" cy="26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FEB8A3E-F5ED-596B-C210-A6845AE62DC9}"/>
              </a:ext>
            </a:extLst>
          </p:cNvPr>
          <p:cNvCxnSpPr>
            <a:cxnSpLocks/>
          </p:cNvCxnSpPr>
          <p:nvPr/>
        </p:nvCxnSpPr>
        <p:spPr>
          <a:xfrm>
            <a:off x="3898232" y="2346158"/>
            <a:ext cx="306805" cy="3429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Flowchart: Manual Operation 61">
            <a:extLst>
              <a:ext uri="{FF2B5EF4-FFF2-40B4-BE49-F238E27FC236}">
                <a16:creationId xmlns:a16="http://schemas.microsoft.com/office/drawing/2014/main" id="{D2584D64-D73C-4FA5-FDE9-B3A3CCCB92A7}"/>
              </a:ext>
            </a:extLst>
          </p:cNvPr>
          <p:cNvSpPr/>
          <p:nvPr/>
        </p:nvSpPr>
        <p:spPr>
          <a:xfrm rot="10800000">
            <a:off x="3556261" y="2173867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Manual Operation 62">
            <a:extLst>
              <a:ext uri="{FF2B5EF4-FFF2-40B4-BE49-F238E27FC236}">
                <a16:creationId xmlns:a16="http://schemas.microsoft.com/office/drawing/2014/main" id="{31F0EBC2-643C-F30F-AF8D-49D19D16325C}"/>
              </a:ext>
            </a:extLst>
          </p:cNvPr>
          <p:cNvSpPr/>
          <p:nvPr/>
        </p:nvSpPr>
        <p:spPr>
          <a:xfrm rot="10800000">
            <a:off x="3829328" y="2176467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lowchart: Manual Operation 63">
            <a:extLst>
              <a:ext uri="{FF2B5EF4-FFF2-40B4-BE49-F238E27FC236}">
                <a16:creationId xmlns:a16="http://schemas.microsoft.com/office/drawing/2014/main" id="{A67AD48A-F881-C9C5-8888-BBD8966886A9}"/>
              </a:ext>
            </a:extLst>
          </p:cNvPr>
          <p:cNvSpPr/>
          <p:nvPr/>
        </p:nvSpPr>
        <p:spPr>
          <a:xfrm rot="10800000">
            <a:off x="4122096" y="2514815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Manual Operation 59">
            <a:extLst>
              <a:ext uri="{FF2B5EF4-FFF2-40B4-BE49-F238E27FC236}">
                <a16:creationId xmlns:a16="http://schemas.microsoft.com/office/drawing/2014/main" id="{836B28E1-52E2-BA3E-3B60-73CAD354638E}"/>
              </a:ext>
            </a:extLst>
          </p:cNvPr>
          <p:cNvSpPr/>
          <p:nvPr/>
        </p:nvSpPr>
        <p:spPr>
          <a:xfrm rot="10800000">
            <a:off x="3276601" y="2506360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Manual Operation 41">
            <a:extLst>
              <a:ext uri="{FF2B5EF4-FFF2-40B4-BE49-F238E27FC236}">
                <a16:creationId xmlns:a16="http://schemas.microsoft.com/office/drawing/2014/main" id="{298E2195-03BB-14AF-536E-AF846FB27B38}"/>
              </a:ext>
            </a:extLst>
          </p:cNvPr>
          <p:cNvSpPr/>
          <p:nvPr/>
        </p:nvSpPr>
        <p:spPr>
          <a:xfrm rot="10800000">
            <a:off x="1752601" y="2505303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40B759C-142B-9103-E694-2032778C3BAA}"/>
              </a:ext>
            </a:extLst>
          </p:cNvPr>
          <p:cNvCxnSpPr>
            <a:cxnSpLocks/>
            <a:stCxn id="64" idx="1"/>
          </p:cNvCxnSpPr>
          <p:nvPr/>
        </p:nvCxnSpPr>
        <p:spPr>
          <a:xfrm flipV="1">
            <a:off x="4259256" y="2683771"/>
            <a:ext cx="487202" cy="244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D67460DC-EABC-CCF3-7AC7-6A9D5B2371B2}"/>
              </a:ext>
            </a:extLst>
          </p:cNvPr>
          <p:cNvSpPr txBox="1"/>
          <p:nvPr/>
        </p:nvSpPr>
        <p:spPr>
          <a:xfrm>
            <a:off x="4815808" y="2500103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L2</a:t>
            </a:r>
          </a:p>
        </p:txBody>
      </p:sp>
      <p:sp>
        <p:nvSpPr>
          <p:cNvPr id="84" name="Cylinder 83">
            <a:extLst>
              <a:ext uri="{FF2B5EF4-FFF2-40B4-BE49-F238E27FC236}">
                <a16:creationId xmlns:a16="http://schemas.microsoft.com/office/drawing/2014/main" id="{68BD4EB3-2DFE-999E-186F-EE61A1D294C4}"/>
              </a:ext>
            </a:extLst>
          </p:cNvPr>
          <p:cNvSpPr/>
          <p:nvPr/>
        </p:nvSpPr>
        <p:spPr>
          <a:xfrm rot="16200000">
            <a:off x="7128019" y="2376047"/>
            <a:ext cx="436676" cy="609600"/>
          </a:xfrm>
          <a:prstGeom prst="can">
            <a:avLst>
              <a:gd name="adj" fmla="val 2725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43E1AF7-69DF-5521-E00E-A15F922656A2}"/>
              </a:ext>
            </a:extLst>
          </p:cNvPr>
          <p:cNvCxnSpPr>
            <a:cxnSpLocks/>
          </p:cNvCxnSpPr>
          <p:nvPr/>
        </p:nvCxnSpPr>
        <p:spPr>
          <a:xfrm flipV="1">
            <a:off x="5708984" y="2346158"/>
            <a:ext cx="288758" cy="33688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ED5F690-89B9-6010-4E8A-2E86AE8D4E47}"/>
              </a:ext>
            </a:extLst>
          </p:cNvPr>
          <p:cNvCxnSpPr>
            <a:cxnSpLocks/>
            <a:stCxn id="89" idx="1"/>
            <a:endCxn id="90" idx="3"/>
          </p:cNvCxnSpPr>
          <p:nvPr/>
        </p:nvCxnSpPr>
        <p:spPr>
          <a:xfrm>
            <a:off x="6056330" y="2346705"/>
            <a:ext cx="151147" cy="26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EA85D2C-8F20-0ABF-22EA-64A62C52ED93}"/>
              </a:ext>
            </a:extLst>
          </p:cNvPr>
          <p:cNvCxnSpPr>
            <a:cxnSpLocks/>
          </p:cNvCxnSpPr>
          <p:nvPr/>
        </p:nvCxnSpPr>
        <p:spPr>
          <a:xfrm>
            <a:off x="6268453" y="2340142"/>
            <a:ext cx="288758" cy="3429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Flowchart: Manual Operation 88">
            <a:extLst>
              <a:ext uri="{FF2B5EF4-FFF2-40B4-BE49-F238E27FC236}">
                <a16:creationId xmlns:a16="http://schemas.microsoft.com/office/drawing/2014/main" id="{714DAEC7-B9BB-B0A2-C00A-40870B8560E2}"/>
              </a:ext>
            </a:extLst>
          </p:cNvPr>
          <p:cNvSpPr/>
          <p:nvPr/>
        </p:nvSpPr>
        <p:spPr>
          <a:xfrm rot="10800000">
            <a:off x="5919170" y="2175309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lowchart: Manual Operation 89">
            <a:extLst>
              <a:ext uri="{FF2B5EF4-FFF2-40B4-BE49-F238E27FC236}">
                <a16:creationId xmlns:a16="http://schemas.microsoft.com/office/drawing/2014/main" id="{7A1EDFBA-1D67-C2A8-E9F3-8EC03211B56A}"/>
              </a:ext>
            </a:extLst>
          </p:cNvPr>
          <p:cNvSpPr/>
          <p:nvPr/>
        </p:nvSpPr>
        <p:spPr>
          <a:xfrm rot="10800000">
            <a:off x="6192237" y="2177909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lowchart: Manual Operation 90">
            <a:extLst>
              <a:ext uri="{FF2B5EF4-FFF2-40B4-BE49-F238E27FC236}">
                <a16:creationId xmlns:a16="http://schemas.microsoft.com/office/drawing/2014/main" id="{C2AAD805-D4AC-035B-AB66-1F06918D3DE0}"/>
              </a:ext>
            </a:extLst>
          </p:cNvPr>
          <p:cNvSpPr/>
          <p:nvPr/>
        </p:nvSpPr>
        <p:spPr>
          <a:xfrm rot="10800000">
            <a:off x="6485005" y="2516257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lowchart: Manual Operation 91">
            <a:extLst>
              <a:ext uri="{FF2B5EF4-FFF2-40B4-BE49-F238E27FC236}">
                <a16:creationId xmlns:a16="http://schemas.microsoft.com/office/drawing/2014/main" id="{30E26E9F-40A9-5E87-3B86-58BF4483F2F2}"/>
              </a:ext>
            </a:extLst>
          </p:cNvPr>
          <p:cNvSpPr/>
          <p:nvPr/>
        </p:nvSpPr>
        <p:spPr>
          <a:xfrm rot="10800000">
            <a:off x="5639510" y="2507802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AF28864-E9E7-4AB8-2BC9-1D0509B9D01B}"/>
              </a:ext>
            </a:extLst>
          </p:cNvPr>
          <p:cNvCxnSpPr>
            <a:cxnSpLocks/>
            <a:stCxn id="91" idx="1"/>
          </p:cNvCxnSpPr>
          <p:nvPr/>
        </p:nvCxnSpPr>
        <p:spPr>
          <a:xfrm flipV="1">
            <a:off x="6622165" y="2685213"/>
            <a:ext cx="487202" cy="244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37C3F7DC-09C8-8D60-CA74-A6340845B0DE}"/>
              </a:ext>
            </a:extLst>
          </p:cNvPr>
          <p:cNvSpPr txBox="1"/>
          <p:nvPr/>
        </p:nvSpPr>
        <p:spPr>
          <a:xfrm>
            <a:off x="7178717" y="2501545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L3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A35F1E3-B702-0C61-1CC0-674F59CFD194}"/>
              </a:ext>
            </a:extLst>
          </p:cNvPr>
          <p:cNvCxnSpPr>
            <a:cxnSpLocks/>
            <a:stCxn id="84" idx="3"/>
            <a:endCxn id="95" idx="3"/>
          </p:cNvCxnSpPr>
          <p:nvPr/>
        </p:nvCxnSpPr>
        <p:spPr>
          <a:xfrm>
            <a:off x="7651157" y="2680847"/>
            <a:ext cx="432802" cy="292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8431C143-FBAB-3942-9CD1-1BBA3156A656}"/>
              </a:ext>
            </a:extLst>
          </p:cNvPr>
          <p:cNvCxnSpPr>
            <a:cxnSpLocks/>
          </p:cNvCxnSpPr>
          <p:nvPr/>
        </p:nvCxnSpPr>
        <p:spPr>
          <a:xfrm>
            <a:off x="8151395" y="2683042"/>
            <a:ext cx="324852" cy="35493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152854B-73AB-DB60-477A-C3C381E2D599}"/>
              </a:ext>
            </a:extLst>
          </p:cNvPr>
          <p:cNvCxnSpPr>
            <a:cxnSpLocks/>
          </p:cNvCxnSpPr>
          <p:nvPr/>
        </p:nvCxnSpPr>
        <p:spPr>
          <a:xfrm flipV="1">
            <a:off x="8476247" y="2833437"/>
            <a:ext cx="288758" cy="19250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8817FC8-6D15-7956-E2E6-DA312CA87254}"/>
              </a:ext>
            </a:extLst>
          </p:cNvPr>
          <p:cNvCxnSpPr>
            <a:cxnSpLocks/>
            <a:stCxn id="97" idx="1"/>
            <a:endCxn id="98" idx="3"/>
          </p:cNvCxnSpPr>
          <p:nvPr/>
        </p:nvCxnSpPr>
        <p:spPr>
          <a:xfrm>
            <a:off x="8837242" y="2838612"/>
            <a:ext cx="1579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643D7F04-4FAF-B750-9451-85AB33F41E16}"/>
              </a:ext>
            </a:extLst>
          </p:cNvPr>
          <p:cNvCxnSpPr>
            <a:cxnSpLocks/>
          </p:cNvCxnSpPr>
          <p:nvPr/>
        </p:nvCxnSpPr>
        <p:spPr>
          <a:xfrm>
            <a:off x="9053763" y="2839453"/>
            <a:ext cx="306805" cy="18047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23F2CA6-6CD5-03ED-E6E2-305A59799550}"/>
              </a:ext>
            </a:extLst>
          </p:cNvPr>
          <p:cNvCxnSpPr>
            <a:cxnSpLocks/>
          </p:cNvCxnSpPr>
          <p:nvPr/>
        </p:nvCxnSpPr>
        <p:spPr>
          <a:xfrm flipV="1">
            <a:off x="9366584" y="2677026"/>
            <a:ext cx="312821" cy="3429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2F7D92E8-118E-3480-6B56-795ECB8B612E}"/>
              </a:ext>
            </a:extLst>
          </p:cNvPr>
          <p:cNvCxnSpPr>
            <a:cxnSpLocks/>
            <a:stCxn id="100" idx="1"/>
            <a:endCxn id="122" idx="1"/>
          </p:cNvCxnSpPr>
          <p:nvPr/>
        </p:nvCxnSpPr>
        <p:spPr>
          <a:xfrm flipV="1">
            <a:off x="9744439" y="2679198"/>
            <a:ext cx="472581" cy="312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D69588B-A20A-0824-022C-55D5135CED59}"/>
              </a:ext>
            </a:extLst>
          </p:cNvPr>
          <p:cNvSpPr/>
          <p:nvPr/>
        </p:nvSpPr>
        <p:spPr>
          <a:xfrm>
            <a:off x="10217020" y="2432523"/>
            <a:ext cx="1834246" cy="493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S20 Exp. Region</a:t>
            </a:r>
          </a:p>
        </p:txBody>
      </p:sp>
      <p:sp>
        <p:nvSpPr>
          <p:cNvPr id="95" name="Flowchart: Manual Operation 94">
            <a:extLst>
              <a:ext uri="{FF2B5EF4-FFF2-40B4-BE49-F238E27FC236}">
                <a16:creationId xmlns:a16="http://schemas.microsoft.com/office/drawing/2014/main" id="{51876EEC-0BB1-8DF8-F121-93D2EF90A1AA}"/>
              </a:ext>
            </a:extLst>
          </p:cNvPr>
          <p:cNvSpPr/>
          <p:nvPr/>
        </p:nvSpPr>
        <p:spPr>
          <a:xfrm rot="10800000">
            <a:off x="8068719" y="2512375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lowchart: Manual Operation 95">
            <a:extLst>
              <a:ext uri="{FF2B5EF4-FFF2-40B4-BE49-F238E27FC236}">
                <a16:creationId xmlns:a16="http://schemas.microsoft.com/office/drawing/2014/main" id="{6DC99B54-3C2C-9F3E-797D-DA2CA1D149C1}"/>
              </a:ext>
            </a:extLst>
          </p:cNvPr>
          <p:cNvSpPr/>
          <p:nvPr/>
        </p:nvSpPr>
        <p:spPr>
          <a:xfrm rot="10800000">
            <a:off x="8395282" y="2857608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lowchart: Manual Operation 96">
            <a:extLst>
              <a:ext uri="{FF2B5EF4-FFF2-40B4-BE49-F238E27FC236}">
                <a16:creationId xmlns:a16="http://schemas.microsoft.com/office/drawing/2014/main" id="{8B211EC0-C045-D1BE-27BF-209B3B15DA17}"/>
              </a:ext>
            </a:extLst>
          </p:cNvPr>
          <p:cNvSpPr/>
          <p:nvPr/>
        </p:nvSpPr>
        <p:spPr>
          <a:xfrm rot="10800000">
            <a:off x="8700082" y="2667216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lowchart: Manual Operation 97">
            <a:extLst>
              <a:ext uri="{FF2B5EF4-FFF2-40B4-BE49-F238E27FC236}">
                <a16:creationId xmlns:a16="http://schemas.microsoft.com/office/drawing/2014/main" id="{420B49FA-6F1E-04C5-5B09-BF9B4E1959AC}"/>
              </a:ext>
            </a:extLst>
          </p:cNvPr>
          <p:cNvSpPr/>
          <p:nvPr/>
        </p:nvSpPr>
        <p:spPr>
          <a:xfrm rot="10800000">
            <a:off x="8979929" y="2667216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lowchart: Manual Operation 98">
            <a:extLst>
              <a:ext uri="{FF2B5EF4-FFF2-40B4-BE49-F238E27FC236}">
                <a16:creationId xmlns:a16="http://schemas.microsoft.com/office/drawing/2014/main" id="{BC6D3CBA-EB36-2884-E162-B366E26AC1F2}"/>
              </a:ext>
            </a:extLst>
          </p:cNvPr>
          <p:cNvSpPr/>
          <p:nvPr/>
        </p:nvSpPr>
        <p:spPr>
          <a:xfrm rot="10800000">
            <a:off x="9289523" y="2853723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lowchart: Manual Operation 99">
            <a:extLst>
              <a:ext uri="{FF2B5EF4-FFF2-40B4-BE49-F238E27FC236}">
                <a16:creationId xmlns:a16="http://schemas.microsoft.com/office/drawing/2014/main" id="{3EFD8AFA-D57B-8A6B-E6E6-49A058955DAE}"/>
              </a:ext>
            </a:extLst>
          </p:cNvPr>
          <p:cNvSpPr/>
          <p:nvPr/>
        </p:nvSpPr>
        <p:spPr>
          <a:xfrm rot="10800000">
            <a:off x="9607279" y="2510931"/>
            <a:ext cx="152400" cy="342792"/>
          </a:xfrm>
          <a:prstGeom prst="flowChartManualOper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128F017-216E-E747-8D5F-F0279D485EA4}"/>
              </a:ext>
            </a:extLst>
          </p:cNvPr>
          <p:cNvSpPr txBox="1"/>
          <p:nvPr/>
        </p:nvSpPr>
        <p:spPr>
          <a:xfrm>
            <a:off x="3446443" y="1811579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BC11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18A9FDC-8F7E-CEEF-6DD0-606BFEE92CB3}"/>
              </a:ext>
            </a:extLst>
          </p:cNvPr>
          <p:cNvSpPr txBox="1"/>
          <p:nvPr/>
        </p:nvSpPr>
        <p:spPr>
          <a:xfrm>
            <a:off x="5772479" y="1831366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BC14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ED7A593-5FDD-21A3-78A3-D3FE65D46086}"/>
              </a:ext>
            </a:extLst>
          </p:cNvPr>
          <p:cNvSpPr txBox="1"/>
          <p:nvPr/>
        </p:nvSpPr>
        <p:spPr>
          <a:xfrm>
            <a:off x="8568182" y="1845677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BC20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500861B-F04F-25FA-F6D9-072C110AE211}"/>
              </a:ext>
            </a:extLst>
          </p:cNvPr>
          <p:cNvSpPr txBox="1"/>
          <p:nvPr/>
        </p:nvSpPr>
        <p:spPr>
          <a:xfrm>
            <a:off x="1321073" y="1167821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E=125 MeV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8131CCA2-A72B-1CAE-AC0A-26F5C6676500}"/>
              </a:ext>
            </a:extLst>
          </p:cNvPr>
          <p:cNvSpPr txBox="1"/>
          <p:nvPr/>
        </p:nvSpPr>
        <p:spPr>
          <a:xfrm>
            <a:off x="139753" y="1161547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E=6 MeV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CE3B17D5-10DE-C696-397A-48637D75E609}"/>
              </a:ext>
            </a:extLst>
          </p:cNvPr>
          <p:cNvSpPr txBox="1"/>
          <p:nvPr/>
        </p:nvSpPr>
        <p:spPr>
          <a:xfrm>
            <a:off x="3138853" y="1169159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E=335 MeV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B8FDC41-D561-AACB-680E-5031C5CD4E03}"/>
              </a:ext>
            </a:extLst>
          </p:cNvPr>
          <p:cNvSpPr txBox="1"/>
          <p:nvPr/>
        </p:nvSpPr>
        <p:spPr>
          <a:xfrm>
            <a:off x="5521163" y="1175499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E=4.5 GeV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9F99362-3E66-AEE4-25C2-D62F1363CF00}"/>
              </a:ext>
            </a:extLst>
          </p:cNvPr>
          <p:cNvSpPr txBox="1"/>
          <p:nvPr/>
        </p:nvSpPr>
        <p:spPr>
          <a:xfrm>
            <a:off x="8022830" y="1195922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E=10.0 GeV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A27AFDE-E80F-6CFF-3F23-3B5A86E216BC}"/>
              </a:ext>
            </a:extLst>
          </p:cNvPr>
          <p:cNvSpPr txBox="1"/>
          <p:nvPr/>
        </p:nvSpPr>
        <p:spPr>
          <a:xfrm>
            <a:off x="1999500" y="2879912"/>
            <a:ext cx="942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>
                <a:latin typeface="Symbol" panose="05050102010706020507" pitchFamily="18" charset="2"/>
              </a:rPr>
              <a:t>f = -19 </a:t>
            </a:r>
            <a:r>
              <a:rPr lang="en-US" sz="1200" b="1" i="1"/>
              <a:t>deg</a:t>
            </a:r>
            <a:endParaRPr lang="en-US" sz="1200" b="1" i="1">
              <a:latin typeface="Symbol" panose="05050102010706020507" pitchFamily="18" charset="2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CE07A77-631D-48C9-6D62-CB9316410C07}"/>
              </a:ext>
            </a:extLst>
          </p:cNvPr>
          <p:cNvSpPr txBox="1"/>
          <p:nvPr/>
        </p:nvSpPr>
        <p:spPr>
          <a:xfrm>
            <a:off x="4274496" y="2879911"/>
            <a:ext cx="942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>
                <a:latin typeface="Symbol" panose="05050102010706020507" pitchFamily="18" charset="2"/>
              </a:rPr>
              <a:t>f = -37 </a:t>
            </a:r>
            <a:r>
              <a:rPr lang="en-US" sz="1200" b="1" i="1"/>
              <a:t>deg</a:t>
            </a:r>
            <a:endParaRPr lang="en-US" sz="1200" b="1" i="1">
              <a:latin typeface="Symbol" panose="05050102010706020507" pitchFamily="18" charset="2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1C122BE8-19A4-A81F-F95D-A0B4881FF03F}"/>
              </a:ext>
            </a:extLst>
          </p:cNvPr>
          <p:cNvSpPr txBox="1"/>
          <p:nvPr/>
        </p:nvSpPr>
        <p:spPr>
          <a:xfrm>
            <a:off x="6979389" y="2898759"/>
            <a:ext cx="942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>
                <a:latin typeface="Symbol" panose="05050102010706020507" pitchFamily="18" charset="2"/>
              </a:rPr>
              <a:t>f = -45 </a:t>
            </a:r>
            <a:r>
              <a:rPr lang="en-US" sz="1200" b="1" i="1"/>
              <a:t>deg</a:t>
            </a:r>
            <a:endParaRPr lang="en-US" sz="1200" b="1" i="1">
              <a:latin typeface="Symbol" panose="05050102010706020507" pitchFamily="18" charset="2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316D41A-6788-7B4E-46F0-0C1B21A98E3E}"/>
              </a:ext>
            </a:extLst>
          </p:cNvPr>
          <p:cNvSpPr txBox="1"/>
          <p:nvPr/>
        </p:nvSpPr>
        <p:spPr>
          <a:xfrm>
            <a:off x="9471393" y="1209964"/>
            <a:ext cx="138691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b="1" i="1"/>
              <a:t>Q = 1.4 </a:t>
            </a:r>
            <a:r>
              <a:rPr lang="en-US" sz="1200" b="1" i="1" err="1"/>
              <a:t>nC</a:t>
            </a:r>
            <a:endParaRPr lang="en-US" sz="1200" b="1" i="1"/>
          </a:p>
          <a:p>
            <a:r>
              <a:rPr lang="en-US" sz="1200" b="1" i="1">
                <a:latin typeface="Symbol" panose="05050102010706020507" pitchFamily="18" charset="2"/>
              </a:rPr>
              <a:t>b</a:t>
            </a:r>
            <a:r>
              <a:rPr lang="en-US" sz="1200" b="1" i="1" baseline="30000">
                <a:latin typeface="Symbol" panose="05050102010706020507" pitchFamily="18" charset="2"/>
              </a:rPr>
              <a:t>*</a:t>
            </a:r>
            <a:r>
              <a:rPr lang="en-US" sz="1200" b="1" i="1">
                <a:latin typeface="Symbol" panose="05050102010706020507" pitchFamily="18" charset="2"/>
              </a:rPr>
              <a:t> = 5 </a:t>
            </a:r>
            <a:r>
              <a:rPr lang="en-US" sz="1200" b="1" i="1"/>
              <a:t> cm</a:t>
            </a:r>
          </a:p>
          <a:p>
            <a:r>
              <a:rPr lang="en-US" sz="1200" b="1" i="1" err="1">
                <a:latin typeface="Symbol" panose="05050102010706020507" pitchFamily="18" charset="2"/>
              </a:rPr>
              <a:t>s</a:t>
            </a:r>
            <a:r>
              <a:rPr lang="en-US" sz="1200" b="1" i="1" baseline="-25000" err="1"/>
              <a:t>z</a:t>
            </a:r>
            <a:r>
              <a:rPr lang="en-US" sz="1200" b="1" i="1">
                <a:latin typeface="Symbol" panose="05050102010706020507" pitchFamily="18" charset="2"/>
              </a:rPr>
              <a:t> = 11</a:t>
            </a:r>
            <a:r>
              <a:rPr lang="en-US" sz="1200" b="1" i="1"/>
              <a:t> </a:t>
            </a:r>
            <a:r>
              <a:rPr lang="en-US" sz="1200" b="1" i="1">
                <a:latin typeface="Symbol" panose="05050102010706020507" pitchFamily="18" charset="2"/>
              </a:rPr>
              <a:t>m</a:t>
            </a:r>
            <a:r>
              <a:rPr lang="en-US" sz="1200" b="1" i="1"/>
              <a:t>m</a:t>
            </a:r>
          </a:p>
          <a:p>
            <a:r>
              <a:rPr lang="en-US" sz="1200" b="1" i="1" err="1">
                <a:latin typeface="Symbol" panose="05050102010706020507" pitchFamily="18" charset="2"/>
              </a:rPr>
              <a:t>d</a:t>
            </a:r>
            <a:r>
              <a:rPr lang="en-US" sz="1200" b="1" i="1" baseline="-25000" err="1"/>
              <a:t>E</a:t>
            </a:r>
            <a:r>
              <a:rPr lang="en-US" sz="1200" b="1" i="1"/>
              <a:t> = 0.8 %</a:t>
            </a:r>
          </a:p>
          <a:p>
            <a:r>
              <a:rPr lang="en-US" sz="1200" b="1" i="1" err="1"/>
              <a:t>I</a:t>
            </a:r>
            <a:r>
              <a:rPr lang="en-US" sz="1200" b="1" i="1" baseline="-25000" err="1"/>
              <a:t>pk</a:t>
            </a:r>
            <a:r>
              <a:rPr lang="en-US" sz="1200" b="1" i="1"/>
              <a:t> = 16 kA</a:t>
            </a:r>
          </a:p>
          <a:p>
            <a:r>
              <a:rPr lang="en-US" sz="1200" b="1" i="1" err="1">
                <a:latin typeface="Symbol" panose="05050102010706020507" pitchFamily="18" charset="2"/>
              </a:rPr>
              <a:t>ge</a:t>
            </a:r>
            <a:r>
              <a:rPr lang="en-US" sz="1200" b="1" i="1" baseline="-25000" err="1"/>
              <a:t>x</a:t>
            </a:r>
            <a:r>
              <a:rPr lang="en-US" sz="1200" b="1" i="1">
                <a:latin typeface="Symbol" panose="05050102010706020507" pitchFamily="18" charset="2"/>
              </a:rPr>
              <a:t> = 75 </a:t>
            </a:r>
            <a:r>
              <a:rPr lang="en-US" sz="1200" b="1" i="1"/>
              <a:t> mm-</a:t>
            </a:r>
            <a:r>
              <a:rPr lang="en-US" sz="1200" b="1" i="1" err="1"/>
              <a:t>mrad</a:t>
            </a:r>
            <a:endParaRPr lang="en-US" sz="1200" b="1" i="1">
              <a:latin typeface="Symbol" panose="05050102010706020507" pitchFamily="18" charset="2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45C1D40-42DC-B434-C6F7-5A7413D31012}"/>
              </a:ext>
            </a:extLst>
          </p:cNvPr>
          <p:cNvSpPr txBox="1"/>
          <p:nvPr/>
        </p:nvSpPr>
        <p:spPr>
          <a:xfrm>
            <a:off x="8513333" y="2374587"/>
            <a:ext cx="8322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>
                <a:solidFill>
                  <a:schemeClr val="accent2"/>
                </a:solidFill>
              </a:rPr>
              <a:t>R</a:t>
            </a:r>
            <a:r>
              <a:rPr lang="en-US" sz="1050" b="1" i="1" baseline="-25000">
                <a:solidFill>
                  <a:schemeClr val="accent2"/>
                </a:solidFill>
              </a:rPr>
              <a:t>56</a:t>
            </a:r>
            <a:r>
              <a:rPr lang="en-US" sz="1050" b="1" i="1">
                <a:solidFill>
                  <a:schemeClr val="accent2"/>
                </a:solidFill>
              </a:rPr>
              <a:t> = +7mm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B7981715-2FBC-4AE9-EC7A-7077DE9EE5A7}"/>
              </a:ext>
            </a:extLst>
          </p:cNvPr>
          <p:cNvSpPr txBox="1"/>
          <p:nvPr/>
        </p:nvSpPr>
        <p:spPr>
          <a:xfrm>
            <a:off x="5668098" y="2820842"/>
            <a:ext cx="9108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>
                <a:solidFill>
                  <a:schemeClr val="accent2"/>
                </a:solidFill>
              </a:rPr>
              <a:t>R</a:t>
            </a:r>
            <a:r>
              <a:rPr lang="en-US" sz="1050" b="1" i="1" baseline="-25000">
                <a:solidFill>
                  <a:schemeClr val="accent2"/>
                </a:solidFill>
              </a:rPr>
              <a:t>56</a:t>
            </a:r>
            <a:r>
              <a:rPr lang="en-US" sz="1050" b="1" i="1">
                <a:solidFill>
                  <a:schemeClr val="accent2"/>
                </a:solidFill>
              </a:rPr>
              <a:t> = -3.6mm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BDDE987D-8C37-DEE6-2AC2-583DBDBE911C}"/>
              </a:ext>
            </a:extLst>
          </p:cNvPr>
          <p:cNvSpPr txBox="1"/>
          <p:nvPr/>
        </p:nvSpPr>
        <p:spPr>
          <a:xfrm>
            <a:off x="3295762" y="2798914"/>
            <a:ext cx="9108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>
                <a:solidFill>
                  <a:schemeClr val="accent2"/>
                </a:solidFill>
              </a:rPr>
              <a:t>R</a:t>
            </a:r>
            <a:r>
              <a:rPr lang="en-US" sz="1050" b="1" i="1" baseline="-25000">
                <a:solidFill>
                  <a:schemeClr val="accent2"/>
                </a:solidFill>
              </a:rPr>
              <a:t>56</a:t>
            </a:r>
            <a:r>
              <a:rPr lang="en-US" sz="1050" b="1" i="1">
                <a:solidFill>
                  <a:schemeClr val="accent2"/>
                </a:solidFill>
              </a:rPr>
              <a:t> = -4.6mm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22AC05E0-9EBA-771F-D849-EE9617083318}"/>
              </a:ext>
            </a:extLst>
          </p:cNvPr>
          <p:cNvSpPr/>
          <p:nvPr/>
        </p:nvSpPr>
        <p:spPr>
          <a:xfrm rot="2112802">
            <a:off x="1238349" y="2318242"/>
            <a:ext cx="440463" cy="2027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9F2C5158-4EB0-9F1C-E2A5-BA7E9E647221}"/>
              </a:ext>
            </a:extLst>
          </p:cNvPr>
          <p:cNvSpPr txBox="1"/>
          <p:nvPr/>
        </p:nvSpPr>
        <p:spPr>
          <a:xfrm>
            <a:off x="459282" y="2490274"/>
            <a:ext cx="11576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</a:rPr>
              <a:t>Future Laser Heater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EF29DE86-D3DC-1E25-44C4-63497D74AC1F}"/>
              </a:ext>
            </a:extLst>
          </p:cNvPr>
          <p:cNvSpPr txBox="1"/>
          <p:nvPr/>
        </p:nvSpPr>
        <p:spPr>
          <a:xfrm>
            <a:off x="0" y="6153090"/>
            <a:ext cx="12192000" cy="400110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Double-pulsed laser on RF Gun generates </a:t>
            </a:r>
            <a:r>
              <a:rPr lang="en-US" sz="200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drive+witness</a:t>
            </a:r>
            <a:r>
              <a:rPr lang="en-US"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pulse with 3:1 charge ratio, 2:1 </a:t>
            </a:r>
            <a:r>
              <a:rPr lang="en-US" sz="200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2000" baseline="-2500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pk</a:t>
            </a:r>
            <a:endParaRPr lang="en-US" sz="20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A5B61697-2DE5-E120-EBD7-F807B6B66156}"/>
              </a:ext>
            </a:extLst>
          </p:cNvPr>
          <p:cNvCxnSpPr>
            <a:cxnSpLocks/>
          </p:cNvCxnSpPr>
          <p:nvPr/>
        </p:nvCxnSpPr>
        <p:spPr>
          <a:xfrm flipV="1">
            <a:off x="3671797" y="2716601"/>
            <a:ext cx="873842" cy="604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B857DB2B-D4B3-4BB0-43F4-7F108340A70A}"/>
              </a:ext>
            </a:extLst>
          </p:cNvPr>
          <p:cNvCxnSpPr>
            <a:cxnSpLocks/>
          </p:cNvCxnSpPr>
          <p:nvPr/>
        </p:nvCxnSpPr>
        <p:spPr>
          <a:xfrm flipH="1" flipV="1">
            <a:off x="5462405" y="2716601"/>
            <a:ext cx="558143" cy="639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779324B3-3D35-4C0D-A5AB-47BD3328ABFC}"/>
              </a:ext>
            </a:extLst>
          </p:cNvPr>
          <p:cNvCxnSpPr>
            <a:cxnSpLocks/>
          </p:cNvCxnSpPr>
          <p:nvPr/>
        </p:nvCxnSpPr>
        <p:spPr>
          <a:xfrm flipV="1">
            <a:off x="10795017" y="2941161"/>
            <a:ext cx="0" cy="411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FA0ED53E-6E57-782A-4859-548925179496}"/>
              </a:ext>
            </a:extLst>
          </p:cNvPr>
          <p:cNvSpPr txBox="1"/>
          <p:nvPr/>
        </p:nvSpPr>
        <p:spPr>
          <a:xfrm>
            <a:off x="914400" y="5786199"/>
            <a:ext cx="2061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[-</a:t>
            </a:r>
            <a:r>
              <a:rPr lang="en-US" sz="1400" b="1" err="1"/>
              <a:t>ve</a:t>
            </a:r>
            <a:r>
              <a:rPr lang="en-US" sz="1400" b="1"/>
              <a:t> z = HEAD OF BUNCH]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E77CB3AD-4B58-F355-3898-AA162F947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9" y="3412478"/>
            <a:ext cx="2642759" cy="238507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1EEF3DDD-CBC4-4C54-12EA-21D26D48E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089" y="3455542"/>
            <a:ext cx="2568171" cy="2323583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CB24B1A-BA45-C3AF-25C0-CFF90622F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817" y="3448468"/>
            <a:ext cx="2568171" cy="2313093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9E66E2A-F1A5-86DC-F0A0-1AF287B42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281" y="3409532"/>
            <a:ext cx="2544402" cy="2313093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E1B9C171-E5C9-15B2-AB44-BAC3E3594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5058" y="3419799"/>
            <a:ext cx="2438614" cy="239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E85FFC-A3FD-DEC5-A955-DB34D131AA8F}"/>
              </a:ext>
            </a:extLst>
          </p:cNvPr>
          <p:cNvSpPr txBox="1"/>
          <p:nvPr/>
        </p:nvSpPr>
        <p:spPr>
          <a:xfrm>
            <a:off x="9558144" y="951411"/>
            <a:ext cx="1062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Drive bunch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0A1B610-FC9C-5EC4-96B5-BEF7D5FFB58B}"/>
              </a:ext>
            </a:extLst>
          </p:cNvPr>
          <p:cNvSpPr txBox="1"/>
          <p:nvPr/>
        </p:nvSpPr>
        <p:spPr>
          <a:xfrm>
            <a:off x="10878820" y="1207991"/>
            <a:ext cx="1313180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b="1" i="1"/>
              <a:t>Q = 0.5 </a:t>
            </a:r>
            <a:r>
              <a:rPr lang="en-US" sz="1200" b="1" i="1" err="1"/>
              <a:t>nC</a:t>
            </a:r>
            <a:endParaRPr lang="en-US" sz="1200" b="1" i="1"/>
          </a:p>
          <a:p>
            <a:r>
              <a:rPr lang="en-US" sz="1200" b="1" i="1">
                <a:latin typeface="Symbol" panose="05050102010706020507" pitchFamily="18" charset="2"/>
              </a:rPr>
              <a:t>b</a:t>
            </a:r>
            <a:r>
              <a:rPr lang="en-US" sz="1200" b="1" i="1" baseline="30000">
                <a:latin typeface="Symbol" panose="05050102010706020507" pitchFamily="18" charset="2"/>
              </a:rPr>
              <a:t>*</a:t>
            </a:r>
            <a:r>
              <a:rPr lang="en-US" sz="1200" b="1" i="1">
                <a:latin typeface="Symbol" panose="05050102010706020507" pitchFamily="18" charset="2"/>
              </a:rPr>
              <a:t> =5 </a:t>
            </a:r>
            <a:r>
              <a:rPr lang="en-US" sz="1200" b="1" i="1"/>
              <a:t> cm</a:t>
            </a:r>
          </a:p>
          <a:p>
            <a:r>
              <a:rPr lang="en-US" sz="1200" b="1" i="1" err="1">
                <a:latin typeface="Symbol" panose="05050102010706020507" pitchFamily="18" charset="2"/>
              </a:rPr>
              <a:t>s</a:t>
            </a:r>
            <a:r>
              <a:rPr lang="en-US" sz="1200" b="1" i="1" baseline="-25000" err="1"/>
              <a:t>z</a:t>
            </a:r>
            <a:r>
              <a:rPr lang="en-US" sz="1200" b="1" i="1">
                <a:latin typeface="Symbol" panose="05050102010706020507" pitchFamily="18" charset="2"/>
              </a:rPr>
              <a:t> = 7</a:t>
            </a:r>
            <a:r>
              <a:rPr lang="en-US" sz="1200" b="1" i="1"/>
              <a:t> </a:t>
            </a:r>
            <a:r>
              <a:rPr lang="en-US" sz="1200" b="1" i="1">
                <a:latin typeface="Symbol" panose="05050102010706020507" pitchFamily="18" charset="2"/>
              </a:rPr>
              <a:t>m</a:t>
            </a:r>
            <a:r>
              <a:rPr lang="en-US" sz="1200" b="1" i="1"/>
              <a:t>m</a:t>
            </a:r>
          </a:p>
          <a:p>
            <a:r>
              <a:rPr lang="en-US" sz="1200" b="1" i="1" err="1">
                <a:latin typeface="Symbol" panose="05050102010706020507" pitchFamily="18" charset="2"/>
              </a:rPr>
              <a:t>d</a:t>
            </a:r>
            <a:r>
              <a:rPr lang="en-US" sz="1200" b="1" i="1" baseline="-25000" err="1"/>
              <a:t>E</a:t>
            </a:r>
            <a:r>
              <a:rPr lang="en-US" sz="1200" b="1" i="1"/>
              <a:t> = 0.2 %</a:t>
            </a:r>
          </a:p>
          <a:p>
            <a:r>
              <a:rPr lang="en-US" sz="1200" b="1" i="1" err="1"/>
              <a:t>I</a:t>
            </a:r>
            <a:r>
              <a:rPr lang="en-US" sz="1200" b="1" i="1" baseline="-25000" err="1"/>
              <a:t>pk</a:t>
            </a:r>
            <a:r>
              <a:rPr lang="en-US" sz="1200" b="1" i="1"/>
              <a:t> = 8 kA</a:t>
            </a:r>
          </a:p>
          <a:p>
            <a:r>
              <a:rPr lang="en-US" sz="1200" b="1" i="1" err="1">
                <a:latin typeface="Symbol" panose="05050102010706020507" pitchFamily="18" charset="2"/>
              </a:rPr>
              <a:t>ge</a:t>
            </a:r>
            <a:r>
              <a:rPr lang="en-US" sz="1200" b="1" i="1" baseline="-25000" err="1"/>
              <a:t>x</a:t>
            </a:r>
            <a:r>
              <a:rPr lang="en-US" sz="1200" b="1" i="1">
                <a:latin typeface="Symbol" panose="05050102010706020507" pitchFamily="18" charset="2"/>
              </a:rPr>
              <a:t> = 5 </a:t>
            </a:r>
            <a:r>
              <a:rPr lang="en-US" sz="1200" b="1" i="1"/>
              <a:t> mm-</a:t>
            </a:r>
            <a:r>
              <a:rPr lang="en-US" sz="1200" b="1" i="1" err="1"/>
              <a:t>mrad</a:t>
            </a:r>
            <a:endParaRPr lang="en-US" sz="1200" b="1" i="1">
              <a:latin typeface="Symbol" panose="05050102010706020507" pitchFamily="18" charset="2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46A6BC7-B395-9123-FA00-D0DA6E5184BE}"/>
              </a:ext>
            </a:extLst>
          </p:cNvPr>
          <p:cNvSpPr txBox="1"/>
          <p:nvPr/>
        </p:nvSpPr>
        <p:spPr>
          <a:xfrm>
            <a:off x="10784573" y="953660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Witness bunch</a:t>
            </a:r>
          </a:p>
        </p:txBody>
      </p:sp>
    </p:spTree>
    <p:extLst>
      <p:ext uri="{BB962C8B-B14F-4D97-AF65-F5344CB8AC3E}">
        <p14:creationId xmlns:p14="http://schemas.microsoft.com/office/powerpoint/2010/main" val="78151857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-II Main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da_x0020_Session xmlns="c33c4ad4-a16e-4021-9209-55b6222b01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826303A3871A4AB28BAB781C123807" ma:contentTypeVersion="9" ma:contentTypeDescription="Create a new document." ma:contentTypeScope="" ma:versionID="b86f7af75d7501457cc221db0c01bfc0">
  <xsd:schema xmlns:xsd="http://www.w3.org/2001/XMLSchema" xmlns:xs="http://www.w3.org/2001/XMLSchema" xmlns:p="http://schemas.microsoft.com/office/2006/metadata/properties" xmlns:ns2="c33c4ad4-a16e-4021-9209-55b6222b01cc" targetNamespace="http://schemas.microsoft.com/office/2006/metadata/properties" ma:root="true" ma:fieldsID="c32afa22daf4c3df9524cbb204a228e6" ns2:_="">
    <xsd:import namespace="c33c4ad4-a16e-4021-9209-55b6222b01cc"/>
    <xsd:element name="properties">
      <xsd:complexType>
        <xsd:sequence>
          <xsd:element name="documentManagement">
            <xsd:complexType>
              <xsd:all>
                <xsd:element ref="ns2:Agenda_x0020_Session" minOccurs="0"/>
                <xsd:element ref="ns2:Agenda_x0020_Session_x003a_Speaker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c4ad4-a16e-4021-9209-55b6222b01cc" elementFormDefault="qualified">
    <xsd:import namespace="http://schemas.microsoft.com/office/2006/documentManagement/types"/>
    <xsd:import namespace="http://schemas.microsoft.com/office/infopath/2007/PartnerControls"/>
    <xsd:element name="Agenda_x0020_Session" ma:index="8" nillable="true" ma:displayName="Agenda Session" ma:list="{94507e51-483e-4694-ae63-263474efaf8e}" ma:internalName="Agenda_x0020_Session" ma:readOnly="false" ma:showField="Title">
      <xsd:simpleType>
        <xsd:restriction base="dms:Lookup"/>
      </xsd:simpleType>
    </xsd:element>
    <xsd:element name="Agenda_x0020_Session_x003a_Speaker" ma:index="9" nillable="true" ma:displayName="Agenda Session:Speaker" ma:list="{94507e51-483e-4694-ae63-263474efaf8e}" ma:internalName="Agenda_x0020_Session_x003a_Speaker" ma:readOnly="true" ma:showField="Speaker" ma:web="32320dcf-3829-4cf9-87c8-d7addb21c6ba">
      <xsd:simpleType>
        <xsd:restriction base="dms:Lookup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350A76-BE43-477F-8C6F-54C5C76AE2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39B861-A4E2-4DC4-A6F8-0FE92FC25350}">
  <ds:schemaRefs>
    <ds:schemaRef ds:uri="c33c4ad4-a16e-4021-9209-55b6222b01c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86B04BF-12B8-4AD1-BC3E-CE2C282A8CB6}">
  <ds:schemaRefs>
    <ds:schemaRef ds:uri="c33c4ad4-a16e-4021-9209-55b6222b01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SLAC_PPT_Presentation_template_031622 (3)</Template>
  <Application>Microsoft Office PowerPoint</Application>
  <PresentationFormat>Widescreen</PresentationFormat>
  <Slides>19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FACET-II Main</vt:lpstr>
      <vt:lpstr>PowerPoint Presentation</vt:lpstr>
      <vt:lpstr>Outline</vt:lpstr>
      <vt:lpstr>Electron Injector Parameters</vt:lpstr>
      <vt:lpstr>Beam Parameters into L1</vt:lpstr>
      <vt:lpstr>1) Single Bunch “Clean” (Low E-Spread) Design Configuration</vt:lpstr>
      <vt:lpstr>1) Sector 20 &amp; Transverse Particle Tracking Results</vt:lpstr>
      <vt:lpstr>2) Single-Bunch Max-Compression Design Configuration</vt:lpstr>
      <vt:lpstr>2) Transverse Particle Distribution @ IP (Max Compression)</vt:lpstr>
      <vt:lpstr>3) Two-Bunch Design Configuration</vt:lpstr>
      <vt:lpstr>3) Two-Bunch Particle Distributions @ IP</vt:lpstr>
      <vt:lpstr>Alternate 2-Bunch Setup using BC20 Notch &amp; Jaw Collimators</vt:lpstr>
      <vt:lpstr>Alternate 2-bunch Configuration Particle Tracking</vt:lpstr>
      <vt:lpstr>Laser Heater</vt:lpstr>
      <vt:lpstr>BC20 Chicane Upgrade</vt:lpstr>
      <vt:lpstr>Linac Operational Measurements</vt:lpstr>
      <vt:lpstr>Klystron Sub-Booster Phase feedback (MDL compensation)</vt:lpstr>
      <vt:lpstr>Sector 20 Operational Measurements</vt:lpstr>
      <vt:lpstr>Summary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issue – please read</dc:title>
  <dc:subject/>
  <dc:creator>Hast, Carsten</dc:creator>
  <cp:keywords/>
  <dc:description/>
  <cp:revision>2</cp:revision>
  <dcterms:created xsi:type="dcterms:W3CDTF">2022-04-22T00:44:22Z</dcterms:created>
  <dcterms:modified xsi:type="dcterms:W3CDTF">2022-10-04T17:47:33Z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0x01010037826303A3871A4AB28BAB781C123807</vt:lpwstr>
  </property>
</Properties>
</file>