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5" r:id="rId4"/>
    <p:sldId id="286" r:id="rId5"/>
    <p:sldId id="305" r:id="rId6"/>
    <p:sldId id="257" r:id="rId7"/>
    <p:sldId id="30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61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4FDE-951B-5040-9536-7FCA5806C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81281-0BD3-2C41-8210-4DD4FB336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A07EB-67F9-0D4F-8B9C-60752C8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6D62-04FD-0D4A-BDDC-CB4364B3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55E70-4115-C046-91F6-90C9D61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7119-F3E0-F547-96E2-40445D65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6B767-BEFC-CC44-9385-8548DB135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BE73-F740-FE4C-B816-D161C76E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21945-DC35-E545-9610-BEB97983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37353-FA1B-3F42-B8BC-A865D98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3227E-A44F-D84F-8B8D-5C7BF80EF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AA4EA-6F53-794F-B997-16301CFE0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A9C8B-8689-3E41-AB9D-1867A4BD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B4ED-2694-9D43-B3F4-FB28D5CB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E34C5-067B-9949-9116-B35583C5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7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5689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8CF4-1D30-B546-BEDB-D00531A9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103AC-E29F-BC4D-B230-19273B44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81B76-97A8-7144-8530-3FBD7291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63F6A-0A09-8540-9A6B-92EEC1FA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8955-BB1A-414B-83BB-05C242F1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DA3A-CB2C-5B47-9255-2787BEE5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A5F99-247E-CF4B-8D12-4EB1F24A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E921-51CE-824B-A200-3748AAAE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55CF-677C-0D43-9137-BF831351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1E99-F003-4646-9711-EDD2BF2E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5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E0EB-6188-6A40-AC03-64845BA1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9665-2177-F649-9643-84381A6F0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4014E-8614-8343-9201-B42B59D15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5189F-8A9A-2643-B387-F0ABF8B3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0671-DE9B-BA44-9AE0-DD76F60B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7947-76D1-1A4F-92B2-15ACBCC7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1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B28B-89A0-BD42-B1ED-F02096F4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05D6E-9FE0-EE42-8F34-645BDA87B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F3002-0EC7-2047-B199-813207A3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DCE9-CB22-8E45-A092-738AE7670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2B067-F862-8E43-AA0C-36E5BB2F4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7AA15-1FC1-3A45-82E9-0BC7BF62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D25B6-44F7-3C4B-BA3C-DB41B516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E515F-C0CD-9B4E-AFAC-1D7BD428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7C69-C218-F04E-B9CE-C114964A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2A722-A913-D94D-90A0-93AAA6BB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E71C9-E28C-104E-9672-59179460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1F835-7F1D-0941-8B29-FD515DB8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0A114-A6CC-BF42-A387-481956C2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336A0-43B6-FD4A-ADAF-EB15D526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BBB09-D7F3-2147-91DE-5746BDD9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DDA9-D431-974D-ABC0-972610BA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5F8A6-2155-2F44-9457-CA96AF84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208E0-96BE-AD45-8FAB-D2F19E0E6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C8060-19A8-B142-B099-8A9CB152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F7E3-67AF-C54D-A935-BA10C4B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B67A1-F8B3-DD45-8ECC-3EB1D1CE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E4DA-9217-E44A-80B8-F2D68A0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C712F-7B53-2747-8D88-C6AD8AFDE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6E650-0901-9643-835B-05EFC2BEA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3D33C-88A4-0B41-9382-3AF4513D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543EC-8C78-5A48-A8B2-9F166CEC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A2FB3-25B5-4B43-9321-C1B9008B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58BC9-AEEA-CE43-9205-2240E568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26409-71B8-2A40-92DB-D19F41591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48017-0FFA-B94C-90EB-6996039EC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F64E-2880-7141-B405-B3CFD63E9C9B}" type="datetimeFigureOut">
              <a:rPr lang="en-US" smtClean="0"/>
              <a:t>10/1/22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13620-E2D7-D746-957F-4EBB29D9F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0A3B-4A18-F748-9101-78A594BCF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D0E2-5581-5749-B547-8017D1E7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ov"/><Relationship Id="rId7" Type="http://schemas.openxmlformats.org/officeDocument/2006/relationships/image" Target="../media/image10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BFE8-7DC1-1B47-A41E-E2F5A8B3B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030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1CFF"/>
                </a:solidFill>
              </a:rPr>
              <a:t>What Physics did we hope to get from single bunch FACET II first run?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48EA5-C3D2-554A-B49F-849569F7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5343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Chan Joshi</a:t>
            </a:r>
          </a:p>
          <a:p>
            <a:r>
              <a:rPr lang="en-US" sz="3600" dirty="0"/>
              <a:t>University of California Los Angeles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0A4B0-6E14-7947-AC1C-E3894B43898B}"/>
              </a:ext>
            </a:extLst>
          </p:cNvPr>
          <p:cNvSpPr txBox="1"/>
          <p:nvPr/>
        </p:nvSpPr>
        <p:spPr>
          <a:xfrm>
            <a:off x="185349" y="5029196"/>
            <a:ext cx="1175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 Joshi, E </a:t>
            </a:r>
            <a:r>
              <a:rPr lang="en-US" dirty="0" err="1">
                <a:solidFill>
                  <a:srgbClr val="FF0000"/>
                </a:solidFill>
              </a:rPr>
              <a:t>Adli</a:t>
            </a:r>
            <a:r>
              <a:rPr lang="en-US" dirty="0">
                <a:solidFill>
                  <a:srgbClr val="FF0000"/>
                </a:solidFill>
              </a:rPr>
              <a:t>, W An, CE Clayton, S </a:t>
            </a:r>
            <a:r>
              <a:rPr lang="en-US" dirty="0" err="1">
                <a:solidFill>
                  <a:srgbClr val="FF0000"/>
                </a:solidFill>
              </a:rPr>
              <a:t>Corde</a:t>
            </a:r>
            <a:r>
              <a:rPr lang="en-US" dirty="0">
                <a:solidFill>
                  <a:srgbClr val="FF0000"/>
                </a:solidFill>
              </a:rPr>
              <a:t>, S Gessner, MJ Hogan, et al.,  Plasma </a:t>
            </a:r>
            <a:r>
              <a:rPr lang="en-US" dirty="0" err="1">
                <a:solidFill>
                  <a:srgbClr val="FF0000"/>
                </a:solidFill>
              </a:rPr>
              <a:t>wakefield</a:t>
            </a:r>
            <a:r>
              <a:rPr lang="en-US" dirty="0">
                <a:solidFill>
                  <a:srgbClr val="FF0000"/>
                </a:solidFill>
              </a:rPr>
              <a:t> acceleration experiments at FACET II</a:t>
            </a:r>
          </a:p>
          <a:p>
            <a:r>
              <a:rPr lang="en-US" dirty="0">
                <a:solidFill>
                  <a:srgbClr val="FF0000"/>
                </a:solidFill>
              </a:rPr>
              <a:t>Plasma Physics and Controlled Fusion 60 (3), 034001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03925BA-CF66-E84A-91CD-1DD7F74D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30" y="125392"/>
            <a:ext cx="168683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1.png">
            <a:extLst>
              <a:ext uri="{FF2B5EF4-FFF2-40B4-BE49-F238E27FC236}">
                <a16:creationId xmlns:a16="http://schemas.microsoft.com/office/drawing/2014/main" id="{E5A1B08E-BAE2-4B48-AE21-43A9A2D2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167" y="0"/>
            <a:ext cx="1599167" cy="761956"/>
          </a:xfrm>
          <a:prstGeom prst="rect">
            <a:avLst/>
          </a:prstGeom>
        </p:spPr>
      </p:pic>
      <p:pic>
        <p:nvPicPr>
          <p:cNvPr id="8" name="Picture 7" descr="Screen Shot 2016-10-14 at 8.43.26 AM.png">
            <a:extLst>
              <a:ext uri="{FF2B5EF4-FFF2-40B4-BE49-F238E27FC236}">
                <a16:creationId xmlns:a16="http://schemas.microsoft.com/office/drawing/2014/main" id="{2253554E-33BA-1746-BAC8-2A204F4C9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02" y="5899759"/>
            <a:ext cx="1308100" cy="1078487"/>
          </a:xfrm>
          <a:prstGeom prst="rect">
            <a:avLst/>
          </a:prstGeom>
        </p:spPr>
      </p:pic>
      <p:pic>
        <p:nvPicPr>
          <p:cNvPr id="9" name="Picture 8" descr="Screen Shot 2016-10-14 at 8.42.27 AM.png">
            <a:extLst>
              <a:ext uri="{FF2B5EF4-FFF2-40B4-BE49-F238E27FC236}">
                <a16:creationId xmlns:a16="http://schemas.microsoft.com/office/drawing/2014/main" id="{D1380399-815F-2746-8363-FE42B7AEA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39" y="5913244"/>
            <a:ext cx="876761" cy="856744"/>
          </a:xfrm>
          <a:prstGeom prst="rect">
            <a:avLst/>
          </a:prstGeom>
        </p:spPr>
      </p:pic>
      <p:pic>
        <p:nvPicPr>
          <p:cNvPr id="10" name="Picture 9" descr="Screen Shot 2016-10-14 at 8.41.59 AM.png">
            <a:extLst>
              <a:ext uri="{FF2B5EF4-FFF2-40B4-BE49-F238E27FC236}">
                <a16:creationId xmlns:a16="http://schemas.microsoft.com/office/drawing/2014/main" id="{042EF20D-9BC3-1044-94D3-770E5F715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017"/>
            <a:ext cx="768456" cy="749983"/>
          </a:xfrm>
          <a:prstGeom prst="rect">
            <a:avLst/>
          </a:prstGeom>
        </p:spPr>
      </p:pic>
      <p:pic>
        <p:nvPicPr>
          <p:cNvPr id="11" name="Picture 10" descr="Screen Shot 2016-10-14 at 8.41.11 AM.png">
            <a:extLst>
              <a:ext uri="{FF2B5EF4-FFF2-40B4-BE49-F238E27FC236}">
                <a16:creationId xmlns:a16="http://schemas.microsoft.com/office/drawing/2014/main" id="{5585F900-E5E6-2840-ADF2-1AAD866E5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21" y="5932467"/>
            <a:ext cx="876300" cy="830005"/>
          </a:xfrm>
          <a:prstGeom prst="rect">
            <a:avLst/>
          </a:prstGeom>
        </p:spPr>
      </p:pic>
      <p:pic>
        <p:nvPicPr>
          <p:cNvPr id="12" name="Picture 11" descr="Screen Shot 2016-10-14 at 8.48.16 AM.png">
            <a:extLst>
              <a:ext uri="{FF2B5EF4-FFF2-40B4-BE49-F238E27FC236}">
                <a16:creationId xmlns:a16="http://schemas.microsoft.com/office/drawing/2014/main" id="{23F714DD-2B45-0348-AD3D-F1E3C1914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20" y="5983095"/>
            <a:ext cx="914400" cy="8628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1C4B1F-2791-324A-9557-E7451FAF891F}"/>
              </a:ext>
            </a:extLst>
          </p:cNvPr>
          <p:cNvSpPr txBox="1"/>
          <p:nvPr/>
        </p:nvSpPr>
        <p:spPr>
          <a:xfrm>
            <a:off x="1136822" y="6314303"/>
            <a:ext cx="288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supported by DOE-HEP</a:t>
            </a:r>
          </a:p>
        </p:txBody>
      </p:sp>
    </p:spTree>
    <p:extLst>
      <p:ext uri="{BB962C8B-B14F-4D97-AF65-F5344CB8AC3E}">
        <p14:creationId xmlns:p14="http://schemas.microsoft.com/office/powerpoint/2010/main" val="350127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5E3B-FE6D-834A-88C1-083CE086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Ideal Beam Parameters Used in our PPCF paper</a:t>
            </a:r>
            <a:br>
              <a:rPr lang="en-US" sz="3600" dirty="0"/>
            </a:br>
            <a:r>
              <a:rPr lang="en-US" sz="3600" dirty="0">
                <a:solidFill>
                  <a:srgbClr val="0000FF"/>
                </a:solidFill>
              </a:rPr>
              <a:t>Energy Doubling (10-20+ GeV) with &lt;1% Energy Spread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,Pump Depletion and &gt; 40%  Pump to trailing bunch energy transfer efficiency</a:t>
            </a:r>
            <a:br>
              <a:rPr lang="en-US" sz="3600" dirty="0">
                <a:solidFill>
                  <a:srgbClr val="0000FF"/>
                </a:solidFill>
              </a:rPr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CF65AD-3D16-1D47-8D01-2D8530A5F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13" y="1964723"/>
            <a:ext cx="11605223" cy="4164227"/>
          </a:xfr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1858E25-BDE0-9F49-9F1C-C146045BC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86" y="6362700"/>
            <a:ext cx="1321914" cy="4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011169" y="6509743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Two-bunch PWFA</a:t>
            </a:r>
          </a:p>
        </p:txBody>
      </p:sp>
      <p:pic>
        <p:nvPicPr>
          <p:cNvPr id="47" name="den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326811" y="2163556"/>
            <a:ext cx="4697016" cy="3870342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1840503" y="1233440"/>
            <a:ext cx="3393554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>
                <a:solidFill>
                  <a:srgbClr val="164F86"/>
                </a:solidFill>
              </a:rPr>
              <a:t>Plasma and beam density</a:t>
            </a:r>
          </a:p>
          <a:p>
            <a:pPr lvl="0">
              <a:defRPr sz="1800"/>
            </a:pPr>
            <a:r>
              <a:rPr sz="2500" dirty="0">
                <a:solidFill>
                  <a:srgbClr val="164F86"/>
                </a:solidFill>
              </a:rPr>
              <a:t>with on-axis Ez line out</a:t>
            </a:r>
          </a:p>
        </p:txBody>
      </p:sp>
      <p:sp>
        <p:nvSpPr>
          <p:cNvPr id="49" name="Shape 49"/>
          <p:cNvSpPr/>
          <p:nvPr/>
        </p:nvSpPr>
        <p:spPr>
          <a:xfrm>
            <a:off x="7368527" y="1515673"/>
            <a:ext cx="1780488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Beam Energy</a:t>
            </a:r>
          </a:p>
        </p:txBody>
      </p:sp>
      <p:pic>
        <p:nvPicPr>
          <p:cNvPr id="50" name="z-pz.mov"/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3771" y="2496999"/>
            <a:ext cx="4697016" cy="356064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86" y="6362700"/>
            <a:ext cx="1321914" cy="4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0835" y="28575"/>
            <a:ext cx="9331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Energy Doubling (10-20+ GeV) with &lt;1% Energy Spread</a:t>
            </a:r>
          </a:p>
          <a:p>
            <a:r>
              <a:rPr lang="en-US" sz="3200" dirty="0">
                <a:solidFill>
                  <a:srgbClr val="0000FF"/>
                </a:solidFill>
              </a:rPr>
              <a:t>,Pump Depletion and &gt; 40% energy transfer efficiency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713" y="3302000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Bunch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4517571"/>
            <a:ext cx="151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Trailing Bunch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7383" y="3734196"/>
            <a:ext cx="823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Drive</a:t>
            </a:r>
          </a:p>
          <a:p>
            <a:r>
              <a:rPr lang="en-US" dirty="0"/>
              <a:t> Bunch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5608" y="4586917"/>
            <a:ext cx="877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Trailing</a:t>
            </a:r>
          </a:p>
          <a:p>
            <a:r>
              <a:rPr lang="en-US" dirty="0"/>
              <a:t> Bunch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25609" y="3537858"/>
            <a:ext cx="302596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02658" y="3066143"/>
            <a:ext cx="172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Doubling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362700"/>
            <a:ext cx="489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Simulations by W. An UCLA, .Joshi et al. PPCF 2018</a:t>
            </a:r>
          </a:p>
        </p:txBody>
      </p:sp>
    </p:spTree>
    <p:extLst>
      <p:ext uri="{BB962C8B-B14F-4D97-AF65-F5344CB8AC3E}">
        <p14:creationId xmlns:p14="http://schemas.microsoft.com/office/powerpoint/2010/main" val="309869966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0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011169" y="6509743"/>
            <a:ext cx="160735" cy="258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Two-bunch PWFA</a:t>
            </a:r>
          </a:p>
        </p:txBody>
      </p:sp>
      <p:pic>
        <p:nvPicPr>
          <p:cNvPr id="54" name="emi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3937" y="1794174"/>
            <a:ext cx="6357938" cy="457338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2363114" y="258100"/>
            <a:ext cx="8172907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FF"/>
                </a:solidFill>
              </a:rPr>
              <a:t>Beam Matching in and out of plasma accelerator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FF"/>
                </a:solidFill>
              </a:rPr>
              <a:t>             And emittance preservation</a:t>
            </a:r>
            <a:endParaRPr sz="3200" dirty="0">
              <a:solidFill>
                <a:srgbClr val="0000FF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86" y="6362700"/>
            <a:ext cx="1321914" cy="4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6000" y="4481286"/>
            <a:ext cx="255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Matched Beam in Plasma</a:t>
            </a:r>
          </a:p>
        </p:txBody>
      </p:sp>
      <p:sp>
        <p:nvSpPr>
          <p:cNvPr id="4" name="Left Brace 3"/>
          <p:cNvSpPr/>
          <p:nvPr/>
        </p:nvSpPr>
        <p:spPr>
          <a:xfrm rot="5400000">
            <a:off x="4050540" y="2789319"/>
            <a:ext cx="155448" cy="6334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20812" y="2413000"/>
            <a:ext cx="85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</a:t>
            </a:r>
          </a:p>
          <a:p>
            <a:r>
              <a:rPr lang="en-US" dirty="0"/>
              <a:t> Ramp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6932" y="6509743"/>
            <a:ext cx="316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Results: </a:t>
            </a:r>
            <a:r>
              <a:rPr lang="en-US" dirty="0" err="1"/>
              <a:t>Weiming</a:t>
            </a:r>
            <a:r>
              <a:rPr lang="en-US" dirty="0"/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4091134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0"/>
            <a:ext cx="11930743" cy="1690689"/>
          </a:xfrm>
        </p:spPr>
        <p:txBody>
          <a:bodyPr>
            <a:normAutofit/>
          </a:bodyPr>
          <a:lstStyle/>
          <a:p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charset="0"/>
              </a:rPr>
              <a:t>What are the science goals: definition of success and target time for each goal (from last ZOOM E300 meeting)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29029" y="1445985"/>
            <a:ext cx="122210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Grand Science Goal is to reach the beam parameters needed of a single stage </a:t>
            </a:r>
          </a:p>
          <a:p>
            <a:r>
              <a:rPr lang="en-US" sz="2800" i="1" dirty="0"/>
              <a:t>of a future linear collider as far as FACET II  infrastructure will allow.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1 Significant energy depletion of the drive bunch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 bulk of the particles fully energy depleted                                               Year 1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 Efficient (&gt;30%)energy extraction from the wake by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trailing bunch while close to doubling it’s energy                                     Year 1 and 2</a:t>
            </a:r>
          </a:p>
          <a:p>
            <a:r>
              <a:rPr lang="en-US" sz="2400" dirty="0">
                <a:solidFill>
                  <a:srgbClr val="00B050"/>
                </a:solidFill>
              </a:rPr>
              <a:t>3Understand the conditions for optimum beam loading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to minimize the energy spread                                                                              Year 2</a:t>
            </a:r>
          </a:p>
          <a:p>
            <a:r>
              <a:rPr lang="en-US" sz="2400" dirty="0">
                <a:solidFill>
                  <a:srgbClr val="00B050"/>
                </a:solidFill>
              </a:rPr>
              <a:t>4 Understand and optimize the beam matching for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emittance preservation at 10 micron or less level                                            Year 2 and 3</a:t>
            </a:r>
          </a:p>
          <a:p>
            <a:r>
              <a:rPr lang="en-US" sz="2400" dirty="0"/>
              <a:t>5 Quantify the extent of transverse BBU or hosing instability                         Year 3 </a:t>
            </a:r>
          </a:p>
          <a:p>
            <a:r>
              <a:rPr lang="en-US" sz="2400" dirty="0"/>
              <a:t>6 Perform preliminary experiments for next set of pressing issues                Year 3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055" y="2655662"/>
            <a:ext cx="168683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4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6BF0-A70A-7845-A65F-84BDA36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4605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Beam Parameters for Single Bunch Experiment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F9246-3748-6D46-B02E-F063E6210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Beam charge 2nC</a:t>
                </a:r>
              </a:p>
              <a:p>
                <a:r>
                  <a:rPr lang="en-US" dirty="0"/>
                  <a:t>Emittance 20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small can we focus the beam without damaging the Be foil?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We need a peak current of 6-7 kA to ionize a Li filament (C. O’Connell’s PRSTAB) and see a </a:t>
                </a:r>
                <a:r>
                  <a:rPr lang="en-US" sz="2000" dirty="0" err="1"/>
                  <a:t>wisker</a:t>
                </a:r>
                <a:r>
                  <a:rPr lang="en-US" sz="2000" dirty="0"/>
                  <a:t> of energy loss, 10 KA to produce a wake (E167 I. Blumenfeld Nature ) and &gt; 15 kA to get a non-evolving , robust (reproducible) wake (E200).</a:t>
                </a:r>
              </a:p>
              <a:p>
                <a:pPr marL="0" indent="0">
                  <a:buNone/>
                </a:pPr>
                <a:r>
                  <a:rPr lang="en-US" sz="2000" dirty="0"/>
                  <a:t>For hydrogen</a:t>
                </a:r>
              </a:p>
              <a:p>
                <a:pPr marL="0" indent="0">
                  <a:buNone/>
                </a:pPr>
                <a:r>
                  <a:rPr lang="en-US" sz="2000" dirty="0"/>
                  <a:t>Need a peak current  of 30 KA to observe any ionization at all. But Be foil will almost certainly not survive.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F9246-3748-6D46-B02E-F063E6210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>
            <a:extLst>
              <a:ext uri="{FF2B5EF4-FFF2-40B4-BE49-F238E27FC236}">
                <a16:creationId xmlns:a16="http://schemas.microsoft.com/office/drawing/2014/main" id="{96A05AF0-1B94-B748-8505-DC295083D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86" y="6362700"/>
            <a:ext cx="1321914" cy="4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24809A-8778-0E4D-B0B8-1FD7DF70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435B-F61B-EC40-84A1-4D6D06F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If the Be foil does not survive the tightly focused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6FA7A-7708-F246-B89A-ECEAF4DE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Then we have to seriously think about try out beam ionization of H</a:t>
            </a:r>
            <a:r>
              <a:rPr lang="en-US" baseline="-25000" dirty="0"/>
              <a:t>2</a:t>
            </a:r>
          </a:p>
          <a:p>
            <a:r>
              <a:rPr lang="en-US" dirty="0"/>
              <a:t>The wake may very well be in a partially ionized non uniform but much longer plasma.</a:t>
            </a:r>
          </a:p>
          <a:p>
            <a:r>
              <a:rPr lang="en-US" dirty="0"/>
              <a:t>Characterized by low energy loss and small to no energy gain. Relatively </a:t>
            </a:r>
            <a:r>
              <a:rPr lang="en-US"/>
              <a:t>poor overall energy </a:t>
            </a:r>
            <a:r>
              <a:rPr lang="en-US" dirty="0"/>
              <a:t>transfer efficiency to the wake.</a:t>
            </a:r>
          </a:p>
          <a:p>
            <a:r>
              <a:rPr lang="en-US" dirty="0"/>
              <a:t> Laser pre-ionization of Hydrogen is possible in the future.</a:t>
            </a:r>
          </a:p>
          <a:p>
            <a:r>
              <a:rPr lang="en-US" dirty="0"/>
              <a:t>Will we face strong hosing of the beam due to longitudinal bunching of the beam and transverse displacements of portions of this beam?</a:t>
            </a:r>
          </a:p>
          <a:p>
            <a:r>
              <a:rPr lang="en-US" dirty="0"/>
              <a:t>Finally, according to Glen, the drive and the trailing bunches have a 2um misalignment in the x direction and the drive beam has a long low charge tail that connects the drive beam to the trailing beam. Is this still the case?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F668BB5-387F-1647-8ABF-C9EE3E36C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86" y="6362700"/>
            <a:ext cx="1321914" cy="4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0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565</Words>
  <Application>Microsoft Macintosh PowerPoint</Application>
  <PresentationFormat>Widescreen</PresentationFormat>
  <Paragraphs>61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What Physics did we hope to get from single bunch FACET II first run?</vt:lpstr>
      <vt:lpstr> Ideal Beam Parameters Used in our PPCF paper Energy Doubling (10-20+ GeV) with &lt;1% Energy Spread ,Pump Depletion and &gt; 40%  Pump to trailing bunch energy transfer efficiency </vt:lpstr>
      <vt:lpstr>Two-bunch PWFA</vt:lpstr>
      <vt:lpstr>Two-bunch PWFA</vt:lpstr>
      <vt:lpstr>What are the science goals: definition of success and target time for each goal (from last ZOOM E300 meeting) </vt:lpstr>
      <vt:lpstr>Beam Parameters for Single Bunch Experiment </vt:lpstr>
      <vt:lpstr>PowerPoint Presentation</vt:lpstr>
      <vt:lpstr>If the Be foil does not survive the tightly focused beam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Physics can we get from single bunch FACET II first run?</dc:title>
  <dc:creator>Microsoft Office User</dc:creator>
  <cp:lastModifiedBy>Microsoft Office User</cp:lastModifiedBy>
  <cp:revision>26</cp:revision>
  <dcterms:created xsi:type="dcterms:W3CDTF">2022-04-24T22:30:46Z</dcterms:created>
  <dcterms:modified xsi:type="dcterms:W3CDTF">2022-10-01T15:51:51Z</dcterms:modified>
</cp:coreProperties>
</file>