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014" r:id="rId3"/>
    <p:sldId id="994" r:id="rId4"/>
    <p:sldId id="1015" r:id="rId5"/>
    <p:sldId id="1013" r:id="rId6"/>
    <p:sldId id="1018" r:id="rId7"/>
    <p:sldId id="1020" r:id="rId8"/>
    <p:sldId id="1021" r:id="rId9"/>
    <p:sldId id="10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13D1-C0F0-540A-0F3B-178D2787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154E2-3553-A313-A9B9-F3DD00AF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5C76-D3CF-3910-E2F0-5C9AC75B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14E66-F446-7802-368C-E2C6C79F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1911E-3BA7-E410-B712-DC23175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9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2556-D830-B15C-561C-4B25FA72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973C7-922E-250C-2AA4-D0DCF6DEF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306F-81C5-EE7A-D893-52E637CA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25D8-0738-C559-1643-8A6E58D1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B9E4C-D344-6C9A-F956-0A385351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69F83-3F26-478E-7F48-631CEE5FC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A5799-B3F6-34A7-3A81-50194BC4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B6A3-58BD-F8B3-F16D-DE75E054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0F5DB-3B0D-AE79-2EB1-21F140E5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94A1-C5D7-28A5-FD36-94D144F5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0EF4-4EF4-C340-18CE-F52D14C4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6E84-2F71-AD92-05A6-8B8243335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AE3F-959D-A21A-8646-593F878A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F1F9-86F6-7B1D-8C61-AC745B88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B4D4-AA2E-5F8F-C9A1-C9C9932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3146-A46D-A3F4-6738-8FA6C3D0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8447D-6C53-8A44-E177-0EC7170F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CB14-876E-3E69-C34F-5BA577DE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2A69-B128-8BF5-6371-550004FE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FFEB-D4AE-1A1A-2925-6B1C5B24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0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016E-B056-8429-975D-1FDB1D70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C895-D6DB-7AD2-457A-3213ED1CC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E1595-D10A-E90E-C028-80191BED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D158-1153-C07B-2F28-44BEE9CA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EA58E-6815-5031-7FAD-8E88F41D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1BCA7-AB7D-44C5-43E6-4509F978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1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21A6-0B92-83D2-A88E-9410C6F8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A0D50-C024-4D6B-B656-D8D38AD9E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61D70-F737-D053-D2DB-3A690F07B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2E541-8058-BA90-3A7F-EA1639804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11B8F-D151-6366-C2CF-9E254168A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0417C-4687-CDDD-2E13-CDA82CE6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C707B-5278-08BB-A774-4AD9022B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2F52B-148D-CE85-B6F8-6496BD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64BA-0E29-D2D8-942B-13CDE438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FCFA0-66B3-ACB6-B60F-9938F45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91A5-BD8A-9E5B-6207-8A6851C8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22306-C274-F211-9D66-E0DAACF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6712F-5BCF-ACDD-278C-A3588DC2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ECC0F-86AA-4B1E-5742-D728A3EC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28D1-264F-0BF9-1467-053A229E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1AB2-D898-06A6-66C9-3917FD1A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BEA97-6686-9230-6344-1C8980F8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6513F-5295-41A9-9831-CD91CC99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19032-0335-EE0D-8750-6BCAC435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80CE6-F4B8-5D7B-3067-2AAF2F36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3931-0022-D15A-4761-0C07B124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3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BB2C-E191-130A-4CE3-7D795094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792A5-09E3-DD45-7C1D-B712C9A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8F7F-8A9C-FA48-1EDB-BF9453F0E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17B4-334D-C9B0-CBBE-DBBD4545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F739-33A1-E496-CED4-0AFBD97D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BDC5A-8C10-41FA-5137-5263EBAF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BD92C-6626-883E-9702-62C243F3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01A2-C110-2588-F68F-AC59245F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1FB2-6D91-75F0-159F-EADAFEDBA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9F-BB48-2341-BAFC-03D2E206A13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87AE-F8BD-E43C-0409-B765591C1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A9CE-1D2D-D01F-4CEE-894644C9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5761-C4AA-7E4E-B64E-135270F4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rxiv.org/abs/2203.045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B7A7-6C21-7440-AA96-1C1CD5DF7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39" y="1122363"/>
            <a:ext cx="1000897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Ray-tracing simulation ideas for RICH detector design/optimization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365C2-6AD3-AE37-7A7A-83CF90B06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Ariel Schwartzman</a:t>
            </a:r>
          </a:p>
          <a:p>
            <a:r>
              <a:rPr lang="en-US" dirty="0"/>
              <a:t>19-May-2022</a:t>
            </a:r>
          </a:p>
        </p:txBody>
      </p:sp>
    </p:spTree>
    <p:extLst>
      <p:ext uri="{BB962C8B-B14F-4D97-AF65-F5344CB8AC3E}">
        <p14:creationId xmlns:p14="http://schemas.microsoft.com/office/powerpoint/2010/main" val="108083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FAF5-6EF4-B6A3-8CC1-715C8966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126586"/>
            <a:ext cx="11330608" cy="1325563"/>
          </a:xfrm>
        </p:spPr>
        <p:txBody>
          <a:bodyPr/>
          <a:lstStyle/>
          <a:p>
            <a:r>
              <a:rPr lang="en-US" b="1" dirty="0"/>
              <a:t>Context: Light Field imaging device for the MAGIS-100 Experiment designed at SLAC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572B7F68-5F9C-2AE9-FCFB-5A35DBF5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1" y="2123175"/>
            <a:ext cx="5941080" cy="37586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1D7E0-AD15-0C4E-C342-BE11B79B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13" y="1925466"/>
            <a:ext cx="3886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3A3EF-7D13-7346-BBBD-62AC8E8D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810" y="6492876"/>
            <a:ext cx="7493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BA9B540C-44DA-4F69-89C9-7C84606640D3}" type="slidenum">
              <a:rPr lang="en-US" smtClean="0"/>
              <a:pPr>
                <a:lnSpc>
                  <a:spcPct val="90000"/>
                </a:lnSpc>
                <a:spcAft>
                  <a:spcPts val="800"/>
                </a:spcAft>
              </a:pPr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63E87-E17D-BF4A-A0D3-C14A8104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35484"/>
            <a:ext cx="11688419" cy="905385"/>
          </a:xfrm>
        </p:spPr>
        <p:txBody>
          <a:bodyPr>
            <a:noAutofit/>
          </a:bodyPr>
          <a:lstStyle/>
          <a:p>
            <a:r>
              <a:rPr lang="en-US" sz="4400" b="0" i="0" u="none" strike="noStrike" dirty="0">
                <a:solidFill>
                  <a:srgbClr val="8C1515"/>
                </a:solidFill>
                <a:effectLst/>
                <a:latin typeface="Lato" panose="020F0502020204030203" pitchFamily="34" charset="0"/>
              </a:rPr>
              <a:t>Differentiable-Optics Simulator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4F3DF-A6A9-5B4F-B911-E7F2FA903890}"/>
              </a:ext>
            </a:extLst>
          </p:cNvPr>
          <p:cNvSpPr/>
          <p:nvPr/>
        </p:nvSpPr>
        <p:spPr>
          <a:xfrm>
            <a:off x="371062" y="1586867"/>
            <a:ext cx="11542644" cy="382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Leveraging our group’s machine learning expertise, we developed a </a:t>
            </a:r>
            <a:r>
              <a:rPr lang="en-GB" sz="3200" b="1" dirty="0">
                <a:solidFill>
                  <a:srgbClr val="FF0000"/>
                </a:solidFill>
                <a:latin typeface="+mj-lt"/>
              </a:rPr>
              <a:t>ray tracing simulator </a:t>
            </a:r>
            <a:r>
              <a:rPr lang="en-GB" sz="3200" dirty="0">
                <a:latin typeface="+mj-lt"/>
              </a:rPr>
              <a:t>for system </a:t>
            </a:r>
            <a:r>
              <a:rPr lang="en-GB" sz="3200" b="1" dirty="0">
                <a:latin typeface="+mj-lt"/>
              </a:rPr>
              <a:t>simulation, image formation, and reconstruction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1067" b="1" dirty="0">
              <a:latin typeface="+mj-lt"/>
            </a:endParaRP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667" b="1" u="sng" dirty="0">
                <a:latin typeface="+mj-lt"/>
              </a:rPr>
              <a:t>Fully differentiable</a:t>
            </a:r>
            <a:r>
              <a:rPr lang="en-GB" sz="2667" dirty="0">
                <a:latin typeface="+mj-lt"/>
              </a:rPr>
              <a:t>, allowing </a:t>
            </a:r>
            <a:r>
              <a:rPr lang="en-GB" sz="2667" b="1" dirty="0">
                <a:latin typeface="+mj-lt"/>
              </a:rPr>
              <a:t>Machine Learning design optimization 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667" dirty="0">
                <a:latin typeface="+mj-lt"/>
              </a:rPr>
              <a:t>Written in </a:t>
            </a:r>
            <a:r>
              <a:rPr lang="en-GB" sz="2667" dirty="0" err="1">
                <a:latin typeface="+mj-lt"/>
              </a:rPr>
              <a:t>PyTorch</a:t>
            </a:r>
            <a:r>
              <a:rPr lang="en-GB" sz="2667" dirty="0">
                <a:latin typeface="+mj-lt"/>
              </a:rPr>
              <a:t> (Python) and optimized for GPUs: vectorized and parallelized</a:t>
            </a:r>
          </a:p>
          <a:p>
            <a:pPr marL="1066773" lvl="1" indent="-457189"/>
            <a:endParaRPr lang="en-GB" sz="3200" dirty="0">
              <a:latin typeface="+mj-lt"/>
            </a:endParaRPr>
          </a:p>
          <a:p>
            <a:pPr marL="1066773" lvl="1" indent="-457189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757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2004A5-FC78-FB6E-B0B9-17AC6F3F72B1}"/>
              </a:ext>
            </a:extLst>
          </p:cNvPr>
          <p:cNvSpPr txBox="1"/>
          <p:nvPr/>
        </p:nvSpPr>
        <p:spPr>
          <a:xfrm>
            <a:off x="225287" y="222430"/>
            <a:ext cx="11966713" cy="614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8C1515"/>
                </a:solidFill>
                <a:effectLst/>
                <a:latin typeface="Lato" panose="020F0502020204030203" pitchFamily="34" charset="0"/>
              </a:rPr>
              <a:t>Differentiable-Optics (</a:t>
            </a:r>
            <a:r>
              <a:rPr lang="en-US" sz="3600" b="0" i="0" u="none" strike="noStrike" dirty="0" err="1">
                <a:solidFill>
                  <a:srgbClr val="8C1515"/>
                </a:solidFill>
                <a:effectLst/>
                <a:latin typeface="Lato" panose="020F0502020204030203" pitchFamily="34" charset="0"/>
              </a:rPr>
              <a:t>diffoptics</a:t>
            </a:r>
            <a:r>
              <a:rPr lang="en-US" sz="3600" b="0" i="0" u="none" strike="noStrike" dirty="0">
                <a:solidFill>
                  <a:srgbClr val="8C1515"/>
                </a:solidFill>
                <a:effectLst/>
                <a:latin typeface="Lato" panose="020F0502020204030203" pitchFamily="34" charset="0"/>
              </a:rPr>
              <a:t>)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2400" b="0" i="0" u="none" strike="noStrike" dirty="0" err="1">
                <a:solidFill>
                  <a:srgbClr val="8C1515"/>
                </a:solidFill>
                <a:effectLst/>
                <a:latin typeface="Lato" panose="020F0502020204030203" pitchFamily="34" charset="0"/>
              </a:rPr>
              <a:t>diffoptics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: Simulator of optical system and image generation</a:t>
            </a:r>
            <a:endParaRPr lang="en-US" sz="2400" b="0" i="0" u="none" strike="noStrike" dirty="0">
              <a:solidFill>
                <a:srgbClr val="3F3F3F"/>
              </a:solidFill>
              <a:effectLst/>
              <a:latin typeface="NTR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Geometric Optics Approach: Ray tracing</a:t>
            </a:r>
            <a:endParaRPr lang="en-US" sz="2240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Building blocks: Optical Elements</a:t>
            </a:r>
            <a:endParaRPr lang="en-US" sz="2240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Thin &amp; thick lenses, sensors, viewing windows, mirrors, etc.</a:t>
            </a:r>
            <a:endParaRPr lang="en-US" sz="2200" b="0" i="0" u="none" strike="noStrike" dirty="0">
              <a:solidFill>
                <a:srgbClr val="B83A4B"/>
              </a:solidFill>
              <a:effectLst/>
              <a:latin typeface="NTR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sz="2200" dirty="0">
                <a:solidFill>
                  <a:srgbClr val="3F3F3F"/>
                </a:solidFill>
                <a:latin typeface="Lato" panose="020F0502020204030203" pitchFamily="34" charset="0"/>
              </a:rPr>
              <a:t>P</a:t>
            </a: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hoton shot noise included</a:t>
            </a:r>
            <a:endParaRPr lang="en-US" sz="2464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PSF implemented with convolutions</a:t>
            </a:r>
            <a:endParaRPr lang="en-US" sz="2464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b="0" dirty="0">
                <a:effectLst/>
              </a:rPr>
            </a:b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Python: written within </a:t>
            </a:r>
            <a:r>
              <a:rPr lang="en-US" sz="24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PyTorch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framework</a:t>
            </a:r>
            <a:endParaRPr lang="en-US" sz="2400" b="0" i="0" u="none" strike="noStrike" dirty="0">
              <a:solidFill>
                <a:srgbClr val="3F3F3F"/>
              </a:solidFill>
              <a:effectLst/>
              <a:latin typeface="NTR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C++ and CUDA backend</a:t>
            </a:r>
            <a:endParaRPr lang="en-US" sz="2464" b="0" i="0" u="none" strike="noStrike" dirty="0">
              <a:solidFill>
                <a:srgbClr val="B83A4B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 Vectorized, compile-able, and GPU compatible</a:t>
            </a:r>
            <a:br>
              <a:rPr lang="en-US" sz="2400" b="0" i="0" u="none" strike="noStrike" dirty="0">
                <a:solidFill>
                  <a:srgbClr val="3F3F3F"/>
                </a:solidFill>
                <a:effectLst/>
                <a:latin typeface="NTR"/>
              </a:rPr>
            </a:br>
            <a:endParaRPr lang="en-US" sz="2400" b="0" i="0" u="none" strike="noStrike" dirty="0">
              <a:solidFill>
                <a:srgbClr val="3F3F3F"/>
              </a:solidFill>
              <a:effectLst/>
              <a:latin typeface="NTR"/>
            </a:endParaRPr>
          </a:p>
          <a:p>
            <a:pPr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End-to-end differentiable (discussed in later slide)</a:t>
            </a:r>
            <a:endParaRPr lang="en-US" sz="2240" b="0" i="0" u="none" strike="noStrike" dirty="0">
              <a:solidFill>
                <a:srgbClr val="3F3F3F"/>
              </a:solidFill>
              <a:effectLst/>
              <a:latin typeface="NTR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57D2F7-2D8F-8EE8-B65C-800B21D4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56" y="2524539"/>
            <a:ext cx="3827240" cy="36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mulation_movie.mp4" descr="simulation_movie.mp4">
            <a:hlinkClick r:id="" action="ppaction://media"/>
            <a:extLst>
              <a:ext uri="{FF2B5EF4-FFF2-40B4-BE49-F238E27FC236}">
                <a16:creationId xmlns:a16="http://schemas.microsoft.com/office/drawing/2014/main" id="{861E9F86-4A07-FC4A-881E-1507DDC771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0027" y="1683027"/>
            <a:ext cx="9724435" cy="452186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3A3EF-7D13-7346-BBBD-62AC8E8D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810" y="6492876"/>
            <a:ext cx="7493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BA9B540C-44DA-4F69-89C9-7C84606640D3}" type="slidenum">
              <a:rPr lang="en-US" smtClean="0"/>
              <a:pPr>
                <a:lnSpc>
                  <a:spcPct val="90000"/>
                </a:lnSpc>
                <a:spcAft>
                  <a:spcPts val="800"/>
                </a:spcAft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63E87-E17D-BF4A-A0D3-C14A8104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35484"/>
            <a:ext cx="11688419" cy="905385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8313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2C7-2692-7EE0-88CD-3F84EFA0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78" y="216844"/>
            <a:ext cx="11267303" cy="1325563"/>
          </a:xfrm>
        </p:spPr>
        <p:txBody>
          <a:bodyPr/>
          <a:lstStyle/>
          <a:p>
            <a:r>
              <a:rPr lang="en-US" dirty="0">
                <a:solidFill>
                  <a:srgbClr val="8C1515"/>
                </a:solidFill>
                <a:latin typeface="Lato" panose="020F0502020204030203" pitchFamily="34" charset="0"/>
              </a:rPr>
              <a:t>Differentiable framework</a:t>
            </a:r>
            <a:br>
              <a:rPr lang="en-US" b="0" dirty="0">
                <a:effectLst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0C4F-E057-8B24-75B7-B74B00DD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78" y="1253331"/>
            <a:ext cx="11618843" cy="2841591"/>
          </a:xfrm>
        </p:spPr>
        <p:txBody>
          <a:bodyPr>
            <a:normAutofit/>
          </a:bodyPr>
          <a:lstStyle/>
          <a:p>
            <a:r>
              <a:rPr lang="en-US" sz="2400" dirty="0"/>
              <a:t>Optics simulator is differentiable:</a:t>
            </a:r>
          </a:p>
          <a:p>
            <a:pPr lvl="1"/>
            <a:r>
              <a:rPr lang="en-US" altLang="en-US" sz="2000" dirty="0">
                <a:solidFill>
                  <a:srgbClr val="3F3F3F"/>
                </a:solidFill>
                <a:latin typeface="Lato" panose="020F0502020204030203" pitchFamily="34" charset="0"/>
              </a:rPr>
              <a:t>Write function:  </a:t>
            </a:r>
            <a:r>
              <a:rPr lang="en-US" altLang="en-US" sz="2000" dirty="0">
                <a:solidFill>
                  <a:srgbClr val="B83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{…};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3F3F3F"/>
                </a:solidFill>
                <a:latin typeface="Lato" panose="020F0502020204030203" pitchFamily="34" charset="0"/>
              </a:rPr>
              <a:t> ⇒ Get derivative function automatically: </a:t>
            </a:r>
            <a:r>
              <a:rPr lang="en-US" altLang="en-US" sz="2000" dirty="0" err="1">
                <a:solidFill>
                  <a:srgbClr val="B83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altLang="en-US" sz="2000" dirty="0">
                <a:solidFill>
                  <a:srgbClr val="B83A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 {…};</a:t>
            </a:r>
          </a:p>
          <a:p>
            <a:pPr marL="457200" lvl="1" indent="0"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B83A4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dirty="0"/>
              <a:t>Derivatives give access to sensitivities of reconstructed imaged data (rings) </a:t>
            </a:r>
            <a:r>
              <a:rPr lang="en-US" sz="2400" dirty="0" err="1"/>
              <a:t>w.r.t.</a:t>
            </a:r>
            <a:r>
              <a:rPr lang="en-US" sz="2400" dirty="0"/>
              <a:t> detector parameters (mirror locations, angles, sizes, refraction index, </a:t>
            </a:r>
            <a:r>
              <a:rPr lang="en-US" sz="2400" dirty="0" err="1"/>
              <a:t>SiPMs</a:t>
            </a:r>
            <a:r>
              <a:rPr lang="en-US" sz="2400" dirty="0"/>
              <a:t> parameters, …)</a:t>
            </a:r>
          </a:p>
          <a:p>
            <a:pPr lvl="1" fontAlgn="base"/>
            <a:r>
              <a:rPr lang="en-US" sz="2000" b="1" dirty="0">
                <a:solidFill>
                  <a:srgbClr val="FF0000"/>
                </a:solidFill>
              </a:rPr>
              <a:t>Enables </a:t>
            </a:r>
            <a:r>
              <a:rPr lang="en-US" sz="2000" b="1" i="1" dirty="0">
                <a:solidFill>
                  <a:srgbClr val="FF0000"/>
                </a:solidFill>
              </a:rPr>
              <a:t>gradient-based optimization</a:t>
            </a:r>
            <a:r>
              <a:rPr lang="en-US" sz="2000" b="1" dirty="0">
                <a:solidFill>
                  <a:srgbClr val="FF0000"/>
                </a:solidFill>
              </a:rPr>
              <a:t> approaches to calibration, detector optimization, reconstruction, etc.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6F7F44-5192-2EBE-A8C3-B1B4559D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31" y="4329700"/>
            <a:ext cx="72517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7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760E5-87C6-0F97-7BAA-4F16EEBE3C8E}"/>
              </a:ext>
            </a:extLst>
          </p:cNvPr>
          <p:cNvSpPr txBox="1"/>
          <p:nvPr/>
        </p:nvSpPr>
        <p:spPr>
          <a:xfrm>
            <a:off x="8279296" y="198783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arxiv.org</a:t>
            </a:r>
            <a:r>
              <a:rPr lang="en-US" dirty="0">
                <a:hlinkClick r:id="rId2"/>
              </a:rPr>
              <a:t>/abs/2203.04530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DDE02E9-EA2A-9731-CC33-90523D8D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9" y="0"/>
            <a:ext cx="7621325" cy="685800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565FF8-2314-AA91-9042-D19A9115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154" y="815547"/>
            <a:ext cx="4278132" cy="3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37C61B-EFE3-D537-B69E-4EF68D54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29" y="0"/>
            <a:ext cx="649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CA12-82C3-D1A6-6B01-35EB3618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C1515"/>
                </a:solidFill>
                <a:latin typeface="Lato" panose="020F0502020204030203" pitchFamily="34" charset="0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2507-591C-FB48-63DD-891B4B2A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1904"/>
            <a:ext cx="11582400" cy="5199753"/>
          </a:xfrm>
        </p:spPr>
        <p:txBody>
          <a:bodyPr/>
          <a:lstStyle/>
          <a:p>
            <a:r>
              <a:rPr lang="en-US" b="1" dirty="0" err="1"/>
              <a:t>Diffoptics</a:t>
            </a:r>
            <a:r>
              <a:rPr lang="en-US" b="1" dirty="0"/>
              <a:t> offers key advantages over traditional ray tracing software</a:t>
            </a:r>
          </a:p>
          <a:p>
            <a:pPr marL="0" indent="0">
              <a:buNone/>
            </a:pPr>
            <a:endParaRPr lang="en-US" sz="1000" b="1" dirty="0"/>
          </a:p>
          <a:p>
            <a:pPr lvl="1"/>
            <a:r>
              <a:rPr lang="en-US" dirty="0"/>
              <a:t>Fully differentiable </a:t>
            </a:r>
            <a:r>
              <a:rPr lang="en-US" dirty="0">
                <a:sym typeface="Wingdings" pitchFamily="2" charset="2"/>
              </a:rPr>
              <a:t> Machine Learning Detector Optimization </a:t>
            </a:r>
          </a:p>
          <a:p>
            <a:pPr lvl="2"/>
            <a:r>
              <a:rPr lang="en-US" dirty="0">
                <a:sym typeface="Wingdings" pitchFamily="2" charset="2"/>
              </a:rPr>
              <a:t>Can put us at the forefront of ML-based detector design (EIC RICH using Bayesian Optimization and starting to explore differential programming)</a:t>
            </a:r>
          </a:p>
          <a:p>
            <a:pPr marL="914400" lvl="2" indent="0">
              <a:buNone/>
            </a:pPr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Flexible, easy to use, and local expertise – Synergies with MAGIS-100 group</a:t>
            </a:r>
          </a:p>
          <a:p>
            <a:pPr lvl="2"/>
            <a:r>
              <a:rPr lang="en-US" dirty="0">
                <a:sym typeface="Wingdings" pitchFamily="2" charset="2"/>
              </a:rPr>
              <a:t>Invaluable software to design our imaging system!</a:t>
            </a:r>
          </a:p>
          <a:p>
            <a:pPr marL="914400" lvl="2" indent="0">
              <a:buNone/>
            </a:pPr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If there is interest in moving forward, the next step is to implement Cherenkov light propagation in the simulator</a:t>
            </a:r>
          </a:p>
          <a:p>
            <a:pPr lvl="1"/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Geant</a:t>
            </a:r>
            <a:r>
              <a:rPr lang="en-US" dirty="0">
                <a:sym typeface="Wingdings" pitchFamily="2" charset="2"/>
              </a:rPr>
              <a:t> 4 integration?</a:t>
            </a:r>
          </a:p>
          <a:p>
            <a:pPr lvl="1"/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Alternatives? DD4hep</a:t>
            </a:r>
          </a:p>
        </p:txBody>
      </p:sp>
    </p:spTree>
    <p:extLst>
      <p:ext uri="{BB962C8B-B14F-4D97-AF65-F5344CB8AC3E}">
        <p14:creationId xmlns:p14="http://schemas.microsoft.com/office/powerpoint/2010/main" val="202862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329</Words>
  <Application>Microsoft Macintosh PowerPoint</Application>
  <PresentationFormat>Widescreen</PresentationFormat>
  <Paragraphs>45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NTR</vt:lpstr>
      <vt:lpstr>Office Theme</vt:lpstr>
      <vt:lpstr>Ray-tracing simulation ideas for RICH detector design/optimization</vt:lpstr>
      <vt:lpstr>Context: Light Field imaging device for the MAGIS-100 Experiment designed at SLAC</vt:lpstr>
      <vt:lpstr>Differentiable-Optics Simulator</vt:lpstr>
      <vt:lpstr>PowerPoint Presentation</vt:lpstr>
      <vt:lpstr>Simulation</vt:lpstr>
      <vt:lpstr>Differentiable framework 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Ray-tracing simulation ideas for RICH detector design/optimization</dc:title>
  <dc:creator>Schwartzman, Ariel G.</dc:creator>
  <cp:lastModifiedBy>Schwartzman, Ariel G.</cp:lastModifiedBy>
  <cp:revision>3</cp:revision>
  <dcterms:created xsi:type="dcterms:W3CDTF">2022-05-17T20:03:34Z</dcterms:created>
  <dcterms:modified xsi:type="dcterms:W3CDTF">2022-05-19T16:00:28Z</dcterms:modified>
</cp:coreProperties>
</file>