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4" r:id="rId3"/>
    <p:sldId id="263" r:id="rId4"/>
    <p:sldId id="267" r:id="rId5"/>
    <p:sldId id="268" r:id="rId6"/>
    <p:sldId id="288" r:id="rId7"/>
    <p:sldId id="290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6"/>
    <p:restoredTop sz="96405"/>
  </p:normalViewPr>
  <p:slideViewPr>
    <p:cSldViewPr snapToGrid="0" snapToObjects="1">
      <p:cViewPr varScale="1">
        <p:scale>
          <a:sx n="79" d="100"/>
          <a:sy n="79" d="100"/>
        </p:scale>
        <p:origin x="44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760092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7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Image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965199" y="-59631"/>
            <a:ext cx="11099801" cy="112643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36600" y="1473200"/>
            <a:ext cx="11099800" cy="2169121"/>
          </a:xfrm>
          <a:prstGeom prst="rect">
            <a:avLst/>
          </a:prstGeom>
        </p:spPr>
        <p:txBody>
          <a:bodyPr anchor="t"/>
          <a:lstStyle>
            <a:lvl1pPr>
              <a:spcBef>
                <a:spcPts val="1500"/>
              </a:spcBef>
            </a:lvl1pPr>
            <a:lvl2pPr>
              <a:spcBef>
                <a:spcPts val="1500"/>
              </a:spcBef>
            </a:lvl2pPr>
            <a:lvl3pPr>
              <a:spcBef>
                <a:spcPts val="1500"/>
              </a:spcBef>
            </a:lvl3pPr>
            <a:lvl4pPr>
              <a:spcBef>
                <a:spcPts val="1500"/>
              </a:spcBef>
            </a:lvl4pPr>
            <a:lvl5pPr>
              <a:spcBef>
                <a:spcPts val="15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Line"/>
          <p:cNvSpPr/>
          <p:nvPr/>
        </p:nvSpPr>
        <p:spPr>
          <a:xfrm>
            <a:off x="469900" y="990600"/>
            <a:ext cx="12065001" cy="0"/>
          </a:xfrm>
          <a:prstGeom prst="line">
            <a:avLst/>
          </a:prstGeom>
          <a:ln w="889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9" name="Line"/>
          <p:cNvSpPr/>
          <p:nvPr/>
        </p:nvSpPr>
        <p:spPr>
          <a:xfrm>
            <a:off x="78878" y="9499600"/>
            <a:ext cx="12872443" cy="0"/>
          </a:xfrm>
          <a:prstGeom prst="line">
            <a:avLst/>
          </a:prstGeom>
          <a:ln w="254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0" name="4/14/2020 ECE279AS Zoom meeting Hiroki Fujii | UCLA"/>
          <p:cNvSpPr txBox="1"/>
          <p:nvPr/>
        </p:nvSpPr>
        <p:spPr>
          <a:xfrm>
            <a:off x="7027469" y="9469958"/>
            <a:ext cx="5278425" cy="32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600" b="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4/14/2020 ECE279AS Zoom meeting Hiroki Fujii | UCLA  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472839" y="9400947"/>
            <a:ext cx="396749" cy="39903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Image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ounded Rectangle"/>
          <p:cNvSpPr/>
          <p:nvPr/>
        </p:nvSpPr>
        <p:spPr>
          <a:xfrm>
            <a:off x="655975" y="1517286"/>
            <a:ext cx="11692850" cy="3165812"/>
          </a:xfrm>
          <a:prstGeom prst="roundRect">
            <a:avLst>
              <a:gd name="adj" fmla="val 15000"/>
            </a:avLst>
          </a:prstGeom>
          <a:noFill/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n-US" dirty="0"/>
              <a:t>^ D phase simulations using </a:t>
            </a:r>
            <a:r>
              <a:rPr lang="en-US" dirty="0" err="1"/>
              <a:t>QuickPIC</a:t>
            </a:r>
            <a:endParaRPr dirty="0"/>
          </a:p>
        </p:txBody>
      </p:sp>
      <p:sp>
        <p:nvSpPr>
          <p:cNvPr id="132" name="FACET-II incident beam design considerations for the robust acceleration of trailing beam without…"/>
          <p:cNvSpPr txBox="1">
            <a:spLocks noGrp="1"/>
          </p:cNvSpPr>
          <p:nvPr>
            <p:ph type="ctrTitle"/>
          </p:nvPr>
        </p:nvSpPr>
        <p:spPr>
          <a:xfrm>
            <a:off x="897831" y="1320800"/>
            <a:ext cx="11209138" cy="3302000"/>
          </a:xfrm>
          <a:prstGeom prst="rect">
            <a:avLst/>
          </a:prstGeom>
        </p:spPr>
        <p:txBody>
          <a:bodyPr/>
          <a:lstStyle/>
          <a:p>
            <a:pPr>
              <a:defRPr sz="33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>
                <a:solidFill>
                  <a:schemeClr val="tx1"/>
                </a:solidFill>
              </a:rPr>
              <a:t>FACET-II </a:t>
            </a:r>
            <a:r>
              <a:rPr lang="en-US" dirty="0">
                <a:solidFill>
                  <a:schemeClr val="tx1"/>
                </a:solidFill>
              </a:rPr>
              <a:t>Simulations using 6D phase space of </a:t>
            </a:r>
            <a:r>
              <a:rPr dirty="0">
                <a:solidFill>
                  <a:schemeClr val="tx1"/>
                </a:solidFill>
              </a:rPr>
              <a:t>incident beam </a:t>
            </a:r>
            <a:r>
              <a:rPr lang="en-US" dirty="0">
                <a:solidFill>
                  <a:schemeClr val="tx1"/>
                </a:solidFill>
              </a:rPr>
              <a:t>(Ref. Glen 2020)</a:t>
            </a:r>
            <a:r>
              <a:rPr dirty="0"/>
              <a:t>the robust acceleration of trailing beam without </a:t>
            </a:r>
          </a:p>
          <a:p>
            <a:pPr>
              <a:defRPr sz="33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beam break-up (BBU)  </a:t>
            </a:r>
          </a:p>
        </p:txBody>
      </p:sp>
      <p:sp>
        <p:nvSpPr>
          <p:cNvPr id="133" name="04/14/2020…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4746568"/>
            <a:ext cx="10464800" cy="2173735"/>
          </a:xfrm>
          <a:prstGeom prst="rect">
            <a:avLst/>
          </a:prstGeom>
        </p:spPr>
        <p:txBody>
          <a:bodyPr/>
          <a:lstStyle/>
          <a:p>
            <a:pPr>
              <a:defRPr sz="2700"/>
            </a:pPr>
            <a:r>
              <a:rPr dirty="0"/>
              <a:t>Hiroki </a:t>
            </a:r>
            <a:r>
              <a:rPr dirty="0" err="1"/>
              <a:t>Fujii</a:t>
            </a:r>
            <a:r>
              <a:rPr dirty="0"/>
              <a:t>, L. Hildebrand, K. A. Marsh, W. Mori and Chan Joshi</a:t>
            </a:r>
          </a:p>
          <a:p>
            <a:pPr>
              <a:defRPr sz="2700"/>
            </a:pPr>
            <a:r>
              <a:rPr dirty="0"/>
              <a:t>ECE Department, UCLA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484886">
              <a:defRPr sz="6640"/>
            </a:pPr>
            <a:r>
              <a:rPr lang="en-US" sz="3600" dirty="0"/>
              <a:t>Drive and Trailing bunch Information from Glen</a:t>
            </a:r>
            <a:endParaRPr sz="3600" dirty="0"/>
          </a:p>
        </p:txBody>
      </p:sp>
      <p:sp>
        <p:nvSpPr>
          <p:cNvPr id="268" name="Double-click to edit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41165" y="9400947"/>
            <a:ext cx="260097" cy="3990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270" name="unknown.png" descr="unknow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86" y="1453181"/>
            <a:ext cx="10487765" cy="8005022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Text"/>
          <p:cNvSpPr txBox="1"/>
          <p:nvPr/>
        </p:nvSpPr>
        <p:spPr>
          <a:xfrm>
            <a:off x="0" y="-292101"/>
            <a:ext cx="12700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Charge_per_unit_length.pdf" descr="Charge_per_unit_length.pdf"/>
          <p:cNvPicPr>
            <a:picLocks noChangeAspect="1"/>
          </p:cNvPicPr>
          <p:nvPr/>
        </p:nvPicPr>
        <p:blipFill>
          <a:blip r:embed="rId2"/>
          <a:srcRect t="10370" r="11779" b="12890"/>
          <a:stretch>
            <a:fillRect/>
          </a:stretch>
        </p:blipFill>
        <p:spPr>
          <a:xfrm>
            <a:off x="28773" y="1518810"/>
            <a:ext cx="5394283" cy="2820294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Driver"/>
          <p:cNvSpPr txBox="1"/>
          <p:nvPr/>
        </p:nvSpPr>
        <p:spPr>
          <a:xfrm>
            <a:off x="2591338" y="1982738"/>
            <a:ext cx="989382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Driver</a:t>
            </a:r>
          </a:p>
        </p:txBody>
      </p:sp>
      <p:sp>
        <p:nvSpPr>
          <p:cNvPr id="258" name="Trailer"/>
          <p:cNvSpPr txBox="1"/>
          <p:nvPr/>
        </p:nvSpPr>
        <p:spPr>
          <a:xfrm>
            <a:off x="3949293" y="2719338"/>
            <a:ext cx="1016814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Trailer</a:t>
            </a:r>
          </a:p>
        </p:txBody>
      </p:sp>
      <p:sp>
        <p:nvSpPr>
          <p:cNvPr id="2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43451" y="9400947"/>
            <a:ext cx="255525" cy="3990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260" name="Background…"/>
          <p:cNvSpPr txBox="1"/>
          <p:nvPr/>
        </p:nvSpPr>
        <p:spPr>
          <a:xfrm>
            <a:off x="525498" y="203161"/>
            <a:ext cx="11979241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dirty="0"/>
              <a:t> </a:t>
            </a:r>
            <a:r>
              <a:rPr lang="en-US" sz="2800" b="0" dirty="0"/>
              <a:t>On Axis Charge distribution and Centroid offset of the longitudinal slices  </a:t>
            </a:r>
            <a:endParaRPr sz="2800" b="0" dirty="0"/>
          </a:p>
        </p:txBody>
      </p:sp>
      <p:pic>
        <p:nvPicPr>
          <p:cNvPr id="261" name="Initial_centroid.pdf" descr="Initial_centroid.pdf"/>
          <p:cNvPicPr>
            <a:picLocks noChangeAspect="1"/>
          </p:cNvPicPr>
          <p:nvPr/>
        </p:nvPicPr>
        <p:blipFill>
          <a:blip r:embed="rId3"/>
          <a:srcRect l="16152" t="8146" r="12677"/>
          <a:stretch>
            <a:fillRect/>
          </a:stretch>
        </p:blipFill>
        <p:spPr>
          <a:xfrm>
            <a:off x="884733" y="4966945"/>
            <a:ext cx="4796044" cy="2349638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Initial centroid"/>
          <p:cNvSpPr txBox="1"/>
          <p:nvPr/>
        </p:nvSpPr>
        <p:spPr>
          <a:xfrm>
            <a:off x="1971984" y="4588276"/>
            <a:ext cx="2228089" cy="499159"/>
          </a:xfrm>
          <a:prstGeom prst="rect">
            <a:avLst/>
          </a:prstGeom>
          <a:ln w="38100">
            <a:solidFill>
              <a:schemeClr val="accent1">
                <a:hueOff val="114395"/>
                <a:lumOff val="-249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Initial centroid</a:t>
            </a:r>
          </a:p>
        </p:txBody>
      </p:sp>
      <p:sp>
        <p:nvSpPr>
          <p:cNvPr id="263" name="Charge per unit length λ(ξ)"/>
          <p:cNvSpPr txBox="1"/>
          <p:nvPr/>
        </p:nvSpPr>
        <p:spPr>
          <a:xfrm>
            <a:off x="1101018" y="1036823"/>
            <a:ext cx="3970021" cy="499160"/>
          </a:xfrm>
          <a:prstGeom prst="rect">
            <a:avLst/>
          </a:prstGeom>
          <a:ln w="38100">
            <a:solidFill>
              <a:schemeClr val="accent1">
                <a:hueOff val="114395"/>
                <a:lumOff val="-249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Charge per unit length λ(ξ)</a:t>
            </a:r>
          </a:p>
        </p:txBody>
      </p:sp>
      <p:sp>
        <p:nvSpPr>
          <p:cNvPr id="264" name="Maximum offset is around 0.2 c/ωp and embedded in the driver bunch…"/>
          <p:cNvSpPr txBox="1">
            <a:spLocks noGrp="1"/>
          </p:cNvSpPr>
          <p:nvPr>
            <p:ph type="body" sz="quarter" idx="1"/>
          </p:nvPr>
        </p:nvSpPr>
        <p:spPr>
          <a:xfrm>
            <a:off x="6543647" y="1586445"/>
            <a:ext cx="6246069" cy="3617914"/>
          </a:xfrm>
          <a:prstGeom prst="rect">
            <a:avLst/>
          </a:prstGeom>
        </p:spPr>
        <p:txBody>
          <a:bodyPr/>
          <a:lstStyle/>
          <a:p>
            <a:pPr marL="413384" indent="-413384" defTabSz="543305">
              <a:spcBef>
                <a:spcPts val="1300"/>
              </a:spcBef>
              <a:defRPr sz="2139"/>
            </a:pPr>
            <a:r>
              <a:rPr dirty="0"/>
              <a:t>Maximum offset is around 0.2 c/</a:t>
            </a:r>
            <a:r>
              <a:rPr dirty="0" err="1"/>
              <a:t>ωp</a:t>
            </a:r>
            <a:r>
              <a:rPr dirty="0"/>
              <a:t> and embedded in the driver bunch</a:t>
            </a:r>
          </a:p>
          <a:p>
            <a:pPr marL="413384" indent="-413384" defTabSz="543305">
              <a:spcBef>
                <a:spcPts val="1300"/>
              </a:spcBef>
              <a:defRPr sz="2139"/>
            </a:pPr>
            <a:r>
              <a:rPr dirty="0"/>
              <a:t>Embedded spectrum in centroid offset is unprecedented in hosing study,</a:t>
            </a:r>
            <a:br>
              <a:rPr dirty="0"/>
            </a:br>
            <a:r>
              <a:rPr dirty="0"/>
              <a:t>i.e.,  </a:t>
            </a:r>
            <a:r>
              <a:rPr dirty="0" err="1"/>
              <a:t>ξ</a:t>
            </a:r>
            <a:r>
              <a:rPr dirty="0"/>
              <a:t> dependent rather than linear tilt </a:t>
            </a:r>
          </a:p>
          <a:p>
            <a:pPr marL="413384" indent="-413384" defTabSz="543305">
              <a:spcBef>
                <a:spcPts val="1300"/>
              </a:spcBef>
              <a:defRPr sz="2139"/>
            </a:pPr>
            <a:endParaRPr dirty="0"/>
          </a:p>
          <a:p>
            <a:pPr marL="413384" indent="-413384" defTabSz="543305">
              <a:spcBef>
                <a:spcPts val="1300"/>
              </a:spcBef>
              <a:defRPr sz="2139"/>
            </a:pPr>
            <a:r>
              <a:rPr dirty="0"/>
              <a:t>Glen claims this is due to the chromaticity of the IP 20 focusing, and some contribution from Coherent Synchrotron Radiation (CSR) effect. </a:t>
            </a:r>
          </a:p>
        </p:txBody>
      </p:sp>
      <p:sp>
        <p:nvSpPr>
          <p:cNvPr id="265" name="Other parameters :…"/>
          <p:cNvSpPr txBox="1"/>
          <p:nvPr/>
        </p:nvSpPr>
        <p:spPr>
          <a:xfrm>
            <a:off x="792327" y="7662411"/>
            <a:ext cx="5941250" cy="1428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700"/>
            </a:pPr>
            <a:r>
              <a:t>Other parameters : </a:t>
            </a:r>
          </a:p>
          <a:p>
            <a:pPr algn="l">
              <a:defRPr sz="1700"/>
            </a:pPr>
            <a:endParaRPr/>
          </a:p>
          <a:p>
            <a:pPr algn="l">
              <a:defRPr sz="1700"/>
            </a:pPr>
            <a:r>
              <a:t>Drive charge : 1.5 nC</a:t>
            </a:r>
          </a:p>
          <a:p>
            <a:pPr algn="l">
              <a:defRPr sz="1700"/>
            </a:pPr>
            <a:r>
              <a:t>Trail charge : 0.5 nC</a:t>
            </a:r>
          </a:p>
          <a:p>
            <a:pPr algn="l">
              <a:defRPr sz="1700"/>
            </a:pPr>
            <a:r>
              <a:t>Beam radius : σr ~0.3 c/ω</a:t>
            </a:r>
            <a:r>
              <a:rPr baseline="-5999"/>
              <a:t>p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Charge_per_unit_length.pdf" descr="Charge_per_unit_length.pdf"/>
          <p:cNvPicPr>
            <a:picLocks noChangeAspect="1"/>
          </p:cNvPicPr>
          <p:nvPr/>
        </p:nvPicPr>
        <p:blipFill>
          <a:blip r:embed="rId2"/>
          <a:srcRect t="10370" r="11779" b="12890"/>
          <a:stretch>
            <a:fillRect/>
          </a:stretch>
        </p:blipFill>
        <p:spPr>
          <a:xfrm>
            <a:off x="28773" y="1518810"/>
            <a:ext cx="5394283" cy="2820294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Driver"/>
          <p:cNvSpPr txBox="1"/>
          <p:nvPr/>
        </p:nvSpPr>
        <p:spPr>
          <a:xfrm>
            <a:off x="2591338" y="1982738"/>
            <a:ext cx="989382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Driver</a:t>
            </a:r>
          </a:p>
        </p:txBody>
      </p:sp>
      <p:sp>
        <p:nvSpPr>
          <p:cNvPr id="306" name="Trailer"/>
          <p:cNvSpPr txBox="1"/>
          <p:nvPr/>
        </p:nvSpPr>
        <p:spPr>
          <a:xfrm>
            <a:off x="3949293" y="2719338"/>
            <a:ext cx="1016814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Trailer</a:t>
            </a:r>
          </a:p>
        </p:txBody>
      </p:sp>
      <p:sp>
        <p:nvSpPr>
          <p:cNvPr id="3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43451" y="9400947"/>
            <a:ext cx="255525" cy="3990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308" name="Background…"/>
          <p:cNvSpPr txBox="1"/>
          <p:nvPr/>
        </p:nvSpPr>
        <p:spPr>
          <a:xfrm>
            <a:off x="762609" y="55220"/>
            <a:ext cx="11504982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Background </a:t>
            </a:r>
          </a:p>
          <a:p>
            <a:r>
              <a:t>Initial centroid offset provided by the beam designer is than studied in the past</a:t>
            </a:r>
          </a:p>
        </p:txBody>
      </p:sp>
      <p:sp>
        <p:nvSpPr>
          <p:cNvPr id="309" name="Beam centroid motion"/>
          <p:cNvSpPr txBox="1"/>
          <p:nvPr/>
        </p:nvSpPr>
        <p:spPr>
          <a:xfrm>
            <a:off x="7216137" y="5190140"/>
            <a:ext cx="3379928" cy="499160"/>
          </a:xfrm>
          <a:prstGeom prst="rect">
            <a:avLst/>
          </a:prstGeom>
          <a:ln w="38100">
            <a:solidFill>
              <a:schemeClr val="accent1">
                <a:hueOff val="114395"/>
                <a:lumOff val="-249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Beam centroid motion</a:t>
            </a:r>
          </a:p>
        </p:txBody>
      </p:sp>
      <p:pic>
        <p:nvPicPr>
          <p:cNvPr id="310" name="animation.gif" descr="animation.gi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567365" y="1192375"/>
            <a:ext cx="4977197" cy="397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Hosing_GWhite.gif" descr="Hosing_GWhite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892356" y="5870444"/>
            <a:ext cx="3283745" cy="3592399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The simulation performed for the following parameters…"/>
          <p:cNvSpPr txBox="1"/>
          <p:nvPr/>
        </p:nvSpPr>
        <p:spPr>
          <a:xfrm>
            <a:off x="792327" y="7262361"/>
            <a:ext cx="5941250" cy="222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700"/>
            </a:pPr>
            <a:r>
              <a:t>The simulation performed for the following parameters</a:t>
            </a:r>
          </a:p>
          <a:p>
            <a:pPr algn="l">
              <a:defRPr sz="1700"/>
            </a:pPr>
            <a:endParaRPr/>
          </a:p>
          <a:p>
            <a:pPr algn="l">
              <a:defRPr sz="1700"/>
            </a:pPr>
            <a:r>
              <a:t># of macro-particles : 1 million each</a:t>
            </a:r>
          </a:p>
          <a:p>
            <a:pPr algn="l">
              <a:defRPr sz="1700"/>
            </a:pPr>
            <a:r>
              <a:t>Plasma density : 3.0x10</a:t>
            </a:r>
            <a:r>
              <a:rPr baseline="31999"/>
              <a:t>16 </a:t>
            </a:r>
            <a:r>
              <a:t>cm</a:t>
            </a:r>
            <a:r>
              <a:rPr baseline="31999"/>
              <a:t>-3</a:t>
            </a:r>
          </a:p>
          <a:p>
            <a:pPr algn="l">
              <a:defRPr sz="1700"/>
            </a:pPr>
            <a:r>
              <a:t>Skin depth : 30.7 um</a:t>
            </a:r>
          </a:p>
          <a:p>
            <a:pPr algn="l">
              <a:defRPr sz="1700"/>
            </a:pPr>
            <a:r>
              <a:t>Drive charge : 1.5 nC</a:t>
            </a:r>
          </a:p>
          <a:p>
            <a:pPr algn="l">
              <a:defRPr sz="1700"/>
            </a:pPr>
            <a:r>
              <a:t>Trail charge : 0.5 nC</a:t>
            </a:r>
          </a:p>
          <a:p>
            <a:pPr algn="l">
              <a:defRPr sz="1700"/>
            </a:pPr>
            <a:r>
              <a:t>Beam radius : σr ~0.3 c/ω</a:t>
            </a:r>
            <a:r>
              <a:rPr baseline="-5999"/>
              <a:t>p</a:t>
            </a:r>
          </a:p>
        </p:txBody>
      </p:sp>
      <p:pic>
        <p:nvPicPr>
          <p:cNvPr id="313" name="Initial_centroid.pdf" descr="Initial_centroid.pdf"/>
          <p:cNvPicPr>
            <a:picLocks noChangeAspect="1"/>
          </p:cNvPicPr>
          <p:nvPr/>
        </p:nvPicPr>
        <p:blipFill>
          <a:blip r:embed="rId5"/>
          <a:srcRect l="16152" t="8146" r="12677"/>
          <a:stretch>
            <a:fillRect/>
          </a:stretch>
        </p:blipFill>
        <p:spPr>
          <a:xfrm>
            <a:off x="884733" y="4966945"/>
            <a:ext cx="4796044" cy="2349638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Initial centroid"/>
          <p:cNvSpPr txBox="1"/>
          <p:nvPr/>
        </p:nvSpPr>
        <p:spPr>
          <a:xfrm>
            <a:off x="1971984" y="4588276"/>
            <a:ext cx="2228089" cy="499159"/>
          </a:xfrm>
          <a:prstGeom prst="rect">
            <a:avLst/>
          </a:prstGeom>
          <a:ln w="38100">
            <a:solidFill>
              <a:schemeClr val="accent1">
                <a:hueOff val="114395"/>
                <a:lumOff val="-249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Initial centroid</a:t>
            </a:r>
          </a:p>
        </p:txBody>
      </p:sp>
      <p:sp>
        <p:nvSpPr>
          <p:cNvPr id="315" name="Charge per unit length λ(ξ)"/>
          <p:cNvSpPr txBox="1"/>
          <p:nvPr/>
        </p:nvSpPr>
        <p:spPr>
          <a:xfrm>
            <a:off x="1101018" y="1036823"/>
            <a:ext cx="3970021" cy="499160"/>
          </a:xfrm>
          <a:prstGeom prst="rect">
            <a:avLst/>
          </a:prstGeom>
          <a:ln w="38100">
            <a:solidFill>
              <a:schemeClr val="accent1">
                <a:hueOff val="114395"/>
                <a:lumOff val="-249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Charge per unit length λ(ξ)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318" name="Charge_per_unit_length.pdf" descr="Charge_per_unit_length.pdf"/>
          <p:cNvPicPr>
            <a:picLocks noChangeAspect="1"/>
          </p:cNvPicPr>
          <p:nvPr/>
        </p:nvPicPr>
        <p:blipFill>
          <a:blip r:embed="rId2"/>
          <a:srcRect t="10370" r="11779" b="12890"/>
          <a:stretch>
            <a:fillRect/>
          </a:stretch>
        </p:blipFill>
        <p:spPr>
          <a:xfrm>
            <a:off x="28773" y="1518810"/>
            <a:ext cx="5394283" cy="2820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Centroid_grid2to7.pdf" descr="Centroid_grid2to7.pdf"/>
          <p:cNvPicPr>
            <a:picLocks noChangeAspect="1"/>
          </p:cNvPicPr>
          <p:nvPr/>
        </p:nvPicPr>
        <p:blipFill>
          <a:blip r:embed="rId3"/>
          <a:srcRect l="17102" t="12533" r="9100" b="12533"/>
          <a:stretch>
            <a:fillRect/>
          </a:stretch>
        </p:blipFill>
        <p:spPr>
          <a:xfrm>
            <a:off x="6971646" y="1582651"/>
            <a:ext cx="4373477" cy="3117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Centroid_grid2to8.pdf" descr="Centroid_grid2to8.pdf"/>
          <p:cNvPicPr>
            <a:picLocks noChangeAspect="1"/>
          </p:cNvPicPr>
          <p:nvPr/>
        </p:nvPicPr>
        <p:blipFill>
          <a:blip r:embed="rId4"/>
          <a:srcRect l="17274" t="13006" r="8878" b="13006"/>
          <a:stretch>
            <a:fillRect/>
          </a:stretch>
        </p:blipFill>
        <p:spPr>
          <a:xfrm>
            <a:off x="6758057" y="5444288"/>
            <a:ext cx="5027418" cy="3247392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The simulation performed for the following parameters…"/>
          <p:cNvSpPr txBox="1"/>
          <p:nvPr/>
        </p:nvSpPr>
        <p:spPr>
          <a:xfrm>
            <a:off x="792327" y="7262361"/>
            <a:ext cx="5941250" cy="222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700"/>
            </a:pPr>
            <a:r>
              <a:t>The simulation performed for the following parameters</a:t>
            </a:r>
          </a:p>
          <a:p>
            <a:pPr algn="l">
              <a:defRPr sz="1700"/>
            </a:pPr>
            <a:endParaRPr/>
          </a:p>
          <a:p>
            <a:pPr algn="l">
              <a:defRPr sz="1700"/>
            </a:pPr>
            <a:r>
              <a:t># of macro-particles : 1 million each</a:t>
            </a:r>
          </a:p>
          <a:p>
            <a:pPr algn="l">
              <a:defRPr sz="1700"/>
            </a:pPr>
            <a:r>
              <a:t>Plasma density : 3.0x10</a:t>
            </a:r>
            <a:r>
              <a:rPr baseline="31999"/>
              <a:t>16 </a:t>
            </a:r>
            <a:r>
              <a:t>cm</a:t>
            </a:r>
            <a:r>
              <a:rPr baseline="31999"/>
              <a:t>-3</a:t>
            </a:r>
          </a:p>
          <a:p>
            <a:pPr algn="l">
              <a:defRPr sz="1700"/>
            </a:pPr>
            <a:r>
              <a:t>Skin depth : 30.7 um</a:t>
            </a:r>
          </a:p>
          <a:p>
            <a:pPr algn="l">
              <a:defRPr sz="1700"/>
            </a:pPr>
            <a:r>
              <a:t>Drive charge : 1.5 nC</a:t>
            </a:r>
          </a:p>
          <a:p>
            <a:pPr algn="l">
              <a:defRPr sz="1700"/>
            </a:pPr>
            <a:r>
              <a:t>Trail charge : 0.5 nC</a:t>
            </a:r>
          </a:p>
          <a:p>
            <a:pPr algn="l">
              <a:defRPr sz="1700"/>
            </a:pPr>
            <a:r>
              <a:t>Beam radius : σr ~0.3 c/ω</a:t>
            </a:r>
            <a:r>
              <a:rPr baseline="-5999"/>
              <a:t>p</a:t>
            </a:r>
          </a:p>
        </p:txBody>
      </p:sp>
      <p:sp>
        <p:nvSpPr>
          <p:cNvPr id="322" name="Coarse grid resolution ~ 0.1 c/ωp"/>
          <p:cNvSpPr txBox="1"/>
          <p:nvPr/>
        </p:nvSpPr>
        <p:spPr>
          <a:xfrm>
            <a:off x="6715705" y="1135445"/>
            <a:ext cx="4885445" cy="499160"/>
          </a:xfrm>
          <a:prstGeom prst="rect">
            <a:avLst/>
          </a:prstGeom>
          <a:ln w="38100">
            <a:solidFill>
              <a:schemeClr val="accent1">
                <a:hueOff val="114395"/>
                <a:lumOff val="-249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Coarse grid resolution ~ 0.1 c/ω</a:t>
            </a:r>
            <a:r>
              <a:rPr sz="2300" baseline="-5999"/>
              <a:t>p</a:t>
            </a:r>
          </a:p>
        </p:txBody>
      </p:sp>
      <p:sp>
        <p:nvSpPr>
          <p:cNvPr id="323" name="Finer grid resolution ~ 0.05 c/ωp"/>
          <p:cNvSpPr txBox="1"/>
          <p:nvPr/>
        </p:nvSpPr>
        <p:spPr>
          <a:xfrm>
            <a:off x="6899702" y="4985995"/>
            <a:ext cx="4744323" cy="499160"/>
          </a:xfrm>
          <a:prstGeom prst="rect">
            <a:avLst/>
          </a:prstGeom>
          <a:ln w="38100">
            <a:solidFill>
              <a:schemeClr val="accent1">
                <a:hueOff val="114395"/>
                <a:lumOff val="-249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Finer grid resolution ~ 0.05 c/ω</a:t>
            </a:r>
            <a:r>
              <a:rPr sz="2300" baseline="-5999"/>
              <a:t>p</a:t>
            </a:r>
          </a:p>
        </p:txBody>
      </p:sp>
      <p:sp>
        <p:nvSpPr>
          <p:cNvPr id="324" name="Jaggy maximum envelope because sampling frequency is low (every 1 cm)"/>
          <p:cNvSpPr txBox="1"/>
          <p:nvPr/>
        </p:nvSpPr>
        <p:spPr>
          <a:xfrm>
            <a:off x="6964023" y="8610814"/>
            <a:ext cx="5453880" cy="679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50031" indent="-250031">
              <a:buSzPct val="145000"/>
              <a:buChar char="*"/>
              <a:defRPr sz="1800"/>
            </a:lvl1pPr>
          </a:lstStyle>
          <a:p>
            <a:r>
              <a:t>Jaggy maximum envelope because sampling frequency is low (every 1 cm) </a:t>
            </a:r>
          </a:p>
        </p:txBody>
      </p:sp>
      <p:sp>
        <p:nvSpPr>
          <p:cNvPr id="325" name="Driver"/>
          <p:cNvSpPr txBox="1"/>
          <p:nvPr/>
        </p:nvSpPr>
        <p:spPr>
          <a:xfrm>
            <a:off x="2591338" y="1982738"/>
            <a:ext cx="989382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Driver</a:t>
            </a:r>
          </a:p>
        </p:txBody>
      </p:sp>
      <p:sp>
        <p:nvSpPr>
          <p:cNvPr id="326" name="Trailer"/>
          <p:cNvSpPr txBox="1"/>
          <p:nvPr/>
        </p:nvSpPr>
        <p:spPr>
          <a:xfrm>
            <a:off x="3949293" y="2719338"/>
            <a:ext cx="1016814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Trailer</a:t>
            </a:r>
          </a:p>
        </p:txBody>
      </p:sp>
      <p:sp>
        <p:nvSpPr>
          <p:cNvPr id="327" name="too coarse for describing the physics"/>
          <p:cNvSpPr txBox="1"/>
          <p:nvPr/>
        </p:nvSpPr>
        <p:spPr>
          <a:xfrm>
            <a:off x="7039736" y="4480172"/>
            <a:ext cx="4904200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50031" indent="-250031">
              <a:buSzPct val="145000"/>
              <a:buChar char="*"/>
              <a:defRPr sz="1800"/>
            </a:lvl1pPr>
          </a:lstStyle>
          <a:p>
            <a:r>
              <a:t>too coarse for describing the physics </a:t>
            </a:r>
          </a:p>
        </p:txBody>
      </p:sp>
      <p:pic>
        <p:nvPicPr>
          <p:cNvPr id="328" name="Initial_centroid.pdf" descr="Initial_centroid.pdf"/>
          <p:cNvPicPr>
            <a:picLocks noChangeAspect="1"/>
          </p:cNvPicPr>
          <p:nvPr/>
        </p:nvPicPr>
        <p:blipFill>
          <a:blip r:embed="rId5"/>
          <a:srcRect l="16152" t="8146" r="12677"/>
          <a:stretch>
            <a:fillRect/>
          </a:stretch>
        </p:blipFill>
        <p:spPr>
          <a:xfrm>
            <a:off x="884733" y="4966945"/>
            <a:ext cx="4796044" cy="2349638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Initial centroid"/>
          <p:cNvSpPr txBox="1"/>
          <p:nvPr/>
        </p:nvSpPr>
        <p:spPr>
          <a:xfrm>
            <a:off x="1971984" y="4588276"/>
            <a:ext cx="2228089" cy="499159"/>
          </a:xfrm>
          <a:prstGeom prst="rect">
            <a:avLst/>
          </a:prstGeom>
          <a:ln w="38100">
            <a:solidFill>
              <a:schemeClr val="accent1">
                <a:hueOff val="114395"/>
                <a:lumOff val="-249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Initial centroid</a:t>
            </a:r>
          </a:p>
        </p:txBody>
      </p:sp>
      <p:sp>
        <p:nvSpPr>
          <p:cNvPr id="330" name="Charge per unit length λ(ξ)"/>
          <p:cNvSpPr txBox="1"/>
          <p:nvPr/>
        </p:nvSpPr>
        <p:spPr>
          <a:xfrm>
            <a:off x="1101018" y="1036823"/>
            <a:ext cx="3970021" cy="499160"/>
          </a:xfrm>
          <a:prstGeom prst="rect">
            <a:avLst/>
          </a:prstGeom>
          <a:ln w="38100">
            <a:solidFill>
              <a:schemeClr val="accent1">
                <a:hueOff val="114395"/>
                <a:lumOff val="-249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Charge per unit length λ(ξ)</a:t>
            </a:r>
          </a:p>
        </p:txBody>
      </p:sp>
      <p:sp>
        <p:nvSpPr>
          <p:cNvPr id="331" name="Background…"/>
          <p:cNvSpPr txBox="1"/>
          <p:nvPr/>
        </p:nvSpPr>
        <p:spPr>
          <a:xfrm>
            <a:off x="762609" y="55220"/>
            <a:ext cx="11504982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Background </a:t>
            </a:r>
          </a:p>
          <a:p>
            <a:r>
              <a:t>Initial centroid offset provided by the beam designer is than studied in the past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A856B8-C8AD-C648-9839-D4F319F60EEA}"/>
              </a:ext>
            </a:extLst>
          </p:cNvPr>
          <p:cNvSpPr txBox="1"/>
          <p:nvPr/>
        </p:nvSpPr>
        <p:spPr>
          <a:xfrm>
            <a:off x="299435" y="1134344"/>
            <a:ext cx="12208470" cy="9520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0" dirty="0">
                <a:latin typeface="Cambria" panose="02040503050406030204" pitchFamily="18" charset="0"/>
              </a:rPr>
              <a:t>1)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sym typeface="Helvetica Neue"/>
              </a:rPr>
              <a:t>As far as I understand it it is highly unlikely to know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sym typeface="Helvetica Neue"/>
              </a:rPr>
              <a:t> for certain what the 6d phase space of the beam looks like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0" dirty="0">
              <a:latin typeface="Cambria" panose="02040503050406030204" pitchFamily="18" charset="0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sym typeface="Helvetica Neue"/>
              </a:rPr>
              <a:t>2) OUR BEST BET IS TO MEASURE THE ENERGY LOSS AND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sym typeface="Helvetica Neue"/>
              </a:rPr>
              <a:t>TRANSVERSE DEFLECTIONS OF THE DRIVE BEAM AND FIT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sym typeface="Helvetica Neue"/>
              </a:rPr>
              <a:t>COMPARE THE RESULT WITH SIMULATIONS WITH AND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0" dirty="0">
                <a:latin typeface="Cambria" panose="02040503050406030204" pitchFamily="18" charset="0"/>
              </a:rPr>
              <a:t>WITHOUT LASER HEATING OF THE BEAM/ BEAMS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0" dirty="0">
              <a:latin typeface="Cambria" panose="02040503050406030204" pitchFamily="18" charset="0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0" dirty="0">
              <a:latin typeface="Cambria" panose="02040503050406030204" pitchFamily="18" charset="0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0" dirty="0">
                <a:latin typeface="Cambria" panose="02040503050406030204" pitchFamily="18" charset="0"/>
              </a:rPr>
              <a:t>3) We may need to chop off the long tail of the drive bunch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0" dirty="0">
                <a:latin typeface="Cambria" panose="02040503050406030204" pitchFamily="18" charset="0"/>
              </a:rPr>
              <a:t>To get another experimental point. Can we do it.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0" dirty="0">
              <a:latin typeface="Cambria" panose="02040503050406030204" pitchFamily="18" charset="0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0" dirty="0">
                <a:latin typeface="Cambria" panose="02040503050406030204" pitchFamily="18" charset="0"/>
              </a:rPr>
              <a:t>4) Good news is that LCLS has a similar problem and they are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0" dirty="0">
                <a:latin typeface="Cambria" panose="02040503050406030204" pitchFamily="18" charset="0"/>
              </a:rPr>
              <a:t>using the laser heater to damp the CSR   instability.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 pitchFamily="18" charset="0"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0" dirty="0">
              <a:latin typeface="Cambria" panose="02040503050406030204" pitchFamily="18" charset="0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sym typeface="Helvetica Neue"/>
              </a:rPr>
              <a:t>  </a:t>
            </a:r>
          </a:p>
          <a:p>
            <a:pPr marR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sym typeface="Helvetica Neue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endParaRPr/>
          </a:p>
        </p:txBody>
      </p:sp>
      <p:sp>
        <p:nvSpPr>
          <p:cNvPr id="558" name="Double-click to edit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4060</TotalTime>
  <Words>431</Words>
  <Application>Microsoft Macintosh PowerPoint</Application>
  <PresentationFormat>Custom</PresentationFormat>
  <Paragraphs>75</Paragraphs>
  <Slides>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Calibri</vt:lpstr>
      <vt:lpstr>Cambria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FACET-II Simulations using 6D phase space of incident beam (Ref. Glen 2020)the robust acceleration of trailing beam without  beam break-up (BBU)  </vt:lpstr>
      <vt:lpstr>Drive and Trailing bunch Information from Glen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FACET-II incident beam design considerations for the robust acceleration of trailing beam without  beam break-up (BBU)  </dc:title>
  <cp:lastModifiedBy>Microsoft Office User</cp:lastModifiedBy>
  <cp:revision>4</cp:revision>
  <dcterms:modified xsi:type="dcterms:W3CDTF">2022-05-02T17:07:35Z</dcterms:modified>
</cp:coreProperties>
</file>