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3"/>
  </p:notesMasterIdLst>
  <p:sldIdLst>
    <p:sldId id="279" r:id="rId3"/>
    <p:sldId id="257" r:id="rId4"/>
    <p:sldId id="285" r:id="rId5"/>
    <p:sldId id="293" r:id="rId6"/>
    <p:sldId id="295" r:id="rId7"/>
    <p:sldId id="294" r:id="rId8"/>
    <p:sldId id="296" r:id="rId9"/>
    <p:sldId id="297" r:id="rId10"/>
    <p:sldId id="299" r:id="rId11"/>
    <p:sldId id="290" r:id="rId12"/>
    <p:sldId id="300" r:id="rId13"/>
    <p:sldId id="303" r:id="rId14"/>
    <p:sldId id="304" r:id="rId15"/>
    <p:sldId id="286" r:id="rId16"/>
    <p:sldId id="302" r:id="rId17"/>
    <p:sldId id="291" r:id="rId18"/>
    <p:sldId id="287" r:id="rId19"/>
    <p:sldId id="288" r:id="rId20"/>
    <p:sldId id="301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5" autoAdjust="0"/>
    <p:restoredTop sz="94660"/>
  </p:normalViewPr>
  <p:slideViewPr>
    <p:cSldViewPr snapToGrid="0">
      <p:cViewPr>
        <p:scale>
          <a:sx n="134" d="100"/>
          <a:sy n="134" d="100"/>
        </p:scale>
        <p:origin x="1968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DE043-3411-49FE-8483-7C8D25153A6F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97D64-331A-4067-B8F8-DB35328C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0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3F86-BE29-468E-9E0A-DAEF427C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37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E5A93-9FE6-4020-96F4-78861B048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6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F4334-8359-494D-91E3-DC8A8539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9DA-54D1-45D0-8B88-73EFCBCFAB46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6B90C-209F-4C91-A6E9-999B834E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71B3E-1D18-4CF3-925B-65BB9EFF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57CF-8E9C-497E-B57E-7699A5B0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64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8C5D3-65E4-4CB1-AA77-405CA8A5E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2030"/>
            <a:ext cx="5181600" cy="4834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C79C1-2C29-4B52-919F-EF2E5DA60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2030"/>
            <a:ext cx="5181600" cy="4834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98D3B-E00E-492C-8AE7-0383E53B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9DA-54D1-45D0-8B88-73EFCBCFAB46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BF3F4-289B-49F2-A8D9-B8427089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47AAD-A3A3-4E92-B5E0-5594958B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E91D-96A6-459D-81AA-47B5C65C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7188" cy="56292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0F61-9097-42C8-87FD-08DC599CB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CC532-0BB7-49EC-9C07-7ED658C3A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DC73E-E1D0-4086-BF06-DA4612E6F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126A3-8797-4FFF-B0B1-9C606AEFD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BFB8E-1EFA-4E35-A126-F5CE28F3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9DA-54D1-45D0-8B88-73EFCBCFAB46}" type="datetimeFigureOut">
              <a:rPr lang="en-US" smtClean="0"/>
              <a:t>5/2/22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8D9EB-E70B-47DC-A681-057A554B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29EEA-2A17-4477-B178-3B26610C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7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BB3C-44CD-41AF-B5B7-E89D0AD8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8" y="365126"/>
            <a:ext cx="10612272" cy="5310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7CF6C-44DD-4B07-AB62-EC175D8C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9DA-54D1-45D0-8B88-73EFCBCFAB46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5D0EC-18C5-4D1E-9F9A-8EEA9629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BD762-8250-4033-9F39-3343D35D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2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4F6F4-3F09-47E1-9DD2-C4AA3A77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9DA-54D1-45D0-8B88-73EFCBCFAB46}" type="datetimeFigureOut">
              <a:rPr lang="en-US" smtClean="0"/>
              <a:t>5/2/22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EBFE0-A978-4526-B36C-F4C84AD6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3FA0C-F40E-4E80-AA91-A25DC50E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B778-C3BE-4CAC-8FDE-1275921F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86436"/>
            <a:ext cx="3935413" cy="90098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001B0-E99A-473E-8DE9-285FD048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698" y="1564943"/>
            <a:ext cx="6164689" cy="42961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EBB14-FC24-4661-9EF0-B0314FE55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1564943"/>
            <a:ext cx="4114800" cy="430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A1A70-7846-4D67-B575-FDD8166B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9DA-54D1-45D0-8B88-73EFCBCFAB46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C1105-D466-48EE-9592-6C0C9745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9C46-BE65-46A9-8BA6-54B000E5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9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88C8-1D69-4DE8-A3E3-5BD64663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3933825" cy="94169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7628C-868B-4719-9C82-09D3CA6FB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9796" y="1501254"/>
            <a:ext cx="6155591" cy="435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154F1-F6B9-4AAF-8803-11DD5D731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1501254"/>
            <a:ext cx="3935413" cy="4367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54D8F-365E-4C91-893D-CDBE0FB42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9DA-54D1-45D0-8B88-73EFCBCFAB46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D28F1-2615-4A26-A522-EFDE7C99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8BBD1-F0D6-49F0-AC82-B0F5C294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C2A4-A9B9-40E4-B48E-6799749A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B721F38-C45C-4C2C-A606-C3C20B321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3" y="536577"/>
            <a:ext cx="10678583" cy="2246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A87883-A9FE-4F52-A20B-E1C6214D5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410" y="3640442"/>
            <a:ext cx="6509696" cy="775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D42EB9D-F85F-4083-9D34-16DBBB4ED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3" y="2755013"/>
            <a:ext cx="10678583" cy="635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0" name="logo SLAC">
            <a:extLst>
              <a:ext uri="{FF2B5EF4-FFF2-40B4-BE49-F238E27FC236}">
                <a16:creationId xmlns:a16="http://schemas.microsoft.com/office/drawing/2014/main" id="{16CB3F57-864C-4171-8BC9-F2A6853DA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6089141"/>
            <a:ext cx="3070359" cy="892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8FFA9C-AEC4-4231-A11C-E059E72F7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08" y="6089140"/>
            <a:ext cx="2946400" cy="432257"/>
          </a:xfrm>
          <a:prstGeom prst="rect">
            <a:avLst/>
          </a:prstGeom>
        </p:spPr>
      </p:pic>
      <p:pic>
        <p:nvPicPr>
          <p:cNvPr id="12" name="Picture 11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84FCCEE8-EEF2-4DDC-9F92-913709385D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492" y="4416361"/>
            <a:ext cx="1844044" cy="10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1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BAC6-9328-45CF-B1D6-34160F23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8900"/>
            <a:ext cx="7023100" cy="1530350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logo SLAC">
            <a:extLst>
              <a:ext uri="{FF2B5EF4-FFF2-40B4-BE49-F238E27FC236}">
                <a16:creationId xmlns:a16="http://schemas.microsoft.com/office/drawing/2014/main" id="{0CF7EDCA-08C9-4D09-8068-CE6301F7C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6089141"/>
            <a:ext cx="3070359" cy="8920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A79F5B-B77E-4302-99B6-23B30EC781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08" y="6089140"/>
            <a:ext cx="2946400" cy="432257"/>
          </a:xfrm>
          <a:prstGeom prst="rect">
            <a:avLst/>
          </a:prstGeom>
        </p:spPr>
      </p:pic>
      <p:pic>
        <p:nvPicPr>
          <p:cNvPr id="5" name="Picture 4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1C23CAF2-B380-4251-9136-4FA417967B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492" y="4416361"/>
            <a:ext cx="1844044" cy="106070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F3F106A-4B27-45C8-8D18-0B25F952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72191"/>
            <a:ext cx="6509696" cy="775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886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0252FA-9690-49FA-BB3C-9DE15BEFE49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1E461-4E6F-46D2-9BA1-C2F472AEA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29DA-54D1-45D0-8B88-73EFCBCFAB46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B4C85-CC53-49B6-839C-41A682DBF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9EA7D-CA0E-41EC-B038-86042A58E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C2A4-A9B9-40E4-B48E-6799749ABF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427D5-DC1A-42B2-B775-7CC5CE27A37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9" name="Title 28">
            <a:extLst>
              <a:ext uri="{FF2B5EF4-FFF2-40B4-BE49-F238E27FC236}">
                <a16:creationId xmlns:a16="http://schemas.microsoft.com/office/drawing/2014/main" id="{05F55731-DBE3-404D-BE3A-4BF53D762313}"/>
              </a:ext>
            </a:extLst>
          </p:cNvPr>
          <p:cNvSpPr txBox="1">
            <a:spLocks/>
          </p:cNvSpPr>
          <p:nvPr userDrawn="1"/>
        </p:nvSpPr>
        <p:spPr>
          <a:xfrm>
            <a:off x="451822" y="96818"/>
            <a:ext cx="10971828" cy="77313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2400" b="1" dirty="0">
              <a:solidFill>
                <a:srgbClr val="B10E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84392C59-1F0F-4F17-8B83-46A2F5C1880B}"/>
              </a:ext>
            </a:extLst>
          </p:cNvPr>
          <p:cNvSpPr txBox="1">
            <a:spLocks/>
          </p:cNvSpPr>
          <p:nvPr userDrawn="1"/>
        </p:nvSpPr>
        <p:spPr>
          <a:xfrm>
            <a:off x="198120" y="1479550"/>
            <a:ext cx="8108950" cy="3806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2" lvl="1" indent="0">
              <a:buFont typeface="Arial" panose="020B0604020202020204" pitchFamily="34" charset="0"/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30347737-DB37-4F40-9B4D-86D47058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225045"/>
            <a:ext cx="10971828" cy="644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76F1538-1084-464B-A6EF-7755B7455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22" y="1380960"/>
            <a:ext cx="10901978" cy="479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B10E2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ne dots">
            <a:extLst>
              <a:ext uri="{FF2B5EF4-FFF2-40B4-BE49-F238E27FC236}">
                <a16:creationId xmlns:a16="http://schemas.microsoft.com/office/drawing/2014/main" id="{502DF33A-825E-4185-89B2-78078B0A57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" y="-4795"/>
            <a:ext cx="12190993" cy="68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4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411E-AAEC-4884-A34E-C464C3E47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Status of the laser </a:t>
            </a:r>
            <a:r>
              <a:rPr lang="en-US" dirty="0" err="1"/>
              <a:t>probelines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84964-98C2-43F7-A016-2A9B97EEE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409" y="3640442"/>
            <a:ext cx="6804469" cy="77592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Henrik </a:t>
            </a:r>
            <a:r>
              <a:rPr lang="en-CA" dirty="0" err="1">
                <a:solidFill>
                  <a:schemeClr val="tx1"/>
                </a:solidFill>
              </a:rPr>
              <a:t>Ekerfelt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476ED-FF25-4791-B0C2-2789DC2D1C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E300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345813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316C-3352-190B-59DE-BAF33F65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78B04-9E64-7442-3D45-BF1EF01FB9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CEE19-22D1-1260-9A17-6C38E009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089"/>
            <a:ext cx="12192000" cy="605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3F4722-BAD6-208E-48DB-B3ED00072627}"/>
              </a:ext>
            </a:extLst>
          </p:cNvPr>
          <p:cNvSpPr txBox="1"/>
          <p:nvPr/>
        </p:nvSpPr>
        <p:spPr>
          <a:xfrm>
            <a:off x="174393" y="2350923"/>
            <a:ext cx="250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C0C0C0"/>
                </a:highlight>
              </a:rPr>
              <a:t>EOS/Master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938D8C-37CC-726B-DFCA-5FCF130E29CA}"/>
              </a:ext>
            </a:extLst>
          </p:cNvPr>
          <p:cNvCxnSpPr>
            <a:cxnSpLocks/>
          </p:cNvCxnSpPr>
          <p:nvPr/>
        </p:nvCxnSpPr>
        <p:spPr>
          <a:xfrm flipH="1">
            <a:off x="745067" y="2997254"/>
            <a:ext cx="329673" cy="8042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8B521E-82EE-A7CE-3A54-B3C69FFD9236}"/>
              </a:ext>
            </a:extLst>
          </p:cNvPr>
          <p:cNvSpPr txBox="1"/>
          <p:nvPr/>
        </p:nvSpPr>
        <p:spPr>
          <a:xfrm>
            <a:off x="3891260" y="1682275"/>
            <a:ext cx="113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C0C0C0"/>
                </a:highlight>
              </a:rPr>
              <a:t>E324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16EFF3-6703-402C-B7A7-40A00704EBDF}"/>
              </a:ext>
            </a:extLst>
          </p:cNvPr>
          <p:cNvCxnSpPr>
            <a:cxnSpLocks/>
          </p:cNvCxnSpPr>
          <p:nvPr/>
        </p:nvCxnSpPr>
        <p:spPr>
          <a:xfrm>
            <a:off x="4555067" y="2260600"/>
            <a:ext cx="245533" cy="6773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DA8656-C5BF-09CE-7219-D9ED3CFA6577}"/>
              </a:ext>
            </a:extLst>
          </p:cNvPr>
          <p:cNvSpPr txBox="1"/>
          <p:nvPr/>
        </p:nvSpPr>
        <p:spPr>
          <a:xfrm>
            <a:off x="5675196" y="1929423"/>
            <a:ext cx="145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C0C0C0"/>
                </a:highlight>
              </a:rPr>
              <a:t>Ionizer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B6649B-03CA-6615-9A62-E54EE167BBF0}"/>
              </a:ext>
            </a:extLst>
          </p:cNvPr>
          <p:cNvCxnSpPr>
            <a:cxnSpLocks/>
          </p:cNvCxnSpPr>
          <p:nvPr/>
        </p:nvCxnSpPr>
        <p:spPr>
          <a:xfrm>
            <a:off x="6598063" y="2650066"/>
            <a:ext cx="245533" cy="6773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D1A0FB3-EC7F-25ED-9BBC-B9302C99864F}"/>
              </a:ext>
            </a:extLst>
          </p:cNvPr>
          <p:cNvSpPr txBox="1"/>
          <p:nvPr/>
        </p:nvSpPr>
        <p:spPr>
          <a:xfrm>
            <a:off x="7482391" y="1606257"/>
            <a:ext cx="302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highlight>
                  <a:srgbClr val="C0C0C0"/>
                </a:highlight>
              </a:rPr>
              <a:t>Shadowgraphy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97A8E5-170B-223C-803C-B4A181C86964}"/>
              </a:ext>
            </a:extLst>
          </p:cNvPr>
          <p:cNvCxnSpPr>
            <a:cxnSpLocks/>
          </p:cNvCxnSpPr>
          <p:nvPr/>
        </p:nvCxnSpPr>
        <p:spPr>
          <a:xfrm flipH="1">
            <a:off x="7580635" y="2237087"/>
            <a:ext cx="265435" cy="7008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4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F216B63-7F61-3D88-786E-C15D8FDC8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" y="1343397"/>
            <a:ext cx="12192000" cy="6059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3FEC8-6315-2C05-BBB5-3B4AF1BD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F9F1D-A9E1-953C-4270-F6296C960AFC}"/>
              </a:ext>
            </a:extLst>
          </p:cNvPr>
          <p:cNvSpPr txBox="1"/>
          <p:nvPr/>
        </p:nvSpPr>
        <p:spPr>
          <a:xfrm>
            <a:off x="283446" y="2302506"/>
            <a:ext cx="1953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EOS Periscope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75190-7F56-01E2-B41C-9F79E5F7E44F}"/>
              </a:ext>
            </a:extLst>
          </p:cNvPr>
          <p:cNvSpPr txBox="1"/>
          <p:nvPr/>
        </p:nvSpPr>
        <p:spPr>
          <a:xfrm>
            <a:off x="3736004" y="2130847"/>
            <a:ext cx="2080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E324 Periscope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54B56-E021-8EA1-10E9-26E1C57EBA80}"/>
              </a:ext>
            </a:extLst>
          </p:cNvPr>
          <p:cNvSpPr txBox="1"/>
          <p:nvPr/>
        </p:nvSpPr>
        <p:spPr>
          <a:xfrm>
            <a:off x="6715038" y="1705036"/>
            <a:ext cx="231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Ionizer periscope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DB83E6-4592-4805-17E8-640970333FE8}"/>
              </a:ext>
            </a:extLst>
          </p:cNvPr>
          <p:cNvCxnSpPr>
            <a:cxnSpLocks/>
          </p:cNvCxnSpPr>
          <p:nvPr/>
        </p:nvCxnSpPr>
        <p:spPr>
          <a:xfrm>
            <a:off x="2044693" y="2804291"/>
            <a:ext cx="736607" cy="18058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2D4117-82D2-D71D-8B85-39CA98436D66}"/>
              </a:ext>
            </a:extLst>
          </p:cNvPr>
          <p:cNvCxnSpPr>
            <a:cxnSpLocks/>
          </p:cNvCxnSpPr>
          <p:nvPr/>
        </p:nvCxnSpPr>
        <p:spPr>
          <a:xfrm flipH="1">
            <a:off x="3495675" y="2632632"/>
            <a:ext cx="978396" cy="19774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C89784-519E-0BCB-96DC-10833C5D8160}"/>
              </a:ext>
            </a:extLst>
          </p:cNvPr>
          <p:cNvCxnSpPr>
            <a:cxnSpLocks/>
          </p:cNvCxnSpPr>
          <p:nvPr/>
        </p:nvCxnSpPr>
        <p:spPr>
          <a:xfrm>
            <a:off x="7315200" y="2302506"/>
            <a:ext cx="559835" cy="21932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0A7D7D-E116-1BF1-349F-FE74473DB556}"/>
              </a:ext>
            </a:extLst>
          </p:cNvPr>
          <p:cNvSpPr txBox="1"/>
          <p:nvPr/>
        </p:nvSpPr>
        <p:spPr>
          <a:xfrm>
            <a:off x="6515013" y="5895044"/>
            <a:ext cx="331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highlight>
                  <a:srgbClr val="C0C0C0"/>
                </a:highlight>
              </a:rPr>
              <a:t>Shadowgraphy</a:t>
            </a:r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 periscope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2BC3D8-0482-7520-40A3-104CC29C96A5}"/>
              </a:ext>
            </a:extLst>
          </p:cNvPr>
          <p:cNvCxnSpPr>
            <a:cxnSpLocks/>
          </p:cNvCxnSpPr>
          <p:nvPr/>
        </p:nvCxnSpPr>
        <p:spPr>
          <a:xfrm flipV="1">
            <a:off x="8658225" y="4949935"/>
            <a:ext cx="656724" cy="8222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5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B47BD-E730-63DD-6CB6-366F413C0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311"/>
            <a:ext cx="12192000" cy="6051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3FEC8-6315-2C05-BBB5-3B4AF1BD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F9F1D-A9E1-953C-4270-F6296C960AFC}"/>
              </a:ext>
            </a:extLst>
          </p:cNvPr>
          <p:cNvSpPr txBox="1"/>
          <p:nvPr/>
        </p:nvSpPr>
        <p:spPr>
          <a:xfrm>
            <a:off x="283446" y="2302506"/>
            <a:ext cx="1953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EOS Periscope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75190-7F56-01E2-B41C-9F79E5F7E44F}"/>
              </a:ext>
            </a:extLst>
          </p:cNvPr>
          <p:cNvSpPr txBox="1"/>
          <p:nvPr/>
        </p:nvSpPr>
        <p:spPr>
          <a:xfrm>
            <a:off x="3736004" y="2130847"/>
            <a:ext cx="2080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E324 Periscope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54B56-E021-8EA1-10E9-26E1C57EBA80}"/>
              </a:ext>
            </a:extLst>
          </p:cNvPr>
          <p:cNvSpPr txBox="1"/>
          <p:nvPr/>
        </p:nvSpPr>
        <p:spPr>
          <a:xfrm>
            <a:off x="6715038" y="1705036"/>
            <a:ext cx="231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Ionizer periscope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DB83E6-4592-4805-17E8-640970333FE8}"/>
              </a:ext>
            </a:extLst>
          </p:cNvPr>
          <p:cNvCxnSpPr>
            <a:cxnSpLocks/>
          </p:cNvCxnSpPr>
          <p:nvPr/>
        </p:nvCxnSpPr>
        <p:spPr>
          <a:xfrm>
            <a:off x="2044693" y="2804291"/>
            <a:ext cx="736607" cy="18058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2D4117-82D2-D71D-8B85-39CA98436D66}"/>
              </a:ext>
            </a:extLst>
          </p:cNvPr>
          <p:cNvCxnSpPr>
            <a:cxnSpLocks/>
          </p:cNvCxnSpPr>
          <p:nvPr/>
        </p:nvCxnSpPr>
        <p:spPr>
          <a:xfrm flipH="1">
            <a:off x="3495675" y="2632632"/>
            <a:ext cx="978396" cy="19774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C89784-519E-0BCB-96DC-10833C5D8160}"/>
              </a:ext>
            </a:extLst>
          </p:cNvPr>
          <p:cNvCxnSpPr>
            <a:cxnSpLocks/>
          </p:cNvCxnSpPr>
          <p:nvPr/>
        </p:nvCxnSpPr>
        <p:spPr>
          <a:xfrm>
            <a:off x="7315200" y="2302506"/>
            <a:ext cx="559835" cy="21932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0A7D7D-E116-1BF1-349F-FE74473DB556}"/>
              </a:ext>
            </a:extLst>
          </p:cNvPr>
          <p:cNvSpPr txBox="1"/>
          <p:nvPr/>
        </p:nvSpPr>
        <p:spPr>
          <a:xfrm>
            <a:off x="6515013" y="5895044"/>
            <a:ext cx="331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highlight>
                  <a:srgbClr val="C0C0C0"/>
                </a:highlight>
              </a:rPr>
              <a:t>Shadowgraphy</a:t>
            </a:r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 periscope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2BC3D8-0482-7520-40A3-104CC29C96A5}"/>
              </a:ext>
            </a:extLst>
          </p:cNvPr>
          <p:cNvCxnSpPr>
            <a:cxnSpLocks/>
          </p:cNvCxnSpPr>
          <p:nvPr/>
        </p:nvCxnSpPr>
        <p:spPr>
          <a:xfrm flipV="1">
            <a:off x="8658225" y="4949935"/>
            <a:ext cx="656724" cy="8222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47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E30C-C8AA-3CF8-011E-A286FAB1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AE903-CC1D-74D6-6BEE-5AA0CB96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311"/>
            <a:ext cx="12192000" cy="6051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E877A-712D-E555-2773-40A1663711A5}"/>
              </a:ext>
            </a:extLst>
          </p:cNvPr>
          <p:cNvSpPr txBox="1"/>
          <p:nvPr/>
        </p:nvSpPr>
        <p:spPr>
          <a:xfrm>
            <a:off x="1676168" y="1358207"/>
            <a:ext cx="92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C0C0C0"/>
                </a:highlight>
              </a:rPr>
              <a:t>EOS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D5931-7CB4-14FF-6E7A-BE35D9D723B8}"/>
              </a:ext>
            </a:extLst>
          </p:cNvPr>
          <p:cNvSpPr txBox="1"/>
          <p:nvPr/>
        </p:nvSpPr>
        <p:spPr>
          <a:xfrm>
            <a:off x="6096000" y="1540559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C0C0C0"/>
                </a:highlight>
              </a:rPr>
              <a:t>E324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33AE5A-D151-6067-F0B0-EDF38DCE7414}"/>
              </a:ext>
            </a:extLst>
          </p:cNvPr>
          <p:cNvCxnSpPr>
            <a:cxnSpLocks/>
          </p:cNvCxnSpPr>
          <p:nvPr/>
        </p:nvCxnSpPr>
        <p:spPr>
          <a:xfrm>
            <a:off x="6744834" y="2186890"/>
            <a:ext cx="463971" cy="10907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A47801-B485-7A62-2281-E180B6628601}"/>
              </a:ext>
            </a:extLst>
          </p:cNvPr>
          <p:cNvCxnSpPr>
            <a:cxnSpLocks/>
          </p:cNvCxnSpPr>
          <p:nvPr/>
        </p:nvCxnSpPr>
        <p:spPr>
          <a:xfrm>
            <a:off x="2373315" y="2004538"/>
            <a:ext cx="339763" cy="9355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64CD31-DF39-752B-937C-0E8E5EE9DA78}"/>
              </a:ext>
            </a:extLst>
          </p:cNvPr>
          <p:cNvSpPr txBox="1"/>
          <p:nvPr/>
        </p:nvSpPr>
        <p:spPr>
          <a:xfrm>
            <a:off x="9486223" y="1358207"/>
            <a:ext cx="1559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C0C0C0"/>
                </a:highlight>
              </a:rPr>
              <a:t>Ionizer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0DDCBB-D332-5BF7-2EE3-C42B3E7014EF}"/>
              </a:ext>
            </a:extLst>
          </p:cNvPr>
          <p:cNvCxnSpPr>
            <a:cxnSpLocks/>
          </p:cNvCxnSpPr>
          <p:nvPr/>
        </p:nvCxnSpPr>
        <p:spPr>
          <a:xfrm>
            <a:off x="9925050" y="2004538"/>
            <a:ext cx="0" cy="8624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F41A5F-E207-CA83-2336-F3F0EA094089}"/>
              </a:ext>
            </a:extLst>
          </p:cNvPr>
          <p:cNvCxnSpPr>
            <a:cxnSpLocks/>
          </p:cNvCxnSpPr>
          <p:nvPr/>
        </p:nvCxnSpPr>
        <p:spPr>
          <a:xfrm flipV="1">
            <a:off x="8258175" y="3429000"/>
            <a:ext cx="967729" cy="22006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B635A7-A0B2-959F-FC11-B31874C9D1E7}"/>
              </a:ext>
            </a:extLst>
          </p:cNvPr>
          <p:cNvSpPr txBox="1"/>
          <p:nvPr/>
        </p:nvSpPr>
        <p:spPr>
          <a:xfrm>
            <a:off x="6652402" y="5693222"/>
            <a:ext cx="2943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highlight>
                  <a:srgbClr val="C0C0C0"/>
                </a:highlight>
              </a:rPr>
              <a:t>Shadowgraphy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3054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D0BF-9929-D0CA-FDD6-D846E5D9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EE829-61DB-46B9-F304-890BCD86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659"/>
            <a:ext cx="12192000" cy="605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6EA004-F833-BC84-CDE9-2C1CEF7676EE}"/>
              </a:ext>
            </a:extLst>
          </p:cNvPr>
          <p:cNvSpPr txBox="1"/>
          <p:nvPr/>
        </p:nvSpPr>
        <p:spPr>
          <a:xfrm>
            <a:off x="5305193" y="1529657"/>
            <a:ext cx="92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C0C0C0"/>
                </a:highlight>
              </a:rPr>
              <a:t>EOS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3ADA6-AA26-92B4-76D5-CB3B4BF68DBB}"/>
              </a:ext>
            </a:extLst>
          </p:cNvPr>
          <p:cNvSpPr txBox="1"/>
          <p:nvPr/>
        </p:nvSpPr>
        <p:spPr>
          <a:xfrm>
            <a:off x="7891503" y="1759634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C0C0C0"/>
                </a:highlight>
              </a:rPr>
              <a:t>E324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2207E-DDD6-4708-9341-EE0C762224CD}"/>
              </a:ext>
            </a:extLst>
          </p:cNvPr>
          <p:cNvSpPr txBox="1"/>
          <p:nvPr/>
        </p:nvSpPr>
        <p:spPr>
          <a:xfrm>
            <a:off x="9248437" y="1252659"/>
            <a:ext cx="1559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C0C0C0"/>
                </a:highlight>
              </a:rPr>
              <a:t>Ionizer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D8EB31-7078-D279-DAA8-FDF847D32884}"/>
              </a:ext>
            </a:extLst>
          </p:cNvPr>
          <p:cNvCxnSpPr>
            <a:cxnSpLocks/>
          </p:cNvCxnSpPr>
          <p:nvPr/>
        </p:nvCxnSpPr>
        <p:spPr>
          <a:xfrm>
            <a:off x="10227733" y="1852822"/>
            <a:ext cx="355600" cy="17539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13BDA4-057E-42FD-69A8-C494AE60E077}"/>
              </a:ext>
            </a:extLst>
          </p:cNvPr>
          <p:cNvCxnSpPr>
            <a:cxnSpLocks/>
          </p:cNvCxnSpPr>
          <p:nvPr/>
        </p:nvCxnSpPr>
        <p:spPr>
          <a:xfrm flipV="1">
            <a:off x="10405533" y="4017847"/>
            <a:ext cx="0" cy="24750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09D41A-FA04-D978-1D35-AC5B35AFC06A}"/>
              </a:ext>
            </a:extLst>
          </p:cNvPr>
          <p:cNvCxnSpPr>
            <a:cxnSpLocks/>
          </p:cNvCxnSpPr>
          <p:nvPr/>
        </p:nvCxnSpPr>
        <p:spPr>
          <a:xfrm>
            <a:off x="8540337" y="2405965"/>
            <a:ext cx="463971" cy="10907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461433-A44E-A34E-1E52-2369A39DCA59}"/>
              </a:ext>
            </a:extLst>
          </p:cNvPr>
          <p:cNvCxnSpPr>
            <a:cxnSpLocks/>
          </p:cNvCxnSpPr>
          <p:nvPr/>
        </p:nvCxnSpPr>
        <p:spPr>
          <a:xfrm>
            <a:off x="6002340" y="2175988"/>
            <a:ext cx="339763" cy="9355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AE503C-E75D-4C1D-A0F3-4AA17DC4913E}"/>
              </a:ext>
            </a:extLst>
          </p:cNvPr>
          <p:cNvSpPr txBox="1"/>
          <p:nvPr/>
        </p:nvSpPr>
        <p:spPr>
          <a:xfrm>
            <a:off x="8393303" y="6344791"/>
            <a:ext cx="2943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highlight>
                  <a:srgbClr val="C0C0C0"/>
                </a:highlight>
              </a:rPr>
              <a:t>Shadowgraphy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00591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96EF5-929B-8CA3-4D63-B28371496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35" y="1252658"/>
            <a:ext cx="9727979" cy="5605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AD0BF-9929-D0CA-FDD6-D846E5D9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EA004-F833-BC84-CDE9-2C1CEF7676EE}"/>
              </a:ext>
            </a:extLst>
          </p:cNvPr>
          <p:cNvSpPr txBox="1"/>
          <p:nvPr/>
        </p:nvSpPr>
        <p:spPr>
          <a:xfrm>
            <a:off x="325557" y="2384543"/>
            <a:ext cx="92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C0C0C0"/>
                </a:highlight>
              </a:rPr>
              <a:t>EOS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3ADA6-AA26-92B4-76D5-CB3B4BF68DBB}"/>
              </a:ext>
            </a:extLst>
          </p:cNvPr>
          <p:cNvSpPr txBox="1"/>
          <p:nvPr/>
        </p:nvSpPr>
        <p:spPr>
          <a:xfrm>
            <a:off x="7891503" y="1759634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C0C0C0"/>
                </a:highlight>
              </a:rPr>
              <a:t>E324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09D41A-FA04-D978-1D35-AC5B35AFC06A}"/>
              </a:ext>
            </a:extLst>
          </p:cNvPr>
          <p:cNvCxnSpPr>
            <a:cxnSpLocks/>
          </p:cNvCxnSpPr>
          <p:nvPr/>
        </p:nvCxnSpPr>
        <p:spPr>
          <a:xfrm flipH="1">
            <a:off x="8191500" y="2405965"/>
            <a:ext cx="348837" cy="26994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461433-A44E-A34E-1E52-2369A39DCA59}"/>
              </a:ext>
            </a:extLst>
          </p:cNvPr>
          <p:cNvCxnSpPr>
            <a:cxnSpLocks/>
          </p:cNvCxnSpPr>
          <p:nvPr/>
        </p:nvCxnSpPr>
        <p:spPr>
          <a:xfrm>
            <a:off x="786164" y="3095625"/>
            <a:ext cx="2166586" cy="14763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011C50-BE50-9EB8-EDEA-C0F6D7B98AE4}"/>
              </a:ext>
            </a:extLst>
          </p:cNvPr>
          <p:cNvSpPr txBox="1"/>
          <p:nvPr/>
        </p:nvSpPr>
        <p:spPr>
          <a:xfrm>
            <a:off x="1652073" y="1338280"/>
            <a:ext cx="2601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C0C0C0"/>
                </a:highlight>
              </a:rPr>
              <a:t>Axicon beam</a:t>
            </a:r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D7A386-080B-96DA-D286-55A9D3347FF9}"/>
              </a:ext>
            </a:extLst>
          </p:cNvPr>
          <p:cNvCxnSpPr>
            <a:cxnSpLocks/>
          </p:cNvCxnSpPr>
          <p:nvPr/>
        </p:nvCxnSpPr>
        <p:spPr>
          <a:xfrm>
            <a:off x="2952749" y="1984611"/>
            <a:ext cx="959034" cy="11110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13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6463-9155-67F6-7BB9-278478F9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26C84-CC2F-20A5-3C6D-F5E4F1E6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3" t="22254" r="9725" b="19240"/>
          <a:stretch/>
        </p:blipFill>
        <p:spPr>
          <a:xfrm>
            <a:off x="0" y="1223432"/>
            <a:ext cx="12192000" cy="56345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2BB327-1F04-95BF-A556-E7FA0A162D55}"/>
              </a:ext>
            </a:extLst>
          </p:cNvPr>
          <p:cNvSpPr/>
          <p:nvPr/>
        </p:nvSpPr>
        <p:spPr>
          <a:xfrm>
            <a:off x="8334375" y="5029200"/>
            <a:ext cx="3019425" cy="1628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7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D888-19B5-D036-9A19-E2ED67EB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7527F-E36F-E4FC-5C77-C376D8E5D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2030"/>
            <a:ext cx="10515599" cy="4834933"/>
          </a:xfrm>
        </p:spPr>
        <p:txBody>
          <a:bodyPr/>
          <a:lstStyle/>
          <a:p>
            <a:r>
              <a:rPr lang="en-US" b="1" dirty="0"/>
              <a:t>E324: </a:t>
            </a:r>
            <a:r>
              <a:rPr lang="en-US" dirty="0"/>
              <a:t>Imaging tested, now misaligned</a:t>
            </a:r>
          </a:p>
          <a:p>
            <a:r>
              <a:rPr lang="en-US" b="1" dirty="0"/>
              <a:t>EOS BPM: </a:t>
            </a:r>
            <a:r>
              <a:rPr lang="en-US" dirty="0"/>
              <a:t>1 </a:t>
            </a:r>
            <a:r>
              <a:rPr lang="en-US" dirty="0" err="1"/>
              <a:t>ZnTe</a:t>
            </a:r>
            <a:r>
              <a:rPr lang="en-US" dirty="0"/>
              <a:t> crystal aligned to find t0</a:t>
            </a:r>
          </a:p>
          <a:p>
            <a:r>
              <a:rPr lang="en-US" b="1" dirty="0" err="1"/>
              <a:t>Shadowgraphy</a:t>
            </a:r>
            <a:r>
              <a:rPr lang="en-US" b="1" dirty="0"/>
              <a:t>: </a:t>
            </a:r>
            <a:r>
              <a:rPr lang="en-US" dirty="0"/>
              <a:t>Aligned with microscope objective installed</a:t>
            </a:r>
          </a:p>
          <a:p>
            <a:r>
              <a:rPr lang="en-US" b="1" dirty="0"/>
              <a:t>Transverse ionizer: </a:t>
            </a:r>
            <a:r>
              <a:rPr lang="en-US" dirty="0"/>
              <a:t>Aligned with focus imaging installed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C8715F-41D0-8885-9F1C-24FE35968D0B}"/>
              </a:ext>
            </a:extLst>
          </p:cNvPr>
          <p:cNvSpPr/>
          <p:nvPr/>
        </p:nvSpPr>
        <p:spPr>
          <a:xfrm>
            <a:off x="2727960" y="6242329"/>
            <a:ext cx="7162800" cy="501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All </a:t>
            </a:r>
            <a:r>
              <a:rPr lang="en-US" dirty="0" err="1"/>
              <a:t>probelines</a:t>
            </a:r>
            <a:r>
              <a:rPr lang="en-US" dirty="0"/>
              <a:t> tested, 3 out of 4 currently aligned</a:t>
            </a:r>
          </a:p>
        </p:txBody>
      </p:sp>
    </p:spTree>
    <p:extLst>
      <p:ext uri="{BB962C8B-B14F-4D97-AF65-F5344CB8AC3E}">
        <p14:creationId xmlns:p14="http://schemas.microsoft.com/office/powerpoint/2010/main" val="209929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D888-19B5-D036-9A19-E2ED67EB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7527F-E36F-E4FC-5C77-C376D8E5D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2030"/>
            <a:ext cx="10515599" cy="4834933"/>
          </a:xfrm>
        </p:spPr>
        <p:txBody>
          <a:bodyPr/>
          <a:lstStyle/>
          <a:p>
            <a:r>
              <a:rPr lang="en-US" dirty="0"/>
              <a:t>Verify probe pulse length</a:t>
            </a:r>
          </a:p>
          <a:p>
            <a:r>
              <a:rPr lang="en-US" dirty="0"/>
              <a:t>E324 and </a:t>
            </a:r>
            <a:r>
              <a:rPr lang="en-US" dirty="0" err="1"/>
              <a:t>Shadowgraphy</a:t>
            </a:r>
            <a:r>
              <a:rPr lang="en-US" dirty="0"/>
              <a:t> will be converted to 400 nm</a:t>
            </a:r>
          </a:p>
          <a:p>
            <a:r>
              <a:rPr lang="en-US" dirty="0"/>
              <a:t>Simultaneous timing for all </a:t>
            </a:r>
            <a:r>
              <a:rPr lang="en-US" dirty="0" err="1"/>
              <a:t>probelines</a:t>
            </a:r>
            <a:r>
              <a:rPr lang="en-US" dirty="0"/>
              <a:t> need to be verified</a:t>
            </a:r>
          </a:p>
          <a:p>
            <a:r>
              <a:rPr lang="en-US" dirty="0"/>
              <a:t>Trojan horse </a:t>
            </a:r>
            <a:r>
              <a:rPr lang="en-US" dirty="0" err="1"/>
              <a:t>probeline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0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D888-19B5-D036-9A19-E2ED67EB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7527F-E36F-E4FC-5C77-C376D8E5D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2030"/>
            <a:ext cx="10515599" cy="4834933"/>
          </a:xfrm>
        </p:spPr>
        <p:txBody>
          <a:bodyPr/>
          <a:lstStyle/>
          <a:p>
            <a:r>
              <a:rPr lang="en-US" dirty="0"/>
              <a:t>Original plan is finally implemented</a:t>
            </a:r>
          </a:p>
          <a:p>
            <a:r>
              <a:rPr lang="en-US" dirty="0"/>
              <a:t>Need some experience operating in different configurations</a:t>
            </a:r>
          </a:p>
          <a:p>
            <a:r>
              <a:rPr lang="en-US" dirty="0"/>
              <a:t>Looking at future capabilities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4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9320-ADAC-4474-9958-E93EBFF6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A4C44-FA10-484D-8323-C688AE743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setup</a:t>
            </a:r>
          </a:p>
          <a:p>
            <a:r>
              <a:rPr lang="en-US" dirty="0"/>
              <a:t>Future upgrades and changes</a:t>
            </a:r>
          </a:p>
        </p:txBody>
      </p:sp>
    </p:spTree>
    <p:extLst>
      <p:ext uri="{BB962C8B-B14F-4D97-AF65-F5344CB8AC3E}">
        <p14:creationId xmlns:p14="http://schemas.microsoft.com/office/powerpoint/2010/main" val="380308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9EDB-95BE-4C74-8B0E-05BC86E1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CCFD4-399F-44D1-8DD2-D7048BF7C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21392"/>
            <a:ext cx="6509696" cy="775920"/>
          </a:xfrm>
        </p:spPr>
        <p:txBody>
          <a:bodyPr/>
          <a:lstStyle/>
          <a:p>
            <a:r>
              <a:rPr lang="en-US" dirty="0"/>
              <a:t>henrik.ekerfelt@slac.stanford.edu</a:t>
            </a:r>
          </a:p>
        </p:txBody>
      </p:sp>
    </p:spTree>
    <p:extLst>
      <p:ext uri="{BB962C8B-B14F-4D97-AF65-F5344CB8AC3E}">
        <p14:creationId xmlns:p14="http://schemas.microsoft.com/office/powerpoint/2010/main" val="275291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D888-19B5-D036-9A19-E2ED67EB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7527F-E36F-E4FC-5C77-C376D8E5D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2030"/>
            <a:ext cx="10515599" cy="4834933"/>
          </a:xfrm>
        </p:spPr>
        <p:txBody>
          <a:bodyPr/>
          <a:lstStyle/>
          <a:p>
            <a:r>
              <a:rPr lang="en-US" b="1" dirty="0"/>
              <a:t>E324:</a:t>
            </a:r>
            <a:r>
              <a:rPr lang="en-US" dirty="0"/>
              <a:t> Lithium oven probe</a:t>
            </a:r>
          </a:p>
          <a:p>
            <a:r>
              <a:rPr lang="en-US" b="1" dirty="0"/>
              <a:t>EOS BPM: </a:t>
            </a:r>
            <a:r>
              <a:rPr lang="en-US" dirty="0"/>
              <a:t>Laser and e-beam timing and e-beam positioning</a:t>
            </a:r>
          </a:p>
          <a:p>
            <a:r>
              <a:rPr lang="en-US" b="1" dirty="0" err="1"/>
              <a:t>Shadowgraphy</a:t>
            </a:r>
            <a:r>
              <a:rPr lang="en-US" b="1" dirty="0"/>
              <a:t>:</a:t>
            </a:r>
            <a:r>
              <a:rPr lang="en-US" dirty="0"/>
              <a:t> Gas-jet </a:t>
            </a:r>
            <a:r>
              <a:rPr lang="en-US" dirty="0" err="1"/>
              <a:t>shadowgraphy</a:t>
            </a:r>
            <a:r>
              <a:rPr lang="en-US" dirty="0"/>
              <a:t> probe</a:t>
            </a:r>
          </a:p>
          <a:p>
            <a:r>
              <a:rPr lang="en-US" b="1" dirty="0"/>
              <a:t>Ionizer: </a:t>
            </a:r>
            <a:r>
              <a:rPr lang="en-US" dirty="0"/>
              <a:t>Transverse laser beam ionizing the gas jet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7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6463-9155-67F6-7BB9-278478F9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area</a:t>
            </a:r>
          </a:p>
        </p:txBody>
      </p:sp>
      <p:pic>
        <p:nvPicPr>
          <p:cNvPr id="5" name="Picture 4" descr="A picture containing text, screenshot, indoor&#10;&#10;Description automatically generated">
            <a:extLst>
              <a:ext uri="{FF2B5EF4-FFF2-40B4-BE49-F238E27FC236}">
                <a16:creationId xmlns:a16="http://schemas.microsoft.com/office/drawing/2014/main" id="{37E0AED1-FEFD-D38C-D82B-54C0B37A0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184"/>
            <a:ext cx="12192000" cy="60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4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6463-9155-67F6-7BB9-278478F9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area</a:t>
            </a:r>
          </a:p>
        </p:txBody>
      </p:sp>
      <p:pic>
        <p:nvPicPr>
          <p:cNvPr id="5" name="Picture 4" descr="A picture containing text, screenshot, indoor&#10;&#10;Description automatically generated">
            <a:extLst>
              <a:ext uri="{FF2B5EF4-FFF2-40B4-BE49-F238E27FC236}">
                <a16:creationId xmlns:a16="http://schemas.microsoft.com/office/drawing/2014/main" id="{37E0AED1-FEFD-D38C-D82B-54C0B37A0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184"/>
            <a:ext cx="12192000" cy="6066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487D77-1C61-88E2-E70F-2D2181EEA410}"/>
              </a:ext>
            </a:extLst>
          </p:cNvPr>
          <p:cNvSpPr txBox="1"/>
          <p:nvPr/>
        </p:nvSpPr>
        <p:spPr>
          <a:xfrm>
            <a:off x="2714172" y="4019434"/>
            <a:ext cx="186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Picnic Basket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67ABE-AF4E-9C1D-610F-8AD7B69B1095}"/>
              </a:ext>
            </a:extLst>
          </p:cNvPr>
          <p:cNvSpPr txBox="1"/>
          <p:nvPr/>
        </p:nvSpPr>
        <p:spPr>
          <a:xfrm>
            <a:off x="195943" y="2226920"/>
            <a:ext cx="237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Laser compressor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4C6C9-1105-A45A-675F-FB49983D2FB5}"/>
              </a:ext>
            </a:extLst>
          </p:cNvPr>
          <p:cNvSpPr txBox="1"/>
          <p:nvPr/>
        </p:nvSpPr>
        <p:spPr>
          <a:xfrm>
            <a:off x="7102049" y="4250266"/>
            <a:ext cx="1808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Lithium oven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F97DB-AD27-0927-5266-B94515CED3FE}"/>
              </a:ext>
            </a:extLst>
          </p:cNvPr>
          <p:cNvSpPr txBox="1"/>
          <p:nvPr/>
        </p:nvSpPr>
        <p:spPr>
          <a:xfrm>
            <a:off x="4090335" y="1271424"/>
            <a:ext cx="207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Laser transport</a:t>
            </a:r>
          </a:p>
        </p:txBody>
      </p:sp>
    </p:spTree>
    <p:extLst>
      <p:ext uri="{BB962C8B-B14F-4D97-AF65-F5344CB8AC3E}">
        <p14:creationId xmlns:p14="http://schemas.microsoft.com/office/powerpoint/2010/main" val="308248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FEC8-6315-2C05-BBB5-3B4AF1BD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F30B9-5DCA-9219-5FC0-C68EDD32F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470"/>
            <a:ext cx="12192000" cy="6066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F9F1D-A9E1-953C-4270-F6296C960AFC}"/>
              </a:ext>
            </a:extLst>
          </p:cNvPr>
          <p:cNvSpPr txBox="1"/>
          <p:nvPr/>
        </p:nvSpPr>
        <p:spPr>
          <a:xfrm>
            <a:off x="2714172" y="4019434"/>
            <a:ext cx="186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Picnic Basket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75190-7F56-01E2-B41C-9F79E5F7E44F}"/>
              </a:ext>
            </a:extLst>
          </p:cNvPr>
          <p:cNvSpPr txBox="1"/>
          <p:nvPr/>
        </p:nvSpPr>
        <p:spPr>
          <a:xfrm>
            <a:off x="195943" y="2226920"/>
            <a:ext cx="237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Laser compressor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54B56-E021-8EA1-10E9-26E1C57EBA80}"/>
              </a:ext>
            </a:extLst>
          </p:cNvPr>
          <p:cNvSpPr txBox="1"/>
          <p:nvPr/>
        </p:nvSpPr>
        <p:spPr>
          <a:xfrm>
            <a:off x="7102049" y="4250266"/>
            <a:ext cx="1808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Lithium oven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842C8-8E60-6650-6AC1-EEF7B4873BA7}"/>
              </a:ext>
            </a:extLst>
          </p:cNvPr>
          <p:cNvSpPr txBox="1"/>
          <p:nvPr/>
        </p:nvSpPr>
        <p:spPr>
          <a:xfrm>
            <a:off x="4090335" y="1271424"/>
            <a:ext cx="207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Laser transport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401E73-C27C-6556-C3D5-C968078C95B6}"/>
              </a:ext>
            </a:extLst>
          </p:cNvPr>
          <p:cNvSpPr txBox="1"/>
          <p:nvPr/>
        </p:nvSpPr>
        <p:spPr>
          <a:xfrm>
            <a:off x="6831462" y="5784951"/>
            <a:ext cx="245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Probe compressor</a:t>
            </a:r>
          </a:p>
        </p:txBody>
      </p:sp>
    </p:spTree>
    <p:extLst>
      <p:ext uri="{BB962C8B-B14F-4D97-AF65-F5344CB8AC3E}">
        <p14:creationId xmlns:p14="http://schemas.microsoft.com/office/powerpoint/2010/main" val="328392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FEC8-6315-2C05-BBB5-3B4AF1BD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F30B9-5DCA-9219-5FC0-C68EDD32F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470"/>
            <a:ext cx="12192000" cy="6066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F9F1D-A9E1-953C-4270-F6296C960AFC}"/>
              </a:ext>
            </a:extLst>
          </p:cNvPr>
          <p:cNvSpPr txBox="1"/>
          <p:nvPr/>
        </p:nvSpPr>
        <p:spPr>
          <a:xfrm>
            <a:off x="2714172" y="4019434"/>
            <a:ext cx="186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Picnic Basket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75190-7F56-01E2-B41C-9F79E5F7E44F}"/>
              </a:ext>
            </a:extLst>
          </p:cNvPr>
          <p:cNvSpPr txBox="1"/>
          <p:nvPr/>
        </p:nvSpPr>
        <p:spPr>
          <a:xfrm>
            <a:off x="195943" y="2226920"/>
            <a:ext cx="237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Laser compressor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54B56-E021-8EA1-10E9-26E1C57EBA80}"/>
              </a:ext>
            </a:extLst>
          </p:cNvPr>
          <p:cNvSpPr txBox="1"/>
          <p:nvPr/>
        </p:nvSpPr>
        <p:spPr>
          <a:xfrm>
            <a:off x="7102049" y="4250266"/>
            <a:ext cx="1808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Lithium oven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842C8-8E60-6650-6AC1-EEF7B4873BA7}"/>
              </a:ext>
            </a:extLst>
          </p:cNvPr>
          <p:cNvSpPr txBox="1"/>
          <p:nvPr/>
        </p:nvSpPr>
        <p:spPr>
          <a:xfrm>
            <a:off x="4090335" y="1271424"/>
            <a:ext cx="207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Laser transport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401E73-C27C-6556-C3D5-C968078C95B6}"/>
              </a:ext>
            </a:extLst>
          </p:cNvPr>
          <p:cNvSpPr txBox="1"/>
          <p:nvPr/>
        </p:nvSpPr>
        <p:spPr>
          <a:xfrm>
            <a:off x="6831462" y="5784951"/>
            <a:ext cx="245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Probe compressor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D6052B-8164-64CA-3B15-C047ABA1F0BA}"/>
              </a:ext>
            </a:extLst>
          </p:cNvPr>
          <p:cNvCxnSpPr>
            <a:cxnSpLocks/>
          </p:cNvCxnSpPr>
          <p:nvPr/>
        </p:nvCxnSpPr>
        <p:spPr>
          <a:xfrm>
            <a:off x="5681609" y="5445303"/>
            <a:ext cx="0" cy="103769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46B306-81CB-7DAB-F08D-8CAA32953CE9}"/>
              </a:ext>
            </a:extLst>
          </p:cNvPr>
          <p:cNvCxnSpPr>
            <a:cxnSpLocks/>
          </p:cNvCxnSpPr>
          <p:nvPr/>
        </p:nvCxnSpPr>
        <p:spPr>
          <a:xfrm flipH="1">
            <a:off x="5681609" y="6482993"/>
            <a:ext cx="48827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EB8EDE-FA4C-A5AC-71A0-983ABE011DC3}"/>
              </a:ext>
            </a:extLst>
          </p:cNvPr>
          <p:cNvCxnSpPr>
            <a:cxnSpLocks/>
          </p:cNvCxnSpPr>
          <p:nvPr/>
        </p:nvCxnSpPr>
        <p:spPr>
          <a:xfrm flipH="1">
            <a:off x="6169879" y="6635393"/>
            <a:ext cx="101175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AECC98-1A16-7311-E94F-2FBCA028C058}"/>
              </a:ext>
            </a:extLst>
          </p:cNvPr>
          <p:cNvCxnSpPr>
            <a:cxnSpLocks/>
          </p:cNvCxnSpPr>
          <p:nvPr/>
        </p:nvCxnSpPr>
        <p:spPr>
          <a:xfrm>
            <a:off x="6196006" y="6482993"/>
            <a:ext cx="0" cy="152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A452A2-22DA-31C1-EB1F-B6BD23986C9B}"/>
              </a:ext>
            </a:extLst>
          </p:cNvPr>
          <p:cNvCxnSpPr>
            <a:cxnSpLocks/>
          </p:cNvCxnSpPr>
          <p:nvPr/>
        </p:nvCxnSpPr>
        <p:spPr>
          <a:xfrm>
            <a:off x="6481709" y="6356350"/>
            <a:ext cx="0" cy="27904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73021F-20C2-0343-5DC7-E62B42A11283}"/>
              </a:ext>
            </a:extLst>
          </p:cNvPr>
          <p:cNvCxnSpPr>
            <a:cxnSpLocks/>
          </p:cNvCxnSpPr>
          <p:nvPr/>
        </p:nvCxnSpPr>
        <p:spPr>
          <a:xfrm flipH="1">
            <a:off x="195943" y="6356350"/>
            <a:ext cx="6285766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94ADB4-139C-79E2-5C92-D0EB5A255505}"/>
              </a:ext>
            </a:extLst>
          </p:cNvPr>
          <p:cNvCxnSpPr>
            <a:cxnSpLocks/>
          </p:cNvCxnSpPr>
          <p:nvPr/>
        </p:nvCxnSpPr>
        <p:spPr>
          <a:xfrm flipH="1">
            <a:off x="195943" y="6214724"/>
            <a:ext cx="877207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1C5C0F-6694-D8BB-AEC3-A1EDA75AC12B}"/>
              </a:ext>
            </a:extLst>
          </p:cNvPr>
          <p:cNvCxnSpPr>
            <a:cxnSpLocks/>
          </p:cNvCxnSpPr>
          <p:nvPr/>
        </p:nvCxnSpPr>
        <p:spPr>
          <a:xfrm>
            <a:off x="201839" y="6227744"/>
            <a:ext cx="0" cy="128606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49AAA8-EE4D-75EC-F6C8-FD74946E2B84}"/>
              </a:ext>
            </a:extLst>
          </p:cNvPr>
          <p:cNvCxnSpPr>
            <a:cxnSpLocks/>
          </p:cNvCxnSpPr>
          <p:nvPr/>
        </p:nvCxnSpPr>
        <p:spPr>
          <a:xfrm>
            <a:off x="1068614" y="6227744"/>
            <a:ext cx="0" cy="811231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6E89B4-A835-6232-C76B-DDBDB2DE9D67}"/>
              </a:ext>
            </a:extLst>
          </p:cNvPr>
          <p:cNvCxnSpPr>
            <a:cxnSpLocks/>
          </p:cNvCxnSpPr>
          <p:nvPr/>
        </p:nvCxnSpPr>
        <p:spPr>
          <a:xfrm flipH="1">
            <a:off x="1068614" y="7038975"/>
            <a:ext cx="566511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40A206-D64D-F2F7-37AD-4855F00E6F87}"/>
              </a:ext>
            </a:extLst>
          </p:cNvPr>
          <p:cNvCxnSpPr>
            <a:cxnSpLocks/>
          </p:cNvCxnSpPr>
          <p:nvPr/>
        </p:nvCxnSpPr>
        <p:spPr>
          <a:xfrm>
            <a:off x="1635125" y="6178550"/>
            <a:ext cx="0" cy="879297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04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FEC8-6315-2C05-BBB5-3B4AF1BD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F30B9-5DCA-9219-5FC0-C68EDD32F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470"/>
            <a:ext cx="12192000" cy="6066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F9F1D-A9E1-953C-4270-F6296C960AFC}"/>
              </a:ext>
            </a:extLst>
          </p:cNvPr>
          <p:cNvSpPr txBox="1"/>
          <p:nvPr/>
        </p:nvSpPr>
        <p:spPr>
          <a:xfrm>
            <a:off x="51735" y="4581409"/>
            <a:ext cx="200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highlight>
                  <a:srgbClr val="C0C0C0"/>
                </a:highlight>
              </a:rPr>
              <a:t>Beamsplitter</a:t>
            </a:r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75190-7F56-01E2-B41C-9F79E5F7E44F}"/>
              </a:ext>
            </a:extLst>
          </p:cNvPr>
          <p:cNvSpPr txBox="1"/>
          <p:nvPr/>
        </p:nvSpPr>
        <p:spPr>
          <a:xfrm>
            <a:off x="2182252" y="4216510"/>
            <a:ext cx="1848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highlight>
                  <a:srgbClr val="C0C0C0"/>
                </a:highlight>
              </a:rPr>
              <a:t>Beamsplitter</a:t>
            </a:r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EOS/E324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54B56-E021-8EA1-10E9-26E1C57EBA80}"/>
              </a:ext>
            </a:extLst>
          </p:cNvPr>
          <p:cNvSpPr txBox="1"/>
          <p:nvPr/>
        </p:nvSpPr>
        <p:spPr>
          <a:xfrm>
            <a:off x="4838613" y="3957668"/>
            <a:ext cx="2964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highlight>
                  <a:srgbClr val="C0C0C0"/>
                </a:highlight>
              </a:rPr>
              <a:t>Beamsplitter</a:t>
            </a:r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Ionizer/</a:t>
            </a:r>
            <a:r>
              <a:rPr lang="en-US" sz="2400" dirty="0" err="1">
                <a:solidFill>
                  <a:srgbClr val="FF0000"/>
                </a:solidFill>
                <a:highlight>
                  <a:srgbClr val="C0C0C0"/>
                </a:highlight>
              </a:rPr>
              <a:t>shadowgraphy</a:t>
            </a:r>
            <a:endParaRPr lang="en-US" sz="2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D6052B-8164-64CA-3B15-C047ABA1F0BA}"/>
              </a:ext>
            </a:extLst>
          </p:cNvPr>
          <p:cNvCxnSpPr>
            <a:cxnSpLocks/>
          </p:cNvCxnSpPr>
          <p:nvPr/>
        </p:nvCxnSpPr>
        <p:spPr>
          <a:xfrm>
            <a:off x="5681609" y="5445303"/>
            <a:ext cx="0" cy="103769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46B306-81CB-7DAB-F08D-8CAA32953CE9}"/>
              </a:ext>
            </a:extLst>
          </p:cNvPr>
          <p:cNvCxnSpPr>
            <a:cxnSpLocks/>
          </p:cNvCxnSpPr>
          <p:nvPr/>
        </p:nvCxnSpPr>
        <p:spPr>
          <a:xfrm flipH="1">
            <a:off x="5681609" y="6482993"/>
            <a:ext cx="48827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EB8EDE-FA4C-A5AC-71A0-983ABE011DC3}"/>
              </a:ext>
            </a:extLst>
          </p:cNvPr>
          <p:cNvCxnSpPr>
            <a:cxnSpLocks/>
          </p:cNvCxnSpPr>
          <p:nvPr/>
        </p:nvCxnSpPr>
        <p:spPr>
          <a:xfrm flipH="1">
            <a:off x="6169879" y="6635393"/>
            <a:ext cx="101175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AECC98-1A16-7311-E94F-2FBCA028C058}"/>
              </a:ext>
            </a:extLst>
          </p:cNvPr>
          <p:cNvCxnSpPr>
            <a:cxnSpLocks/>
          </p:cNvCxnSpPr>
          <p:nvPr/>
        </p:nvCxnSpPr>
        <p:spPr>
          <a:xfrm>
            <a:off x="6196006" y="6482993"/>
            <a:ext cx="0" cy="152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A452A2-22DA-31C1-EB1F-B6BD23986C9B}"/>
              </a:ext>
            </a:extLst>
          </p:cNvPr>
          <p:cNvCxnSpPr>
            <a:cxnSpLocks/>
          </p:cNvCxnSpPr>
          <p:nvPr/>
        </p:nvCxnSpPr>
        <p:spPr>
          <a:xfrm>
            <a:off x="6481709" y="6356350"/>
            <a:ext cx="0" cy="27904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73021F-20C2-0343-5DC7-E62B42A11283}"/>
              </a:ext>
            </a:extLst>
          </p:cNvPr>
          <p:cNvCxnSpPr>
            <a:cxnSpLocks/>
          </p:cNvCxnSpPr>
          <p:nvPr/>
        </p:nvCxnSpPr>
        <p:spPr>
          <a:xfrm flipH="1">
            <a:off x="195943" y="6356350"/>
            <a:ext cx="6285766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94ADB4-139C-79E2-5C92-D0EB5A255505}"/>
              </a:ext>
            </a:extLst>
          </p:cNvPr>
          <p:cNvCxnSpPr>
            <a:cxnSpLocks/>
          </p:cNvCxnSpPr>
          <p:nvPr/>
        </p:nvCxnSpPr>
        <p:spPr>
          <a:xfrm flipH="1">
            <a:off x="195943" y="6214724"/>
            <a:ext cx="877207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1C5C0F-6694-D8BB-AEC3-A1EDA75AC12B}"/>
              </a:ext>
            </a:extLst>
          </p:cNvPr>
          <p:cNvCxnSpPr>
            <a:cxnSpLocks/>
          </p:cNvCxnSpPr>
          <p:nvPr/>
        </p:nvCxnSpPr>
        <p:spPr>
          <a:xfrm>
            <a:off x="201839" y="6227744"/>
            <a:ext cx="0" cy="128606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49AAA8-EE4D-75EC-F6C8-FD74946E2B84}"/>
              </a:ext>
            </a:extLst>
          </p:cNvPr>
          <p:cNvCxnSpPr>
            <a:cxnSpLocks/>
          </p:cNvCxnSpPr>
          <p:nvPr/>
        </p:nvCxnSpPr>
        <p:spPr>
          <a:xfrm>
            <a:off x="1068614" y="6227744"/>
            <a:ext cx="0" cy="811231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6E89B4-A835-6232-C76B-DDBDB2DE9D67}"/>
              </a:ext>
            </a:extLst>
          </p:cNvPr>
          <p:cNvCxnSpPr>
            <a:cxnSpLocks/>
          </p:cNvCxnSpPr>
          <p:nvPr/>
        </p:nvCxnSpPr>
        <p:spPr>
          <a:xfrm flipH="1">
            <a:off x="1068614" y="7038975"/>
            <a:ext cx="566511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40A206-D64D-F2F7-37AD-4855F00E6F87}"/>
              </a:ext>
            </a:extLst>
          </p:cNvPr>
          <p:cNvCxnSpPr>
            <a:cxnSpLocks/>
          </p:cNvCxnSpPr>
          <p:nvPr/>
        </p:nvCxnSpPr>
        <p:spPr>
          <a:xfrm>
            <a:off x="1635125" y="6178550"/>
            <a:ext cx="0" cy="879297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DB83E6-4592-4805-17E8-640970333FE8}"/>
              </a:ext>
            </a:extLst>
          </p:cNvPr>
          <p:cNvCxnSpPr>
            <a:cxnSpLocks/>
          </p:cNvCxnSpPr>
          <p:nvPr/>
        </p:nvCxnSpPr>
        <p:spPr>
          <a:xfrm>
            <a:off x="507352" y="5066688"/>
            <a:ext cx="1127773" cy="11118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2D4117-82D2-D71D-8B85-39CA98436D66}"/>
              </a:ext>
            </a:extLst>
          </p:cNvPr>
          <p:cNvCxnSpPr>
            <a:cxnSpLocks/>
          </p:cNvCxnSpPr>
          <p:nvPr/>
        </p:nvCxnSpPr>
        <p:spPr>
          <a:xfrm flipH="1">
            <a:off x="1649568" y="5066688"/>
            <a:ext cx="1352836" cy="7817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C89784-519E-0BCB-96DC-10833C5D8160}"/>
              </a:ext>
            </a:extLst>
          </p:cNvPr>
          <p:cNvCxnSpPr>
            <a:cxnSpLocks/>
          </p:cNvCxnSpPr>
          <p:nvPr/>
        </p:nvCxnSpPr>
        <p:spPr>
          <a:xfrm flipH="1">
            <a:off x="3732195" y="4734043"/>
            <a:ext cx="1545685" cy="14470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59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F216B63-7F61-3D88-786E-C15D8FDC8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" y="1343397"/>
            <a:ext cx="12192000" cy="6059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3FEC8-6315-2C05-BBB5-3B4AF1BD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F9F1D-A9E1-953C-4270-F6296C960AFC}"/>
              </a:ext>
            </a:extLst>
          </p:cNvPr>
          <p:cNvSpPr txBox="1"/>
          <p:nvPr/>
        </p:nvSpPr>
        <p:spPr>
          <a:xfrm>
            <a:off x="283446" y="2302506"/>
            <a:ext cx="200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highlight>
                  <a:srgbClr val="C0C0C0"/>
                </a:highlight>
              </a:rPr>
              <a:t>Beamsplitter</a:t>
            </a:r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75190-7F56-01E2-B41C-9F79E5F7E44F}"/>
              </a:ext>
            </a:extLst>
          </p:cNvPr>
          <p:cNvSpPr txBox="1"/>
          <p:nvPr/>
        </p:nvSpPr>
        <p:spPr>
          <a:xfrm>
            <a:off x="4247096" y="1690718"/>
            <a:ext cx="1848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highlight>
                  <a:srgbClr val="C0C0C0"/>
                </a:highlight>
              </a:rPr>
              <a:t>Beamsplitter</a:t>
            </a:r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EOS/E324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54B56-E021-8EA1-10E9-26E1C57EBA80}"/>
              </a:ext>
            </a:extLst>
          </p:cNvPr>
          <p:cNvSpPr txBox="1"/>
          <p:nvPr/>
        </p:nvSpPr>
        <p:spPr>
          <a:xfrm>
            <a:off x="7762788" y="1690718"/>
            <a:ext cx="2964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highlight>
                  <a:srgbClr val="C0C0C0"/>
                </a:highlight>
              </a:rPr>
              <a:t>Beamsplitter</a:t>
            </a:r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Ionizer/</a:t>
            </a:r>
            <a:r>
              <a:rPr lang="en-US" sz="2400" dirty="0" err="1">
                <a:solidFill>
                  <a:srgbClr val="FF0000"/>
                </a:solidFill>
                <a:highlight>
                  <a:srgbClr val="C0C0C0"/>
                </a:highlight>
              </a:rPr>
              <a:t>shadowgraphy</a:t>
            </a:r>
            <a:endParaRPr lang="en-US" sz="2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DB83E6-4592-4805-17E8-640970333FE8}"/>
              </a:ext>
            </a:extLst>
          </p:cNvPr>
          <p:cNvCxnSpPr>
            <a:cxnSpLocks/>
          </p:cNvCxnSpPr>
          <p:nvPr/>
        </p:nvCxnSpPr>
        <p:spPr>
          <a:xfrm>
            <a:off x="2044693" y="2804291"/>
            <a:ext cx="1127773" cy="11118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2D4117-82D2-D71D-8B85-39CA98436D66}"/>
              </a:ext>
            </a:extLst>
          </p:cNvPr>
          <p:cNvCxnSpPr>
            <a:cxnSpLocks/>
          </p:cNvCxnSpPr>
          <p:nvPr/>
        </p:nvCxnSpPr>
        <p:spPr>
          <a:xfrm flipH="1">
            <a:off x="3121235" y="2632632"/>
            <a:ext cx="1352836" cy="7817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C89784-519E-0BCB-96DC-10833C5D8160}"/>
              </a:ext>
            </a:extLst>
          </p:cNvPr>
          <p:cNvCxnSpPr>
            <a:cxnSpLocks/>
          </p:cNvCxnSpPr>
          <p:nvPr/>
        </p:nvCxnSpPr>
        <p:spPr>
          <a:xfrm flipH="1">
            <a:off x="6827820" y="2511578"/>
            <a:ext cx="1545685" cy="14470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3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LAC" id="{EF2EE46E-0E79-D543-94C4-3DF43E698C46}" vid="{FDB54F67-3B50-FC44-A895-E0FC2DA8AC2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LAC" id="{EF2EE46E-0E79-D543-94C4-3DF43E698C46}" vid="{76069189-0567-AC4E-92A6-74C202E872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254</Words>
  <Application>Microsoft Macintosh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Custom Design</vt:lpstr>
      <vt:lpstr>Status of the laser probelines</vt:lpstr>
      <vt:lpstr>Outline</vt:lpstr>
      <vt:lpstr>Probelines</vt:lpstr>
      <vt:lpstr>IP area</vt:lpstr>
      <vt:lpstr>IP area</vt:lpstr>
      <vt:lpstr>IP area</vt:lpstr>
      <vt:lpstr>IP area</vt:lpstr>
      <vt:lpstr>IP area</vt:lpstr>
      <vt:lpstr>IP area</vt:lpstr>
      <vt:lpstr>Delay lines</vt:lpstr>
      <vt:lpstr>IP area</vt:lpstr>
      <vt:lpstr>IP area</vt:lpstr>
      <vt:lpstr>IP area</vt:lpstr>
      <vt:lpstr>IP area</vt:lpstr>
      <vt:lpstr>IP area</vt:lpstr>
      <vt:lpstr>IP area</vt:lpstr>
      <vt:lpstr>Probelines</vt:lpstr>
      <vt:lpstr>Future plans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laser probelines</dc:title>
  <dc:creator>Henrik Peter Ekerfelt</dc:creator>
  <cp:lastModifiedBy>Henrik Peter Ekerfelt</cp:lastModifiedBy>
  <cp:revision>1</cp:revision>
  <dcterms:created xsi:type="dcterms:W3CDTF">2022-05-02T20:15:20Z</dcterms:created>
  <dcterms:modified xsi:type="dcterms:W3CDTF">2022-05-03T22:01:34Z</dcterms:modified>
</cp:coreProperties>
</file>