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5" r:id="rId3"/>
    <p:sldId id="276" r:id="rId4"/>
    <p:sldId id="636" r:id="rId5"/>
    <p:sldId id="637" r:id="rId6"/>
    <p:sldId id="278" r:id="rId7"/>
    <p:sldId id="291" r:id="rId8"/>
    <p:sldId id="279" r:id="rId9"/>
    <p:sldId id="638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2C295"/>
    <a:srgbClr val="A79E70"/>
    <a:srgbClr val="DB5807"/>
    <a:srgbClr val="F66308"/>
    <a:srgbClr val="E17000"/>
    <a:srgbClr val="981E32"/>
    <a:srgbClr val="FFFFFF"/>
    <a:srgbClr val="C75B12"/>
    <a:srgbClr val="5B8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84019" autoAdjust="0"/>
  </p:normalViewPr>
  <p:slideViewPr>
    <p:cSldViewPr snapToGrid="0" snapToObjects="1" showGuides="1">
      <p:cViewPr>
        <p:scale>
          <a:sx n="125" d="100"/>
          <a:sy n="125" d="100"/>
        </p:scale>
        <p:origin x="1410" y="4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53" lvl="1" indent="-226931"/>
            <a:r>
              <a:rPr lang="en-US" sz="1324" dirty="0"/>
              <a:t>Butterfly emittance analysis performed on images generated by PIC simulations:</a:t>
            </a:r>
          </a:p>
          <a:p>
            <a:pPr marL="560470" lvl="2" indent="-226931"/>
            <a:r>
              <a:rPr lang="en-US" sz="1324" dirty="0"/>
              <a:t>Gaussian input beams</a:t>
            </a:r>
          </a:p>
          <a:p>
            <a:pPr marL="560470" lvl="2" indent="-226931"/>
            <a:r>
              <a:rPr lang="en-US" sz="1324" dirty="0"/>
              <a:t>10 GeV to 18 GeV PWFA acceleration</a:t>
            </a:r>
          </a:p>
          <a:p>
            <a:pPr marL="560470" lvl="2" indent="-226931"/>
            <a:r>
              <a:rPr lang="en-US" sz="1324" dirty="0"/>
              <a:t>Energy spread of 0.25% at input </a:t>
            </a:r>
            <a:r>
              <a:rPr lang="en-US" sz="1324" dirty="0">
                <a:sym typeface="Wingdings" panose="05000000000000000000" pitchFamily="2" charset="2"/>
              </a:rPr>
              <a:t> 2% at output</a:t>
            </a:r>
          </a:p>
          <a:p>
            <a:pPr marL="560470" lvl="2" indent="-226931"/>
            <a:r>
              <a:rPr lang="en-US" sz="1324" dirty="0">
                <a:sym typeface="Wingdings" panose="05000000000000000000" pitchFamily="2" charset="2"/>
              </a:rPr>
              <a:t>PIC simulations performed by Hiroki Fujii (formerly UCLA)</a:t>
            </a:r>
            <a:endParaRPr lang="en-US" sz="1324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CAFE4-4245-474F-B991-4F9D8D3A630C}"/>
              </a:ext>
            </a:extLst>
          </p:cNvPr>
          <p:cNvSpPr txBox="1"/>
          <p:nvPr userDrawn="1"/>
        </p:nvSpPr>
        <p:spPr>
          <a:xfrm>
            <a:off x="0" y="4897278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D. Storey – E300 Collaboration Meeting, 5/3/2022, Spectrometer Diagnostics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KNhruicX-gDcYPo8y_O7JgQAJ5cplsF7GNMh3K3Jt0/edit?usp=sharing" TargetMode="External"/><Relationship Id="rId2" Type="http://schemas.openxmlformats.org/officeDocument/2006/relationships/hyperlink" Target="https://docs.google.com/document/d/1A3RfoVOopjoxTbNDSk-5PemZUkAwEaoEGOnekJzoszs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Doug Storey</a:t>
            </a:r>
          </a:p>
          <a:p>
            <a:r>
              <a:rPr lang="en-CA" dirty="0">
                <a:solidFill>
                  <a:schemeClr val="tx1"/>
                </a:solidFill>
              </a:rPr>
              <a:t>May 3,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5" y="1657350"/>
            <a:ext cx="5919785" cy="962026"/>
          </a:xfrm>
        </p:spPr>
        <p:txBody>
          <a:bodyPr/>
          <a:lstStyle/>
          <a:p>
            <a:r>
              <a:rPr lang="en-US" sz="2800" dirty="0"/>
              <a:t>Spectrometer electron diagnostics and expected performance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99741"/>
            <a:ext cx="6553200" cy="8197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equipment, miller&#10;&#10;Description automatically generated">
            <a:extLst>
              <a:ext uri="{FF2B5EF4-FFF2-40B4-BE49-F238E27FC236}">
                <a16:creationId xmlns:a16="http://schemas.microsoft.com/office/drawing/2014/main" id="{90D74D97-724C-461D-85A1-9E028404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" y="2762655"/>
            <a:ext cx="3174460" cy="23808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96818"/>
            <a:ext cx="5339378" cy="564775"/>
          </a:xfrm>
        </p:spPr>
        <p:txBody>
          <a:bodyPr/>
          <a:lstStyle/>
          <a:p>
            <a:r>
              <a:rPr lang="en-US" dirty="0"/>
              <a:t>Current state of the Dump Table</a:t>
            </a:r>
          </a:p>
        </p:txBody>
      </p:sp>
      <p:pic>
        <p:nvPicPr>
          <p:cNvPr id="1026" name="Picture 2" descr="https://lh3.googleusercontent.com/-zqowtmGi01AM3Tng32oCAvDEJ1sh8rqbdykX1czy2iAX4DC2aVY6CTequ_4aYcUiDfzDGyDYQp6Y0T2a6_h4FlhlEJ4QGMmOX9UJC2Q_MSJX8UTwQJpUA25jxvX3gvOEoUPqq4M-m5w2XBtDScI1cjqDHRSi7W63MgWpPMTz0bDTU-qEy7-NvtRAwY_L-es9RrwE0YrlNgN-Po8d5AIi3fk_9LEpDoAaIXc9n5ER6KNys2KvBaZ9oRzpH2mTYhLnk3sXJvIPOjNboFxPF_g3gwcTGd8vOBDEClnyvceI7wn54FvHvj-4dF06NWvkv-vqjk4NvdUW5saXFgZ7_NaoZUZPeNnvZ1KNdElsivnhFufofxPRa0zX-vto2A65MQx1F68OUYvXG5ezE3D_KaXzaTeVitCUj7_ZcT4kpN1uPHKaBeBoNWFRSnB9GHfO0lhYWDNOywrD3nf0u1Lmko8sfPrWeq78QOn-OMXfPZTbbm6qfBxEnNZ-SpD_CnmfEsPFamGX7-WL59BWg-00IfrBbj1t1TtOsvXkEzMI_Odjc3pL5iKLK4u5OhcdYUkbQv-gsO1j6bPxQ2zB_kwkNsn9COUzTQNKtC2Z8F1I1k3ATravOrj6Hi11IUvZv-rOYH-kJho6pXxacj5mUSYPZjcMZjlzoZpHSeigimp2-nYQL1g8bKD7ZXD0P4OMQpRRUdB4_eZxolqOoZTvz1_-ZyTHVOMmw=w1258-h943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5" b="37514"/>
          <a:stretch/>
        </p:blipFill>
        <p:spPr bwMode="auto">
          <a:xfrm>
            <a:off x="102140" y="819150"/>
            <a:ext cx="899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733800" y="2805507"/>
            <a:ext cx="5257800" cy="2204643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Electron devices (</a:t>
            </a:r>
            <a:r>
              <a:rPr lang="en-US" i="1" dirty="0"/>
              <a:t>covered in this talk</a:t>
            </a:r>
            <a:r>
              <a:rPr lang="en-US" dirty="0"/>
              <a:t>):</a:t>
            </a:r>
          </a:p>
          <a:p>
            <a:pPr marL="800100" lvl="1" indent="-342900"/>
            <a:r>
              <a:rPr lang="en-US" dirty="0"/>
              <a:t>DTOTR1 and DTOTR2 – YAG and OTR</a:t>
            </a:r>
          </a:p>
          <a:p>
            <a:pPr marL="800100" lvl="1" indent="-342900"/>
            <a:r>
              <a:rPr lang="en-US" dirty="0"/>
              <a:t>LFOV – DRZ-FINE + Phosphor</a:t>
            </a:r>
          </a:p>
          <a:p>
            <a:pPr marL="800100" lvl="1" indent="-342900"/>
            <a:r>
              <a:rPr lang="en-US" dirty="0"/>
              <a:t>CHER spectrometer</a:t>
            </a:r>
          </a:p>
          <a:p>
            <a:pPr marL="800100" lvl="1" indent="-342900"/>
            <a:r>
              <a:rPr lang="en-US" dirty="0"/>
              <a:t>PRDMP – mainly used by ops</a:t>
            </a:r>
          </a:p>
          <a:p>
            <a:pPr marL="1494900" lvl="4" indent="-342900"/>
            <a:endParaRPr lang="en-US" dirty="0"/>
          </a:p>
          <a:p>
            <a:pPr marL="342900" indent="-342900"/>
            <a:r>
              <a:rPr lang="en-US" dirty="0"/>
              <a:t>Gamma screens (</a:t>
            </a:r>
            <a:r>
              <a:rPr lang="en-US" i="1" dirty="0"/>
              <a:t>covered by Pablo in next talk</a:t>
            </a:r>
            <a:r>
              <a:rPr lang="en-US" dirty="0"/>
              <a:t>):</a:t>
            </a:r>
          </a:p>
          <a:p>
            <a:pPr marL="800100" lvl="1" indent="-342900"/>
            <a:r>
              <a:rPr lang="en-US" dirty="0"/>
              <a:t>GAMMA1 – DRZ + </a:t>
            </a:r>
            <a:r>
              <a:rPr lang="en-US" dirty="0" err="1"/>
              <a:t>CsI</a:t>
            </a:r>
            <a:r>
              <a:rPr lang="en-US" dirty="0"/>
              <a:t> array</a:t>
            </a:r>
          </a:p>
          <a:p>
            <a:pPr marL="800100" lvl="1" indent="-342900"/>
            <a:r>
              <a:rPr lang="en-US" dirty="0"/>
              <a:t>GAMMA2/3 – with camembert filter + DRZ fine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1581150"/>
            <a:ext cx="5562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781175"/>
            <a:ext cx="8153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04800" y="3374737"/>
            <a:ext cx="2895600" cy="492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04800" y="3486150"/>
            <a:ext cx="2895600" cy="5619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36DADD-195E-42BF-BB58-1620D2BC54C3}"/>
              </a:ext>
            </a:extLst>
          </p:cNvPr>
          <p:cNvSpPr txBox="1"/>
          <p:nvPr/>
        </p:nvSpPr>
        <p:spPr>
          <a:xfrm>
            <a:off x="939922" y="1395348"/>
            <a:ext cx="814903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DTOTR1/2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B89CB-1A40-4F69-A44A-8356D4034231}"/>
              </a:ext>
            </a:extLst>
          </p:cNvPr>
          <p:cNvSpPr txBox="1"/>
          <p:nvPr/>
        </p:nvSpPr>
        <p:spPr>
          <a:xfrm>
            <a:off x="2051024" y="1522051"/>
            <a:ext cx="476221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LFOV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BB9346-B49C-4E5B-A755-9057AA5913B6}"/>
              </a:ext>
            </a:extLst>
          </p:cNvPr>
          <p:cNvSpPr txBox="1"/>
          <p:nvPr/>
        </p:nvSpPr>
        <p:spPr>
          <a:xfrm>
            <a:off x="1786529" y="1226411"/>
            <a:ext cx="740716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GAMMA1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3BE7E-9EE1-4AF8-AF7C-FA2DD96500C0}"/>
              </a:ext>
            </a:extLst>
          </p:cNvPr>
          <p:cNvSpPr txBox="1"/>
          <p:nvPr/>
        </p:nvSpPr>
        <p:spPr>
          <a:xfrm>
            <a:off x="6838835" y="1370065"/>
            <a:ext cx="508281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CHER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F3716-3438-4245-BFE7-82EB3DF6A19D}"/>
              </a:ext>
            </a:extLst>
          </p:cNvPr>
          <p:cNvSpPr txBox="1"/>
          <p:nvPr/>
        </p:nvSpPr>
        <p:spPr>
          <a:xfrm>
            <a:off x="3908448" y="2025967"/>
            <a:ext cx="508281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CHER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FF399E-DF8A-4276-8512-8F887FDC9217}"/>
              </a:ext>
            </a:extLst>
          </p:cNvPr>
          <p:cNvSpPr txBox="1"/>
          <p:nvPr/>
        </p:nvSpPr>
        <p:spPr>
          <a:xfrm>
            <a:off x="7772400" y="1248455"/>
            <a:ext cx="628505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PRDMP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6116CB-6DC2-41FB-B0A3-FA90FEC0B5EA}"/>
              </a:ext>
            </a:extLst>
          </p:cNvPr>
          <p:cNvSpPr txBox="1"/>
          <p:nvPr/>
        </p:nvSpPr>
        <p:spPr>
          <a:xfrm>
            <a:off x="4657733" y="1176439"/>
            <a:ext cx="868956" cy="20313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lIns="36576" tIns="9144" rIns="36576" bIns="9144" rtlCol="0">
            <a:spAutoFit/>
          </a:bodyPr>
          <a:lstStyle/>
          <a:p>
            <a:r>
              <a:rPr lang="en-US" sz="1200" dirty="0"/>
              <a:t>GAMMA2/3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A7CBD5-B585-49DB-88D2-B9A02B3DDF05}"/>
              </a:ext>
            </a:extLst>
          </p:cNvPr>
          <p:cNvSpPr txBox="1"/>
          <p:nvPr/>
        </p:nvSpPr>
        <p:spPr>
          <a:xfrm>
            <a:off x="8168640" y="1767350"/>
            <a:ext cx="687817" cy="180049"/>
          </a:xfrm>
          <a:prstGeom prst="rect">
            <a:avLst/>
          </a:prstGeom>
          <a:noFill/>
        </p:spPr>
        <p:txBody>
          <a:bodyPr wrap="none" lIns="36576" tIns="9144" rIns="36576" bIns="9144" rtlCol="0">
            <a:spAutoFit/>
          </a:bodyPr>
          <a:lstStyle/>
          <a:p>
            <a:r>
              <a:rPr lang="en-US" sz="1050" b="1" dirty="0"/>
              <a:t>Electrons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89B018-7492-46F0-9231-2A2CB1A5FF4F}"/>
              </a:ext>
            </a:extLst>
          </p:cNvPr>
          <p:cNvSpPr txBox="1"/>
          <p:nvPr/>
        </p:nvSpPr>
        <p:spPr>
          <a:xfrm>
            <a:off x="8171126" y="1504044"/>
            <a:ext cx="644535" cy="180049"/>
          </a:xfrm>
          <a:prstGeom prst="rect">
            <a:avLst/>
          </a:prstGeom>
          <a:noFill/>
        </p:spPr>
        <p:txBody>
          <a:bodyPr wrap="none" lIns="36576" tIns="9144" rIns="36576" bIns="9144" rtlCol="0">
            <a:spAutoFit/>
          </a:bodyPr>
          <a:lstStyle/>
          <a:p>
            <a:r>
              <a:rPr lang="en-US" sz="1050" b="1" dirty="0"/>
              <a:t>Gammas</a:t>
            </a:r>
          </a:p>
        </p:txBody>
      </p:sp>
    </p:spTree>
    <p:extLst>
      <p:ext uri="{BB962C8B-B14F-4D97-AF65-F5344CB8AC3E}">
        <p14:creationId xmlns:p14="http://schemas.microsoft.com/office/powerpoint/2010/main" val="8123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3F35C-DEFC-4632-9926-FC93EA8B5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DC6D9-9F58-4C67-A409-84885EAA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DTOTR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D1BAF-C50F-4823-8368-AB907CD030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123950"/>
            <a:ext cx="4057757" cy="360787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DTOTR1</a:t>
            </a:r>
          </a:p>
          <a:p>
            <a:pPr marL="800100" lvl="1" indent="-342900"/>
            <a:r>
              <a:rPr lang="en-US" dirty="0"/>
              <a:t>High resolution in-vacuum profile monitor</a:t>
            </a:r>
          </a:p>
          <a:p>
            <a:pPr marL="800100" lvl="1" indent="-342900"/>
            <a:r>
              <a:rPr lang="en-US" dirty="0"/>
              <a:t>Used for TCAV measurements, butterfly emittance, </a:t>
            </a:r>
            <a:r>
              <a:rPr lang="en-US" dirty="0" err="1"/>
              <a:t>etc</a:t>
            </a:r>
            <a:endParaRPr lang="en-US" dirty="0"/>
          </a:p>
          <a:p>
            <a:pPr marL="1033463" lvl="2" indent="-342900"/>
            <a:r>
              <a:rPr lang="en-US" dirty="0"/>
              <a:t>FOV = 7x7 mm</a:t>
            </a:r>
          </a:p>
          <a:p>
            <a:pPr marL="1033463" lvl="2" indent="-342900"/>
            <a:r>
              <a:rPr lang="en-US" dirty="0"/>
              <a:t>Resolution 4.5 µm </a:t>
            </a:r>
            <a:r>
              <a:rPr lang="en-US" dirty="0">
                <a:sym typeface="Wingdings" panose="05000000000000000000" pitchFamily="2" charset="2"/>
              </a:rPr>
              <a:t> 0.01% energy resolution</a:t>
            </a:r>
          </a:p>
          <a:p>
            <a:pPr marL="1033463" lvl="2" indent="-342900"/>
            <a:endParaRPr lang="en-US" dirty="0"/>
          </a:p>
          <a:p>
            <a:r>
              <a:rPr lang="en-US" dirty="0"/>
              <a:t>DTOTR2</a:t>
            </a:r>
          </a:p>
          <a:p>
            <a:pPr marL="800100" lvl="1" indent="-342900"/>
            <a:r>
              <a:rPr lang="en-US" dirty="0"/>
              <a:t>Larger field of view option as DTOTR1 (for alignment,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800100" lvl="1" indent="-342900"/>
            <a:r>
              <a:rPr lang="en-US" dirty="0"/>
              <a:t>40mm Ø YAG disk, 30 µm pixel size</a:t>
            </a:r>
          </a:p>
          <a:p>
            <a:pPr marL="1033463" lvl="2" indent="-342900"/>
            <a:r>
              <a:rPr lang="en-US" dirty="0"/>
              <a:t>FOV = 40x25 mm</a:t>
            </a:r>
          </a:p>
          <a:p>
            <a:pPr marL="800100" lvl="1" indent="-342900"/>
            <a:r>
              <a:rPr lang="en-US" dirty="0"/>
              <a:t>Can view YAG simultaneously with DTOTR1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CBBE15-37D4-44CE-9571-84F0077E30D8}"/>
              </a:ext>
            </a:extLst>
          </p:cNvPr>
          <p:cNvGrpSpPr/>
          <p:nvPr/>
        </p:nvGrpSpPr>
        <p:grpSpPr>
          <a:xfrm>
            <a:off x="6629399" y="971550"/>
            <a:ext cx="2412275" cy="4085388"/>
            <a:chOff x="5037265" y="971550"/>
            <a:chExt cx="4004410" cy="6781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2D0FA3-88B6-488A-9222-9DCC739D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5880" y="971550"/>
              <a:ext cx="3905795" cy="32865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C1DFB2-61EA-47B7-BD30-5A029F25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265" y="4438187"/>
              <a:ext cx="3972479" cy="331516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EE69D6-F2A1-4FD2-A028-27EF695BC55A}"/>
              </a:ext>
            </a:extLst>
          </p:cNvPr>
          <p:cNvSpPr txBox="1"/>
          <p:nvPr/>
        </p:nvSpPr>
        <p:spPr>
          <a:xfrm>
            <a:off x="6902581" y="1063823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DTOTR1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238E9-3C2A-495D-B6EB-D53DF3FB1E13}"/>
              </a:ext>
            </a:extLst>
          </p:cNvPr>
          <p:cNvSpPr txBox="1"/>
          <p:nvPr/>
        </p:nvSpPr>
        <p:spPr>
          <a:xfrm>
            <a:off x="6934200" y="3181350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DTOTR2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974C40-534B-4B84-83FC-0D819B28E115}"/>
              </a:ext>
            </a:extLst>
          </p:cNvPr>
          <p:cNvGrpSpPr/>
          <p:nvPr/>
        </p:nvGrpSpPr>
        <p:grpSpPr>
          <a:xfrm>
            <a:off x="4705243" y="1228316"/>
            <a:ext cx="1837197" cy="3783862"/>
            <a:chOff x="715329" y="1542687"/>
            <a:chExt cx="1576112" cy="32461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1C48DF-1DF6-4329-8561-083B6A74C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57" t="11817" r="66931"/>
            <a:stretch/>
          </p:blipFill>
          <p:spPr>
            <a:xfrm>
              <a:off x="715330" y="1542687"/>
              <a:ext cx="1576111" cy="324613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E5C449-6A2C-4551-94D8-C06E0526C61E}"/>
                </a:ext>
              </a:extLst>
            </p:cNvPr>
            <p:cNvGrpSpPr/>
            <p:nvPr/>
          </p:nvGrpSpPr>
          <p:grpSpPr>
            <a:xfrm>
              <a:off x="715329" y="2025519"/>
              <a:ext cx="1174998" cy="2638600"/>
              <a:chOff x="1016447" y="1986478"/>
              <a:chExt cx="1439668" cy="323294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0C3D8-A904-40D5-A7F1-907663C8620C}"/>
                  </a:ext>
                </a:extLst>
              </p:cNvPr>
              <p:cNvSpPr txBox="1"/>
              <p:nvPr/>
            </p:nvSpPr>
            <p:spPr>
              <a:xfrm rot="16200000">
                <a:off x="1567868" y="2315957"/>
                <a:ext cx="1032963" cy="37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DTOTR1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EE66BD-52DE-44DF-B2FF-AE892C8F0D83}"/>
                  </a:ext>
                </a:extLst>
              </p:cNvPr>
              <p:cNvSpPr txBox="1"/>
              <p:nvPr/>
            </p:nvSpPr>
            <p:spPr>
              <a:xfrm rot="16200000">
                <a:off x="1632400" y="4515941"/>
                <a:ext cx="1032963" cy="37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DTOTR2</a:t>
                </a:r>
              </a:p>
            </p:txBody>
          </p:sp>
          <p:sp>
            <p:nvSpPr>
              <p:cNvPr id="24" name="Right Arrow 17">
                <a:extLst>
                  <a:ext uri="{FF2B5EF4-FFF2-40B4-BE49-F238E27FC236}">
                    <a16:creationId xmlns:a16="http://schemas.microsoft.com/office/drawing/2014/main" id="{BF61391A-7A65-4305-91BF-C99D34FC9884}"/>
                  </a:ext>
                </a:extLst>
              </p:cNvPr>
              <p:cNvSpPr/>
              <p:nvPr/>
            </p:nvSpPr>
            <p:spPr>
              <a:xfrm>
                <a:off x="1016447" y="3200869"/>
                <a:ext cx="1439668" cy="331583"/>
              </a:xfrm>
              <a:prstGeom prst="rightArrow">
                <a:avLst>
                  <a:gd name="adj1" fmla="val 56857"/>
                  <a:gd name="adj2" fmla="val 4776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    Beam Direction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841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BA708-58AC-45AC-947C-F7E4509DF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CF4BE-D0FC-4F66-B016-36FD3C3B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DTOTR Expected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5EB25-1420-4815-B085-3093D379E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1" y="1160590"/>
            <a:ext cx="4737792" cy="357123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Single shot emittance measurement</a:t>
            </a:r>
          </a:p>
          <a:p>
            <a:pPr marL="800100" lvl="1" indent="-342900"/>
            <a:r>
              <a:rPr lang="en-US" dirty="0"/>
              <a:t>Expected Resolution:  &lt;5% emittance resolution for measuring matched beams at plasma exit</a:t>
            </a:r>
          </a:p>
          <a:p>
            <a:pPr marL="800100" lvl="1" indent="-342900"/>
            <a:r>
              <a:rPr lang="en-US" dirty="0"/>
              <a:t>Limitations: Phase mismatch and existing correlations</a:t>
            </a:r>
          </a:p>
          <a:p>
            <a:pPr marL="1257300" lvl="3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Dispersive quad scan emittance measurement</a:t>
            </a:r>
          </a:p>
          <a:p>
            <a:pPr marL="800100" lvl="1" indent="-342900"/>
            <a:r>
              <a:rPr lang="en-US" dirty="0"/>
              <a:t>Provides energy dependency of emittance and measurement of low energy spread beams</a:t>
            </a:r>
          </a:p>
          <a:p>
            <a:pPr marL="800100" lvl="1" indent="-342900"/>
            <a:r>
              <a:rPr lang="en-US" dirty="0"/>
              <a:t>Limitations: requires multi-shot stability</a:t>
            </a:r>
          </a:p>
          <a:p>
            <a:pPr marL="1257300" lvl="3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2-D longitudinal phase space</a:t>
            </a:r>
          </a:p>
          <a:p>
            <a:pPr marL="800100" lvl="1" indent="-342900"/>
            <a:r>
              <a:rPr lang="en-US" dirty="0"/>
              <a:t>Will be used with M.L. techniques to train a virtual diagnostic to provide a non-invasive estimate of the LPS for every shot (C. Emma)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9C60A1-7158-4E05-8DA2-93212358C88B}"/>
              </a:ext>
            </a:extLst>
          </p:cNvPr>
          <p:cNvGrpSpPr/>
          <p:nvPr/>
        </p:nvGrpSpPr>
        <p:grpSpPr>
          <a:xfrm>
            <a:off x="5170905" y="895350"/>
            <a:ext cx="4135921" cy="2373443"/>
            <a:chOff x="5170905" y="895350"/>
            <a:chExt cx="4135921" cy="23734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4F6BA3-6E00-4368-9225-3E7F3B49462B}"/>
                </a:ext>
              </a:extLst>
            </p:cNvPr>
            <p:cNvGrpSpPr/>
            <p:nvPr/>
          </p:nvGrpSpPr>
          <p:grpSpPr>
            <a:xfrm>
              <a:off x="5170905" y="895350"/>
              <a:ext cx="2020635" cy="2373443"/>
              <a:chOff x="6952795" y="1629182"/>
              <a:chExt cx="4893982" cy="574848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3D26AA5-57AF-45BF-9611-F6032EA4A667}"/>
                  </a:ext>
                </a:extLst>
              </p:cNvPr>
              <p:cNvGrpSpPr/>
              <p:nvPr/>
            </p:nvGrpSpPr>
            <p:grpSpPr>
              <a:xfrm>
                <a:off x="6952795" y="1629182"/>
                <a:ext cx="4893982" cy="5748481"/>
                <a:chOff x="7173133" y="1712953"/>
                <a:chExt cx="4893982" cy="5748481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307AD527-33BF-4325-AE75-86F6DC9CD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73133" y="1749297"/>
                  <a:ext cx="4893982" cy="571213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8E5BCEA-AC46-43E4-B461-A474BAD77A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47838" y="1712953"/>
                      <a:ext cx="3598564" cy="4630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94" b="1" dirty="0">
                          <a:solidFill>
                            <a:schemeClr val="tx1"/>
                          </a:solidFill>
                        </a:rPr>
                        <a:t>DTOTR1: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794" b="1" dirty="0">
                          <a:solidFill>
                            <a:schemeClr val="tx1"/>
                          </a:solidFill>
                        </a:rPr>
                        <a:t>µm,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794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794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794" b="1" dirty="0">
                          <a:solidFill>
                            <a:schemeClr val="tx1"/>
                          </a:solidFill>
                        </a:rPr>
                        <a:t>cm</a:t>
                      </a: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8E5BCEA-AC46-43E4-B461-A474BAD77A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7838" y="1712953"/>
                      <a:ext cx="3598564" cy="4630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8607" b="-225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752E5E4-BFE6-4357-94D0-845C84D0E1F7}"/>
                  </a:ext>
                </a:extLst>
              </p:cNvPr>
              <p:cNvCxnSpPr/>
              <p:nvPr/>
            </p:nvCxnSpPr>
            <p:spPr>
              <a:xfrm flipV="1">
                <a:off x="8839200" y="2786743"/>
                <a:ext cx="0" cy="3701143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1663C9C-12FE-43E4-B61E-0FB6CBBD305E}"/>
                  </a:ext>
                </a:extLst>
              </p:cNvPr>
              <p:cNvCxnSpPr/>
              <p:nvPr/>
            </p:nvCxnSpPr>
            <p:spPr>
              <a:xfrm flipV="1">
                <a:off x="10116457" y="2757716"/>
                <a:ext cx="0" cy="217714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CEB733A-B8A2-44B4-BF79-37A6B7C71D89}"/>
                  </a:ext>
                </a:extLst>
              </p:cNvPr>
              <p:cNvCxnSpPr/>
              <p:nvPr/>
            </p:nvCxnSpPr>
            <p:spPr>
              <a:xfrm flipV="1">
                <a:off x="10109203" y="5702300"/>
                <a:ext cx="0" cy="785587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D59AB3-5812-4643-A8D5-32C0A058ED9F}"/>
                </a:ext>
              </a:extLst>
            </p:cNvPr>
            <p:cNvGrpSpPr/>
            <p:nvPr/>
          </p:nvGrpSpPr>
          <p:grpSpPr>
            <a:xfrm>
              <a:off x="7187112" y="1160591"/>
              <a:ext cx="2119714" cy="1592641"/>
              <a:chOff x="6934200" y="3554740"/>
              <a:chExt cx="2119714" cy="159264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3E3EDAF-6BF5-4C70-B1EB-9756104F4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4200" y="3554740"/>
                <a:ext cx="2088364" cy="159264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CD3845C-819F-436A-88DD-884BFD4BEF97}"/>
                      </a:ext>
                    </a:extLst>
                  </p:cNvPr>
                  <p:cNvSpPr txBox="1"/>
                  <p:nvPr/>
                </p:nvSpPr>
                <p:spPr>
                  <a:xfrm>
                    <a:off x="7254240" y="4595396"/>
                    <a:ext cx="179967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>
                        <a:solidFill>
                          <a:schemeClr val="tx1"/>
                        </a:solidFill>
                      </a:rPr>
                      <a:t>Input: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=19.4 </m:t>
                        </m:r>
                      </m:oMath>
                    </a14:m>
                    <a:r>
                      <a:rPr lang="en-US" sz="800" dirty="0">
                        <a:solidFill>
                          <a:schemeClr val="tx1"/>
                        </a:solidFill>
                      </a:rPr>
                      <a:t>µm  </a:t>
                    </a:r>
                    <a14:m>
                      <m:oMath xmlns:m="http://schemas.openxmlformats.org/officeDocument/2006/math"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=19 </m:t>
                        </m:r>
                      </m:oMath>
                    </a14:m>
                    <a:r>
                      <a:rPr lang="en-US" sz="800" dirty="0">
                        <a:solidFill>
                          <a:schemeClr val="tx1"/>
                        </a:solidFill>
                      </a:rPr>
                      <a:t>cm</a:t>
                    </a:r>
                  </a:p>
                  <a:p>
                    <a:r>
                      <a:rPr lang="en-US" sz="800" b="1" dirty="0">
                        <a:solidFill>
                          <a:schemeClr val="tx1"/>
                        </a:solidFill>
                      </a:rPr>
                      <a:t>Fit: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=21.2 </m:t>
                        </m:r>
                      </m:oMath>
                    </a14:m>
                    <a:r>
                      <a:rPr lang="en-US" sz="800" dirty="0">
                        <a:solidFill>
                          <a:schemeClr val="tx1"/>
                        </a:solidFill>
                      </a:rPr>
                      <a:t>µm  </a:t>
                    </a:r>
                    <a14:m>
                      <m:oMath xmlns:m="http://schemas.openxmlformats.org/officeDocument/2006/math"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=17 </m:t>
                        </m:r>
                      </m:oMath>
                    </a14:m>
                    <a:r>
                      <a:rPr lang="en-US" sz="800" dirty="0">
                        <a:solidFill>
                          <a:schemeClr val="tx1"/>
                        </a:solidFill>
                      </a:rPr>
                      <a:t>cm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CD3845C-819F-436A-88DD-884BFD4BEF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240" y="4595396"/>
                    <a:ext cx="1799674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C6C73C-8B66-4E09-A466-87F8155E3C89}"/>
              </a:ext>
            </a:extLst>
          </p:cNvPr>
          <p:cNvGrpSpPr/>
          <p:nvPr/>
        </p:nvGrpSpPr>
        <p:grpSpPr>
          <a:xfrm>
            <a:off x="5298874" y="3264854"/>
            <a:ext cx="3644711" cy="1844356"/>
            <a:chOff x="4816545" y="2954272"/>
            <a:chExt cx="3644711" cy="18443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2458BC-9664-4BD3-B645-7E5B48F12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3077" y="3091645"/>
              <a:ext cx="1805104" cy="17069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7BA08B-CE06-4E0E-840B-CE44AB1BA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6563" y="3072594"/>
              <a:ext cx="1889453" cy="169575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E53EAD-0AFC-4BE3-A311-501E21E15A74}"/>
                </a:ext>
              </a:extLst>
            </p:cNvPr>
            <p:cNvSpPr/>
            <p:nvPr/>
          </p:nvSpPr>
          <p:spPr>
            <a:xfrm>
              <a:off x="4816545" y="3059334"/>
              <a:ext cx="1711526" cy="15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DTOTR1 – 2 Bunch w. XTCAV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D717BB-C61D-4F21-9B04-6BE278773095}"/>
                </a:ext>
              </a:extLst>
            </p:cNvPr>
            <p:cNvSpPr/>
            <p:nvPr/>
          </p:nvSpPr>
          <p:spPr>
            <a:xfrm>
              <a:off x="6876490" y="3088987"/>
              <a:ext cx="1350381" cy="244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5F6591C-1E9C-451D-806F-AB20CFBB0FCC}"/>
                    </a:ext>
                  </a:extLst>
                </p:cNvPr>
                <p:cNvSpPr txBox="1"/>
                <p:nvPr/>
              </p:nvSpPr>
              <p:spPr>
                <a:xfrm>
                  <a:off x="6652940" y="2954272"/>
                  <a:ext cx="1808316" cy="399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27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b>
                      </m:sSub>
                    </m:oMath>
                  </a14:m>
                  <a:r>
                    <a:rPr lang="en-US" sz="927" dirty="0">
                      <a:solidFill>
                        <a:schemeClr val="tx1"/>
                      </a:solidFill>
                    </a:rPr>
                    <a:t> = 26 kA,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𝐷𝑟𝑖𝑣𝑒</m:t>
                          </m:r>
                        </m:sub>
                      </m:sSub>
                    </m:oMath>
                  </a14:m>
                  <a:r>
                    <a:rPr lang="en-US" sz="927" dirty="0">
                      <a:solidFill>
                        <a:schemeClr val="tx1"/>
                      </a:solidFill>
                    </a:rPr>
                    <a:t> = 65 kA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b>
                      </m:sSub>
                    </m:oMath>
                  </a14:m>
                  <a:r>
                    <a:rPr lang="en-US" sz="927" dirty="0">
                      <a:solidFill>
                        <a:schemeClr val="tx1"/>
                      </a:solidFill>
                    </a:rPr>
                    <a:t> = 17 kA,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𝑊𝑖𝑡</m:t>
                          </m:r>
                          <m:r>
                            <a:rPr lang="en-US" sz="92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a14:m>
                  <a:r>
                    <a:rPr lang="en-US" sz="927" dirty="0">
                      <a:solidFill>
                        <a:schemeClr val="tx1"/>
                      </a:solidFill>
                    </a:rPr>
                    <a:t> = 31 kA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5F6591C-1E9C-451D-806F-AB20CFBB0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940" y="2954272"/>
                  <a:ext cx="1808316" cy="399084"/>
                </a:xfrm>
                <a:prstGeom prst="rect">
                  <a:avLst/>
                </a:prstGeom>
                <a:blipFill>
                  <a:blip r:embed="rId9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FF575-FECA-4EB4-B349-D61D72101F2B}"/>
              </a:ext>
            </a:extLst>
          </p:cNvPr>
          <p:cNvCxnSpPr/>
          <p:nvPr/>
        </p:nvCxnSpPr>
        <p:spPr>
          <a:xfrm>
            <a:off x="5298874" y="3257550"/>
            <a:ext cx="3586208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63B174-14CE-4FCF-A98A-BED8D6CB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17" y="3181350"/>
            <a:ext cx="4097583" cy="19754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82D6D2-7A2D-4E0A-8BCF-85A233DC2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BD324-B37B-47F9-810E-3F152F84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DTOTR Initial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DE47A-B304-4A32-994B-7304BE0D4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325" y="1228724"/>
            <a:ext cx="4615814" cy="35031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Dump table beam diagnostics beam commissioning shifts in August, December 2021</a:t>
            </a:r>
          </a:p>
          <a:p>
            <a:pPr marL="1257300" lvl="3" indent="-342900"/>
            <a:endParaRPr lang="en-US" dirty="0"/>
          </a:p>
          <a:p>
            <a:r>
              <a:rPr lang="en-US" dirty="0"/>
              <a:t>Plots show analysis from data collected on DTOTR2 in Aug 2021 run</a:t>
            </a:r>
          </a:p>
          <a:p>
            <a:pPr marL="800100" lvl="1" indent="-342900"/>
            <a:r>
              <a:rPr lang="en-US" dirty="0"/>
              <a:t>Calibration of energy axis on dump diagnostics</a:t>
            </a:r>
          </a:p>
          <a:p>
            <a:pPr marL="800100" lvl="1" indent="-342900"/>
            <a:r>
              <a:rPr lang="en-US" dirty="0"/>
              <a:t>Measurement of energy spectrum</a:t>
            </a:r>
          </a:p>
          <a:p>
            <a:pPr marL="800100" lvl="1" indent="-342900"/>
            <a:r>
              <a:rPr lang="en-US" dirty="0"/>
              <a:t>Butterfly image captured, however in non-ideal beam and optics configuration</a:t>
            </a:r>
          </a:p>
          <a:p>
            <a:pPr marL="1033463" lvl="2" indent="-342900"/>
            <a:endParaRPr lang="en-US" dirty="0"/>
          </a:p>
          <a:p>
            <a:pPr marL="342900" indent="-342900"/>
            <a:r>
              <a:rPr lang="en-US" i="1" dirty="0"/>
              <a:t>Shift plans written up to redo these and other</a:t>
            </a:r>
          </a:p>
          <a:p>
            <a:pPr marL="342900" indent="-342900"/>
            <a:r>
              <a:rPr lang="en-US" i="1" dirty="0"/>
              <a:t>measurements within next 2 weeks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7CC02-4B69-44FA-9DFB-47E83D1E6841}"/>
              </a:ext>
            </a:extLst>
          </p:cNvPr>
          <p:cNvSpPr txBox="1"/>
          <p:nvPr/>
        </p:nvSpPr>
        <p:spPr>
          <a:xfrm>
            <a:off x="5105399" y="-66929"/>
            <a:ext cx="40386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Energy Spectrum Measurement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B22899-46FD-46BA-8ABC-59B714D5F22A}"/>
              </a:ext>
            </a:extLst>
          </p:cNvPr>
          <p:cNvSpPr txBox="1"/>
          <p:nvPr/>
        </p:nvSpPr>
        <p:spPr>
          <a:xfrm>
            <a:off x="5040773" y="3019425"/>
            <a:ext cx="4027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                       Butterfly Pre-processing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3AFA7-162A-4540-A379-1B93996E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99" y="240848"/>
            <a:ext cx="4029868" cy="2756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CFCE1B-12F0-43CF-9B55-F8D2265E4621}"/>
              </a:ext>
            </a:extLst>
          </p:cNvPr>
          <p:cNvCxnSpPr>
            <a:cxnSpLocks/>
          </p:cNvCxnSpPr>
          <p:nvPr/>
        </p:nvCxnSpPr>
        <p:spPr>
          <a:xfrm flipV="1">
            <a:off x="5715000" y="2697480"/>
            <a:ext cx="1826895" cy="63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5A3AAA-E010-4D1D-9C49-CC3CC0CF26BC}"/>
              </a:ext>
            </a:extLst>
          </p:cNvPr>
          <p:cNvCxnSpPr>
            <a:cxnSpLocks/>
          </p:cNvCxnSpPr>
          <p:nvPr/>
        </p:nvCxnSpPr>
        <p:spPr>
          <a:xfrm flipH="1" flipV="1">
            <a:off x="8357798" y="2697480"/>
            <a:ext cx="572842" cy="66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380875-74D0-4A49-877E-20B146F7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48" y="3124758"/>
            <a:ext cx="4138968" cy="18163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D506F-69FB-4A76-BD72-14582548E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549CFC-0183-417F-922B-E34D70AB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 Spectrometer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B10B-DBB1-4672-BA07-9A56CAEABB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600" y="969255"/>
            <a:ext cx="4445000" cy="380317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Specifications: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Images the </a:t>
            </a:r>
            <a:r>
              <a:rPr lang="en-US" dirty="0" err="1"/>
              <a:t>cherenkov</a:t>
            </a:r>
            <a:r>
              <a:rPr lang="en-US" dirty="0"/>
              <a:t> radiation emitted within a gap between 2 silicon wafers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FOV = 4.5 x 12cm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Imaging resolution = ~230 µm </a:t>
            </a:r>
            <a:r>
              <a:rPr lang="en-US" dirty="0">
                <a:sym typeface="Wingdings" panose="05000000000000000000" pitchFamily="2" charset="2"/>
              </a:rPr>
              <a:t> 0.4% energy res.</a:t>
            </a:r>
          </a:p>
          <a:p>
            <a:pPr marL="1257300" lvl="3" indent="-342900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large FOV makes CHER the main electron energy spectrometer</a:t>
            </a:r>
          </a:p>
          <a:p>
            <a:pPr marL="628650" lvl="1" indent="-342900">
              <a:tabLst>
                <a:tab pos="628650" algn="l"/>
              </a:tabLst>
            </a:pPr>
            <a:r>
              <a:rPr lang="en-US" dirty="0">
                <a:sym typeface="Wingdings" panose="05000000000000000000" pitchFamily="2" charset="2"/>
              </a:rPr>
              <a:t>This will be key to showing Chan’s first goal of energy depletion of the drive bunch.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Online, but requires calibration, and characterization of the light collection efficiency across the field of view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30100-5024-423A-B8AC-D941C4E4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48" y="259288"/>
            <a:ext cx="4096335" cy="2543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A80A4B-5B67-445B-BA51-41D54F4F878F}"/>
              </a:ext>
            </a:extLst>
          </p:cNvPr>
          <p:cNvSpPr txBox="1"/>
          <p:nvPr/>
        </p:nvSpPr>
        <p:spPr>
          <a:xfrm>
            <a:off x="5763844" y="5372"/>
            <a:ext cx="31212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dirty="0">
                <a:effectLst/>
                <a:latin typeface="Arial" panose="020B0604020202020204" pitchFamily="34" charset="0"/>
              </a:rPr>
              <a:t>E200 Piecewise spectral measurement</a:t>
            </a:r>
            <a:endParaRPr lang="en-US" sz="105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456661-335C-4E34-8C93-02BBA5984646}"/>
              </a:ext>
            </a:extLst>
          </p:cNvPr>
          <p:cNvSpPr txBox="1"/>
          <p:nvPr/>
        </p:nvSpPr>
        <p:spPr>
          <a:xfrm>
            <a:off x="5929966" y="2870842"/>
            <a:ext cx="31212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dirty="0">
                <a:effectLst/>
                <a:latin typeface="Arial" panose="020B0604020202020204" pitchFamily="34" charset="0"/>
              </a:rPr>
              <a:t>CHER Optical </a:t>
            </a:r>
            <a:r>
              <a:rPr lang="en-US" sz="1050" b="1" i="0" dirty="0" err="1">
                <a:effectLst/>
                <a:latin typeface="Arial" panose="020B0604020202020204" pitchFamily="34" charset="0"/>
              </a:rPr>
              <a:t>Charachterization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14838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9455B-E5A7-4C4A-A7E1-416DD4A16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095F01-4143-41DF-BECE-D1FDA2F3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8311178" cy="564775"/>
          </a:xfrm>
        </p:spPr>
        <p:txBody>
          <a:bodyPr/>
          <a:lstStyle/>
          <a:p>
            <a:r>
              <a:rPr lang="en-US" dirty="0"/>
              <a:t>COTR observations on the dump and IP cameras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6265D-01B0-4C64-8ED4-81B6901407C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400314" y="744719"/>
            <a:ext cx="1916453" cy="14478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34084B-8F55-4E52-899C-5DB5EF75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74" y="2201465"/>
            <a:ext cx="1908083" cy="1456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035A28-A038-4212-A731-36AE51963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541" y="733425"/>
            <a:ext cx="1937375" cy="1477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350D63-307B-45C5-ABA1-856D24153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77" y="2187756"/>
            <a:ext cx="1933190" cy="14645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BF5496-2ED9-4511-86DC-B50B690EDD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53"/>
          <a:stretch/>
        </p:blipFill>
        <p:spPr>
          <a:xfrm>
            <a:off x="5528973" y="2201465"/>
            <a:ext cx="1842795" cy="1456169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5657D51-7EE0-40FE-BA41-142EA28E4A34}"/>
              </a:ext>
            </a:extLst>
          </p:cNvPr>
          <p:cNvSpPr txBox="1">
            <a:spLocks/>
          </p:cNvSpPr>
          <p:nvPr/>
        </p:nvSpPr>
        <p:spPr>
          <a:xfrm>
            <a:off x="137120" y="1009650"/>
            <a:ext cx="2901840" cy="2165350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Intermittent flashes of OTR light seen on various S20 screens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correlated with charge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Flashes can be suppressed by inserting an earlier screen</a:t>
            </a:r>
          </a:p>
          <a:p>
            <a:pPr marL="1033463" lvl="2" indent="-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IPOTR2 and DTOTR2 shown here, but seen on almost all IP and dump OTR cameras</a:t>
            </a:r>
          </a:p>
          <a:p>
            <a:pPr marL="1033463" lvl="2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scaling studies below – COTR can emit orders of magnitude more light than incoherent OTR, so even a small charge spike can overwhelm the normal OTR signal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4DFC97-433E-4C1D-BE6B-48204936108A}"/>
              </a:ext>
            </a:extLst>
          </p:cNvPr>
          <p:cNvSpPr txBox="1"/>
          <p:nvPr/>
        </p:nvSpPr>
        <p:spPr>
          <a:xfrm>
            <a:off x="7504398" y="1544925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No other screens in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41A69A-BF78-4C56-A0D9-6FDAA00A0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577" y="3681789"/>
            <a:ext cx="1793266" cy="1469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39FF4B-ADDA-4B16-B950-5D5104397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5873" y="3685998"/>
            <a:ext cx="1805895" cy="146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210AB8-739A-497F-9F22-235EBB66E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9114" y="3694524"/>
            <a:ext cx="1801687" cy="14775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D6EED4-6048-4B9A-9BF1-50E61ABB5152}"/>
              </a:ext>
            </a:extLst>
          </p:cNvPr>
          <p:cNvSpPr txBox="1"/>
          <p:nvPr/>
        </p:nvSpPr>
        <p:spPr>
          <a:xfrm>
            <a:off x="3575966" y="1821477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S10 screen 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894A04-1025-48EE-890A-462155F48CAD}"/>
              </a:ext>
            </a:extLst>
          </p:cNvPr>
          <p:cNvSpPr txBox="1"/>
          <p:nvPr/>
        </p:nvSpPr>
        <p:spPr>
          <a:xfrm rot="16200000">
            <a:off x="2926540" y="4222323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DTOTR2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6543F-3E2B-4F8D-9D5A-0F5CF8227247}"/>
              </a:ext>
            </a:extLst>
          </p:cNvPr>
          <p:cNvSpPr txBox="1"/>
          <p:nvPr/>
        </p:nvSpPr>
        <p:spPr>
          <a:xfrm rot="16200000">
            <a:off x="2945895" y="274574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IPOTR2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0D38A-A978-4BFE-813F-0C419F40955B}"/>
              </a:ext>
            </a:extLst>
          </p:cNvPr>
          <p:cNvSpPr txBox="1"/>
          <p:nvPr/>
        </p:nvSpPr>
        <p:spPr>
          <a:xfrm rot="16200000">
            <a:off x="2945895" y="138204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IPOTR2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55FE7-AF3D-4CF3-BA64-2892D079340F}"/>
              </a:ext>
            </a:extLst>
          </p:cNvPr>
          <p:cNvSpPr txBox="1"/>
          <p:nvPr/>
        </p:nvSpPr>
        <p:spPr>
          <a:xfrm>
            <a:off x="3573780" y="3257550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S10 screen 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8C1FA9-B0D2-4C58-8056-0CAD7C5A0D28}"/>
              </a:ext>
            </a:extLst>
          </p:cNvPr>
          <p:cNvSpPr txBox="1"/>
          <p:nvPr/>
        </p:nvSpPr>
        <p:spPr>
          <a:xfrm>
            <a:off x="3602669" y="4738688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IPOTR2 screen 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6B3B53-08C6-442B-947A-602CFF4E5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44" y="3105150"/>
            <a:ext cx="3200400" cy="180628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B14AE0-5DEF-47A8-8934-7D2C56A5D2A7}"/>
              </a:ext>
            </a:extLst>
          </p:cNvPr>
          <p:cNvCxnSpPr>
            <a:cxnSpLocks/>
          </p:cNvCxnSpPr>
          <p:nvPr/>
        </p:nvCxnSpPr>
        <p:spPr>
          <a:xfrm flipV="1">
            <a:off x="5410200" y="798406"/>
            <a:ext cx="0" cy="411303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5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AD246-BCD5-410B-B69A-EFEEA2FF9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067C7B-72A0-4925-8E6F-EDA290DC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COTR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8285F-B7D5-4B31-B52A-E24C2C5C82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8010" y="1088432"/>
            <a:ext cx="5257800" cy="379914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Laser heater – as Claudio covered</a:t>
            </a:r>
          </a:p>
          <a:p>
            <a:pPr marL="914400" lvl="1" indent="-457200"/>
            <a:r>
              <a:rPr lang="en-US" dirty="0"/>
              <a:t>Will inhibit COTR from microbunching altogether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blue pass filters on cameras</a:t>
            </a:r>
          </a:p>
          <a:p>
            <a:pPr marL="914400" lvl="1" indent="-457200"/>
            <a:r>
              <a:rPr lang="en-US" dirty="0"/>
              <a:t>Will block longer wavelengths of light that start emitting coherently first</a:t>
            </a:r>
          </a:p>
          <a:p>
            <a:pPr marL="1147763" lvl="2" indent="-457200"/>
            <a:r>
              <a:rPr lang="en-US" sz="1800" i="1" dirty="0"/>
              <a:t>Filters installed on IPOTR2 camera to test at next opportunity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Color camera</a:t>
            </a:r>
          </a:p>
          <a:p>
            <a:pPr marL="914400" lvl="1" indent="-457200"/>
            <a:r>
              <a:rPr lang="en-US" dirty="0"/>
              <a:t>Can get cool color images so we can see the</a:t>
            </a:r>
            <a:br>
              <a:rPr lang="en-US" dirty="0"/>
            </a:br>
            <a:r>
              <a:rPr lang="en-US" dirty="0"/>
              <a:t>color content of COTR</a:t>
            </a:r>
          </a:p>
          <a:p>
            <a:pPr marL="1147763" lvl="2" indent="-457200"/>
            <a:r>
              <a:rPr lang="en-US" sz="1700" i="1" dirty="0"/>
              <a:t>Have the camera, but requires some additional hardware. Will replace USOTR with color camera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OTR rejection techniques:</a:t>
            </a:r>
          </a:p>
          <a:p>
            <a:pPr marL="914400" lvl="1" indent="-457200"/>
            <a:r>
              <a:rPr lang="en-US" dirty="0"/>
              <a:t>Reject all OTR light and image only scintillator light</a:t>
            </a:r>
          </a:p>
          <a:p>
            <a:pPr marL="1147763" lvl="2" indent="-457200">
              <a:buFont typeface="+mj-lt"/>
              <a:buAutoNum type="alphaLcParenR"/>
            </a:pPr>
            <a:r>
              <a:rPr lang="en-US" dirty="0"/>
              <a:t>Off axis scintillator imaging</a:t>
            </a:r>
          </a:p>
          <a:p>
            <a:pPr marL="1147763" lvl="2" indent="-457200">
              <a:buFont typeface="+mj-lt"/>
              <a:buAutoNum type="alphaLcParenR"/>
            </a:pPr>
            <a:r>
              <a:rPr lang="en-US" dirty="0"/>
              <a:t>Time delayed scintillator imaging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2BB248-26B9-45BA-977E-DC74AC928C01}"/>
              </a:ext>
            </a:extLst>
          </p:cNvPr>
          <p:cNvGrpSpPr/>
          <p:nvPr/>
        </p:nvGrpSpPr>
        <p:grpSpPr>
          <a:xfrm>
            <a:off x="5638800" y="895350"/>
            <a:ext cx="1430587" cy="1883504"/>
            <a:chOff x="5472069" y="895350"/>
            <a:chExt cx="1430587" cy="188350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23C374B-2A1B-485C-95CF-F94256506690}"/>
                </a:ext>
              </a:extLst>
            </p:cNvPr>
            <p:cNvSpPr/>
            <p:nvPr/>
          </p:nvSpPr>
          <p:spPr>
            <a:xfrm>
              <a:off x="6190439" y="1431223"/>
              <a:ext cx="360341" cy="3559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9E806-9A48-4944-937B-A291B69BF0C1}"/>
                </a:ext>
              </a:extLst>
            </p:cNvPr>
            <p:cNvSpPr/>
            <p:nvPr/>
          </p:nvSpPr>
          <p:spPr>
            <a:xfrm rot="19148482">
              <a:off x="6377595" y="1318968"/>
              <a:ext cx="92069" cy="600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A981CD-DC7C-46D2-8DB2-9B5F51ECAD7F}"/>
                </a:ext>
              </a:extLst>
            </p:cNvPr>
            <p:cNvCxnSpPr>
              <a:cxnSpLocks/>
            </p:cNvCxnSpPr>
            <p:nvPr/>
          </p:nvCxnSpPr>
          <p:spPr>
            <a:xfrm>
              <a:off x="5932887" y="1613088"/>
              <a:ext cx="969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08336-2E0D-4F5B-B546-6CFED4F16969}"/>
                </a:ext>
              </a:extLst>
            </p:cNvPr>
            <p:cNvSpPr txBox="1"/>
            <p:nvPr/>
          </p:nvSpPr>
          <p:spPr>
            <a:xfrm>
              <a:off x="5730011" y="895350"/>
              <a:ext cx="11726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Current YAG screen setup: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FD9F98-44DC-447F-AFE0-76B8601468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788" y="1613088"/>
              <a:ext cx="15822" cy="8150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CC3369-3D71-4531-9203-8FCAB44408E3}"/>
                </a:ext>
              </a:extLst>
            </p:cNvPr>
            <p:cNvSpPr/>
            <p:nvPr/>
          </p:nvSpPr>
          <p:spPr>
            <a:xfrm>
              <a:off x="6215071" y="2189267"/>
              <a:ext cx="293154" cy="7912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49A0DF-CB50-43CF-9F9F-0700CFF75DE4}"/>
                </a:ext>
              </a:extLst>
            </p:cNvPr>
            <p:cNvGrpSpPr/>
            <p:nvPr/>
          </p:nvGrpSpPr>
          <p:grpSpPr>
            <a:xfrm>
              <a:off x="6240992" y="2399253"/>
              <a:ext cx="227590" cy="376559"/>
              <a:chOff x="4608611" y="2876550"/>
              <a:chExt cx="307777" cy="50923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BCB2A2-4C29-41DD-B939-1C819AD2197C}"/>
                  </a:ext>
                </a:extLst>
              </p:cNvPr>
              <p:cNvSpPr/>
              <p:nvPr/>
            </p:nvSpPr>
            <p:spPr>
              <a:xfrm rot="16200000">
                <a:off x="4572000" y="3041394"/>
                <a:ext cx="381000" cy="3077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D5249B-E227-4672-A5D5-E2F7C52CADEF}"/>
                  </a:ext>
                </a:extLst>
              </p:cNvPr>
              <p:cNvSpPr/>
              <p:nvPr/>
            </p:nvSpPr>
            <p:spPr>
              <a:xfrm rot="16200000">
                <a:off x="4698386" y="2826367"/>
                <a:ext cx="128232" cy="2285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A20391-5C9A-453B-89C3-C1222D61F07D}"/>
                </a:ext>
              </a:extLst>
            </p:cNvPr>
            <p:cNvSpPr/>
            <p:nvPr/>
          </p:nvSpPr>
          <p:spPr>
            <a:xfrm rot="570624">
              <a:off x="6307429" y="1612550"/>
              <a:ext cx="33808" cy="46534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B5FFA0-50C4-4B09-AAA2-E9702C40468A}"/>
                </a:ext>
              </a:extLst>
            </p:cNvPr>
            <p:cNvSpPr/>
            <p:nvPr/>
          </p:nvSpPr>
          <p:spPr>
            <a:xfrm rot="21067668">
              <a:off x="6385539" y="1611659"/>
              <a:ext cx="33808" cy="465349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D1E2D-5DD9-4D25-ADBD-83D90E89C8F0}"/>
                </a:ext>
              </a:extLst>
            </p:cNvPr>
            <p:cNvSpPr txBox="1"/>
            <p:nvPr/>
          </p:nvSpPr>
          <p:spPr>
            <a:xfrm>
              <a:off x="5643636" y="1379830"/>
              <a:ext cx="409188" cy="19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Beam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BCEF55-F2B5-4FE5-A168-AD20242495C5}"/>
                </a:ext>
              </a:extLst>
            </p:cNvPr>
            <p:cNvSpPr txBox="1"/>
            <p:nvPr/>
          </p:nvSpPr>
          <p:spPr>
            <a:xfrm>
              <a:off x="5472069" y="1797213"/>
              <a:ext cx="8813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COTR light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2E5384-D944-4623-A879-7938A45B3117}"/>
                </a:ext>
              </a:extLst>
            </p:cNvPr>
            <p:cNvSpPr txBox="1"/>
            <p:nvPr/>
          </p:nvSpPr>
          <p:spPr>
            <a:xfrm>
              <a:off x="6247328" y="1312337"/>
              <a:ext cx="6184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YAG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2CA5A7-BC8A-4696-A99C-59E89E807F6B}"/>
                </a:ext>
              </a:extLst>
            </p:cNvPr>
            <p:cNvSpPr txBox="1"/>
            <p:nvPr/>
          </p:nvSpPr>
          <p:spPr>
            <a:xfrm>
              <a:off x="5792715" y="2114474"/>
              <a:ext cx="4933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lens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099F6-C70E-4EE3-A1C5-7D23C688914F}"/>
                </a:ext>
              </a:extLst>
            </p:cNvPr>
            <p:cNvSpPr txBox="1"/>
            <p:nvPr/>
          </p:nvSpPr>
          <p:spPr>
            <a:xfrm>
              <a:off x="5643636" y="2524938"/>
              <a:ext cx="6653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camera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DDB03F-E3F2-45C0-884C-55CE892118EE}"/>
              </a:ext>
            </a:extLst>
          </p:cNvPr>
          <p:cNvGrpSpPr/>
          <p:nvPr/>
        </p:nvGrpSpPr>
        <p:grpSpPr>
          <a:xfrm>
            <a:off x="6882811" y="895350"/>
            <a:ext cx="2352665" cy="2092653"/>
            <a:chOff x="6821722" y="895350"/>
            <a:chExt cx="2352665" cy="209265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2C1FF7-D0EE-4FD6-BCC6-92C4049684E4}"/>
                </a:ext>
              </a:extLst>
            </p:cNvPr>
            <p:cNvSpPr/>
            <p:nvPr/>
          </p:nvSpPr>
          <p:spPr>
            <a:xfrm>
              <a:off x="8420781" y="1944039"/>
              <a:ext cx="360341" cy="3559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C48B1B-2AAC-45B8-9DFE-97F951CE0335}"/>
                </a:ext>
              </a:extLst>
            </p:cNvPr>
            <p:cNvSpPr/>
            <p:nvPr/>
          </p:nvSpPr>
          <p:spPr>
            <a:xfrm rot="20390971">
              <a:off x="8559049" y="1831784"/>
              <a:ext cx="92069" cy="6000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EAC04-3AA4-42FF-913A-4F4D2A0B5CA8}"/>
                </a:ext>
              </a:extLst>
            </p:cNvPr>
            <p:cNvCxnSpPr>
              <a:cxnSpLocks/>
            </p:cNvCxnSpPr>
            <p:nvPr/>
          </p:nvCxnSpPr>
          <p:spPr>
            <a:xfrm>
              <a:off x="7474232" y="2125904"/>
              <a:ext cx="1556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2147CB-A914-4D65-BCD6-33A059824D28}"/>
                </a:ext>
              </a:extLst>
            </p:cNvPr>
            <p:cNvSpPr txBox="1"/>
            <p:nvPr/>
          </p:nvSpPr>
          <p:spPr>
            <a:xfrm>
              <a:off x="7743696" y="895350"/>
              <a:ext cx="10563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Viewing at off angle: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490941-089E-48B7-AAED-585239CAD98E}"/>
                </a:ext>
              </a:extLst>
            </p:cNvPr>
            <p:cNvSpPr/>
            <p:nvPr/>
          </p:nvSpPr>
          <p:spPr>
            <a:xfrm rot="7360052">
              <a:off x="7773794" y="1674449"/>
              <a:ext cx="293154" cy="7912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EF8E27D-1D36-4AF1-980D-B549E52A95D0}"/>
                </a:ext>
              </a:extLst>
            </p:cNvPr>
            <p:cNvGrpSpPr/>
            <p:nvPr/>
          </p:nvGrpSpPr>
          <p:grpSpPr>
            <a:xfrm rot="7218151">
              <a:off x="7573876" y="1391664"/>
              <a:ext cx="227590" cy="376559"/>
              <a:chOff x="4608611" y="2876550"/>
              <a:chExt cx="307777" cy="50923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EAA8B2-2AD3-4875-BECD-D80DD1937859}"/>
                  </a:ext>
                </a:extLst>
              </p:cNvPr>
              <p:cNvSpPr/>
              <p:nvPr/>
            </p:nvSpPr>
            <p:spPr>
              <a:xfrm rot="16200000">
                <a:off x="4572000" y="3041394"/>
                <a:ext cx="381000" cy="3077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A4DB1BD-2F87-452E-8CED-8F11CCC986DD}"/>
                  </a:ext>
                </a:extLst>
              </p:cNvPr>
              <p:cNvSpPr/>
              <p:nvPr/>
            </p:nvSpPr>
            <p:spPr>
              <a:xfrm rot="16200000">
                <a:off x="4698386" y="2826367"/>
                <a:ext cx="128232" cy="2285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06BFCE-F022-4F2E-A9D9-0A4002B87169}"/>
                </a:ext>
              </a:extLst>
            </p:cNvPr>
            <p:cNvGrpSpPr/>
            <p:nvPr/>
          </p:nvGrpSpPr>
          <p:grpSpPr>
            <a:xfrm rot="846648">
              <a:off x="8114467" y="2053791"/>
              <a:ext cx="363615" cy="740214"/>
              <a:chOff x="3728747" y="4057059"/>
              <a:chExt cx="491728" cy="10010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661352B-3674-42BD-91F5-5A0CC2C2E6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8747" y="4084292"/>
                <a:ext cx="491728" cy="97378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1A844F6-F425-4EC1-8D90-58BEEC1C8D58}"/>
                  </a:ext>
                </a:extLst>
              </p:cNvPr>
              <p:cNvGrpSpPr/>
              <p:nvPr/>
            </p:nvGrpSpPr>
            <p:grpSpPr>
              <a:xfrm rot="1616390">
                <a:off x="3999693" y="4057059"/>
                <a:ext cx="151350" cy="630511"/>
                <a:chOff x="4197616" y="4084053"/>
                <a:chExt cx="151350" cy="630511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47933CA-0733-4882-B587-6806D62C3273}"/>
                    </a:ext>
                  </a:extLst>
                </p:cNvPr>
                <p:cNvSpPr/>
                <p:nvPr/>
              </p:nvSpPr>
              <p:spPr>
                <a:xfrm rot="570624">
                  <a:off x="4197616" y="4085258"/>
                  <a:ext cx="45719" cy="62930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4B01C76-C56D-4602-863B-8ACA69F52EB4}"/>
                    </a:ext>
                  </a:extLst>
                </p:cNvPr>
                <p:cNvSpPr/>
                <p:nvPr/>
              </p:nvSpPr>
              <p:spPr>
                <a:xfrm rot="21067668">
                  <a:off x="4303247" y="4084053"/>
                  <a:ext cx="45719" cy="62930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F3F62F-496E-4C49-8F1B-7ED598B46978}"/>
                </a:ext>
              </a:extLst>
            </p:cNvPr>
            <p:cNvSpPr txBox="1"/>
            <p:nvPr/>
          </p:nvSpPr>
          <p:spPr>
            <a:xfrm>
              <a:off x="7263181" y="2082514"/>
              <a:ext cx="409188" cy="19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Beam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17EB21-AD19-492F-9E45-E9A52CED069C}"/>
                </a:ext>
              </a:extLst>
            </p:cNvPr>
            <p:cNvSpPr txBox="1"/>
            <p:nvPr/>
          </p:nvSpPr>
          <p:spPr>
            <a:xfrm>
              <a:off x="8160077" y="2417148"/>
              <a:ext cx="10143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COTR light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8EC6B3-14C0-4A9C-A0C4-5050025327C1}"/>
                </a:ext>
              </a:extLst>
            </p:cNvPr>
            <p:cNvSpPr txBox="1"/>
            <p:nvPr/>
          </p:nvSpPr>
          <p:spPr>
            <a:xfrm>
              <a:off x="8477671" y="1813210"/>
              <a:ext cx="52819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YAG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008D48-EB71-45D3-AF84-5C04A2E1A0A1}"/>
                </a:ext>
              </a:extLst>
            </p:cNvPr>
            <p:cNvSpPr txBox="1"/>
            <p:nvPr/>
          </p:nvSpPr>
          <p:spPr>
            <a:xfrm>
              <a:off x="7892872" y="1477360"/>
              <a:ext cx="541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lens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EF3C41-BAC3-4931-ADD7-9569393A6613}"/>
                </a:ext>
              </a:extLst>
            </p:cNvPr>
            <p:cNvSpPr txBox="1"/>
            <p:nvPr/>
          </p:nvSpPr>
          <p:spPr>
            <a:xfrm>
              <a:off x="7071348" y="1635439"/>
              <a:ext cx="7207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camera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CD407B-A345-4230-8BE2-84CF2357127B}"/>
                </a:ext>
              </a:extLst>
            </p:cNvPr>
            <p:cNvSpPr txBox="1"/>
            <p:nvPr/>
          </p:nvSpPr>
          <p:spPr>
            <a:xfrm>
              <a:off x="6884370" y="2616370"/>
              <a:ext cx="14361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/>
                <a:t>reflection axis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730122F-2CA9-46DD-B739-11B83016F8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3706" y="1765255"/>
              <a:ext cx="556562" cy="35812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2B13D17-B70A-45D4-B1EE-DD861FF0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722" y="2832059"/>
              <a:ext cx="2261189" cy="15594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5FE4D7-0DDF-4A16-A2B0-1049C249C9D7}"/>
              </a:ext>
            </a:extLst>
          </p:cNvPr>
          <p:cNvGrpSpPr/>
          <p:nvPr/>
        </p:nvGrpSpPr>
        <p:grpSpPr>
          <a:xfrm>
            <a:off x="5946716" y="3082837"/>
            <a:ext cx="3121084" cy="2063893"/>
            <a:chOff x="5732829" y="3082837"/>
            <a:chExt cx="3121084" cy="206389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DB685C1-FE29-4571-9295-641ECEFCE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2829" y="3082837"/>
              <a:ext cx="2539055" cy="2063893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87F20F-7CF2-4AE4-8087-953F4E15E807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257550"/>
              <a:ext cx="0" cy="167640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798E6C-3138-4850-9C4E-8DC71A714B5B}"/>
                </a:ext>
              </a:extLst>
            </p:cNvPr>
            <p:cNvSpPr txBox="1"/>
            <p:nvPr/>
          </p:nvSpPr>
          <p:spPr>
            <a:xfrm>
              <a:off x="7400219" y="3511714"/>
              <a:ext cx="145369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tIns="45720" rIns="45720" bIns="45720" rtlCol="0">
              <a:spAutoFit/>
            </a:bodyPr>
            <a:lstStyle/>
            <a:p>
              <a:r>
                <a:rPr lang="en-US" sz="1200" dirty="0"/>
                <a:t>Acquire image after “prompt” OTR light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9D783DF-3BC4-4B0E-9A23-DCF94F5C840A}"/>
                </a:ext>
              </a:extLst>
            </p:cNvPr>
            <p:cNvCxnSpPr/>
            <p:nvPr/>
          </p:nvCxnSpPr>
          <p:spPr>
            <a:xfrm flipH="1">
              <a:off x="7086600" y="3790950"/>
              <a:ext cx="3136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FA12B5A-6240-4986-8E86-994BAC326056}"/>
              </a:ext>
            </a:extLst>
          </p:cNvPr>
          <p:cNvSpPr txBox="1"/>
          <p:nvPr/>
        </p:nvSpPr>
        <p:spPr>
          <a:xfrm>
            <a:off x="5401350" y="11239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6921B3-4974-42D4-8916-21864F161EC7}"/>
              </a:ext>
            </a:extLst>
          </p:cNvPr>
          <p:cNvSpPr txBox="1"/>
          <p:nvPr/>
        </p:nvSpPr>
        <p:spPr>
          <a:xfrm>
            <a:off x="5385970" y="31423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b)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E93A4F-D0EE-4238-BA3D-045B9679497D}"/>
              </a:ext>
            </a:extLst>
          </p:cNvPr>
          <p:cNvCxnSpPr/>
          <p:nvPr/>
        </p:nvCxnSpPr>
        <p:spPr>
          <a:xfrm>
            <a:off x="5509260" y="3044190"/>
            <a:ext cx="3586208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7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4BF74-961F-4929-8034-846599494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6F6BB-5016-4B4B-8367-D8A311F8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9AB8D-14F9-4978-8ADA-8A601D170B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427882" cy="3925062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Dump table now fully outfitted with first iteration of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 has been gained over a few shifts, but more dedicated beam commissioning required to test out emittance and LPS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COTR starting to appear </a:t>
            </a:r>
            <a:r>
              <a:rPr lang="en-US" dirty="0">
                <a:sym typeface="Wingdings" panose="05000000000000000000" pitchFamily="2" charset="2"/>
              </a:rPr>
              <a:t> more sophisticated suppressions required</a:t>
            </a:r>
          </a:p>
          <a:p>
            <a:pPr marL="1257300" lvl="3" indent="-342900"/>
            <a:endParaRPr lang="en-US" sz="1300" dirty="0"/>
          </a:p>
          <a:p>
            <a:r>
              <a:rPr lang="en-US" sz="2600" dirty="0"/>
              <a:t>Commissioning procedures prepared for upcoming beam commissioning shifts: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Dump table e- diagnostics: </a:t>
            </a:r>
          </a:p>
          <a:p>
            <a:pPr marL="800100" lvl="1" indent="-342900"/>
            <a:r>
              <a:rPr lang="en-US" sz="2100" dirty="0">
                <a:hlinkClick r:id="rId2"/>
              </a:rPr>
              <a:t>https://docs.google.com/document/d/1A3RfoVOopjoxTbNDSk-5PemZUkAwEaoEGOnekJzoszs/edit?usp=sharing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Gamma diagnostics: </a:t>
            </a:r>
            <a:r>
              <a:rPr lang="en-US" sz="2300" i="1" dirty="0"/>
              <a:t>Pablo is currently preparing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XTCAV 2D LPS:</a:t>
            </a:r>
          </a:p>
          <a:p>
            <a:pPr marL="800100" lvl="1" indent="-342900"/>
            <a:r>
              <a:rPr lang="en-US" sz="2100" dirty="0">
                <a:hlinkClick r:id="rId3"/>
              </a:rPr>
              <a:t>https://docs.google.com/document/d/1jKNhruicX-gDcYPo8y_O7JgQAJ5cplsF7GNMh3K3Jt0/edit?usp=sharing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00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On-screen Show (16:9)</PresentationFormat>
  <Paragraphs>151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Blank</vt:lpstr>
      <vt:lpstr>PowerPoint Presentation</vt:lpstr>
      <vt:lpstr>Current state of the Dump Table</vt:lpstr>
      <vt:lpstr>DTOTR</vt:lpstr>
      <vt:lpstr>DTOTR Expected Performance</vt:lpstr>
      <vt:lpstr>DTOTR Initial Performance</vt:lpstr>
      <vt:lpstr>CHER Spectrometer</vt:lpstr>
      <vt:lpstr>COTR observations on the dump and IP cameras</vt:lpstr>
      <vt:lpstr>COTR mitigation</vt:lpstr>
      <vt:lpstr>Summary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2022-05-03T17:41:41Z</dcterms:modified>
</cp:coreProperties>
</file>