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11" r:id="rId2"/>
    <p:sldId id="312" r:id="rId3"/>
    <p:sldId id="314" r:id="rId4"/>
    <p:sldId id="320" r:id="rId5"/>
    <p:sldId id="321" r:id="rId6"/>
    <p:sldId id="317" r:id="rId7"/>
    <p:sldId id="313" r:id="rId8"/>
    <p:sldId id="422" r:id="rId9"/>
    <p:sldId id="322" r:id="rId10"/>
    <p:sldId id="324" r:id="rId11"/>
    <p:sldId id="310" r:id="rId12"/>
    <p:sldId id="315" r:id="rId13"/>
    <p:sldId id="316" r:id="rId14"/>
    <p:sldId id="427" r:id="rId15"/>
    <p:sldId id="426" r:id="rId16"/>
    <p:sldId id="323" r:id="rId17"/>
    <p:sldId id="420" r:id="rId18"/>
    <p:sldId id="424" r:id="rId19"/>
    <p:sldId id="419" r:id="rId20"/>
    <p:sldId id="31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" initials="r" lastIdx="1" clrIdx="0">
    <p:extLst>
      <p:ext uri="{19B8F6BF-5375-455C-9EA6-DF929625EA0E}">
        <p15:presenceInfo xmlns:p15="http://schemas.microsoft.com/office/powerpoint/2012/main" userId="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5050"/>
    <a:srgbClr val="000000"/>
    <a:srgbClr val="FF66FF"/>
    <a:srgbClr val="898989"/>
    <a:srgbClr val="CDCDCD"/>
    <a:srgbClr val="CCB567"/>
    <a:srgbClr val="F7F7DD"/>
    <a:srgbClr val="E6F7FF"/>
    <a:srgbClr val="FF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86127" autoAdjust="0"/>
  </p:normalViewPr>
  <p:slideViewPr>
    <p:cSldViewPr snapToGrid="0" snapToObjects="1">
      <p:cViewPr varScale="1">
        <p:scale>
          <a:sx n="125" d="100"/>
          <a:sy n="125" d="100"/>
        </p:scale>
        <p:origin x="4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6387-52B1-834D-B17E-344E077383B1}" type="datetime1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E63F-DF94-9B42-B5E6-43C62F0A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5427-D8F9-394C-9C99-6898FB93661D}" type="datetime1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7691-A93E-264A-93A6-CD1131F73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7691-A93E-264A-93A6-CD1131F73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E7691-A93E-264A-93A6-CD1131F735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110"/>
            <a:ext cx="10515600" cy="5208221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27B8A9-2613-4345-BF55-A21DF2456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20721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491" y="6487743"/>
            <a:ext cx="810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3308" y="64877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1DBF-325B-3546-BAAF-4F6E3B3181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EDD59-AD4F-400D-9F0E-0E03AAA69E64}"/>
              </a:ext>
            </a:extLst>
          </p:cNvPr>
          <p:cNvSpPr/>
          <p:nvPr/>
        </p:nvSpPr>
        <p:spPr>
          <a:xfrm>
            <a:off x="6" y="0"/>
            <a:ext cx="12192000" cy="72959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7E2812C-203F-4CAD-BB5A-1B16DF903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9168" y="133489"/>
            <a:ext cx="3032394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8120524" cy="729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CB56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4.xml"/><Relationship Id="rId16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3.png"/><Relationship Id="rId5" Type="http://schemas.openxmlformats.org/officeDocument/2006/relationships/tags" Target="../tags/tag7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6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tags" Target="../tags/tag11.xml"/><Relationship Id="rId21" Type="http://schemas.openxmlformats.org/officeDocument/2006/relationships/image" Target="../media/image45.png"/><Relationship Id="rId7" Type="http://schemas.openxmlformats.org/officeDocument/2006/relationships/tags" Target="../tags/tag15.xml"/><Relationship Id="rId12" Type="http://schemas.openxmlformats.org/officeDocument/2006/relationships/image" Target="../media/image39.png"/><Relationship Id="rId17" Type="http://schemas.openxmlformats.org/officeDocument/2006/relationships/image" Target="../media/image41.png"/><Relationship Id="rId2" Type="http://schemas.openxmlformats.org/officeDocument/2006/relationships/tags" Target="../tags/tag10.xml"/><Relationship Id="rId16" Type="http://schemas.openxmlformats.org/officeDocument/2006/relationships/image" Target="../media/image36.png"/><Relationship Id="rId20" Type="http://schemas.openxmlformats.org/officeDocument/2006/relationships/image" Target="../media/image44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5" Type="http://schemas.openxmlformats.org/officeDocument/2006/relationships/image" Target="../media/image35.png"/><Relationship Id="rId23" Type="http://schemas.openxmlformats.org/officeDocument/2006/relationships/image" Target="../media/image47.png"/><Relationship Id="rId10" Type="http://schemas.openxmlformats.org/officeDocument/2006/relationships/tags" Target="../tags/tag18.xml"/><Relationship Id="rId19" Type="http://schemas.openxmlformats.org/officeDocument/2006/relationships/image" Target="../media/image43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4.png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Alternatives to the Lithium Oven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E300 Collaboration meeting</a:t>
            </a:r>
          </a:p>
          <a:p>
            <a:r>
              <a:rPr lang="en-US" dirty="0"/>
              <a:t>May 3, 2022</a:t>
            </a:r>
          </a:p>
          <a:p>
            <a:r>
              <a:rPr lang="en-US" dirty="0"/>
              <a:t>Robert Ariniello</a:t>
            </a:r>
          </a:p>
        </p:txBody>
      </p:sp>
    </p:spTree>
    <p:extLst>
      <p:ext uri="{BB962C8B-B14F-4D97-AF65-F5344CB8AC3E}">
        <p14:creationId xmlns:p14="http://schemas.microsoft.com/office/powerpoint/2010/main" val="426996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309E-072C-754C-9CAB-E9A14FCD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Deviations between the test and the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F4512-D90F-61FC-9F76-E728C120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CFFA4-0AB0-EF4D-D1F2-F8B827D01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6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8C6EF8C4-760B-B821-6E7C-4CA377563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32803"/>
            <a:ext cx="6096000" cy="4354286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8093773-7530-C24A-5EC8-4D0D69231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32801"/>
            <a:ext cx="6096001" cy="4354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7B107-BBD0-7E1A-44E7-0B621CDF787D}"/>
              </a:ext>
            </a:extLst>
          </p:cNvPr>
          <p:cNvSpPr txBox="1"/>
          <p:nvPr/>
        </p:nvSpPr>
        <p:spPr>
          <a:xfrm>
            <a:off x="2346505" y="5760354"/>
            <a:ext cx="7498990" cy="369332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Accounting for collimation, the tandem lens appear to be working as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1437A-61B4-C715-4E80-3D9D2FBD9E87}"/>
              </a:ext>
            </a:extLst>
          </p:cNvPr>
          <p:cNvSpPr txBox="1"/>
          <p:nvPr/>
        </p:nvSpPr>
        <p:spPr>
          <a:xfrm>
            <a:off x="1566986" y="1175795"/>
            <a:ext cx="296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intensity vs.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FB6C9-1285-E364-114B-AEEA5B2F4A19}"/>
              </a:ext>
            </a:extLst>
          </p:cNvPr>
          <p:cNvSpPr txBox="1"/>
          <p:nvPr/>
        </p:nvSpPr>
        <p:spPr>
          <a:xfrm>
            <a:off x="6815189" y="1148137"/>
            <a:ext cx="482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intensity vs. simulated with divergence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F44D9-D210-7DD8-DAAD-83E7749CD6FB}"/>
              </a:ext>
            </a:extLst>
          </p:cNvPr>
          <p:cNvSpPr txBox="1"/>
          <p:nvPr/>
        </p:nvSpPr>
        <p:spPr>
          <a:xfrm>
            <a:off x="921467" y="1505950"/>
            <a:ext cx="1026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Measured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54B8F-336C-6411-A2A6-74F634892D01}"/>
              </a:ext>
            </a:extLst>
          </p:cNvPr>
          <p:cNvSpPr txBox="1"/>
          <p:nvPr/>
        </p:nvSpPr>
        <p:spPr>
          <a:xfrm>
            <a:off x="921467" y="2729700"/>
            <a:ext cx="1015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Simulated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F04D2-76B1-F0B9-61DF-8EBD6BDFB3B2}"/>
              </a:ext>
            </a:extLst>
          </p:cNvPr>
          <p:cNvSpPr txBox="1"/>
          <p:nvPr/>
        </p:nvSpPr>
        <p:spPr>
          <a:xfrm>
            <a:off x="7028496" y="1489073"/>
            <a:ext cx="1026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Measured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4A0D3-8C67-FF17-D37C-DEE2BD5957C3}"/>
              </a:ext>
            </a:extLst>
          </p:cNvPr>
          <p:cNvSpPr txBox="1"/>
          <p:nvPr/>
        </p:nvSpPr>
        <p:spPr>
          <a:xfrm>
            <a:off x="7028496" y="2712823"/>
            <a:ext cx="1015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Simulated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D903B3-FF61-A82B-4EFE-24774692B3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96009" y="2806305"/>
            <a:ext cx="1177912" cy="1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BDEC-81BF-4726-8C33-909421C1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FACET-II beam parameters can ionize 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A2ECD-8025-451E-8F24-287D4145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6259-EC51-498C-93FD-5CB6FC10D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DB778-EC7A-8130-FF9D-ED5FD74F7A08}"/>
              </a:ext>
            </a:extLst>
          </p:cNvPr>
          <p:cNvSpPr txBox="1"/>
          <p:nvPr/>
        </p:nvSpPr>
        <p:spPr>
          <a:xfrm>
            <a:off x="7269624" y="3783780"/>
            <a:ext cx="393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beam will pinch down in the ramp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58C7E2-FF2D-1D77-01C0-24DBEAE4BF39}"/>
              </a:ext>
            </a:extLst>
          </p:cNvPr>
          <p:cNvSpPr txBox="1"/>
          <p:nvPr/>
        </p:nvSpPr>
        <p:spPr>
          <a:xfrm>
            <a:off x="6215154" y="5850489"/>
            <a:ext cx="5807813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Beam ionization of He will occur with low emittance beams.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The emittance will grow as a result.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DF5DD74-F8AB-C663-78E3-11DE4DC6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05"/>
            <a:ext cx="5939663" cy="54446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9DE9CA-C73B-2440-004B-EFD51AB67262}"/>
              </a:ext>
            </a:extLst>
          </p:cNvPr>
          <p:cNvSpPr txBox="1"/>
          <p:nvPr/>
        </p:nvSpPr>
        <p:spPr>
          <a:xfrm>
            <a:off x="275491" y="6277396"/>
            <a:ext cx="3034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Glen White, FACET-II Science Workshop, 2019</a:t>
            </a:r>
          </a:p>
        </p:txBody>
      </p:sp>
      <p:pic>
        <p:nvPicPr>
          <p:cNvPr id="1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6D368E5-38B6-5992-B906-D01B8B185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08" y="4038370"/>
            <a:ext cx="6096000" cy="180304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D8C11E-EE99-48AE-CC64-DC518E04D233}"/>
              </a:ext>
            </a:extLst>
          </p:cNvPr>
          <p:cNvSpPr txBox="1"/>
          <p:nvPr/>
        </p:nvSpPr>
        <p:spPr>
          <a:xfrm>
            <a:off x="6278265" y="774322"/>
            <a:ext cx="591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 beam and witness beam focus are at different locations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EBB130-7D06-ABB4-4413-7BA4315615C4}"/>
              </a:ext>
            </a:extLst>
          </p:cNvPr>
          <p:cNvGrpSpPr/>
          <p:nvPr/>
        </p:nvGrpSpPr>
        <p:grpSpPr>
          <a:xfrm>
            <a:off x="6502743" y="1136515"/>
            <a:ext cx="5097780" cy="2595710"/>
            <a:chOff x="6637020" y="1136515"/>
            <a:chExt cx="5097780" cy="25957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51BB8E-CD9A-BA74-A638-3B0ED6C68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7020" y="1136515"/>
              <a:ext cx="4944208" cy="259571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A4BB90-0BD2-B7CC-C59F-05B5754A6185}"/>
                </a:ext>
              </a:extLst>
            </p:cNvPr>
            <p:cNvSpPr/>
            <p:nvPr/>
          </p:nvSpPr>
          <p:spPr>
            <a:xfrm>
              <a:off x="9776460" y="1699126"/>
              <a:ext cx="1958340" cy="220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F511AE-4DCA-B155-298B-15BA8B274947}"/>
              </a:ext>
            </a:extLst>
          </p:cNvPr>
          <p:cNvCxnSpPr>
            <a:cxnSpLocks/>
          </p:cNvCxnSpPr>
          <p:nvPr/>
        </p:nvCxnSpPr>
        <p:spPr>
          <a:xfrm>
            <a:off x="5936351" y="734559"/>
            <a:ext cx="9377" cy="61158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0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3A8F0E-E275-8F5E-70CA-0DA9AD74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3" b="73352"/>
          <a:stretch/>
        </p:blipFill>
        <p:spPr>
          <a:xfrm>
            <a:off x="9592448" y="3920867"/>
            <a:ext cx="2521033" cy="275793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79783A2-C4A8-7649-1A1D-B520A3170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r="15448" b="22583"/>
          <a:stretch/>
        </p:blipFill>
        <p:spPr>
          <a:xfrm>
            <a:off x="4239854" y="4036534"/>
            <a:ext cx="5602784" cy="2212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B0488-CA24-004D-1F6E-82E62B7F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shape the ramps from the gas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85DB8-9B26-800F-7A1C-B1F4784E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75E57-39AA-1469-405F-206BD220A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135AB-F28F-494D-DD7A-6E056F565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5" b="74259"/>
          <a:stretch/>
        </p:blipFill>
        <p:spPr>
          <a:xfrm>
            <a:off x="10680321" y="1223737"/>
            <a:ext cx="1511679" cy="2451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96CE0-8817-34D7-E8C4-85E214360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9" b="30960"/>
          <a:stretch/>
        </p:blipFill>
        <p:spPr>
          <a:xfrm>
            <a:off x="4678680" y="1485514"/>
            <a:ext cx="6203532" cy="1790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42787F-8B4D-05DD-3C53-8A5CE920F554}"/>
              </a:ext>
            </a:extLst>
          </p:cNvPr>
          <p:cNvSpPr txBox="1"/>
          <p:nvPr/>
        </p:nvSpPr>
        <p:spPr>
          <a:xfrm>
            <a:off x="7041246" y="2054736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Direction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3E299-1C25-012B-8603-2BA47219B5B4}"/>
              </a:ext>
            </a:extLst>
          </p:cNvPr>
          <p:cNvCxnSpPr>
            <a:cxnSpLocks/>
          </p:cNvCxnSpPr>
          <p:nvPr/>
        </p:nvCxnSpPr>
        <p:spPr>
          <a:xfrm>
            <a:off x="7248711" y="2462724"/>
            <a:ext cx="12174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89DCFE-BA9D-5498-750B-C521FFCF8561}"/>
              </a:ext>
            </a:extLst>
          </p:cNvPr>
          <p:cNvSpPr txBox="1"/>
          <p:nvPr/>
        </p:nvSpPr>
        <p:spPr>
          <a:xfrm>
            <a:off x="5047403" y="922040"/>
            <a:ext cx="5466085" cy="369332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We simulated various geometries of &gt;40cm long gas jets.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05601-A2F2-2B3B-003C-D893440326DC}"/>
              </a:ext>
            </a:extLst>
          </p:cNvPr>
          <p:cNvSpPr txBox="1"/>
          <p:nvPr/>
        </p:nvSpPr>
        <p:spPr>
          <a:xfrm>
            <a:off x="176467" y="2297762"/>
            <a:ext cx="53506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main ways to shape density: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cell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Small apertures make laser ionization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jet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Easy laser access.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Lots of gas flow into the chamber.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Gas feed system is not trivial.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capillary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Requires laser guiding to optically ionize.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Otherwise, discharge ionization.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Questions about gas uniformity in the capillary.</a:t>
            </a:r>
          </a:p>
        </p:txBody>
      </p:sp>
    </p:spTree>
    <p:extLst>
      <p:ext uri="{BB962C8B-B14F-4D97-AF65-F5344CB8AC3E}">
        <p14:creationId xmlns:p14="http://schemas.microsoft.com/office/powerpoint/2010/main" val="146724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C026-021E-BB58-935A-49BCB201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of the elongated gas jet - transverse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78973-5EB6-E288-2D87-32A1E99D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401D-87F9-0399-3A03-5BF99EC1D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24DB40-F4D8-D6E5-CCA7-3788B05CCB91}"/>
              </a:ext>
            </a:extLst>
          </p:cNvPr>
          <p:cNvGrpSpPr/>
          <p:nvPr/>
        </p:nvGrpSpPr>
        <p:grpSpPr>
          <a:xfrm>
            <a:off x="376626" y="925147"/>
            <a:ext cx="1813880" cy="5367044"/>
            <a:chOff x="216767" y="925147"/>
            <a:chExt cx="1813880" cy="5367044"/>
          </a:xfrm>
        </p:grpSpPr>
        <p:pic>
          <p:nvPicPr>
            <p:cNvPr id="17" name="Picture 16" descr="Chart&#10;&#10;Description automatically generated">
              <a:extLst>
                <a:ext uri="{FF2B5EF4-FFF2-40B4-BE49-F238E27FC236}">
                  <a16:creationId xmlns:a16="http://schemas.microsoft.com/office/drawing/2014/main" id="{0AEB7C3D-C20B-FE34-38C5-1967E6382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2207" b="43574"/>
            <a:stretch/>
          </p:blipFill>
          <p:spPr>
            <a:xfrm rot="16200000">
              <a:off x="-1559815" y="2701729"/>
              <a:ext cx="5367044" cy="181388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2A7E7E-27DA-596A-D727-2FE7250ED3B4}"/>
                </a:ext>
              </a:extLst>
            </p:cNvPr>
            <p:cNvSpPr/>
            <p:nvPr/>
          </p:nvSpPr>
          <p:spPr>
            <a:xfrm rot="16200000">
              <a:off x="1359496" y="5621040"/>
              <a:ext cx="1169117" cy="173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DC6C4A-97D4-A182-3FBD-7A2BE87B8915}"/>
                </a:ext>
              </a:extLst>
            </p:cNvPr>
            <p:cNvSpPr/>
            <p:nvPr/>
          </p:nvSpPr>
          <p:spPr>
            <a:xfrm rot="16200000">
              <a:off x="1359496" y="1423113"/>
              <a:ext cx="1169117" cy="173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526A46-401E-EE7C-49B4-1C9003203D78}"/>
                </a:ext>
              </a:extLst>
            </p:cNvPr>
            <p:cNvSpPr/>
            <p:nvPr/>
          </p:nvSpPr>
          <p:spPr>
            <a:xfrm rot="16200000">
              <a:off x="447689" y="6027492"/>
              <a:ext cx="203811" cy="173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EBA128-0FEB-789C-6A96-119F5B5A7A5D}"/>
              </a:ext>
            </a:extLst>
          </p:cNvPr>
          <p:cNvSpPr txBox="1"/>
          <p:nvPr/>
        </p:nvSpPr>
        <p:spPr>
          <a:xfrm>
            <a:off x="2017320" y="1934664"/>
            <a:ext cx="16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Diverging angle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0132A-41B2-4E84-99BD-83730AF3B412}"/>
              </a:ext>
            </a:extLst>
          </p:cNvPr>
          <p:cNvSpPr txBox="1"/>
          <p:nvPr/>
        </p:nvSpPr>
        <p:spPr>
          <a:xfrm>
            <a:off x="2018114" y="2546834"/>
            <a:ext cx="13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Throat width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BF74A-829E-06F4-2C39-4B8A18DA6E94}"/>
              </a:ext>
            </a:extLst>
          </p:cNvPr>
          <p:cNvSpPr txBox="1"/>
          <p:nvPr/>
        </p:nvSpPr>
        <p:spPr>
          <a:xfrm>
            <a:off x="2017320" y="1245239"/>
            <a:ext cx="110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ratio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5AB796-FBBF-79B4-3B1F-88CB1098A12F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283565" y="1049687"/>
            <a:ext cx="733755" cy="3802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33E119-4324-9F4A-7096-51A3365150EF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226820" y="2119330"/>
            <a:ext cx="790500" cy="5047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AAB104-BAD0-1DDE-E2BE-188520B8848B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341120" y="2731500"/>
            <a:ext cx="676994" cy="8771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5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C026-021E-BB58-935A-49BCB201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of the elongated gas jet - transverse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78973-5EB6-E288-2D87-32A1E99D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401D-87F9-0399-3A03-5BF99EC1D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72CC4-DFCE-C881-30D8-FEFA9AB1D0F3}"/>
              </a:ext>
            </a:extLst>
          </p:cNvPr>
          <p:cNvSpPr txBox="1"/>
          <p:nvPr/>
        </p:nvSpPr>
        <p:spPr>
          <a:xfrm>
            <a:off x="5174299" y="6012179"/>
            <a:ext cx="4955545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We have a good idea of how all three parameters impact the transverse density of the plume.</a:t>
            </a:r>
          </a:p>
        </p:txBody>
      </p:sp>
      <p:pic>
        <p:nvPicPr>
          <p:cNvPr id="15" name="Picture 14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B2C18CCA-359E-FF3A-BB55-73712560D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84" y="762442"/>
            <a:ext cx="7410071" cy="433204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24DB40-F4D8-D6E5-CCA7-3788B05CCB91}"/>
              </a:ext>
            </a:extLst>
          </p:cNvPr>
          <p:cNvGrpSpPr/>
          <p:nvPr/>
        </p:nvGrpSpPr>
        <p:grpSpPr>
          <a:xfrm>
            <a:off x="376626" y="925147"/>
            <a:ext cx="1813880" cy="5367044"/>
            <a:chOff x="216767" y="925147"/>
            <a:chExt cx="1813880" cy="5367044"/>
          </a:xfrm>
        </p:grpSpPr>
        <p:pic>
          <p:nvPicPr>
            <p:cNvPr id="17" name="Picture 16" descr="Chart&#10;&#10;Description automatically generated">
              <a:extLst>
                <a:ext uri="{FF2B5EF4-FFF2-40B4-BE49-F238E27FC236}">
                  <a16:creationId xmlns:a16="http://schemas.microsoft.com/office/drawing/2014/main" id="{0AEB7C3D-C20B-FE34-38C5-1967E6382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2207" b="43574"/>
            <a:stretch/>
          </p:blipFill>
          <p:spPr>
            <a:xfrm rot="16200000">
              <a:off x="-1559815" y="2701729"/>
              <a:ext cx="5367044" cy="181388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2A7E7E-27DA-596A-D727-2FE7250ED3B4}"/>
                </a:ext>
              </a:extLst>
            </p:cNvPr>
            <p:cNvSpPr/>
            <p:nvPr/>
          </p:nvSpPr>
          <p:spPr>
            <a:xfrm rot="16200000">
              <a:off x="1359496" y="5621040"/>
              <a:ext cx="1169117" cy="173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DC6C4A-97D4-A182-3FBD-7A2BE87B8915}"/>
                </a:ext>
              </a:extLst>
            </p:cNvPr>
            <p:cNvSpPr/>
            <p:nvPr/>
          </p:nvSpPr>
          <p:spPr>
            <a:xfrm rot="16200000">
              <a:off x="1359496" y="1423113"/>
              <a:ext cx="1169117" cy="173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526A46-401E-EE7C-49B4-1C9003203D78}"/>
                </a:ext>
              </a:extLst>
            </p:cNvPr>
            <p:cNvSpPr/>
            <p:nvPr/>
          </p:nvSpPr>
          <p:spPr>
            <a:xfrm rot="16200000">
              <a:off x="447689" y="6027492"/>
              <a:ext cx="203811" cy="173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EBA128-0FEB-789C-6A96-119F5B5A7A5D}"/>
              </a:ext>
            </a:extLst>
          </p:cNvPr>
          <p:cNvSpPr txBox="1"/>
          <p:nvPr/>
        </p:nvSpPr>
        <p:spPr>
          <a:xfrm>
            <a:off x="2017320" y="1934664"/>
            <a:ext cx="16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Diverging angle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0132A-41B2-4E84-99BD-83730AF3B412}"/>
              </a:ext>
            </a:extLst>
          </p:cNvPr>
          <p:cNvSpPr txBox="1"/>
          <p:nvPr/>
        </p:nvSpPr>
        <p:spPr>
          <a:xfrm>
            <a:off x="2018114" y="2546834"/>
            <a:ext cx="13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Throat width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BF74A-829E-06F4-2C39-4B8A18DA6E94}"/>
              </a:ext>
            </a:extLst>
          </p:cNvPr>
          <p:cNvSpPr txBox="1"/>
          <p:nvPr/>
        </p:nvSpPr>
        <p:spPr>
          <a:xfrm>
            <a:off x="2017320" y="1245239"/>
            <a:ext cx="110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ratio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5AB796-FBBF-79B4-3B1F-88CB1098A12F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283565" y="1049687"/>
            <a:ext cx="733755" cy="3802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33E119-4324-9F4A-7096-51A3365150EF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226820" y="2119330"/>
            <a:ext cx="790500" cy="5047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AAB104-BAD0-1DDE-E2BE-188520B8848B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341120" y="2731500"/>
            <a:ext cx="676994" cy="8771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FB207B-446B-417A-F0F2-0522F4A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06912"/>
              </p:ext>
            </p:extLst>
          </p:nvPr>
        </p:nvGraphicFramePr>
        <p:xfrm>
          <a:off x="5285934" y="5122253"/>
          <a:ext cx="4732276" cy="7915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58496">
                  <a:extLst>
                    <a:ext uri="{9D8B030D-6E8A-4147-A177-3AD203B41FA5}">
                      <a16:colId xmlns:a16="http://schemas.microsoft.com/office/drawing/2014/main" val="1379170879"/>
                    </a:ext>
                  </a:extLst>
                </a:gridCol>
                <a:gridCol w="3573780">
                  <a:extLst>
                    <a:ext uri="{9D8B030D-6E8A-4147-A177-3AD203B41FA5}">
                      <a16:colId xmlns:a16="http://schemas.microsoft.com/office/drawing/2014/main" val="3883273168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Increasing results in 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17435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 Ratio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density at nozzle exit, slower axial drop-off in density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34413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Throat Width</a:t>
                      </a:r>
                    </a:p>
                  </a:txBody>
                  <a:tcPr marL="68580" marR="6858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Lower density at nozzle exit, slower axial drop-off in density</a:t>
                      </a:r>
                    </a:p>
                  </a:txBody>
                  <a:tcPr marL="68580" marR="6858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35858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Divergence Angle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Slower axial drop-off in density, narrower plume</a:t>
                      </a:r>
                    </a:p>
                  </a:txBody>
                  <a:tcPr marL="68580" marR="6858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9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4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C026-021E-BB58-935A-49BCB201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Simulations of the elongated gas jet - ramps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78973-5EB6-E288-2D87-32A1E99D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401D-87F9-0399-3A03-5BF99EC1D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6" name="Picture 5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7A680468-430E-E588-EDC8-1A838C06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9" y="1486339"/>
            <a:ext cx="9649542" cy="2990227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752C5E7D-3B86-0997-543D-2DC5ED0842D9}"/>
              </a:ext>
            </a:extLst>
          </p:cNvPr>
          <p:cNvSpPr/>
          <p:nvPr/>
        </p:nvSpPr>
        <p:spPr>
          <a:xfrm rot="16200000">
            <a:off x="5636895" y="3813287"/>
            <a:ext cx="289560" cy="857250"/>
          </a:xfrm>
          <a:prstGeom prst="leftBrac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3CEAFB4-081F-1F00-2264-CABA1AE00254}"/>
              </a:ext>
            </a:extLst>
          </p:cNvPr>
          <p:cNvSpPr/>
          <p:nvPr/>
        </p:nvSpPr>
        <p:spPr>
          <a:xfrm rot="16200000">
            <a:off x="5636894" y="3108388"/>
            <a:ext cx="289560" cy="332232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B4E51-69A0-8BF0-0DEE-E2C78BBBFA20}"/>
              </a:ext>
            </a:extLst>
          </p:cNvPr>
          <p:cNvSpPr txBox="1"/>
          <p:nvPr/>
        </p:nvSpPr>
        <p:spPr>
          <a:xfrm>
            <a:off x="5246111" y="433083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Min: 8cm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5B631-89C9-BE4D-63D5-40C1AD161FCC}"/>
              </a:ext>
            </a:extLst>
          </p:cNvPr>
          <p:cNvSpPr txBox="1"/>
          <p:nvPr/>
        </p:nvSpPr>
        <p:spPr>
          <a:xfrm>
            <a:off x="5171026" y="4877863"/>
            <a:ext cx="12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Max: 36cm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E03E9-8603-755E-F21F-BE8F746BD379}"/>
              </a:ext>
            </a:extLst>
          </p:cNvPr>
          <p:cNvSpPr txBox="1"/>
          <p:nvPr/>
        </p:nvSpPr>
        <p:spPr>
          <a:xfrm>
            <a:off x="3596954" y="5430887"/>
            <a:ext cx="4369439" cy="646331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Can produce ramps in the length regime needed for matching (10-20cm).</a:t>
            </a:r>
          </a:p>
        </p:txBody>
      </p:sp>
    </p:spTree>
    <p:extLst>
      <p:ext uri="{BB962C8B-B14F-4D97-AF65-F5344CB8AC3E}">
        <p14:creationId xmlns:p14="http://schemas.microsoft.com/office/powerpoint/2010/main" val="87968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D3DB-7D97-CF85-80C1-D8AAACD5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8E38C-A575-7B01-BFB4-4A684930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E301 partially laser ionized plasma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Better control over the plasma profile than the lithium oven.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Sufficient plasma width is an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Distortion of the plasma profile due to refraction is not a showstopper.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 emittance beams will ionize the plasma in the ramp, changing its shape – similar to lithium oven.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Elongated gas 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Avoid beam ionization by fully ionizing the gas in the ramps.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Plasma density profile comes from the jet’s gas density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Ramp shapes/lengths seem to be the correct length scale.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7F479-B423-8AAB-DD56-D56351C8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1980-06B5-D5C9-EB2F-8716F46DD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85022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stogram&#10;&#10;Description automatically generated">
            <a:extLst>
              <a:ext uri="{FF2B5EF4-FFF2-40B4-BE49-F238E27FC236}">
                <a16:creationId xmlns:a16="http://schemas.microsoft.com/office/drawing/2014/main" id="{796AF82D-C26F-4641-8457-14DC1707B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93"/>
          <a:stretch/>
        </p:blipFill>
        <p:spPr>
          <a:xfrm>
            <a:off x="459360" y="4085192"/>
            <a:ext cx="3361298" cy="2764861"/>
          </a:xfrm>
          <a:prstGeom prst="rect">
            <a:avLst/>
          </a:prstGeom>
        </p:spPr>
      </p:pic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07836ED5-1527-4D95-A335-C1CE7C372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44" y="3689149"/>
            <a:ext cx="4299604" cy="2981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383C7-85F5-4613-81EC-EF66891C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correction to improve the Bessel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5CBE-E5A0-4440-B06A-48A7690A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6FA9-83B4-4D14-842C-AF9671C68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8E489F-9ACB-409D-A4D7-DA0E88AC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72396" y="1113488"/>
            <a:ext cx="4426066" cy="30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AD102C-75B2-4D49-8EA3-883D08E0114F}"/>
              </a:ext>
            </a:extLst>
          </p:cNvPr>
          <p:cNvSpPr txBox="1"/>
          <p:nvPr/>
        </p:nvSpPr>
        <p:spPr>
          <a:xfrm>
            <a:off x="303049" y="820634"/>
            <a:ext cx="478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Wavefront sensor says the incoming phase is flat.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911BB5-A66F-43C0-ACC8-AF22F0662E49}"/>
              </a:ext>
            </a:extLst>
          </p:cNvPr>
          <p:cNvGrpSpPr/>
          <p:nvPr/>
        </p:nvGrpSpPr>
        <p:grpSpPr>
          <a:xfrm>
            <a:off x="6189259" y="1005300"/>
            <a:ext cx="5388927" cy="2720125"/>
            <a:chOff x="6189259" y="1005300"/>
            <a:chExt cx="5388927" cy="2720125"/>
          </a:xfrm>
        </p:grpSpPr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0096A0BF-F601-4FC8-911F-BBF9BF63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9259" y="1005300"/>
              <a:ext cx="5388927" cy="27201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A67E49-FC8A-4BBE-A5C5-CBB0CE6DE3A8}"/>
                </a:ext>
              </a:extLst>
            </p:cNvPr>
            <p:cNvSpPr txBox="1"/>
            <p:nvPr/>
          </p:nvSpPr>
          <p:spPr>
            <a:xfrm>
              <a:off x="7543162" y="3020590"/>
              <a:ext cx="1340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Astigmatism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22183B-376A-4B75-B95D-0C3D1924B7C7}"/>
                </a:ext>
              </a:extLst>
            </p:cNvPr>
            <p:cNvSpPr txBox="1"/>
            <p:nvPr/>
          </p:nvSpPr>
          <p:spPr>
            <a:xfrm>
              <a:off x="10161726" y="3005016"/>
              <a:ext cx="76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Trefoil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D44A2B-BBE3-4AD4-A80B-BA5DB9B34DFE}"/>
              </a:ext>
            </a:extLst>
          </p:cNvPr>
          <p:cNvSpPr txBox="1"/>
          <p:nvPr/>
        </p:nvSpPr>
        <p:spPr>
          <a:xfrm>
            <a:off x="6480064" y="919062"/>
            <a:ext cx="495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the end of the Bessel focus for aberrations.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48F4A1B-883B-4281-99D0-C16DD83855EF}"/>
              </a:ext>
            </a:extLst>
          </p:cNvPr>
          <p:cNvSpPr/>
          <p:nvPr/>
        </p:nvSpPr>
        <p:spPr>
          <a:xfrm>
            <a:off x="5109209" y="2252768"/>
            <a:ext cx="1080050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7E827-D4FB-4F80-ADC2-A9CCE7D52A56}"/>
              </a:ext>
            </a:extLst>
          </p:cNvPr>
          <p:cNvSpPr txBox="1"/>
          <p:nvPr/>
        </p:nvSpPr>
        <p:spPr>
          <a:xfrm>
            <a:off x="5203153" y="6502395"/>
            <a:ext cx="31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wavefront to correct Bessel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DD96E1C-C1E2-4064-9047-8F8B0FD74F93}"/>
              </a:ext>
            </a:extLst>
          </p:cNvPr>
          <p:cNvSpPr/>
          <p:nvPr/>
        </p:nvSpPr>
        <p:spPr>
          <a:xfrm rot="8242734">
            <a:off x="9104912" y="4164438"/>
            <a:ext cx="1129789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D9170AB-597B-4BD9-BBCF-768560394BA8}"/>
              </a:ext>
            </a:extLst>
          </p:cNvPr>
          <p:cNvSpPr/>
          <p:nvPr/>
        </p:nvSpPr>
        <p:spPr>
          <a:xfrm rot="10800000">
            <a:off x="3767394" y="5139496"/>
            <a:ext cx="1080050" cy="225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65DD4D-D6D3-46DA-9419-EB97AC88D407}"/>
              </a:ext>
            </a:extLst>
          </p:cNvPr>
          <p:cNvSpPr txBox="1"/>
          <p:nvPr/>
        </p:nvSpPr>
        <p:spPr>
          <a:xfrm>
            <a:off x="9097004" y="5503613"/>
            <a:ext cx="2895807" cy="923330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Bessel profile at the end of the focus can be used to dial in phase correction.</a:t>
            </a:r>
          </a:p>
        </p:txBody>
      </p:sp>
    </p:spTree>
    <p:extLst>
      <p:ext uri="{BB962C8B-B14F-4D97-AF65-F5344CB8AC3E}">
        <p14:creationId xmlns:p14="http://schemas.microsoft.com/office/powerpoint/2010/main" val="399542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3855259-97A2-4277-9A02-3D0C0904E7BD}"/>
              </a:ext>
            </a:extLst>
          </p:cNvPr>
          <p:cNvSpPr txBox="1"/>
          <p:nvPr/>
        </p:nvSpPr>
        <p:spPr>
          <a:xfrm>
            <a:off x="7611626" y="1981717"/>
            <a:ext cx="44780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Width of the Bessel increases along the focus.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Simulated the beam propagation with different amounts of defocus and compared to the measured Bessel width.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Defocus defined as</a:t>
            </a:r>
          </a:p>
          <a:p>
            <a:endParaRPr lang="en-US" dirty="0"/>
          </a:p>
          <a:p>
            <a:r>
              <a:rPr lang="en-US" dirty="0"/>
              <a:t>with</a:t>
            </a:r>
          </a:p>
          <a:p>
            <a:endParaRPr lang="en-US" dirty="0"/>
          </a:p>
          <a:p>
            <a:r>
              <a:rPr lang="en-US" dirty="0"/>
              <a:t>Magnitude is value of      . Phase is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5AEB5E5-3555-4790-BC30-58B9396BE9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167"/>
          <a:stretch/>
        </p:blipFill>
        <p:spPr>
          <a:xfrm>
            <a:off x="1553238" y="3393591"/>
            <a:ext cx="5545151" cy="3423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6821A-AF1F-411D-B6DC-CDAE0639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the Bessel width along the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234B9-E90A-4909-8546-C5798222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A034-4EDA-4891-A812-0C4209A0C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ECE1A6-04F6-4C7F-9BAE-A48AF2D3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0" y="873840"/>
            <a:ext cx="3343152" cy="26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D7643F-A57D-43F8-86E2-87DBEC09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96" y="873842"/>
            <a:ext cx="3343151" cy="26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09883-9865-4970-9E85-5286D6C1AF8B}"/>
              </a:ext>
            </a:extLst>
          </p:cNvPr>
          <p:cNvSpPr txBox="1"/>
          <p:nvPr/>
        </p:nvSpPr>
        <p:spPr>
          <a:xfrm>
            <a:off x="1166883" y="689979"/>
            <a:ext cx="28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1.5m after lens 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21271-801B-4092-ABA6-27CC7B61C52B}"/>
              </a:ext>
            </a:extLst>
          </p:cNvPr>
          <p:cNvSpPr txBox="1"/>
          <p:nvPr/>
        </p:nvSpPr>
        <p:spPr>
          <a:xfrm>
            <a:off x="4809752" y="689979"/>
            <a:ext cx="28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2.0m after lens B.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4D3FA4-3204-48F7-9ECF-E11D53DE3F10}"/>
              </a:ext>
            </a:extLst>
          </p:cNvPr>
          <p:cNvGrpSpPr/>
          <p:nvPr/>
        </p:nvGrpSpPr>
        <p:grpSpPr>
          <a:xfrm>
            <a:off x="7251751" y="3893833"/>
            <a:ext cx="4681641" cy="646331"/>
            <a:chOff x="7234867" y="3643963"/>
            <a:chExt cx="4681641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DA4385-12EE-4881-8169-C1ED690133B9}"/>
                </a:ext>
              </a:extLst>
            </p:cNvPr>
            <p:cNvSpPr txBox="1"/>
            <p:nvPr/>
          </p:nvSpPr>
          <p:spPr>
            <a:xfrm>
              <a:off x="7234867" y="3643963"/>
              <a:ext cx="4681641" cy="646331"/>
            </a:xfrm>
            <a:prstGeom prst="rect">
              <a:avLst/>
            </a:prstGeom>
            <a:gradFill flip="none" rotWithShape="1">
              <a:gsLst>
                <a:gs pos="0">
                  <a:srgbClr val="CCB567">
                    <a:tint val="66000"/>
                    <a:satMod val="160000"/>
                  </a:srgbClr>
                </a:gs>
                <a:gs pos="50000">
                  <a:srgbClr val="CCB567">
                    <a:tint val="44500"/>
                    <a:satMod val="160000"/>
                  </a:srgbClr>
                </a:gs>
                <a:gs pos="100000">
                  <a:srgbClr val="CCB567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CCB56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Bessel width and profile are consistent with the laser having a defocus of                              .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36AE2D-BE70-4F3E-85A8-71F60587812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9699448" y="4034429"/>
              <a:ext cx="1493729" cy="18046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0A4A0-5FE6-4C5D-A7A4-2F6CADBC5A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02681" y="5636572"/>
            <a:ext cx="810729" cy="227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A6BB21-BCCD-427B-A969-CAE515D09C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414156" y="5639482"/>
            <a:ext cx="1286740" cy="160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BF9A-F910-4001-B108-BEEFAA2C13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002681" y="5108524"/>
            <a:ext cx="1520555" cy="228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214C07-7E12-4569-AD9D-99B91CAFD5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02681" y="6229034"/>
            <a:ext cx="1705898" cy="4840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09E7EF-E036-40D5-B34C-CF8E7FC018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79554" y="5927929"/>
            <a:ext cx="209732" cy="1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A2B4D-6FEE-4DFA-B831-D1A0BB73A1B1}"/>
              </a:ext>
            </a:extLst>
          </p:cNvPr>
          <p:cNvGrpSpPr/>
          <p:nvPr/>
        </p:nvGrpSpPr>
        <p:grpSpPr>
          <a:xfrm>
            <a:off x="3800788" y="3205178"/>
            <a:ext cx="8244391" cy="3551430"/>
            <a:chOff x="1973804" y="3242906"/>
            <a:chExt cx="8244391" cy="35514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E7808F-B612-48BA-BB8C-498209A8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973804" y="3242906"/>
              <a:ext cx="8244391" cy="35514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C3C358-95B3-4901-9654-AD7961A91F52}"/>
                </a:ext>
              </a:extLst>
            </p:cNvPr>
            <p:cNvSpPr txBox="1"/>
            <p:nvPr/>
          </p:nvSpPr>
          <p:spPr>
            <a:xfrm>
              <a:off x="2854257" y="3425038"/>
              <a:ext cx="1340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Astigmatism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124A86-C6AB-4246-A2F1-F475B34CC1D1}"/>
                </a:ext>
              </a:extLst>
            </p:cNvPr>
            <p:cNvSpPr txBox="1"/>
            <p:nvPr/>
          </p:nvSpPr>
          <p:spPr>
            <a:xfrm>
              <a:off x="6337112" y="3425759"/>
              <a:ext cx="76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Trefoil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68133B-EFC3-4778-9162-58E55554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Wavefront aberrations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968B-06CC-4FF2-9F2B-3DAE34C5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A60850-3737-4382-A24E-4598D1071241}"/>
              </a:ext>
            </a:extLst>
          </p:cNvPr>
          <p:cNvGrpSpPr/>
          <p:nvPr/>
        </p:nvGrpSpPr>
        <p:grpSpPr>
          <a:xfrm>
            <a:off x="3800788" y="817866"/>
            <a:ext cx="8244392" cy="2081252"/>
            <a:chOff x="1973804" y="1103121"/>
            <a:chExt cx="8244392" cy="2081252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43F18863-C9CD-4508-AB29-DAA0539F5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41522"/>
            <a:stretch/>
          </p:blipFill>
          <p:spPr>
            <a:xfrm>
              <a:off x="1973804" y="1107587"/>
              <a:ext cx="8244392" cy="20767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23D34E-4DB2-4F9D-A46B-D8B45FBAAAA5}"/>
                </a:ext>
              </a:extLst>
            </p:cNvPr>
            <p:cNvSpPr txBox="1"/>
            <p:nvPr/>
          </p:nvSpPr>
          <p:spPr>
            <a:xfrm>
              <a:off x="2854257" y="1103121"/>
              <a:ext cx="718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Focus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9390F1-724D-46C0-926C-651B677D89A9}"/>
                </a:ext>
              </a:extLst>
            </p:cNvPr>
            <p:cNvSpPr txBox="1"/>
            <p:nvPr/>
          </p:nvSpPr>
          <p:spPr>
            <a:xfrm>
              <a:off x="6337112" y="1103121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F8F953-C594-47D3-9E26-8E1531903F28}"/>
              </a:ext>
            </a:extLst>
          </p:cNvPr>
          <p:cNvSpPr txBox="1"/>
          <p:nvPr/>
        </p:nvSpPr>
        <p:spPr>
          <a:xfrm>
            <a:off x="6512085" y="2981925"/>
            <a:ext cx="185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Quadrupole focus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D60353-0F73-494A-BED4-7366A43BD973}"/>
              </a:ext>
            </a:extLst>
          </p:cNvPr>
          <p:cNvSpPr txBox="1"/>
          <p:nvPr/>
        </p:nvSpPr>
        <p:spPr>
          <a:xfrm>
            <a:off x="10203122" y="2981925"/>
            <a:ext cx="198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triple focus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A13FE6-BEAD-44A6-A153-04225AA4F30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652984" y="3351257"/>
            <a:ext cx="788170" cy="5560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38541E-7946-4CF7-BCFB-C3E85210B8B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576784" y="3351257"/>
            <a:ext cx="864370" cy="8234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5ACA48-FC9B-48C3-BBED-58FBE5C87D6B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0393134" y="3351257"/>
            <a:ext cx="804427" cy="7639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082B3A-8473-4153-8733-3DAF43FDBC47}"/>
              </a:ext>
            </a:extLst>
          </p:cNvPr>
          <p:cNvSpPr txBox="1"/>
          <p:nvPr/>
        </p:nvSpPr>
        <p:spPr>
          <a:xfrm>
            <a:off x="146820" y="1244698"/>
            <a:ext cx="37587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error definition: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Coefficient on Zernike polynomial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Polynomials are </a:t>
            </a:r>
            <a:r>
              <a:rPr lang="en-US" b="1" dirty="0"/>
              <a:t>not</a:t>
            </a:r>
            <a:r>
              <a:rPr lang="en-US" dirty="0"/>
              <a:t> normalized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Radius normalized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Lowest order polynomials (                 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Defocus: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Astigmatism 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Astigmatism 45: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Coma 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Coma 90: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spherical: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Trefoil 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Trefoil 90: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4F33104-F7EF-4506-A01E-BAB0446964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79351" y="2691979"/>
            <a:ext cx="810729" cy="2277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D6A166-5196-420A-9F78-ACFE2F354A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548168" y="2174757"/>
            <a:ext cx="1286740" cy="160500"/>
          </a:xfrm>
          <a:prstGeom prst="rect">
            <a:avLst/>
          </a:prstGeom>
        </p:spPr>
      </p:pic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C0EE1249-F5F3-4F81-AAB8-72B29152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3308" y="6487744"/>
            <a:ext cx="2743200" cy="365125"/>
          </a:xfrm>
        </p:spPr>
        <p:txBody>
          <a:bodyPr/>
          <a:lstStyle/>
          <a:p>
            <a:fld id="{DD321DBF-325B-3546-BAAF-4F6E3B3181FF}" type="slidenum">
              <a:rPr lang="en-US" smtClean="0"/>
              <a:t>19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7A2BB3-3F1E-4D2B-8FF0-934E382FA8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70119" y="2972413"/>
            <a:ext cx="1520555" cy="22802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4B9351-374F-45C7-940C-36364A4C2A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70459" y="3238776"/>
            <a:ext cx="1577865" cy="2280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6A1225A-CE2E-45CC-A62D-E5851CAAE8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74400" y="3519476"/>
            <a:ext cx="1681513" cy="23411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186AED6-667A-4B91-9008-BE49FC3674E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50742" y="3806274"/>
            <a:ext cx="2053422" cy="23046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327754E-BAA6-4195-BE2B-941C196E85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661023" y="4090666"/>
            <a:ext cx="2203405" cy="2365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6858FCE-A01D-4441-A17F-86DBA19F9B8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828736" y="4374031"/>
            <a:ext cx="2065616" cy="22924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BF4EFB9-9F32-4ABC-B42A-AED21C0334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715615" y="4652842"/>
            <a:ext cx="1577867" cy="23046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EDA54F9-BB9E-4B40-A2A7-BDD36675220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704238" y="4928150"/>
            <a:ext cx="1761992" cy="2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39E0-F22F-E099-D064-0F3AB1F8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E301 as an alternative to the lithium oven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58F1D-31E6-F8AE-3072-3B615B1A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66D4-1104-E929-DF5B-6F3F11BFB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5F785-3020-29EC-57A7-D9859ECA214D}"/>
              </a:ext>
            </a:extLst>
          </p:cNvPr>
          <p:cNvSpPr txBox="1"/>
          <p:nvPr/>
        </p:nvSpPr>
        <p:spPr>
          <a:xfrm>
            <a:off x="209206" y="5412049"/>
            <a:ext cx="6683427" cy="369332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E301 shapes the density ramps via partial ionization of a uniform gas.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E77FA-DED4-2A25-FD51-74F89DAF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5778" y="801604"/>
            <a:ext cx="2665593" cy="2103961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FCABFF5-3ED0-2077-5FD9-79FA977EE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91" y="2209374"/>
            <a:ext cx="9014466" cy="2496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16D75-2FE7-ECF7-6BB0-F3359F320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898" y="5082931"/>
            <a:ext cx="4476750" cy="158737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48A22E-7660-C16C-8112-08DDB0C380CA}"/>
              </a:ext>
            </a:extLst>
          </p:cNvPr>
          <p:cNvCxnSpPr>
            <a:cxnSpLocks/>
          </p:cNvCxnSpPr>
          <p:nvPr/>
        </p:nvCxnSpPr>
        <p:spPr>
          <a:xfrm flipH="1" flipV="1">
            <a:off x="5226050" y="4025900"/>
            <a:ext cx="2406387" cy="123839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168B89-61E9-401C-81A8-BD27E6D881B5}"/>
              </a:ext>
            </a:extLst>
          </p:cNvPr>
          <p:cNvCxnSpPr>
            <a:cxnSpLocks/>
          </p:cNvCxnSpPr>
          <p:nvPr/>
        </p:nvCxnSpPr>
        <p:spPr>
          <a:xfrm flipH="1" flipV="1">
            <a:off x="7318375" y="4013346"/>
            <a:ext cx="3638550" cy="125095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E0E791-397E-3A1F-8CFF-766BC1B24B10}"/>
              </a:ext>
            </a:extLst>
          </p:cNvPr>
          <p:cNvCxnSpPr>
            <a:cxnSpLocks/>
          </p:cNvCxnSpPr>
          <p:nvPr/>
        </p:nvCxnSpPr>
        <p:spPr>
          <a:xfrm flipH="1">
            <a:off x="5662187" y="2546121"/>
            <a:ext cx="1595817" cy="113080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4A9DE1-9A12-25AD-383D-8551E3EE326F}"/>
              </a:ext>
            </a:extLst>
          </p:cNvPr>
          <p:cNvCxnSpPr>
            <a:cxnSpLocks/>
          </p:cNvCxnSpPr>
          <p:nvPr/>
        </p:nvCxnSpPr>
        <p:spPr>
          <a:xfrm flipH="1">
            <a:off x="6780321" y="2539683"/>
            <a:ext cx="2565952" cy="115452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7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B57A-3295-402A-2240-B056FE54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isentropic theory compared to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1E272-FE07-B416-6EC7-8CEAC422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BD29A-5193-C59A-F59C-055589191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pic>
        <p:nvPicPr>
          <p:cNvPr id="6" name="Content Placeholder 4" descr="A picture containing monitor&#10;&#10;Description automatically generated">
            <a:extLst>
              <a:ext uri="{FF2B5EF4-FFF2-40B4-BE49-F238E27FC236}">
                <a16:creationId xmlns:a16="http://schemas.microsoft.com/office/drawing/2014/main" id="{9FD025F4-6085-8850-78F9-D8DA2E3F8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327"/>
            <a:ext cx="8229600" cy="2571315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90FDB2-F4C7-9F88-91D8-15006512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983"/>
            <a:ext cx="8229600" cy="25713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6FC5436-E5E0-6385-1A2A-A0E8876D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9"/>
          <a:stretch/>
        </p:blipFill>
        <p:spPr>
          <a:xfrm>
            <a:off x="8562975" y="4477627"/>
            <a:ext cx="3295650" cy="2010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A76441-6941-F144-DAD5-1F21EC8CE290}"/>
              </a:ext>
            </a:extLst>
          </p:cNvPr>
          <p:cNvSpPr txBox="1"/>
          <p:nvPr/>
        </p:nvSpPr>
        <p:spPr>
          <a:xfrm>
            <a:off x="8229600" y="1281652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plots show a comparison between 1D isentropic theory (solid line) and CFD simulation (dots).</a:t>
            </a:r>
          </a:p>
          <a:p>
            <a:endParaRPr lang="en-US" dirty="0"/>
          </a:p>
          <a:p>
            <a:r>
              <a:rPr lang="en-US" dirty="0"/>
              <a:t>Bottom plot shows the predictions of isentropic theory using the simulated Mach number as input.</a:t>
            </a:r>
          </a:p>
          <a:p>
            <a:endParaRPr lang="en-US" dirty="0"/>
          </a:p>
          <a:p>
            <a:r>
              <a:rPr lang="en-US" dirty="0"/>
              <a:t>Deviation from isentropic behavior is due to irreversible processes in the fluid, i.e. friction. In this case it is the boundary layers.</a:t>
            </a:r>
          </a:p>
        </p:txBody>
      </p:sp>
    </p:spTree>
    <p:extLst>
      <p:ext uri="{BB962C8B-B14F-4D97-AF65-F5344CB8AC3E}">
        <p14:creationId xmlns:p14="http://schemas.microsoft.com/office/powerpoint/2010/main" val="222853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CB95-F2BB-FF6E-82DC-C9EBF2F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plasma density in helium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189AE-CC3F-4186-8011-E15A4325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EDD0-FDCF-5AA0-399C-16E72AF7F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60FBF-F63C-8E1E-910D-7DF47C91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42" y="970997"/>
            <a:ext cx="7594831" cy="5294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D2CBF-9517-9875-0D61-3340EDA8C27D}"/>
              </a:ext>
            </a:extLst>
          </p:cNvPr>
          <p:cNvSpPr txBox="1"/>
          <p:nvPr/>
        </p:nvSpPr>
        <p:spPr>
          <a:xfrm>
            <a:off x="294763" y="951571"/>
            <a:ext cx="3609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796nm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width:  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0mm FWHM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 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1.05mJ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heating energy: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222mJ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Optics efficiency: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before optics: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278mJ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to aberrations: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to aperture: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energy: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478mJ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380066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CB95-F2BB-FF6E-82DC-C9EBF2F8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plasma density in hydrogen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189AE-CC3F-4186-8011-E15A4325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EDD0-FDCF-5AA0-399C-16E72AF7F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60FBF-F63C-8E1E-910D-7DF47C91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2742" y="970997"/>
            <a:ext cx="7594830" cy="5294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D2CBF-9517-9875-0D61-3340EDA8C27D}"/>
              </a:ext>
            </a:extLst>
          </p:cNvPr>
          <p:cNvSpPr txBox="1"/>
          <p:nvPr/>
        </p:nvSpPr>
        <p:spPr>
          <a:xfrm>
            <a:off x="294763" y="951571"/>
            <a:ext cx="3609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796nm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width:  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0mm FWHM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 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0.62mJ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heating energy: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45.4mJ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Optics efficiency: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before optics: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56.8mJ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to aberrations:  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to aperture: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energy: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239310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2C93F7-FCF3-D8C5-2647-750269E2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806732"/>
            <a:ext cx="8229600" cy="2528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F5A4D-9AA4-CBCB-C890-CB5D51C4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Ramps from simulation preserve emittance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D8E6-82B7-C8FB-3A31-593CDD3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C494-A145-FE1F-4EFB-D362B201D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7ACF4DB-C698-544F-6DB9-CA0837F9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3736493"/>
            <a:ext cx="8229600" cy="2528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C714F7-2C8D-8DEA-D1AA-11A6B9FD0152}"/>
              </a:ext>
            </a:extLst>
          </p:cNvPr>
          <p:cNvSpPr txBox="1"/>
          <p:nvPr/>
        </p:nvSpPr>
        <p:spPr>
          <a:xfrm>
            <a:off x="3196297" y="3261360"/>
            <a:ext cx="8100646" cy="369332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Plasma profile distortion due to refraction has minimal impact on emittance growth.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744EC-420F-4B3D-23A2-B78AA0674C88}"/>
              </a:ext>
            </a:extLst>
          </p:cNvPr>
          <p:cNvSpPr txBox="1"/>
          <p:nvPr/>
        </p:nvSpPr>
        <p:spPr>
          <a:xfrm>
            <a:off x="362828" y="1647751"/>
            <a:ext cx="276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Emittance growth in the target ramp shape.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1DEFE-BEAF-BE1F-51C9-3F67D1C70351}"/>
              </a:ext>
            </a:extLst>
          </p:cNvPr>
          <p:cNvSpPr txBox="1"/>
          <p:nvPr/>
        </p:nvSpPr>
        <p:spPr>
          <a:xfrm>
            <a:off x="275491" y="4677652"/>
            <a:ext cx="276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Emittance growth in the simulated ramp shape.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92E84-9D9B-CF12-3689-DAD19BAEE80B}"/>
              </a:ext>
            </a:extLst>
          </p:cNvPr>
          <p:cNvSpPr txBox="1"/>
          <p:nvPr/>
        </p:nvSpPr>
        <p:spPr>
          <a:xfrm>
            <a:off x="4308817" y="6198158"/>
            <a:ext cx="5875606" cy="369332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Better control over the plasma shape than the lithium oven.</a:t>
            </a:r>
          </a:p>
        </p:txBody>
      </p:sp>
    </p:spTree>
    <p:extLst>
      <p:ext uri="{BB962C8B-B14F-4D97-AF65-F5344CB8AC3E}">
        <p14:creationId xmlns:p14="http://schemas.microsoft.com/office/powerpoint/2010/main" val="381862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3369-9051-7B28-267B-8DE4CB2E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of tandem optics for the lithium oven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A990B-98BF-A236-6908-7DBE1C4A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5955-A149-8141-15F3-A2651E8B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Robert Ariniello – </a:t>
            </a:r>
            <a:r>
              <a:rPr lang="en-US" sz="1000"/>
              <a:t>Alternatives to the Lithium Oven</a:t>
            </a:r>
            <a:r>
              <a:rPr lang="en-US"/>
              <a:t>– May 3, 2022</a:t>
            </a:r>
            <a:endParaRPr lang="en-US" sz="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051B6-E886-DDDC-363B-512A961D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2742" y="981288"/>
            <a:ext cx="7594830" cy="527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82793-7C26-3008-1706-A114A5B4CEBC}"/>
              </a:ext>
            </a:extLst>
          </p:cNvPr>
          <p:cNvSpPr txBox="1"/>
          <p:nvPr/>
        </p:nvSpPr>
        <p:spPr>
          <a:xfrm>
            <a:off x="294763" y="951571"/>
            <a:ext cx="3609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Parameters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energy: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duration: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Wavelength: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796nm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width:  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0mm FWHM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profile: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 Gaussian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to ionize: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2.86mJ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heating energy: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~2mJ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after optics: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7.32mJ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Optics efficiency: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before optics: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9.15mJ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to aberrations:         </a:t>
            </a:r>
            <a:r>
              <a:rPr lang="en-US" sz="16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Lost to aperture: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1.1mJ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energy: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12.8mJ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refraction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Split step Fourier based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loss due to ionization.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dispersion, no self-focusing.</a:t>
            </a:r>
          </a:p>
        </p:txBody>
      </p:sp>
    </p:spTree>
    <p:extLst>
      <p:ext uri="{BB962C8B-B14F-4D97-AF65-F5344CB8AC3E}">
        <p14:creationId xmlns:p14="http://schemas.microsoft.com/office/powerpoint/2010/main" val="299259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CC58-0BC9-2844-A04F-71CC21CC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Designed for the FACET laser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550B-B90A-C3B8-0749-48A4F225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D9047-C616-5896-02EC-AC854D3AE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FAF3FD7-5917-A99C-D488-1CFC9276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2" y="4071418"/>
            <a:ext cx="8202304" cy="2523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8205D-52B6-0BA6-6159-8035708E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29099"/>
            <a:ext cx="12191998" cy="29802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AF4B34-CBD7-87D9-A242-7DDE16D7CB5C}"/>
              </a:ext>
            </a:extLst>
          </p:cNvPr>
          <p:cNvCxnSpPr>
            <a:cxnSpLocks/>
          </p:cNvCxnSpPr>
          <p:nvPr/>
        </p:nvCxnSpPr>
        <p:spPr>
          <a:xfrm flipV="1">
            <a:off x="4597400" y="3308350"/>
            <a:ext cx="41275" cy="10231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13EC61-564E-2781-B7D1-EBDFD6B183FE}"/>
              </a:ext>
            </a:extLst>
          </p:cNvPr>
          <p:cNvCxnSpPr>
            <a:cxnSpLocks/>
          </p:cNvCxnSpPr>
          <p:nvPr/>
        </p:nvCxnSpPr>
        <p:spPr>
          <a:xfrm flipV="1">
            <a:off x="4662488" y="3460750"/>
            <a:ext cx="1023937" cy="8707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2D6F56-AA65-9091-4BC6-6A2D621BEA83}"/>
              </a:ext>
            </a:extLst>
          </p:cNvPr>
          <p:cNvCxnSpPr>
            <a:cxnSpLocks/>
          </p:cNvCxnSpPr>
          <p:nvPr/>
        </p:nvCxnSpPr>
        <p:spPr>
          <a:xfrm flipH="1" flipV="1">
            <a:off x="5686425" y="3460750"/>
            <a:ext cx="819152" cy="8707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ABFC46-2547-E4DB-91D9-964112909804}"/>
              </a:ext>
            </a:extLst>
          </p:cNvPr>
          <p:cNvCxnSpPr>
            <a:cxnSpLocks/>
          </p:cNvCxnSpPr>
          <p:nvPr/>
        </p:nvCxnSpPr>
        <p:spPr>
          <a:xfrm flipV="1">
            <a:off x="6560344" y="3308350"/>
            <a:ext cx="185737" cy="10231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CD7B3C-FFA8-6DEB-7BF6-2068DE6AC9AD}"/>
              </a:ext>
            </a:extLst>
          </p:cNvPr>
          <p:cNvCxnSpPr>
            <a:cxnSpLocks/>
          </p:cNvCxnSpPr>
          <p:nvPr/>
        </p:nvCxnSpPr>
        <p:spPr>
          <a:xfrm flipH="1" flipV="1">
            <a:off x="7413625" y="3308350"/>
            <a:ext cx="2182813" cy="202496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4EBE4D-D0A2-936D-F6FC-3B15BB683CBF}"/>
              </a:ext>
            </a:extLst>
          </p:cNvPr>
          <p:cNvCxnSpPr>
            <a:cxnSpLocks/>
          </p:cNvCxnSpPr>
          <p:nvPr/>
        </p:nvCxnSpPr>
        <p:spPr>
          <a:xfrm flipV="1">
            <a:off x="11165681" y="3308350"/>
            <a:ext cx="380325" cy="202496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A33359-9B20-4CEC-7CC4-51CE47AAFCC2}"/>
              </a:ext>
            </a:extLst>
          </p:cNvPr>
          <p:cNvCxnSpPr>
            <a:cxnSpLocks/>
          </p:cNvCxnSpPr>
          <p:nvPr/>
        </p:nvCxnSpPr>
        <p:spPr>
          <a:xfrm flipH="1" flipV="1">
            <a:off x="3268177" y="3308350"/>
            <a:ext cx="342011" cy="114935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14A69A-5664-9B7C-A8B2-55CBC8467B72}"/>
              </a:ext>
            </a:extLst>
          </p:cNvPr>
          <p:cNvCxnSpPr>
            <a:cxnSpLocks/>
          </p:cNvCxnSpPr>
          <p:nvPr/>
        </p:nvCxnSpPr>
        <p:spPr>
          <a:xfrm flipH="1" flipV="1">
            <a:off x="985838" y="3308350"/>
            <a:ext cx="2615619" cy="291734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FA4871-324A-5EAC-5AC8-2BE4FA48C236}"/>
              </a:ext>
            </a:extLst>
          </p:cNvPr>
          <p:cNvSpPr txBox="1"/>
          <p:nvPr/>
        </p:nvSpPr>
        <p:spPr>
          <a:xfrm>
            <a:off x="339846" y="5423514"/>
            <a:ext cx="235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 A shapes intensity</a:t>
            </a:r>
          </a:p>
          <a:p>
            <a:r>
              <a:rPr lang="en-US" dirty="0"/>
              <a:t>Lens B shapes phase</a:t>
            </a:r>
          </a:p>
        </p:txBody>
      </p:sp>
    </p:spTree>
    <p:extLst>
      <p:ext uri="{BB962C8B-B14F-4D97-AF65-F5344CB8AC3E}">
        <p14:creationId xmlns:p14="http://schemas.microsoft.com/office/powerpoint/2010/main" val="306712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9A1D-5D42-4923-AC5D-7BFE3DD9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Tested with the CU laser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A6E99-4AB6-4718-AE70-AF726357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DDF9-B6DD-4273-88C9-E5BB318DD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3542250-0462-49A5-A564-B8A6CF2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2" y="4071418"/>
            <a:ext cx="8202304" cy="2523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C6EFD-F428-4968-A74D-6DD5A8F4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29099"/>
            <a:ext cx="12191998" cy="29802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721F9B-23FE-4120-96BB-408F6E5CBABE}"/>
              </a:ext>
            </a:extLst>
          </p:cNvPr>
          <p:cNvCxnSpPr>
            <a:cxnSpLocks/>
          </p:cNvCxnSpPr>
          <p:nvPr/>
        </p:nvCxnSpPr>
        <p:spPr>
          <a:xfrm flipV="1">
            <a:off x="4597400" y="3308350"/>
            <a:ext cx="41275" cy="10231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BF7EC9-00F0-400E-86E6-72AFBD09E8E7}"/>
              </a:ext>
            </a:extLst>
          </p:cNvPr>
          <p:cNvCxnSpPr>
            <a:cxnSpLocks/>
          </p:cNvCxnSpPr>
          <p:nvPr/>
        </p:nvCxnSpPr>
        <p:spPr>
          <a:xfrm flipV="1">
            <a:off x="4662488" y="3460750"/>
            <a:ext cx="1023937" cy="8707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701146-B58D-4A2B-9301-124855DDA072}"/>
              </a:ext>
            </a:extLst>
          </p:cNvPr>
          <p:cNvCxnSpPr>
            <a:cxnSpLocks/>
          </p:cNvCxnSpPr>
          <p:nvPr/>
        </p:nvCxnSpPr>
        <p:spPr>
          <a:xfrm flipH="1" flipV="1">
            <a:off x="5686425" y="3460750"/>
            <a:ext cx="819152" cy="8707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7F8B5D-D5E4-45C5-8E26-A1C9F4776C62}"/>
              </a:ext>
            </a:extLst>
          </p:cNvPr>
          <p:cNvCxnSpPr>
            <a:cxnSpLocks/>
          </p:cNvCxnSpPr>
          <p:nvPr/>
        </p:nvCxnSpPr>
        <p:spPr>
          <a:xfrm flipV="1">
            <a:off x="6560344" y="3308350"/>
            <a:ext cx="185737" cy="10231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A80D28-4806-472A-BA41-802551D06C6D}"/>
              </a:ext>
            </a:extLst>
          </p:cNvPr>
          <p:cNvCxnSpPr>
            <a:cxnSpLocks/>
          </p:cNvCxnSpPr>
          <p:nvPr/>
        </p:nvCxnSpPr>
        <p:spPr>
          <a:xfrm flipH="1" flipV="1">
            <a:off x="7413625" y="3308350"/>
            <a:ext cx="2182813" cy="202496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19E06-AAB3-4269-9628-E5ACFDE62BAC}"/>
              </a:ext>
            </a:extLst>
          </p:cNvPr>
          <p:cNvCxnSpPr>
            <a:cxnSpLocks/>
          </p:cNvCxnSpPr>
          <p:nvPr/>
        </p:nvCxnSpPr>
        <p:spPr>
          <a:xfrm flipV="1">
            <a:off x="11165681" y="3308350"/>
            <a:ext cx="380325" cy="202496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06AFF7-9D46-43C3-AFBF-F17365CAF700}"/>
              </a:ext>
            </a:extLst>
          </p:cNvPr>
          <p:cNvCxnSpPr>
            <a:cxnSpLocks/>
          </p:cNvCxnSpPr>
          <p:nvPr/>
        </p:nvCxnSpPr>
        <p:spPr>
          <a:xfrm flipH="1" flipV="1">
            <a:off x="3268177" y="3308350"/>
            <a:ext cx="342011" cy="114935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92C3976-46BA-49E5-8C21-A30E04283CBE}"/>
              </a:ext>
            </a:extLst>
          </p:cNvPr>
          <p:cNvCxnSpPr>
            <a:cxnSpLocks/>
          </p:cNvCxnSpPr>
          <p:nvPr/>
        </p:nvCxnSpPr>
        <p:spPr>
          <a:xfrm flipH="1" flipV="1">
            <a:off x="985838" y="3308350"/>
            <a:ext cx="2615619" cy="291734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72891A-1091-4D81-8753-D4A464ED250B}"/>
              </a:ext>
            </a:extLst>
          </p:cNvPr>
          <p:cNvSpPr txBox="1"/>
          <p:nvPr/>
        </p:nvSpPr>
        <p:spPr>
          <a:xfrm>
            <a:off x="339846" y="5423514"/>
            <a:ext cx="235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 A shapes intensity</a:t>
            </a:r>
          </a:p>
          <a:p>
            <a:r>
              <a:rPr lang="en-US" dirty="0"/>
              <a:t>Lens B shapes phase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FBC1B-8940-4CB3-8751-46DD32BB4F53}"/>
              </a:ext>
            </a:extLst>
          </p:cNvPr>
          <p:cNvSpPr txBox="1"/>
          <p:nvPr/>
        </p:nvSpPr>
        <p:spPr>
          <a:xfrm>
            <a:off x="401888" y="4166855"/>
            <a:ext cx="2895807" cy="1200329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Laser used for tests produces a much shorter focus. Data compared against simulation of test laser.</a:t>
            </a:r>
          </a:p>
        </p:txBody>
      </p:sp>
    </p:spTree>
    <p:extLst>
      <p:ext uri="{BB962C8B-B14F-4D97-AF65-F5344CB8AC3E}">
        <p14:creationId xmlns:p14="http://schemas.microsoft.com/office/powerpoint/2010/main" val="20010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A0D6-C296-83FB-CE40-2E1993A3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0A541-CF50-2DA8-3F97-ED8F375F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1DBF-325B-3546-BAAF-4F6E3B3181FF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C8F4-5357-D6E4-C08C-5F6DADF9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Robert Ariniello – </a:t>
            </a:r>
            <a:r>
              <a:rPr lang="en-US" sz="1000" dirty="0"/>
              <a:t>Alternatives to the Lithium Oven</a:t>
            </a:r>
            <a:r>
              <a:rPr lang="en-US" dirty="0"/>
              <a:t>– May 3, 2022</a:t>
            </a:r>
            <a:endParaRPr lang="en-US" sz="200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6E3294F-0F29-9616-8670-D7A718CBA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38966" y="1806504"/>
            <a:ext cx="11714067" cy="36043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E2B1-55B7-395D-CE34-F8C0798A0A29}"/>
              </a:ext>
            </a:extLst>
          </p:cNvPr>
          <p:cNvSpPr txBox="1"/>
          <p:nvPr/>
        </p:nvSpPr>
        <p:spPr>
          <a:xfrm>
            <a:off x="2826792" y="5718083"/>
            <a:ext cx="6538415" cy="369332"/>
          </a:xfrm>
          <a:prstGeom prst="rect">
            <a:avLst/>
          </a:prstGeom>
          <a:gradFill flip="none" rotWithShape="1">
            <a:gsLst>
              <a:gs pos="0">
                <a:srgbClr val="CCB567">
                  <a:tint val="66000"/>
                  <a:satMod val="160000"/>
                </a:srgbClr>
              </a:gs>
              <a:gs pos="50000">
                <a:srgbClr val="CCB567">
                  <a:tint val="44500"/>
                  <a:satMod val="160000"/>
                </a:srgbClr>
              </a:gs>
              <a:gs pos="100000">
                <a:srgbClr val="CCB567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CCB5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measured Bessel width matches the design,             , within 1%.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355C7-0B92-6E33-6428-918C85B6259F}"/>
              </a:ext>
            </a:extLst>
          </p:cNvPr>
          <p:cNvSpPr txBox="1"/>
          <p:nvPr/>
        </p:nvSpPr>
        <p:spPr>
          <a:xfrm>
            <a:off x="4089937" y="1129923"/>
            <a:ext cx="401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Bessel focus measured 1.5m after lens B.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4BFA79-74D5-50CB-3429-0A7EFE6BDC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35083" y="5822484"/>
            <a:ext cx="581640" cy="2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4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5153"/>
  <p:tag name="ORIGINALWIDTH" val="318.0444"/>
  <p:tag name="LATEXADDIN" val="\documentclass{article}&#10;\usepackage{amsmath}&#10;\pagestyle{empty}&#10;\begin{document}&#10;&#10;\begin{equation*}&#10;60\,\mathrm{\mu m}&#10;\end{equation*}&#10;&#10;&#10;\end{document}"/>
  <p:tag name="IGUANATEXSIZE" val="18"/>
  <p:tag name="IGUANATEXCURSOR" val="11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703.5982"/>
  <p:tag name="LATEXADDIN" val="\documentclass{article}&#10;\usepackage{amsmath}&#10;\pagestyle{empty}&#10;\begin{document}&#10;&#10;\begin{equation*}&#10;R=14.5\,\mathrm{mm}&#10;\end{equation*}&#10;&#10;&#10;\end{document}"/>
  <p:tag name="IGUANATEXSIZE" val="18"/>
  <p:tag name="IGUANATEXCURSOR" val="11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696"/>
  <p:tag name="ORIGINALWIDTH" val="935.3806"/>
  <p:tag name="LATEXADDIN" val="\documentclass{article}&#10;\usepackage{amsmath}&#10;\pagestyle{empty}&#10;\begin{document}&#10;&#10;\begin{equation*}&#10;Z_2^0 = C_3(2\rho^2-1)&#10;\end{equation*}&#10;&#10;&#10;\end{document}"/>
  <p:tag name="IGUANATEXSIZE" val="16"/>
  <p:tag name="IGUANATEXCURSOR" val="11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696"/>
  <p:tag name="ORIGINALWIDTH" val="970.6354"/>
  <p:tag name="LATEXADDIN" val="\documentclass{article}&#10;\usepackage{amsmath}&#10;\pagestyle{empty}&#10;\begin{document}&#10;&#10;\begin{equation*}&#10;Z_2^2=C_4\rho^2\cos(2\theta)&#10;\end{equation*}&#10;&#10;&#10;\end{document}"/>
  <p:tag name="IGUANATEXSIZE" val="16"/>
  <p:tag name="IGUANATEXCURSOR" val="12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0201"/>
  <p:tag name="ORIGINALWIDTH" val="1034.394"/>
  <p:tag name="LATEXADDIN" val="\documentclass{article}&#10;\usepackage{amsmath}&#10;\pagestyle{empty}&#10;\begin{document}&#10;&#10;\begin{equation*}&#10;Z_2^{-2}=C_5\rho^2\sin(2\theta)&#10;\end{equation*}&#10;&#10;&#10;\end{document}"/>
  <p:tag name="IGUANATEXSIZE" val="16"/>
  <p:tag name="IGUANATEXCURSOR" val="111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1263.176"/>
  <p:tag name="LATEXADDIN" val="\documentclass{article}&#10;\usepackage{amsmath}&#10;\pagestyle{empty}&#10;\begin{document}&#10;&#10;\begin{equation*}&#10;Z_3^{1}=C_6(3\rho^3-2\rho)\sin\theta&#10;\end{equation*}&#10;&#10;&#10;\end{document}"/>
  <p:tag name="IGUANATEXSIZE" val="16"/>
  <p:tag name="IGUANATEXCURSOR" val="124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5203"/>
  <p:tag name="ORIGINALWIDTH" val="1355.439"/>
  <p:tag name="LATEXADDIN" val="\documentclass{article}&#10;\usepackage{amsmath}&#10;\pagestyle{empty}&#10;\begin{document}&#10;&#10;\begin{equation*}&#10;Z_3^{-1}=C_7(3\rho^3-2\rho)\cos\theta&#10;\end{equation*}&#10;&#10;&#10;\end{document}"/>
  <p:tag name="IGUANATEXSIZE" val="16"/>
  <p:tag name="IGUANATEXCURSOR" val="10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0197"/>
  <p:tag name="ORIGINALWIDTH" val="1270.677"/>
  <p:tag name="LATEXADDIN" val="\documentclass{article}&#10;\usepackage{amsmath}&#10;\pagestyle{empty}&#10;\begin{document}&#10;&#10;\begin{equation*}&#10;Z_4^{0}=C_8(6\rho^4-6\rho^2+1)&#10;\end{equation*}&#10;&#10;&#10;\end{document}"/>
  <p:tag name="IGUANATEXSIZE" val="16"/>
  <p:tag name="IGUANATEXCURSOR" val="12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970.6354"/>
  <p:tag name="LATEXADDIN" val="\documentclass{article}&#10;\usepackage{amsmath}&#10;\pagestyle{empty}&#10;\begin{document}&#10;&#10;\begin{equation*}&#10;Z_3^{3}=C_9\rho^3\cos(3\theta)&#10;\end{equation*}&#10;&#10;&#10;\end{document}"/>
  <p:tag name="IGUANATEXSIZE" val="16"/>
  <p:tag name="IGUANATEXCURSOR" val="12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704"/>
  <p:tag name="ORIGINALWIDTH" val="1083.901"/>
  <p:tag name="LATEXADDIN" val="\documentclass{article}&#10;\usepackage{amsmath}&#10;\pagestyle{empty}&#10;\begin{document}&#10;&#10;\begin{equation*}&#10;Z_3^{-3}=C_{10}\rho^3\sin(3\theta)&#10;\end{equation*}&#10;&#10;&#10;\end{document}"/>
  <p:tag name="IGUANATEXSIZE" val="16"/>
  <p:tag name="IGUANATEXCURSOR" val="12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0159"/>
  <p:tag name="ORIGINALWIDTH" val="724.6011"/>
  <p:tag name="LATEXADDIN" val="\documentclass{article}&#10;\usepackage{amsmath}&#10;\pagestyle{empty}&#10;\begin{document}&#10;&#10;\begin{equation*}&#10;C_3 = 1.17\,\mathrm{\mu m}&#10;\end{equation*}&#10;&#10;&#10;\end{document}"/>
  <p:tag name="IGUANATEXSIZE" val="16"/>
  <p:tag name="IGUANATEXCURSOR" val="105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43.3119"/>
  <p:tag name="LATEXADDIN" val="\documentclass{article}&#10;\usepackage{amsmath}&#10;\pagestyle{empty}&#10;\begin{document}&#10;&#10;\begin{equation*}&#10;\rho=r/R&#10;\end{equation*}&#10;&#10;&#10;\end{document}"/>
  <p:tag name="IGUANATEXSIZE" val="18"/>
  <p:tag name="IGUANATEXCURSOR" val="10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703.5982"/>
  <p:tag name="LATEXADDIN" val="\documentclass{article}&#10;\usepackage{amsmath}&#10;\pagestyle{empty}&#10;\begin{document}&#10;&#10;\begin{equation*}&#10;R=14.5\,\mathrm{mm}&#10;\end{equation*}&#10;&#10;&#10;\end{document}"/>
  <p:tag name="IGUANATEXSIZE" val="18"/>
  <p:tag name="IGUANATEXCURSOR" val="11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696"/>
  <p:tag name="ORIGINALWIDTH" val="935.3806"/>
  <p:tag name="LATEXADDIN" val="\documentclass{article}&#10;\usepackage{amsmath}&#10;\pagestyle{empty}&#10;\begin{document}&#10;&#10;\begin{equation*}&#10;Z_2^0 = C_3(2\rho^2-1)&#10;\end{equation*}&#10;&#10;&#10;\end{document}"/>
  <p:tag name="IGUANATEXSIZE" val="16"/>
  <p:tag name="IGUANATEXCURSOR" val="11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916"/>
  <p:tag name="ORIGINALWIDTH" val="1049.396"/>
  <p:tag name="LATEXADDIN" val="\documentclass{article}&#10;\usepackage{amsmath}&#10;\pagestyle{empty}&#10;\begin{document}&#10;&#10;\begin{equation*}&#10;e^{i\phi}=\exp\left(i\frac{2\pi}{\lambda}Z_2^0\right)&#10;\end{equation*}&#10;&#10;&#10;\end{document}"/>
  <p:tag name="IGUANATEXSIZE" val="16"/>
  <p:tag name="IGUANATEXCURSOR" val="15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015"/>
  <p:tag name="ORIGINALWIDTH" val="129.018"/>
  <p:tag name="LATEXADDIN" val="\documentclass{article}&#10;\usepackage{amsmath}&#10;\pagestyle{empty}&#10;\begin{document}&#10;&#10;\begin{equation*}&#10;C_3&#10;\end{equation*}&#10;&#10;&#10;\end{document}"/>
  <p:tag name="IGUANATEXSIZE" val="16"/>
  <p:tag name="IGUANATEXCURSOR" val="102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0155"/>
  <p:tag name="ORIGINALWIDTH" val="918.8783"/>
  <p:tag name="LATEXADDIN" val="\documentclass{article}&#10;\usepackage{amsmath}&#10;\pagestyle{empty}&#10;\begin{document}&#10;&#10;\begin{equation*}&#10;1.2\,\mathrm{\mu m}-1.75\,\mathrm{\mu m}&#10;\end{equation*}&#10;&#10;&#10;\end{document}"/>
  <p:tag name="IGUANATEXSIZE" val="16"/>
  <p:tag name="IGUANATEXCURSOR" val="138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443.3119"/>
  <p:tag name="LATEXADDIN" val="\documentclass{article}&#10;\usepackage{amsmath}&#10;\pagestyle{empty}&#10;\begin{document}&#10;&#10;\begin{equation*}&#10;\rho=r/R&#10;\end{equation*}&#10;&#10;&#10;\end{document}"/>
  <p:tag name="IGUANATEXSIZE" val="18"/>
  <p:tag name="IGUANATEXCURSOR" val="107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16762</TotalTime>
  <Words>1313</Words>
  <Application>Microsoft Office PowerPoint</Application>
  <PresentationFormat>Widescreen</PresentationFormat>
  <Paragraphs>238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Alternatives to the Lithium Oven</vt:lpstr>
      <vt:lpstr>E301 as an alternative to the lithium oven</vt:lpstr>
      <vt:lpstr>Expected plasma density in helium</vt:lpstr>
      <vt:lpstr>Expected plasma density in hydrogen</vt:lpstr>
      <vt:lpstr>Ramps from simulation preserve emittance</vt:lpstr>
      <vt:lpstr>Tests of tandem optics for the lithium oven</vt:lpstr>
      <vt:lpstr>Designed for the FACET laser</vt:lpstr>
      <vt:lpstr>Tested with the CU laser</vt:lpstr>
      <vt:lpstr>PowerPoint Presentation</vt:lpstr>
      <vt:lpstr>Deviations between the test and the design</vt:lpstr>
      <vt:lpstr>FACET-II beam parameters can ionize He</vt:lpstr>
      <vt:lpstr>Solution – shape the ramps from the gas density</vt:lpstr>
      <vt:lpstr>Simulations of the elongated gas jet - transverse</vt:lpstr>
      <vt:lpstr>Simulations of the elongated gas jet - transverse</vt:lpstr>
      <vt:lpstr>Simulations of the elongated gas jet - ramps</vt:lpstr>
      <vt:lpstr>Summary</vt:lpstr>
      <vt:lpstr>Phase correction to improve the Bessel focus</vt:lpstr>
      <vt:lpstr>Variation in the Bessel width along the focus</vt:lpstr>
      <vt:lpstr>Wavefront aberrations</vt:lpstr>
      <vt:lpstr>1D isentropic theory compared to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EmittanceGrowth</dc:title>
  <dc:creator>Robert Ariniello</dc:creator>
  <cp:lastModifiedBy>Robert Ariniello</cp:lastModifiedBy>
  <cp:revision>1082</cp:revision>
  <dcterms:created xsi:type="dcterms:W3CDTF">2016-01-26T18:12:20Z</dcterms:created>
  <dcterms:modified xsi:type="dcterms:W3CDTF">2022-05-03T14:26:59Z</dcterms:modified>
</cp:coreProperties>
</file>