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8"/>
  </p:notesMasterIdLst>
  <p:handoutMasterIdLst>
    <p:handoutMasterId r:id="rId19"/>
  </p:handoutMasterIdLst>
  <p:sldIdLst>
    <p:sldId id="269" r:id="rId2"/>
    <p:sldId id="306" r:id="rId3"/>
    <p:sldId id="312" r:id="rId4"/>
    <p:sldId id="289" r:id="rId5"/>
    <p:sldId id="303" r:id="rId6"/>
    <p:sldId id="310" r:id="rId7"/>
    <p:sldId id="305" r:id="rId8"/>
    <p:sldId id="309" r:id="rId9"/>
    <p:sldId id="307" r:id="rId10"/>
    <p:sldId id="311" r:id="rId11"/>
    <p:sldId id="313" r:id="rId12"/>
    <p:sldId id="272" r:id="rId13"/>
    <p:sldId id="275" r:id="rId14"/>
    <p:sldId id="284" r:id="rId15"/>
    <p:sldId id="277" r:id="rId16"/>
    <p:sldId id="282" r:id="rId17"/>
  </p:sldIdLst>
  <p:sldSz cx="9144000" cy="5143500" type="screen16x9"/>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
          <p15:clr>
            <a:srgbClr val="A4A3A4"/>
          </p15:clr>
        </p15:guide>
        <p15:guide id="2" orient="horz" pos="971">
          <p15:clr>
            <a:srgbClr val="A4A3A4"/>
          </p15:clr>
        </p15:guide>
        <p15:guide id="3" orient="horz" pos="2809">
          <p15:clr>
            <a:srgbClr val="A4A3A4"/>
          </p15:clr>
        </p15:guide>
        <p15:guide id="4" orient="horz" pos="2985">
          <p15:clr>
            <a:srgbClr val="A4A3A4"/>
          </p15:clr>
        </p15:guide>
        <p15:guide id="5" orient="horz" pos="789">
          <p15:clr>
            <a:srgbClr val="A4A3A4"/>
          </p15:clr>
        </p15:guide>
        <p15:guide id="6" orient="horz" pos="1332" userDrawn="1">
          <p15:clr>
            <a:srgbClr val="A4A3A4"/>
          </p15:clr>
        </p15:guide>
        <p15:guide id="7" orient="horz" pos="3137">
          <p15:clr>
            <a:srgbClr val="A4A3A4"/>
          </p15:clr>
        </p15:guide>
        <p15:guide id="8" orient="horz" pos="425">
          <p15:clr>
            <a:srgbClr val="A4A3A4"/>
          </p15:clr>
        </p15:guide>
        <p15:guide id="9" orient="horz" pos="2106">
          <p15:clr>
            <a:srgbClr val="A4A3A4"/>
          </p15:clr>
        </p15:guide>
        <p15:guide id="10" pos="2880">
          <p15:clr>
            <a:srgbClr val="A4A3A4"/>
          </p15:clr>
        </p15:guide>
        <p15:guide id="11" pos="363">
          <p15:clr>
            <a:srgbClr val="A4A3A4"/>
          </p15:clr>
        </p15:guide>
        <p15:guide id="12" pos="5396">
          <p15:clr>
            <a:srgbClr val="A4A3A4"/>
          </p15:clr>
        </p15:guide>
        <p15:guide id="13" pos="282">
          <p15:clr>
            <a:srgbClr val="A4A3A4"/>
          </p15:clr>
        </p15:guide>
        <p15:guide id="14" pos="3784">
          <p15:clr>
            <a:srgbClr val="A4A3A4"/>
          </p15:clr>
        </p15:guide>
        <p15:guide id="15" pos="3736">
          <p15:clr>
            <a:srgbClr val="A4A3A4"/>
          </p15:clr>
        </p15:guide>
        <p15:guide id="16" pos="2179">
          <p15:clr>
            <a:srgbClr val="A4A3A4"/>
          </p15:clr>
        </p15:guide>
        <p15:guide id="17" pos="5464">
          <p15:clr>
            <a:srgbClr val="A4A3A4"/>
          </p15:clr>
        </p15:guide>
        <p15:guide id="18" pos="38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AC6"/>
    <a:srgbClr val="FF2F54"/>
    <a:srgbClr val="A4001D"/>
    <a:srgbClr val="D2C295"/>
    <a:srgbClr val="A79E70"/>
    <a:srgbClr val="DB5807"/>
    <a:srgbClr val="F66308"/>
    <a:srgbClr val="E17000"/>
    <a:srgbClr val="981E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autoAdjust="0"/>
    <p:restoredTop sz="96494" autoAdjust="0"/>
  </p:normalViewPr>
  <p:slideViewPr>
    <p:cSldViewPr snapToGrid="0" snapToObjects="1" showGuides="1">
      <p:cViewPr varScale="1">
        <p:scale>
          <a:sx n="109" d="100"/>
          <a:sy n="109" d="100"/>
        </p:scale>
        <p:origin x="970" y="72"/>
      </p:cViewPr>
      <p:guideLst>
        <p:guide orient="horz" pos="245"/>
        <p:guide orient="horz" pos="971"/>
        <p:guide orient="horz" pos="2809"/>
        <p:guide orient="horz" pos="2985"/>
        <p:guide orient="horz" pos="789"/>
        <p:guide orient="horz" pos="1332"/>
        <p:guide orient="horz" pos="3137"/>
        <p:guide orient="horz" pos="425"/>
        <p:guide orient="horz" pos="2106"/>
        <p:guide pos="2880"/>
        <p:guide pos="363"/>
        <p:guide pos="5396"/>
        <p:guide pos="282"/>
        <p:guide pos="3784"/>
        <p:guide pos="3736"/>
        <p:guide pos="2179"/>
        <p:guide pos="5464"/>
        <p:guide pos="3867"/>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BF33E-D9A7-42CC-B598-9AD8356CBB5A}" type="datetimeFigureOut">
              <a:rPr lang="en-US" smtClean="0"/>
              <a:pPr/>
              <a:t>5/2/2022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23476699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5/2/2022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BBD4D-A077-694F-949C-816E31DDFCB4}"/>
              </a:ext>
            </a:extLst>
          </p:cNvPr>
          <p:cNvSpPr/>
          <p:nvPr userDrawn="1"/>
        </p:nvSpPr>
        <p:spPr>
          <a:xfrm>
            <a:off x="0" y="4371107"/>
            <a:ext cx="9144000" cy="77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line dot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8" y="-3597"/>
            <a:ext cx="9143245" cy="5150695"/>
          </a:xfrm>
          <a:prstGeom prst="rect">
            <a:avLst/>
          </a:prstGeom>
        </p:spPr>
      </p:pic>
      <p:pic>
        <p:nvPicPr>
          <p:cNvPr id="16" name="logo SLAC">
            <a:extLst>
              <a:ext uri="{FF2B5EF4-FFF2-40B4-BE49-F238E27FC236}">
                <a16:creationId xmlns:a16="http://schemas.microsoft.com/office/drawing/2014/main" id="{9B359C41-4F1D-C34A-A6F5-56B5093A7B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223" y="4566855"/>
            <a:ext cx="2302769" cy="669037"/>
          </a:xfrm>
          <a:prstGeom prst="rect">
            <a:avLst/>
          </a:prstGeom>
        </p:spPr>
      </p:pic>
      <p:sp>
        <p:nvSpPr>
          <p:cNvPr id="2" name="Title 1"/>
          <p:cNvSpPr>
            <a:spLocks noGrp="1"/>
          </p:cNvSpPr>
          <p:nvPr>
            <p:ph type="ctrTitle"/>
          </p:nvPr>
        </p:nvSpPr>
        <p:spPr>
          <a:xfrm>
            <a:off x="557214" y="402432"/>
            <a:ext cx="8008937" cy="1684735"/>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77056" y="2730330"/>
            <a:ext cx="7989887" cy="1640777"/>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5" name="Text Placeholder 14"/>
          <p:cNvSpPr>
            <a:spLocks noGrp="1"/>
          </p:cNvSpPr>
          <p:nvPr>
            <p:ph type="body" sz="quarter" idx="11" hasCustomPrompt="1"/>
          </p:nvPr>
        </p:nvSpPr>
        <p:spPr>
          <a:xfrm>
            <a:off x="557214" y="2066259"/>
            <a:ext cx="8008937" cy="476917"/>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a:t>Click to edit Master subtitle style</a:t>
            </a:r>
          </a:p>
        </p:txBody>
      </p:sp>
      <p:pic>
        <p:nvPicPr>
          <p:cNvPr id="9" name="Picture 8">
            <a:extLst>
              <a:ext uri="{FF2B5EF4-FFF2-40B4-BE49-F238E27FC236}">
                <a16:creationId xmlns:a16="http://schemas.microsoft.com/office/drawing/2014/main" id="{5512191F-B767-D04B-9D40-AFF96A3B3B20}"/>
              </a:ext>
            </a:extLst>
          </p:cNvPr>
          <p:cNvPicPr>
            <a:picLocks noChangeAspect="1"/>
          </p:cNvPicPr>
          <p:nvPr userDrawn="1"/>
        </p:nvPicPr>
        <p:blipFill>
          <a:blip r:embed="rId4"/>
          <a:stretch>
            <a:fillRect/>
          </a:stretch>
        </p:blipFill>
        <p:spPr>
          <a:xfrm>
            <a:off x="577056" y="4566854"/>
            <a:ext cx="2209800" cy="324193"/>
          </a:xfrm>
          <a:prstGeom prst="rect">
            <a:avLst/>
          </a:prstGeom>
        </p:spPr>
      </p:pic>
    </p:spTree>
    <p:extLst>
      <p:ext uri="{BB962C8B-B14F-4D97-AF65-F5344CB8AC3E}">
        <p14:creationId xmlns:p14="http://schemas.microsoft.com/office/powerpoint/2010/main" val="109875187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a:xfrm>
            <a:off x="8858758" y="4781550"/>
            <a:ext cx="318932" cy="404813"/>
          </a:xfrm>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932688"/>
            <a:ext cx="8108950" cy="3799142"/>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932688"/>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5"/>
          <p:cNvSpPr>
            <a:spLocks noGrp="1"/>
          </p:cNvSpPr>
          <p:nvPr>
            <p:ph sz="quarter" idx="15"/>
          </p:nvPr>
        </p:nvSpPr>
        <p:spPr>
          <a:xfrm>
            <a:off x="4648200" y="939547"/>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939546"/>
            <a:ext cx="2442340" cy="1860804"/>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3646488" y="2914650"/>
            <a:ext cx="2442340" cy="1824038"/>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6242954" y="932688"/>
            <a:ext cx="2442340" cy="3799142"/>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457201" y="932688"/>
            <a:ext cx="3013075" cy="37991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932688"/>
            <a:ext cx="2667000" cy="3799142"/>
          </a:xfrm>
        </p:spPr>
        <p:txBody>
          <a:bodyPr/>
          <a:lstStyle/>
          <a:p>
            <a:r>
              <a:rPr lang="en-US"/>
              <a:t>Click icon to add chart</a:t>
            </a:r>
            <a:endParaRPr lang="en-CA" dirty="0"/>
          </a:p>
        </p:txBody>
      </p:sp>
      <p:sp>
        <p:nvSpPr>
          <p:cNvPr id="5" name="Content Placeholder 4"/>
          <p:cNvSpPr>
            <a:spLocks noGrp="1"/>
          </p:cNvSpPr>
          <p:nvPr>
            <p:ph sz="quarter" idx="16"/>
          </p:nvPr>
        </p:nvSpPr>
        <p:spPr>
          <a:xfrm>
            <a:off x="457200" y="932688"/>
            <a:ext cx="5484812" cy="37991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5143500"/>
          </a:xfrm>
        </p:spPr>
        <p:txBody>
          <a:bodyPr lIns="432000"/>
          <a:lstStyle>
            <a:lvl1pPr>
              <a:defRPr b="1" baseline="0">
                <a:solidFill>
                  <a:srgbClr val="FF0000"/>
                </a:solidFill>
              </a:defRPr>
            </a:lvl1pPr>
          </a:lstStyle>
          <a:p>
            <a:br>
              <a:rPr lang="en-CA" dirty="0"/>
            </a:br>
            <a:br>
              <a:rPr lang="en-CA" dirty="0"/>
            </a:br>
            <a:br>
              <a:rPr lang="en-CA" dirty="0"/>
            </a:br>
            <a:br>
              <a:rPr lang="en-CA" dirty="0"/>
            </a:br>
            <a:br>
              <a:rPr lang="en-CA" dirty="0"/>
            </a:b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96818"/>
            <a:ext cx="8103570" cy="564775"/>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65761" y="932688"/>
            <a:ext cx="8109919" cy="37719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825068" y="4810834"/>
            <a:ext cx="318932" cy="404813"/>
          </a:xfrm>
          <a:prstGeom prst="rect">
            <a:avLst/>
          </a:prstGeom>
        </p:spPr>
        <p:txBody>
          <a:bodyPr vert="horz" lIns="72000" tIns="57600" rIns="72000" bIns="45720" rtlCol="0" anchor="ctr"/>
          <a:lstStyle>
            <a:lvl1pPr algn="l">
              <a:defRPr sz="10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4" name="TextBox 3">
            <a:extLst>
              <a:ext uri="{FF2B5EF4-FFF2-40B4-BE49-F238E27FC236}">
                <a16:creationId xmlns:a16="http://schemas.microsoft.com/office/drawing/2014/main" id="{9B5A99C8-E59A-4542-9DB8-BA20D273E671}"/>
              </a:ext>
            </a:extLst>
          </p:cNvPr>
          <p:cNvSpPr txBox="1"/>
          <p:nvPr userDrawn="1"/>
        </p:nvSpPr>
        <p:spPr>
          <a:xfrm>
            <a:off x="0" y="4897278"/>
            <a:ext cx="4624984" cy="246221"/>
          </a:xfrm>
          <a:prstGeom prst="rect">
            <a:avLst/>
          </a:prstGeom>
          <a:noFill/>
        </p:spPr>
        <p:txBody>
          <a:bodyPr wrap="none" rtlCol="0">
            <a:spAutoFit/>
          </a:bodyPr>
          <a:lstStyle/>
          <a:p>
            <a:r>
              <a:rPr lang="en-US" sz="1000" b="0" kern="1200" dirty="0">
                <a:solidFill>
                  <a:schemeClr val="tx1"/>
                </a:solidFill>
                <a:latin typeface="Arial" pitchFamily="34" charset="0"/>
                <a:ea typeface="+mn-ea"/>
                <a:cs typeface="Arial" pitchFamily="34" charset="0"/>
              </a:rPr>
              <a:t>D. Storey – E300 Collaboration Meeting, 5/3/2022, Differential Pumping Update</a:t>
            </a:r>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5" r:id="rId3"/>
    <p:sldLayoutId id="2147483674" r:id="rId4"/>
    <p:sldLayoutId id="2147483671" r:id="rId5"/>
    <p:sldLayoutId id="2147483672" r:id="rId6"/>
    <p:sldLayoutId id="2147483673" r:id="rId7"/>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3.png"/><Relationship Id="rId12"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190.pn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CA" dirty="0">
                <a:solidFill>
                  <a:schemeClr val="tx1"/>
                </a:solidFill>
              </a:rPr>
              <a:t>Doug Storey</a:t>
            </a:r>
          </a:p>
          <a:p>
            <a:r>
              <a:rPr lang="en-CA" dirty="0">
                <a:solidFill>
                  <a:schemeClr val="tx1"/>
                </a:solidFill>
              </a:rPr>
              <a:t>May 3, 2022</a:t>
            </a:r>
          </a:p>
        </p:txBody>
      </p:sp>
      <p:sp>
        <p:nvSpPr>
          <p:cNvPr id="5" name="Text Placeholder 4"/>
          <p:cNvSpPr>
            <a:spLocks noGrp="1"/>
          </p:cNvSpPr>
          <p:nvPr>
            <p:ph type="body" sz="quarter" idx="11"/>
          </p:nvPr>
        </p:nvSpPr>
        <p:spPr>
          <a:xfrm>
            <a:off x="557215" y="1657350"/>
            <a:ext cx="6148386" cy="962026"/>
          </a:xfrm>
        </p:spPr>
        <p:txBody>
          <a:bodyPr/>
          <a:lstStyle/>
          <a:p>
            <a:r>
              <a:rPr lang="en-US" sz="2800" dirty="0"/>
              <a:t>Results of the diﬀerential pumping system test in experimental area </a:t>
            </a:r>
            <a:endParaRPr lang="en-CA" sz="2800" dirty="0"/>
          </a:p>
        </p:txBody>
      </p:sp>
      <p:sp>
        <p:nvSpPr>
          <p:cNvPr id="3" name="TextBox 2"/>
          <p:cNvSpPr txBox="1"/>
          <p:nvPr/>
        </p:nvSpPr>
        <p:spPr>
          <a:xfrm>
            <a:off x="3724102" y="4993877"/>
            <a:ext cx="184731" cy="369332"/>
          </a:xfrm>
          <a:prstGeom prst="rect">
            <a:avLst/>
          </a:prstGeom>
          <a:noFill/>
        </p:spPr>
        <p:txBody>
          <a:bodyPr wrap="none" rtlCol="0">
            <a:spAutoFit/>
          </a:bodyPr>
          <a:lstStyle/>
          <a:p>
            <a:endParaRPr lang="en-US" dirty="0"/>
          </a:p>
        </p:txBody>
      </p:sp>
      <p:pic>
        <p:nvPicPr>
          <p:cNvPr id="7" name="pasted-imag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5400" y="399741"/>
            <a:ext cx="6553200" cy="819758"/>
          </a:xfrm>
          <a:prstGeom prst="rect">
            <a:avLst/>
          </a:prstGeom>
          <a:ln w="12700">
            <a:miter lim="400000"/>
          </a:ln>
        </p:spPr>
      </p:pic>
    </p:spTree>
    <p:extLst>
      <p:ext uri="{BB962C8B-B14F-4D97-AF65-F5344CB8AC3E}">
        <p14:creationId xmlns:p14="http://schemas.microsoft.com/office/powerpoint/2010/main" val="180377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BC5939-0948-4430-A750-7C94957FECB0}"/>
              </a:ext>
            </a:extLst>
          </p:cNvPr>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a:extLst>
              <a:ext uri="{FF2B5EF4-FFF2-40B4-BE49-F238E27FC236}">
                <a16:creationId xmlns:a16="http://schemas.microsoft.com/office/drawing/2014/main" id="{F2272FAA-38A0-4220-A890-B04BBAD35DFB}"/>
              </a:ext>
            </a:extLst>
          </p:cNvPr>
          <p:cNvSpPr>
            <a:spLocks noGrp="1"/>
          </p:cNvSpPr>
          <p:nvPr>
            <p:ph type="title"/>
          </p:nvPr>
        </p:nvSpPr>
        <p:spPr/>
        <p:txBody>
          <a:bodyPr/>
          <a:lstStyle/>
          <a:p>
            <a:r>
              <a:rPr lang="en-US" dirty="0"/>
              <a:t>Next steps + Discussion</a:t>
            </a:r>
          </a:p>
        </p:txBody>
      </p:sp>
      <p:sp>
        <p:nvSpPr>
          <p:cNvPr id="4" name="Content Placeholder 3">
            <a:extLst>
              <a:ext uri="{FF2B5EF4-FFF2-40B4-BE49-F238E27FC236}">
                <a16:creationId xmlns:a16="http://schemas.microsoft.com/office/drawing/2014/main" id="{E646126E-09D2-4602-ADD0-F98DE544A890}"/>
              </a:ext>
            </a:extLst>
          </p:cNvPr>
          <p:cNvSpPr>
            <a:spLocks noGrp="1"/>
          </p:cNvSpPr>
          <p:nvPr>
            <p:ph sz="quarter" idx="14"/>
          </p:nvPr>
        </p:nvSpPr>
        <p:spPr>
          <a:xfrm>
            <a:off x="457200" y="1059180"/>
            <a:ext cx="8108950" cy="3672650"/>
          </a:xfrm>
        </p:spPr>
        <p:txBody>
          <a:bodyPr>
            <a:normAutofit fontScale="62500" lnSpcReduction="20000"/>
          </a:bodyPr>
          <a:lstStyle/>
          <a:p>
            <a:pPr marL="342900" indent="-342900">
              <a:buFont typeface="Arial" panose="020B0604020202020204" pitchFamily="34" charset="0"/>
              <a:buChar char="•"/>
            </a:pPr>
            <a:r>
              <a:rPr lang="en-US" dirty="0"/>
              <a:t>Sort out roughing pump operational issues</a:t>
            </a:r>
          </a:p>
          <a:p>
            <a:pPr marL="342900" indent="-342900">
              <a:buFont typeface="Arial" panose="020B0604020202020204" pitchFamily="34" charset="0"/>
              <a:buChar char="•"/>
            </a:pPr>
            <a:r>
              <a:rPr lang="en-US" dirty="0"/>
              <a:t>Installation of the US-DPS pumps and </a:t>
            </a:r>
            <a:r>
              <a:rPr lang="en-US" dirty="0" err="1"/>
              <a:t>guages</a:t>
            </a:r>
            <a:endParaRPr lang="en-US" dirty="0"/>
          </a:p>
          <a:p>
            <a:pPr marL="342900" indent="-342900">
              <a:buFont typeface="Arial" panose="020B0604020202020204" pitchFamily="34" charset="0"/>
              <a:buChar char="•"/>
            </a:pPr>
            <a:r>
              <a:rPr lang="en-US" dirty="0"/>
              <a:t>Installation of aperture restrictions inside the final focus quads</a:t>
            </a:r>
          </a:p>
          <a:p>
            <a:pPr marL="342900" indent="-342900">
              <a:buFont typeface="Arial" panose="020B0604020202020204" pitchFamily="34" charset="0"/>
              <a:buChar char="•"/>
            </a:pPr>
            <a:r>
              <a:rPr lang="en-US" dirty="0"/>
              <a:t>Design and installation of 5mm x 10cm straws and upstream Be window</a:t>
            </a:r>
          </a:p>
          <a:p>
            <a:pPr marL="342900" indent="-342900">
              <a:buFont typeface="Arial" panose="020B0604020202020204" pitchFamily="34" charset="0"/>
              <a:buChar char="•"/>
            </a:pPr>
            <a:r>
              <a:rPr lang="en-US" dirty="0"/>
              <a:t>Test of the full system with the XTCAV</a:t>
            </a:r>
          </a:p>
          <a:p>
            <a:pPr marL="1033463" lvl="2" indent="-342900"/>
            <a:endParaRPr lang="en-US" b="1" dirty="0"/>
          </a:p>
          <a:p>
            <a:r>
              <a:rPr lang="en-US" b="1" dirty="0"/>
              <a:t>Discussion questions:</a:t>
            </a:r>
          </a:p>
          <a:p>
            <a:pPr marL="342900" indent="-342900">
              <a:buFont typeface="Arial" panose="020B0604020202020204" pitchFamily="34" charset="0"/>
              <a:buChar char="•"/>
            </a:pPr>
            <a:r>
              <a:rPr lang="en-US" dirty="0"/>
              <a:t>What are the requirements for pressure stability for Li oven operation?</a:t>
            </a:r>
          </a:p>
          <a:p>
            <a:pPr marL="342900" indent="-342900">
              <a:buFont typeface="Arial" panose="020B0604020202020204" pitchFamily="34" charset="0"/>
              <a:buChar char="•"/>
            </a:pPr>
            <a:r>
              <a:rPr lang="en-US" dirty="0"/>
              <a:t>How will the oven behave in the various failure modes, i.e. sudden loss of a pumping stage</a:t>
            </a:r>
          </a:p>
          <a:p>
            <a:pPr marL="342900" indent="-342900">
              <a:buFont typeface="Arial" panose="020B0604020202020204" pitchFamily="34" charset="0"/>
              <a:buChar char="•"/>
            </a:pPr>
            <a:r>
              <a:rPr lang="en-US" dirty="0"/>
              <a:t>What other requirements exist for first test with oven</a:t>
            </a:r>
          </a:p>
          <a:p>
            <a:pPr marL="1494900" lvl="4" indent="-342900"/>
            <a:endParaRPr lang="en-US" dirty="0"/>
          </a:p>
          <a:p>
            <a:pPr marL="342900" indent="-342900">
              <a:buFont typeface="Arial" panose="020B0604020202020204" pitchFamily="34" charset="0"/>
              <a:buChar char="•"/>
            </a:pPr>
            <a:r>
              <a:rPr lang="en-US" dirty="0"/>
              <a:t>What will it take to convince ourselves that we are ready for a test of the full system with the Li oven?</a:t>
            </a:r>
          </a:p>
          <a:p>
            <a:endParaRPr lang="en-US" dirty="0"/>
          </a:p>
        </p:txBody>
      </p:sp>
    </p:spTree>
    <p:extLst>
      <p:ext uri="{BB962C8B-B14F-4D97-AF65-F5344CB8AC3E}">
        <p14:creationId xmlns:p14="http://schemas.microsoft.com/office/powerpoint/2010/main" val="144722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6A7FAB-B7F3-4071-94D9-6C65203CE8E5}"/>
              </a:ext>
            </a:extLst>
          </p:cNvPr>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a:extLst>
              <a:ext uri="{FF2B5EF4-FFF2-40B4-BE49-F238E27FC236}">
                <a16:creationId xmlns:a16="http://schemas.microsoft.com/office/drawing/2014/main" id="{1BB7019A-7CAD-4AED-93B9-4E781475D528}"/>
              </a:ext>
            </a:extLst>
          </p:cNvPr>
          <p:cNvSpPr>
            <a:spLocks noGrp="1"/>
          </p:cNvSpPr>
          <p:nvPr>
            <p:ph type="title"/>
          </p:nvPr>
        </p:nvSpPr>
        <p:spPr/>
        <p:txBody>
          <a:bodyPr/>
          <a:lstStyle/>
          <a:p>
            <a:r>
              <a:rPr lang="en-US" dirty="0"/>
              <a:t>Extra slides</a:t>
            </a:r>
          </a:p>
        </p:txBody>
      </p:sp>
    </p:spTree>
    <p:extLst>
      <p:ext uri="{BB962C8B-B14F-4D97-AF65-F5344CB8AC3E}">
        <p14:creationId xmlns:p14="http://schemas.microsoft.com/office/powerpoint/2010/main" val="426965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a:t>Differential Pumping Requirements</a:t>
            </a:r>
          </a:p>
        </p:txBody>
      </p:sp>
      <p:sp>
        <p:nvSpPr>
          <p:cNvPr id="4" name="Content Placeholder 3"/>
          <p:cNvSpPr>
            <a:spLocks noGrp="1"/>
          </p:cNvSpPr>
          <p:nvPr>
            <p:ph sz="quarter" idx="14"/>
          </p:nvPr>
        </p:nvSpPr>
        <p:spPr>
          <a:xfrm>
            <a:off x="457200" y="932688"/>
            <a:ext cx="8108950" cy="1289924"/>
          </a:xfrm>
        </p:spPr>
        <p:txBody>
          <a:bodyPr>
            <a:normAutofit fontScale="55000" lnSpcReduction="20000"/>
          </a:bodyPr>
          <a:lstStyle/>
          <a:p>
            <a:r>
              <a:rPr lang="en-US" dirty="0"/>
              <a:t>Differential Pumping System (DPS) will:</a:t>
            </a:r>
          </a:p>
          <a:p>
            <a:pPr marL="800100" lvl="1" indent="-342900"/>
            <a:r>
              <a:rPr lang="en-US" dirty="0"/>
              <a:t>Isolate the IP experimental area beamline from the upstream UHV conditions for the TCAV and </a:t>
            </a:r>
            <a:r>
              <a:rPr lang="en-US" dirty="0" err="1"/>
              <a:t>linac</a:t>
            </a:r>
            <a:endParaRPr lang="en-US" dirty="0"/>
          </a:p>
          <a:p>
            <a:pPr marL="800100" lvl="1" indent="-342900"/>
            <a:r>
              <a:rPr lang="en-US" dirty="0"/>
              <a:t>Limit emittance growth from beam-gas scattering</a:t>
            </a:r>
          </a:p>
          <a:p>
            <a:pPr marL="800100" lvl="1" indent="-342900"/>
            <a:r>
              <a:rPr lang="en-US" dirty="0"/>
              <a:t>Maintain beam stay clear requirements whenever possible</a:t>
            </a:r>
          </a:p>
          <a:p>
            <a:pPr marL="800100" lvl="1" indent="-342900"/>
            <a:r>
              <a:rPr lang="en-US" dirty="0"/>
              <a:t>Must fit into the available space between quadrupoles</a:t>
            </a:r>
          </a:p>
          <a:p>
            <a:pPr marL="1494900" lvl="4" indent="-342900"/>
            <a:endParaRPr lang="en-US" sz="500" dirty="0"/>
          </a:p>
          <a:p>
            <a:r>
              <a:rPr lang="en-US" dirty="0"/>
              <a:t>Four modes of operation will serve most of the experimental programs:</a:t>
            </a:r>
          </a:p>
          <a:p>
            <a:endParaRPr lang="en-US"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98120" y="2222612"/>
              <a:ext cx="8418230" cy="2789015"/>
            </p:xfrm>
            <a:graphic>
              <a:graphicData uri="http://schemas.openxmlformats.org/drawingml/2006/table">
                <a:tbl>
                  <a:tblPr firstRow="1" bandRow="1">
                    <a:tableStyleId>{5C22544A-7EE6-4342-B048-85BDC9FD1C3A}</a:tableStyleId>
                  </a:tblPr>
                  <a:tblGrid>
                    <a:gridCol w="1683646">
                      <a:extLst>
                        <a:ext uri="{9D8B030D-6E8A-4147-A177-3AD203B41FA5}">
                          <a16:colId xmlns:a16="http://schemas.microsoft.com/office/drawing/2014/main" val="3928137902"/>
                        </a:ext>
                      </a:extLst>
                    </a:gridCol>
                    <a:gridCol w="1683646">
                      <a:extLst>
                        <a:ext uri="{9D8B030D-6E8A-4147-A177-3AD203B41FA5}">
                          <a16:colId xmlns:a16="http://schemas.microsoft.com/office/drawing/2014/main" val="4064470310"/>
                        </a:ext>
                      </a:extLst>
                    </a:gridCol>
                    <a:gridCol w="1683646">
                      <a:extLst>
                        <a:ext uri="{9D8B030D-6E8A-4147-A177-3AD203B41FA5}">
                          <a16:colId xmlns:a16="http://schemas.microsoft.com/office/drawing/2014/main" val="1116708146"/>
                        </a:ext>
                      </a:extLst>
                    </a:gridCol>
                    <a:gridCol w="1683646">
                      <a:extLst>
                        <a:ext uri="{9D8B030D-6E8A-4147-A177-3AD203B41FA5}">
                          <a16:colId xmlns:a16="http://schemas.microsoft.com/office/drawing/2014/main" val="161974343"/>
                        </a:ext>
                      </a:extLst>
                    </a:gridCol>
                    <a:gridCol w="1683646">
                      <a:extLst>
                        <a:ext uri="{9D8B030D-6E8A-4147-A177-3AD203B41FA5}">
                          <a16:colId xmlns:a16="http://schemas.microsoft.com/office/drawing/2014/main" val="501077148"/>
                        </a:ext>
                      </a:extLst>
                    </a:gridCol>
                  </a:tblGrid>
                  <a:tr h="350198">
                    <a:tc>
                      <a:txBody>
                        <a:bodyPr/>
                        <a:lstStyle/>
                        <a:p>
                          <a:endParaRPr lang="en-US" sz="1100" dirty="0"/>
                        </a:p>
                        <a:p>
                          <a:r>
                            <a:rPr lang="en-US" sz="1100" dirty="0"/>
                            <a:t>Requirements</a:t>
                          </a:r>
                        </a:p>
                      </a:txBody>
                      <a:tcPr/>
                    </a:tc>
                    <a:tc>
                      <a:txBody>
                        <a:bodyPr/>
                        <a:lstStyle/>
                        <a:p>
                          <a:r>
                            <a:rPr lang="en-US" sz="1100" dirty="0"/>
                            <a:t>State 0:</a:t>
                          </a:r>
                        </a:p>
                        <a:p>
                          <a:r>
                            <a:rPr lang="en-US" sz="1100" dirty="0"/>
                            <a:t>High vacuum</a:t>
                          </a:r>
                        </a:p>
                      </a:txBody>
                      <a:tcPr/>
                    </a:tc>
                    <a:tc>
                      <a:txBody>
                        <a:bodyPr/>
                        <a:lstStyle/>
                        <a:p>
                          <a:r>
                            <a:rPr lang="en-US" sz="1100" dirty="0"/>
                            <a:t>State 1:</a:t>
                          </a:r>
                        </a:p>
                        <a:p>
                          <a:r>
                            <a:rPr lang="en-US" sz="1100" dirty="0"/>
                            <a:t>Li</a:t>
                          </a:r>
                          <a:r>
                            <a:rPr lang="en-US" sz="1100" baseline="0" dirty="0"/>
                            <a:t> Oven operation</a:t>
                          </a:r>
                          <a:endParaRPr lang="en-US" sz="1100" dirty="0"/>
                        </a:p>
                      </a:txBody>
                      <a:tcPr/>
                    </a:tc>
                    <a:tc>
                      <a:txBody>
                        <a:bodyPr/>
                        <a:lstStyle/>
                        <a:p>
                          <a:r>
                            <a:rPr lang="en-US" sz="1100" dirty="0"/>
                            <a:t>State 2:</a:t>
                          </a:r>
                        </a:p>
                        <a:p>
                          <a:r>
                            <a:rPr lang="en-US" sz="1100" dirty="0"/>
                            <a:t>H</a:t>
                          </a:r>
                          <a:r>
                            <a:rPr lang="en-US" sz="1100" baseline="-25000" dirty="0"/>
                            <a:t>2</a:t>
                          </a:r>
                          <a:r>
                            <a:rPr lang="en-US" sz="1100" baseline="0" dirty="0"/>
                            <a:t> gas plasma</a:t>
                          </a:r>
                          <a:endParaRPr lang="en-US" sz="1100" dirty="0"/>
                        </a:p>
                      </a:txBody>
                      <a:tcPr/>
                    </a:tc>
                    <a:tc>
                      <a:txBody>
                        <a:bodyPr/>
                        <a:lstStyle/>
                        <a:p>
                          <a:r>
                            <a:rPr lang="en-US" sz="1100" dirty="0"/>
                            <a:t>State 3:</a:t>
                          </a:r>
                        </a:p>
                        <a:p>
                          <a:r>
                            <a:rPr lang="en-US" sz="1100" dirty="0"/>
                            <a:t>Gas jets in the PB</a:t>
                          </a:r>
                        </a:p>
                      </a:txBody>
                      <a:tcPr/>
                    </a:tc>
                    <a:extLst>
                      <a:ext uri="{0D108BD9-81ED-4DB2-BD59-A6C34878D82A}">
                        <a16:rowId xmlns:a16="http://schemas.microsoft.com/office/drawing/2014/main" val="2012986163"/>
                      </a:ext>
                    </a:extLst>
                  </a:tr>
                  <a:tr h="255107">
                    <a:tc>
                      <a:txBody>
                        <a:bodyPr/>
                        <a:lstStyle/>
                        <a:p>
                          <a:r>
                            <a:rPr lang="en-US" sz="1100" dirty="0"/>
                            <a:t>Gas load</a:t>
                          </a:r>
                        </a:p>
                      </a:txBody>
                      <a:tcPr/>
                    </a:tc>
                    <a:tc>
                      <a:txBody>
                        <a:bodyPr/>
                        <a:lstStyle/>
                        <a:p>
                          <a:r>
                            <a:rPr lang="en-US" sz="1100" dirty="0"/>
                            <a:t>none</a:t>
                          </a:r>
                        </a:p>
                      </a:txBody>
                      <a:tcPr/>
                    </a:tc>
                    <a:tc>
                      <a:txBody>
                        <a:bodyPr/>
                        <a:lstStyle/>
                        <a:p>
                          <a14:m>
                            <m:oMath xmlns:m="http://schemas.openxmlformats.org/officeDocument/2006/math">
                              <m:r>
                                <a:rPr lang="en-US" sz="1100" i="1" smtClean="0">
                                  <a:latin typeface="Cambria Math" panose="02040503050406030204" pitchFamily="18" charset="0"/>
                                  <a:ea typeface="Cambria Math" panose="02040503050406030204" pitchFamily="18" charset="0"/>
                                </a:rPr>
                                <m:t>≤</m:t>
                              </m:r>
                              <m:r>
                                <a:rPr lang="en-US" sz="1100" b="0" i="1" smtClean="0">
                                  <a:latin typeface="Cambria Math" panose="02040503050406030204" pitchFamily="18" charset="0"/>
                                  <a:ea typeface="Cambria Math" panose="02040503050406030204" pitchFamily="18" charset="0"/>
                                </a:rPr>
                                <m:t> </m:t>
                              </m:r>
                            </m:oMath>
                          </a14:m>
                          <a:r>
                            <a:rPr lang="en-US" sz="1100" dirty="0"/>
                            <a:t>5 Torr He</a:t>
                          </a:r>
                        </a:p>
                      </a:txBody>
                      <a:tcPr/>
                    </a:tc>
                    <a:tc>
                      <a:txBody>
                        <a:bodyPr/>
                        <a:lstStyle/>
                        <a:p>
                          <a14:m>
                            <m:oMath xmlns:m="http://schemas.openxmlformats.org/officeDocument/2006/math">
                              <m:r>
                                <a:rPr lang="en-US" sz="1100" i="1" smtClean="0">
                                  <a:latin typeface="Cambria Math" panose="02040503050406030204" pitchFamily="18" charset="0"/>
                                  <a:ea typeface="Cambria Math" panose="02040503050406030204" pitchFamily="18" charset="0"/>
                                </a:rPr>
                                <m:t>≤</m:t>
                              </m:r>
                              <m:r>
                                <a:rPr lang="en-US" sz="1100" b="0" i="1" smtClean="0">
                                  <a:latin typeface="Cambria Math" panose="02040503050406030204" pitchFamily="18" charset="0"/>
                                  <a:ea typeface="Cambria Math" panose="02040503050406030204" pitchFamily="18" charset="0"/>
                                </a:rPr>
                                <m:t> </m:t>
                              </m:r>
                            </m:oMath>
                          </a14:m>
                          <a:r>
                            <a:rPr lang="en-US" sz="1100" dirty="0"/>
                            <a:t>5 Torr H</a:t>
                          </a:r>
                          <a:r>
                            <a:rPr lang="en-US" sz="1100" baseline="-25000" dirty="0"/>
                            <a:t>2</a:t>
                          </a:r>
                        </a:p>
                      </a:txBody>
                      <a:tcPr/>
                    </a:tc>
                    <a:tc>
                      <a:txBody>
                        <a:bodyPr/>
                        <a:lstStyle/>
                        <a:p>
                          <a14:m>
                            <m:oMath xmlns:m="http://schemas.openxmlformats.org/officeDocument/2006/math">
                              <m:r>
                                <a:rPr lang="en-US" sz="1100" i="1" smtClean="0">
                                  <a:latin typeface="Cambria Math" panose="02040503050406030204" pitchFamily="18" charset="0"/>
                                  <a:ea typeface="Cambria Math" panose="02040503050406030204" pitchFamily="18" charset="0"/>
                                </a:rPr>
                                <m:t>≤</m:t>
                              </m:r>
                              <m:sSup>
                                <m:sSupPr>
                                  <m:ctrlPr>
                                    <a:rPr lang="en-US" sz="1100" b="0" i="1" smtClean="0">
                                      <a:latin typeface="Cambria Math" panose="02040503050406030204" pitchFamily="18" charset="0"/>
                                      <a:ea typeface="Cambria Math" panose="02040503050406030204" pitchFamily="18" charset="0"/>
                                    </a:rPr>
                                  </m:ctrlPr>
                                </m:sSupPr>
                                <m:e>
                                  <m:r>
                                    <a:rPr lang="en-US" sz="1100" b="0" i="0" smtClean="0">
                                      <a:latin typeface="Cambria Math" panose="02040503050406030204" pitchFamily="18" charset="0"/>
                                      <a:ea typeface="Cambria Math" panose="02040503050406030204" pitchFamily="18" charset="0"/>
                                    </a:rPr>
                                    <m:t>10</m:t>
                                  </m:r>
                                </m:e>
                                <m:sup>
                                  <m:r>
                                    <a:rPr lang="en-US" sz="1100" b="0" i="0" smtClean="0">
                                      <a:latin typeface="Cambria Math" panose="02040503050406030204" pitchFamily="18" charset="0"/>
                                      <a:ea typeface="Cambria Math" panose="02040503050406030204" pitchFamily="18" charset="0"/>
                                    </a:rPr>
                                    <m:t>−4</m:t>
                                  </m:r>
                                </m:sup>
                              </m:sSup>
                            </m:oMath>
                          </a14:m>
                          <a:r>
                            <a:rPr lang="en-US" sz="1100" dirty="0"/>
                            <a:t> Torr H</a:t>
                          </a:r>
                          <a:r>
                            <a:rPr lang="en-US" sz="1100" baseline="-25000" dirty="0"/>
                            <a:t>2</a:t>
                          </a:r>
                        </a:p>
                      </a:txBody>
                      <a:tcPr/>
                    </a:tc>
                    <a:extLst>
                      <a:ext uri="{0D108BD9-81ED-4DB2-BD59-A6C34878D82A}">
                        <a16:rowId xmlns:a16="http://schemas.microsoft.com/office/drawing/2014/main" val="522507560"/>
                      </a:ext>
                    </a:extLst>
                  </a:tr>
                  <a:tr h="255107">
                    <a:tc>
                      <a:txBody>
                        <a:bodyPr/>
                        <a:lstStyle/>
                        <a:p>
                          <a:r>
                            <a:rPr lang="en-US" sz="1100" dirty="0"/>
                            <a:t>US pressure</a:t>
                          </a:r>
                        </a:p>
                      </a:txBody>
                      <a:tcPr/>
                    </a:tc>
                    <a:tc>
                      <a:txBody>
                        <a:bodyPr/>
                        <a:lstStyle/>
                        <a:p>
                          <a14:m>
                            <m:oMath xmlns:m="http://schemas.openxmlformats.org/officeDocument/2006/math">
                              <m:r>
                                <a:rPr lang="en-US" sz="1100" b="0" i="1" smtClean="0">
                                  <a:latin typeface="Cambria Math" panose="02040503050406030204" pitchFamily="18" charset="0"/>
                                </a:rPr>
                                <m:t>𝑃</m:t>
                              </m:r>
                              <m:r>
                                <a:rPr lang="en-US" sz="1100" b="0" i="1" smtClean="0">
                                  <a:latin typeface="Cambria Math" panose="02040503050406030204" pitchFamily="18" charset="0"/>
                                </a:rPr>
                                <m:t>~</m:t>
                              </m:r>
                              <m:sSup>
                                <m:sSupPr>
                                  <m:ctrlPr>
                                    <a:rPr lang="en-US" sz="1100" b="0" i="1" smtClean="0">
                                      <a:latin typeface="Cambria Math" panose="02040503050406030204" pitchFamily="18" charset="0"/>
                                    </a:rPr>
                                  </m:ctrlPr>
                                </m:sSupPr>
                                <m:e>
                                  <m:r>
                                    <a:rPr lang="en-US" sz="1100" b="0" i="1" smtClean="0">
                                      <a:latin typeface="Cambria Math" panose="02040503050406030204" pitchFamily="18" charset="0"/>
                                    </a:rPr>
                                    <m:t>10</m:t>
                                  </m:r>
                                </m:e>
                                <m:sup>
                                  <m:r>
                                    <a:rPr lang="en-US" sz="1100" b="0" i="1" smtClean="0">
                                      <a:latin typeface="Cambria Math" panose="02040503050406030204" pitchFamily="18" charset="0"/>
                                    </a:rPr>
                                    <m:t>−9</m:t>
                                  </m:r>
                                </m:sup>
                              </m:sSup>
                              <m:r>
                                <a:rPr lang="en-US" sz="1100" b="0" i="1" smtClean="0">
                                  <a:latin typeface="Cambria Math" panose="02040503050406030204" pitchFamily="18" charset="0"/>
                                </a:rPr>
                                <m:t> </m:t>
                              </m:r>
                            </m:oMath>
                          </a14:m>
                          <a:r>
                            <a:rPr lang="en-US" sz="1100" dirty="0"/>
                            <a:t>Torr at XTCAV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100" b="0" i="1" smtClean="0">
                                  <a:latin typeface="Cambria Math" panose="02040503050406030204" pitchFamily="18" charset="0"/>
                                </a:rPr>
                                <m:t>𝑃</m:t>
                              </m:r>
                              <m:r>
                                <a:rPr lang="en-US" sz="1100" b="0" i="1" smtClean="0">
                                  <a:latin typeface="Cambria Math" panose="02040503050406030204" pitchFamily="18" charset="0"/>
                                </a:rPr>
                                <m:t>~</m:t>
                              </m:r>
                              <m:sSup>
                                <m:sSupPr>
                                  <m:ctrlPr>
                                    <a:rPr lang="en-US" sz="1100" b="0" i="1" smtClean="0">
                                      <a:latin typeface="Cambria Math" panose="02040503050406030204" pitchFamily="18" charset="0"/>
                                    </a:rPr>
                                  </m:ctrlPr>
                                </m:sSupPr>
                                <m:e>
                                  <m:r>
                                    <a:rPr lang="en-US" sz="1100" b="0" i="1" smtClean="0">
                                      <a:latin typeface="Cambria Math" panose="02040503050406030204" pitchFamily="18" charset="0"/>
                                    </a:rPr>
                                    <m:t>10</m:t>
                                  </m:r>
                                </m:e>
                                <m:sup>
                                  <m:r>
                                    <a:rPr lang="en-US" sz="1100" b="0" i="1" smtClean="0">
                                      <a:latin typeface="Cambria Math" panose="02040503050406030204" pitchFamily="18" charset="0"/>
                                    </a:rPr>
                                    <m:t>−9</m:t>
                                  </m:r>
                                </m:sup>
                              </m:sSup>
                              <m:r>
                                <a:rPr lang="en-US" sz="1100" b="0" i="1" smtClean="0">
                                  <a:latin typeface="Cambria Math" panose="02040503050406030204" pitchFamily="18" charset="0"/>
                                </a:rPr>
                                <m:t> </m:t>
                              </m:r>
                            </m:oMath>
                          </a14:m>
                          <a:r>
                            <a:rPr lang="en-US" sz="1100" dirty="0"/>
                            <a:t>Torr at XTCAV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100" b="0" i="1" smtClean="0">
                                  <a:latin typeface="Cambria Math" panose="02040503050406030204" pitchFamily="18" charset="0"/>
                                </a:rPr>
                                <m:t>𝑃</m:t>
                              </m:r>
                              <m:r>
                                <a:rPr lang="en-US" sz="1100" b="0" i="1" smtClean="0">
                                  <a:latin typeface="Cambria Math" panose="02040503050406030204" pitchFamily="18" charset="0"/>
                                </a:rPr>
                                <m:t>~</m:t>
                              </m:r>
                              <m:sSup>
                                <m:sSupPr>
                                  <m:ctrlPr>
                                    <a:rPr lang="en-US" sz="1100" b="0" i="1" smtClean="0">
                                      <a:latin typeface="Cambria Math" panose="02040503050406030204" pitchFamily="18" charset="0"/>
                                    </a:rPr>
                                  </m:ctrlPr>
                                </m:sSupPr>
                                <m:e>
                                  <m:r>
                                    <a:rPr lang="en-US" sz="1100" b="0" i="1" smtClean="0">
                                      <a:latin typeface="Cambria Math" panose="02040503050406030204" pitchFamily="18" charset="0"/>
                                    </a:rPr>
                                    <m:t>10</m:t>
                                  </m:r>
                                </m:e>
                                <m:sup>
                                  <m:r>
                                    <a:rPr lang="en-US" sz="1100" b="0" i="1" smtClean="0">
                                      <a:latin typeface="Cambria Math" panose="02040503050406030204" pitchFamily="18" charset="0"/>
                                    </a:rPr>
                                    <m:t>−9</m:t>
                                  </m:r>
                                </m:sup>
                              </m:sSup>
                              <m:r>
                                <a:rPr lang="en-US" sz="1100" b="0" i="1" smtClean="0">
                                  <a:latin typeface="Cambria Math" panose="02040503050406030204" pitchFamily="18" charset="0"/>
                                </a:rPr>
                                <m:t> </m:t>
                              </m:r>
                            </m:oMath>
                          </a14:m>
                          <a:r>
                            <a:rPr lang="en-US" sz="1100" dirty="0"/>
                            <a:t>Torr at XTCAV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100" b="0" i="1" smtClean="0">
                                  <a:latin typeface="Cambria Math" panose="02040503050406030204" pitchFamily="18" charset="0"/>
                                </a:rPr>
                                <m:t>𝑃</m:t>
                              </m:r>
                              <m:r>
                                <a:rPr lang="en-US" sz="1100" b="0" i="1" smtClean="0">
                                  <a:latin typeface="Cambria Math" panose="02040503050406030204" pitchFamily="18" charset="0"/>
                                </a:rPr>
                                <m:t>~</m:t>
                              </m:r>
                              <m:sSup>
                                <m:sSupPr>
                                  <m:ctrlPr>
                                    <a:rPr lang="en-US" sz="1100" b="0" i="1" smtClean="0">
                                      <a:latin typeface="Cambria Math" panose="02040503050406030204" pitchFamily="18" charset="0"/>
                                    </a:rPr>
                                  </m:ctrlPr>
                                </m:sSupPr>
                                <m:e>
                                  <m:r>
                                    <a:rPr lang="en-US" sz="1100" b="0" i="1" smtClean="0">
                                      <a:latin typeface="Cambria Math" panose="02040503050406030204" pitchFamily="18" charset="0"/>
                                    </a:rPr>
                                    <m:t>10</m:t>
                                  </m:r>
                                </m:e>
                                <m:sup>
                                  <m:r>
                                    <a:rPr lang="en-US" sz="1100" b="0" i="1" smtClean="0">
                                      <a:latin typeface="Cambria Math" panose="02040503050406030204" pitchFamily="18" charset="0"/>
                                    </a:rPr>
                                    <m:t>−9</m:t>
                                  </m:r>
                                </m:sup>
                              </m:sSup>
                              <m:r>
                                <a:rPr lang="en-US" sz="1100" b="0" i="1" smtClean="0">
                                  <a:latin typeface="Cambria Math" panose="02040503050406030204" pitchFamily="18" charset="0"/>
                                </a:rPr>
                                <m:t> </m:t>
                              </m:r>
                            </m:oMath>
                          </a14:m>
                          <a:r>
                            <a:rPr lang="en-US" sz="1100" dirty="0"/>
                            <a:t>Torr at XTCAV</a:t>
                          </a:r>
                        </a:p>
                      </a:txBody>
                      <a:tcPr/>
                    </a:tc>
                    <a:extLst>
                      <a:ext uri="{0D108BD9-81ED-4DB2-BD59-A6C34878D82A}">
                        <a16:rowId xmlns:a16="http://schemas.microsoft.com/office/drawing/2014/main" val="2882363999"/>
                      </a:ext>
                    </a:extLst>
                  </a:tr>
                  <a:tr h="487775">
                    <a:tc>
                      <a:txBody>
                        <a:bodyPr/>
                        <a:lstStyle/>
                        <a:p>
                          <a:r>
                            <a:rPr lang="en-US" sz="1100" dirty="0"/>
                            <a:t>US Apertures</a:t>
                          </a:r>
                        </a:p>
                      </a:txBody>
                      <a:tcPr/>
                    </a:tc>
                    <a:tc>
                      <a:txBody>
                        <a:bodyPr/>
                        <a:lstStyle/>
                        <a:p>
                          <a:r>
                            <a:rPr lang="en-US" sz="1100" dirty="0"/>
                            <a:t>Nominal Beam</a:t>
                          </a:r>
                          <a:r>
                            <a:rPr lang="en-US" sz="1100" baseline="0" dirty="0"/>
                            <a:t> Stay Clear (BSC)</a:t>
                          </a:r>
                          <a:endParaRPr lang="en-US" sz="1100" dirty="0"/>
                        </a:p>
                      </a:txBody>
                      <a:tcPr/>
                    </a:tc>
                    <a:tc>
                      <a:txBody>
                        <a:bodyPr/>
                        <a:lstStyle/>
                        <a:p>
                          <a:r>
                            <a:rPr lang="en-US" sz="1100" dirty="0"/>
                            <a:t>Nominal BSC. US apertures</a:t>
                          </a:r>
                          <a:r>
                            <a:rPr lang="en-US" sz="1100" baseline="0" dirty="0"/>
                            <a:t> located US of holed mirror</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Nominal BSC. US apertures</a:t>
                          </a:r>
                          <a:r>
                            <a:rPr lang="en-US" sz="1100" baseline="0" dirty="0"/>
                            <a:t> located US of holed mirror</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Nominal BSC. US apertures</a:t>
                          </a:r>
                          <a:r>
                            <a:rPr lang="en-US" sz="1100" baseline="0" dirty="0"/>
                            <a:t> located US of holed mirror</a:t>
                          </a:r>
                          <a:endParaRPr lang="en-US" sz="1100" dirty="0"/>
                        </a:p>
                      </a:txBody>
                      <a:tcPr/>
                    </a:tc>
                    <a:extLst>
                      <a:ext uri="{0D108BD9-81ED-4DB2-BD59-A6C34878D82A}">
                        <a16:rowId xmlns:a16="http://schemas.microsoft.com/office/drawing/2014/main" val="1953119790"/>
                      </a:ext>
                    </a:extLst>
                  </a:tr>
                  <a:tr h="487775">
                    <a:tc>
                      <a:txBody>
                        <a:bodyPr/>
                        <a:lstStyle/>
                        <a:p>
                          <a:r>
                            <a:rPr lang="en-US" sz="1100" dirty="0"/>
                            <a:t>DS pressure</a:t>
                          </a:r>
                        </a:p>
                      </a:txBody>
                      <a:tcPr/>
                    </a:tc>
                    <a:tc>
                      <a:txBody>
                        <a:bodyPr/>
                        <a:lstStyle/>
                        <a:p>
                          <a14:m>
                            <m:oMath xmlns:m="http://schemas.openxmlformats.org/officeDocument/2006/math">
                              <m:r>
                                <a:rPr lang="en-US" sz="1100" b="0" i="1" smtClean="0">
                                  <a:latin typeface="Cambria Math" panose="02040503050406030204" pitchFamily="18" charset="0"/>
                                </a:rPr>
                                <m:t>𝑃</m:t>
                              </m:r>
                              <m:r>
                                <a:rPr lang="en-US" sz="1100" b="0" i="1" smtClean="0">
                                  <a:latin typeface="Cambria Math" panose="02040503050406030204" pitchFamily="18" charset="0"/>
                                </a:rPr>
                                <m:t>&lt;100</m:t>
                              </m:r>
                            </m:oMath>
                          </a14:m>
                          <a:r>
                            <a:rPr lang="en-US" sz="1100" dirty="0"/>
                            <a:t> mTorr</a:t>
                          </a:r>
                          <a:r>
                            <a:rPr lang="en-US" sz="1100" baseline="0" dirty="0"/>
                            <a:t> in spectrometer</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100" b="0" i="1" smtClean="0">
                                  <a:latin typeface="Cambria Math" panose="02040503050406030204" pitchFamily="18" charset="0"/>
                                </a:rPr>
                                <m:t>𝑃</m:t>
                              </m:r>
                              <m:r>
                                <a:rPr lang="en-US" sz="1100" b="0" i="1" smtClean="0">
                                  <a:latin typeface="Cambria Math" panose="02040503050406030204" pitchFamily="18" charset="0"/>
                                </a:rPr>
                                <m:t>&lt;100 </m:t>
                              </m:r>
                            </m:oMath>
                          </a14:m>
                          <a:r>
                            <a:rPr lang="en-US" sz="1100" dirty="0"/>
                            <a:t>mTorr</a:t>
                          </a:r>
                          <a:r>
                            <a:rPr lang="en-US" sz="1100" baseline="0" dirty="0"/>
                            <a:t> within &lt; 2 m of plasma exit</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100" b="0" i="1" smtClean="0">
                                  <a:latin typeface="Cambria Math" panose="02040503050406030204" pitchFamily="18" charset="0"/>
                                </a:rPr>
                                <m:t>𝑃</m:t>
                              </m:r>
                              <m:r>
                                <a:rPr lang="en-US" sz="1100" b="0" i="1" smtClean="0">
                                  <a:latin typeface="Cambria Math" panose="02040503050406030204" pitchFamily="18" charset="0"/>
                                </a:rPr>
                                <m:t>&lt;100</m:t>
                              </m:r>
                            </m:oMath>
                          </a14:m>
                          <a:r>
                            <a:rPr lang="en-US" sz="1100" dirty="0"/>
                            <a:t> mTorr</a:t>
                          </a:r>
                          <a:r>
                            <a:rPr lang="en-US" sz="1100" baseline="0" dirty="0"/>
                            <a:t> within &lt; 2 m of plasma exit</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100" b="0" i="1" smtClean="0">
                                  <a:latin typeface="Cambria Math" panose="02040503050406030204" pitchFamily="18" charset="0"/>
                                </a:rPr>
                                <m:t>𝑃</m:t>
                              </m:r>
                              <m:r>
                                <a:rPr lang="en-US" sz="1100" b="0" i="1" smtClean="0">
                                  <a:latin typeface="Cambria Math" panose="02040503050406030204" pitchFamily="18" charset="0"/>
                                </a:rPr>
                                <m:t>&lt;1</m:t>
                              </m:r>
                            </m:oMath>
                          </a14:m>
                          <a:r>
                            <a:rPr lang="en-US" sz="1100" dirty="0"/>
                            <a:t> </a:t>
                          </a:r>
                          <a:r>
                            <a:rPr lang="en-US" sz="1100" dirty="0" err="1"/>
                            <a:t>mTorr</a:t>
                          </a:r>
                          <a:r>
                            <a:rPr lang="en-US" sz="1100" baseline="0" dirty="0"/>
                            <a:t> in spectrometer</a:t>
                          </a:r>
                          <a:endParaRPr lang="en-US" sz="1100" dirty="0"/>
                        </a:p>
                      </a:txBody>
                      <a:tcPr/>
                    </a:tc>
                    <a:extLst>
                      <a:ext uri="{0D108BD9-81ED-4DB2-BD59-A6C34878D82A}">
                        <a16:rowId xmlns:a16="http://schemas.microsoft.com/office/drawing/2014/main" val="3823820016"/>
                      </a:ext>
                    </a:extLst>
                  </a:tr>
                  <a:tr h="754838">
                    <a:tc>
                      <a:txBody>
                        <a:bodyPr/>
                        <a:lstStyle/>
                        <a:p>
                          <a:r>
                            <a:rPr lang="en-US" sz="1100" dirty="0"/>
                            <a:t>DS Apertures</a:t>
                          </a:r>
                        </a:p>
                      </a:txBody>
                      <a:tcPr/>
                    </a:tc>
                    <a:tc>
                      <a:txBody>
                        <a:bodyPr/>
                        <a:lstStyle/>
                        <a:p>
                          <a:r>
                            <a:rPr lang="en-US" sz="1100" dirty="0"/>
                            <a:t>Nominal BSC. Cannot</a:t>
                          </a:r>
                          <a:r>
                            <a:rPr lang="en-US" sz="1100" baseline="0" dirty="0"/>
                            <a:t> reduce gamma aperture</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Nominal BSC. DS aperture</a:t>
                          </a:r>
                          <a:r>
                            <a:rPr lang="en-US" sz="1100" baseline="0" dirty="0"/>
                            <a:t> located DS of holed mirror. </a:t>
                          </a:r>
                          <a:r>
                            <a:rPr lang="en-US" sz="1100" dirty="0"/>
                            <a:t>Cannot</a:t>
                          </a:r>
                          <a:r>
                            <a:rPr lang="en-US" sz="1100" baseline="0" dirty="0"/>
                            <a:t> reduce gamma aperture</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Nominal BSC. DS aperture</a:t>
                          </a:r>
                          <a:r>
                            <a:rPr lang="en-US" sz="1100" baseline="0" dirty="0"/>
                            <a:t> located DS of holed mirror. </a:t>
                          </a:r>
                          <a:r>
                            <a:rPr lang="en-US" sz="1100" dirty="0"/>
                            <a:t>Cannot</a:t>
                          </a:r>
                          <a:r>
                            <a:rPr lang="en-US" sz="1100" baseline="0" dirty="0"/>
                            <a:t> reduce gamma aperture</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Nominal BSC. DS aperture</a:t>
                          </a:r>
                          <a:r>
                            <a:rPr lang="en-US" sz="1100" baseline="0" dirty="0"/>
                            <a:t> may located DS of PB. </a:t>
                          </a:r>
                          <a:r>
                            <a:rPr lang="en-US" sz="1100" dirty="0"/>
                            <a:t>Cannot</a:t>
                          </a:r>
                          <a:r>
                            <a:rPr lang="en-US" sz="1100" baseline="0" dirty="0"/>
                            <a:t> reduce gamma aperture</a:t>
                          </a:r>
                          <a:endParaRPr lang="en-US" sz="1100" dirty="0"/>
                        </a:p>
                      </a:txBody>
                      <a:tcPr/>
                    </a:tc>
                    <a:extLst>
                      <a:ext uri="{0D108BD9-81ED-4DB2-BD59-A6C34878D82A}">
                        <a16:rowId xmlns:a16="http://schemas.microsoft.com/office/drawing/2014/main" val="34204115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564796401"/>
                  </p:ext>
                </p:extLst>
              </p:nvPr>
            </p:nvGraphicFramePr>
            <p:xfrm>
              <a:off x="198120" y="2222612"/>
              <a:ext cx="8418230" cy="2789015"/>
            </p:xfrm>
            <a:graphic>
              <a:graphicData uri="http://schemas.openxmlformats.org/drawingml/2006/table">
                <a:tbl>
                  <a:tblPr firstRow="1" bandRow="1">
                    <a:tableStyleId>{5C22544A-7EE6-4342-B048-85BDC9FD1C3A}</a:tableStyleId>
                  </a:tblPr>
                  <a:tblGrid>
                    <a:gridCol w="1683646">
                      <a:extLst>
                        <a:ext uri="{9D8B030D-6E8A-4147-A177-3AD203B41FA5}">
                          <a16:colId xmlns:a16="http://schemas.microsoft.com/office/drawing/2014/main" val="3928137902"/>
                        </a:ext>
                      </a:extLst>
                    </a:gridCol>
                    <a:gridCol w="1683646">
                      <a:extLst>
                        <a:ext uri="{9D8B030D-6E8A-4147-A177-3AD203B41FA5}">
                          <a16:colId xmlns:a16="http://schemas.microsoft.com/office/drawing/2014/main" val="4064470310"/>
                        </a:ext>
                      </a:extLst>
                    </a:gridCol>
                    <a:gridCol w="1683646">
                      <a:extLst>
                        <a:ext uri="{9D8B030D-6E8A-4147-A177-3AD203B41FA5}">
                          <a16:colId xmlns:a16="http://schemas.microsoft.com/office/drawing/2014/main" val="1116708146"/>
                        </a:ext>
                      </a:extLst>
                    </a:gridCol>
                    <a:gridCol w="1683646">
                      <a:extLst>
                        <a:ext uri="{9D8B030D-6E8A-4147-A177-3AD203B41FA5}">
                          <a16:colId xmlns:a16="http://schemas.microsoft.com/office/drawing/2014/main" val="161974343"/>
                        </a:ext>
                      </a:extLst>
                    </a:gridCol>
                    <a:gridCol w="1683646">
                      <a:extLst>
                        <a:ext uri="{9D8B030D-6E8A-4147-A177-3AD203B41FA5}">
                          <a16:colId xmlns:a16="http://schemas.microsoft.com/office/drawing/2014/main" val="501077148"/>
                        </a:ext>
                      </a:extLst>
                    </a:gridCol>
                  </a:tblGrid>
                  <a:tr h="426720">
                    <a:tc>
                      <a:txBody>
                        <a:bodyPr/>
                        <a:lstStyle/>
                        <a:p>
                          <a:endParaRPr lang="en-US" sz="1100" dirty="0" smtClean="0"/>
                        </a:p>
                        <a:p>
                          <a:r>
                            <a:rPr lang="en-US" sz="1100" dirty="0" smtClean="0"/>
                            <a:t>Requirements</a:t>
                          </a:r>
                          <a:endParaRPr lang="en-US" sz="1100" dirty="0"/>
                        </a:p>
                      </a:txBody>
                      <a:tcPr/>
                    </a:tc>
                    <a:tc>
                      <a:txBody>
                        <a:bodyPr/>
                        <a:lstStyle/>
                        <a:p>
                          <a:r>
                            <a:rPr lang="en-US" sz="1100" dirty="0" smtClean="0"/>
                            <a:t>State 0:</a:t>
                          </a:r>
                        </a:p>
                        <a:p>
                          <a:r>
                            <a:rPr lang="en-US" sz="1100" dirty="0" smtClean="0"/>
                            <a:t>High vacuum</a:t>
                          </a:r>
                          <a:endParaRPr lang="en-US" sz="1100" dirty="0"/>
                        </a:p>
                      </a:txBody>
                      <a:tcPr/>
                    </a:tc>
                    <a:tc>
                      <a:txBody>
                        <a:bodyPr/>
                        <a:lstStyle/>
                        <a:p>
                          <a:r>
                            <a:rPr lang="en-US" sz="1100" dirty="0" smtClean="0"/>
                            <a:t>State 1:</a:t>
                          </a:r>
                        </a:p>
                        <a:p>
                          <a:r>
                            <a:rPr lang="en-US" sz="1100" dirty="0" smtClean="0"/>
                            <a:t>Li</a:t>
                          </a:r>
                          <a:r>
                            <a:rPr lang="en-US" sz="1100" baseline="0" dirty="0" smtClean="0"/>
                            <a:t> Oven operation</a:t>
                          </a:r>
                          <a:endParaRPr lang="en-US" sz="1100" dirty="0"/>
                        </a:p>
                      </a:txBody>
                      <a:tcPr/>
                    </a:tc>
                    <a:tc>
                      <a:txBody>
                        <a:bodyPr/>
                        <a:lstStyle/>
                        <a:p>
                          <a:r>
                            <a:rPr lang="en-US" sz="1100" dirty="0" smtClean="0"/>
                            <a:t>State 2:</a:t>
                          </a:r>
                        </a:p>
                        <a:p>
                          <a:r>
                            <a:rPr lang="en-US" sz="1100" dirty="0" smtClean="0"/>
                            <a:t>H</a:t>
                          </a:r>
                          <a:r>
                            <a:rPr lang="en-US" sz="1100" baseline="-25000" dirty="0" smtClean="0"/>
                            <a:t>2</a:t>
                          </a:r>
                          <a:r>
                            <a:rPr lang="en-US" sz="1100" baseline="0" dirty="0" smtClean="0"/>
                            <a:t> gas plasma</a:t>
                          </a:r>
                          <a:endParaRPr lang="en-US" sz="1100" dirty="0"/>
                        </a:p>
                      </a:txBody>
                      <a:tcPr/>
                    </a:tc>
                    <a:tc>
                      <a:txBody>
                        <a:bodyPr/>
                        <a:lstStyle/>
                        <a:p>
                          <a:r>
                            <a:rPr lang="en-US" sz="1100" dirty="0" smtClean="0"/>
                            <a:t>State 3:</a:t>
                          </a:r>
                        </a:p>
                        <a:p>
                          <a:r>
                            <a:rPr lang="en-US" sz="1100" dirty="0" smtClean="0"/>
                            <a:t>Gas jets in the PB</a:t>
                          </a:r>
                          <a:endParaRPr lang="en-US" sz="1100" dirty="0"/>
                        </a:p>
                      </a:txBody>
                      <a:tcPr/>
                    </a:tc>
                    <a:extLst>
                      <a:ext uri="{0D108BD9-81ED-4DB2-BD59-A6C34878D82A}">
                        <a16:rowId xmlns:a16="http://schemas.microsoft.com/office/drawing/2014/main" val="2012986163"/>
                      </a:ext>
                    </a:extLst>
                  </a:tr>
                  <a:tr h="259080">
                    <a:tc>
                      <a:txBody>
                        <a:bodyPr/>
                        <a:lstStyle/>
                        <a:p>
                          <a:r>
                            <a:rPr lang="en-US" sz="1100" dirty="0" smtClean="0"/>
                            <a:t>Gas load</a:t>
                          </a:r>
                          <a:endParaRPr lang="en-US" sz="1100" dirty="0"/>
                        </a:p>
                      </a:txBody>
                      <a:tcPr/>
                    </a:tc>
                    <a:tc>
                      <a:txBody>
                        <a:bodyPr/>
                        <a:lstStyle/>
                        <a:p>
                          <a:r>
                            <a:rPr lang="en-US" sz="1100" dirty="0" smtClean="0"/>
                            <a:t>none</a:t>
                          </a:r>
                          <a:endParaRPr lang="en-US" sz="1100" dirty="0"/>
                        </a:p>
                      </a:txBody>
                      <a:tcPr/>
                    </a:tc>
                    <a:tc>
                      <a:txBody>
                        <a:bodyPr/>
                        <a:lstStyle/>
                        <a:p>
                          <a:endParaRPr lang="en-US"/>
                        </a:p>
                      </a:txBody>
                      <a:tcPr>
                        <a:blipFill>
                          <a:blip r:embed="rId2"/>
                          <a:stretch>
                            <a:fillRect l="-200725" t="-165116" r="-201812" b="-818605"/>
                          </a:stretch>
                        </a:blipFill>
                      </a:tcPr>
                    </a:tc>
                    <a:tc>
                      <a:txBody>
                        <a:bodyPr/>
                        <a:lstStyle/>
                        <a:p>
                          <a:endParaRPr lang="en-US"/>
                        </a:p>
                      </a:txBody>
                      <a:tcPr>
                        <a:blipFill>
                          <a:blip r:embed="rId2"/>
                          <a:stretch>
                            <a:fillRect l="-299639" t="-165116" r="-101083" b="-818605"/>
                          </a:stretch>
                        </a:blipFill>
                      </a:tcPr>
                    </a:tc>
                    <a:tc>
                      <a:txBody>
                        <a:bodyPr/>
                        <a:lstStyle/>
                        <a:p>
                          <a:endParaRPr lang="en-US"/>
                        </a:p>
                      </a:txBody>
                      <a:tcPr>
                        <a:blipFill>
                          <a:blip r:embed="rId2"/>
                          <a:stretch>
                            <a:fillRect l="-401087" t="-165116" r="-1449" b="-818605"/>
                          </a:stretch>
                        </a:blipFill>
                      </a:tcPr>
                    </a:tc>
                    <a:extLst>
                      <a:ext uri="{0D108BD9-81ED-4DB2-BD59-A6C34878D82A}">
                        <a16:rowId xmlns:a16="http://schemas.microsoft.com/office/drawing/2014/main" val="522507560"/>
                      </a:ext>
                    </a:extLst>
                  </a:tr>
                  <a:tr h="259080">
                    <a:tc>
                      <a:txBody>
                        <a:bodyPr/>
                        <a:lstStyle/>
                        <a:p>
                          <a:r>
                            <a:rPr lang="en-US" sz="1100" dirty="0" smtClean="0"/>
                            <a:t>US pressure</a:t>
                          </a:r>
                          <a:endParaRPr lang="en-US" sz="1100" dirty="0"/>
                        </a:p>
                      </a:txBody>
                      <a:tcPr/>
                    </a:tc>
                    <a:tc>
                      <a:txBody>
                        <a:bodyPr/>
                        <a:lstStyle/>
                        <a:p>
                          <a:endParaRPr lang="en-US"/>
                        </a:p>
                      </a:txBody>
                      <a:tcPr>
                        <a:blipFill>
                          <a:blip r:embed="rId2"/>
                          <a:stretch>
                            <a:fillRect l="-100000" t="-265116" r="-300722" b="-718605"/>
                          </a:stretch>
                        </a:blipFill>
                      </a:tcPr>
                    </a:tc>
                    <a:tc>
                      <a:txBody>
                        <a:bodyPr/>
                        <a:lstStyle/>
                        <a:p>
                          <a:endParaRPr lang="en-US"/>
                        </a:p>
                      </a:txBody>
                      <a:tcPr>
                        <a:blipFill>
                          <a:blip r:embed="rId2"/>
                          <a:stretch>
                            <a:fillRect l="-200725" t="-265116" r="-201812" b="-718605"/>
                          </a:stretch>
                        </a:blipFill>
                      </a:tcPr>
                    </a:tc>
                    <a:tc>
                      <a:txBody>
                        <a:bodyPr/>
                        <a:lstStyle/>
                        <a:p>
                          <a:endParaRPr lang="en-US"/>
                        </a:p>
                      </a:txBody>
                      <a:tcPr>
                        <a:blipFill>
                          <a:blip r:embed="rId2"/>
                          <a:stretch>
                            <a:fillRect l="-299639" t="-265116" r="-101083" b="-718605"/>
                          </a:stretch>
                        </a:blipFill>
                      </a:tcPr>
                    </a:tc>
                    <a:tc>
                      <a:txBody>
                        <a:bodyPr/>
                        <a:lstStyle/>
                        <a:p>
                          <a:endParaRPr lang="en-US"/>
                        </a:p>
                      </a:txBody>
                      <a:tcPr>
                        <a:blipFill>
                          <a:blip r:embed="rId2"/>
                          <a:stretch>
                            <a:fillRect l="-401087" t="-265116" r="-1449" b="-718605"/>
                          </a:stretch>
                        </a:blipFill>
                      </a:tcPr>
                    </a:tc>
                    <a:extLst>
                      <a:ext uri="{0D108BD9-81ED-4DB2-BD59-A6C34878D82A}">
                        <a16:rowId xmlns:a16="http://schemas.microsoft.com/office/drawing/2014/main" val="2882363999"/>
                      </a:ext>
                    </a:extLst>
                  </a:tr>
                  <a:tr h="594360">
                    <a:tc>
                      <a:txBody>
                        <a:bodyPr/>
                        <a:lstStyle/>
                        <a:p>
                          <a:r>
                            <a:rPr lang="en-US" sz="1100" dirty="0" smtClean="0"/>
                            <a:t>US Apertures</a:t>
                          </a:r>
                          <a:endParaRPr lang="en-US" sz="1100" dirty="0"/>
                        </a:p>
                      </a:txBody>
                      <a:tcPr/>
                    </a:tc>
                    <a:tc>
                      <a:txBody>
                        <a:bodyPr/>
                        <a:lstStyle/>
                        <a:p>
                          <a:r>
                            <a:rPr lang="en-US" sz="1100" dirty="0" smtClean="0"/>
                            <a:t>Nominal Beam</a:t>
                          </a:r>
                          <a:r>
                            <a:rPr lang="en-US" sz="1100" baseline="0" dirty="0" smtClean="0"/>
                            <a:t> Stay Clear (BSC)</a:t>
                          </a:r>
                          <a:endParaRPr lang="en-US" sz="1100" dirty="0"/>
                        </a:p>
                      </a:txBody>
                      <a:tcPr/>
                    </a:tc>
                    <a:tc>
                      <a:txBody>
                        <a:bodyPr/>
                        <a:lstStyle/>
                        <a:p>
                          <a:r>
                            <a:rPr lang="en-US" sz="1100" dirty="0" smtClean="0"/>
                            <a:t>Nominal BSC. US apertures</a:t>
                          </a:r>
                          <a:r>
                            <a:rPr lang="en-US" sz="1100" baseline="0" dirty="0" smtClean="0"/>
                            <a:t> located US of holed mirror</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Nominal BSC. US apertures</a:t>
                          </a:r>
                          <a:r>
                            <a:rPr lang="en-US" sz="1100" baseline="0" dirty="0" smtClean="0"/>
                            <a:t> located US of holed mirror</a:t>
                          </a:r>
                          <a:endParaRPr lang="en-US" sz="11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Nominal BSC. US apertures</a:t>
                          </a:r>
                          <a:r>
                            <a:rPr lang="en-US" sz="1100" baseline="0" dirty="0" smtClean="0"/>
                            <a:t> located US of holed mirror</a:t>
                          </a:r>
                          <a:endParaRPr lang="en-US" sz="1100" dirty="0" smtClean="0"/>
                        </a:p>
                      </a:txBody>
                      <a:tcPr/>
                    </a:tc>
                    <a:extLst>
                      <a:ext uri="{0D108BD9-81ED-4DB2-BD59-A6C34878D82A}">
                        <a16:rowId xmlns:a16="http://schemas.microsoft.com/office/drawing/2014/main" val="1953119790"/>
                      </a:ext>
                    </a:extLst>
                  </a:tr>
                  <a:tr h="487775">
                    <a:tc>
                      <a:txBody>
                        <a:bodyPr/>
                        <a:lstStyle/>
                        <a:p>
                          <a:r>
                            <a:rPr lang="en-US" sz="1100" dirty="0" smtClean="0"/>
                            <a:t>DS pressure</a:t>
                          </a:r>
                          <a:endParaRPr lang="en-US" sz="1100" dirty="0"/>
                        </a:p>
                      </a:txBody>
                      <a:tcPr/>
                    </a:tc>
                    <a:tc>
                      <a:txBody>
                        <a:bodyPr/>
                        <a:lstStyle/>
                        <a:p>
                          <a:endParaRPr lang="en-US"/>
                        </a:p>
                      </a:txBody>
                      <a:tcPr>
                        <a:blipFill>
                          <a:blip r:embed="rId2"/>
                          <a:stretch>
                            <a:fillRect l="-100000" t="-313580" r="-300722" b="-161728"/>
                          </a:stretch>
                        </a:blipFill>
                      </a:tcPr>
                    </a:tc>
                    <a:tc>
                      <a:txBody>
                        <a:bodyPr/>
                        <a:lstStyle/>
                        <a:p>
                          <a:endParaRPr lang="en-US"/>
                        </a:p>
                      </a:txBody>
                      <a:tcPr>
                        <a:blipFill>
                          <a:blip r:embed="rId2"/>
                          <a:stretch>
                            <a:fillRect l="-200725" t="-313580" r="-201812" b="-161728"/>
                          </a:stretch>
                        </a:blipFill>
                      </a:tcPr>
                    </a:tc>
                    <a:tc>
                      <a:txBody>
                        <a:bodyPr/>
                        <a:lstStyle/>
                        <a:p>
                          <a:endParaRPr lang="en-US"/>
                        </a:p>
                      </a:txBody>
                      <a:tcPr>
                        <a:blipFill>
                          <a:blip r:embed="rId2"/>
                          <a:stretch>
                            <a:fillRect l="-299639" t="-313580" r="-101083" b="-161728"/>
                          </a:stretch>
                        </a:blipFill>
                      </a:tcPr>
                    </a:tc>
                    <a:tc>
                      <a:txBody>
                        <a:bodyPr/>
                        <a:lstStyle/>
                        <a:p>
                          <a:endParaRPr lang="en-US"/>
                        </a:p>
                      </a:txBody>
                      <a:tcPr>
                        <a:blipFill>
                          <a:blip r:embed="rId2"/>
                          <a:stretch>
                            <a:fillRect l="-401087" t="-313580" r="-1449" b="-161728"/>
                          </a:stretch>
                        </a:blipFill>
                      </a:tcPr>
                    </a:tc>
                    <a:extLst>
                      <a:ext uri="{0D108BD9-81ED-4DB2-BD59-A6C34878D82A}">
                        <a16:rowId xmlns:a16="http://schemas.microsoft.com/office/drawing/2014/main" val="3823820016"/>
                      </a:ext>
                    </a:extLst>
                  </a:tr>
                  <a:tr h="762000">
                    <a:tc>
                      <a:txBody>
                        <a:bodyPr/>
                        <a:lstStyle/>
                        <a:p>
                          <a:r>
                            <a:rPr lang="en-US" sz="1100" dirty="0" smtClean="0"/>
                            <a:t>DS Apertures</a:t>
                          </a:r>
                          <a:endParaRPr lang="en-US" sz="1100" dirty="0"/>
                        </a:p>
                      </a:txBody>
                      <a:tcPr/>
                    </a:tc>
                    <a:tc>
                      <a:txBody>
                        <a:bodyPr/>
                        <a:lstStyle/>
                        <a:p>
                          <a:r>
                            <a:rPr lang="en-US" sz="1100" dirty="0" smtClean="0"/>
                            <a:t>Nominal BSC. Cannot</a:t>
                          </a:r>
                          <a:r>
                            <a:rPr lang="en-US" sz="1100" baseline="0" dirty="0" smtClean="0"/>
                            <a:t> reduce gamma aperture</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Nominal BSC. DS aperture</a:t>
                          </a:r>
                          <a:r>
                            <a:rPr lang="en-US" sz="1100" baseline="0" dirty="0" smtClean="0"/>
                            <a:t> located DS of holed mirror. </a:t>
                          </a:r>
                          <a:r>
                            <a:rPr lang="en-US" sz="1100" dirty="0" smtClean="0"/>
                            <a:t>Cannot</a:t>
                          </a:r>
                          <a:r>
                            <a:rPr lang="en-US" sz="1100" baseline="0" dirty="0" smtClean="0"/>
                            <a:t> reduce gamma aperture</a:t>
                          </a:r>
                          <a:endParaRPr lang="en-US" sz="11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Nominal BSC. DS aperture</a:t>
                          </a:r>
                          <a:r>
                            <a:rPr lang="en-US" sz="1100" baseline="0" dirty="0" smtClean="0"/>
                            <a:t> located DS of holed mirror. </a:t>
                          </a:r>
                          <a:r>
                            <a:rPr lang="en-US" sz="1100" dirty="0" smtClean="0"/>
                            <a:t>Cannot</a:t>
                          </a:r>
                          <a:r>
                            <a:rPr lang="en-US" sz="1100" baseline="0" dirty="0" smtClean="0"/>
                            <a:t> reduce gamma aperture</a:t>
                          </a:r>
                          <a:endParaRPr lang="en-US" sz="11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Nominal BSC. DS aperture</a:t>
                          </a:r>
                          <a:r>
                            <a:rPr lang="en-US" sz="1100" baseline="0" dirty="0" smtClean="0"/>
                            <a:t> may located DS of PB. </a:t>
                          </a:r>
                          <a:r>
                            <a:rPr lang="en-US" sz="1100" dirty="0" smtClean="0"/>
                            <a:t>Cannot</a:t>
                          </a:r>
                          <a:r>
                            <a:rPr lang="en-US" sz="1100" baseline="0" dirty="0" smtClean="0"/>
                            <a:t> reduce gamma aperture</a:t>
                          </a:r>
                          <a:endParaRPr lang="en-US" sz="1100" dirty="0" smtClean="0"/>
                        </a:p>
                      </a:txBody>
                      <a:tcPr/>
                    </a:tc>
                    <a:extLst>
                      <a:ext uri="{0D108BD9-81ED-4DB2-BD59-A6C34878D82A}">
                        <a16:rowId xmlns:a16="http://schemas.microsoft.com/office/drawing/2014/main" val="342041159"/>
                      </a:ext>
                    </a:extLst>
                  </a:tr>
                </a:tbl>
              </a:graphicData>
            </a:graphic>
          </p:graphicFrame>
        </mc:Fallback>
      </mc:AlternateContent>
    </p:spTree>
    <p:extLst>
      <p:ext uri="{BB962C8B-B14F-4D97-AF65-F5344CB8AC3E}">
        <p14:creationId xmlns:p14="http://schemas.microsoft.com/office/powerpoint/2010/main" val="254137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a:t>Differential Pumping Performance – Upstream DPS</a:t>
            </a:r>
          </a:p>
        </p:txBody>
      </p:sp>
      <p:sp>
        <p:nvSpPr>
          <p:cNvPr id="7" name="Content Placeholder 3"/>
          <p:cNvSpPr txBox="1">
            <a:spLocks/>
          </p:cNvSpPr>
          <p:nvPr/>
        </p:nvSpPr>
        <p:spPr>
          <a:xfrm>
            <a:off x="53340" y="1121293"/>
            <a:ext cx="2982434" cy="3604070"/>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rgbClr val="981E3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Aft>
                <a:spcPts val="600"/>
              </a:spcAft>
              <a:buFont typeface="Arial" panose="020B0604020202020204" pitchFamily="34" charset="0"/>
              <a:buChar char="•"/>
            </a:pPr>
            <a:r>
              <a:rPr lang="en-US" sz="1600" dirty="0"/>
              <a:t>Performance estimated by matching the rate of flow though tubes to TMP pumping speed</a:t>
            </a:r>
          </a:p>
          <a:p>
            <a:pPr marL="342900" indent="-342900">
              <a:spcAft>
                <a:spcPts val="600"/>
              </a:spcAft>
              <a:buFont typeface="Arial" panose="020B0604020202020204" pitchFamily="34" charset="0"/>
              <a:buChar char="•"/>
            </a:pPr>
            <a:r>
              <a:rPr lang="en-US" sz="1600" dirty="0"/>
              <a:t>Assumed 2000 l/s TMP pumping speed curve</a:t>
            </a:r>
          </a:p>
          <a:p>
            <a:pPr marL="342900" indent="-342900">
              <a:spcAft>
                <a:spcPts val="600"/>
              </a:spcAft>
              <a:buFont typeface="Arial" panose="020B0604020202020204" pitchFamily="34" charset="0"/>
              <a:buChar char="•"/>
            </a:pPr>
            <a:r>
              <a:rPr lang="en-US" sz="1600" dirty="0"/>
              <a:t>Pressure at final stage expected to be limited by outgassing rate</a:t>
            </a:r>
          </a:p>
          <a:p>
            <a:pPr marL="342900" indent="-342900">
              <a:spcAft>
                <a:spcPts val="600"/>
              </a:spcAft>
              <a:buFont typeface="Arial" panose="020B0604020202020204" pitchFamily="34" charset="0"/>
              <a:buChar char="•"/>
            </a:pPr>
            <a:r>
              <a:rPr lang="en-US" sz="1600" dirty="0"/>
              <a:t>Performance of State 1</a:t>
            </a:r>
            <a:br>
              <a:rPr lang="en-US" sz="1600" dirty="0"/>
            </a:br>
            <a:r>
              <a:rPr lang="en-US" sz="1600" dirty="0"/>
              <a:t>first stage confirmed</a:t>
            </a:r>
            <a:br>
              <a:rPr lang="en-US" sz="1600" dirty="0"/>
            </a:br>
            <a:r>
              <a:rPr lang="en-US" sz="1600" dirty="0"/>
              <a:t>by bench tests</a:t>
            </a:r>
          </a:p>
        </p:txBody>
      </p:sp>
      <p:graphicFrame>
        <p:nvGraphicFramePr>
          <p:cNvPr id="8" name="Table 7"/>
          <p:cNvGraphicFramePr>
            <a:graphicFrameLocks noGrp="1"/>
          </p:cNvGraphicFramePr>
          <p:nvPr/>
        </p:nvGraphicFramePr>
        <p:xfrm>
          <a:off x="3035774" y="940308"/>
          <a:ext cx="6108226" cy="2168348"/>
        </p:xfrm>
        <a:graphic>
          <a:graphicData uri="http://schemas.openxmlformats.org/drawingml/2006/table">
            <a:tbl>
              <a:tblPr firstRow="1" bandRow="1">
                <a:tableStyleId>{5C22544A-7EE6-4342-B048-85BDC9FD1C3A}</a:tableStyleId>
              </a:tblPr>
              <a:tblGrid>
                <a:gridCol w="405380">
                  <a:extLst>
                    <a:ext uri="{9D8B030D-6E8A-4147-A177-3AD203B41FA5}">
                      <a16:colId xmlns:a16="http://schemas.microsoft.com/office/drawing/2014/main" val="136502634"/>
                    </a:ext>
                  </a:extLst>
                </a:gridCol>
                <a:gridCol w="758009">
                  <a:extLst>
                    <a:ext uri="{9D8B030D-6E8A-4147-A177-3AD203B41FA5}">
                      <a16:colId xmlns:a16="http://schemas.microsoft.com/office/drawing/2014/main" val="4046379394"/>
                    </a:ext>
                  </a:extLst>
                </a:gridCol>
                <a:gridCol w="1034379">
                  <a:extLst>
                    <a:ext uri="{9D8B030D-6E8A-4147-A177-3AD203B41FA5}">
                      <a16:colId xmlns:a16="http://schemas.microsoft.com/office/drawing/2014/main" val="2046865799"/>
                    </a:ext>
                  </a:extLst>
                </a:gridCol>
                <a:gridCol w="1063048">
                  <a:extLst>
                    <a:ext uri="{9D8B030D-6E8A-4147-A177-3AD203B41FA5}">
                      <a16:colId xmlns:a16="http://schemas.microsoft.com/office/drawing/2014/main" val="2179189566"/>
                    </a:ext>
                  </a:extLst>
                </a:gridCol>
                <a:gridCol w="1086557">
                  <a:extLst>
                    <a:ext uri="{9D8B030D-6E8A-4147-A177-3AD203B41FA5}">
                      <a16:colId xmlns:a16="http://schemas.microsoft.com/office/drawing/2014/main" val="901963568"/>
                    </a:ext>
                  </a:extLst>
                </a:gridCol>
                <a:gridCol w="1086557">
                  <a:extLst>
                    <a:ext uri="{9D8B030D-6E8A-4147-A177-3AD203B41FA5}">
                      <a16:colId xmlns:a16="http://schemas.microsoft.com/office/drawing/2014/main" val="1552690820"/>
                    </a:ext>
                  </a:extLst>
                </a:gridCol>
                <a:gridCol w="674296">
                  <a:extLst>
                    <a:ext uri="{9D8B030D-6E8A-4147-A177-3AD203B41FA5}">
                      <a16:colId xmlns:a16="http://schemas.microsoft.com/office/drawing/2014/main" val="1340988498"/>
                    </a:ext>
                  </a:extLst>
                </a:gridCol>
              </a:tblGrid>
              <a:tr h="562164">
                <a:tc>
                  <a:txBody>
                    <a:bodyPr/>
                    <a:lstStyle/>
                    <a:p>
                      <a:pPr marL="0" marR="0" algn="ctr">
                        <a:spcBef>
                          <a:spcPts val="300"/>
                        </a:spcBef>
                        <a:spcAft>
                          <a:spcPts val="0"/>
                        </a:spcAft>
                      </a:pPr>
                      <a:r>
                        <a:rPr lang="en-US" sz="900">
                          <a:effectLst/>
                        </a:rPr>
                        <a:t>State</a:t>
                      </a:r>
                      <a:endParaRPr lang="en-US" sz="100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Exp. Condition</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Stage 1:</a:t>
                      </a:r>
                      <a:endParaRPr lang="en-US" sz="1000" dirty="0">
                        <a:effectLst/>
                      </a:endParaRPr>
                    </a:p>
                    <a:p>
                      <a:pPr marL="0" marR="0" algn="ctr">
                        <a:spcBef>
                          <a:spcPts val="300"/>
                        </a:spcBef>
                        <a:spcAft>
                          <a:spcPts val="0"/>
                        </a:spcAft>
                      </a:pPr>
                      <a:r>
                        <a:rPr lang="en-US" sz="900" dirty="0">
                          <a:effectLst/>
                        </a:rPr>
                        <a:t>Eff. TMP speed /</a:t>
                      </a:r>
                      <a:endParaRPr lang="en-US" sz="1000" dirty="0">
                        <a:effectLst/>
                      </a:endParaRPr>
                    </a:p>
                    <a:p>
                      <a:pPr marL="0" marR="0" algn="ctr">
                        <a:spcBef>
                          <a:spcPts val="300"/>
                        </a:spcBef>
                        <a:spcAft>
                          <a:spcPts val="0"/>
                        </a:spcAft>
                      </a:pPr>
                      <a:r>
                        <a:rPr lang="en-US" sz="900" dirty="0">
                          <a:effectLst/>
                        </a:rPr>
                        <a:t>Pressure</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Stage 2:</a:t>
                      </a:r>
                      <a:endParaRPr lang="en-US" sz="1000" dirty="0">
                        <a:effectLst/>
                      </a:endParaRPr>
                    </a:p>
                    <a:p>
                      <a:pPr marL="0" marR="0" algn="ctr">
                        <a:spcBef>
                          <a:spcPts val="300"/>
                        </a:spcBef>
                        <a:spcAft>
                          <a:spcPts val="0"/>
                        </a:spcAft>
                      </a:pPr>
                      <a:r>
                        <a:rPr lang="en-US" sz="900" dirty="0">
                          <a:effectLst/>
                        </a:rPr>
                        <a:t>Eff. TMP speed /</a:t>
                      </a:r>
                      <a:endParaRPr lang="en-US" sz="1000" dirty="0">
                        <a:effectLst/>
                      </a:endParaRPr>
                    </a:p>
                    <a:p>
                      <a:pPr marL="0" marR="0" algn="ctr">
                        <a:spcBef>
                          <a:spcPts val="300"/>
                        </a:spcBef>
                        <a:spcAft>
                          <a:spcPts val="0"/>
                        </a:spcAft>
                      </a:pPr>
                      <a:r>
                        <a:rPr lang="en-US" sz="900" dirty="0">
                          <a:effectLst/>
                        </a:rPr>
                        <a:t>Pressure</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Stage 3:</a:t>
                      </a:r>
                      <a:endParaRPr lang="en-US" sz="1000" dirty="0">
                        <a:effectLst/>
                      </a:endParaRPr>
                    </a:p>
                    <a:p>
                      <a:pPr marL="0" marR="0" algn="ctr">
                        <a:spcBef>
                          <a:spcPts val="300"/>
                        </a:spcBef>
                        <a:spcAft>
                          <a:spcPts val="0"/>
                        </a:spcAft>
                      </a:pPr>
                      <a:r>
                        <a:rPr lang="en-US" sz="900" dirty="0">
                          <a:effectLst/>
                        </a:rPr>
                        <a:t>Eff. TMP speed /</a:t>
                      </a:r>
                      <a:endParaRPr lang="en-US" sz="1000" dirty="0">
                        <a:effectLst/>
                      </a:endParaRPr>
                    </a:p>
                    <a:p>
                      <a:pPr marL="0" marR="0" algn="ctr">
                        <a:spcBef>
                          <a:spcPts val="300"/>
                        </a:spcBef>
                        <a:spcAft>
                          <a:spcPts val="0"/>
                        </a:spcAft>
                      </a:pPr>
                      <a:r>
                        <a:rPr lang="en-US" sz="900" dirty="0">
                          <a:effectLst/>
                        </a:rPr>
                        <a:t>Pressure</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Stage 4:</a:t>
                      </a:r>
                      <a:endParaRPr lang="en-US" sz="1000" dirty="0">
                        <a:effectLst/>
                      </a:endParaRPr>
                    </a:p>
                    <a:p>
                      <a:pPr marL="0" marR="0" algn="ctr">
                        <a:spcBef>
                          <a:spcPts val="300"/>
                        </a:spcBef>
                        <a:spcAft>
                          <a:spcPts val="0"/>
                        </a:spcAft>
                      </a:pPr>
                      <a:r>
                        <a:rPr lang="en-US" sz="900" dirty="0">
                          <a:effectLst/>
                        </a:rPr>
                        <a:t>Eff. TMP speed /</a:t>
                      </a:r>
                      <a:endParaRPr lang="en-US" sz="1000" dirty="0">
                        <a:effectLst/>
                      </a:endParaRPr>
                    </a:p>
                    <a:p>
                      <a:pPr marL="0" marR="0" algn="ctr">
                        <a:spcBef>
                          <a:spcPts val="300"/>
                        </a:spcBef>
                        <a:spcAft>
                          <a:spcPts val="0"/>
                        </a:spcAft>
                      </a:pPr>
                      <a:r>
                        <a:rPr lang="en-US" sz="900" dirty="0">
                          <a:effectLst/>
                        </a:rPr>
                        <a:t>Pressure</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Stage 1 flow rate</a:t>
                      </a:r>
                      <a:endParaRPr lang="en-US" sz="1000" dirty="0">
                        <a:effectLst/>
                        <a:latin typeface="Arial" panose="020B0604020202020204" pitchFamily="34" charset="0"/>
                        <a:ea typeface="Times New Roman" panose="02020603050405020304" pitchFamily="18" charset="0"/>
                      </a:endParaRPr>
                    </a:p>
                  </a:txBody>
                  <a:tcPr marL="62865" marR="62865" marT="0" marB="0" anchor="ctr"/>
                </a:tc>
                <a:extLst>
                  <a:ext uri="{0D108BD9-81ED-4DB2-BD59-A6C34878D82A}">
                    <a16:rowId xmlns:a16="http://schemas.microsoft.com/office/drawing/2014/main" val="4067530084"/>
                  </a:ext>
                </a:extLst>
              </a:tr>
              <a:tr h="401546">
                <a:tc>
                  <a:txBody>
                    <a:bodyPr/>
                    <a:lstStyle/>
                    <a:p>
                      <a:pPr marL="0" marR="0" algn="ctr">
                        <a:spcBef>
                          <a:spcPts val="300"/>
                        </a:spcBef>
                        <a:spcAft>
                          <a:spcPts val="0"/>
                        </a:spcAft>
                      </a:pPr>
                      <a:r>
                        <a:rPr lang="en-US" sz="900">
                          <a:effectLst/>
                        </a:rPr>
                        <a:t>0</a:t>
                      </a:r>
                      <a:endParaRPr lang="en-US" sz="100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 ~1e-9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~1800l/s</a:t>
                      </a:r>
                      <a:endParaRPr lang="en-US" sz="1000" dirty="0">
                        <a:effectLst/>
                      </a:endParaRPr>
                    </a:p>
                    <a:p>
                      <a:pPr marL="0" marR="0" algn="ctr">
                        <a:spcBef>
                          <a:spcPts val="300"/>
                        </a:spcBef>
                        <a:spcAft>
                          <a:spcPts val="0"/>
                        </a:spcAft>
                      </a:pPr>
                      <a:r>
                        <a:rPr lang="en-US" sz="900" dirty="0">
                          <a:effectLst/>
                        </a:rPr>
                        <a:t>1e-9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n/a</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 n/a</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n/a</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minimal</a:t>
                      </a:r>
                      <a:endParaRPr lang="en-US" sz="1000" dirty="0">
                        <a:effectLst/>
                        <a:latin typeface="Arial" panose="020B0604020202020204" pitchFamily="34" charset="0"/>
                        <a:ea typeface="Times New Roman" panose="02020603050405020304" pitchFamily="18" charset="0"/>
                      </a:endParaRPr>
                    </a:p>
                  </a:txBody>
                  <a:tcPr marL="62865" marR="62865" marT="0" marB="0" anchor="ctr"/>
                </a:tc>
                <a:extLst>
                  <a:ext uri="{0D108BD9-81ED-4DB2-BD59-A6C34878D82A}">
                    <a16:rowId xmlns:a16="http://schemas.microsoft.com/office/drawing/2014/main" val="189932431"/>
                  </a:ext>
                </a:extLst>
              </a:tr>
              <a:tr h="401546">
                <a:tc>
                  <a:txBody>
                    <a:bodyPr/>
                    <a:lstStyle/>
                    <a:p>
                      <a:pPr marL="0" marR="0" algn="ctr">
                        <a:spcBef>
                          <a:spcPts val="300"/>
                        </a:spcBef>
                        <a:spcAft>
                          <a:spcPts val="0"/>
                        </a:spcAft>
                      </a:pPr>
                      <a:r>
                        <a:rPr lang="en-US" sz="900">
                          <a:effectLst/>
                        </a:rPr>
                        <a:t>1</a:t>
                      </a:r>
                      <a:endParaRPr lang="en-US" sz="100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5 Torr He</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~780</a:t>
                      </a:r>
                      <a:endParaRPr lang="en-US" sz="1000" dirty="0">
                        <a:effectLst/>
                      </a:endParaRPr>
                    </a:p>
                    <a:p>
                      <a:pPr marL="0" marR="0" algn="ctr">
                        <a:spcBef>
                          <a:spcPts val="300"/>
                        </a:spcBef>
                        <a:spcAft>
                          <a:spcPts val="0"/>
                        </a:spcAft>
                      </a:pPr>
                      <a:r>
                        <a:rPr lang="en-US" sz="900" dirty="0">
                          <a:effectLst/>
                        </a:rPr>
                        <a:t>1e-2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~1800 l/s</a:t>
                      </a:r>
                      <a:endParaRPr lang="en-US" sz="1000" dirty="0">
                        <a:effectLst/>
                      </a:endParaRPr>
                    </a:p>
                    <a:p>
                      <a:pPr marL="0" marR="0" algn="ctr">
                        <a:spcBef>
                          <a:spcPts val="300"/>
                        </a:spcBef>
                        <a:spcAft>
                          <a:spcPts val="0"/>
                        </a:spcAft>
                      </a:pPr>
                      <a:r>
                        <a:rPr lang="en-US" sz="900" dirty="0">
                          <a:effectLst/>
                        </a:rPr>
                        <a:t>2e-5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~1800 l/s</a:t>
                      </a:r>
                      <a:endParaRPr lang="en-US" sz="1000" dirty="0">
                        <a:effectLst/>
                      </a:endParaRPr>
                    </a:p>
                    <a:p>
                      <a:pPr marL="0" marR="0" algn="ctr">
                        <a:spcBef>
                          <a:spcPts val="300"/>
                        </a:spcBef>
                        <a:spcAft>
                          <a:spcPts val="0"/>
                        </a:spcAft>
                      </a:pPr>
                      <a:r>
                        <a:rPr lang="en-US" sz="900" dirty="0">
                          <a:effectLst/>
                        </a:rPr>
                        <a:t>3e-8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~1800 l/s</a:t>
                      </a:r>
                      <a:endParaRPr lang="en-US" sz="1000" dirty="0">
                        <a:effectLst/>
                      </a:endParaRPr>
                    </a:p>
                    <a:p>
                      <a:pPr marL="0" marR="0" algn="ctr">
                        <a:spcBef>
                          <a:spcPts val="300"/>
                        </a:spcBef>
                        <a:spcAft>
                          <a:spcPts val="0"/>
                        </a:spcAft>
                      </a:pPr>
                      <a:r>
                        <a:rPr lang="en-US" sz="900" dirty="0">
                          <a:effectLst/>
                        </a:rPr>
                        <a:t>~1e-9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 10 Torr l/s</a:t>
                      </a:r>
                      <a:endParaRPr lang="en-US" sz="1000" dirty="0">
                        <a:effectLst/>
                        <a:latin typeface="Arial" panose="020B0604020202020204" pitchFamily="34" charset="0"/>
                        <a:ea typeface="Times New Roman" panose="02020603050405020304" pitchFamily="18" charset="0"/>
                      </a:endParaRPr>
                    </a:p>
                  </a:txBody>
                  <a:tcPr marL="62865" marR="62865" marT="0" marB="0" anchor="ctr"/>
                </a:tc>
                <a:extLst>
                  <a:ext uri="{0D108BD9-81ED-4DB2-BD59-A6C34878D82A}">
                    <a16:rowId xmlns:a16="http://schemas.microsoft.com/office/drawing/2014/main" val="2055875991"/>
                  </a:ext>
                </a:extLst>
              </a:tr>
              <a:tr h="401546">
                <a:tc>
                  <a:txBody>
                    <a:bodyPr/>
                    <a:lstStyle/>
                    <a:p>
                      <a:pPr marL="0" marR="0" algn="ctr">
                        <a:spcBef>
                          <a:spcPts val="300"/>
                        </a:spcBef>
                        <a:spcAft>
                          <a:spcPts val="0"/>
                        </a:spcAft>
                      </a:pPr>
                      <a:r>
                        <a:rPr lang="en-US" sz="900">
                          <a:effectLst/>
                        </a:rPr>
                        <a:t>2</a:t>
                      </a:r>
                      <a:endParaRPr lang="en-US" sz="100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 5 Torr H</a:t>
                      </a:r>
                      <a:r>
                        <a:rPr lang="en-US" sz="900" baseline="-25000" dirty="0">
                          <a:effectLst/>
                        </a:rPr>
                        <a:t>2</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~300</a:t>
                      </a:r>
                      <a:endParaRPr lang="en-US" sz="1000" dirty="0">
                        <a:effectLst/>
                      </a:endParaRPr>
                    </a:p>
                    <a:p>
                      <a:pPr marL="0" marR="0" algn="ctr">
                        <a:spcBef>
                          <a:spcPts val="300"/>
                        </a:spcBef>
                        <a:spcAft>
                          <a:spcPts val="0"/>
                        </a:spcAft>
                      </a:pPr>
                      <a:r>
                        <a:rPr lang="en-US" sz="900" dirty="0">
                          <a:effectLst/>
                        </a:rPr>
                        <a:t>7e-2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~1800 l/s</a:t>
                      </a:r>
                      <a:endParaRPr lang="en-US" sz="1000" dirty="0">
                        <a:effectLst/>
                      </a:endParaRPr>
                    </a:p>
                    <a:p>
                      <a:pPr marL="0" marR="0" algn="ctr">
                        <a:spcBef>
                          <a:spcPts val="300"/>
                        </a:spcBef>
                        <a:spcAft>
                          <a:spcPts val="0"/>
                        </a:spcAft>
                      </a:pPr>
                      <a:r>
                        <a:rPr lang="en-US" sz="900" dirty="0">
                          <a:effectLst/>
                        </a:rPr>
                        <a:t>2e-4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~1800 l/s</a:t>
                      </a:r>
                      <a:endParaRPr lang="en-US" sz="1000" dirty="0">
                        <a:effectLst/>
                      </a:endParaRPr>
                    </a:p>
                    <a:p>
                      <a:pPr marL="0" marR="0" algn="ctr">
                        <a:spcBef>
                          <a:spcPts val="300"/>
                        </a:spcBef>
                        <a:spcAft>
                          <a:spcPts val="0"/>
                        </a:spcAft>
                      </a:pPr>
                      <a:r>
                        <a:rPr lang="en-US" sz="900" dirty="0">
                          <a:effectLst/>
                        </a:rPr>
                        <a:t>3e-7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~1800 l/s</a:t>
                      </a:r>
                      <a:endParaRPr lang="en-US" sz="1000" dirty="0">
                        <a:effectLst/>
                      </a:endParaRPr>
                    </a:p>
                    <a:p>
                      <a:pPr marL="0" marR="0" algn="ctr">
                        <a:spcBef>
                          <a:spcPts val="300"/>
                        </a:spcBef>
                        <a:spcAft>
                          <a:spcPts val="0"/>
                        </a:spcAft>
                      </a:pPr>
                      <a:r>
                        <a:rPr lang="en-US" sz="900" dirty="0">
                          <a:effectLst/>
                        </a:rPr>
                        <a:t>~1e-9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23 Torr l/s</a:t>
                      </a:r>
                      <a:endParaRPr lang="en-US" sz="1000" dirty="0">
                        <a:effectLst/>
                        <a:latin typeface="Arial" panose="020B0604020202020204" pitchFamily="34" charset="0"/>
                        <a:ea typeface="Times New Roman" panose="02020603050405020304" pitchFamily="18" charset="0"/>
                      </a:endParaRPr>
                    </a:p>
                  </a:txBody>
                  <a:tcPr marL="62865" marR="62865" marT="0" marB="0" anchor="ctr"/>
                </a:tc>
                <a:extLst>
                  <a:ext uri="{0D108BD9-81ED-4DB2-BD59-A6C34878D82A}">
                    <a16:rowId xmlns:a16="http://schemas.microsoft.com/office/drawing/2014/main" val="1569535297"/>
                  </a:ext>
                </a:extLst>
              </a:tr>
              <a:tr h="401546">
                <a:tc>
                  <a:txBody>
                    <a:bodyPr/>
                    <a:lstStyle/>
                    <a:p>
                      <a:pPr marL="0" marR="0" algn="ctr">
                        <a:spcBef>
                          <a:spcPts val="300"/>
                        </a:spcBef>
                        <a:spcAft>
                          <a:spcPts val="0"/>
                        </a:spcAft>
                      </a:pPr>
                      <a:r>
                        <a:rPr lang="en-US" sz="900">
                          <a:effectLst/>
                        </a:rPr>
                        <a:t> 3</a:t>
                      </a:r>
                      <a:endParaRPr lang="en-US" sz="100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1e-4 Torr H</a:t>
                      </a:r>
                      <a:r>
                        <a:rPr lang="en-US" sz="900" baseline="-25000" dirty="0">
                          <a:effectLst/>
                        </a:rPr>
                        <a:t>2</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~1100</a:t>
                      </a:r>
                      <a:endParaRPr lang="en-US" sz="1000" dirty="0">
                        <a:effectLst/>
                      </a:endParaRPr>
                    </a:p>
                    <a:p>
                      <a:pPr marL="0" marR="0" algn="ctr">
                        <a:spcBef>
                          <a:spcPts val="300"/>
                        </a:spcBef>
                        <a:spcAft>
                          <a:spcPts val="0"/>
                        </a:spcAft>
                      </a:pPr>
                      <a:r>
                        <a:rPr lang="en-US" sz="900" dirty="0">
                          <a:effectLst/>
                        </a:rPr>
                        <a:t>5e-8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~1800 l/s</a:t>
                      </a:r>
                      <a:endParaRPr lang="en-US" sz="1000" dirty="0">
                        <a:effectLst/>
                      </a:endParaRPr>
                    </a:p>
                    <a:p>
                      <a:pPr marL="0" marR="0" algn="ctr">
                        <a:spcBef>
                          <a:spcPts val="300"/>
                        </a:spcBef>
                        <a:spcAft>
                          <a:spcPts val="0"/>
                        </a:spcAft>
                      </a:pPr>
                      <a:r>
                        <a:rPr lang="en-US" sz="900" dirty="0">
                          <a:effectLst/>
                        </a:rPr>
                        <a:t>~1e-9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n/a</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 n/a</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minimal</a:t>
                      </a:r>
                      <a:endParaRPr lang="en-US" sz="1000" dirty="0">
                        <a:effectLst/>
                        <a:latin typeface="Arial" panose="020B0604020202020204" pitchFamily="34" charset="0"/>
                        <a:ea typeface="Times New Roman" panose="02020603050405020304" pitchFamily="18" charset="0"/>
                      </a:endParaRPr>
                    </a:p>
                  </a:txBody>
                  <a:tcPr marL="62865" marR="62865" marT="0" marB="0" anchor="ctr"/>
                </a:tc>
                <a:extLst>
                  <a:ext uri="{0D108BD9-81ED-4DB2-BD59-A6C34878D82A}">
                    <a16:rowId xmlns:a16="http://schemas.microsoft.com/office/drawing/2014/main" val="1719693530"/>
                  </a:ext>
                </a:extLst>
              </a:tr>
            </a:tbl>
          </a:graphicData>
        </a:graphic>
      </p:graphicFrame>
      <p:grpSp>
        <p:nvGrpSpPr>
          <p:cNvPr id="17" name="Group 16"/>
          <p:cNvGrpSpPr/>
          <p:nvPr/>
        </p:nvGrpSpPr>
        <p:grpSpPr>
          <a:xfrm>
            <a:off x="2438998" y="3201737"/>
            <a:ext cx="6842162" cy="1819844"/>
            <a:chOff x="2125980" y="3201736"/>
            <a:chExt cx="7071360" cy="1880805"/>
          </a:xfrm>
        </p:grpSpPr>
        <p:pic>
          <p:nvPicPr>
            <p:cNvPr id="9" name="Picture 8"/>
            <p:cNvPicPr>
              <a:picLocks noChangeAspect="1"/>
            </p:cNvPicPr>
            <p:nvPr/>
          </p:nvPicPr>
          <p:blipFill rotWithShape="1">
            <a:blip r:embed="rId2"/>
            <a:srcRect l="10594" r="10123"/>
            <a:stretch/>
          </p:blipFill>
          <p:spPr>
            <a:xfrm>
              <a:off x="2125980" y="3230651"/>
              <a:ext cx="7071360" cy="1851890"/>
            </a:xfrm>
            <a:prstGeom prst="rect">
              <a:avLst/>
            </a:prstGeom>
          </p:spPr>
        </p:pic>
        <p:sp>
          <p:nvSpPr>
            <p:cNvPr id="10" name="TextBox 9"/>
            <p:cNvSpPr txBox="1"/>
            <p:nvPr/>
          </p:nvSpPr>
          <p:spPr>
            <a:xfrm>
              <a:off x="2817690" y="4645596"/>
              <a:ext cx="670376" cy="261610"/>
            </a:xfrm>
            <a:prstGeom prst="rect">
              <a:avLst/>
            </a:prstGeom>
            <a:noFill/>
          </p:spPr>
          <p:txBody>
            <a:bodyPr wrap="none" rtlCol="0">
              <a:spAutoFit/>
            </a:bodyPr>
            <a:lstStyle/>
            <a:p>
              <a:r>
                <a:rPr lang="en-US" sz="1100" dirty="0"/>
                <a:t>Stage 1</a:t>
              </a:r>
            </a:p>
          </p:txBody>
        </p:sp>
        <p:sp>
          <p:nvSpPr>
            <p:cNvPr id="11" name="TextBox 10"/>
            <p:cNvSpPr txBox="1"/>
            <p:nvPr/>
          </p:nvSpPr>
          <p:spPr>
            <a:xfrm>
              <a:off x="4439040" y="4645596"/>
              <a:ext cx="670376" cy="261610"/>
            </a:xfrm>
            <a:prstGeom prst="rect">
              <a:avLst/>
            </a:prstGeom>
            <a:noFill/>
          </p:spPr>
          <p:txBody>
            <a:bodyPr wrap="none" rtlCol="0">
              <a:spAutoFit/>
            </a:bodyPr>
            <a:lstStyle/>
            <a:p>
              <a:r>
                <a:rPr lang="en-US" sz="1100" dirty="0"/>
                <a:t>Stage 2</a:t>
              </a:r>
            </a:p>
          </p:txBody>
        </p:sp>
        <p:sp>
          <p:nvSpPr>
            <p:cNvPr id="12" name="TextBox 11"/>
            <p:cNvSpPr txBox="1"/>
            <p:nvPr/>
          </p:nvSpPr>
          <p:spPr>
            <a:xfrm>
              <a:off x="6067027" y="4645596"/>
              <a:ext cx="670376" cy="261610"/>
            </a:xfrm>
            <a:prstGeom prst="rect">
              <a:avLst/>
            </a:prstGeom>
            <a:noFill/>
          </p:spPr>
          <p:txBody>
            <a:bodyPr wrap="none" rtlCol="0">
              <a:spAutoFit/>
            </a:bodyPr>
            <a:lstStyle/>
            <a:p>
              <a:r>
                <a:rPr lang="en-US" sz="1100" dirty="0"/>
                <a:t>Stage 3</a:t>
              </a:r>
            </a:p>
          </p:txBody>
        </p:sp>
        <p:sp>
          <p:nvSpPr>
            <p:cNvPr id="13" name="TextBox 12"/>
            <p:cNvSpPr txBox="1"/>
            <p:nvPr/>
          </p:nvSpPr>
          <p:spPr>
            <a:xfrm>
              <a:off x="7696980" y="4645596"/>
              <a:ext cx="670376" cy="261610"/>
            </a:xfrm>
            <a:prstGeom prst="rect">
              <a:avLst/>
            </a:prstGeom>
            <a:noFill/>
          </p:spPr>
          <p:txBody>
            <a:bodyPr wrap="none" rtlCol="0">
              <a:spAutoFit/>
            </a:bodyPr>
            <a:lstStyle/>
            <a:p>
              <a:r>
                <a:rPr lang="en-US" sz="1100" dirty="0"/>
                <a:t>Stage 4</a:t>
              </a:r>
            </a:p>
          </p:txBody>
        </p:sp>
        <p:sp>
          <p:nvSpPr>
            <p:cNvPr id="15" name="TextBox 14"/>
            <p:cNvSpPr txBox="1"/>
            <p:nvPr/>
          </p:nvSpPr>
          <p:spPr>
            <a:xfrm>
              <a:off x="3655153" y="3201736"/>
              <a:ext cx="5161349" cy="261610"/>
            </a:xfrm>
            <a:prstGeom prst="rect">
              <a:avLst/>
            </a:prstGeom>
            <a:noFill/>
          </p:spPr>
          <p:txBody>
            <a:bodyPr wrap="square" rtlCol="0">
              <a:spAutoFit/>
            </a:bodyPr>
            <a:lstStyle/>
            <a:p>
              <a:r>
                <a:rPr lang="en-US" sz="1100" b="1" dirty="0"/>
                <a:t>State 1 - US Differential Pumping Calculated Performance </a:t>
              </a:r>
            </a:p>
          </p:txBody>
        </p:sp>
      </p:grpSp>
    </p:spTree>
    <p:extLst>
      <p:ext uri="{BB962C8B-B14F-4D97-AF65-F5344CB8AC3E}">
        <p14:creationId xmlns:p14="http://schemas.microsoft.com/office/powerpoint/2010/main" val="420613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a:t>Differential Pumping Performance – Downstream DPS</a:t>
            </a:r>
          </a:p>
        </p:txBody>
      </p:sp>
      <p:sp>
        <p:nvSpPr>
          <p:cNvPr id="7" name="Content Placeholder 3"/>
          <p:cNvSpPr txBox="1">
            <a:spLocks/>
          </p:cNvSpPr>
          <p:nvPr/>
        </p:nvSpPr>
        <p:spPr>
          <a:xfrm>
            <a:off x="53339" y="1106053"/>
            <a:ext cx="4526281" cy="3604070"/>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rgbClr val="981E3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Aft>
                <a:spcPts val="600"/>
              </a:spcAft>
              <a:buFont typeface="Arial" panose="020B0604020202020204" pitchFamily="34" charset="0"/>
              <a:buChar char="•"/>
            </a:pPr>
            <a:r>
              <a:rPr lang="en-US" sz="1600" dirty="0"/>
              <a:t>Downstream DPS easily meets requirements in 2 stages</a:t>
            </a:r>
          </a:p>
          <a:p>
            <a:pPr marL="342900" indent="-342900">
              <a:spcAft>
                <a:spcPts val="600"/>
              </a:spcAft>
              <a:buFont typeface="Arial" panose="020B0604020202020204" pitchFamily="34" charset="0"/>
              <a:buChar char="•"/>
            </a:pPr>
            <a:r>
              <a:rPr lang="en-US" sz="1600" dirty="0"/>
              <a:t>The downstream aperture may be removed completely in State 3 to increase the gamma and electron angular acceptance</a:t>
            </a:r>
          </a:p>
          <a:p>
            <a:pPr marL="342900" indent="-342900">
              <a:spcAft>
                <a:spcPts val="600"/>
              </a:spcAft>
              <a:buFont typeface="Arial" panose="020B0604020202020204" pitchFamily="34" charset="0"/>
              <a:buChar char="•"/>
            </a:pPr>
            <a:endParaRPr lang="en-US" sz="1600" dirty="0"/>
          </a:p>
          <a:p>
            <a:pPr marL="342900" indent="-342900">
              <a:spcAft>
                <a:spcPts val="600"/>
              </a:spcAft>
              <a:buFont typeface="Arial" panose="020B0604020202020204" pitchFamily="34" charset="0"/>
              <a:buChar char="•"/>
            </a:pPr>
            <a:r>
              <a:rPr lang="en-US" sz="1600" dirty="0"/>
              <a:t>Flowrate through stage 1 on both sides defines the gas consumption of the system:</a:t>
            </a:r>
          </a:p>
          <a:p>
            <a:pPr marL="800100" lvl="1" indent="-342900">
              <a:spcAft>
                <a:spcPts val="600"/>
              </a:spcAft>
            </a:pPr>
            <a:r>
              <a:rPr lang="en-US" sz="1400" dirty="0"/>
              <a:t>20 Torr-l/s He = ~ 4 days use</a:t>
            </a:r>
          </a:p>
          <a:p>
            <a:pPr marL="800100" lvl="1" indent="-342900">
              <a:spcAft>
                <a:spcPts val="600"/>
              </a:spcAft>
            </a:pPr>
            <a:r>
              <a:rPr lang="en-US" sz="1400" dirty="0"/>
              <a:t>46 Torr-l/s H</a:t>
            </a:r>
            <a:r>
              <a:rPr lang="en-US" sz="1400" baseline="-25000" dirty="0"/>
              <a:t>2</a:t>
            </a:r>
            <a:r>
              <a:rPr lang="en-US" sz="1400" dirty="0"/>
              <a:t>  = ~ 4 hours use</a:t>
            </a:r>
          </a:p>
        </p:txBody>
      </p:sp>
      <p:graphicFrame>
        <p:nvGraphicFramePr>
          <p:cNvPr id="4" name="Table 3"/>
          <p:cNvGraphicFramePr>
            <a:graphicFrameLocks noGrp="1"/>
          </p:cNvGraphicFramePr>
          <p:nvPr/>
        </p:nvGraphicFramePr>
        <p:xfrm>
          <a:off x="4780086" y="954989"/>
          <a:ext cx="3995419" cy="2266199"/>
        </p:xfrm>
        <a:graphic>
          <a:graphicData uri="http://schemas.openxmlformats.org/drawingml/2006/table">
            <a:tbl>
              <a:tblPr firstRow="1" bandRow="1">
                <a:tableStyleId>{5C22544A-7EE6-4342-B048-85BDC9FD1C3A}</a:tableStyleId>
              </a:tblPr>
              <a:tblGrid>
                <a:gridCol w="411533">
                  <a:extLst>
                    <a:ext uri="{9D8B030D-6E8A-4147-A177-3AD203B41FA5}">
                      <a16:colId xmlns:a16="http://schemas.microsoft.com/office/drawing/2014/main" val="4157436995"/>
                    </a:ext>
                  </a:extLst>
                </a:gridCol>
                <a:gridCol w="770096">
                  <a:extLst>
                    <a:ext uri="{9D8B030D-6E8A-4147-A177-3AD203B41FA5}">
                      <a16:colId xmlns:a16="http://schemas.microsoft.com/office/drawing/2014/main" val="2062039857"/>
                    </a:ext>
                  </a:extLst>
                </a:gridCol>
                <a:gridCol w="1050078">
                  <a:extLst>
                    <a:ext uri="{9D8B030D-6E8A-4147-A177-3AD203B41FA5}">
                      <a16:colId xmlns:a16="http://schemas.microsoft.com/office/drawing/2014/main" val="3323559164"/>
                    </a:ext>
                  </a:extLst>
                </a:gridCol>
                <a:gridCol w="1078600">
                  <a:extLst>
                    <a:ext uri="{9D8B030D-6E8A-4147-A177-3AD203B41FA5}">
                      <a16:colId xmlns:a16="http://schemas.microsoft.com/office/drawing/2014/main" val="3484144118"/>
                    </a:ext>
                  </a:extLst>
                </a:gridCol>
                <a:gridCol w="685112">
                  <a:extLst>
                    <a:ext uri="{9D8B030D-6E8A-4147-A177-3AD203B41FA5}">
                      <a16:colId xmlns:a16="http://schemas.microsoft.com/office/drawing/2014/main" val="1351143140"/>
                    </a:ext>
                  </a:extLst>
                </a:gridCol>
              </a:tblGrid>
              <a:tr h="565892">
                <a:tc>
                  <a:txBody>
                    <a:bodyPr/>
                    <a:lstStyle/>
                    <a:p>
                      <a:pPr marL="0" marR="0" algn="ctr">
                        <a:spcBef>
                          <a:spcPts val="300"/>
                        </a:spcBef>
                        <a:spcAft>
                          <a:spcPts val="0"/>
                        </a:spcAft>
                      </a:pPr>
                      <a:r>
                        <a:rPr lang="en-US" sz="900">
                          <a:effectLst/>
                        </a:rPr>
                        <a:t>State</a:t>
                      </a:r>
                      <a:endParaRPr lang="en-US" sz="100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Exp. Condition</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Stage 1:</a:t>
                      </a:r>
                      <a:endParaRPr lang="en-US" sz="1000" dirty="0">
                        <a:effectLst/>
                      </a:endParaRPr>
                    </a:p>
                    <a:p>
                      <a:pPr marL="0" marR="0" algn="ctr">
                        <a:spcBef>
                          <a:spcPts val="300"/>
                        </a:spcBef>
                        <a:spcAft>
                          <a:spcPts val="0"/>
                        </a:spcAft>
                      </a:pPr>
                      <a:r>
                        <a:rPr lang="en-US" sz="900" dirty="0">
                          <a:effectLst/>
                        </a:rPr>
                        <a:t>Eff. TMP speed /</a:t>
                      </a:r>
                      <a:endParaRPr lang="en-US" sz="1000" dirty="0">
                        <a:effectLst/>
                      </a:endParaRPr>
                    </a:p>
                    <a:p>
                      <a:pPr marL="0" marR="0" algn="ctr">
                        <a:spcBef>
                          <a:spcPts val="300"/>
                        </a:spcBef>
                        <a:spcAft>
                          <a:spcPts val="0"/>
                        </a:spcAft>
                      </a:pPr>
                      <a:r>
                        <a:rPr lang="en-US" sz="900" dirty="0">
                          <a:effectLst/>
                        </a:rPr>
                        <a:t>Pressure</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Stage 2:</a:t>
                      </a:r>
                      <a:endParaRPr lang="en-US" sz="1000" dirty="0">
                        <a:effectLst/>
                      </a:endParaRPr>
                    </a:p>
                    <a:p>
                      <a:pPr marL="0" marR="0" algn="ctr">
                        <a:spcBef>
                          <a:spcPts val="300"/>
                        </a:spcBef>
                        <a:spcAft>
                          <a:spcPts val="0"/>
                        </a:spcAft>
                      </a:pPr>
                      <a:r>
                        <a:rPr lang="en-US" sz="900" dirty="0">
                          <a:effectLst/>
                        </a:rPr>
                        <a:t>Eff. TMP speed /</a:t>
                      </a:r>
                      <a:endParaRPr lang="en-US" sz="1000" dirty="0">
                        <a:effectLst/>
                      </a:endParaRPr>
                    </a:p>
                    <a:p>
                      <a:pPr marL="0" marR="0" algn="ctr">
                        <a:spcBef>
                          <a:spcPts val="300"/>
                        </a:spcBef>
                        <a:spcAft>
                          <a:spcPts val="0"/>
                        </a:spcAft>
                      </a:pPr>
                      <a:r>
                        <a:rPr lang="en-US" sz="900" dirty="0">
                          <a:effectLst/>
                        </a:rPr>
                        <a:t>Pressure</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a:effectLst/>
                        </a:rPr>
                        <a:t>Stage 1 flow rate</a:t>
                      </a:r>
                      <a:endParaRPr lang="en-US" sz="1000">
                        <a:effectLst/>
                        <a:latin typeface="Arial" panose="020B0604020202020204" pitchFamily="34" charset="0"/>
                        <a:ea typeface="Times New Roman" panose="02020603050405020304" pitchFamily="18" charset="0"/>
                      </a:endParaRPr>
                    </a:p>
                  </a:txBody>
                  <a:tcPr marL="62865" marR="62865" marT="0" marB="0" anchor="ctr"/>
                </a:tc>
                <a:extLst>
                  <a:ext uri="{0D108BD9-81ED-4DB2-BD59-A6C34878D82A}">
                    <a16:rowId xmlns:a16="http://schemas.microsoft.com/office/drawing/2014/main" val="888922697"/>
                  </a:ext>
                </a:extLst>
              </a:tr>
              <a:tr h="404209">
                <a:tc>
                  <a:txBody>
                    <a:bodyPr/>
                    <a:lstStyle/>
                    <a:p>
                      <a:pPr marL="0" marR="0" algn="ctr">
                        <a:spcBef>
                          <a:spcPts val="300"/>
                        </a:spcBef>
                        <a:spcAft>
                          <a:spcPts val="0"/>
                        </a:spcAft>
                      </a:pPr>
                      <a:r>
                        <a:rPr lang="en-US" sz="900">
                          <a:effectLst/>
                        </a:rPr>
                        <a:t>0</a:t>
                      </a:r>
                      <a:endParaRPr lang="en-US" sz="100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~1e-9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~2000l/s</a:t>
                      </a:r>
                      <a:endParaRPr lang="en-US" sz="1000" dirty="0">
                        <a:effectLst/>
                      </a:endParaRPr>
                    </a:p>
                    <a:p>
                      <a:pPr marL="0" marR="0" algn="ctr">
                        <a:spcBef>
                          <a:spcPts val="300"/>
                        </a:spcBef>
                        <a:spcAft>
                          <a:spcPts val="0"/>
                        </a:spcAft>
                      </a:pPr>
                      <a:r>
                        <a:rPr lang="en-US" sz="900" dirty="0">
                          <a:effectLst/>
                        </a:rPr>
                        <a:t>1e-2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n/a</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 minimal</a:t>
                      </a:r>
                      <a:endParaRPr lang="en-US" sz="1000" dirty="0">
                        <a:effectLst/>
                        <a:latin typeface="Arial" panose="020B0604020202020204" pitchFamily="34" charset="0"/>
                        <a:ea typeface="Times New Roman" panose="02020603050405020304" pitchFamily="18" charset="0"/>
                      </a:endParaRPr>
                    </a:p>
                  </a:txBody>
                  <a:tcPr marL="62865" marR="62865" marT="0" marB="0" anchor="ctr"/>
                </a:tc>
                <a:extLst>
                  <a:ext uri="{0D108BD9-81ED-4DB2-BD59-A6C34878D82A}">
                    <a16:rowId xmlns:a16="http://schemas.microsoft.com/office/drawing/2014/main" val="3926471905"/>
                  </a:ext>
                </a:extLst>
              </a:tr>
              <a:tr h="404209">
                <a:tc>
                  <a:txBody>
                    <a:bodyPr/>
                    <a:lstStyle/>
                    <a:p>
                      <a:pPr marL="0" marR="0" algn="ctr">
                        <a:spcBef>
                          <a:spcPts val="300"/>
                        </a:spcBef>
                        <a:spcAft>
                          <a:spcPts val="0"/>
                        </a:spcAft>
                      </a:pPr>
                      <a:r>
                        <a:rPr lang="en-US" sz="900">
                          <a:effectLst/>
                        </a:rPr>
                        <a:t>1</a:t>
                      </a:r>
                      <a:endParaRPr lang="en-US" sz="100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5 Torr He</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~780</a:t>
                      </a:r>
                      <a:endParaRPr lang="en-US" sz="1000" dirty="0">
                        <a:effectLst/>
                      </a:endParaRPr>
                    </a:p>
                    <a:p>
                      <a:pPr marL="0" marR="0" algn="ctr">
                        <a:spcBef>
                          <a:spcPts val="300"/>
                        </a:spcBef>
                        <a:spcAft>
                          <a:spcPts val="0"/>
                        </a:spcAft>
                      </a:pPr>
                      <a:r>
                        <a:rPr lang="en-US" sz="900" dirty="0">
                          <a:effectLst/>
                        </a:rPr>
                        <a:t>1e-2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~2000 l/s</a:t>
                      </a:r>
                      <a:endParaRPr lang="en-US" sz="1000" dirty="0">
                        <a:effectLst/>
                      </a:endParaRPr>
                    </a:p>
                    <a:p>
                      <a:pPr marL="0" marR="0" algn="ctr">
                        <a:spcBef>
                          <a:spcPts val="300"/>
                        </a:spcBef>
                        <a:spcAft>
                          <a:spcPts val="0"/>
                        </a:spcAft>
                      </a:pPr>
                      <a:r>
                        <a:rPr lang="en-US" sz="900" dirty="0">
                          <a:effectLst/>
                        </a:rPr>
                        <a:t>1e-4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a:effectLst/>
                        </a:rPr>
                        <a:t> </a:t>
                      </a:r>
                      <a:endParaRPr lang="en-US" sz="1000">
                        <a:effectLst/>
                      </a:endParaRPr>
                    </a:p>
                    <a:p>
                      <a:pPr marL="0" marR="0" algn="ctr">
                        <a:spcBef>
                          <a:spcPts val="300"/>
                        </a:spcBef>
                        <a:spcAft>
                          <a:spcPts val="0"/>
                        </a:spcAft>
                      </a:pPr>
                      <a:r>
                        <a:rPr lang="en-US" sz="900">
                          <a:effectLst/>
                        </a:rPr>
                        <a:t>10 Torr l/s</a:t>
                      </a:r>
                      <a:endParaRPr lang="en-US" sz="1000">
                        <a:effectLst/>
                        <a:latin typeface="Arial" panose="020B0604020202020204" pitchFamily="34" charset="0"/>
                        <a:ea typeface="Times New Roman" panose="02020603050405020304" pitchFamily="18" charset="0"/>
                      </a:endParaRPr>
                    </a:p>
                  </a:txBody>
                  <a:tcPr marL="62865" marR="62865" marT="0" marB="0" anchor="ctr"/>
                </a:tc>
                <a:extLst>
                  <a:ext uri="{0D108BD9-81ED-4DB2-BD59-A6C34878D82A}">
                    <a16:rowId xmlns:a16="http://schemas.microsoft.com/office/drawing/2014/main" val="187877870"/>
                  </a:ext>
                </a:extLst>
              </a:tr>
              <a:tr h="404209">
                <a:tc>
                  <a:txBody>
                    <a:bodyPr/>
                    <a:lstStyle/>
                    <a:p>
                      <a:pPr marL="0" marR="0" algn="ctr">
                        <a:spcBef>
                          <a:spcPts val="300"/>
                        </a:spcBef>
                        <a:spcAft>
                          <a:spcPts val="0"/>
                        </a:spcAft>
                      </a:pPr>
                      <a:r>
                        <a:rPr lang="en-US" sz="900">
                          <a:effectLst/>
                        </a:rPr>
                        <a:t>2</a:t>
                      </a:r>
                      <a:endParaRPr lang="en-US" sz="100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 5 Torr H</a:t>
                      </a:r>
                      <a:r>
                        <a:rPr lang="en-US" sz="900" baseline="-25000" dirty="0">
                          <a:effectLst/>
                        </a:rPr>
                        <a:t>2</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~300</a:t>
                      </a:r>
                      <a:endParaRPr lang="en-US" sz="1000" dirty="0">
                        <a:effectLst/>
                      </a:endParaRPr>
                    </a:p>
                    <a:p>
                      <a:pPr marL="0" marR="0" algn="ctr">
                        <a:spcBef>
                          <a:spcPts val="300"/>
                        </a:spcBef>
                        <a:spcAft>
                          <a:spcPts val="0"/>
                        </a:spcAft>
                      </a:pPr>
                      <a:r>
                        <a:rPr lang="en-US" sz="900" dirty="0">
                          <a:effectLst/>
                        </a:rPr>
                        <a:t>7e-2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~1800 l/s</a:t>
                      </a:r>
                      <a:endParaRPr lang="en-US" sz="1000" dirty="0">
                        <a:effectLst/>
                      </a:endParaRPr>
                    </a:p>
                    <a:p>
                      <a:pPr marL="0" marR="0" algn="ctr">
                        <a:spcBef>
                          <a:spcPts val="300"/>
                        </a:spcBef>
                        <a:spcAft>
                          <a:spcPts val="0"/>
                        </a:spcAft>
                      </a:pPr>
                      <a:r>
                        <a:rPr lang="en-US" sz="900" dirty="0">
                          <a:effectLst/>
                        </a:rPr>
                        <a:t>1e-3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a:effectLst/>
                        </a:rPr>
                        <a:t> </a:t>
                      </a:r>
                      <a:endParaRPr lang="en-US" sz="1000">
                        <a:effectLst/>
                      </a:endParaRPr>
                    </a:p>
                    <a:p>
                      <a:pPr marL="0" marR="0" algn="ctr">
                        <a:spcBef>
                          <a:spcPts val="300"/>
                        </a:spcBef>
                        <a:spcAft>
                          <a:spcPts val="0"/>
                        </a:spcAft>
                      </a:pPr>
                      <a:r>
                        <a:rPr lang="en-US" sz="900">
                          <a:effectLst/>
                        </a:rPr>
                        <a:t>23 Torr l/s</a:t>
                      </a:r>
                      <a:endParaRPr lang="en-US" sz="1000">
                        <a:effectLst/>
                        <a:latin typeface="Arial" panose="020B0604020202020204" pitchFamily="34" charset="0"/>
                        <a:ea typeface="Times New Roman" panose="02020603050405020304" pitchFamily="18" charset="0"/>
                      </a:endParaRPr>
                    </a:p>
                  </a:txBody>
                  <a:tcPr marL="62865" marR="62865" marT="0" marB="0" anchor="ctr"/>
                </a:tc>
                <a:extLst>
                  <a:ext uri="{0D108BD9-81ED-4DB2-BD59-A6C34878D82A}">
                    <a16:rowId xmlns:a16="http://schemas.microsoft.com/office/drawing/2014/main" val="4197210754"/>
                  </a:ext>
                </a:extLst>
              </a:tr>
              <a:tr h="404209">
                <a:tc>
                  <a:txBody>
                    <a:bodyPr/>
                    <a:lstStyle/>
                    <a:p>
                      <a:pPr marL="0" marR="0" algn="ctr">
                        <a:spcBef>
                          <a:spcPts val="300"/>
                        </a:spcBef>
                        <a:spcAft>
                          <a:spcPts val="0"/>
                        </a:spcAft>
                      </a:pPr>
                      <a:r>
                        <a:rPr lang="en-US" sz="900">
                          <a:effectLst/>
                        </a:rPr>
                        <a:t>3</a:t>
                      </a:r>
                      <a:endParaRPr lang="en-US" sz="100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1e-4 Torr H</a:t>
                      </a:r>
                      <a:r>
                        <a:rPr lang="en-US" sz="900" baseline="-25000" dirty="0">
                          <a:effectLst/>
                        </a:rPr>
                        <a:t>2</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Aperture removed</a:t>
                      </a:r>
                    </a:p>
                    <a:p>
                      <a:pPr marL="0" marR="0" algn="ctr">
                        <a:spcBef>
                          <a:spcPts val="300"/>
                        </a:spcBef>
                        <a:spcAft>
                          <a:spcPts val="0"/>
                        </a:spcAft>
                      </a:pPr>
                      <a:r>
                        <a:rPr lang="en-US" sz="900" dirty="0">
                          <a:effectLst/>
                        </a:rPr>
                        <a:t>~1100</a:t>
                      </a:r>
                      <a:endParaRPr lang="en-US" sz="1000" dirty="0">
                        <a:effectLst/>
                      </a:endParaRPr>
                    </a:p>
                    <a:p>
                      <a:pPr marL="0" marR="0" algn="ctr">
                        <a:spcBef>
                          <a:spcPts val="300"/>
                        </a:spcBef>
                        <a:spcAft>
                          <a:spcPts val="0"/>
                        </a:spcAft>
                      </a:pPr>
                      <a:r>
                        <a:rPr lang="en-US" sz="900" dirty="0">
                          <a:effectLst/>
                        </a:rPr>
                        <a:t>1e-6 Torr</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n/a</a:t>
                      </a:r>
                      <a:endParaRPr lang="en-US" sz="1000" dirty="0">
                        <a:effectLst/>
                        <a:latin typeface="Arial" panose="020B0604020202020204" pitchFamily="34" charset="0"/>
                        <a:ea typeface="Times New Roman" panose="02020603050405020304" pitchFamily="18" charset="0"/>
                      </a:endParaRPr>
                    </a:p>
                  </a:txBody>
                  <a:tcPr marL="62865" marR="62865" marT="0" marB="0" anchor="ctr"/>
                </a:tc>
                <a:tc>
                  <a:txBody>
                    <a:bodyPr/>
                    <a:lstStyle/>
                    <a:p>
                      <a:pPr marL="0" marR="0" algn="ctr">
                        <a:spcBef>
                          <a:spcPts val="300"/>
                        </a:spcBef>
                        <a:spcAft>
                          <a:spcPts val="0"/>
                        </a:spcAft>
                      </a:pPr>
                      <a:r>
                        <a:rPr lang="en-US" sz="900" dirty="0">
                          <a:effectLst/>
                        </a:rPr>
                        <a:t>minimal</a:t>
                      </a:r>
                      <a:endParaRPr lang="en-US" sz="1000" dirty="0">
                        <a:effectLst/>
                        <a:latin typeface="Arial" panose="020B0604020202020204" pitchFamily="34" charset="0"/>
                        <a:ea typeface="Times New Roman" panose="02020603050405020304" pitchFamily="18" charset="0"/>
                      </a:endParaRPr>
                    </a:p>
                  </a:txBody>
                  <a:tcPr marL="62865" marR="62865" marT="0" marB="0" anchor="ctr"/>
                </a:tc>
                <a:extLst>
                  <a:ext uri="{0D108BD9-81ED-4DB2-BD59-A6C34878D82A}">
                    <a16:rowId xmlns:a16="http://schemas.microsoft.com/office/drawing/2014/main" val="3403024803"/>
                  </a:ext>
                </a:extLst>
              </a:tr>
            </a:tbl>
          </a:graphicData>
        </a:graphic>
      </p:graphicFrame>
    </p:spTree>
    <p:extLst>
      <p:ext uri="{BB962C8B-B14F-4D97-AF65-F5344CB8AC3E}">
        <p14:creationId xmlns:p14="http://schemas.microsoft.com/office/powerpoint/2010/main" val="145398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65074" y="1440752"/>
            <a:ext cx="4278926" cy="1957768"/>
            <a:chOff x="4191000" y="2777889"/>
            <a:chExt cx="4953000" cy="2266182"/>
          </a:xfrm>
        </p:grpSpPr>
        <p:pic>
          <p:nvPicPr>
            <p:cNvPr id="5" name="image2.png"/>
            <p:cNvPicPr/>
            <p:nvPr/>
          </p:nvPicPr>
          <p:blipFill rotWithShape="1">
            <a:blip r:embed="rId2"/>
            <a:srcRect l="3060" r="6537"/>
            <a:stretch/>
          </p:blipFill>
          <p:spPr>
            <a:xfrm>
              <a:off x="4191000" y="2916389"/>
              <a:ext cx="4953000" cy="2127682"/>
            </a:xfrm>
            <a:prstGeom prst="rect">
              <a:avLst/>
            </a:prstGeom>
            <a:ln/>
          </p:spPr>
        </p:pic>
        <p:sp>
          <p:nvSpPr>
            <p:cNvPr id="6" name="TextBox 5"/>
            <p:cNvSpPr txBox="1"/>
            <p:nvPr/>
          </p:nvSpPr>
          <p:spPr>
            <a:xfrm>
              <a:off x="5974080" y="2777889"/>
              <a:ext cx="1800942" cy="276999"/>
            </a:xfrm>
            <a:prstGeom prst="rect">
              <a:avLst/>
            </a:prstGeom>
            <a:noFill/>
          </p:spPr>
          <p:txBody>
            <a:bodyPr wrap="none" rtlCol="0">
              <a:spAutoFit/>
            </a:bodyPr>
            <a:lstStyle/>
            <a:p>
              <a:r>
                <a:rPr lang="en-US" sz="1200" b="1" dirty="0"/>
                <a:t>TMP Pumping Speeds</a:t>
              </a:r>
            </a:p>
          </p:txBody>
        </p:sp>
      </p:grpSp>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a:t>Choice of pumps</a:t>
            </a:r>
          </a:p>
        </p:txBody>
      </p:sp>
      <p:sp>
        <p:nvSpPr>
          <p:cNvPr id="4" name="Content Placeholder 3"/>
          <p:cNvSpPr>
            <a:spLocks noGrp="1"/>
          </p:cNvSpPr>
          <p:nvPr>
            <p:ph sz="quarter" idx="14"/>
          </p:nvPr>
        </p:nvSpPr>
        <p:spPr>
          <a:xfrm>
            <a:off x="205740" y="932687"/>
            <a:ext cx="6819900" cy="4210814"/>
          </a:xfrm>
        </p:spPr>
        <p:txBody>
          <a:bodyPr>
            <a:normAutofit fontScale="62500" lnSpcReduction="20000"/>
          </a:bodyPr>
          <a:lstStyle/>
          <a:p>
            <a:r>
              <a:rPr lang="en-US" dirty="0" err="1"/>
              <a:t>Turbopumps</a:t>
            </a:r>
            <a:r>
              <a:rPr lang="en-US" dirty="0"/>
              <a:t>:</a:t>
            </a:r>
          </a:p>
          <a:p>
            <a:pPr marL="800100" lvl="1" indent="-342900"/>
            <a:r>
              <a:rPr lang="en-US" dirty="0"/>
              <a:t>2000 l/s class TMP that can withstand ~</a:t>
            </a:r>
            <a:r>
              <a:rPr lang="en-US" dirty="0" err="1"/>
              <a:t>krad</a:t>
            </a:r>
            <a:r>
              <a:rPr lang="en-US" dirty="0"/>
              <a:t> radiation dose/week</a:t>
            </a:r>
          </a:p>
          <a:p>
            <a:pPr marL="800100" lvl="1" indent="-342900"/>
            <a:r>
              <a:rPr lang="en-US" dirty="0"/>
              <a:t>Remote controller unit and &gt;20m cable</a:t>
            </a:r>
          </a:p>
          <a:p>
            <a:pPr marL="800100" lvl="1" indent="-342900"/>
            <a:r>
              <a:rPr lang="en-US" dirty="0"/>
              <a:t>Low vibration </a:t>
            </a:r>
            <a:r>
              <a:rPr lang="en-US" dirty="0">
                <a:sym typeface="Wingdings" panose="05000000000000000000" pitchFamily="2" charset="2"/>
              </a:rPr>
              <a:t> magnetic levitation bearing</a:t>
            </a:r>
          </a:p>
          <a:p>
            <a:pPr marL="800100" lvl="1" indent="-342900"/>
            <a:r>
              <a:rPr lang="en-US" dirty="0">
                <a:sym typeface="Wingdings" panose="05000000000000000000" pitchFamily="2" charset="2"/>
              </a:rPr>
              <a:t>Low maintenance </a:t>
            </a:r>
          </a:p>
          <a:p>
            <a:pPr marL="1494900" lvl="4" indent="-342900"/>
            <a:endParaRPr lang="en-US" sz="1300" dirty="0">
              <a:sym typeface="Wingdings" panose="05000000000000000000" pitchFamily="2" charset="2"/>
            </a:endParaRPr>
          </a:p>
          <a:p>
            <a:pPr marL="800100" lvl="1" indent="-342900"/>
            <a:r>
              <a:rPr lang="en-US" dirty="0">
                <a:sym typeface="Wingdings" panose="05000000000000000000" pitchFamily="2" charset="2"/>
              </a:rPr>
              <a:t>Choices:</a:t>
            </a:r>
          </a:p>
          <a:p>
            <a:pPr marL="1033463" lvl="2" indent="-342900">
              <a:buFont typeface="Wingdings" panose="05000000000000000000" pitchFamily="2" charset="2"/>
              <a:buChar char="ü"/>
            </a:pPr>
            <a:r>
              <a:rPr lang="en-US" dirty="0">
                <a:sym typeface="Wingdings" panose="05000000000000000000" pitchFamily="2" charset="2"/>
              </a:rPr>
              <a:t>Ebara EMT 2204</a:t>
            </a:r>
          </a:p>
          <a:p>
            <a:pPr marL="1033463" lvl="2" indent="-342900"/>
            <a:r>
              <a:rPr lang="en-US" dirty="0">
                <a:sym typeface="Wingdings" panose="05000000000000000000" pitchFamily="2" charset="2"/>
              </a:rPr>
              <a:t>Pfeiffer ATH 2303M</a:t>
            </a:r>
          </a:p>
          <a:p>
            <a:pPr marL="1257300" lvl="3" indent="-342900"/>
            <a:r>
              <a:rPr lang="en-US" dirty="0">
                <a:sym typeface="Wingdings" panose="05000000000000000000" pitchFamily="2" charset="2"/>
              </a:rPr>
              <a:t>H2 pump speed is low</a:t>
            </a:r>
          </a:p>
          <a:p>
            <a:pPr marL="1494900" lvl="4" indent="-342900"/>
            <a:endParaRPr lang="en-US" sz="1500" dirty="0">
              <a:sym typeface="Wingdings" panose="05000000000000000000" pitchFamily="2" charset="2"/>
            </a:endParaRPr>
          </a:p>
          <a:p>
            <a:pPr marL="342900" indent="-342900"/>
            <a:r>
              <a:rPr lang="en-US" dirty="0">
                <a:sym typeface="Wingdings" panose="05000000000000000000" pitchFamily="2" charset="2"/>
              </a:rPr>
              <a:t>Backing pumps:</a:t>
            </a:r>
          </a:p>
          <a:p>
            <a:pPr marL="800100" lvl="1" indent="-342900"/>
            <a:r>
              <a:rPr lang="en-US" dirty="0">
                <a:sym typeface="Wingdings" panose="05000000000000000000" pitchFamily="2" charset="2"/>
              </a:rPr>
              <a:t>Large flow rate required</a:t>
            </a:r>
          </a:p>
          <a:p>
            <a:pPr marL="800100" lvl="1" indent="-342900"/>
            <a:r>
              <a:rPr lang="en-US" dirty="0">
                <a:sym typeface="Wingdings" panose="05000000000000000000" pitchFamily="2" charset="2"/>
              </a:rPr>
              <a:t>Dry, low maintenance</a:t>
            </a:r>
          </a:p>
          <a:p>
            <a:pPr marL="800100" lvl="1" indent="-342900"/>
            <a:r>
              <a:rPr lang="en-US" dirty="0">
                <a:sym typeface="Wingdings" panose="05000000000000000000" pitchFamily="2" charset="2"/>
              </a:rPr>
              <a:t>N2 purge gas to increase light gas</a:t>
            </a:r>
            <a:br>
              <a:rPr lang="en-US" dirty="0">
                <a:sym typeface="Wingdings" panose="05000000000000000000" pitchFamily="2" charset="2"/>
              </a:rPr>
            </a:br>
            <a:r>
              <a:rPr lang="en-US" dirty="0">
                <a:sym typeface="Wingdings" panose="05000000000000000000" pitchFamily="2" charset="2"/>
              </a:rPr>
              <a:t>pumping speed</a:t>
            </a:r>
          </a:p>
          <a:p>
            <a:pPr marL="1494900" lvl="4" indent="-342900"/>
            <a:endParaRPr lang="en-US" sz="1300" dirty="0">
              <a:sym typeface="Wingdings" panose="05000000000000000000" pitchFamily="2" charset="2"/>
            </a:endParaRPr>
          </a:p>
          <a:p>
            <a:pPr marL="800100" lvl="1" indent="-342900"/>
            <a:r>
              <a:rPr lang="en-US" dirty="0">
                <a:sym typeface="Wingdings" panose="05000000000000000000" pitchFamily="2" charset="2"/>
              </a:rPr>
              <a:t>Choices:</a:t>
            </a:r>
          </a:p>
          <a:p>
            <a:pPr marL="1033463" lvl="2" indent="-342900">
              <a:buFont typeface="Wingdings" panose="05000000000000000000" pitchFamily="2" charset="2"/>
              <a:buChar char="ü"/>
            </a:pPr>
            <a:r>
              <a:rPr lang="en-US" dirty="0">
                <a:sym typeface="Wingdings" panose="05000000000000000000" pitchFamily="2" charset="2"/>
              </a:rPr>
              <a:t>Ebara EV-S100P</a:t>
            </a:r>
          </a:p>
          <a:p>
            <a:pPr marL="1033463" lvl="2" indent="-342900"/>
            <a:r>
              <a:rPr lang="en-US" dirty="0">
                <a:sym typeface="Wingdings" panose="05000000000000000000" pitchFamily="2" charset="2"/>
              </a:rPr>
              <a:t>Pfeiffer ACP40</a:t>
            </a:r>
          </a:p>
          <a:p>
            <a:pPr marL="1033463" lvl="2" indent="-342900"/>
            <a:r>
              <a:rPr lang="en-US" dirty="0" err="1">
                <a:sym typeface="Wingdings" panose="05000000000000000000" pitchFamily="2" charset="2"/>
              </a:rPr>
              <a:t>Leybold</a:t>
            </a:r>
            <a:r>
              <a:rPr lang="en-US" dirty="0">
                <a:sym typeface="Wingdings" panose="05000000000000000000" pitchFamily="2" charset="2"/>
              </a:rPr>
              <a:t> </a:t>
            </a:r>
            <a:r>
              <a:rPr lang="en-US" dirty="0" err="1">
                <a:sym typeface="Wingdings" panose="05000000000000000000" pitchFamily="2" charset="2"/>
              </a:rPr>
              <a:t>Ecodry</a:t>
            </a:r>
            <a:r>
              <a:rPr lang="en-US" dirty="0">
                <a:sym typeface="Wingdings" panose="05000000000000000000" pitchFamily="2" charset="2"/>
              </a:rPr>
              <a:t> 65 Plus</a:t>
            </a:r>
          </a:p>
          <a:p>
            <a:pPr marL="1033463" lvl="2" indent="-342900"/>
            <a:endParaRPr lang="en-US" dirty="0">
              <a:sym typeface="Wingdings" panose="05000000000000000000" pitchFamily="2" charset="2"/>
            </a:endParaRPr>
          </a:p>
        </p:txBody>
      </p:sp>
      <p:pic>
        <p:nvPicPr>
          <p:cNvPr id="4098" name="Picture 2" descr="Model EMT2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446" y="3688858"/>
            <a:ext cx="944694" cy="13418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tatic.pfeiffer-vacuum.com/productImages/en-US/Picture%20ATH2303M~687fb0b5-6907-11e6-80ca-005056950a3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555" y="3584068"/>
            <a:ext cx="1046454" cy="13842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31260" y="3899062"/>
            <a:ext cx="1135380" cy="523220"/>
          </a:xfrm>
          <a:prstGeom prst="rect">
            <a:avLst/>
          </a:prstGeom>
          <a:noFill/>
        </p:spPr>
        <p:txBody>
          <a:bodyPr wrap="square" rtlCol="0">
            <a:spAutoFit/>
          </a:bodyPr>
          <a:lstStyle/>
          <a:p>
            <a:r>
              <a:rPr lang="en-US" sz="1400" dirty="0"/>
              <a:t>Ebara</a:t>
            </a:r>
          </a:p>
          <a:p>
            <a:r>
              <a:rPr lang="en-US" sz="1400" dirty="0"/>
              <a:t>EMT 2204:</a:t>
            </a:r>
          </a:p>
        </p:txBody>
      </p:sp>
      <p:sp>
        <p:nvSpPr>
          <p:cNvPr id="11" name="TextBox 10"/>
          <p:cNvSpPr txBox="1"/>
          <p:nvPr/>
        </p:nvSpPr>
        <p:spPr>
          <a:xfrm>
            <a:off x="6450097" y="3927394"/>
            <a:ext cx="1232480" cy="523220"/>
          </a:xfrm>
          <a:prstGeom prst="rect">
            <a:avLst/>
          </a:prstGeom>
          <a:noFill/>
        </p:spPr>
        <p:txBody>
          <a:bodyPr wrap="square" rtlCol="0">
            <a:spAutoFit/>
          </a:bodyPr>
          <a:lstStyle/>
          <a:p>
            <a:r>
              <a:rPr lang="en-US" sz="1400" dirty="0"/>
              <a:t>Pfeiffer    ATH 2303M:</a:t>
            </a:r>
          </a:p>
        </p:txBody>
      </p:sp>
    </p:spTree>
    <p:extLst>
      <p:ext uri="{BB962C8B-B14F-4D97-AF65-F5344CB8AC3E}">
        <p14:creationId xmlns:p14="http://schemas.microsoft.com/office/powerpoint/2010/main" val="302604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8365" t="21202" r="5619" b="8047"/>
          <a:stretch/>
        </p:blipFill>
        <p:spPr>
          <a:xfrm>
            <a:off x="649353" y="2539317"/>
            <a:ext cx="4665786" cy="1985440"/>
          </a:xfrm>
          <a:prstGeom prst="rect">
            <a:avLst/>
          </a:prstGeom>
        </p:spPr>
      </p:pic>
      <p:pic>
        <p:nvPicPr>
          <p:cNvPr id="6" name="image12.png"/>
          <p:cNvPicPr/>
          <p:nvPr/>
        </p:nvPicPr>
        <p:blipFill rotWithShape="1">
          <a:blip r:embed="rId3"/>
          <a:srcRect b="17886"/>
          <a:stretch/>
        </p:blipFill>
        <p:spPr>
          <a:xfrm>
            <a:off x="6007259" y="3340737"/>
            <a:ext cx="3135630" cy="1574164"/>
          </a:xfrm>
          <a:prstGeom prst="rect">
            <a:avLst/>
          </a:prstGeom>
          <a:ln/>
        </p:spPr>
      </p:pic>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a:t>Aperture limiting inserts</a:t>
            </a:r>
          </a:p>
        </p:txBody>
      </p:sp>
      <p:sp>
        <p:nvSpPr>
          <p:cNvPr id="4" name="Content Placeholder 3"/>
          <p:cNvSpPr>
            <a:spLocks noGrp="1"/>
          </p:cNvSpPr>
          <p:nvPr>
            <p:ph sz="quarter" idx="14"/>
          </p:nvPr>
        </p:nvSpPr>
        <p:spPr>
          <a:xfrm>
            <a:off x="457200" y="1109471"/>
            <a:ext cx="5135880" cy="1701882"/>
          </a:xfrm>
        </p:spPr>
        <p:txBody>
          <a:bodyPr>
            <a:normAutofit fontScale="85000" lnSpcReduction="20000"/>
          </a:bodyPr>
          <a:lstStyle/>
          <a:p>
            <a:pPr marL="342900" indent="-342900">
              <a:buFont typeface="Arial" panose="020B0604020202020204" pitchFamily="34" charset="0"/>
              <a:buChar char="•"/>
            </a:pPr>
            <a:r>
              <a:rPr lang="en-US" dirty="0"/>
              <a:t>18mm x 70cm aperture insert</a:t>
            </a:r>
          </a:p>
          <a:p>
            <a:pPr marL="342900" indent="-342900">
              <a:buFont typeface="Arial" panose="020B0604020202020204" pitchFamily="34" charset="0"/>
              <a:buChar char="•"/>
            </a:pPr>
            <a:r>
              <a:rPr lang="en-US" dirty="0"/>
              <a:t>Designed to be removable, replaceable</a:t>
            </a:r>
          </a:p>
          <a:p>
            <a:pPr marL="342900" indent="-342900">
              <a:buFont typeface="Arial" panose="020B0604020202020204" pitchFamily="34" charset="0"/>
              <a:buChar char="•"/>
            </a:pPr>
            <a:r>
              <a:rPr lang="en-US" dirty="0"/>
              <a:t>Fabricated from SS tube</a:t>
            </a:r>
          </a:p>
          <a:p>
            <a:pPr marL="342900" indent="-342900">
              <a:buFont typeface="Arial" panose="020B0604020202020204" pitchFamily="34" charset="0"/>
              <a:buChar char="•"/>
            </a:pPr>
            <a:r>
              <a:rPr lang="en-US" dirty="0"/>
              <a:t>Self-centering within the quad magnet chamber using coil springs</a:t>
            </a:r>
          </a:p>
        </p:txBody>
      </p:sp>
      <p:pic>
        <p:nvPicPr>
          <p:cNvPr id="5" name="image1.png"/>
          <p:cNvPicPr/>
          <p:nvPr/>
        </p:nvPicPr>
        <p:blipFill>
          <a:blip r:embed="rId4"/>
          <a:srcRect/>
          <a:stretch>
            <a:fillRect/>
          </a:stretch>
        </p:blipFill>
        <p:spPr>
          <a:xfrm>
            <a:off x="5728494" y="947928"/>
            <a:ext cx="3414395" cy="2305050"/>
          </a:xfrm>
          <a:prstGeom prst="rect">
            <a:avLst/>
          </a:prstGeom>
          <a:ln/>
        </p:spPr>
      </p:pic>
      <p:sp>
        <p:nvSpPr>
          <p:cNvPr id="8" name="TextBox 7"/>
          <p:cNvSpPr txBox="1"/>
          <p:nvPr/>
        </p:nvSpPr>
        <p:spPr>
          <a:xfrm>
            <a:off x="262128" y="2877312"/>
            <a:ext cx="2584704" cy="276999"/>
          </a:xfrm>
          <a:prstGeom prst="rect">
            <a:avLst/>
          </a:prstGeom>
          <a:noFill/>
        </p:spPr>
        <p:txBody>
          <a:bodyPr wrap="square" rtlCol="0">
            <a:spAutoFit/>
          </a:bodyPr>
          <a:lstStyle/>
          <a:p>
            <a:r>
              <a:rPr lang="en-US" sz="1200" dirty="0"/>
              <a:t>Double sided CF flange</a:t>
            </a:r>
          </a:p>
        </p:txBody>
      </p:sp>
      <p:sp>
        <p:nvSpPr>
          <p:cNvPr id="9" name="TextBox 8"/>
          <p:cNvSpPr txBox="1"/>
          <p:nvPr/>
        </p:nvSpPr>
        <p:spPr>
          <a:xfrm>
            <a:off x="2487198" y="4296750"/>
            <a:ext cx="2670048" cy="276999"/>
          </a:xfrm>
          <a:prstGeom prst="rect">
            <a:avLst/>
          </a:prstGeom>
          <a:noFill/>
        </p:spPr>
        <p:txBody>
          <a:bodyPr wrap="square" rtlCol="0">
            <a:spAutoFit/>
          </a:bodyPr>
          <a:lstStyle/>
          <a:p>
            <a:r>
              <a:rPr lang="en-US" sz="1200" dirty="0"/>
              <a:t>Bal Spring canted coil spring:</a:t>
            </a:r>
          </a:p>
        </p:txBody>
      </p:sp>
      <p:cxnSp>
        <p:nvCxnSpPr>
          <p:cNvPr id="11" name="Straight Arrow Connector 10"/>
          <p:cNvCxnSpPr/>
          <p:nvPr/>
        </p:nvCxnSpPr>
        <p:spPr>
          <a:xfrm flipH="1">
            <a:off x="896112" y="3154311"/>
            <a:ext cx="128016" cy="722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999488" y="3953792"/>
            <a:ext cx="1353312" cy="323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736848" y="2919984"/>
            <a:ext cx="1281428" cy="1357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4572768" y="4054751"/>
            <a:ext cx="547683" cy="989004"/>
          </a:xfrm>
          <a:prstGeom prst="rect">
            <a:avLst/>
          </a:prstGeom>
        </p:spPr>
      </p:pic>
    </p:spTree>
    <p:extLst>
      <p:ext uri="{BB962C8B-B14F-4D97-AF65-F5344CB8AC3E}">
        <p14:creationId xmlns:p14="http://schemas.microsoft.com/office/powerpoint/2010/main" val="259351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5A69C5-A5E7-4D7F-B924-177319A41DAF}"/>
              </a:ext>
            </a:extLst>
          </p:cNvPr>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a:extLst>
              <a:ext uri="{FF2B5EF4-FFF2-40B4-BE49-F238E27FC236}">
                <a16:creationId xmlns:a16="http://schemas.microsoft.com/office/drawing/2014/main" id="{3761E8FC-C4A1-4831-A710-62A2EC593B7A}"/>
              </a:ext>
            </a:extLst>
          </p:cNvPr>
          <p:cNvSpPr>
            <a:spLocks noGrp="1"/>
          </p:cNvSpPr>
          <p:nvPr>
            <p:ph type="title"/>
          </p:nvPr>
        </p:nvSpPr>
        <p:spPr/>
        <p:txBody>
          <a:bodyPr/>
          <a:lstStyle/>
          <a:p>
            <a:r>
              <a:rPr lang="en-US" dirty="0"/>
              <a:t>Experimental Area Differential Pumping System</a:t>
            </a:r>
          </a:p>
        </p:txBody>
      </p:sp>
      <p:sp>
        <p:nvSpPr>
          <p:cNvPr id="4" name="Content Placeholder 3">
            <a:extLst>
              <a:ext uri="{FF2B5EF4-FFF2-40B4-BE49-F238E27FC236}">
                <a16:creationId xmlns:a16="http://schemas.microsoft.com/office/drawing/2014/main" id="{563A99B2-B805-4C6F-B9D5-A841BDDA5F38}"/>
              </a:ext>
            </a:extLst>
          </p:cNvPr>
          <p:cNvSpPr>
            <a:spLocks noGrp="1"/>
          </p:cNvSpPr>
          <p:nvPr>
            <p:ph sz="quarter" idx="14"/>
          </p:nvPr>
        </p:nvSpPr>
        <p:spPr>
          <a:xfrm>
            <a:off x="446442" y="2626906"/>
            <a:ext cx="8108950" cy="2452207"/>
          </a:xfrm>
        </p:spPr>
        <p:txBody>
          <a:bodyPr>
            <a:normAutofit fontScale="55000" lnSpcReduction="20000"/>
          </a:bodyPr>
          <a:lstStyle/>
          <a:p>
            <a:r>
              <a:rPr lang="en-US" sz="2900" dirty="0"/>
              <a:t>Requirements for E300 (from </a:t>
            </a:r>
            <a:r>
              <a:rPr lang="en-US" sz="2900" i="1" dirty="0"/>
              <a:t>FACET-II Differential Pumping System ESD</a:t>
            </a:r>
            <a:r>
              <a:rPr lang="en-US" sz="2900" dirty="0"/>
              <a:t>)</a:t>
            </a:r>
          </a:p>
          <a:p>
            <a:pPr marL="514350" indent="-514350">
              <a:buFont typeface="+mj-lt"/>
              <a:buAutoNum type="romanLcPeriod"/>
              <a:tabLst>
                <a:tab pos="2460625" algn="l"/>
              </a:tabLst>
            </a:pPr>
            <a:r>
              <a:rPr lang="en-US" b="1" dirty="0"/>
              <a:t>Gas Load:</a:t>
            </a:r>
            <a:r>
              <a:rPr lang="en-US" dirty="0"/>
              <a:t>	Up to 5 Torr He gas at IP, steady state</a:t>
            </a:r>
          </a:p>
          <a:p>
            <a:pPr marL="514350" indent="-514350">
              <a:buFont typeface="+mj-lt"/>
              <a:buAutoNum type="romanLcPeriod"/>
              <a:tabLst>
                <a:tab pos="2460625" algn="l"/>
              </a:tabLst>
            </a:pPr>
            <a:r>
              <a:rPr lang="en-US" b="1" dirty="0"/>
              <a:t>Upstream pressure:</a:t>
            </a:r>
            <a:r>
              <a:rPr lang="en-US" dirty="0"/>
              <a:t>	P~1e-9 Torr at location of the XTCAV</a:t>
            </a:r>
          </a:p>
          <a:p>
            <a:pPr marL="514350" indent="-514350" defTabSz="1085850">
              <a:buFont typeface="+mj-lt"/>
              <a:buAutoNum type="romanLcPeriod"/>
              <a:tabLst>
                <a:tab pos="2460625" algn="l"/>
              </a:tabLst>
            </a:pPr>
            <a:r>
              <a:rPr lang="en-US" b="1" dirty="0"/>
              <a:t>Upstream apertures: </a:t>
            </a:r>
            <a:r>
              <a:rPr lang="en-US" dirty="0"/>
              <a:t>	Adhere to nominal beam stay clear requirements.  Upstream apertures must be located upstream on the holed mirror in the picnic basket</a:t>
            </a:r>
          </a:p>
          <a:p>
            <a:pPr marL="514350" indent="-514350">
              <a:buFont typeface="+mj-lt"/>
              <a:buAutoNum type="romanLcPeriod"/>
              <a:tabLst>
                <a:tab pos="2460625" algn="l"/>
              </a:tabLst>
            </a:pPr>
            <a:r>
              <a:rPr lang="en-US" b="1" dirty="0"/>
              <a:t>Downstream pressure:</a:t>
            </a:r>
            <a:r>
              <a:rPr lang="en-US" dirty="0"/>
              <a:t>	P&lt;1e-1 Torr with 2 meters of the exit of the plasma oven</a:t>
            </a:r>
          </a:p>
          <a:p>
            <a:pPr marL="514350" indent="-514350">
              <a:buFont typeface="+mj-lt"/>
              <a:buAutoNum type="romanLcPeriod"/>
              <a:tabLst>
                <a:tab pos="2460625" algn="l"/>
              </a:tabLst>
            </a:pPr>
            <a:r>
              <a:rPr lang="en-US" b="1" dirty="0"/>
              <a:t>Downstream Apertures:</a:t>
            </a:r>
            <a:r>
              <a:rPr lang="en-US" dirty="0"/>
              <a:t>	Adhere to nominal beam stay clear requirements. Downstream apertures must be located downstream of the holed mirror in the 8” cube.  Apertures should not reduce the acceptance angle of the diagnostics beyond that defined by the spectrometer magnets.</a:t>
            </a:r>
          </a:p>
          <a:p>
            <a:endParaRPr lang="en-US" dirty="0"/>
          </a:p>
        </p:txBody>
      </p:sp>
      <p:grpSp>
        <p:nvGrpSpPr>
          <p:cNvPr id="34" name="Group 33">
            <a:extLst>
              <a:ext uri="{FF2B5EF4-FFF2-40B4-BE49-F238E27FC236}">
                <a16:creationId xmlns:a16="http://schemas.microsoft.com/office/drawing/2014/main" id="{A5C46797-29C8-45E0-99A1-73AE5BC5476E}"/>
              </a:ext>
            </a:extLst>
          </p:cNvPr>
          <p:cNvGrpSpPr/>
          <p:nvPr/>
        </p:nvGrpSpPr>
        <p:grpSpPr>
          <a:xfrm>
            <a:off x="-73055" y="1009839"/>
            <a:ext cx="9199864" cy="1539190"/>
            <a:chOff x="0" y="1365068"/>
            <a:chExt cx="12058650" cy="2017483"/>
          </a:xfrm>
        </p:grpSpPr>
        <p:grpSp>
          <p:nvGrpSpPr>
            <p:cNvPr id="5" name="Group 4">
              <a:extLst>
                <a:ext uri="{FF2B5EF4-FFF2-40B4-BE49-F238E27FC236}">
                  <a16:creationId xmlns:a16="http://schemas.microsoft.com/office/drawing/2014/main" id="{5C16D4FF-4B43-4155-87AE-46E5F94887A5}"/>
                </a:ext>
              </a:extLst>
            </p:cNvPr>
            <p:cNvGrpSpPr/>
            <p:nvPr/>
          </p:nvGrpSpPr>
          <p:grpSpPr>
            <a:xfrm>
              <a:off x="322389" y="1877806"/>
              <a:ext cx="11736261" cy="942625"/>
              <a:chOff x="403387" y="1467474"/>
              <a:chExt cx="11788613" cy="946830"/>
            </a:xfrm>
          </p:grpSpPr>
          <p:pic>
            <p:nvPicPr>
              <p:cNvPr id="6" name="Picture 5">
                <a:extLst>
                  <a:ext uri="{FF2B5EF4-FFF2-40B4-BE49-F238E27FC236}">
                    <a16:creationId xmlns:a16="http://schemas.microsoft.com/office/drawing/2014/main" id="{513D14F4-B556-42EE-B39F-E737FEBD13CA}"/>
                  </a:ext>
                </a:extLst>
              </p:cNvPr>
              <p:cNvPicPr>
                <a:picLocks noChangeAspect="1"/>
              </p:cNvPicPr>
              <p:nvPr/>
            </p:nvPicPr>
            <p:blipFill rotWithShape="1">
              <a:blip r:embed="rId2"/>
              <a:srcRect l="3309" t="12513" b="37498"/>
              <a:stretch/>
            </p:blipFill>
            <p:spPr>
              <a:xfrm>
                <a:off x="403387" y="1467474"/>
                <a:ext cx="11788613" cy="946830"/>
              </a:xfrm>
              <a:prstGeom prst="rect">
                <a:avLst/>
              </a:prstGeom>
            </p:spPr>
          </p:pic>
          <p:pic>
            <p:nvPicPr>
              <p:cNvPr id="7" name="Picture 6">
                <a:extLst>
                  <a:ext uri="{FF2B5EF4-FFF2-40B4-BE49-F238E27FC236}">
                    <a16:creationId xmlns:a16="http://schemas.microsoft.com/office/drawing/2014/main" id="{E65921BD-310C-4E04-B0C4-416B0621ABDD}"/>
                  </a:ext>
                </a:extLst>
              </p:cNvPr>
              <p:cNvPicPr>
                <a:picLocks noChangeAspect="1"/>
              </p:cNvPicPr>
              <p:nvPr/>
            </p:nvPicPr>
            <p:blipFill rotWithShape="1">
              <a:blip r:embed="rId3"/>
              <a:srcRect l="67229" t="36335" r="28083" b="48906"/>
              <a:stretch/>
            </p:blipFill>
            <p:spPr>
              <a:xfrm>
                <a:off x="11234800" y="1731510"/>
                <a:ext cx="944434" cy="682794"/>
              </a:xfrm>
              <a:prstGeom prst="rect">
                <a:avLst/>
              </a:prstGeom>
            </p:spPr>
          </p:pic>
        </p:grpSp>
        <p:sp>
          <p:nvSpPr>
            <p:cNvPr id="8" name="Right Brace 7">
              <a:extLst>
                <a:ext uri="{FF2B5EF4-FFF2-40B4-BE49-F238E27FC236}">
                  <a16:creationId xmlns:a16="http://schemas.microsoft.com/office/drawing/2014/main" id="{BD4DBC22-6D79-41C6-A993-214D9E514B87}"/>
                </a:ext>
              </a:extLst>
            </p:cNvPr>
            <p:cNvSpPr/>
            <p:nvPr/>
          </p:nvSpPr>
          <p:spPr>
            <a:xfrm rot="5400000" flipH="1">
              <a:off x="7662738" y="362742"/>
              <a:ext cx="316771" cy="34282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000000"/>
                </a:solidFill>
                <a:latin typeface="Arial"/>
              </a:endParaRPr>
            </a:p>
          </p:txBody>
        </p:sp>
        <p:sp>
          <p:nvSpPr>
            <p:cNvPr id="9" name="TextBox 8">
              <a:extLst>
                <a:ext uri="{FF2B5EF4-FFF2-40B4-BE49-F238E27FC236}">
                  <a16:creationId xmlns:a16="http://schemas.microsoft.com/office/drawing/2014/main" id="{015256C8-ADCE-4035-9A72-24FBCE08018E}"/>
                </a:ext>
              </a:extLst>
            </p:cNvPr>
            <p:cNvSpPr txBox="1"/>
            <p:nvPr/>
          </p:nvSpPr>
          <p:spPr>
            <a:xfrm>
              <a:off x="6457589" y="1365068"/>
              <a:ext cx="2680666" cy="564782"/>
            </a:xfrm>
            <a:prstGeom prst="rect">
              <a:avLst/>
            </a:prstGeom>
            <a:noFill/>
          </p:spPr>
          <p:txBody>
            <a:bodyPr wrap="square" rtlCol="0">
              <a:spAutoFit/>
            </a:bodyPr>
            <a:lstStyle/>
            <a:p>
              <a:pPr algn="ctr" defTabSz="1219170"/>
              <a:r>
                <a:rPr lang="en-US" sz="1100" dirty="0">
                  <a:solidFill>
                    <a:srgbClr val="000000"/>
                  </a:solidFill>
                  <a:latin typeface="Arial"/>
                </a:rPr>
                <a:t>Downstream DPS and reimaging quads</a:t>
              </a:r>
            </a:p>
          </p:txBody>
        </p:sp>
        <p:sp>
          <p:nvSpPr>
            <p:cNvPr id="10" name="TextBox 9">
              <a:extLst>
                <a:ext uri="{FF2B5EF4-FFF2-40B4-BE49-F238E27FC236}">
                  <a16:creationId xmlns:a16="http://schemas.microsoft.com/office/drawing/2014/main" id="{471A9AF8-BF82-432B-8325-E6E6789272A0}"/>
                </a:ext>
              </a:extLst>
            </p:cNvPr>
            <p:cNvSpPr txBox="1"/>
            <p:nvPr/>
          </p:nvSpPr>
          <p:spPr>
            <a:xfrm>
              <a:off x="4928427" y="1404994"/>
              <a:ext cx="878690" cy="342903"/>
            </a:xfrm>
            <a:prstGeom prst="rect">
              <a:avLst/>
            </a:prstGeom>
            <a:noFill/>
          </p:spPr>
          <p:txBody>
            <a:bodyPr wrap="none" rtlCol="0">
              <a:spAutoFit/>
            </a:bodyPr>
            <a:lstStyle/>
            <a:p>
              <a:pPr defTabSz="1219170"/>
              <a:r>
                <a:rPr lang="en-US" sz="1100" dirty="0">
                  <a:solidFill>
                    <a:srgbClr val="000000"/>
                  </a:solidFill>
                  <a:latin typeface="Arial"/>
                </a:rPr>
                <a:t>Li Oven</a:t>
              </a:r>
            </a:p>
          </p:txBody>
        </p:sp>
        <p:cxnSp>
          <p:nvCxnSpPr>
            <p:cNvPr id="11" name="Straight Arrow Connector 10">
              <a:extLst>
                <a:ext uri="{FF2B5EF4-FFF2-40B4-BE49-F238E27FC236}">
                  <a16:creationId xmlns:a16="http://schemas.microsoft.com/office/drawing/2014/main" id="{C86BB5BD-46F1-447B-89E7-5DCFBAACED69}"/>
                </a:ext>
              </a:extLst>
            </p:cNvPr>
            <p:cNvCxnSpPr>
              <a:cxnSpLocks/>
            </p:cNvCxnSpPr>
            <p:nvPr/>
          </p:nvCxnSpPr>
          <p:spPr>
            <a:xfrm>
              <a:off x="5544195" y="1801817"/>
              <a:ext cx="12709" cy="55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836E21-3772-4459-8E19-CDDF9ABD9DA6}"/>
                </a:ext>
              </a:extLst>
            </p:cNvPr>
            <p:cNvSpPr txBox="1"/>
            <p:nvPr/>
          </p:nvSpPr>
          <p:spPr>
            <a:xfrm>
              <a:off x="10189401" y="1572194"/>
              <a:ext cx="1832601" cy="342903"/>
            </a:xfrm>
            <a:prstGeom prst="rect">
              <a:avLst/>
            </a:prstGeom>
            <a:noFill/>
          </p:spPr>
          <p:txBody>
            <a:bodyPr wrap="none" rtlCol="0">
              <a:spAutoFit/>
            </a:bodyPr>
            <a:lstStyle/>
            <a:p>
              <a:pPr defTabSz="1219170"/>
              <a:r>
                <a:rPr lang="en-US" sz="1100" dirty="0">
                  <a:solidFill>
                    <a:srgbClr val="000000"/>
                  </a:solidFill>
                  <a:latin typeface="Arial"/>
                </a:rPr>
                <a:t>Spectrometer Bend</a:t>
              </a:r>
            </a:p>
          </p:txBody>
        </p:sp>
        <p:cxnSp>
          <p:nvCxnSpPr>
            <p:cNvPr id="13" name="Straight Arrow Connector 12">
              <a:extLst>
                <a:ext uri="{FF2B5EF4-FFF2-40B4-BE49-F238E27FC236}">
                  <a16:creationId xmlns:a16="http://schemas.microsoft.com/office/drawing/2014/main" id="{0F2933CF-0976-42AD-8F49-EDC58C577215}"/>
                </a:ext>
              </a:extLst>
            </p:cNvPr>
            <p:cNvCxnSpPr>
              <a:cxnSpLocks/>
            </p:cNvCxnSpPr>
            <p:nvPr/>
          </p:nvCxnSpPr>
          <p:spPr>
            <a:xfrm>
              <a:off x="11340171" y="1877806"/>
              <a:ext cx="111518" cy="410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39DE568-B612-490D-8CC3-6F1E0D5DECB7}"/>
                </a:ext>
              </a:extLst>
            </p:cNvPr>
            <p:cNvGrpSpPr/>
            <p:nvPr/>
          </p:nvGrpSpPr>
          <p:grpSpPr>
            <a:xfrm>
              <a:off x="0" y="2917361"/>
              <a:ext cx="12058650" cy="465190"/>
              <a:chOff x="-2409003" y="3296137"/>
              <a:chExt cx="9959150" cy="384198"/>
            </a:xfrm>
          </p:grpSpPr>
          <p:grpSp>
            <p:nvGrpSpPr>
              <p:cNvPr id="15" name="Group 14">
                <a:extLst>
                  <a:ext uri="{FF2B5EF4-FFF2-40B4-BE49-F238E27FC236}">
                    <a16:creationId xmlns:a16="http://schemas.microsoft.com/office/drawing/2014/main" id="{78467173-E85B-4170-9A3B-B3898761E6E3}"/>
                  </a:ext>
                </a:extLst>
              </p:cNvPr>
              <p:cNvGrpSpPr/>
              <p:nvPr/>
            </p:nvGrpSpPr>
            <p:grpSpPr>
              <a:xfrm>
                <a:off x="-2142744" y="3296137"/>
                <a:ext cx="9692891" cy="144831"/>
                <a:chOff x="-2142744" y="3296137"/>
                <a:chExt cx="9692891" cy="144831"/>
              </a:xfrm>
            </p:grpSpPr>
            <p:grpSp>
              <p:nvGrpSpPr>
                <p:cNvPr id="21" name="Group 20">
                  <a:extLst>
                    <a:ext uri="{FF2B5EF4-FFF2-40B4-BE49-F238E27FC236}">
                      <a16:creationId xmlns:a16="http://schemas.microsoft.com/office/drawing/2014/main" id="{2D53E6A8-6290-47B1-844D-805E9465AE47}"/>
                    </a:ext>
                  </a:extLst>
                </p:cNvPr>
                <p:cNvGrpSpPr/>
                <p:nvPr/>
              </p:nvGrpSpPr>
              <p:grpSpPr>
                <a:xfrm>
                  <a:off x="-2142744" y="3296137"/>
                  <a:ext cx="6460641" cy="144087"/>
                  <a:chOff x="-257569" y="3321902"/>
                  <a:chExt cx="6460641" cy="144087"/>
                </a:xfrm>
              </p:grpSpPr>
              <p:cxnSp>
                <p:nvCxnSpPr>
                  <p:cNvPr id="26" name="Straight Connector 25">
                    <a:extLst>
                      <a:ext uri="{FF2B5EF4-FFF2-40B4-BE49-F238E27FC236}">
                        <a16:creationId xmlns:a16="http://schemas.microsoft.com/office/drawing/2014/main" id="{AA648000-6FB4-49F3-BB35-29070C10B868}"/>
                      </a:ext>
                    </a:extLst>
                  </p:cNvPr>
                  <p:cNvCxnSpPr>
                    <a:cxnSpLocks/>
                  </p:cNvCxnSpPr>
                  <p:nvPr/>
                </p:nvCxnSpPr>
                <p:spPr>
                  <a:xfrm>
                    <a:off x="-257569" y="3397702"/>
                    <a:ext cx="645566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A297E14-2825-49FF-8A49-CB34FB72FF65}"/>
                      </a:ext>
                    </a:extLst>
                  </p:cNvPr>
                  <p:cNvCxnSpPr>
                    <a:cxnSpLocks/>
                  </p:cNvCxnSpPr>
                  <p:nvPr/>
                </p:nvCxnSpPr>
                <p:spPr>
                  <a:xfrm>
                    <a:off x="1895081" y="3321902"/>
                    <a:ext cx="0" cy="144087"/>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9830E1B-182E-41D1-845F-7BEFE45CC881}"/>
                      </a:ext>
                    </a:extLst>
                  </p:cNvPr>
                  <p:cNvCxnSpPr>
                    <a:cxnSpLocks/>
                  </p:cNvCxnSpPr>
                  <p:nvPr/>
                </p:nvCxnSpPr>
                <p:spPr>
                  <a:xfrm>
                    <a:off x="6203072" y="3321902"/>
                    <a:ext cx="0" cy="144087"/>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C38718F-42A4-4DB6-B424-B69666A10DBB}"/>
                      </a:ext>
                    </a:extLst>
                  </p:cNvPr>
                  <p:cNvCxnSpPr>
                    <a:cxnSpLocks/>
                  </p:cNvCxnSpPr>
                  <p:nvPr/>
                </p:nvCxnSpPr>
                <p:spPr>
                  <a:xfrm>
                    <a:off x="4049077" y="3321902"/>
                    <a:ext cx="0" cy="144087"/>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373F1F15-070C-4D56-9BA3-6041875B612D}"/>
                    </a:ext>
                  </a:extLst>
                </p:cNvPr>
                <p:cNvGrpSpPr/>
                <p:nvPr/>
              </p:nvGrpSpPr>
              <p:grpSpPr>
                <a:xfrm>
                  <a:off x="4315255" y="3296881"/>
                  <a:ext cx="3234892" cy="144087"/>
                  <a:chOff x="1891271" y="3321902"/>
                  <a:chExt cx="3234892" cy="144087"/>
                </a:xfrm>
              </p:grpSpPr>
              <p:cxnSp>
                <p:nvCxnSpPr>
                  <p:cNvPr id="23" name="Straight Connector 22">
                    <a:extLst>
                      <a:ext uri="{FF2B5EF4-FFF2-40B4-BE49-F238E27FC236}">
                        <a16:creationId xmlns:a16="http://schemas.microsoft.com/office/drawing/2014/main" id="{A49548DA-2809-45F8-A5A9-17BF74CF8E64}"/>
                      </a:ext>
                    </a:extLst>
                  </p:cNvPr>
                  <p:cNvCxnSpPr>
                    <a:cxnSpLocks/>
                  </p:cNvCxnSpPr>
                  <p:nvPr/>
                </p:nvCxnSpPr>
                <p:spPr>
                  <a:xfrm>
                    <a:off x="1891271" y="3397702"/>
                    <a:ext cx="323489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5E7D90C-A5AC-422E-9ECE-4A0C0B2D1AE1}"/>
                      </a:ext>
                    </a:extLst>
                  </p:cNvPr>
                  <p:cNvCxnSpPr>
                    <a:cxnSpLocks/>
                  </p:cNvCxnSpPr>
                  <p:nvPr/>
                </p:nvCxnSpPr>
                <p:spPr>
                  <a:xfrm>
                    <a:off x="1895081" y="3321902"/>
                    <a:ext cx="0" cy="144087"/>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5D68D84-DE21-441A-8726-7F75C8FFA814}"/>
                      </a:ext>
                    </a:extLst>
                  </p:cNvPr>
                  <p:cNvCxnSpPr>
                    <a:cxnSpLocks/>
                  </p:cNvCxnSpPr>
                  <p:nvPr/>
                </p:nvCxnSpPr>
                <p:spPr>
                  <a:xfrm>
                    <a:off x="4049077" y="3321902"/>
                    <a:ext cx="0" cy="144087"/>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6" name="TextBox 15">
                <a:extLst>
                  <a:ext uri="{FF2B5EF4-FFF2-40B4-BE49-F238E27FC236}">
                    <a16:creationId xmlns:a16="http://schemas.microsoft.com/office/drawing/2014/main" id="{1F170F31-C007-468A-B5A7-596522B896EE}"/>
                  </a:ext>
                </a:extLst>
              </p:cNvPr>
              <p:cNvSpPr txBox="1"/>
              <p:nvPr/>
            </p:nvSpPr>
            <p:spPr>
              <a:xfrm>
                <a:off x="2025416" y="3397127"/>
                <a:ext cx="284938" cy="283203"/>
              </a:xfrm>
              <a:prstGeom prst="rect">
                <a:avLst/>
              </a:prstGeom>
              <a:noFill/>
            </p:spPr>
            <p:txBody>
              <a:bodyPr wrap="none" rtlCol="0">
                <a:spAutoFit/>
              </a:bodyPr>
              <a:lstStyle/>
              <a:p>
                <a:r>
                  <a:rPr lang="en-US" sz="1050" dirty="0"/>
                  <a:t>0</a:t>
                </a:r>
              </a:p>
            </p:txBody>
          </p:sp>
          <p:sp>
            <p:nvSpPr>
              <p:cNvPr id="17" name="TextBox 16">
                <a:extLst>
                  <a:ext uri="{FF2B5EF4-FFF2-40B4-BE49-F238E27FC236}">
                    <a16:creationId xmlns:a16="http://schemas.microsoft.com/office/drawing/2014/main" id="{266D9ABD-3BC9-4062-8F9A-0F9BDE2EF96F}"/>
                  </a:ext>
                </a:extLst>
              </p:cNvPr>
              <p:cNvSpPr txBox="1"/>
              <p:nvPr/>
            </p:nvSpPr>
            <p:spPr>
              <a:xfrm>
                <a:off x="4112387" y="3397130"/>
                <a:ext cx="411613" cy="283203"/>
              </a:xfrm>
              <a:prstGeom prst="rect">
                <a:avLst/>
              </a:prstGeom>
              <a:noFill/>
            </p:spPr>
            <p:txBody>
              <a:bodyPr wrap="none" rtlCol="0">
                <a:spAutoFit/>
              </a:bodyPr>
              <a:lstStyle/>
              <a:p>
                <a:r>
                  <a:rPr lang="en-US" sz="1050" dirty="0"/>
                  <a:t>5m</a:t>
                </a:r>
              </a:p>
            </p:txBody>
          </p:sp>
          <p:sp>
            <p:nvSpPr>
              <p:cNvPr id="18" name="TextBox 17">
                <a:extLst>
                  <a:ext uri="{FF2B5EF4-FFF2-40B4-BE49-F238E27FC236}">
                    <a16:creationId xmlns:a16="http://schemas.microsoft.com/office/drawing/2014/main" id="{75D4E26A-F276-4D08-98C3-A03507BADEE1}"/>
                  </a:ext>
                </a:extLst>
              </p:cNvPr>
              <p:cNvSpPr txBox="1"/>
              <p:nvPr/>
            </p:nvSpPr>
            <p:spPr>
              <a:xfrm>
                <a:off x="6194950" y="3397132"/>
                <a:ext cx="496644" cy="283203"/>
              </a:xfrm>
              <a:prstGeom prst="rect">
                <a:avLst/>
              </a:prstGeom>
              <a:noFill/>
            </p:spPr>
            <p:txBody>
              <a:bodyPr wrap="none" rtlCol="0">
                <a:spAutoFit/>
              </a:bodyPr>
              <a:lstStyle/>
              <a:p>
                <a:r>
                  <a:rPr lang="en-US" sz="1050" dirty="0"/>
                  <a:t>10m</a:t>
                </a:r>
              </a:p>
            </p:txBody>
          </p:sp>
          <p:sp>
            <p:nvSpPr>
              <p:cNvPr id="19" name="TextBox 18">
                <a:extLst>
                  <a:ext uri="{FF2B5EF4-FFF2-40B4-BE49-F238E27FC236}">
                    <a16:creationId xmlns:a16="http://schemas.microsoft.com/office/drawing/2014/main" id="{61833D18-04CE-481F-9196-3917473D36F2}"/>
                  </a:ext>
                </a:extLst>
              </p:cNvPr>
              <p:cNvSpPr txBox="1"/>
              <p:nvPr/>
            </p:nvSpPr>
            <p:spPr>
              <a:xfrm>
                <a:off x="-244760" y="3397127"/>
                <a:ext cx="461938" cy="283202"/>
              </a:xfrm>
              <a:prstGeom prst="rect">
                <a:avLst/>
              </a:prstGeom>
              <a:noFill/>
            </p:spPr>
            <p:txBody>
              <a:bodyPr wrap="none" rtlCol="0">
                <a:spAutoFit/>
              </a:bodyPr>
              <a:lstStyle/>
              <a:p>
                <a:r>
                  <a:rPr lang="en-US" sz="1050" dirty="0"/>
                  <a:t>-5m</a:t>
                </a:r>
              </a:p>
            </p:txBody>
          </p:sp>
          <p:sp>
            <p:nvSpPr>
              <p:cNvPr id="20" name="TextBox 19">
                <a:extLst>
                  <a:ext uri="{FF2B5EF4-FFF2-40B4-BE49-F238E27FC236}">
                    <a16:creationId xmlns:a16="http://schemas.microsoft.com/office/drawing/2014/main" id="{9B6845E5-A644-4C4F-B843-C80258C3E6B7}"/>
                  </a:ext>
                </a:extLst>
              </p:cNvPr>
              <p:cNvSpPr txBox="1"/>
              <p:nvPr/>
            </p:nvSpPr>
            <p:spPr>
              <a:xfrm>
                <a:off x="-2409003" y="3397122"/>
                <a:ext cx="546968" cy="283203"/>
              </a:xfrm>
              <a:prstGeom prst="rect">
                <a:avLst/>
              </a:prstGeom>
              <a:noFill/>
            </p:spPr>
            <p:txBody>
              <a:bodyPr wrap="none" rtlCol="0">
                <a:spAutoFit/>
              </a:bodyPr>
              <a:lstStyle/>
              <a:p>
                <a:r>
                  <a:rPr lang="en-US" sz="1050" dirty="0"/>
                  <a:t>-10m</a:t>
                </a:r>
              </a:p>
            </p:txBody>
          </p:sp>
        </p:grpSp>
        <p:cxnSp>
          <p:nvCxnSpPr>
            <p:cNvPr id="30" name="Straight Connector 29">
              <a:extLst>
                <a:ext uri="{FF2B5EF4-FFF2-40B4-BE49-F238E27FC236}">
                  <a16:creationId xmlns:a16="http://schemas.microsoft.com/office/drawing/2014/main" id="{69ACCDFD-4F94-4098-A5F8-21D2539124FC}"/>
                </a:ext>
              </a:extLst>
            </p:cNvPr>
            <p:cNvCxnSpPr/>
            <p:nvPr/>
          </p:nvCxnSpPr>
          <p:spPr>
            <a:xfrm>
              <a:off x="7797923" y="2290024"/>
              <a:ext cx="520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E720EB9-F426-44AD-BC6D-44C725F0DFED}"/>
                </a:ext>
              </a:extLst>
            </p:cNvPr>
            <p:cNvCxnSpPr>
              <a:cxnSpLocks/>
            </p:cNvCxnSpPr>
            <p:nvPr/>
          </p:nvCxnSpPr>
          <p:spPr>
            <a:xfrm>
              <a:off x="322389" y="2925060"/>
              <a:ext cx="0" cy="174462"/>
            </a:xfrm>
            <a:prstGeom prst="line">
              <a:avLst/>
            </a:prstGeom>
            <a:ln w="12700"/>
          </p:spPr>
          <p:style>
            <a:lnRef idx="1">
              <a:schemeClr val="dk1"/>
            </a:lnRef>
            <a:fillRef idx="0">
              <a:schemeClr val="dk1"/>
            </a:fillRef>
            <a:effectRef idx="0">
              <a:schemeClr val="dk1"/>
            </a:effectRef>
            <a:fontRef idx="minor">
              <a:schemeClr val="tx1"/>
            </a:fontRef>
          </p:style>
        </p:cxnSp>
        <p:sp>
          <p:nvSpPr>
            <p:cNvPr id="32" name="Right Brace 31">
              <a:extLst>
                <a:ext uri="{FF2B5EF4-FFF2-40B4-BE49-F238E27FC236}">
                  <a16:creationId xmlns:a16="http://schemas.microsoft.com/office/drawing/2014/main" id="{D6E7ED6F-E9A3-465B-AC52-39A95BBEC6DA}"/>
                </a:ext>
              </a:extLst>
            </p:cNvPr>
            <p:cNvSpPr/>
            <p:nvPr/>
          </p:nvSpPr>
          <p:spPr>
            <a:xfrm rot="5400000" flipH="1">
              <a:off x="2774907" y="644109"/>
              <a:ext cx="316771" cy="2956588"/>
            </a:xfrm>
            <a:prstGeom prst="rightBrace">
              <a:avLst>
                <a:gd name="adj1" fmla="val 8333"/>
                <a:gd name="adj2" fmla="val 672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000000"/>
                </a:solidFill>
                <a:latin typeface="Arial"/>
              </a:endParaRPr>
            </a:p>
          </p:txBody>
        </p:sp>
        <p:sp>
          <p:nvSpPr>
            <p:cNvPr id="33" name="TextBox 32">
              <a:extLst>
                <a:ext uri="{FF2B5EF4-FFF2-40B4-BE49-F238E27FC236}">
                  <a16:creationId xmlns:a16="http://schemas.microsoft.com/office/drawing/2014/main" id="{1D0B8F5E-9958-440D-BCB1-21A819964016}"/>
                </a:ext>
              </a:extLst>
            </p:cNvPr>
            <p:cNvSpPr txBox="1"/>
            <p:nvPr/>
          </p:nvSpPr>
          <p:spPr>
            <a:xfrm>
              <a:off x="1516332" y="1398336"/>
              <a:ext cx="1819893" cy="564782"/>
            </a:xfrm>
            <a:prstGeom prst="rect">
              <a:avLst/>
            </a:prstGeom>
            <a:noFill/>
          </p:spPr>
          <p:txBody>
            <a:bodyPr wrap="square" rtlCol="0">
              <a:spAutoFit/>
            </a:bodyPr>
            <a:lstStyle/>
            <a:p>
              <a:pPr algn="ctr" defTabSz="1219170"/>
              <a:r>
                <a:rPr lang="en-US" sz="1100" dirty="0">
                  <a:solidFill>
                    <a:srgbClr val="000000"/>
                  </a:solidFill>
                  <a:latin typeface="Arial"/>
                </a:rPr>
                <a:t>Upstream DPS and final focus quads</a:t>
              </a:r>
            </a:p>
          </p:txBody>
        </p:sp>
      </p:grpSp>
    </p:spTree>
    <p:extLst>
      <p:ext uri="{BB962C8B-B14F-4D97-AF65-F5344CB8AC3E}">
        <p14:creationId xmlns:p14="http://schemas.microsoft.com/office/powerpoint/2010/main" val="121466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F72B05-61CB-40C6-8DDB-A3D907AB11B5}"/>
              </a:ext>
            </a:extLst>
          </p:cNvPr>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a:extLst>
              <a:ext uri="{FF2B5EF4-FFF2-40B4-BE49-F238E27FC236}">
                <a16:creationId xmlns:a16="http://schemas.microsoft.com/office/drawing/2014/main" id="{FC1C23EF-5CDB-4CDD-9B8C-4FA9E4DE5A1C}"/>
              </a:ext>
            </a:extLst>
          </p:cNvPr>
          <p:cNvSpPr>
            <a:spLocks noGrp="1"/>
          </p:cNvSpPr>
          <p:nvPr>
            <p:ph type="title"/>
          </p:nvPr>
        </p:nvSpPr>
        <p:spPr/>
        <p:txBody>
          <a:bodyPr/>
          <a:lstStyle/>
          <a:p>
            <a:r>
              <a:rPr lang="en-US" dirty="0"/>
              <a:t>DPS Vacuum Schematic</a:t>
            </a:r>
          </a:p>
        </p:txBody>
      </p:sp>
      <p:pic>
        <p:nvPicPr>
          <p:cNvPr id="5" name="image7.png">
            <a:extLst>
              <a:ext uri="{FF2B5EF4-FFF2-40B4-BE49-F238E27FC236}">
                <a16:creationId xmlns:a16="http://schemas.microsoft.com/office/drawing/2014/main" id="{5448BEEA-7505-4B08-BE23-54ACD6E07DA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58918" y="997021"/>
            <a:ext cx="8108950" cy="3750144"/>
          </a:xfrm>
          <a:prstGeom prst="rect">
            <a:avLst/>
          </a:prstGeom>
          <a:ln/>
        </p:spPr>
      </p:pic>
      <p:sp>
        <p:nvSpPr>
          <p:cNvPr id="6" name="TextBox 5">
            <a:extLst>
              <a:ext uri="{FF2B5EF4-FFF2-40B4-BE49-F238E27FC236}">
                <a16:creationId xmlns:a16="http://schemas.microsoft.com/office/drawing/2014/main" id="{62E83DC4-24BF-4F67-9B7E-938CD867D309}"/>
              </a:ext>
            </a:extLst>
          </p:cNvPr>
          <p:cNvSpPr txBox="1"/>
          <p:nvPr/>
        </p:nvSpPr>
        <p:spPr>
          <a:xfrm>
            <a:off x="114301" y="4383673"/>
            <a:ext cx="2628900" cy="523220"/>
          </a:xfrm>
          <a:prstGeom prst="rect">
            <a:avLst/>
          </a:prstGeom>
          <a:noFill/>
        </p:spPr>
        <p:txBody>
          <a:bodyPr wrap="square" rtlCol="0">
            <a:spAutoFit/>
          </a:bodyPr>
          <a:lstStyle/>
          <a:p>
            <a:r>
              <a:rPr lang="en-US" sz="1400" dirty="0">
                <a:solidFill>
                  <a:schemeClr val="bg2"/>
                </a:solidFill>
              </a:rPr>
              <a:t>18mm Ø by 70cm long inserts inside the FF quads </a:t>
            </a:r>
          </a:p>
        </p:txBody>
      </p:sp>
      <p:sp>
        <p:nvSpPr>
          <p:cNvPr id="7" name="TextBox 6">
            <a:extLst>
              <a:ext uri="{FF2B5EF4-FFF2-40B4-BE49-F238E27FC236}">
                <a16:creationId xmlns:a16="http://schemas.microsoft.com/office/drawing/2014/main" id="{FAE0EEC1-ED37-4DCA-ACC8-1273AC679591}"/>
              </a:ext>
            </a:extLst>
          </p:cNvPr>
          <p:cNvSpPr txBox="1"/>
          <p:nvPr/>
        </p:nvSpPr>
        <p:spPr>
          <a:xfrm>
            <a:off x="2967264" y="4701874"/>
            <a:ext cx="3905236" cy="307777"/>
          </a:xfrm>
          <a:prstGeom prst="rect">
            <a:avLst/>
          </a:prstGeom>
          <a:noFill/>
        </p:spPr>
        <p:txBody>
          <a:bodyPr wrap="none" rtlCol="0">
            <a:spAutoFit/>
          </a:bodyPr>
          <a:lstStyle/>
          <a:p>
            <a:r>
              <a:rPr lang="en-US" sz="1400" dirty="0">
                <a:solidFill>
                  <a:schemeClr val="bg2"/>
                </a:solidFill>
              </a:rPr>
              <a:t>5mm Ø by 10cm long straw on either side of IP</a:t>
            </a:r>
          </a:p>
        </p:txBody>
      </p:sp>
      <p:sp>
        <p:nvSpPr>
          <p:cNvPr id="8" name="TextBox 7">
            <a:extLst>
              <a:ext uri="{FF2B5EF4-FFF2-40B4-BE49-F238E27FC236}">
                <a16:creationId xmlns:a16="http://schemas.microsoft.com/office/drawing/2014/main" id="{F9D2257B-0C50-4383-ACFA-AF2E3EAE06CE}"/>
              </a:ext>
            </a:extLst>
          </p:cNvPr>
          <p:cNvSpPr txBox="1"/>
          <p:nvPr/>
        </p:nvSpPr>
        <p:spPr>
          <a:xfrm>
            <a:off x="7086066" y="4303809"/>
            <a:ext cx="1943633" cy="523220"/>
          </a:xfrm>
          <a:prstGeom prst="rect">
            <a:avLst/>
          </a:prstGeom>
          <a:noFill/>
        </p:spPr>
        <p:txBody>
          <a:bodyPr wrap="square" rtlCol="0">
            <a:spAutoFit/>
          </a:bodyPr>
          <a:lstStyle/>
          <a:p>
            <a:r>
              <a:rPr lang="en-US" sz="1400" dirty="0">
                <a:solidFill>
                  <a:schemeClr val="bg2"/>
                </a:solidFill>
              </a:rPr>
              <a:t>No further restrictions in spectrometer</a:t>
            </a:r>
          </a:p>
        </p:txBody>
      </p:sp>
      <p:sp>
        <p:nvSpPr>
          <p:cNvPr id="9" name="TextBox 8">
            <a:extLst>
              <a:ext uri="{FF2B5EF4-FFF2-40B4-BE49-F238E27FC236}">
                <a16:creationId xmlns:a16="http://schemas.microsoft.com/office/drawing/2014/main" id="{08686E1F-3EB7-4DEE-8EFD-A2AC95848FDC}"/>
              </a:ext>
            </a:extLst>
          </p:cNvPr>
          <p:cNvSpPr txBox="1"/>
          <p:nvPr/>
        </p:nvSpPr>
        <p:spPr>
          <a:xfrm>
            <a:off x="1000125" y="1561349"/>
            <a:ext cx="1475019" cy="307777"/>
          </a:xfrm>
          <a:prstGeom prst="rect">
            <a:avLst/>
          </a:prstGeom>
          <a:noFill/>
        </p:spPr>
        <p:txBody>
          <a:bodyPr wrap="none" rtlCol="0">
            <a:spAutoFit/>
          </a:bodyPr>
          <a:lstStyle/>
          <a:p>
            <a:r>
              <a:rPr lang="en-US" sz="1400" dirty="0">
                <a:solidFill>
                  <a:schemeClr val="bg2"/>
                </a:solidFill>
              </a:rPr>
              <a:t>4x 2000 l/s TMP</a:t>
            </a:r>
          </a:p>
        </p:txBody>
      </p:sp>
      <p:sp>
        <p:nvSpPr>
          <p:cNvPr id="10" name="TextBox 9">
            <a:extLst>
              <a:ext uri="{FF2B5EF4-FFF2-40B4-BE49-F238E27FC236}">
                <a16:creationId xmlns:a16="http://schemas.microsoft.com/office/drawing/2014/main" id="{390AAD13-1B39-4834-9EA2-9752D30C5FBE}"/>
              </a:ext>
            </a:extLst>
          </p:cNvPr>
          <p:cNvSpPr txBox="1"/>
          <p:nvPr/>
        </p:nvSpPr>
        <p:spPr>
          <a:xfrm>
            <a:off x="7702671" y="2049202"/>
            <a:ext cx="1475019" cy="307777"/>
          </a:xfrm>
          <a:prstGeom prst="rect">
            <a:avLst/>
          </a:prstGeom>
          <a:noFill/>
        </p:spPr>
        <p:txBody>
          <a:bodyPr wrap="none" rtlCol="0">
            <a:spAutoFit/>
          </a:bodyPr>
          <a:lstStyle/>
          <a:p>
            <a:r>
              <a:rPr lang="en-US" sz="1400" dirty="0">
                <a:solidFill>
                  <a:schemeClr val="bg2"/>
                </a:solidFill>
              </a:rPr>
              <a:t>2x 2000 l/s TMP</a:t>
            </a:r>
          </a:p>
        </p:txBody>
      </p:sp>
      <p:sp>
        <p:nvSpPr>
          <p:cNvPr id="11" name="TextBox 10">
            <a:extLst>
              <a:ext uri="{FF2B5EF4-FFF2-40B4-BE49-F238E27FC236}">
                <a16:creationId xmlns:a16="http://schemas.microsoft.com/office/drawing/2014/main" id="{EF8DA733-B178-4283-B327-82EF6D8B3C4B}"/>
              </a:ext>
            </a:extLst>
          </p:cNvPr>
          <p:cNvSpPr txBox="1"/>
          <p:nvPr/>
        </p:nvSpPr>
        <p:spPr>
          <a:xfrm>
            <a:off x="4057650" y="932572"/>
            <a:ext cx="2282997" cy="307777"/>
          </a:xfrm>
          <a:prstGeom prst="rect">
            <a:avLst/>
          </a:prstGeom>
          <a:noFill/>
        </p:spPr>
        <p:txBody>
          <a:bodyPr wrap="none" rtlCol="0">
            <a:spAutoFit/>
          </a:bodyPr>
          <a:lstStyle/>
          <a:p>
            <a:r>
              <a:rPr lang="en-US" sz="1400" dirty="0">
                <a:solidFill>
                  <a:schemeClr val="bg2"/>
                </a:solidFill>
              </a:rPr>
              <a:t>4x 160 l/s roughing pumps</a:t>
            </a:r>
          </a:p>
        </p:txBody>
      </p:sp>
      <p:sp>
        <p:nvSpPr>
          <p:cNvPr id="12" name="TextBox 11">
            <a:extLst>
              <a:ext uri="{FF2B5EF4-FFF2-40B4-BE49-F238E27FC236}">
                <a16:creationId xmlns:a16="http://schemas.microsoft.com/office/drawing/2014/main" id="{4B3E8645-F313-454E-99EB-96F99C85E88B}"/>
              </a:ext>
            </a:extLst>
          </p:cNvPr>
          <p:cNvSpPr txBox="1"/>
          <p:nvPr/>
        </p:nvSpPr>
        <p:spPr>
          <a:xfrm>
            <a:off x="5008381" y="2033784"/>
            <a:ext cx="1684444" cy="523220"/>
          </a:xfrm>
          <a:prstGeom prst="rect">
            <a:avLst/>
          </a:prstGeom>
          <a:noFill/>
        </p:spPr>
        <p:txBody>
          <a:bodyPr wrap="square" rtlCol="0">
            <a:spAutoFit/>
          </a:bodyPr>
          <a:lstStyle/>
          <a:p>
            <a:r>
              <a:rPr lang="en-US" sz="1400" dirty="0">
                <a:solidFill>
                  <a:schemeClr val="bg2"/>
                </a:solidFill>
              </a:rPr>
              <a:t>Be windows on removable valves</a:t>
            </a:r>
          </a:p>
        </p:txBody>
      </p:sp>
      <p:cxnSp>
        <p:nvCxnSpPr>
          <p:cNvPr id="14" name="Straight Arrow Connector 13">
            <a:extLst>
              <a:ext uri="{FF2B5EF4-FFF2-40B4-BE49-F238E27FC236}">
                <a16:creationId xmlns:a16="http://schemas.microsoft.com/office/drawing/2014/main" id="{363E6324-F402-4838-A2B8-D79B540606B7}"/>
              </a:ext>
            </a:extLst>
          </p:cNvPr>
          <p:cNvCxnSpPr>
            <a:stCxn id="6" idx="0"/>
          </p:cNvCxnSpPr>
          <p:nvPr/>
        </p:nvCxnSpPr>
        <p:spPr>
          <a:xfrm flipV="1">
            <a:off x="1428751" y="3429000"/>
            <a:ext cx="123824" cy="95467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A44F792-A73D-448E-9A98-5C0B477C6677}"/>
              </a:ext>
            </a:extLst>
          </p:cNvPr>
          <p:cNvCxnSpPr>
            <a:cxnSpLocks/>
            <a:stCxn id="6" idx="0"/>
          </p:cNvCxnSpPr>
          <p:nvPr/>
        </p:nvCxnSpPr>
        <p:spPr>
          <a:xfrm flipV="1">
            <a:off x="1428751" y="3429000"/>
            <a:ext cx="895349" cy="95467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F16556B-B76C-415A-91CE-A9F3068CF02D}"/>
              </a:ext>
            </a:extLst>
          </p:cNvPr>
          <p:cNvCxnSpPr>
            <a:cxnSpLocks/>
            <a:stCxn id="6" idx="0"/>
          </p:cNvCxnSpPr>
          <p:nvPr/>
        </p:nvCxnSpPr>
        <p:spPr>
          <a:xfrm flipV="1">
            <a:off x="1428751" y="3429000"/>
            <a:ext cx="1809848" cy="95467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BD4310-74B9-45F1-895E-1394C45F21F8}"/>
              </a:ext>
            </a:extLst>
          </p:cNvPr>
          <p:cNvCxnSpPr>
            <a:cxnSpLocks/>
            <a:stCxn id="7" idx="0"/>
          </p:cNvCxnSpPr>
          <p:nvPr/>
        </p:nvCxnSpPr>
        <p:spPr>
          <a:xfrm flipH="1" flipV="1">
            <a:off x="4314417" y="3489960"/>
            <a:ext cx="605465" cy="1211914"/>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F9057F-5472-4DEB-89BF-2E07309569EE}"/>
              </a:ext>
            </a:extLst>
          </p:cNvPr>
          <p:cNvCxnSpPr>
            <a:cxnSpLocks/>
            <a:stCxn id="7" idx="0"/>
          </p:cNvCxnSpPr>
          <p:nvPr/>
        </p:nvCxnSpPr>
        <p:spPr>
          <a:xfrm flipV="1">
            <a:off x="4919882" y="3429000"/>
            <a:ext cx="1308566" cy="1272874"/>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E1555FF-F61C-451D-B902-827165D1DFC2}"/>
              </a:ext>
            </a:extLst>
          </p:cNvPr>
          <p:cNvCxnSpPr>
            <a:cxnSpLocks/>
            <a:stCxn id="9" idx="2"/>
          </p:cNvCxnSpPr>
          <p:nvPr/>
        </p:nvCxnSpPr>
        <p:spPr>
          <a:xfrm flipH="1">
            <a:off x="1270960" y="1869126"/>
            <a:ext cx="466675" cy="466288"/>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E598B21-6802-40D7-AA38-CE99F4BBCD7A}"/>
              </a:ext>
            </a:extLst>
          </p:cNvPr>
          <p:cNvCxnSpPr>
            <a:cxnSpLocks/>
          </p:cNvCxnSpPr>
          <p:nvPr/>
        </p:nvCxnSpPr>
        <p:spPr>
          <a:xfrm>
            <a:off x="1737634" y="1869126"/>
            <a:ext cx="196003" cy="433038"/>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729F71E-74F8-4870-9BD9-97FF8CDC4431}"/>
              </a:ext>
            </a:extLst>
          </p:cNvPr>
          <p:cNvCxnSpPr>
            <a:cxnSpLocks/>
            <a:stCxn id="9" idx="2"/>
          </p:cNvCxnSpPr>
          <p:nvPr/>
        </p:nvCxnSpPr>
        <p:spPr>
          <a:xfrm>
            <a:off x="1737635" y="1869126"/>
            <a:ext cx="962026" cy="535745"/>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C3B63F5-E474-4835-AE1A-D4A30CA46157}"/>
              </a:ext>
            </a:extLst>
          </p:cNvPr>
          <p:cNvCxnSpPr>
            <a:cxnSpLocks/>
          </p:cNvCxnSpPr>
          <p:nvPr/>
        </p:nvCxnSpPr>
        <p:spPr>
          <a:xfrm>
            <a:off x="1715736" y="1869126"/>
            <a:ext cx="1769254" cy="458801"/>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0320C4-E0F6-4F5D-84E4-A1C571533E3F}"/>
              </a:ext>
            </a:extLst>
          </p:cNvPr>
          <p:cNvCxnSpPr>
            <a:cxnSpLocks/>
            <a:stCxn id="10" idx="1"/>
          </p:cNvCxnSpPr>
          <p:nvPr/>
        </p:nvCxnSpPr>
        <p:spPr>
          <a:xfrm flipH="1">
            <a:off x="7550324" y="2203091"/>
            <a:ext cx="152347" cy="13232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FFFA755-F3B7-41E7-81B6-FB2DD0E7E6D6}"/>
              </a:ext>
            </a:extLst>
          </p:cNvPr>
          <p:cNvCxnSpPr>
            <a:cxnSpLocks/>
            <a:stCxn id="10" idx="1"/>
          </p:cNvCxnSpPr>
          <p:nvPr/>
        </p:nvCxnSpPr>
        <p:spPr>
          <a:xfrm flipH="1">
            <a:off x="6858286" y="2203091"/>
            <a:ext cx="844385" cy="190997"/>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ACE4324-BEE7-41A8-A6F7-B02EA6088A6E}"/>
              </a:ext>
            </a:extLst>
          </p:cNvPr>
          <p:cNvCxnSpPr>
            <a:cxnSpLocks/>
            <a:stCxn id="11" idx="1"/>
          </p:cNvCxnSpPr>
          <p:nvPr/>
        </p:nvCxnSpPr>
        <p:spPr>
          <a:xfrm flipH="1">
            <a:off x="3933825" y="1086461"/>
            <a:ext cx="123825" cy="218337"/>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6AC98D7-5CF6-4FA3-8B35-688BBF1802C8}"/>
              </a:ext>
            </a:extLst>
          </p:cNvPr>
          <p:cNvCxnSpPr>
            <a:cxnSpLocks/>
            <a:stCxn id="11" idx="1"/>
          </p:cNvCxnSpPr>
          <p:nvPr/>
        </p:nvCxnSpPr>
        <p:spPr>
          <a:xfrm flipH="1">
            <a:off x="3121918" y="1086461"/>
            <a:ext cx="935732" cy="26744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0828EAB-CEF9-487F-8A7D-B013F3A7BF7A}"/>
              </a:ext>
            </a:extLst>
          </p:cNvPr>
          <p:cNvCxnSpPr>
            <a:cxnSpLocks/>
            <a:stCxn id="11" idx="3"/>
          </p:cNvCxnSpPr>
          <p:nvPr/>
        </p:nvCxnSpPr>
        <p:spPr>
          <a:xfrm>
            <a:off x="6340647" y="1086461"/>
            <a:ext cx="1209677" cy="25686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939B758-9DB4-4DAA-BD2B-186F4E082379}"/>
              </a:ext>
            </a:extLst>
          </p:cNvPr>
          <p:cNvCxnSpPr>
            <a:cxnSpLocks/>
            <a:stCxn id="11" idx="3"/>
          </p:cNvCxnSpPr>
          <p:nvPr/>
        </p:nvCxnSpPr>
        <p:spPr>
          <a:xfrm>
            <a:off x="6340647" y="1086461"/>
            <a:ext cx="517639" cy="26744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F5B7D1A-667A-45B7-B681-D01CCB83DB98}"/>
              </a:ext>
            </a:extLst>
          </p:cNvPr>
          <p:cNvCxnSpPr>
            <a:cxnSpLocks/>
          </p:cNvCxnSpPr>
          <p:nvPr/>
        </p:nvCxnSpPr>
        <p:spPr>
          <a:xfrm>
            <a:off x="5576888" y="2521339"/>
            <a:ext cx="763759" cy="37109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DBC45B0-86F4-4DAC-81CF-B1A3BCA2373A}"/>
              </a:ext>
            </a:extLst>
          </p:cNvPr>
          <p:cNvCxnSpPr>
            <a:cxnSpLocks/>
          </p:cNvCxnSpPr>
          <p:nvPr/>
        </p:nvCxnSpPr>
        <p:spPr>
          <a:xfrm flipH="1">
            <a:off x="4198559" y="2521339"/>
            <a:ext cx="1378329" cy="37109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0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a:t>DPS Vacuum Schematic – State 1: Li Oven</a:t>
            </a:r>
          </a:p>
        </p:txBody>
      </p:sp>
      <p:sp>
        <p:nvSpPr>
          <p:cNvPr id="343" name="Rounded Rectangle 342"/>
          <p:cNvSpPr/>
          <p:nvPr/>
        </p:nvSpPr>
        <p:spPr>
          <a:xfrm>
            <a:off x="451960" y="995064"/>
            <a:ext cx="4171641" cy="3653070"/>
          </a:xfrm>
          <a:prstGeom prst="roundRect">
            <a:avLst/>
          </a:prstGeom>
          <a:noFill/>
          <a:ln w="1270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44" name="Straight Connector 343"/>
          <p:cNvCxnSpPr>
            <a:endCxn id="348" idx="0"/>
          </p:cNvCxnSpPr>
          <p:nvPr/>
        </p:nvCxnSpPr>
        <p:spPr>
          <a:xfrm flipH="1">
            <a:off x="2902232" y="1780679"/>
            <a:ext cx="6045" cy="1432176"/>
          </a:xfrm>
          <a:prstGeom prst="line">
            <a:avLst/>
          </a:prstGeom>
          <a:noFill/>
          <a:ln w="9525" cap="flat" cmpd="sng" algn="ctr">
            <a:solidFill>
              <a:sysClr val="windowText" lastClr="000000"/>
            </a:solidFill>
            <a:prstDash val="solid"/>
            <a:miter lim="800000"/>
          </a:ln>
          <a:effectLst/>
        </p:spPr>
      </p:cxnSp>
      <p:cxnSp>
        <p:nvCxnSpPr>
          <p:cNvPr id="345" name="Straight Connector 344"/>
          <p:cNvCxnSpPr>
            <a:endCxn id="347" idx="0"/>
          </p:cNvCxnSpPr>
          <p:nvPr/>
        </p:nvCxnSpPr>
        <p:spPr>
          <a:xfrm flipH="1">
            <a:off x="3854021" y="1758873"/>
            <a:ext cx="11007" cy="1453982"/>
          </a:xfrm>
          <a:prstGeom prst="line">
            <a:avLst/>
          </a:prstGeom>
          <a:noFill/>
          <a:ln w="9525" cap="flat" cmpd="sng" algn="ctr">
            <a:solidFill>
              <a:sysClr val="windowText" lastClr="000000"/>
            </a:solidFill>
            <a:prstDash val="solid"/>
            <a:miter lim="800000"/>
          </a:ln>
          <a:effectLst/>
        </p:spPr>
      </p:cxnSp>
      <p:cxnSp>
        <p:nvCxnSpPr>
          <p:cNvPr id="346" name="Straight Connector 345"/>
          <p:cNvCxnSpPr/>
          <p:nvPr/>
        </p:nvCxnSpPr>
        <p:spPr>
          <a:xfrm>
            <a:off x="-18257" y="3386877"/>
            <a:ext cx="9078236" cy="0"/>
          </a:xfrm>
          <a:prstGeom prst="line">
            <a:avLst/>
          </a:prstGeom>
          <a:noFill/>
          <a:ln w="9525" cap="flat" cmpd="sng" algn="ctr">
            <a:solidFill>
              <a:sysClr val="windowText" lastClr="000000"/>
            </a:solidFill>
            <a:prstDash val="solid"/>
            <a:miter lim="800000"/>
          </a:ln>
          <a:effectLst/>
        </p:spPr>
      </p:cxnSp>
      <p:sp>
        <p:nvSpPr>
          <p:cNvPr id="347" name="Oval 346"/>
          <p:cNvSpPr/>
          <p:nvPr/>
        </p:nvSpPr>
        <p:spPr>
          <a:xfrm>
            <a:off x="3684059" y="3212855"/>
            <a:ext cx="339925" cy="349988"/>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Stage 1</a:t>
            </a:r>
          </a:p>
        </p:txBody>
      </p:sp>
      <p:sp>
        <p:nvSpPr>
          <p:cNvPr id="348" name="Oval 347"/>
          <p:cNvSpPr/>
          <p:nvPr/>
        </p:nvSpPr>
        <p:spPr>
          <a:xfrm>
            <a:off x="2732269" y="3212855"/>
            <a:ext cx="339925" cy="349988"/>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Stage 2</a:t>
            </a:r>
          </a:p>
        </p:txBody>
      </p:sp>
      <p:sp>
        <p:nvSpPr>
          <p:cNvPr id="349" name="Oval 348"/>
          <p:cNvSpPr/>
          <p:nvPr/>
        </p:nvSpPr>
        <p:spPr>
          <a:xfrm>
            <a:off x="1780480" y="3212855"/>
            <a:ext cx="339925" cy="349988"/>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Stage 3</a:t>
            </a:r>
          </a:p>
        </p:txBody>
      </p:sp>
      <p:sp>
        <p:nvSpPr>
          <p:cNvPr id="350" name="Oval 349"/>
          <p:cNvSpPr/>
          <p:nvPr/>
        </p:nvSpPr>
        <p:spPr>
          <a:xfrm>
            <a:off x="828690" y="3212855"/>
            <a:ext cx="339925" cy="349988"/>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Stage 4</a:t>
            </a:r>
          </a:p>
        </p:txBody>
      </p:sp>
      <p:sp>
        <p:nvSpPr>
          <p:cNvPr id="351" name="Oval 350"/>
          <p:cNvSpPr/>
          <p:nvPr/>
        </p:nvSpPr>
        <p:spPr>
          <a:xfrm>
            <a:off x="7152655" y="3208983"/>
            <a:ext cx="339925" cy="349988"/>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Stage 1</a:t>
            </a:r>
          </a:p>
        </p:txBody>
      </p:sp>
      <p:sp>
        <p:nvSpPr>
          <p:cNvPr id="352" name="Oval 351"/>
          <p:cNvSpPr/>
          <p:nvPr/>
        </p:nvSpPr>
        <p:spPr>
          <a:xfrm>
            <a:off x="7985394" y="3217714"/>
            <a:ext cx="339925" cy="349988"/>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Stage 2</a:t>
            </a:r>
          </a:p>
        </p:txBody>
      </p:sp>
      <p:grpSp>
        <p:nvGrpSpPr>
          <p:cNvPr id="353" name="Group 352"/>
          <p:cNvGrpSpPr/>
          <p:nvPr/>
        </p:nvGrpSpPr>
        <p:grpSpPr>
          <a:xfrm>
            <a:off x="845443" y="2462252"/>
            <a:ext cx="306420" cy="315491"/>
            <a:chOff x="1165398" y="1916631"/>
            <a:chExt cx="502920" cy="502920"/>
          </a:xfrm>
        </p:grpSpPr>
        <p:sp>
          <p:nvSpPr>
            <p:cNvPr id="671" name="Oval 670"/>
            <p:cNvSpPr/>
            <p:nvPr/>
          </p:nvSpPr>
          <p:spPr>
            <a:xfrm>
              <a:off x="1165398" y="1916631"/>
              <a:ext cx="502920" cy="50292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2" name="Oval 671"/>
            <p:cNvSpPr/>
            <p:nvPr/>
          </p:nvSpPr>
          <p:spPr>
            <a:xfrm>
              <a:off x="1323513" y="2074746"/>
              <a:ext cx="186690" cy="18669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3" name="Oval 672"/>
            <p:cNvSpPr/>
            <p:nvPr/>
          </p:nvSpPr>
          <p:spPr>
            <a:xfrm>
              <a:off x="1374430" y="2125663"/>
              <a:ext cx="84856" cy="84856"/>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74" name="Straight Connector 673"/>
            <p:cNvCxnSpPr>
              <a:stCxn id="671" idx="2"/>
            </p:cNvCxnSpPr>
            <p:nvPr/>
          </p:nvCxnSpPr>
          <p:spPr>
            <a:xfrm flipV="1">
              <a:off x="1165398" y="1939921"/>
              <a:ext cx="158115" cy="228170"/>
            </a:xfrm>
            <a:prstGeom prst="line">
              <a:avLst/>
            </a:prstGeom>
            <a:noFill/>
            <a:ln w="9525" cap="flat" cmpd="sng" algn="ctr">
              <a:solidFill>
                <a:sysClr val="windowText" lastClr="000000"/>
              </a:solidFill>
              <a:prstDash val="solid"/>
              <a:miter lim="800000"/>
            </a:ln>
            <a:effectLst/>
          </p:spPr>
        </p:cxnSp>
        <p:cxnSp>
          <p:nvCxnSpPr>
            <p:cNvPr id="675" name="Straight Connector 674"/>
            <p:cNvCxnSpPr>
              <a:stCxn id="671" idx="6"/>
            </p:cNvCxnSpPr>
            <p:nvPr/>
          </p:nvCxnSpPr>
          <p:spPr>
            <a:xfrm flipH="1" flipV="1">
              <a:off x="1513126" y="1940861"/>
              <a:ext cx="155192" cy="227230"/>
            </a:xfrm>
            <a:prstGeom prst="line">
              <a:avLst/>
            </a:prstGeom>
            <a:noFill/>
            <a:ln w="9525" cap="flat" cmpd="sng" algn="ctr">
              <a:solidFill>
                <a:sysClr val="windowText" lastClr="000000"/>
              </a:solidFill>
              <a:prstDash val="solid"/>
              <a:miter lim="800000"/>
            </a:ln>
            <a:effectLst/>
          </p:spPr>
        </p:cxnSp>
      </p:grpSp>
      <p:sp>
        <p:nvSpPr>
          <p:cNvPr id="354" name="TextBox 28"/>
          <p:cNvSpPr txBox="1"/>
          <p:nvPr/>
        </p:nvSpPr>
        <p:spPr>
          <a:xfrm>
            <a:off x="4817128" y="4738383"/>
            <a:ext cx="1829955"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mn-cs"/>
              </a:rPr>
              <a:t>Gas Injection 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mn-cs"/>
              </a:rPr>
              <a:t>(defined elsewhere)</a:t>
            </a:r>
          </a:p>
        </p:txBody>
      </p:sp>
      <p:sp>
        <p:nvSpPr>
          <p:cNvPr id="355" name="Rounded Rectangle 354"/>
          <p:cNvSpPr/>
          <p:nvPr/>
        </p:nvSpPr>
        <p:spPr>
          <a:xfrm>
            <a:off x="4829249" y="3202003"/>
            <a:ext cx="341813" cy="351932"/>
          </a:xfrm>
          <a:prstGeom prst="roundRect">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black"/>
                </a:solidFill>
                <a:effectLst/>
                <a:uLnTx/>
                <a:uFillTx/>
                <a:latin typeface="Calibri" panose="020F0502020204030204"/>
                <a:ea typeface="+mn-ea"/>
                <a:cs typeface="+mn-cs"/>
              </a:rPr>
              <a:t>PB</a:t>
            </a:r>
          </a:p>
        </p:txBody>
      </p:sp>
      <p:grpSp>
        <p:nvGrpSpPr>
          <p:cNvPr id="356" name="Group 355"/>
          <p:cNvGrpSpPr/>
          <p:nvPr/>
        </p:nvGrpSpPr>
        <p:grpSpPr>
          <a:xfrm>
            <a:off x="3288213" y="3320768"/>
            <a:ext cx="165286" cy="134163"/>
            <a:chOff x="4450932" y="3038135"/>
            <a:chExt cx="459740" cy="175260"/>
          </a:xfrm>
        </p:grpSpPr>
        <p:sp>
          <p:nvSpPr>
            <p:cNvPr id="668" name="Rounded Rectangle 667"/>
            <p:cNvSpPr/>
            <p:nvPr/>
          </p:nvSpPr>
          <p:spPr>
            <a:xfrm>
              <a:off x="4450932" y="3099051"/>
              <a:ext cx="459740" cy="53430"/>
            </a:xfrm>
            <a:prstGeom prst="roundRect">
              <a:avLst>
                <a:gd name="adj" fmla="val 0"/>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69" name="Straight Connector 668"/>
            <p:cNvCxnSpPr/>
            <p:nvPr/>
          </p:nvCxnSpPr>
          <p:spPr>
            <a:xfrm>
              <a:off x="4910672" y="3038135"/>
              <a:ext cx="0" cy="175260"/>
            </a:xfrm>
            <a:prstGeom prst="line">
              <a:avLst/>
            </a:prstGeom>
            <a:noFill/>
            <a:ln w="9525" cap="flat" cmpd="sng" algn="ctr">
              <a:solidFill>
                <a:sysClr val="windowText" lastClr="000000"/>
              </a:solidFill>
              <a:prstDash val="solid"/>
              <a:miter lim="800000"/>
            </a:ln>
            <a:effectLst/>
          </p:spPr>
        </p:cxnSp>
        <p:cxnSp>
          <p:nvCxnSpPr>
            <p:cNvPr id="670" name="Straight Connector 669"/>
            <p:cNvCxnSpPr/>
            <p:nvPr/>
          </p:nvCxnSpPr>
          <p:spPr>
            <a:xfrm>
              <a:off x="4450932" y="3038135"/>
              <a:ext cx="0" cy="175260"/>
            </a:xfrm>
            <a:prstGeom prst="line">
              <a:avLst/>
            </a:prstGeom>
            <a:noFill/>
            <a:ln w="9525" cap="flat" cmpd="sng" algn="ctr">
              <a:solidFill>
                <a:sysClr val="windowText" lastClr="000000"/>
              </a:solidFill>
              <a:prstDash val="solid"/>
              <a:miter lim="800000"/>
            </a:ln>
            <a:effectLst/>
          </p:spPr>
        </p:cxnSp>
      </p:grpSp>
      <p:grpSp>
        <p:nvGrpSpPr>
          <p:cNvPr id="357" name="Group 356"/>
          <p:cNvGrpSpPr/>
          <p:nvPr/>
        </p:nvGrpSpPr>
        <p:grpSpPr>
          <a:xfrm>
            <a:off x="4408495" y="3318555"/>
            <a:ext cx="165286" cy="134163"/>
            <a:chOff x="5639495" y="3038135"/>
            <a:chExt cx="459740" cy="175260"/>
          </a:xfrm>
        </p:grpSpPr>
        <p:sp>
          <p:nvSpPr>
            <p:cNvPr id="665" name="Rounded Rectangle 664"/>
            <p:cNvSpPr/>
            <p:nvPr/>
          </p:nvSpPr>
          <p:spPr>
            <a:xfrm>
              <a:off x="5639495" y="3099051"/>
              <a:ext cx="459740" cy="53430"/>
            </a:xfrm>
            <a:prstGeom prst="roundRect">
              <a:avLst>
                <a:gd name="adj" fmla="val 0"/>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66" name="Straight Connector 665"/>
            <p:cNvCxnSpPr/>
            <p:nvPr/>
          </p:nvCxnSpPr>
          <p:spPr>
            <a:xfrm>
              <a:off x="6099235" y="3038135"/>
              <a:ext cx="0" cy="175260"/>
            </a:xfrm>
            <a:prstGeom prst="line">
              <a:avLst/>
            </a:prstGeom>
            <a:noFill/>
            <a:ln w="9525" cap="flat" cmpd="sng" algn="ctr">
              <a:solidFill>
                <a:sysClr val="windowText" lastClr="000000"/>
              </a:solidFill>
              <a:prstDash val="solid"/>
              <a:miter lim="800000"/>
            </a:ln>
            <a:effectLst/>
          </p:spPr>
        </p:cxnSp>
        <p:cxnSp>
          <p:nvCxnSpPr>
            <p:cNvPr id="667" name="Straight Connector 666"/>
            <p:cNvCxnSpPr/>
            <p:nvPr/>
          </p:nvCxnSpPr>
          <p:spPr>
            <a:xfrm>
              <a:off x="5639495" y="3038135"/>
              <a:ext cx="0" cy="175260"/>
            </a:xfrm>
            <a:prstGeom prst="line">
              <a:avLst/>
            </a:prstGeom>
            <a:noFill/>
            <a:ln w="9525" cap="flat" cmpd="sng" algn="ctr">
              <a:solidFill>
                <a:sysClr val="windowText" lastClr="000000"/>
              </a:solidFill>
              <a:prstDash val="solid"/>
              <a:miter lim="800000"/>
            </a:ln>
            <a:effectLst/>
          </p:spPr>
        </p:cxnSp>
      </p:grpSp>
      <p:grpSp>
        <p:nvGrpSpPr>
          <p:cNvPr id="358" name="Group 357"/>
          <p:cNvGrpSpPr/>
          <p:nvPr/>
        </p:nvGrpSpPr>
        <p:grpSpPr>
          <a:xfrm>
            <a:off x="1399174" y="3320768"/>
            <a:ext cx="165286" cy="134163"/>
            <a:chOff x="1910169" y="3038135"/>
            <a:chExt cx="459740" cy="175260"/>
          </a:xfrm>
        </p:grpSpPr>
        <p:sp>
          <p:nvSpPr>
            <p:cNvPr id="662" name="Rounded Rectangle 661"/>
            <p:cNvSpPr/>
            <p:nvPr/>
          </p:nvSpPr>
          <p:spPr>
            <a:xfrm>
              <a:off x="1910169" y="3099051"/>
              <a:ext cx="459740" cy="53430"/>
            </a:xfrm>
            <a:prstGeom prst="roundRect">
              <a:avLst>
                <a:gd name="adj" fmla="val 0"/>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63" name="Straight Connector 662"/>
            <p:cNvCxnSpPr/>
            <p:nvPr/>
          </p:nvCxnSpPr>
          <p:spPr>
            <a:xfrm>
              <a:off x="2369909" y="3038135"/>
              <a:ext cx="0" cy="175260"/>
            </a:xfrm>
            <a:prstGeom prst="line">
              <a:avLst/>
            </a:prstGeom>
            <a:noFill/>
            <a:ln w="9525" cap="flat" cmpd="sng" algn="ctr">
              <a:solidFill>
                <a:sysClr val="windowText" lastClr="000000"/>
              </a:solidFill>
              <a:prstDash val="solid"/>
              <a:miter lim="800000"/>
            </a:ln>
            <a:effectLst/>
          </p:spPr>
        </p:cxnSp>
        <p:cxnSp>
          <p:nvCxnSpPr>
            <p:cNvPr id="664" name="Straight Connector 663"/>
            <p:cNvCxnSpPr/>
            <p:nvPr/>
          </p:nvCxnSpPr>
          <p:spPr>
            <a:xfrm>
              <a:off x="1910169" y="3038135"/>
              <a:ext cx="0" cy="175260"/>
            </a:xfrm>
            <a:prstGeom prst="line">
              <a:avLst/>
            </a:prstGeom>
            <a:noFill/>
            <a:ln w="9525" cap="flat" cmpd="sng" algn="ctr">
              <a:solidFill>
                <a:sysClr val="windowText" lastClr="000000"/>
              </a:solidFill>
              <a:prstDash val="solid"/>
              <a:miter lim="800000"/>
            </a:ln>
            <a:effectLst/>
          </p:spPr>
        </p:cxnSp>
      </p:grpSp>
      <p:grpSp>
        <p:nvGrpSpPr>
          <p:cNvPr id="359" name="Group 358"/>
          <p:cNvGrpSpPr/>
          <p:nvPr/>
        </p:nvGrpSpPr>
        <p:grpSpPr>
          <a:xfrm>
            <a:off x="2282862" y="3320768"/>
            <a:ext cx="165286" cy="134163"/>
            <a:chOff x="3098732" y="3038135"/>
            <a:chExt cx="459740" cy="175260"/>
          </a:xfrm>
        </p:grpSpPr>
        <p:sp>
          <p:nvSpPr>
            <p:cNvPr id="659" name="Rounded Rectangle 658"/>
            <p:cNvSpPr/>
            <p:nvPr/>
          </p:nvSpPr>
          <p:spPr>
            <a:xfrm>
              <a:off x="3098732" y="3099051"/>
              <a:ext cx="459740" cy="53430"/>
            </a:xfrm>
            <a:prstGeom prst="roundRect">
              <a:avLst>
                <a:gd name="adj" fmla="val 0"/>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60" name="Straight Connector 659"/>
            <p:cNvCxnSpPr/>
            <p:nvPr/>
          </p:nvCxnSpPr>
          <p:spPr>
            <a:xfrm>
              <a:off x="3558472" y="3038135"/>
              <a:ext cx="0" cy="175260"/>
            </a:xfrm>
            <a:prstGeom prst="line">
              <a:avLst/>
            </a:prstGeom>
            <a:noFill/>
            <a:ln w="9525" cap="flat" cmpd="sng" algn="ctr">
              <a:solidFill>
                <a:sysClr val="windowText" lastClr="000000"/>
              </a:solidFill>
              <a:prstDash val="solid"/>
              <a:miter lim="800000"/>
            </a:ln>
            <a:effectLst/>
          </p:spPr>
        </p:cxnSp>
        <p:cxnSp>
          <p:nvCxnSpPr>
            <p:cNvPr id="661" name="Straight Connector 660"/>
            <p:cNvCxnSpPr/>
            <p:nvPr/>
          </p:nvCxnSpPr>
          <p:spPr>
            <a:xfrm>
              <a:off x="3098732" y="3038135"/>
              <a:ext cx="0" cy="175260"/>
            </a:xfrm>
            <a:prstGeom prst="line">
              <a:avLst/>
            </a:prstGeom>
            <a:noFill/>
            <a:ln w="9525" cap="flat" cmpd="sng" algn="ctr">
              <a:solidFill>
                <a:sysClr val="windowText" lastClr="000000"/>
              </a:solidFill>
              <a:prstDash val="solid"/>
              <a:miter lim="800000"/>
            </a:ln>
            <a:effectLst/>
          </p:spPr>
        </p:cxnSp>
      </p:grpSp>
      <p:grpSp>
        <p:nvGrpSpPr>
          <p:cNvPr id="360" name="Group 359"/>
          <p:cNvGrpSpPr/>
          <p:nvPr/>
        </p:nvGrpSpPr>
        <p:grpSpPr>
          <a:xfrm>
            <a:off x="6693184" y="3315924"/>
            <a:ext cx="165286" cy="134163"/>
            <a:chOff x="8562213" y="3036865"/>
            <a:chExt cx="459740" cy="175260"/>
          </a:xfrm>
        </p:grpSpPr>
        <p:sp>
          <p:nvSpPr>
            <p:cNvPr id="656" name="Rounded Rectangle 655"/>
            <p:cNvSpPr/>
            <p:nvPr/>
          </p:nvSpPr>
          <p:spPr>
            <a:xfrm>
              <a:off x="8562213" y="3097781"/>
              <a:ext cx="459740" cy="53430"/>
            </a:xfrm>
            <a:prstGeom prst="roundRect">
              <a:avLst>
                <a:gd name="adj" fmla="val 0"/>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57" name="Straight Connector 656"/>
            <p:cNvCxnSpPr/>
            <p:nvPr/>
          </p:nvCxnSpPr>
          <p:spPr>
            <a:xfrm>
              <a:off x="9021953" y="3036865"/>
              <a:ext cx="0" cy="175260"/>
            </a:xfrm>
            <a:prstGeom prst="line">
              <a:avLst/>
            </a:prstGeom>
            <a:noFill/>
            <a:ln w="9525" cap="flat" cmpd="sng" algn="ctr">
              <a:solidFill>
                <a:sysClr val="windowText" lastClr="000000"/>
              </a:solidFill>
              <a:prstDash val="solid"/>
              <a:miter lim="800000"/>
            </a:ln>
            <a:effectLst/>
          </p:spPr>
        </p:cxnSp>
        <p:cxnSp>
          <p:nvCxnSpPr>
            <p:cNvPr id="658" name="Straight Connector 657"/>
            <p:cNvCxnSpPr/>
            <p:nvPr/>
          </p:nvCxnSpPr>
          <p:spPr>
            <a:xfrm>
              <a:off x="8562213" y="3036865"/>
              <a:ext cx="0" cy="175260"/>
            </a:xfrm>
            <a:prstGeom prst="line">
              <a:avLst/>
            </a:prstGeom>
            <a:noFill/>
            <a:ln w="9525" cap="flat" cmpd="sng" algn="ctr">
              <a:solidFill>
                <a:sysClr val="windowText" lastClr="000000"/>
              </a:solidFill>
              <a:prstDash val="solid"/>
              <a:miter lim="800000"/>
            </a:ln>
            <a:effectLst/>
          </p:spPr>
        </p:cxnSp>
      </p:grpSp>
      <p:cxnSp>
        <p:nvCxnSpPr>
          <p:cNvPr id="361" name="Straight Connector 360"/>
          <p:cNvCxnSpPr/>
          <p:nvPr/>
        </p:nvCxnSpPr>
        <p:spPr>
          <a:xfrm>
            <a:off x="5051304" y="3553935"/>
            <a:ext cx="0" cy="844557"/>
          </a:xfrm>
          <a:prstGeom prst="line">
            <a:avLst/>
          </a:prstGeom>
          <a:noFill/>
          <a:ln w="9525" cap="flat" cmpd="sng" algn="ctr">
            <a:solidFill>
              <a:sysClr val="windowText" lastClr="000000"/>
            </a:solidFill>
            <a:prstDash val="solid"/>
            <a:miter lim="800000"/>
          </a:ln>
          <a:effectLst/>
        </p:spPr>
      </p:cxnSp>
      <p:cxnSp>
        <p:nvCxnSpPr>
          <p:cNvPr id="362" name="Straight Connector 361"/>
          <p:cNvCxnSpPr>
            <a:stCxn id="671" idx="4"/>
            <a:endCxn id="350" idx="0"/>
          </p:cNvCxnSpPr>
          <p:nvPr/>
        </p:nvCxnSpPr>
        <p:spPr>
          <a:xfrm>
            <a:off x="998653" y="2777744"/>
            <a:ext cx="0" cy="435111"/>
          </a:xfrm>
          <a:prstGeom prst="line">
            <a:avLst/>
          </a:prstGeom>
          <a:noFill/>
          <a:ln w="9525" cap="flat" cmpd="sng" algn="ctr">
            <a:solidFill>
              <a:sysClr val="windowText" lastClr="000000"/>
            </a:solidFill>
            <a:prstDash val="solid"/>
            <a:miter lim="800000"/>
          </a:ln>
          <a:effectLst/>
        </p:spPr>
      </p:cxnSp>
      <p:grpSp>
        <p:nvGrpSpPr>
          <p:cNvPr id="363" name="Group 362"/>
          <p:cNvGrpSpPr/>
          <p:nvPr/>
        </p:nvGrpSpPr>
        <p:grpSpPr>
          <a:xfrm>
            <a:off x="1794832" y="2462252"/>
            <a:ext cx="306420" cy="315491"/>
            <a:chOff x="2442330" y="1916631"/>
            <a:chExt cx="502920" cy="502920"/>
          </a:xfrm>
        </p:grpSpPr>
        <p:sp>
          <p:nvSpPr>
            <p:cNvPr id="651" name="Oval 650"/>
            <p:cNvSpPr/>
            <p:nvPr/>
          </p:nvSpPr>
          <p:spPr>
            <a:xfrm>
              <a:off x="2442330" y="1916631"/>
              <a:ext cx="502920" cy="50292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2" name="Oval 651"/>
            <p:cNvSpPr/>
            <p:nvPr/>
          </p:nvSpPr>
          <p:spPr>
            <a:xfrm>
              <a:off x="2600445" y="2074746"/>
              <a:ext cx="186690" cy="18669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3" name="Oval 652"/>
            <p:cNvSpPr/>
            <p:nvPr/>
          </p:nvSpPr>
          <p:spPr>
            <a:xfrm>
              <a:off x="2651362" y="2125663"/>
              <a:ext cx="84856" cy="84856"/>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54" name="Straight Connector 653"/>
            <p:cNvCxnSpPr>
              <a:stCxn id="651" idx="2"/>
            </p:cNvCxnSpPr>
            <p:nvPr/>
          </p:nvCxnSpPr>
          <p:spPr>
            <a:xfrm flipV="1">
              <a:off x="2442330" y="1939921"/>
              <a:ext cx="158115" cy="228170"/>
            </a:xfrm>
            <a:prstGeom prst="line">
              <a:avLst/>
            </a:prstGeom>
            <a:noFill/>
            <a:ln w="9525" cap="flat" cmpd="sng" algn="ctr">
              <a:solidFill>
                <a:sysClr val="windowText" lastClr="000000"/>
              </a:solidFill>
              <a:prstDash val="solid"/>
              <a:miter lim="800000"/>
            </a:ln>
            <a:effectLst/>
          </p:spPr>
        </p:cxnSp>
        <p:cxnSp>
          <p:nvCxnSpPr>
            <p:cNvPr id="655" name="Straight Connector 654"/>
            <p:cNvCxnSpPr>
              <a:stCxn id="651" idx="6"/>
            </p:cNvCxnSpPr>
            <p:nvPr/>
          </p:nvCxnSpPr>
          <p:spPr>
            <a:xfrm flipH="1" flipV="1">
              <a:off x="2790058" y="1940861"/>
              <a:ext cx="155192" cy="227230"/>
            </a:xfrm>
            <a:prstGeom prst="line">
              <a:avLst/>
            </a:prstGeom>
            <a:noFill/>
            <a:ln w="9525" cap="flat" cmpd="sng" algn="ctr">
              <a:solidFill>
                <a:sysClr val="windowText" lastClr="000000"/>
              </a:solidFill>
              <a:prstDash val="solid"/>
              <a:miter lim="800000"/>
            </a:ln>
            <a:effectLst/>
          </p:spPr>
        </p:cxnSp>
      </p:grpSp>
      <p:cxnSp>
        <p:nvCxnSpPr>
          <p:cNvPr id="364" name="Straight Connector 363"/>
          <p:cNvCxnSpPr>
            <a:stCxn id="651" idx="4"/>
            <a:endCxn id="349" idx="0"/>
          </p:cNvCxnSpPr>
          <p:nvPr/>
        </p:nvCxnSpPr>
        <p:spPr>
          <a:xfrm>
            <a:off x="1948042" y="2777744"/>
            <a:ext cx="2400" cy="435111"/>
          </a:xfrm>
          <a:prstGeom prst="line">
            <a:avLst/>
          </a:prstGeom>
          <a:noFill/>
          <a:ln w="9525" cap="flat" cmpd="sng" algn="ctr">
            <a:solidFill>
              <a:sysClr val="windowText" lastClr="000000"/>
            </a:solidFill>
            <a:prstDash val="solid"/>
            <a:miter lim="800000"/>
          </a:ln>
          <a:effectLst/>
        </p:spPr>
      </p:cxnSp>
      <p:grpSp>
        <p:nvGrpSpPr>
          <p:cNvPr id="365" name="Group 364"/>
          <p:cNvGrpSpPr/>
          <p:nvPr/>
        </p:nvGrpSpPr>
        <p:grpSpPr>
          <a:xfrm>
            <a:off x="2753286" y="2460308"/>
            <a:ext cx="306420" cy="315491"/>
            <a:chOff x="3731454" y="1914091"/>
            <a:chExt cx="502920" cy="502920"/>
          </a:xfrm>
        </p:grpSpPr>
        <p:sp>
          <p:nvSpPr>
            <p:cNvPr id="646" name="Oval 645"/>
            <p:cNvSpPr/>
            <p:nvPr/>
          </p:nvSpPr>
          <p:spPr>
            <a:xfrm>
              <a:off x="3731454" y="1914091"/>
              <a:ext cx="502920" cy="50292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7" name="Oval 646"/>
            <p:cNvSpPr/>
            <p:nvPr/>
          </p:nvSpPr>
          <p:spPr>
            <a:xfrm>
              <a:off x="3889569" y="2072206"/>
              <a:ext cx="186690" cy="18669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8" name="Oval 647"/>
            <p:cNvSpPr/>
            <p:nvPr/>
          </p:nvSpPr>
          <p:spPr>
            <a:xfrm>
              <a:off x="3940486" y="2123123"/>
              <a:ext cx="84856" cy="84856"/>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49" name="Straight Connector 648"/>
            <p:cNvCxnSpPr>
              <a:stCxn id="646" idx="2"/>
            </p:cNvCxnSpPr>
            <p:nvPr/>
          </p:nvCxnSpPr>
          <p:spPr>
            <a:xfrm flipV="1">
              <a:off x="3731454" y="1937381"/>
              <a:ext cx="158115" cy="228170"/>
            </a:xfrm>
            <a:prstGeom prst="line">
              <a:avLst/>
            </a:prstGeom>
            <a:noFill/>
            <a:ln w="9525" cap="flat" cmpd="sng" algn="ctr">
              <a:solidFill>
                <a:sysClr val="windowText" lastClr="000000"/>
              </a:solidFill>
              <a:prstDash val="solid"/>
              <a:miter lim="800000"/>
            </a:ln>
            <a:effectLst/>
          </p:spPr>
        </p:cxnSp>
        <p:cxnSp>
          <p:nvCxnSpPr>
            <p:cNvPr id="650" name="Straight Connector 649"/>
            <p:cNvCxnSpPr>
              <a:stCxn id="646" idx="6"/>
            </p:cNvCxnSpPr>
            <p:nvPr/>
          </p:nvCxnSpPr>
          <p:spPr>
            <a:xfrm flipH="1" flipV="1">
              <a:off x="4079182" y="1938321"/>
              <a:ext cx="155192" cy="227230"/>
            </a:xfrm>
            <a:prstGeom prst="line">
              <a:avLst/>
            </a:prstGeom>
            <a:noFill/>
            <a:ln w="9525" cap="flat" cmpd="sng" algn="ctr">
              <a:solidFill>
                <a:sysClr val="windowText" lastClr="000000"/>
              </a:solidFill>
              <a:prstDash val="solid"/>
              <a:miter lim="800000"/>
            </a:ln>
            <a:effectLst/>
          </p:spPr>
        </p:cxnSp>
      </p:grpSp>
      <p:grpSp>
        <p:nvGrpSpPr>
          <p:cNvPr id="366" name="Group 365"/>
          <p:cNvGrpSpPr/>
          <p:nvPr/>
        </p:nvGrpSpPr>
        <p:grpSpPr>
          <a:xfrm>
            <a:off x="3713277" y="2460308"/>
            <a:ext cx="306420" cy="315491"/>
            <a:chOff x="5022644" y="1914091"/>
            <a:chExt cx="502920" cy="502920"/>
          </a:xfrm>
        </p:grpSpPr>
        <p:sp>
          <p:nvSpPr>
            <p:cNvPr id="641" name="Oval 640"/>
            <p:cNvSpPr/>
            <p:nvPr/>
          </p:nvSpPr>
          <p:spPr>
            <a:xfrm>
              <a:off x="5022644" y="1914091"/>
              <a:ext cx="502920" cy="50292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2" name="Oval 641"/>
            <p:cNvSpPr/>
            <p:nvPr/>
          </p:nvSpPr>
          <p:spPr>
            <a:xfrm>
              <a:off x="5180759" y="2072206"/>
              <a:ext cx="186690" cy="18669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3" name="Oval 642"/>
            <p:cNvSpPr/>
            <p:nvPr/>
          </p:nvSpPr>
          <p:spPr>
            <a:xfrm>
              <a:off x="5231676" y="2123123"/>
              <a:ext cx="84856" cy="84856"/>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44" name="Straight Connector 643"/>
            <p:cNvCxnSpPr>
              <a:stCxn id="641" idx="2"/>
            </p:cNvCxnSpPr>
            <p:nvPr/>
          </p:nvCxnSpPr>
          <p:spPr>
            <a:xfrm flipV="1">
              <a:off x="5022644" y="1937381"/>
              <a:ext cx="158115" cy="228170"/>
            </a:xfrm>
            <a:prstGeom prst="line">
              <a:avLst/>
            </a:prstGeom>
            <a:noFill/>
            <a:ln w="9525" cap="flat" cmpd="sng" algn="ctr">
              <a:solidFill>
                <a:sysClr val="windowText" lastClr="000000"/>
              </a:solidFill>
              <a:prstDash val="solid"/>
              <a:miter lim="800000"/>
            </a:ln>
            <a:effectLst/>
          </p:spPr>
        </p:cxnSp>
        <p:cxnSp>
          <p:nvCxnSpPr>
            <p:cNvPr id="645" name="Straight Connector 644"/>
            <p:cNvCxnSpPr>
              <a:stCxn id="641" idx="6"/>
            </p:cNvCxnSpPr>
            <p:nvPr/>
          </p:nvCxnSpPr>
          <p:spPr>
            <a:xfrm flipH="1" flipV="1">
              <a:off x="5370372" y="1938321"/>
              <a:ext cx="155192" cy="227230"/>
            </a:xfrm>
            <a:prstGeom prst="line">
              <a:avLst/>
            </a:prstGeom>
            <a:noFill/>
            <a:ln w="9525" cap="flat" cmpd="sng" algn="ctr">
              <a:solidFill>
                <a:sysClr val="windowText" lastClr="000000"/>
              </a:solidFill>
              <a:prstDash val="solid"/>
              <a:miter lim="800000"/>
            </a:ln>
            <a:effectLst/>
          </p:spPr>
        </p:cxnSp>
      </p:grpSp>
      <p:cxnSp>
        <p:nvCxnSpPr>
          <p:cNvPr id="367" name="Straight Connector 366"/>
          <p:cNvCxnSpPr/>
          <p:nvPr/>
        </p:nvCxnSpPr>
        <p:spPr>
          <a:xfrm>
            <a:off x="2760213" y="2286479"/>
            <a:ext cx="146283" cy="158"/>
          </a:xfrm>
          <a:prstGeom prst="line">
            <a:avLst/>
          </a:prstGeom>
          <a:noFill/>
          <a:ln w="9525" cap="flat" cmpd="sng" algn="ctr">
            <a:solidFill>
              <a:sysClr val="windowText" lastClr="000000"/>
            </a:solidFill>
            <a:prstDash val="solid"/>
            <a:miter lim="800000"/>
          </a:ln>
          <a:effectLst/>
        </p:spPr>
      </p:cxnSp>
      <p:cxnSp>
        <p:nvCxnSpPr>
          <p:cNvPr id="368" name="Straight Connector 367"/>
          <p:cNvCxnSpPr>
            <a:endCxn id="351" idx="0"/>
          </p:cNvCxnSpPr>
          <p:nvPr/>
        </p:nvCxnSpPr>
        <p:spPr>
          <a:xfrm flipH="1">
            <a:off x="7322618" y="1760036"/>
            <a:ext cx="9844" cy="1448947"/>
          </a:xfrm>
          <a:prstGeom prst="line">
            <a:avLst/>
          </a:prstGeom>
          <a:noFill/>
          <a:ln w="9525" cap="flat" cmpd="sng" algn="ctr">
            <a:solidFill>
              <a:sysClr val="windowText" lastClr="000000"/>
            </a:solidFill>
            <a:prstDash val="solid"/>
            <a:miter lim="800000"/>
          </a:ln>
          <a:effectLst/>
        </p:spPr>
      </p:cxnSp>
      <p:grpSp>
        <p:nvGrpSpPr>
          <p:cNvPr id="369" name="Group 368"/>
          <p:cNvGrpSpPr/>
          <p:nvPr/>
        </p:nvGrpSpPr>
        <p:grpSpPr>
          <a:xfrm>
            <a:off x="7177127" y="2454492"/>
            <a:ext cx="306420" cy="315491"/>
            <a:chOff x="9113729" y="1911551"/>
            <a:chExt cx="502920" cy="502920"/>
          </a:xfrm>
        </p:grpSpPr>
        <p:sp>
          <p:nvSpPr>
            <p:cNvPr id="636" name="Oval 635"/>
            <p:cNvSpPr/>
            <p:nvPr/>
          </p:nvSpPr>
          <p:spPr>
            <a:xfrm>
              <a:off x="9113729" y="1911551"/>
              <a:ext cx="502920" cy="50292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7" name="Oval 636"/>
            <p:cNvSpPr/>
            <p:nvPr/>
          </p:nvSpPr>
          <p:spPr>
            <a:xfrm>
              <a:off x="9271844" y="2069666"/>
              <a:ext cx="186690" cy="18669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8" name="Oval 637"/>
            <p:cNvSpPr/>
            <p:nvPr/>
          </p:nvSpPr>
          <p:spPr>
            <a:xfrm>
              <a:off x="9322761" y="2120583"/>
              <a:ext cx="84856" cy="84856"/>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39" name="Straight Connector 638"/>
            <p:cNvCxnSpPr>
              <a:stCxn id="636" idx="2"/>
            </p:cNvCxnSpPr>
            <p:nvPr/>
          </p:nvCxnSpPr>
          <p:spPr>
            <a:xfrm flipV="1">
              <a:off x="9113729" y="1934841"/>
              <a:ext cx="158115" cy="228170"/>
            </a:xfrm>
            <a:prstGeom prst="line">
              <a:avLst/>
            </a:prstGeom>
            <a:noFill/>
            <a:ln w="9525" cap="flat" cmpd="sng" algn="ctr">
              <a:solidFill>
                <a:sysClr val="windowText" lastClr="000000"/>
              </a:solidFill>
              <a:prstDash val="solid"/>
              <a:miter lim="800000"/>
            </a:ln>
            <a:effectLst/>
          </p:spPr>
        </p:cxnSp>
        <p:cxnSp>
          <p:nvCxnSpPr>
            <p:cNvPr id="640" name="Straight Connector 639"/>
            <p:cNvCxnSpPr>
              <a:stCxn id="636" idx="6"/>
            </p:cNvCxnSpPr>
            <p:nvPr/>
          </p:nvCxnSpPr>
          <p:spPr>
            <a:xfrm flipH="1" flipV="1">
              <a:off x="9461457" y="1935781"/>
              <a:ext cx="155192" cy="227230"/>
            </a:xfrm>
            <a:prstGeom prst="line">
              <a:avLst/>
            </a:prstGeom>
            <a:noFill/>
            <a:ln w="9525" cap="flat" cmpd="sng" algn="ctr">
              <a:solidFill>
                <a:sysClr val="windowText" lastClr="000000"/>
              </a:solidFill>
              <a:prstDash val="solid"/>
              <a:miter lim="800000"/>
            </a:ln>
            <a:effectLst/>
          </p:spPr>
        </p:cxnSp>
      </p:grpSp>
      <p:cxnSp>
        <p:nvCxnSpPr>
          <p:cNvPr id="370" name="Straight Connector 369"/>
          <p:cNvCxnSpPr>
            <a:endCxn id="352" idx="0"/>
          </p:cNvCxnSpPr>
          <p:nvPr/>
        </p:nvCxnSpPr>
        <p:spPr>
          <a:xfrm flipH="1">
            <a:off x="8155356" y="1780179"/>
            <a:ext cx="9481" cy="1437535"/>
          </a:xfrm>
          <a:prstGeom prst="line">
            <a:avLst/>
          </a:prstGeom>
          <a:noFill/>
          <a:ln w="9525" cap="flat" cmpd="sng" algn="ctr">
            <a:solidFill>
              <a:sysClr val="windowText" lastClr="000000"/>
            </a:solidFill>
            <a:prstDash val="solid"/>
            <a:miter lim="800000"/>
          </a:ln>
          <a:effectLst/>
        </p:spPr>
      </p:cxnSp>
      <p:grpSp>
        <p:nvGrpSpPr>
          <p:cNvPr id="371" name="Group 370"/>
          <p:cNvGrpSpPr/>
          <p:nvPr/>
        </p:nvGrpSpPr>
        <p:grpSpPr>
          <a:xfrm>
            <a:off x="8009541" y="2444017"/>
            <a:ext cx="306420" cy="315491"/>
            <a:chOff x="10233328" y="1897868"/>
            <a:chExt cx="502920" cy="502920"/>
          </a:xfrm>
        </p:grpSpPr>
        <p:sp>
          <p:nvSpPr>
            <p:cNvPr id="631" name="Oval 630"/>
            <p:cNvSpPr/>
            <p:nvPr/>
          </p:nvSpPr>
          <p:spPr>
            <a:xfrm>
              <a:off x="10233328" y="1897868"/>
              <a:ext cx="502920" cy="50292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2" name="Oval 631"/>
            <p:cNvSpPr/>
            <p:nvPr/>
          </p:nvSpPr>
          <p:spPr>
            <a:xfrm>
              <a:off x="10391443" y="2055983"/>
              <a:ext cx="186690" cy="18669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3" name="Oval 632"/>
            <p:cNvSpPr/>
            <p:nvPr/>
          </p:nvSpPr>
          <p:spPr>
            <a:xfrm>
              <a:off x="10442360" y="2106900"/>
              <a:ext cx="84856" cy="84856"/>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34" name="Straight Connector 633"/>
            <p:cNvCxnSpPr>
              <a:stCxn id="631" idx="2"/>
            </p:cNvCxnSpPr>
            <p:nvPr/>
          </p:nvCxnSpPr>
          <p:spPr>
            <a:xfrm flipV="1">
              <a:off x="10233328" y="1921158"/>
              <a:ext cx="158115" cy="228170"/>
            </a:xfrm>
            <a:prstGeom prst="line">
              <a:avLst/>
            </a:prstGeom>
            <a:noFill/>
            <a:ln w="9525" cap="flat" cmpd="sng" algn="ctr">
              <a:solidFill>
                <a:sysClr val="windowText" lastClr="000000"/>
              </a:solidFill>
              <a:prstDash val="solid"/>
              <a:miter lim="800000"/>
            </a:ln>
            <a:effectLst/>
          </p:spPr>
        </p:cxnSp>
        <p:cxnSp>
          <p:nvCxnSpPr>
            <p:cNvPr id="635" name="Straight Connector 634"/>
            <p:cNvCxnSpPr>
              <a:stCxn id="631" idx="6"/>
            </p:cNvCxnSpPr>
            <p:nvPr/>
          </p:nvCxnSpPr>
          <p:spPr>
            <a:xfrm flipH="1" flipV="1">
              <a:off x="10581056" y="1922098"/>
              <a:ext cx="155192" cy="227230"/>
            </a:xfrm>
            <a:prstGeom prst="line">
              <a:avLst/>
            </a:prstGeom>
            <a:noFill/>
            <a:ln w="9525" cap="flat" cmpd="sng" algn="ctr">
              <a:solidFill>
                <a:sysClr val="windowText" lastClr="000000"/>
              </a:solidFill>
              <a:prstDash val="solid"/>
              <a:miter lim="800000"/>
            </a:ln>
            <a:effectLst/>
          </p:spPr>
        </p:cxnSp>
      </p:grpSp>
      <p:sp>
        <p:nvSpPr>
          <p:cNvPr id="372" name="TextBox 223"/>
          <p:cNvSpPr txBox="1"/>
          <p:nvPr/>
        </p:nvSpPr>
        <p:spPr>
          <a:xfrm>
            <a:off x="1376360" y="961374"/>
            <a:ext cx="2476519"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mn-cs"/>
              </a:rPr>
              <a:t>Upstream Differential Pumping System</a:t>
            </a:r>
          </a:p>
        </p:txBody>
      </p:sp>
      <p:sp>
        <p:nvSpPr>
          <p:cNvPr id="373" name="TextBox 224"/>
          <p:cNvSpPr txBox="1"/>
          <p:nvPr/>
        </p:nvSpPr>
        <p:spPr>
          <a:xfrm>
            <a:off x="6736488" y="942799"/>
            <a:ext cx="1961368"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mn-cs"/>
              </a:rPr>
              <a:t>Downstream Differential Pumping System</a:t>
            </a:r>
          </a:p>
        </p:txBody>
      </p:sp>
      <p:sp>
        <p:nvSpPr>
          <p:cNvPr id="374" name="TextBox 225"/>
          <p:cNvSpPr txBox="1"/>
          <p:nvPr/>
        </p:nvSpPr>
        <p:spPr>
          <a:xfrm>
            <a:off x="5131930" y="1933160"/>
            <a:ext cx="160616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mn-cs"/>
              </a:rPr>
              <a:t>Experimental Area</a:t>
            </a:r>
          </a:p>
        </p:txBody>
      </p:sp>
      <p:grpSp>
        <p:nvGrpSpPr>
          <p:cNvPr id="375" name="Group 374"/>
          <p:cNvGrpSpPr/>
          <p:nvPr/>
        </p:nvGrpSpPr>
        <p:grpSpPr>
          <a:xfrm>
            <a:off x="6969042" y="3559094"/>
            <a:ext cx="693552" cy="640206"/>
            <a:chOff x="8833853" y="3354526"/>
            <a:chExt cx="932830" cy="836320"/>
          </a:xfrm>
        </p:grpSpPr>
        <p:sp>
          <p:nvSpPr>
            <p:cNvPr id="627" name="Oval 626"/>
            <p:cNvSpPr/>
            <p:nvPr/>
          </p:nvSpPr>
          <p:spPr>
            <a:xfrm>
              <a:off x="8833853" y="3961494"/>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Calibri" panose="020F0502020204030204"/>
                  <a:ea typeface="+mn-ea"/>
                  <a:cs typeface="+mn-cs"/>
                </a:rPr>
                <a:t>P</a:t>
              </a:r>
            </a:p>
          </p:txBody>
        </p:sp>
        <p:sp>
          <p:nvSpPr>
            <p:cNvPr id="628" name="Oval 627"/>
            <p:cNvSpPr/>
            <p:nvPr/>
          </p:nvSpPr>
          <p:spPr>
            <a:xfrm>
              <a:off x="9537331" y="3961494"/>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tIns="0" rIns="0" bIns="0"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IG</a:t>
              </a:r>
            </a:p>
          </p:txBody>
        </p:sp>
        <p:cxnSp>
          <p:nvCxnSpPr>
            <p:cNvPr id="629" name="Straight Connector 628"/>
            <p:cNvCxnSpPr/>
            <p:nvPr/>
          </p:nvCxnSpPr>
          <p:spPr>
            <a:xfrm flipH="1">
              <a:off x="9300879" y="3354526"/>
              <a:ext cx="9146" cy="722210"/>
            </a:xfrm>
            <a:prstGeom prst="line">
              <a:avLst/>
            </a:prstGeom>
            <a:noFill/>
            <a:ln w="9525" cap="flat" cmpd="sng" algn="ctr">
              <a:solidFill>
                <a:sysClr val="windowText" lastClr="000000"/>
              </a:solidFill>
              <a:prstDash val="solid"/>
              <a:miter lim="800000"/>
            </a:ln>
            <a:effectLst/>
          </p:spPr>
        </p:cxnSp>
        <p:cxnSp>
          <p:nvCxnSpPr>
            <p:cNvPr id="630" name="Straight Connector 629"/>
            <p:cNvCxnSpPr>
              <a:stCxn id="627" idx="6"/>
              <a:endCxn id="628" idx="2"/>
            </p:cNvCxnSpPr>
            <p:nvPr/>
          </p:nvCxnSpPr>
          <p:spPr>
            <a:xfrm>
              <a:off x="9063205" y="4076170"/>
              <a:ext cx="474126" cy="0"/>
            </a:xfrm>
            <a:prstGeom prst="line">
              <a:avLst/>
            </a:prstGeom>
            <a:noFill/>
            <a:ln w="9525" cap="flat" cmpd="sng" algn="ctr">
              <a:solidFill>
                <a:sysClr val="windowText" lastClr="000000"/>
              </a:solidFill>
              <a:prstDash val="solid"/>
              <a:miter lim="800000"/>
            </a:ln>
            <a:effectLst/>
          </p:spPr>
        </p:cxnSp>
      </p:grpSp>
      <p:cxnSp>
        <p:nvCxnSpPr>
          <p:cNvPr id="376" name="Elbow Connector 375"/>
          <p:cNvCxnSpPr>
            <a:endCxn id="651" idx="0"/>
          </p:cNvCxnSpPr>
          <p:nvPr/>
        </p:nvCxnSpPr>
        <p:spPr>
          <a:xfrm rot="10800000" flipV="1">
            <a:off x="1948043" y="2286479"/>
            <a:ext cx="643733" cy="175773"/>
          </a:xfrm>
          <a:prstGeom prst="bentConnector2">
            <a:avLst/>
          </a:prstGeom>
          <a:noFill/>
          <a:ln w="9525" cap="flat" cmpd="sng" algn="ctr">
            <a:solidFill>
              <a:sysClr val="windowText" lastClr="000000"/>
            </a:solidFill>
            <a:prstDash val="solid"/>
            <a:miter lim="800000"/>
          </a:ln>
          <a:effectLst/>
        </p:spPr>
      </p:cxnSp>
      <p:cxnSp>
        <p:nvCxnSpPr>
          <p:cNvPr id="377" name="Elbow Connector 376"/>
          <p:cNvCxnSpPr/>
          <p:nvPr/>
        </p:nvCxnSpPr>
        <p:spPr>
          <a:xfrm rot="10800000" flipV="1">
            <a:off x="2282862" y="2286480"/>
            <a:ext cx="308914" cy="475535"/>
          </a:xfrm>
          <a:prstGeom prst="bentConnector2">
            <a:avLst/>
          </a:prstGeom>
          <a:noFill/>
          <a:ln w="9525" cap="flat" cmpd="sng" algn="ctr">
            <a:solidFill>
              <a:sysClr val="windowText" lastClr="000000"/>
            </a:solidFill>
            <a:prstDash val="solid"/>
            <a:miter lim="800000"/>
          </a:ln>
          <a:effectLst/>
        </p:spPr>
      </p:cxnSp>
      <p:cxnSp>
        <p:nvCxnSpPr>
          <p:cNvPr id="378" name="Elbow Connector 377"/>
          <p:cNvCxnSpPr>
            <a:endCxn id="348" idx="1"/>
          </p:cNvCxnSpPr>
          <p:nvPr/>
        </p:nvCxnSpPr>
        <p:spPr>
          <a:xfrm rot="16200000" flipH="1">
            <a:off x="2368121" y="2850180"/>
            <a:ext cx="328671" cy="499188"/>
          </a:xfrm>
          <a:prstGeom prst="bentConnector3">
            <a:avLst>
              <a:gd name="adj1" fmla="val 92659"/>
            </a:avLst>
          </a:prstGeom>
          <a:noFill/>
          <a:ln w="9525" cap="flat" cmpd="sng" algn="ctr">
            <a:solidFill>
              <a:sysClr val="windowText" lastClr="000000"/>
            </a:solidFill>
            <a:prstDash val="solid"/>
            <a:miter lim="800000"/>
          </a:ln>
          <a:effectLst/>
        </p:spPr>
      </p:cxnSp>
      <p:cxnSp>
        <p:nvCxnSpPr>
          <p:cNvPr id="379" name="Elbow Connector 378"/>
          <p:cNvCxnSpPr>
            <a:stCxn id="380" idx="4"/>
            <a:endCxn id="671" idx="0"/>
          </p:cNvCxnSpPr>
          <p:nvPr/>
        </p:nvCxnSpPr>
        <p:spPr>
          <a:xfrm rot="5400000" flipH="1">
            <a:off x="1009667" y="2451238"/>
            <a:ext cx="799800" cy="821830"/>
          </a:xfrm>
          <a:prstGeom prst="bentConnector5">
            <a:avLst>
              <a:gd name="adj1" fmla="val 787"/>
              <a:gd name="adj2" fmla="val 58811"/>
              <a:gd name="adj3" fmla="val 121880"/>
            </a:avLst>
          </a:prstGeom>
          <a:noFill/>
          <a:ln w="38100" cap="flat" cmpd="sng" algn="ctr">
            <a:solidFill>
              <a:srgbClr val="FF0000"/>
            </a:solidFill>
            <a:prstDash val="solid"/>
            <a:miter lim="800000"/>
            <a:headEnd type="triangle" w="med" len="med"/>
            <a:tailEnd type="none" w="med" len="med"/>
          </a:ln>
          <a:effectLst/>
        </p:spPr>
      </p:cxnSp>
      <p:sp>
        <p:nvSpPr>
          <p:cNvPr id="380" name="Oval 379"/>
          <p:cNvSpPr/>
          <p:nvPr/>
        </p:nvSpPr>
        <p:spPr>
          <a:xfrm>
            <a:off x="1718855" y="3086226"/>
            <a:ext cx="203254" cy="175828"/>
          </a:xfrm>
          <a:prstGeom prst="ellipse">
            <a:avLst/>
          </a:prstGeom>
          <a:no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1" name="Oval 380"/>
          <p:cNvSpPr/>
          <p:nvPr/>
        </p:nvSpPr>
        <p:spPr>
          <a:xfrm>
            <a:off x="3800386" y="3181927"/>
            <a:ext cx="203254" cy="175828"/>
          </a:xfrm>
          <a:prstGeom prst="ellipse">
            <a:avLst/>
          </a:prstGeom>
          <a:no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2" name="Oval 381"/>
          <p:cNvSpPr/>
          <p:nvPr/>
        </p:nvSpPr>
        <p:spPr>
          <a:xfrm>
            <a:off x="1832164" y="3202888"/>
            <a:ext cx="203254" cy="175828"/>
          </a:xfrm>
          <a:prstGeom prst="ellipse">
            <a:avLst/>
          </a:prstGeom>
          <a:no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3" name="Oval 382"/>
          <p:cNvSpPr/>
          <p:nvPr/>
        </p:nvSpPr>
        <p:spPr>
          <a:xfrm>
            <a:off x="3607980" y="3088110"/>
            <a:ext cx="156301" cy="184161"/>
          </a:xfrm>
          <a:prstGeom prst="ellipse">
            <a:avLst/>
          </a:prstGeom>
          <a:no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84" name="Elbow Connector 383"/>
          <p:cNvCxnSpPr>
            <a:stCxn id="383" idx="5"/>
            <a:endCxn id="646" idx="0"/>
          </p:cNvCxnSpPr>
          <p:nvPr/>
        </p:nvCxnSpPr>
        <p:spPr>
          <a:xfrm rot="5400000" flipH="1">
            <a:off x="2931447" y="2435357"/>
            <a:ext cx="784993" cy="834895"/>
          </a:xfrm>
          <a:prstGeom prst="bentConnector5">
            <a:avLst>
              <a:gd name="adj1" fmla="val -1122"/>
              <a:gd name="adj2" fmla="val 61028"/>
              <a:gd name="adj3" fmla="val 122292"/>
            </a:avLst>
          </a:prstGeom>
          <a:noFill/>
          <a:ln w="9525" cap="flat" cmpd="sng" algn="ctr">
            <a:solidFill>
              <a:sysClr val="windowText" lastClr="000000"/>
            </a:solidFill>
            <a:prstDash val="solid"/>
            <a:miter lim="800000"/>
          </a:ln>
          <a:effectLst/>
        </p:spPr>
      </p:cxnSp>
      <p:grpSp>
        <p:nvGrpSpPr>
          <p:cNvPr id="385" name="Group 384"/>
          <p:cNvGrpSpPr/>
          <p:nvPr/>
        </p:nvGrpSpPr>
        <p:grpSpPr>
          <a:xfrm>
            <a:off x="2626255" y="1298351"/>
            <a:ext cx="652526" cy="568757"/>
            <a:chOff x="3560597" y="396193"/>
            <a:chExt cx="877650" cy="742984"/>
          </a:xfrm>
        </p:grpSpPr>
        <p:grpSp>
          <p:nvGrpSpPr>
            <p:cNvPr id="614" name="Group 613"/>
            <p:cNvGrpSpPr/>
            <p:nvPr/>
          </p:nvGrpSpPr>
          <p:grpSpPr>
            <a:xfrm>
              <a:off x="4026111" y="396193"/>
              <a:ext cx="412136" cy="412136"/>
              <a:chOff x="4026111" y="396193"/>
              <a:chExt cx="412136" cy="412136"/>
            </a:xfrm>
          </p:grpSpPr>
          <p:grpSp>
            <p:nvGrpSpPr>
              <p:cNvPr id="621" name="Group 620"/>
              <p:cNvGrpSpPr/>
              <p:nvPr/>
            </p:nvGrpSpPr>
            <p:grpSpPr>
              <a:xfrm>
                <a:off x="4026111" y="396193"/>
                <a:ext cx="412136" cy="412136"/>
                <a:chOff x="4026111" y="396193"/>
                <a:chExt cx="502920" cy="502920"/>
              </a:xfrm>
            </p:grpSpPr>
            <p:sp>
              <p:nvSpPr>
                <p:cNvPr id="625" name="Oval 624"/>
                <p:cNvSpPr/>
                <p:nvPr/>
              </p:nvSpPr>
              <p:spPr>
                <a:xfrm>
                  <a:off x="4026111" y="396193"/>
                  <a:ext cx="502920" cy="50292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26" name="Straight Connector 625"/>
                <p:cNvCxnSpPr/>
                <p:nvPr/>
              </p:nvCxnSpPr>
              <p:spPr>
                <a:xfrm flipV="1">
                  <a:off x="4277571" y="503108"/>
                  <a:ext cx="0" cy="289095"/>
                </a:xfrm>
                <a:prstGeom prst="line">
                  <a:avLst/>
                </a:prstGeom>
                <a:noFill/>
                <a:ln w="9525" cap="flat" cmpd="sng" algn="ctr">
                  <a:solidFill>
                    <a:sysClr val="windowText" lastClr="000000"/>
                  </a:solidFill>
                  <a:prstDash val="solid"/>
                  <a:miter lim="800000"/>
                </a:ln>
                <a:effectLst/>
              </p:spPr>
            </p:cxnSp>
          </p:grpSp>
          <p:grpSp>
            <p:nvGrpSpPr>
              <p:cNvPr id="622" name="Group 621"/>
              <p:cNvGrpSpPr/>
              <p:nvPr/>
            </p:nvGrpSpPr>
            <p:grpSpPr>
              <a:xfrm>
                <a:off x="4108354" y="478436"/>
                <a:ext cx="247650" cy="247650"/>
                <a:chOff x="4108354" y="478436"/>
                <a:chExt cx="247650" cy="247650"/>
              </a:xfrm>
            </p:grpSpPr>
            <p:sp>
              <p:nvSpPr>
                <p:cNvPr id="623" name="Arc 622"/>
                <p:cNvSpPr/>
                <p:nvPr/>
              </p:nvSpPr>
              <p:spPr>
                <a:xfrm>
                  <a:off x="4108354" y="478436"/>
                  <a:ext cx="247650" cy="247650"/>
                </a:xfrm>
                <a:prstGeom prst="arc">
                  <a:avLst>
                    <a:gd name="adj1" fmla="val 14548751"/>
                    <a:gd name="adj2" fmla="val 17918538"/>
                  </a:avLst>
                </a:prstGeom>
                <a:noFill/>
                <a:ln w="9525" cap="flat" cmpd="sng" algn="ctr">
                  <a:solidFill>
                    <a:sysClr val="windowText" lastClr="000000"/>
                  </a:solidFill>
                  <a:prstDash val="solid"/>
                  <a:miter lim="800000"/>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4" name="Arc 623"/>
                <p:cNvSpPr/>
                <p:nvPr/>
              </p:nvSpPr>
              <p:spPr>
                <a:xfrm rot="10800000">
                  <a:off x="4108354" y="478436"/>
                  <a:ext cx="247650" cy="247650"/>
                </a:xfrm>
                <a:prstGeom prst="arc">
                  <a:avLst>
                    <a:gd name="adj1" fmla="val 14548751"/>
                    <a:gd name="adj2" fmla="val 17918538"/>
                  </a:avLst>
                </a:prstGeom>
                <a:noFill/>
                <a:ln w="9525" cap="flat" cmpd="sng" algn="ctr">
                  <a:solidFill>
                    <a:sysClr val="windowText" lastClr="000000"/>
                  </a:solidFill>
                  <a:prstDash val="solid"/>
                  <a:miter lim="800000"/>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615" name="Oval 614"/>
            <p:cNvSpPr/>
            <p:nvPr/>
          </p:nvSpPr>
          <p:spPr>
            <a:xfrm>
              <a:off x="3560597" y="909825"/>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P</a:t>
              </a:r>
            </a:p>
          </p:txBody>
        </p:sp>
        <p:cxnSp>
          <p:nvCxnSpPr>
            <p:cNvPr id="616" name="Straight Connector 615"/>
            <p:cNvCxnSpPr>
              <a:stCxn id="615" idx="6"/>
              <a:endCxn id="619" idx="3"/>
            </p:cNvCxnSpPr>
            <p:nvPr/>
          </p:nvCxnSpPr>
          <p:spPr>
            <a:xfrm>
              <a:off x="3789949" y="1024501"/>
              <a:ext cx="322808" cy="1112"/>
            </a:xfrm>
            <a:prstGeom prst="line">
              <a:avLst/>
            </a:prstGeom>
            <a:noFill/>
            <a:ln w="9525" cap="flat" cmpd="sng" algn="ctr">
              <a:solidFill>
                <a:sysClr val="windowText" lastClr="000000"/>
              </a:solidFill>
              <a:prstDash val="solid"/>
              <a:miter lim="800000"/>
            </a:ln>
            <a:effectLst/>
          </p:spPr>
        </p:cxnSp>
        <p:grpSp>
          <p:nvGrpSpPr>
            <p:cNvPr id="617" name="Group 616"/>
            <p:cNvGrpSpPr/>
            <p:nvPr/>
          </p:nvGrpSpPr>
          <p:grpSpPr>
            <a:xfrm>
              <a:off x="4112757" y="909946"/>
              <a:ext cx="178829" cy="177664"/>
              <a:chOff x="4112757" y="909946"/>
              <a:chExt cx="178829" cy="252177"/>
            </a:xfrm>
          </p:grpSpPr>
          <p:sp>
            <p:nvSpPr>
              <p:cNvPr id="619" name="Isosceles Triangle 618"/>
              <p:cNvSpPr/>
              <p:nvPr/>
            </p:nvSpPr>
            <p:spPr>
              <a:xfrm rot="5400000">
                <a:off x="4082334" y="1016547"/>
                <a:ext cx="175999" cy="115153"/>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0" name="Isosceles Triangle 619"/>
              <p:cNvSpPr/>
              <p:nvPr/>
            </p:nvSpPr>
            <p:spPr>
              <a:xfrm rot="10800000">
                <a:off x="4167591" y="909946"/>
                <a:ext cx="123995" cy="163449"/>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618" name="Straight Connector 617"/>
            <p:cNvCxnSpPr>
              <a:stCxn id="620" idx="3"/>
              <a:endCxn id="625" idx="4"/>
            </p:cNvCxnSpPr>
            <p:nvPr/>
          </p:nvCxnSpPr>
          <p:spPr>
            <a:xfrm flipV="1">
              <a:off x="4229588" y="808329"/>
              <a:ext cx="2591" cy="101617"/>
            </a:xfrm>
            <a:prstGeom prst="line">
              <a:avLst/>
            </a:prstGeom>
            <a:noFill/>
            <a:ln w="9525" cap="flat" cmpd="sng" algn="ctr">
              <a:solidFill>
                <a:sysClr val="windowText" lastClr="000000"/>
              </a:solidFill>
              <a:prstDash val="solid"/>
              <a:miter lim="800000"/>
            </a:ln>
            <a:effectLst/>
          </p:spPr>
        </p:cxnSp>
      </p:grpSp>
      <p:grpSp>
        <p:nvGrpSpPr>
          <p:cNvPr id="386" name="Group 385"/>
          <p:cNvGrpSpPr/>
          <p:nvPr/>
        </p:nvGrpSpPr>
        <p:grpSpPr>
          <a:xfrm>
            <a:off x="3562616" y="1282936"/>
            <a:ext cx="652526" cy="568757"/>
            <a:chOff x="4820005" y="376055"/>
            <a:chExt cx="877650" cy="742984"/>
          </a:xfrm>
        </p:grpSpPr>
        <p:grpSp>
          <p:nvGrpSpPr>
            <p:cNvPr id="601" name="Group 600"/>
            <p:cNvGrpSpPr/>
            <p:nvPr/>
          </p:nvGrpSpPr>
          <p:grpSpPr>
            <a:xfrm>
              <a:off x="5285519" y="376055"/>
              <a:ext cx="412136" cy="412136"/>
              <a:chOff x="5285519" y="376055"/>
              <a:chExt cx="412136" cy="412136"/>
            </a:xfrm>
          </p:grpSpPr>
          <p:grpSp>
            <p:nvGrpSpPr>
              <p:cNvPr id="608" name="Group 607"/>
              <p:cNvGrpSpPr/>
              <p:nvPr/>
            </p:nvGrpSpPr>
            <p:grpSpPr>
              <a:xfrm>
                <a:off x="5285519" y="376055"/>
                <a:ext cx="412136" cy="412136"/>
                <a:chOff x="5285519" y="376055"/>
                <a:chExt cx="502920" cy="502920"/>
              </a:xfrm>
            </p:grpSpPr>
            <p:sp>
              <p:nvSpPr>
                <p:cNvPr id="612" name="Oval 611"/>
                <p:cNvSpPr/>
                <p:nvPr/>
              </p:nvSpPr>
              <p:spPr>
                <a:xfrm>
                  <a:off x="5285519" y="376055"/>
                  <a:ext cx="502920" cy="50292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13" name="Straight Connector 612"/>
                <p:cNvCxnSpPr/>
                <p:nvPr/>
              </p:nvCxnSpPr>
              <p:spPr>
                <a:xfrm flipV="1">
                  <a:off x="5536979" y="482970"/>
                  <a:ext cx="0" cy="289095"/>
                </a:xfrm>
                <a:prstGeom prst="line">
                  <a:avLst/>
                </a:prstGeom>
                <a:noFill/>
                <a:ln w="9525" cap="flat" cmpd="sng" algn="ctr">
                  <a:solidFill>
                    <a:sysClr val="windowText" lastClr="000000"/>
                  </a:solidFill>
                  <a:prstDash val="solid"/>
                  <a:miter lim="800000"/>
                </a:ln>
                <a:effectLst/>
              </p:spPr>
            </p:cxnSp>
          </p:grpSp>
          <p:grpSp>
            <p:nvGrpSpPr>
              <p:cNvPr id="609" name="Group 608"/>
              <p:cNvGrpSpPr/>
              <p:nvPr/>
            </p:nvGrpSpPr>
            <p:grpSpPr>
              <a:xfrm>
                <a:off x="5367762" y="458298"/>
                <a:ext cx="247650" cy="247650"/>
                <a:chOff x="5367762" y="458298"/>
                <a:chExt cx="247650" cy="247650"/>
              </a:xfrm>
            </p:grpSpPr>
            <p:sp>
              <p:nvSpPr>
                <p:cNvPr id="610" name="Arc 609"/>
                <p:cNvSpPr/>
                <p:nvPr/>
              </p:nvSpPr>
              <p:spPr>
                <a:xfrm>
                  <a:off x="5367762" y="458298"/>
                  <a:ext cx="247650" cy="247650"/>
                </a:xfrm>
                <a:prstGeom prst="arc">
                  <a:avLst>
                    <a:gd name="adj1" fmla="val 14548751"/>
                    <a:gd name="adj2" fmla="val 17918538"/>
                  </a:avLst>
                </a:prstGeom>
                <a:noFill/>
                <a:ln w="9525" cap="flat" cmpd="sng" algn="ctr">
                  <a:solidFill>
                    <a:sysClr val="windowText" lastClr="000000"/>
                  </a:solidFill>
                  <a:prstDash val="solid"/>
                  <a:miter lim="800000"/>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1" name="Arc 610"/>
                <p:cNvSpPr/>
                <p:nvPr/>
              </p:nvSpPr>
              <p:spPr>
                <a:xfrm rot="10800000">
                  <a:off x="5367762" y="458298"/>
                  <a:ext cx="247650" cy="247650"/>
                </a:xfrm>
                <a:prstGeom prst="arc">
                  <a:avLst>
                    <a:gd name="adj1" fmla="val 14548751"/>
                    <a:gd name="adj2" fmla="val 17918538"/>
                  </a:avLst>
                </a:prstGeom>
                <a:noFill/>
                <a:ln w="9525" cap="flat" cmpd="sng" algn="ctr">
                  <a:solidFill>
                    <a:sysClr val="windowText" lastClr="000000"/>
                  </a:solidFill>
                  <a:prstDash val="solid"/>
                  <a:miter lim="800000"/>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602" name="Oval 601"/>
            <p:cNvSpPr/>
            <p:nvPr/>
          </p:nvSpPr>
          <p:spPr>
            <a:xfrm>
              <a:off x="4820005" y="889687"/>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Calibri" panose="020F0502020204030204"/>
                  <a:ea typeface="+mn-ea"/>
                  <a:cs typeface="+mn-cs"/>
                </a:rPr>
                <a:t>P</a:t>
              </a:r>
            </a:p>
          </p:txBody>
        </p:sp>
        <p:cxnSp>
          <p:nvCxnSpPr>
            <p:cNvPr id="603" name="Straight Connector 602"/>
            <p:cNvCxnSpPr>
              <a:stCxn id="602" idx="6"/>
              <a:endCxn id="606" idx="3"/>
            </p:cNvCxnSpPr>
            <p:nvPr/>
          </p:nvCxnSpPr>
          <p:spPr>
            <a:xfrm>
              <a:off x="5049357" y="1004363"/>
              <a:ext cx="322808" cy="1112"/>
            </a:xfrm>
            <a:prstGeom prst="line">
              <a:avLst/>
            </a:prstGeom>
            <a:noFill/>
            <a:ln w="9525" cap="flat" cmpd="sng" algn="ctr">
              <a:solidFill>
                <a:sysClr val="windowText" lastClr="000000"/>
              </a:solidFill>
              <a:prstDash val="solid"/>
              <a:miter lim="800000"/>
            </a:ln>
            <a:effectLst/>
          </p:spPr>
        </p:cxnSp>
        <p:grpSp>
          <p:nvGrpSpPr>
            <p:cNvPr id="604" name="Group 603"/>
            <p:cNvGrpSpPr/>
            <p:nvPr/>
          </p:nvGrpSpPr>
          <p:grpSpPr>
            <a:xfrm>
              <a:off x="5372165" y="889808"/>
              <a:ext cx="178829" cy="177664"/>
              <a:chOff x="5372165" y="889808"/>
              <a:chExt cx="178829" cy="252177"/>
            </a:xfrm>
          </p:grpSpPr>
          <p:sp>
            <p:nvSpPr>
              <p:cNvPr id="606" name="Isosceles Triangle 605"/>
              <p:cNvSpPr/>
              <p:nvPr/>
            </p:nvSpPr>
            <p:spPr>
              <a:xfrm rot="5400000">
                <a:off x="5341742" y="996409"/>
                <a:ext cx="175999" cy="115153"/>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7" name="Isosceles Triangle 606"/>
              <p:cNvSpPr/>
              <p:nvPr/>
            </p:nvSpPr>
            <p:spPr>
              <a:xfrm rot="10800000">
                <a:off x="5426999" y="889808"/>
                <a:ext cx="123995" cy="163449"/>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605" name="Straight Connector 604"/>
            <p:cNvCxnSpPr>
              <a:stCxn id="607" idx="3"/>
              <a:endCxn id="612" idx="4"/>
            </p:cNvCxnSpPr>
            <p:nvPr/>
          </p:nvCxnSpPr>
          <p:spPr>
            <a:xfrm flipV="1">
              <a:off x="5488996" y="788191"/>
              <a:ext cx="2591" cy="101617"/>
            </a:xfrm>
            <a:prstGeom prst="line">
              <a:avLst/>
            </a:prstGeom>
            <a:noFill/>
            <a:ln w="9525" cap="flat" cmpd="sng" algn="ctr">
              <a:solidFill>
                <a:sysClr val="windowText" lastClr="000000"/>
              </a:solidFill>
              <a:prstDash val="solid"/>
              <a:miter lim="800000"/>
            </a:ln>
            <a:effectLst/>
          </p:spPr>
        </p:cxnSp>
      </p:grpSp>
      <p:grpSp>
        <p:nvGrpSpPr>
          <p:cNvPr id="387" name="Group 386"/>
          <p:cNvGrpSpPr/>
          <p:nvPr/>
        </p:nvGrpSpPr>
        <p:grpSpPr>
          <a:xfrm>
            <a:off x="7060948" y="1285928"/>
            <a:ext cx="652526" cy="568757"/>
            <a:chOff x="8957467" y="385022"/>
            <a:chExt cx="877650" cy="742984"/>
          </a:xfrm>
        </p:grpSpPr>
        <p:grpSp>
          <p:nvGrpSpPr>
            <p:cNvPr id="588" name="Group 587"/>
            <p:cNvGrpSpPr/>
            <p:nvPr/>
          </p:nvGrpSpPr>
          <p:grpSpPr>
            <a:xfrm>
              <a:off x="9422981" y="385022"/>
              <a:ext cx="412136" cy="412136"/>
              <a:chOff x="9422981" y="385022"/>
              <a:chExt cx="412136" cy="412136"/>
            </a:xfrm>
          </p:grpSpPr>
          <p:grpSp>
            <p:nvGrpSpPr>
              <p:cNvPr id="595" name="Group 594"/>
              <p:cNvGrpSpPr/>
              <p:nvPr/>
            </p:nvGrpSpPr>
            <p:grpSpPr>
              <a:xfrm>
                <a:off x="9422981" y="385022"/>
                <a:ext cx="412136" cy="412136"/>
                <a:chOff x="9422981" y="385022"/>
                <a:chExt cx="502920" cy="502920"/>
              </a:xfrm>
            </p:grpSpPr>
            <p:sp>
              <p:nvSpPr>
                <p:cNvPr id="599" name="Oval 598"/>
                <p:cNvSpPr/>
                <p:nvPr/>
              </p:nvSpPr>
              <p:spPr>
                <a:xfrm>
                  <a:off x="9422981" y="385022"/>
                  <a:ext cx="502920" cy="50292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00" name="Straight Connector 599"/>
                <p:cNvCxnSpPr/>
                <p:nvPr/>
              </p:nvCxnSpPr>
              <p:spPr>
                <a:xfrm flipV="1">
                  <a:off x="9674441" y="491937"/>
                  <a:ext cx="0" cy="289095"/>
                </a:xfrm>
                <a:prstGeom prst="line">
                  <a:avLst/>
                </a:prstGeom>
                <a:noFill/>
                <a:ln w="9525" cap="flat" cmpd="sng" algn="ctr">
                  <a:solidFill>
                    <a:sysClr val="windowText" lastClr="000000"/>
                  </a:solidFill>
                  <a:prstDash val="solid"/>
                  <a:miter lim="800000"/>
                </a:ln>
                <a:effectLst/>
              </p:spPr>
            </p:cxnSp>
          </p:grpSp>
          <p:grpSp>
            <p:nvGrpSpPr>
              <p:cNvPr id="596" name="Group 595"/>
              <p:cNvGrpSpPr/>
              <p:nvPr/>
            </p:nvGrpSpPr>
            <p:grpSpPr>
              <a:xfrm>
                <a:off x="9505224" y="467265"/>
                <a:ext cx="247650" cy="247650"/>
                <a:chOff x="9505224" y="467265"/>
                <a:chExt cx="247650" cy="247650"/>
              </a:xfrm>
            </p:grpSpPr>
            <p:sp>
              <p:nvSpPr>
                <p:cNvPr id="597" name="Arc 596"/>
                <p:cNvSpPr/>
                <p:nvPr/>
              </p:nvSpPr>
              <p:spPr>
                <a:xfrm>
                  <a:off x="9505224" y="467265"/>
                  <a:ext cx="247650" cy="247650"/>
                </a:xfrm>
                <a:prstGeom prst="arc">
                  <a:avLst>
                    <a:gd name="adj1" fmla="val 14548751"/>
                    <a:gd name="adj2" fmla="val 17918538"/>
                  </a:avLst>
                </a:prstGeom>
                <a:noFill/>
                <a:ln w="9525" cap="flat" cmpd="sng" algn="ctr">
                  <a:solidFill>
                    <a:sysClr val="windowText" lastClr="000000"/>
                  </a:solidFill>
                  <a:prstDash val="solid"/>
                  <a:miter lim="800000"/>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8" name="Arc 597"/>
                <p:cNvSpPr/>
                <p:nvPr/>
              </p:nvSpPr>
              <p:spPr>
                <a:xfrm rot="10800000">
                  <a:off x="9505224" y="467265"/>
                  <a:ext cx="247650" cy="247650"/>
                </a:xfrm>
                <a:prstGeom prst="arc">
                  <a:avLst>
                    <a:gd name="adj1" fmla="val 14548751"/>
                    <a:gd name="adj2" fmla="val 17918538"/>
                  </a:avLst>
                </a:prstGeom>
                <a:noFill/>
                <a:ln w="9525" cap="flat" cmpd="sng" algn="ctr">
                  <a:solidFill>
                    <a:sysClr val="windowText" lastClr="000000"/>
                  </a:solidFill>
                  <a:prstDash val="solid"/>
                  <a:miter lim="800000"/>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589" name="Oval 588"/>
            <p:cNvSpPr/>
            <p:nvPr/>
          </p:nvSpPr>
          <p:spPr>
            <a:xfrm>
              <a:off x="8957467" y="898654"/>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Calibri" panose="020F0502020204030204"/>
                  <a:ea typeface="+mn-ea"/>
                  <a:cs typeface="+mn-cs"/>
                </a:rPr>
                <a:t>P</a:t>
              </a:r>
            </a:p>
          </p:txBody>
        </p:sp>
        <p:cxnSp>
          <p:nvCxnSpPr>
            <p:cNvPr id="590" name="Straight Connector 589"/>
            <p:cNvCxnSpPr>
              <a:stCxn id="589" idx="6"/>
              <a:endCxn id="593" idx="3"/>
            </p:cNvCxnSpPr>
            <p:nvPr/>
          </p:nvCxnSpPr>
          <p:spPr>
            <a:xfrm>
              <a:off x="9186819" y="1013330"/>
              <a:ext cx="322808" cy="1112"/>
            </a:xfrm>
            <a:prstGeom prst="line">
              <a:avLst/>
            </a:prstGeom>
            <a:noFill/>
            <a:ln w="9525" cap="flat" cmpd="sng" algn="ctr">
              <a:solidFill>
                <a:sysClr val="windowText" lastClr="000000"/>
              </a:solidFill>
              <a:prstDash val="solid"/>
              <a:miter lim="800000"/>
            </a:ln>
            <a:effectLst/>
          </p:spPr>
        </p:cxnSp>
        <p:grpSp>
          <p:nvGrpSpPr>
            <p:cNvPr id="591" name="Group 590"/>
            <p:cNvGrpSpPr/>
            <p:nvPr/>
          </p:nvGrpSpPr>
          <p:grpSpPr>
            <a:xfrm>
              <a:off x="9509627" y="898775"/>
              <a:ext cx="178829" cy="177664"/>
              <a:chOff x="9509627" y="898775"/>
              <a:chExt cx="178829" cy="252177"/>
            </a:xfrm>
          </p:grpSpPr>
          <p:sp>
            <p:nvSpPr>
              <p:cNvPr id="593" name="Isosceles Triangle 592"/>
              <p:cNvSpPr/>
              <p:nvPr/>
            </p:nvSpPr>
            <p:spPr>
              <a:xfrm rot="5400000">
                <a:off x="9479204" y="1005376"/>
                <a:ext cx="175999" cy="115153"/>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4" name="Isosceles Triangle 593"/>
              <p:cNvSpPr/>
              <p:nvPr/>
            </p:nvSpPr>
            <p:spPr>
              <a:xfrm rot="10800000">
                <a:off x="9564461" y="898775"/>
                <a:ext cx="123995" cy="163449"/>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92" name="Straight Connector 591"/>
            <p:cNvCxnSpPr>
              <a:stCxn id="594" idx="3"/>
              <a:endCxn id="599" idx="4"/>
            </p:cNvCxnSpPr>
            <p:nvPr/>
          </p:nvCxnSpPr>
          <p:spPr>
            <a:xfrm flipV="1">
              <a:off x="9626458" y="797158"/>
              <a:ext cx="2591" cy="101617"/>
            </a:xfrm>
            <a:prstGeom prst="line">
              <a:avLst/>
            </a:prstGeom>
            <a:noFill/>
            <a:ln w="9525" cap="flat" cmpd="sng" algn="ctr">
              <a:solidFill>
                <a:sysClr val="windowText" lastClr="000000"/>
              </a:solidFill>
              <a:prstDash val="solid"/>
              <a:miter lim="800000"/>
            </a:ln>
            <a:effectLst/>
          </p:spPr>
        </p:cxnSp>
      </p:grpSp>
      <p:grpSp>
        <p:nvGrpSpPr>
          <p:cNvPr id="388" name="Group 387"/>
          <p:cNvGrpSpPr/>
          <p:nvPr/>
        </p:nvGrpSpPr>
        <p:grpSpPr>
          <a:xfrm>
            <a:off x="7868058" y="1286517"/>
            <a:ext cx="652526" cy="568757"/>
            <a:chOff x="10043033" y="385792"/>
            <a:chExt cx="877650" cy="742984"/>
          </a:xfrm>
        </p:grpSpPr>
        <p:grpSp>
          <p:nvGrpSpPr>
            <p:cNvPr id="575" name="Group 574"/>
            <p:cNvGrpSpPr/>
            <p:nvPr/>
          </p:nvGrpSpPr>
          <p:grpSpPr>
            <a:xfrm>
              <a:off x="10508547" y="385792"/>
              <a:ext cx="412136" cy="412136"/>
              <a:chOff x="10508547" y="385792"/>
              <a:chExt cx="412136" cy="412136"/>
            </a:xfrm>
          </p:grpSpPr>
          <p:grpSp>
            <p:nvGrpSpPr>
              <p:cNvPr id="582" name="Group 581"/>
              <p:cNvGrpSpPr/>
              <p:nvPr/>
            </p:nvGrpSpPr>
            <p:grpSpPr>
              <a:xfrm>
                <a:off x="10508547" y="385792"/>
                <a:ext cx="412136" cy="412136"/>
                <a:chOff x="10508547" y="385792"/>
                <a:chExt cx="502920" cy="502920"/>
              </a:xfrm>
            </p:grpSpPr>
            <p:sp>
              <p:nvSpPr>
                <p:cNvPr id="586" name="Oval 585"/>
                <p:cNvSpPr/>
                <p:nvPr/>
              </p:nvSpPr>
              <p:spPr>
                <a:xfrm>
                  <a:off x="10508547" y="385792"/>
                  <a:ext cx="502920" cy="50292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87" name="Straight Connector 586"/>
                <p:cNvCxnSpPr/>
                <p:nvPr/>
              </p:nvCxnSpPr>
              <p:spPr>
                <a:xfrm flipV="1">
                  <a:off x="10760007" y="492707"/>
                  <a:ext cx="0" cy="289095"/>
                </a:xfrm>
                <a:prstGeom prst="line">
                  <a:avLst/>
                </a:prstGeom>
                <a:noFill/>
                <a:ln w="9525" cap="flat" cmpd="sng" algn="ctr">
                  <a:solidFill>
                    <a:sysClr val="windowText" lastClr="000000"/>
                  </a:solidFill>
                  <a:prstDash val="solid"/>
                  <a:miter lim="800000"/>
                </a:ln>
                <a:effectLst/>
              </p:spPr>
            </p:cxnSp>
          </p:grpSp>
          <p:grpSp>
            <p:nvGrpSpPr>
              <p:cNvPr id="583" name="Group 582"/>
              <p:cNvGrpSpPr/>
              <p:nvPr/>
            </p:nvGrpSpPr>
            <p:grpSpPr>
              <a:xfrm>
                <a:off x="10590790" y="468035"/>
                <a:ext cx="247650" cy="247650"/>
                <a:chOff x="10590790" y="468035"/>
                <a:chExt cx="247650" cy="247650"/>
              </a:xfrm>
            </p:grpSpPr>
            <p:sp>
              <p:nvSpPr>
                <p:cNvPr id="584" name="Arc 583"/>
                <p:cNvSpPr/>
                <p:nvPr/>
              </p:nvSpPr>
              <p:spPr>
                <a:xfrm>
                  <a:off x="10590790" y="468035"/>
                  <a:ext cx="247650" cy="247650"/>
                </a:xfrm>
                <a:prstGeom prst="arc">
                  <a:avLst>
                    <a:gd name="adj1" fmla="val 14548751"/>
                    <a:gd name="adj2" fmla="val 17918538"/>
                  </a:avLst>
                </a:prstGeom>
                <a:noFill/>
                <a:ln w="9525" cap="flat" cmpd="sng" algn="ctr">
                  <a:solidFill>
                    <a:sysClr val="windowText" lastClr="000000"/>
                  </a:solidFill>
                  <a:prstDash val="solid"/>
                  <a:miter lim="800000"/>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5" name="Arc 584"/>
                <p:cNvSpPr/>
                <p:nvPr/>
              </p:nvSpPr>
              <p:spPr>
                <a:xfrm rot="10800000">
                  <a:off x="10590790" y="468035"/>
                  <a:ext cx="247650" cy="247650"/>
                </a:xfrm>
                <a:prstGeom prst="arc">
                  <a:avLst>
                    <a:gd name="adj1" fmla="val 14548751"/>
                    <a:gd name="adj2" fmla="val 17918538"/>
                  </a:avLst>
                </a:prstGeom>
                <a:noFill/>
                <a:ln w="9525" cap="flat" cmpd="sng" algn="ctr">
                  <a:solidFill>
                    <a:sysClr val="windowText" lastClr="000000"/>
                  </a:solidFill>
                  <a:prstDash val="solid"/>
                  <a:miter lim="800000"/>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576" name="Oval 575"/>
            <p:cNvSpPr/>
            <p:nvPr/>
          </p:nvSpPr>
          <p:spPr>
            <a:xfrm>
              <a:off x="10043033" y="899424"/>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latin typeface="Calibri" panose="020F0502020204030204"/>
                  <a:ea typeface="+mn-ea"/>
                  <a:cs typeface="+mn-cs"/>
                </a:rPr>
                <a:t>P</a:t>
              </a:r>
            </a:p>
          </p:txBody>
        </p:sp>
        <p:cxnSp>
          <p:nvCxnSpPr>
            <p:cNvPr id="577" name="Straight Connector 576"/>
            <p:cNvCxnSpPr>
              <a:stCxn id="576" idx="6"/>
              <a:endCxn id="580" idx="3"/>
            </p:cNvCxnSpPr>
            <p:nvPr/>
          </p:nvCxnSpPr>
          <p:spPr>
            <a:xfrm>
              <a:off x="10272385" y="1014100"/>
              <a:ext cx="322808" cy="1112"/>
            </a:xfrm>
            <a:prstGeom prst="line">
              <a:avLst/>
            </a:prstGeom>
            <a:noFill/>
            <a:ln w="9525" cap="flat" cmpd="sng" algn="ctr">
              <a:solidFill>
                <a:sysClr val="windowText" lastClr="000000"/>
              </a:solidFill>
              <a:prstDash val="solid"/>
              <a:miter lim="800000"/>
            </a:ln>
            <a:effectLst/>
          </p:spPr>
        </p:cxnSp>
        <p:grpSp>
          <p:nvGrpSpPr>
            <p:cNvPr id="578" name="Group 577"/>
            <p:cNvGrpSpPr/>
            <p:nvPr/>
          </p:nvGrpSpPr>
          <p:grpSpPr>
            <a:xfrm>
              <a:off x="10595193" y="899545"/>
              <a:ext cx="178829" cy="177664"/>
              <a:chOff x="10595193" y="899545"/>
              <a:chExt cx="178829" cy="252177"/>
            </a:xfrm>
          </p:grpSpPr>
          <p:sp>
            <p:nvSpPr>
              <p:cNvPr id="580" name="Isosceles Triangle 579"/>
              <p:cNvSpPr/>
              <p:nvPr/>
            </p:nvSpPr>
            <p:spPr>
              <a:xfrm rot="5400000">
                <a:off x="10564770" y="1006146"/>
                <a:ext cx="175999" cy="115153"/>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1" name="Isosceles Triangle 580"/>
              <p:cNvSpPr/>
              <p:nvPr/>
            </p:nvSpPr>
            <p:spPr>
              <a:xfrm rot="10800000">
                <a:off x="10650027" y="899545"/>
                <a:ext cx="123995" cy="163449"/>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79" name="Straight Connector 578"/>
            <p:cNvCxnSpPr>
              <a:stCxn id="581" idx="3"/>
              <a:endCxn id="586" idx="4"/>
            </p:cNvCxnSpPr>
            <p:nvPr/>
          </p:nvCxnSpPr>
          <p:spPr>
            <a:xfrm flipV="1">
              <a:off x="10712024" y="797928"/>
              <a:ext cx="2591" cy="101617"/>
            </a:xfrm>
            <a:prstGeom prst="line">
              <a:avLst/>
            </a:prstGeom>
            <a:noFill/>
            <a:ln w="9525" cap="flat" cmpd="sng" algn="ctr">
              <a:solidFill>
                <a:sysClr val="windowText" lastClr="000000"/>
              </a:solidFill>
              <a:prstDash val="solid"/>
              <a:miter lim="800000"/>
            </a:ln>
            <a:effectLst/>
          </p:spPr>
        </p:cxnSp>
      </p:grpSp>
      <p:sp>
        <p:nvSpPr>
          <p:cNvPr id="389" name="Oval 388"/>
          <p:cNvSpPr/>
          <p:nvPr/>
        </p:nvSpPr>
        <p:spPr>
          <a:xfrm>
            <a:off x="5006793" y="2847170"/>
            <a:ext cx="170522" cy="175570"/>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panose="020F0502020204030204"/>
                <a:ea typeface="+mn-ea"/>
                <a:cs typeface="+mn-cs"/>
              </a:rPr>
              <a:t>CM</a:t>
            </a:r>
          </a:p>
        </p:txBody>
      </p:sp>
      <p:cxnSp>
        <p:nvCxnSpPr>
          <p:cNvPr id="390" name="Straight Connector 389"/>
          <p:cNvCxnSpPr>
            <a:stCxn id="389" idx="4"/>
          </p:cNvCxnSpPr>
          <p:nvPr/>
        </p:nvCxnSpPr>
        <p:spPr>
          <a:xfrm>
            <a:off x="5092054" y="3022740"/>
            <a:ext cx="0" cy="183903"/>
          </a:xfrm>
          <a:prstGeom prst="line">
            <a:avLst/>
          </a:prstGeom>
          <a:noFill/>
          <a:ln w="9525" cap="flat" cmpd="sng" algn="ctr">
            <a:solidFill>
              <a:sysClr val="windowText" lastClr="000000"/>
            </a:solidFill>
            <a:prstDash val="solid"/>
            <a:miter lim="800000"/>
          </a:ln>
          <a:effectLst/>
        </p:spPr>
      </p:cxnSp>
      <p:sp>
        <p:nvSpPr>
          <p:cNvPr id="391" name="TextBox 507"/>
          <p:cNvSpPr txBox="1"/>
          <p:nvPr/>
        </p:nvSpPr>
        <p:spPr>
          <a:xfrm>
            <a:off x="301190" y="2532658"/>
            <a:ext cx="611435"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TMP-US4</a:t>
            </a:r>
          </a:p>
        </p:txBody>
      </p:sp>
      <p:cxnSp>
        <p:nvCxnSpPr>
          <p:cNvPr id="392" name="Straight Connector 391"/>
          <p:cNvCxnSpPr/>
          <p:nvPr/>
        </p:nvCxnSpPr>
        <p:spPr>
          <a:xfrm flipH="1">
            <a:off x="4933877" y="1755000"/>
            <a:ext cx="9844" cy="1448947"/>
          </a:xfrm>
          <a:prstGeom prst="line">
            <a:avLst/>
          </a:prstGeom>
          <a:noFill/>
          <a:ln w="9525" cap="flat" cmpd="sng" algn="ctr">
            <a:solidFill>
              <a:sysClr val="windowText" lastClr="000000"/>
            </a:solidFill>
            <a:prstDash val="solid"/>
            <a:miter lim="800000"/>
          </a:ln>
          <a:effectLst/>
        </p:spPr>
      </p:cxnSp>
      <p:grpSp>
        <p:nvGrpSpPr>
          <p:cNvPr id="393" name="Group 392"/>
          <p:cNvGrpSpPr/>
          <p:nvPr/>
        </p:nvGrpSpPr>
        <p:grpSpPr>
          <a:xfrm>
            <a:off x="4788386" y="2449456"/>
            <a:ext cx="306420" cy="315491"/>
            <a:chOff x="6005794" y="1911551"/>
            <a:chExt cx="502920" cy="502920"/>
          </a:xfrm>
        </p:grpSpPr>
        <p:sp>
          <p:nvSpPr>
            <p:cNvPr id="570" name="Oval 569"/>
            <p:cNvSpPr/>
            <p:nvPr/>
          </p:nvSpPr>
          <p:spPr>
            <a:xfrm>
              <a:off x="6005794" y="1911551"/>
              <a:ext cx="502920" cy="502920"/>
            </a:xfrm>
            <a:prstGeom prst="ellipse">
              <a:avLst/>
            </a:prstGeom>
            <a:solidFill>
              <a:sysClr val="window" lastClr="FFFFFF"/>
            </a:solid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1" name="Oval 570"/>
            <p:cNvSpPr/>
            <p:nvPr/>
          </p:nvSpPr>
          <p:spPr>
            <a:xfrm>
              <a:off x="6163909" y="2069666"/>
              <a:ext cx="186690" cy="186690"/>
            </a:xfrm>
            <a:prstGeom prst="ellipse">
              <a:avLst/>
            </a:prstGeom>
            <a:solidFill>
              <a:sysClr val="window" lastClr="FFFFFF"/>
            </a:solid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2" name="Oval 571"/>
            <p:cNvSpPr/>
            <p:nvPr/>
          </p:nvSpPr>
          <p:spPr>
            <a:xfrm>
              <a:off x="6214826" y="2120583"/>
              <a:ext cx="84856" cy="84856"/>
            </a:xfrm>
            <a:prstGeom prst="ellipse">
              <a:avLst/>
            </a:prstGeom>
            <a:solidFill>
              <a:sysClr val="window" lastClr="FFFFFF"/>
            </a:solid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73" name="Straight Connector 572"/>
            <p:cNvCxnSpPr>
              <a:stCxn id="570" idx="2"/>
            </p:cNvCxnSpPr>
            <p:nvPr/>
          </p:nvCxnSpPr>
          <p:spPr>
            <a:xfrm flipV="1">
              <a:off x="6005794" y="1934841"/>
              <a:ext cx="158115" cy="228170"/>
            </a:xfrm>
            <a:prstGeom prst="line">
              <a:avLst/>
            </a:prstGeom>
            <a:noFill/>
            <a:ln w="9525" cap="flat" cmpd="sng" algn="ctr">
              <a:solidFill>
                <a:schemeClr val="bg1">
                  <a:lumMod val="85000"/>
                </a:schemeClr>
              </a:solidFill>
              <a:prstDash val="solid"/>
              <a:miter lim="800000"/>
            </a:ln>
            <a:effectLst/>
          </p:spPr>
        </p:cxnSp>
        <p:cxnSp>
          <p:nvCxnSpPr>
            <p:cNvPr id="574" name="Straight Connector 573"/>
            <p:cNvCxnSpPr>
              <a:stCxn id="570" idx="6"/>
            </p:cNvCxnSpPr>
            <p:nvPr/>
          </p:nvCxnSpPr>
          <p:spPr>
            <a:xfrm flipH="1" flipV="1">
              <a:off x="6353522" y="1935781"/>
              <a:ext cx="155192" cy="227230"/>
            </a:xfrm>
            <a:prstGeom prst="line">
              <a:avLst/>
            </a:prstGeom>
            <a:noFill/>
            <a:ln w="9525" cap="flat" cmpd="sng" algn="ctr">
              <a:solidFill>
                <a:schemeClr val="bg1">
                  <a:lumMod val="85000"/>
                </a:schemeClr>
              </a:solidFill>
              <a:prstDash val="solid"/>
              <a:miter lim="800000"/>
            </a:ln>
            <a:effectLst/>
          </p:spPr>
        </p:cxnSp>
      </p:grpSp>
      <p:grpSp>
        <p:nvGrpSpPr>
          <p:cNvPr id="557" name="Group 556"/>
          <p:cNvGrpSpPr/>
          <p:nvPr/>
        </p:nvGrpSpPr>
        <p:grpSpPr>
          <a:xfrm>
            <a:off x="5018313" y="1280892"/>
            <a:ext cx="306420" cy="315492"/>
            <a:chOff x="6315046" y="385022"/>
            <a:chExt cx="412136" cy="412136"/>
          </a:xfrm>
        </p:grpSpPr>
        <p:grpSp>
          <p:nvGrpSpPr>
            <p:cNvPr id="564" name="Group 563"/>
            <p:cNvGrpSpPr/>
            <p:nvPr/>
          </p:nvGrpSpPr>
          <p:grpSpPr>
            <a:xfrm>
              <a:off x="6315046" y="385022"/>
              <a:ext cx="412136" cy="412136"/>
              <a:chOff x="6315046" y="385022"/>
              <a:chExt cx="502920" cy="502920"/>
            </a:xfrm>
          </p:grpSpPr>
          <p:sp>
            <p:nvSpPr>
              <p:cNvPr id="568" name="Oval 567"/>
              <p:cNvSpPr/>
              <p:nvPr/>
            </p:nvSpPr>
            <p:spPr>
              <a:xfrm>
                <a:off x="6315046" y="385022"/>
                <a:ext cx="502920" cy="502920"/>
              </a:xfrm>
              <a:prstGeom prst="ellipse">
                <a:avLst/>
              </a:prstGeom>
              <a:solidFill>
                <a:sysClr val="window" lastClr="FFFFFF"/>
              </a:solid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69" name="Straight Connector 568"/>
              <p:cNvCxnSpPr/>
              <p:nvPr/>
            </p:nvCxnSpPr>
            <p:spPr>
              <a:xfrm flipV="1">
                <a:off x="6566506" y="491937"/>
                <a:ext cx="0" cy="289095"/>
              </a:xfrm>
              <a:prstGeom prst="line">
                <a:avLst/>
              </a:prstGeom>
              <a:noFill/>
              <a:ln w="9525" cap="flat" cmpd="sng" algn="ctr">
                <a:solidFill>
                  <a:schemeClr val="bg1">
                    <a:lumMod val="85000"/>
                  </a:schemeClr>
                </a:solidFill>
                <a:prstDash val="solid"/>
                <a:miter lim="800000"/>
              </a:ln>
              <a:effectLst/>
            </p:spPr>
          </p:cxnSp>
        </p:grpSp>
        <p:grpSp>
          <p:nvGrpSpPr>
            <p:cNvPr id="565" name="Group 564"/>
            <p:cNvGrpSpPr/>
            <p:nvPr/>
          </p:nvGrpSpPr>
          <p:grpSpPr>
            <a:xfrm>
              <a:off x="6397289" y="467265"/>
              <a:ext cx="247650" cy="247650"/>
              <a:chOff x="6397289" y="467265"/>
              <a:chExt cx="247650" cy="247650"/>
            </a:xfrm>
          </p:grpSpPr>
          <p:sp>
            <p:nvSpPr>
              <p:cNvPr id="566" name="Arc 565"/>
              <p:cNvSpPr/>
              <p:nvPr/>
            </p:nvSpPr>
            <p:spPr>
              <a:xfrm>
                <a:off x="6397289" y="467265"/>
                <a:ext cx="247650" cy="247650"/>
              </a:xfrm>
              <a:prstGeom prst="arc">
                <a:avLst>
                  <a:gd name="adj1" fmla="val 14548751"/>
                  <a:gd name="adj2" fmla="val 17918538"/>
                </a:avLst>
              </a:prstGeom>
              <a:no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67" name="Arc 566"/>
              <p:cNvSpPr/>
              <p:nvPr/>
            </p:nvSpPr>
            <p:spPr>
              <a:xfrm rot="10800000">
                <a:off x="6397289" y="467265"/>
                <a:ext cx="247650" cy="247650"/>
              </a:xfrm>
              <a:prstGeom prst="arc">
                <a:avLst>
                  <a:gd name="adj1" fmla="val 14548751"/>
                  <a:gd name="adj2" fmla="val 17918538"/>
                </a:avLst>
              </a:prstGeom>
              <a:no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558" name="Oval 557"/>
          <p:cNvSpPr/>
          <p:nvPr/>
        </p:nvSpPr>
        <p:spPr>
          <a:xfrm>
            <a:off x="4672207" y="1674079"/>
            <a:ext cx="170521" cy="175570"/>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P</a:t>
            </a:r>
          </a:p>
        </p:txBody>
      </p:sp>
      <p:cxnSp>
        <p:nvCxnSpPr>
          <p:cNvPr id="559" name="Straight Connector 558"/>
          <p:cNvCxnSpPr>
            <a:stCxn id="558" idx="6"/>
            <a:endCxn id="562" idx="3"/>
          </p:cNvCxnSpPr>
          <p:nvPr/>
        </p:nvCxnSpPr>
        <p:spPr>
          <a:xfrm>
            <a:off x="4842728" y="1761864"/>
            <a:ext cx="240005" cy="851"/>
          </a:xfrm>
          <a:prstGeom prst="line">
            <a:avLst/>
          </a:prstGeom>
          <a:noFill/>
          <a:ln w="9525" cap="flat" cmpd="sng" algn="ctr">
            <a:solidFill>
              <a:sysClr val="windowText" lastClr="000000"/>
            </a:solidFill>
            <a:prstDash val="solid"/>
            <a:miter lim="800000"/>
          </a:ln>
          <a:effectLst/>
        </p:spPr>
      </p:cxnSp>
      <p:grpSp>
        <p:nvGrpSpPr>
          <p:cNvPr id="560" name="Group 559"/>
          <p:cNvGrpSpPr/>
          <p:nvPr/>
        </p:nvGrpSpPr>
        <p:grpSpPr>
          <a:xfrm>
            <a:off x="5082734" y="1674172"/>
            <a:ext cx="132958" cy="136002"/>
            <a:chOff x="6401692" y="898775"/>
            <a:chExt cx="178829" cy="252177"/>
          </a:xfrm>
        </p:grpSpPr>
        <p:sp>
          <p:nvSpPr>
            <p:cNvPr id="562" name="Isosceles Triangle 561"/>
            <p:cNvSpPr/>
            <p:nvPr/>
          </p:nvSpPr>
          <p:spPr>
            <a:xfrm rot="5400000">
              <a:off x="6371269" y="1005376"/>
              <a:ext cx="175999" cy="115153"/>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3" name="Isosceles Triangle 562"/>
            <p:cNvSpPr/>
            <p:nvPr/>
          </p:nvSpPr>
          <p:spPr>
            <a:xfrm rot="10800000">
              <a:off x="6456526" y="898775"/>
              <a:ext cx="123995" cy="163449"/>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61" name="Straight Connector 560"/>
          <p:cNvCxnSpPr>
            <a:stCxn id="563" idx="3"/>
            <a:endCxn id="568" idx="4"/>
          </p:cNvCxnSpPr>
          <p:nvPr/>
        </p:nvCxnSpPr>
        <p:spPr>
          <a:xfrm flipV="1">
            <a:off x="5169597" y="1596384"/>
            <a:ext cx="1926" cy="77788"/>
          </a:xfrm>
          <a:prstGeom prst="line">
            <a:avLst/>
          </a:prstGeom>
          <a:noFill/>
          <a:ln w="9525" cap="flat" cmpd="sng" algn="ctr">
            <a:solidFill>
              <a:sysClr val="windowText" lastClr="000000"/>
            </a:solidFill>
            <a:prstDash val="solid"/>
            <a:miter lim="800000"/>
          </a:ln>
          <a:effectLst/>
        </p:spPr>
      </p:cxnSp>
      <p:sp>
        <p:nvSpPr>
          <p:cNvPr id="395" name="TextBox 507"/>
          <p:cNvSpPr txBox="1"/>
          <p:nvPr/>
        </p:nvSpPr>
        <p:spPr>
          <a:xfrm>
            <a:off x="1260411" y="2546486"/>
            <a:ext cx="58999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TMP-US3</a:t>
            </a:r>
          </a:p>
        </p:txBody>
      </p:sp>
      <p:sp>
        <p:nvSpPr>
          <p:cNvPr id="396" name="TextBox 507"/>
          <p:cNvSpPr txBox="1"/>
          <p:nvPr/>
        </p:nvSpPr>
        <p:spPr>
          <a:xfrm>
            <a:off x="2192903" y="2529375"/>
            <a:ext cx="61122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TMP-US2</a:t>
            </a:r>
          </a:p>
        </p:txBody>
      </p:sp>
      <p:sp>
        <p:nvSpPr>
          <p:cNvPr id="397" name="TextBox 507"/>
          <p:cNvSpPr txBox="1"/>
          <p:nvPr/>
        </p:nvSpPr>
        <p:spPr>
          <a:xfrm>
            <a:off x="3179199" y="2528570"/>
            <a:ext cx="593969"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TMP-US1</a:t>
            </a:r>
          </a:p>
        </p:txBody>
      </p:sp>
      <p:sp>
        <p:nvSpPr>
          <p:cNvPr id="398" name="TextBox 507"/>
          <p:cNvSpPr txBox="1"/>
          <p:nvPr/>
        </p:nvSpPr>
        <p:spPr>
          <a:xfrm>
            <a:off x="6615963" y="2531859"/>
            <a:ext cx="590746"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TMP-DS1</a:t>
            </a:r>
          </a:p>
        </p:txBody>
      </p:sp>
      <p:sp>
        <p:nvSpPr>
          <p:cNvPr id="399" name="TextBox 507"/>
          <p:cNvSpPr txBox="1"/>
          <p:nvPr/>
        </p:nvSpPr>
        <p:spPr>
          <a:xfrm>
            <a:off x="7559286" y="2540670"/>
            <a:ext cx="523634"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TMP-DS2</a:t>
            </a:r>
          </a:p>
        </p:txBody>
      </p:sp>
      <p:sp>
        <p:nvSpPr>
          <p:cNvPr id="400" name="Rounded Rectangle 399"/>
          <p:cNvSpPr/>
          <p:nvPr/>
        </p:nvSpPr>
        <p:spPr>
          <a:xfrm>
            <a:off x="6597365" y="1003574"/>
            <a:ext cx="2149454" cy="3640687"/>
          </a:xfrm>
          <a:prstGeom prst="roundRect">
            <a:avLst/>
          </a:prstGeom>
          <a:noFill/>
          <a:ln w="1270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1" name="TextBox 507"/>
          <p:cNvSpPr txBox="1"/>
          <p:nvPr/>
        </p:nvSpPr>
        <p:spPr>
          <a:xfrm>
            <a:off x="4662208" y="1322912"/>
            <a:ext cx="431079"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RP-PB</a:t>
            </a:r>
          </a:p>
        </p:txBody>
      </p:sp>
      <p:sp>
        <p:nvSpPr>
          <p:cNvPr id="402" name="TextBox 507"/>
          <p:cNvSpPr txBox="1"/>
          <p:nvPr/>
        </p:nvSpPr>
        <p:spPr>
          <a:xfrm>
            <a:off x="5005619" y="2510769"/>
            <a:ext cx="506134"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TMP-PB</a:t>
            </a:r>
          </a:p>
        </p:txBody>
      </p:sp>
      <p:grpSp>
        <p:nvGrpSpPr>
          <p:cNvPr id="403" name="Group 402"/>
          <p:cNvGrpSpPr/>
          <p:nvPr/>
        </p:nvGrpSpPr>
        <p:grpSpPr>
          <a:xfrm>
            <a:off x="5254874" y="2978126"/>
            <a:ext cx="1086391" cy="578633"/>
            <a:chOff x="7074121" y="3165063"/>
            <a:chExt cx="1461199" cy="778263"/>
          </a:xfrm>
        </p:grpSpPr>
        <p:sp>
          <p:nvSpPr>
            <p:cNvPr id="539" name="Rounded Rectangle 538"/>
            <p:cNvSpPr/>
            <p:nvPr/>
          </p:nvSpPr>
          <p:spPr>
            <a:xfrm>
              <a:off x="7139964" y="3479363"/>
              <a:ext cx="1327411" cy="463963"/>
            </a:xfrm>
            <a:prstGeom prst="roundRect">
              <a:avLst/>
            </a:prstGeom>
            <a:solidFill>
              <a:sysClr val="window" lastClr="FFFFFF"/>
            </a:solidFill>
            <a:ln w="1270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40" name="Group 539"/>
            <p:cNvGrpSpPr/>
            <p:nvPr/>
          </p:nvGrpSpPr>
          <p:grpSpPr>
            <a:xfrm>
              <a:off x="7074121" y="3165063"/>
              <a:ext cx="1461199" cy="613979"/>
              <a:chOff x="7235042" y="3166170"/>
              <a:chExt cx="1461199" cy="613979"/>
            </a:xfrm>
          </p:grpSpPr>
          <p:cxnSp>
            <p:nvCxnSpPr>
              <p:cNvPr id="541" name="Straight Connector 540"/>
              <p:cNvCxnSpPr/>
              <p:nvPr/>
            </p:nvCxnSpPr>
            <p:spPr>
              <a:xfrm flipH="1">
                <a:off x="7235042" y="3716467"/>
                <a:ext cx="131929" cy="1"/>
              </a:xfrm>
              <a:prstGeom prst="line">
                <a:avLst/>
              </a:prstGeom>
              <a:noFill/>
              <a:ln w="9525" cap="flat" cmpd="sng" algn="ctr">
                <a:solidFill>
                  <a:sysClr val="windowText" lastClr="000000"/>
                </a:solidFill>
                <a:prstDash val="solid"/>
                <a:miter lim="800000"/>
              </a:ln>
              <a:effectLst/>
            </p:spPr>
          </p:cxnSp>
          <p:cxnSp>
            <p:nvCxnSpPr>
              <p:cNvPr id="542" name="Straight Connector 541"/>
              <p:cNvCxnSpPr/>
              <p:nvPr/>
            </p:nvCxnSpPr>
            <p:spPr>
              <a:xfrm flipH="1">
                <a:off x="8564312" y="3716141"/>
                <a:ext cx="131929" cy="1"/>
              </a:xfrm>
              <a:prstGeom prst="line">
                <a:avLst/>
              </a:prstGeom>
              <a:noFill/>
              <a:ln w="9525" cap="flat" cmpd="sng" algn="ctr">
                <a:solidFill>
                  <a:sysClr val="windowText" lastClr="000000"/>
                </a:solidFill>
                <a:prstDash val="solid"/>
                <a:miter lim="800000"/>
              </a:ln>
              <a:effectLst/>
            </p:spPr>
          </p:cxnSp>
          <p:cxnSp>
            <p:nvCxnSpPr>
              <p:cNvPr id="543" name="Straight Connector 542"/>
              <p:cNvCxnSpPr/>
              <p:nvPr/>
            </p:nvCxnSpPr>
            <p:spPr>
              <a:xfrm flipH="1">
                <a:off x="7367229" y="3648963"/>
                <a:ext cx="60615" cy="64008"/>
              </a:xfrm>
              <a:prstGeom prst="line">
                <a:avLst/>
              </a:prstGeom>
              <a:noFill/>
              <a:ln w="9525" cap="flat" cmpd="sng" algn="ctr">
                <a:solidFill>
                  <a:sysClr val="windowText" lastClr="000000"/>
                </a:solidFill>
                <a:prstDash val="solid"/>
                <a:miter lim="800000"/>
              </a:ln>
              <a:effectLst/>
            </p:spPr>
          </p:cxnSp>
          <p:cxnSp>
            <p:nvCxnSpPr>
              <p:cNvPr id="544" name="Straight Connector 543"/>
              <p:cNvCxnSpPr/>
              <p:nvPr/>
            </p:nvCxnSpPr>
            <p:spPr>
              <a:xfrm flipH="1">
                <a:off x="8505281" y="3716141"/>
                <a:ext cx="60615" cy="64008"/>
              </a:xfrm>
              <a:prstGeom prst="line">
                <a:avLst/>
              </a:prstGeom>
              <a:noFill/>
              <a:ln w="9525" cap="flat" cmpd="sng" algn="ctr">
                <a:solidFill>
                  <a:sysClr val="windowText" lastClr="000000"/>
                </a:solidFill>
                <a:prstDash val="solid"/>
                <a:miter lim="800000"/>
              </a:ln>
              <a:effectLst/>
            </p:spPr>
          </p:cxnSp>
          <p:cxnSp>
            <p:nvCxnSpPr>
              <p:cNvPr id="545" name="Straight Connector 544"/>
              <p:cNvCxnSpPr/>
              <p:nvPr/>
            </p:nvCxnSpPr>
            <p:spPr>
              <a:xfrm>
                <a:off x="8501888" y="3651000"/>
                <a:ext cx="64008" cy="64008"/>
              </a:xfrm>
              <a:prstGeom prst="line">
                <a:avLst/>
              </a:prstGeom>
              <a:noFill/>
              <a:ln w="9525" cap="flat" cmpd="sng" algn="ctr">
                <a:solidFill>
                  <a:sysClr val="windowText" lastClr="000000"/>
                </a:solidFill>
                <a:prstDash val="solid"/>
                <a:miter lim="800000"/>
              </a:ln>
              <a:effectLst/>
            </p:spPr>
          </p:cxnSp>
          <p:cxnSp>
            <p:nvCxnSpPr>
              <p:cNvPr id="546" name="Straight Connector 545"/>
              <p:cNvCxnSpPr/>
              <p:nvPr/>
            </p:nvCxnSpPr>
            <p:spPr>
              <a:xfrm>
                <a:off x="7366481" y="3715543"/>
                <a:ext cx="64008" cy="64008"/>
              </a:xfrm>
              <a:prstGeom prst="line">
                <a:avLst/>
              </a:prstGeom>
              <a:noFill/>
              <a:ln w="9525" cap="flat" cmpd="sng" algn="ctr">
                <a:solidFill>
                  <a:sysClr val="windowText" lastClr="000000"/>
                </a:solidFill>
                <a:prstDash val="solid"/>
                <a:miter lim="800000"/>
              </a:ln>
              <a:effectLst/>
            </p:spPr>
          </p:cxnSp>
          <p:cxnSp>
            <p:nvCxnSpPr>
              <p:cNvPr id="547" name="Straight Connector 546"/>
              <p:cNvCxnSpPr/>
              <p:nvPr/>
            </p:nvCxnSpPr>
            <p:spPr>
              <a:xfrm flipH="1">
                <a:off x="7425271" y="3650553"/>
                <a:ext cx="1076617" cy="0"/>
              </a:xfrm>
              <a:prstGeom prst="line">
                <a:avLst/>
              </a:prstGeom>
              <a:noFill/>
              <a:ln w="9525" cap="flat" cmpd="sng" algn="ctr">
                <a:solidFill>
                  <a:sysClr val="windowText" lastClr="000000"/>
                </a:solidFill>
                <a:prstDash val="solid"/>
                <a:miter lim="800000"/>
              </a:ln>
              <a:effectLst/>
            </p:spPr>
          </p:cxnSp>
          <p:cxnSp>
            <p:nvCxnSpPr>
              <p:cNvPr id="548" name="Straight Connector 547"/>
              <p:cNvCxnSpPr/>
              <p:nvPr/>
            </p:nvCxnSpPr>
            <p:spPr>
              <a:xfrm flipH="1">
                <a:off x="7425271" y="3780008"/>
                <a:ext cx="1076617" cy="0"/>
              </a:xfrm>
              <a:prstGeom prst="line">
                <a:avLst/>
              </a:prstGeom>
              <a:noFill/>
              <a:ln w="9525" cap="flat" cmpd="sng" algn="ctr">
                <a:solidFill>
                  <a:sysClr val="windowText" lastClr="000000"/>
                </a:solidFill>
                <a:prstDash val="solid"/>
                <a:miter lim="800000"/>
              </a:ln>
              <a:effectLst/>
            </p:spPr>
          </p:cxnSp>
          <p:grpSp>
            <p:nvGrpSpPr>
              <p:cNvPr id="549" name="Group 548"/>
              <p:cNvGrpSpPr/>
              <p:nvPr/>
            </p:nvGrpSpPr>
            <p:grpSpPr>
              <a:xfrm rot="5400000">
                <a:off x="7505834" y="3582452"/>
                <a:ext cx="73709" cy="138661"/>
                <a:chOff x="8056646" y="3750733"/>
                <a:chExt cx="123995" cy="321563"/>
              </a:xfrm>
            </p:grpSpPr>
            <p:sp>
              <p:nvSpPr>
                <p:cNvPr id="555" name="Isosceles Triangle 554"/>
                <p:cNvSpPr/>
                <p:nvPr/>
              </p:nvSpPr>
              <p:spPr>
                <a:xfrm>
                  <a:off x="8056646" y="3908848"/>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6" name="Isosceles Triangle 555"/>
                <p:cNvSpPr/>
                <p:nvPr/>
              </p:nvSpPr>
              <p:spPr>
                <a:xfrm rot="10800000">
                  <a:off x="8056646" y="3750733"/>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50" name="Group 549"/>
              <p:cNvGrpSpPr/>
              <p:nvPr/>
            </p:nvGrpSpPr>
            <p:grpSpPr>
              <a:xfrm rot="5400000">
                <a:off x="8339236" y="3581741"/>
                <a:ext cx="73709" cy="138661"/>
                <a:chOff x="8056646" y="3750733"/>
                <a:chExt cx="123995" cy="321563"/>
              </a:xfrm>
            </p:grpSpPr>
            <p:sp>
              <p:nvSpPr>
                <p:cNvPr id="553" name="Isosceles Triangle 552"/>
                <p:cNvSpPr/>
                <p:nvPr/>
              </p:nvSpPr>
              <p:spPr>
                <a:xfrm>
                  <a:off x="8056646" y="3908848"/>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4" name="Isosceles Triangle 553"/>
                <p:cNvSpPr/>
                <p:nvPr/>
              </p:nvSpPr>
              <p:spPr>
                <a:xfrm rot="10800000">
                  <a:off x="8056646" y="3750733"/>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51" name="Rounded Rectangle 550"/>
              <p:cNvSpPr/>
              <p:nvPr/>
            </p:nvSpPr>
            <p:spPr>
              <a:xfrm>
                <a:off x="7664382" y="3610157"/>
                <a:ext cx="580881" cy="78480"/>
              </a:xfrm>
              <a:prstGeom prst="roundRect">
                <a:avLst/>
              </a:prstGeom>
              <a:solidFill>
                <a:sysClr val="window" lastClr="FFFFFF"/>
              </a:solidFill>
              <a:ln w="9525" cap="flat" cmpd="sng" algn="ctr">
                <a:solidFill>
                  <a:sysClr val="windowText" lastClr="000000">
                    <a:alpha val="93000"/>
                  </a:sys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52" name="TextBox 225"/>
              <p:cNvSpPr txBox="1"/>
              <p:nvPr/>
            </p:nvSpPr>
            <p:spPr>
              <a:xfrm>
                <a:off x="7564431" y="3166170"/>
                <a:ext cx="998545" cy="35186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mn-cs"/>
                  </a:rPr>
                  <a:t>Li Oven</a:t>
                </a:r>
              </a:p>
            </p:txBody>
          </p:sp>
        </p:grpSp>
      </p:grpSp>
      <p:cxnSp>
        <p:nvCxnSpPr>
          <p:cNvPr id="404" name="Straight Connector 403"/>
          <p:cNvCxnSpPr/>
          <p:nvPr/>
        </p:nvCxnSpPr>
        <p:spPr>
          <a:xfrm>
            <a:off x="6411864" y="3384168"/>
            <a:ext cx="0" cy="1014325"/>
          </a:xfrm>
          <a:prstGeom prst="line">
            <a:avLst/>
          </a:prstGeom>
          <a:noFill/>
          <a:ln w="9525" cap="flat" cmpd="sng" algn="ctr">
            <a:solidFill>
              <a:sysClr val="windowText" lastClr="000000"/>
            </a:solidFill>
            <a:prstDash val="solid"/>
            <a:miter lim="800000"/>
          </a:ln>
          <a:effectLst/>
        </p:spPr>
      </p:cxnSp>
      <p:sp>
        <p:nvSpPr>
          <p:cNvPr id="405" name="Oval 404"/>
          <p:cNvSpPr/>
          <p:nvPr/>
        </p:nvSpPr>
        <p:spPr>
          <a:xfrm>
            <a:off x="5986676" y="3841076"/>
            <a:ext cx="170522" cy="175570"/>
          </a:xfrm>
          <a:prstGeom prst="ellipse">
            <a:avLst/>
          </a:prstGeom>
          <a:solidFill>
            <a:sysClr val="window" lastClr="FFFFFF"/>
          </a:solidFill>
          <a:ln w="9525" cap="flat" cmpd="sng" algn="ctr">
            <a:solidFill>
              <a:sysClr val="windowText" lastClr="000000"/>
            </a:solidFill>
            <a:prstDash val="solid"/>
            <a:miter lim="800000"/>
          </a:ln>
          <a:effectLst/>
        </p:spPr>
        <p:txBody>
          <a:bodyPr wrap="non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CM</a:t>
            </a:r>
          </a:p>
        </p:txBody>
      </p:sp>
      <p:sp>
        <p:nvSpPr>
          <p:cNvPr id="406" name="Oval 405"/>
          <p:cNvSpPr/>
          <p:nvPr/>
        </p:nvSpPr>
        <p:spPr>
          <a:xfrm>
            <a:off x="6121585" y="4029200"/>
            <a:ext cx="170522" cy="175570"/>
          </a:xfrm>
          <a:prstGeom prst="ellipse">
            <a:avLst/>
          </a:prstGeom>
          <a:solidFill>
            <a:sysClr val="window" lastClr="FFFFFF"/>
          </a:solidFill>
          <a:ln w="9525" cap="flat" cmpd="sng" algn="ctr">
            <a:solidFill>
              <a:sysClr val="windowText" lastClr="000000"/>
            </a:solidFill>
            <a:prstDash val="solid"/>
            <a:miter lim="800000"/>
          </a:ln>
          <a:effectLst/>
        </p:spPr>
        <p:txBody>
          <a:bodyPr wrap="non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CM</a:t>
            </a:r>
          </a:p>
        </p:txBody>
      </p:sp>
      <p:sp>
        <p:nvSpPr>
          <p:cNvPr id="407" name="Oval 406"/>
          <p:cNvSpPr/>
          <p:nvPr/>
        </p:nvSpPr>
        <p:spPr>
          <a:xfrm>
            <a:off x="6121585" y="3644360"/>
            <a:ext cx="170522" cy="175570"/>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tIns="0" rIns="0" bIns="0"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IG</a:t>
            </a:r>
          </a:p>
        </p:txBody>
      </p:sp>
      <p:cxnSp>
        <p:nvCxnSpPr>
          <p:cNvPr id="408" name="Straight Connector 407"/>
          <p:cNvCxnSpPr>
            <a:stCxn id="405" idx="6"/>
          </p:cNvCxnSpPr>
          <p:nvPr/>
        </p:nvCxnSpPr>
        <p:spPr>
          <a:xfrm flipV="1">
            <a:off x="6157198" y="3928572"/>
            <a:ext cx="254666" cy="288"/>
          </a:xfrm>
          <a:prstGeom prst="line">
            <a:avLst/>
          </a:prstGeom>
          <a:noFill/>
          <a:ln w="9525" cap="flat" cmpd="sng" algn="ctr">
            <a:solidFill>
              <a:sysClr val="windowText" lastClr="000000"/>
            </a:solidFill>
            <a:prstDash val="solid"/>
            <a:miter lim="800000"/>
          </a:ln>
          <a:effectLst/>
        </p:spPr>
      </p:cxnSp>
      <p:cxnSp>
        <p:nvCxnSpPr>
          <p:cNvPr id="409" name="Straight Connector 408"/>
          <p:cNvCxnSpPr>
            <a:stCxn id="406" idx="7"/>
          </p:cNvCxnSpPr>
          <p:nvPr/>
        </p:nvCxnSpPr>
        <p:spPr>
          <a:xfrm flipV="1">
            <a:off x="6267134" y="3928572"/>
            <a:ext cx="144730" cy="126339"/>
          </a:xfrm>
          <a:prstGeom prst="line">
            <a:avLst/>
          </a:prstGeom>
          <a:noFill/>
          <a:ln w="9525" cap="flat" cmpd="sng" algn="ctr">
            <a:solidFill>
              <a:sysClr val="windowText" lastClr="000000"/>
            </a:solidFill>
            <a:prstDash val="solid"/>
            <a:miter lim="800000"/>
          </a:ln>
          <a:effectLst/>
        </p:spPr>
      </p:cxnSp>
      <p:cxnSp>
        <p:nvCxnSpPr>
          <p:cNvPr id="410" name="Straight Connector 409"/>
          <p:cNvCxnSpPr>
            <a:stCxn id="407" idx="5"/>
          </p:cNvCxnSpPr>
          <p:nvPr/>
        </p:nvCxnSpPr>
        <p:spPr>
          <a:xfrm>
            <a:off x="6267134" y="3794218"/>
            <a:ext cx="144643" cy="141957"/>
          </a:xfrm>
          <a:prstGeom prst="line">
            <a:avLst/>
          </a:prstGeom>
          <a:noFill/>
          <a:ln w="9525" cap="flat" cmpd="sng" algn="ctr">
            <a:solidFill>
              <a:sysClr val="windowText" lastClr="000000"/>
            </a:solidFill>
            <a:prstDash val="solid"/>
            <a:miter lim="800000"/>
          </a:ln>
          <a:effectLst/>
        </p:spPr>
      </p:cxnSp>
      <p:sp>
        <p:nvSpPr>
          <p:cNvPr id="411" name="TextBox 527"/>
          <p:cNvSpPr txBox="1"/>
          <p:nvPr/>
        </p:nvSpPr>
        <p:spPr>
          <a:xfrm>
            <a:off x="5307353" y="3828041"/>
            <a:ext cx="1062064"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1 Torr</a:t>
            </a:r>
          </a:p>
        </p:txBody>
      </p:sp>
      <p:sp>
        <p:nvSpPr>
          <p:cNvPr id="412" name="TextBox 527"/>
          <p:cNvSpPr txBox="1"/>
          <p:nvPr/>
        </p:nvSpPr>
        <p:spPr>
          <a:xfrm>
            <a:off x="5614152" y="4022560"/>
            <a:ext cx="554365"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1000 Torr</a:t>
            </a:r>
          </a:p>
        </p:txBody>
      </p:sp>
      <p:sp>
        <p:nvSpPr>
          <p:cNvPr id="413" name="Rounded Rectangle 412"/>
          <p:cNvSpPr/>
          <p:nvPr/>
        </p:nvSpPr>
        <p:spPr>
          <a:xfrm>
            <a:off x="4933877" y="3603546"/>
            <a:ext cx="1612797" cy="1495852"/>
          </a:xfrm>
          <a:prstGeom prst="roundRect">
            <a:avLst/>
          </a:prstGeom>
          <a:noFill/>
          <a:ln w="12700" cap="flat" cmpd="sng" algn="ctr">
            <a:solidFill>
              <a:sysClr val="windowText" lastClr="0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4" name="Oval 413"/>
          <p:cNvSpPr/>
          <p:nvPr/>
        </p:nvSpPr>
        <p:spPr>
          <a:xfrm>
            <a:off x="6332063" y="3315577"/>
            <a:ext cx="156673" cy="161311"/>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5" name="TextBox 28"/>
          <p:cNvSpPr txBox="1"/>
          <p:nvPr/>
        </p:nvSpPr>
        <p:spPr>
          <a:xfrm rot="5400000">
            <a:off x="4970459" y="4378784"/>
            <a:ext cx="21036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416" name="TextBox 28"/>
          <p:cNvSpPr txBox="1"/>
          <p:nvPr/>
        </p:nvSpPr>
        <p:spPr>
          <a:xfrm rot="5400000">
            <a:off x="6331527" y="4355184"/>
            <a:ext cx="21036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grpSp>
        <p:nvGrpSpPr>
          <p:cNvPr id="417" name="Group 416"/>
          <p:cNvGrpSpPr/>
          <p:nvPr/>
        </p:nvGrpSpPr>
        <p:grpSpPr>
          <a:xfrm>
            <a:off x="3558933" y="3560021"/>
            <a:ext cx="580532" cy="637981"/>
            <a:chOff x="4793075" y="3947714"/>
            <a:chExt cx="780818" cy="858087"/>
          </a:xfrm>
        </p:grpSpPr>
        <p:grpSp>
          <p:nvGrpSpPr>
            <p:cNvPr id="534" name="Group 533"/>
            <p:cNvGrpSpPr/>
            <p:nvPr/>
          </p:nvGrpSpPr>
          <p:grpSpPr>
            <a:xfrm>
              <a:off x="5188433" y="3947714"/>
              <a:ext cx="385460" cy="858087"/>
              <a:chOff x="2653795" y="3345104"/>
              <a:chExt cx="385460" cy="833415"/>
            </a:xfrm>
          </p:grpSpPr>
          <p:sp>
            <p:nvSpPr>
              <p:cNvPr id="537" name="Oval 536"/>
              <p:cNvSpPr/>
              <p:nvPr/>
            </p:nvSpPr>
            <p:spPr>
              <a:xfrm>
                <a:off x="2809903" y="3949167"/>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tIns="0" rIns="0" bIns="0"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IG</a:t>
                </a:r>
              </a:p>
            </p:txBody>
          </p:sp>
          <p:cxnSp>
            <p:nvCxnSpPr>
              <p:cNvPr id="538" name="Straight Connector 537"/>
              <p:cNvCxnSpPr/>
              <p:nvPr/>
            </p:nvCxnSpPr>
            <p:spPr>
              <a:xfrm flipH="1">
                <a:off x="2653795" y="3345104"/>
                <a:ext cx="1" cy="717291"/>
              </a:xfrm>
              <a:prstGeom prst="line">
                <a:avLst/>
              </a:prstGeom>
              <a:noFill/>
              <a:ln w="9525" cap="flat" cmpd="sng" algn="ctr">
                <a:solidFill>
                  <a:sysClr val="windowText" lastClr="000000"/>
                </a:solidFill>
                <a:prstDash val="solid"/>
                <a:miter lim="800000"/>
              </a:ln>
              <a:effectLst/>
            </p:spPr>
          </p:cxnSp>
        </p:grpSp>
        <p:sp>
          <p:nvSpPr>
            <p:cNvPr id="535" name="Oval 534"/>
            <p:cNvSpPr/>
            <p:nvPr/>
          </p:nvSpPr>
          <p:spPr>
            <a:xfrm>
              <a:off x="4793075" y="4568169"/>
              <a:ext cx="229352" cy="236142"/>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P</a:t>
              </a:r>
            </a:p>
          </p:txBody>
        </p:sp>
        <p:cxnSp>
          <p:nvCxnSpPr>
            <p:cNvPr id="536" name="Straight Connector 535"/>
            <p:cNvCxnSpPr/>
            <p:nvPr/>
          </p:nvCxnSpPr>
          <p:spPr>
            <a:xfrm>
              <a:off x="5023962" y="4686834"/>
              <a:ext cx="322808" cy="1145"/>
            </a:xfrm>
            <a:prstGeom prst="line">
              <a:avLst/>
            </a:prstGeom>
            <a:noFill/>
            <a:ln w="9525" cap="flat" cmpd="sng" algn="ctr">
              <a:solidFill>
                <a:sysClr val="windowText" lastClr="000000"/>
              </a:solidFill>
              <a:prstDash val="solid"/>
              <a:miter lim="800000"/>
            </a:ln>
            <a:effectLst/>
          </p:spPr>
        </p:cxnSp>
      </p:grpSp>
      <p:sp>
        <p:nvSpPr>
          <p:cNvPr id="418" name="TextBox 507"/>
          <p:cNvSpPr txBox="1"/>
          <p:nvPr/>
        </p:nvSpPr>
        <p:spPr>
          <a:xfrm>
            <a:off x="3505128" y="1307952"/>
            <a:ext cx="460298"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RP-US1</a:t>
            </a:r>
          </a:p>
        </p:txBody>
      </p:sp>
      <p:sp>
        <p:nvSpPr>
          <p:cNvPr id="419" name="TextBox 507"/>
          <p:cNvSpPr txBox="1"/>
          <p:nvPr/>
        </p:nvSpPr>
        <p:spPr>
          <a:xfrm>
            <a:off x="2544028" y="1315834"/>
            <a:ext cx="484840"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RP-US2</a:t>
            </a:r>
          </a:p>
        </p:txBody>
      </p:sp>
      <p:sp>
        <p:nvSpPr>
          <p:cNvPr id="420" name="TextBox 507"/>
          <p:cNvSpPr txBox="1"/>
          <p:nvPr/>
        </p:nvSpPr>
        <p:spPr>
          <a:xfrm>
            <a:off x="3831088" y="3047966"/>
            <a:ext cx="7641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Be Window Valve 1</a:t>
            </a:r>
          </a:p>
        </p:txBody>
      </p:sp>
      <p:sp>
        <p:nvSpPr>
          <p:cNvPr id="421" name="TextBox 507"/>
          <p:cNvSpPr txBox="1"/>
          <p:nvPr/>
        </p:nvSpPr>
        <p:spPr>
          <a:xfrm>
            <a:off x="3087841" y="3420855"/>
            <a:ext cx="57459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18mm x 70cm</a:t>
            </a:r>
          </a:p>
        </p:txBody>
      </p:sp>
      <p:sp>
        <p:nvSpPr>
          <p:cNvPr id="422" name="TextBox 507"/>
          <p:cNvSpPr txBox="1"/>
          <p:nvPr/>
        </p:nvSpPr>
        <p:spPr>
          <a:xfrm>
            <a:off x="4254543" y="3412720"/>
            <a:ext cx="46425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5mm x 10cm</a:t>
            </a:r>
          </a:p>
        </p:txBody>
      </p:sp>
      <p:sp>
        <p:nvSpPr>
          <p:cNvPr id="423" name="TextBox 507"/>
          <p:cNvSpPr txBox="1"/>
          <p:nvPr/>
        </p:nvSpPr>
        <p:spPr>
          <a:xfrm>
            <a:off x="6978378" y="1313319"/>
            <a:ext cx="485728"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RP-DS1</a:t>
            </a:r>
          </a:p>
        </p:txBody>
      </p:sp>
      <p:sp>
        <p:nvSpPr>
          <p:cNvPr id="424" name="TextBox 507"/>
          <p:cNvSpPr txBox="1"/>
          <p:nvPr/>
        </p:nvSpPr>
        <p:spPr>
          <a:xfrm>
            <a:off x="7790976" y="1317794"/>
            <a:ext cx="47471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RP-DS2</a:t>
            </a:r>
          </a:p>
        </p:txBody>
      </p:sp>
      <p:sp>
        <p:nvSpPr>
          <p:cNvPr id="425" name="TextBox 507"/>
          <p:cNvSpPr txBox="1"/>
          <p:nvPr/>
        </p:nvSpPr>
        <p:spPr>
          <a:xfrm>
            <a:off x="6564256" y="3420855"/>
            <a:ext cx="42909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5mm x 10cm</a:t>
            </a:r>
          </a:p>
        </p:txBody>
      </p:sp>
      <p:sp>
        <p:nvSpPr>
          <p:cNvPr id="426" name="TextBox 507"/>
          <p:cNvSpPr txBox="1"/>
          <p:nvPr/>
        </p:nvSpPr>
        <p:spPr>
          <a:xfrm>
            <a:off x="6670801" y="3046358"/>
            <a:ext cx="64689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Be Window Valve 2</a:t>
            </a:r>
          </a:p>
        </p:txBody>
      </p:sp>
      <p:sp>
        <p:nvSpPr>
          <p:cNvPr id="427" name="TextBox 507"/>
          <p:cNvSpPr txBox="1"/>
          <p:nvPr/>
        </p:nvSpPr>
        <p:spPr>
          <a:xfrm>
            <a:off x="333645" y="3021834"/>
            <a:ext cx="59862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US Gate Valve</a:t>
            </a:r>
          </a:p>
        </p:txBody>
      </p:sp>
      <p:sp>
        <p:nvSpPr>
          <p:cNvPr id="428" name="TextBox 507"/>
          <p:cNvSpPr txBox="1"/>
          <p:nvPr/>
        </p:nvSpPr>
        <p:spPr>
          <a:xfrm>
            <a:off x="8663379" y="3013195"/>
            <a:ext cx="51763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DS Gate Valve</a:t>
            </a:r>
          </a:p>
        </p:txBody>
      </p:sp>
      <p:sp>
        <p:nvSpPr>
          <p:cNvPr id="429" name="TextBox 507"/>
          <p:cNvSpPr txBox="1"/>
          <p:nvPr/>
        </p:nvSpPr>
        <p:spPr>
          <a:xfrm>
            <a:off x="2064038" y="3423599"/>
            <a:ext cx="60777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18mm x 70cm</a:t>
            </a:r>
          </a:p>
        </p:txBody>
      </p:sp>
      <p:sp>
        <p:nvSpPr>
          <p:cNvPr id="430" name="TextBox 507"/>
          <p:cNvSpPr txBox="1"/>
          <p:nvPr/>
        </p:nvSpPr>
        <p:spPr>
          <a:xfrm>
            <a:off x="1248729" y="3428443"/>
            <a:ext cx="4639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18mm x 70cm</a:t>
            </a:r>
          </a:p>
        </p:txBody>
      </p:sp>
      <p:sp>
        <p:nvSpPr>
          <p:cNvPr id="431" name="TextBox 507"/>
          <p:cNvSpPr txBox="1"/>
          <p:nvPr/>
        </p:nvSpPr>
        <p:spPr>
          <a:xfrm>
            <a:off x="2896581" y="2058883"/>
            <a:ext cx="535080"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FV-US2a</a:t>
            </a:r>
          </a:p>
        </p:txBody>
      </p:sp>
      <p:sp>
        <p:nvSpPr>
          <p:cNvPr id="432" name="TextBox 507"/>
          <p:cNvSpPr txBox="1"/>
          <p:nvPr/>
        </p:nvSpPr>
        <p:spPr>
          <a:xfrm>
            <a:off x="2382727" y="2055858"/>
            <a:ext cx="528575"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FV-US3a</a:t>
            </a:r>
          </a:p>
        </p:txBody>
      </p:sp>
      <p:sp>
        <p:nvSpPr>
          <p:cNvPr id="433" name="TextBox 507"/>
          <p:cNvSpPr txBox="1"/>
          <p:nvPr/>
        </p:nvSpPr>
        <p:spPr>
          <a:xfrm>
            <a:off x="2273032" y="2750929"/>
            <a:ext cx="572885"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FV-US3b</a:t>
            </a:r>
          </a:p>
        </p:txBody>
      </p:sp>
      <p:cxnSp>
        <p:nvCxnSpPr>
          <p:cNvPr id="434" name="Elbow Connector 433"/>
          <p:cNvCxnSpPr>
            <a:endCxn id="631" idx="0"/>
          </p:cNvCxnSpPr>
          <p:nvPr/>
        </p:nvCxnSpPr>
        <p:spPr>
          <a:xfrm rot="5400000" flipH="1" flipV="1">
            <a:off x="7520906" y="2602967"/>
            <a:ext cx="800795" cy="482895"/>
          </a:xfrm>
          <a:prstGeom prst="bentConnector3">
            <a:avLst>
              <a:gd name="adj1" fmla="val 121224"/>
            </a:avLst>
          </a:prstGeom>
          <a:noFill/>
          <a:ln w="9525" cap="flat" cmpd="sng" algn="ctr">
            <a:solidFill>
              <a:sysClr val="window" lastClr="FFFFFF">
                <a:lumMod val="65000"/>
              </a:sysClr>
            </a:solidFill>
            <a:prstDash val="solid"/>
            <a:miter lim="800000"/>
          </a:ln>
          <a:effectLst/>
        </p:spPr>
      </p:cxnSp>
      <p:cxnSp>
        <p:nvCxnSpPr>
          <p:cNvPr id="435" name="Elbow Connector 434"/>
          <p:cNvCxnSpPr>
            <a:stCxn id="351" idx="7"/>
          </p:cNvCxnSpPr>
          <p:nvPr/>
        </p:nvCxnSpPr>
        <p:spPr>
          <a:xfrm rot="5400000" flipH="1" flipV="1">
            <a:off x="7096952" y="2677335"/>
            <a:ext cx="928751" cy="237056"/>
          </a:xfrm>
          <a:prstGeom prst="bentConnector3">
            <a:avLst>
              <a:gd name="adj1" fmla="val 712"/>
            </a:avLst>
          </a:prstGeom>
          <a:noFill/>
          <a:ln w="9525" cap="flat" cmpd="sng" algn="ctr">
            <a:solidFill>
              <a:sysClr val="window" lastClr="FFFFFF">
                <a:lumMod val="65000"/>
              </a:sysClr>
            </a:solidFill>
            <a:prstDash val="solid"/>
            <a:miter lim="800000"/>
          </a:ln>
          <a:effectLst/>
        </p:spPr>
      </p:cxnSp>
      <p:grpSp>
        <p:nvGrpSpPr>
          <p:cNvPr id="436" name="Group 435"/>
          <p:cNvGrpSpPr/>
          <p:nvPr/>
        </p:nvGrpSpPr>
        <p:grpSpPr>
          <a:xfrm rot="5400000">
            <a:off x="7847564" y="2193825"/>
            <a:ext cx="94919" cy="168437"/>
            <a:chOff x="4201336" y="1714967"/>
            <a:chExt cx="123996" cy="321561"/>
          </a:xfrm>
        </p:grpSpPr>
        <p:sp>
          <p:nvSpPr>
            <p:cNvPr id="532" name="Isosceles Triangle 531"/>
            <p:cNvSpPr/>
            <p:nvPr/>
          </p:nvSpPr>
          <p:spPr>
            <a:xfrm>
              <a:off x="4201336" y="1873081"/>
              <a:ext cx="123995" cy="163447"/>
            </a:xfrm>
            <a:prstGeom prst="triangle">
              <a:avLst/>
            </a:prstGeom>
            <a:solidFill>
              <a:sysClr val="window" lastClr="FFFFFF"/>
            </a:solidFill>
            <a:ln w="9525" cap="flat" cmpd="sng" algn="ctr">
              <a:solidFill>
                <a:sysClr val="window" lastClr="FFFFFF">
                  <a:lumMod val="50000"/>
                </a:sys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533" name="Isosceles Triangle 532"/>
            <p:cNvSpPr/>
            <p:nvPr/>
          </p:nvSpPr>
          <p:spPr>
            <a:xfrm rot="10800000">
              <a:off x="4201337" y="1714967"/>
              <a:ext cx="123995" cy="163448"/>
            </a:xfrm>
            <a:prstGeom prst="triangle">
              <a:avLst/>
            </a:prstGeom>
            <a:solidFill>
              <a:sysClr val="window" lastClr="FFFFFF"/>
            </a:solidFill>
            <a:ln w="9525" cap="flat" cmpd="sng" algn="ctr">
              <a:solidFill>
                <a:sysClr val="window" lastClr="FFFFFF">
                  <a:lumMod val="50000"/>
                </a:sys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lumMod val="50000"/>
                  </a:prstClr>
                </a:solidFill>
                <a:effectLst/>
                <a:uLnTx/>
                <a:uFillTx/>
                <a:latin typeface="Calibri" panose="020F0502020204030204"/>
                <a:ea typeface="+mn-ea"/>
                <a:cs typeface="+mn-cs"/>
              </a:endParaRPr>
            </a:p>
          </p:txBody>
        </p:sp>
      </p:grpSp>
      <p:sp>
        <p:nvSpPr>
          <p:cNvPr id="437" name="TextBox 507"/>
          <p:cNvSpPr txBox="1"/>
          <p:nvPr/>
        </p:nvSpPr>
        <p:spPr>
          <a:xfrm>
            <a:off x="7600943" y="1987276"/>
            <a:ext cx="56069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FV-DS2a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(optional)</a:t>
            </a:r>
          </a:p>
        </p:txBody>
      </p:sp>
      <p:sp>
        <p:nvSpPr>
          <p:cNvPr id="438" name="TextBox 507"/>
          <p:cNvSpPr txBox="1"/>
          <p:nvPr/>
        </p:nvSpPr>
        <p:spPr>
          <a:xfrm>
            <a:off x="8195287" y="1942438"/>
            <a:ext cx="46809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FV-DS2</a:t>
            </a:r>
          </a:p>
        </p:txBody>
      </p:sp>
      <p:sp>
        <p:nvSpPr>
          <p:cNvPr id="439" name="TextBox 507"/>
          <p:cNvSpPr txBox="1"/>
          <p:nvPr/>
        </p:nvSpPr>
        <p:spPr>
          <a:xfrm>
            <a:off x="7335108" y="1942430"/>
            <a:ext cx="49314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FV-DS1</a:t>
            </a:r>
          </a:p>
        </p:txBody>
      </p:sp>
      <p:sp>
        <p:nvSpPr>
          <p:cNvPr id="440" name="TextBox 507"/>
          <p:cNvSpPr txBox="1"/>
          <p:nvPr/>
        </p:nvSpPr>
        <p:spPr>
          <a:xfrm>
            <a:off x="2886430" y="1912285"/>
            <a:ext cx="537405"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FV-US2</a:t>
            </a:r>
          </a:p>
        </p:txBody>
      </p:sp>
      <p:sp>
        <p:nvSpPr>
          <p:cNvPr id="441" name="TextBox 507"/>
          <p:cNvSpPr txBox="1"/>
          <p:nvPr/>
        </p:nvSpPr>
        <p:spPr>
          <a:xfrm>
            <a:off x="3839438" y="1909221"/>
            <a:ext cx="534651"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FV-US1</a:t>
            </a:r>
          </a:p>
        </p:txBody>
      </p:sp>
      <p:sp>
        <p:nvSpPr>
          <p:cNvPr id="442" name="TextBox 507"/>
          <p:cNvSpPr txBox="1"/>
          <p:nvPr/>
        </p:nvSpPr>
        <p:spPr>
          <a:xfrm>
            <a:off x="4946294" y="2184208"/>
            <a:ext cx="431079"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FV-PB</a:t>
            </a:r>
          </a:p>
        </p:txBody>
      </p:sp>
      <p:grpSp>
        <p:nvGrpSpPr>
          <p:cNvPr id="443" name="Group 442"/>
          <p:cNvGrpSpPr/>
          <p:nvPr/>
        </p:nvGrpSpPr>
        <p:grpSpPr>
          <a:xfrm>
            <a:off x="4894592" y="2185915"/>
            <a:ext cx="125291" cy="173424"/>
            <a:chOff x="6589540" y="2099537"/>
            <a:chExt cx="168517" cy="233256"/>
          </a:xfrm>
        </p:grpSpPr>
        <p:grpSp>
          <p:nvGrpSpPr>
            <p:cNvPr id="527" name="Group 526"/>
            <p:cNvGrpSpPr/>
            <p:nvPr/>
          </p:nvGrpSpPr>
          <p:grpSpPr>
            <a:xfrm>
              <a:off x="6589540" y="2099537"/>
              <a:ext cx="123995" cy="233256"/>
              <a:chOff x="3036734" y="2079852"/>
              <a:chExt cx="123995" cy="321563"/>
            </a:xfrm>
          </p:grpSpPr>
          <p:sp>
            <p:nvSpPr>
              <p:cNvPr id="530" name="Isosceles Triangle 529"/>
              <p:cNvSpPr/>
              <p:nvPr/>
            </p:nvSpPr>
            <p:spPr>
              <a:xfrm>
                <a:off x="3036734" y="2237967"/>
                <a:ext cx="123995" cy="163448"/>
              </a:xfrm>
              <a:prstGeom prst="triangle">
                <a:avLst/>
              </a:prstGeom>
              <a:solidFill>
                <a:sysClr val="window" lastClr="FFFFFF"/>
              </a:solid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1" name="Isosceles Triangle 530"/>
              <p:cNvSpPr/>
              <p:nvPr/>
            </p:nvSpPr>
            <p:spPr>
              <a:xfrm rot="10800000">
                <a:off x="3036734" y="2079852"/>
                <a:ext cx="123995" cy="163448"/>
              </a:xfrm>
              <a:prstGeom prst="triangle">
                <a:avLst/>
              </a:prstGeom>
              <a:solidFill>
                <a:sysClr val="window" lastClr="FFFFFF"/>
              </a:solid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28" name="Straight Connector 527"/>
            <p:cNvCxnSpPr/>
            <p:nvPr/>
          </p:nvCxnSpPr>
          <p:spPr>
            <a:xfrm flipH="1">
              <a:off x="6650329" y="2215937"/>
              <a:ext cx="57939" cy="0"/>
            </a:xfrm>
            <a:prstGeom prst="line">
              <a:avLst/>
            </a:prstGeom>
            <a:noFill/>
            <a:ln w="9525" cap="flat" cmpd="sng" algn="ctr">
              <a:solidFill>
                <a:schemeClr val="bg1">
                  <a:lumMod val="85000"/>
                </a:schemeClr>
              </a:solidFill>
              <a:prstDash val="solid"/>
              <a:miter lim="800000"/>
            </a:ln>
            <a:effectLst/>
          </p:spPr>
        </p:cxnSp>
        <p:sp>
          <p:nvSpPr>
            <p:cNvPr id="529" name="Rectangle 528"/>
            <p:cNvSpPr/>
            <p:nvPr/>
          </p:nvSpPr>
          <p:spPr>
            <a:xfrm>
              <a:off x="6712338" y="2194323"/>
              <a:ext cx="45719" cy="45719"/>
            </a:xfrm>
            <a:prstGeom prst="rect">
              <a:avLst/>
            </a:prstGeom>
            <a:solidFill>
              <a:sysClr val="window" lastClr="FFFFFF"/>
            </a:solidFill>
            <a:ln w="9525"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44" name="Group 443"/>
          <p:cNvGrpSpPr/>
          <p:nvPr/>
        </p:nvGrpSpPr>
        <p:grpSpPr>
          <a:xfrm>
            <a:off x="2860273" y="1921808"/>
            <a:ext cx="125291" cy="173424"/>
            <a:chOff x="6589540" y="2099537"/>
            <a:chExt cx="168517" cy="233256"/>
          </a:xfrm>
        </p:grpSpPr>
        <p:grpSp>
          <p:nvGrpSpPr>
            <p:cNvPr id="522" name="Group 521"/>
            <p:cNvGrpSpPr/>
            <p:nvPr/>
          </p:nvGrpSpPr>
          <p:grpSpPr>
            <a:xfrm>
              <a:off x="6589540" y="2099537"/>
              <a:ext cx="123995" cy="233256"/>
              <a:chOff x="3036734" y="2079852"/>
              <a:chExt cx="123995" cy="321563"/>
            </a:xfrm>
          </p:grpSpPr>
          <p:sp>
            <p:nvSpPr>
              <p:cNvPr id="525" name="Isosceles Triangle 524"/>
              <p:cNvSpPr/>
              <p:nvPr/>
            </p:nvSpPr>
            <p:spPr>
              <a:xfrm>
                <a:off x="3036734" y="2237967"/>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6" name="Isosceles Triangle 525"/>
              <p:cNvSpPr/>
              <p:nvPr/>
            </p:nvSpPr>
            <p:spPr>
              <a:xfrm rot="10800000">
                <a:off x="3036734" y="2079852"/>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23" name="Straight Connector 522"/>
            <p:cNvCxnSpPr/>
            <p:nvPr/>
          </p:nvCxnSpPr>
          <p:spPr>
            <a:xfrm flipH="1">
              <a:off x="6650329" y="2215937"/>
              <a:ext cx="57939" cy="0"/>
            </a:xfrm>
            <a:prstGeom prst="line">
              <a:avLst/>
            </a:prstGeom>
            <a:noFill/>
            <a:ln w="9525" cap="flat" cmpd="sng" algn="ctr">
              <a:solidFill>
                <a:sysClr val="windowText" lastClr="000000"/>
              </a:solidFill>
              <a:prstDash val="solid"/>
              <a:miter lim="800000"/>
            </a:ln>
            <a:effectLst/>
          </p:spPr>
        </p:cxnSp>
        <p:sp>
          <p:nvSpPr>
            <p:cNvPr id="524" name="Rectangle 523"/>
            <p:cNvSpPr/>
            <p:nvPr/>
          </p:nvSpPr>
          <p:spPr>
            <a:xfrm>
              <a:off x="6712338" y="2194323"/>
              <a:ext cx="45719" cy="45719"/>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45" name="Group 444"/>
          <p:cNvGrpSpPr/>
          <p:nvPr/>
        </p:nvGrpSpPr>
        <p:grpSpPr>
          <a:xfrm>
            <a:off x="3817642" y="1918543"/>
            <a:ext cx="125291" cy="173424"/>
            <a:chOff x="6589540" y="2099537"/>
            <a:chExt cx="168517" cy="233256"/>
          </a:xfrm>
        </p:grpSpPr>
        <p:grpSp>
          <p:nvGrpSpPr>
            <p:cNvPr id="517" name="Group 516"/>
            <p:cNvGrpSpPr/>
            <p:nvPr/>
          </p:nvGrpSpPr>
          <p:grpSpPr>
            <a:xfrm>
              <a:off x="6589540" y="2099537"/>
              <a:ext cx="123995" cy="233256"/>
              <a:chOff x="3036734" y="2079852"/>
              <a:chExt cx="123995" cy="321563"/>
            </a:xfrm>
          </p:grpSpPr>
          <p:sp>
            <p:nvSpPr>
              <p:cNvPr id="520" name="Isosceles Triangle 519"/>
              <p:cNvSpPr/>
              <p:nvPr/>
            </p:nvSpPr>
            <p:spPr>
              <a:xfrm>
                <a:off x="3036734" y="2237967"/>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1" name="Isosceles Triangle 520"/>
              <p:cNvSpPr/>
              <p:nvPr/>
            </p:nvSpPr>
            <p:spPr>
              <a:xfrm rot="10800000">
                <a:off x="3036734" y="2079852"/>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18" name="Straight Connector 517"/>
            <p:cNvCxnSpPr/>
            <p:nvPr/>
          </p:nvCxnSpPr>
          <p:spPr>
            <a:xfrm flipH="1">
              <a:off x="6650329" y="2215937"/>
              <a:ext cx="57939" cy="0"/>
            </a:xfrm>
            <a:prstGeom prst="line">
              <a:avLst/>
            </a:prstGeom>
            <a:noFill/>
            <a:ln w="9525" cap="flat" cmpd="sng" algn="ctr">
              <a:solidFill>
                <a:sysClr val="windowText" lastClr="000000"/>
              </a:solidFill>
              <a:prstDash val="solid"/>
              <a:miter lim="800000"/>
            </a:ln>
            <a:effectLst/>
          </p:spPr>
        </p:cxnSp>
        <p:sp>
          <p:nvSpPr>
            <p:cNvPr id="519" name="Rectangle 518"/>
            <p:cNvSpPr/>
            <p:nvPr/>
          </p:nvSpPr>
          <p:spPr>
            <a:xfrm>
              <a:off x="6712338" y="2194323"/>
              <a:ext cx="45719" cy="45719"/>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46" name="Group 445"/>
          <p:cNvGrpSpPr/>
          <p:nvPr/>
        </p:nvGrpSpPr>
        <p:grpSpPr>
          <a:xfrm rot="16200000">
            <a:off x="3015342" y="2183247"/>
            <a:ext cx="125291" cy="173424"/>
            <a:chOff x="6589540" y="2099537"/>
            <a:chExt cx="168517" cy="233256"/>
          </a:xfrm>
        </p:grpSpPr>
        <p:grpSp>
          <p:nvGrpSpPr>
            <p:cNvPr id="512" name="Group 511"/>
            <p:cNvGrpSpPr/>
            <p:nvPr/>
          </p:nvGrpSpPr>
          <p:grpSpPr>
            <a:xfrm>
              <a:off x="6589540" y="2099537"/>
              <a:ext cx="123995" cy="233256"/>
              <a:chOff x="3036734" y="2079852"/>
              <a:chExt cx="123995" cy="321563"/>
            </a:xfrm>
          </p:grpSpPr>
          <p:sp>
            <p:nvSpPr>
              <p:cNvPr id="515" name="Isosceles Triangle 514"/>
              <p:cNvSpPr/>
              <p:nvPr/>
            </p:nvSpPr>
            <p:spPr>
              <a:xfrm>
                <a:off x="3036734" y="2237967"/>
                <a:ext cx="123995" cy="163448"/>
              </a:xfrm>
              <a:prstGeom prst="triangle">
                <a:avLst/>
              </a:prstGeom>
              <a:solidFill>
                <a:sysClr val="window" lastClr="FFFFFF"/>
              </a:solid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6" name="Isosceles Triangle 515"/>
              <p:cNvSpPr/>
              <p:nvPr/>
            </p:nvSpPr>
            <p:spPr>
              <a:xfrm rot="10800000">
                <a:off x="3036734" y="2079852"/>
                <a:ext cx="123995" cy="163448"/>
              </a:xfrm>
              <a:prstGeom prst="triangle">
                <a:avLst/>
              </a:prstGeom>
              <a:solidFill>
                <a:sysClr val="window" lastClr="FFFFFF"/>
              </a:solid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13" name="Straight Connector 512"/>
            <p:cNvCxnSpPr/>
            <p:nvPr/>
          </p:nvCxnSpPr>
          <p:spPr>
            <a:xfrm flipH="1">
              <a:off x="6650329" y="2215937"/>
              <a:ext cx="57939" cy="0"/>
            </a:xfrm>
            <a:prstGeom prst="line">
              <a:avLst/>
            </a:prstGeom>
            <a:noFill/>
            <a:ln w="9525" cap="flat" cmpd="sng" algn="ctr">
              <a:solidFill>
                <a:schemeClr val="bg1">
                  <a:lumMod val="85000"/>
                </a:schemeClr>
              </a:solidFill>
              <a:prstDash val="solid"/>
              <a:miter lim="800000"/>
            </a:ln>
            <a:effectLst/>
          </p:spPr>
        </p:cxnSp>
        <p:sp>
          <p:nvSpPr>
            <p:cNvPr id="514" name="Rectangle 513"/>
            <p:cNvSpPr/>
            <p:nvPr/>
          </p:nvSpPr>
          <p:spPr>
            <a:xfrm>
              <a:off x="6712338" y="2194323"/>
              <a:ext cx="45719" cy="45719"/>
            </a:xfrm>
            <a:prstGeom prst="rect">
              <a:avLst/>
            </a:prstGeom>
            <a:solidFill>
              <a:sysClr val="window" lastClr="FFFFFF"/>
            </a:solidFill>
            <a:ln w="9525"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47" name="Group 446"/>
          <p:cNvGrpSpPr/>
          <p:nvPr/>
        </p:nvGrpSpPr>
        <p:grpSpPr>
          <a:xfrm rot="16200000">
            <a:off x="2612822" y="2183187"/>
            <a:ext cx="125291" cy="173424"/>
            <a:chOff x="6589540" y="2099537"/>
            <a:chExt cx="168517" cy="233256"/>
          </a:xfrm>
        </p:grpSpPr>
        <p:grpSp>
          <p:nvGrpSpPr>
            <p:cNvPr id="507" name="Group 506"/>
            <p:cNvGrpSpPr/>
            <p:nvPr/>
          </p:nvGrpSpPr>
          <p:grpSpPr>
            <a:xfrm>
              <a:off x="6589540" y="2099537"/>
              <a:ext cx="123995" cy="233256"/>
              <a:chOff x="3036734" y="2079852"/>
              <a:chExt cx="123995" cy="321563"/>
            </a:xfrm>
          </p:grpSpPr>
          <p:sp>
            <p:nvSpPr>
              <p:cNvPr id="510" name="Isosceles Triangle 509"/>
              <p:cNvSpPr/>
              <p:nvPr/>
            </p:nvSpPr>
            <p:spPr>
              <a:xfrm>
                <a:off x="3036734" y="2237967"/>
                <a:ext cx="123995" cy="163448"/>
              </a:xfrm>
              <a:prstGeom prst="triangle">
                <a:avLst/>
              </a:prstGeom>
              <a:solidFill>
                <a:sysClr val="window" lastClr="FFFFFF"/>
              </a:solid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1" name="Isosceles Triangle 510"/>
              <p:cNvSpPr/>
              <p:nvPr/>
            </p:nvSpPr>
            <p:spPr>
              <a:xfrm rot="10800000">
                <a:off x="3036734" y="2079852"/>
                <a:ext cx="123995" cy="163448"/>
              </a:xfrm>
              <a:prstGeom prst="triangle">
                <a:avLst/>
              </a:prstGeom>
              <a:solidFill>
                <a:sysClr val="window" lastClr="FFFFFF"/>
              </a:solidFill>
              <a:ln w="9525" cap="flat" cmpd="sng" algn="ctr">
                <a:solidFill>
                  <a:schemeClr val="bg1">
                    <a:lumMod val="85000"/>
                  </a:scheme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08" name="Straight Connector 507"/>
            <p:cNvCxnSpPr/>
            <p:nvPr/>
          </p:nvCxnSpPr>
          <p:spPr>
            <a:xfrm flipH="1">
              <a:off x="6650329" y="2215937"/>
              <a:ext cx="57939" cy="0"/>
            </a:xfrm>
            <a:prstGeom prst="line">
              <a:avLst/>
            </a:prstGeom>
            <a:noFill/>
            <a:ln w="9525" cap="flat" cmpd="sng" algn="ctr">
              <a:solidFill>
                <a:schemeClr val="bg1">
                  <a:lumMod val="85000"/>
                </a:schemeClr>
              </a:solidFill>
              <a:prstDash val="solid"/>
              <a:miter lim="800000"/>
            </a:ln>
            <a:effectLst/>
          </p:spPr>
        </p:cxnSp>
        <p:sp>
          <p:nvSpPr>
            <p:cNvPr id="509" name="Rectangle 508"/>
            <p:cNvSpPr/>
            <p:nvPr/>
          </p:nvSpPr>
          <p:spPr>
            <a:xfrm>
              <a:off x="6712338" y="2194323"/>
              <a:ext cx="45719" cy="45719"/>
            </a:xfrm>
            <a:prstGeom prst="rect">
              <a:avLst/>
            </a:prstGeom>
            <a:solidFill>
              <a:sysClr val="window" lastClr="FFFFFF"/>
            </a:solidFill>
            <a:ln w="9525"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49" name="Group 448"/>
          <p:cNvGrpSpPr/>
          <p:nvPr/>
        </p:nvGrpSpPr>
        <p:grpSpPr>
          <a:xfrm rot="16200000">
            <a:off x="565214" y="3283415"/>
            <a:ext cx="125291" cy="173424"/>
            <a:chOff x="6589540" y="2099537"/>
            <a:chExt cx="168517" cy="233256"/>
          </a:xfrm>
        </p:grpSpPr>
        <p:grpSp>
          <p:nvGrpSpPr>
            <p:cNvPr id="497" name="Group 496"/>
            <p:cNvGrpSpPr/>
            <p:nvPr/>
          </p:nvGrpSpPr>
          <p:grpSpPr>
            <a:xfrm>
              <a:off x="6589540" y="2099537"/>
              <a:ext cx="123995" cy="233256"/>
              <a:chOff x="3036734" y="2079852"/>
              <a:chExt cx="123995" cy="321563"/>
            </a:xfrm>
          </p:grpSpPr>
          <p:sp>
            <p:nvSpPr>
              <p:cNvPr id="500" name="Isosceles Triangle 499"/>
              <p:cNvSpPr/>
              <p:nvPr/>
            </p:nvSpPr>
            <p:spPr>
              <a:xfrm>
                <a:off x="3036734" y="2237967"/>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1" name="Isosceles Triangle 500"/>
              <p:cNvSpPr/>
              <p:nvPr/>
            </p:nvSpPr>
            <p:spPr>
              <a:xfrm rot="10800000">
                <a:off x="3036734" y="2079852"/>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498" name="Straight Connector 497"/>
            <p:cNvCxnSpPr/>
            <p:nvPr/>
          </p:nvCxnSpPr>
          <p:spPr>
            <a:xfrm flipH="1">
              <a:off x="6650329" y="2215937"/>
              <a:ext cx="57939" cy="0"/>
            </a:xfrm>
            <a:prstGeom prst="line">
              <a:avLst/>
            </a:prstGeom>
            <a:noFill/>
            <a:ln w="9525" cap="flat" cmpd="sng" algn="ctr">
              <a:solidFill>
                <a:sysClr val="windowText" lastClr="000000"/>
              </a:solidFill>
              <a:prstDash val="solid"/>
              <a:miter lim="800000"/>
            </a:ln>
            <a:effectLst/>
          </p:spPr>
        </p:cxnSp>
        <p:sp>
          <p:nvSpPr>
            <p:cNvPr id="499" name="Rectangle 498"/>
            <p:cNvSpPr/>
            <p:nvPr/>
          </p:nvSpPr>
          <p:spPr>
            <a:xfrm>
              <a:off x="6712338" y="2194323"/>
              <a:ext cx="45719" cy="45719"/>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50" name="Group 449"/>
          <p:cNvGrpSpPr/>
          <p:nvPr/>
        </p:nvGrpSpPr>
        <p:grpSpPr>
          <a:xfrm rot="16200000">
            <a:off x="4135137" y="3284160"/>
            <a:ext cx="125291" cy="173424"/>
            <a:chOff x="6589540" y="2099537"/>
            <a:chExt cx="168517" cy="233256"/>
          </a:xfrm>
        </p:grpSpPr>
        <p:grpSp>
          <p:nvGrpSpPr>
            <p:cNvPr id="492" name="Group 491"/>
            <p:cNvGrpSpPr/>
            <p:nvPr/>
          </p:nvGrpSpPr>
          <p:grpSpPr>
            <a:xfrm>
              <a:off x="6589540" y="2099537"/>
              <a:ext cx="123995" cy="233256"/>
              <a:chOff x="3036734" y="2079852"/>
              <a:chExt cx="123995" cy="321563"/>
            </a:xfrm>
          </p:grpSpPr>
          <p:sp>
            <p:nvSpPr>
              <p:cNvPr id="495" name="Isosceles Triangle 494"/>
              <p:cNvSpPr/>
              <p:nvPr/>
            </p:nvSpPr>
            <p:spPr>
              <a:xfrm>
                <a:off x="3036734" y="2237967"/>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6" name="Isosceles Triangle 495"/>
              <p:cNvSpPr/>
              <p:nvPr/>
            </p:nvSpPr>
            <p:spPr>
              <a:xfrm rot="10800000">
                <a:off x="3036734" y="2079852"/>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493" name="Straight Connector 492"/>
            <p:cNvCxnSpPr/>
            <p:nvPr/>
          </p:nvCxnSpPr>
          <p:spPr>
            <a:xfrm flipH="1">
              <a:off x="6650329" y="2215937"/>
              <a:ext cx="57939" cy="0"/>
            </a:xfrm>
            <a:prstGeom prst="line">
              <a:avLst/>
            </a:prstGeom>
            <a:noFill/>
            <a:ln w="9525" cap="flat" cmpd="sng" algn="ctr">
              <a:solidFill>
                <a:sysClr val="windowText" lastClr="000000"/>
              </a:solidFill>
              <a:prstDash val="solid"/>
              <a:miter lim="800000"/>
            </a:ln>
            <a:effectLst/>
          </p:spPr>
        </p:cxnSp>
        <p:sp>
          <p:nvSpPr>
            <p:cNvPr id="494" name="Rectangle 493"/>
            <p:cNvSpPr/>
            <p:nvPr/>
          </p:nvSpPr>
          <p:spPr>
            <a:xfrm>
              <a:off x="6712338" y="2194323"/>
              <a:ext cx="45719" cy="45719"/>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51" name="Group 450"/>
          <p:cNvGrpSpPr/>
          <p:nvPr/>
        </p:nvGrpSpPr>
        <p:grpSpPr>
          <a:xfrm rot="16200000">
            <a:off x="6950290" y="3283226"/>
            <a:ext cx="125291" cy="173424"/>
            <a:chOff x="6589540" y="2099537"/>
            <a:chExt cx="168517" cy="233256"/>
          </a:xfrm>
        </p:grpSpPr>
        <p:grpSp>
          <p:nvGrpSpPr>
            <p:cNvPr id="487" name="Group 486"/>
            <p:cNvGrpSpPr/>
            <p:nvPr/>
          </p:nvGrpSpPr>
          <p:grpSpPr>
            <a:xfrm>
              <a:off x="6589540" y="2099537"/>
              <a:ext cx="123995" cy="233256"/>
              <a:chOff x="3036734" y="2079852"/>
              <a:chExt cx="123995" cy="321563"/>
            </a:xfrm>
          </p:grpSpPr>
          <p:sp>
            <p:nvSpPr>
              <p:cNvPr id="490" name="Isosceles Triangle 489"/>
              <p:cNvSpPr/>
              <p:nvPr/>
            </p:nvSpPr>
            <p:spPr>
              <a:xfrm>
                <a:off x="3036734" y="2237967"/>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1" name="Isosceles Triangle 490"/>
              <p:cNvSpPr/>
              <p:nvPr/>
            </p:nvSpPr>
            <p:spPr>
              <a:xfrm rot="10800000">
                <a:off x="3036734" y="2079852"/>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488" name="Straight Connector 487"/>
            <p:cNvCxnSpPr/>
            <p:nvPr/>
          </p:nvCxnSpPr>
          <p:spPr>
            <a:xfrm flipH="1">
              <a:off x="6650329" y="2215937"/>
              <a:ext cx="57939" cy="0"/>
            </a:xfrm>
            <a:prstGeom prst="line">
              <a:avLst/>
            </a:prstGeom>
            <a:noFill/>
            <a:ln w="9525" cap="flat" cmpd="sng" algn="ctr">
              <a:solidFill>
                <a:sysClr val="windowText" lastClr="000000"/>
              </a:solidFill>
              <a:prstDash val="solid"/>
              <a:miter lim="800000"/>
            </a:ln>
            <a:effectLst/>
          </p:spPr>
        </p:cxnSp>
        <p:sp>
          <p:nvSpPr>
            <p:cNvPr id="489" name="Rectangle 488"/>
            <p:cNvSpPr/>
            <p:nvPr/>
          </p:nvSpPr>
          <p:spPr>
            <a:xfrm>
              <a:off x="6712338" y="2194323"/>
              <a:ext cx="45719" cy="45719"/>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52" name="Group 451"/>
          <p:cNvGrpSpPr/>
          <p:nvPr/>
        </p:nvGrpSpPr>
        <p:grpSpPr>
          <a:xfrm rot="16200000">
            <a:off x="8859721" y="3283226"/>
            <a:ext cx="125291" cy="173424"/>
            <a:chOff x="6589540" y="2099537"/>
            <a:chExt cx="168517" cy="233256"/>
          </a:xfrm>
        </p:grpSpPr>
        <p:grpSp>
          <p:nvGrpSpPr>
            <p:cNvPr id="482" name="Group 481"/>
            <p:cNvGrpSpPr/>
            <p:nvPr/>
          </p:nvGrpSpPr>
          <p:grpSpPr>
            <a:xfrm>
              <a:off x="6589540" y="2099537"/>
              <a:ext cx="123995" cy="233256"/>
              <a:chOff x="3036734" y="2079852"/>
              <a:chExt cx="123995" cy="321563"/>
            </a:xfrm>
          </p:grpSpPr>
          <p:sp>
            <p:nvSpPr>
              <p:cNvPr id="485" name="Isosceles Triangle 484"/>
              <p:cNvSpPr/>
              <p:nvPr/>
            </p:nvSpPr>
            <p:spPr>
              <a:xfrm>
                <a:off x="3036734" y="2237967"/>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6" name="Isosceles Triangle 485"/>
              <p:cNvSpPr/>
              <p:nvPr/>
            </p:nvSpPr>
            <p:spPr>
              <a:xfrm rot="10800000">
                <a:off x="3036734" y="2079852"/>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483" name="Straight Connector 482"/>
            <p:cNvCxnSpPr/>
            <p:nvPr/>
          </p:nvCxnSpPr>
          <p:spPr>
            <a:xfrm flipH="1">
              <a:off x="6650329" y="2215937"/>
              <a:ext cx="57939" cy="0"/>
            </a:xfrm>
            <a:prstGeom prst="line">
              <a:avLst/>
            </a:prstGeom>
            <a:noFill/>
            <a:ln w="9525" cap="flat" cmpd="sng" algn="ctr">
              <a:solidFill>
                <a:sysClr val="windowText" lastClr="000000"/>
              </a:solidFill>
              <a:prstDash val="solid"/>
              <a:miter lim="800000"/>
            </a:ln>
            <a:effectLst/>
          </p:spPr>
        </p:cxnSp>
        <p:sp>
          <p:nvSpPr>
            <p:cNvPr id="484" name="Rectangle 483"/>
            <p:cNvSpPr/>
            <p:nvPr/>
          </p:nvSpPr>
          <p:spPr>
            <a:xfrm>
              <a:off x="6712338" y="2194323"/>
              <a:ext cx="45719" cy="45719"/>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53" name="Group 452"/>
          <p:cNvGrpSpPr/>
          <p:nvPr/>
        </p:nvGrpSpPr>
        <p:grpSpPr>
          <a:xfrm>
            <a:off x="7287442" y="1933160"/>
            <a:ext cx="125291" cy="173424"/>
            <a:chOff x="6589540" y="2099537"/>
            <a:chExt cx="168517" cy="233256"/>
          </a:xfrm>
        </p:grpSpPr>
        <p:grpSp>
          <p:nvGrpSpPr>
            <p:cNvPr id="477" name="Group 476"/>
            <p:cNvGrpSpPr/>
            <p:nvPr/>
          </p:nvGrpSpPr>
          <p:grpSpPr>
            <a:xfrm>
              <a:off x="6589540" y="2099537"/>
              <a:ext cx="123995" cy="233256"/>
              <a:chOff x="3036734" y="2079852"/>
              <a:chExt cx="123995" cy="321563"/>
            </a:xfrm>
          </p:grpSpPr>
          <p:sp>
            <p:nvSpPr>
              <p:cNvPr id="480" name="Isosceles Triangle 479"/>
              <p:cNvSpPr/>
              <p:nvPr/>
            </p:nvSpPr>
            <p:spPr>
              <a:xfrm>
                <a:off x="3036734" y="2237967"/>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1" name="Isosceles Triangle 480"/>
              <p:cNvSpPr/>
              <p:nvPr/>
            </p:nvSpPr>
            <p:spPr>
              <a:xfrm rot="10800000">
                <a:off x="3036734" y="2079852"/>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478" name="Straight Connector 477"/>
            <p:cNvCxnSpPr/>
            <p:nvPr/>
          </p:nvCxnSpPr>
          <p:spPr>
            <a:xfrm flipH="1">
              <a:off x="6650329" y="2215937"/>
              <a:ext cx="57939" cy="0"/>
            </a:xfrm>
            <a:prstGeom prst="line">
              <a:avLst/>
            </a:prstGeom>
            <a:noFill/>
            <a:ln w="9525" cap="flat" cmpd="sng" algn="ctr">
              <a:solidFill>
                <a:sysClr val="windowText" lastClr="000000"/>
              </a:solidFill>
              <a:prstDash val="solid"/>
              <a:miter lim="800000"/>
            </a:ln>
            <a:effectLst/>
          </p:spPr>
        </p:cxnSp>
        <p:sp>
          <p:nvSpPr>
            <p:cNvPr id="479" name="Rectangle 478"/>
            <p:cNvSpPr/>
            <p:nvPr/>
          </p:nvSpPr>
          <p:spPr>
            <a:xfrm>
              <a:off x="6712338" y="2194323"/>
              <a:ext cx="45719" cy="45719"/>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54" name="Group 453"/>
          <p:cNvGrpSpPr/>
          <p:nvPr/>
        </p:nvGrpSpPr>
        <p:grpSpPr>
          <a:xfrm>
            <a:off x="8113644" y="1933531"/>
            <a:ext cx="125291" cy="173424"/>
            <a:chOff x="6589540" y="2099537"/>
            <a:chExt cx="168517" cy="233256"/>
          </a:xfrm>
        </p:grpSpPr>
        <p:grpSp>
          <p:nvGrpSpPr>
            <p:cNvPr id="472" name="Group 471"/>
            <p:cNvGrpSpPr/>
            <p:nvPr/>
          </p:nvGrpSpPr>
          <p:grpSpPr>
            <a:xfrm>
              <a:off x="6589540" y="2099537"/>
              <a:ext cx="123995" cy="233256"/>
              <a:chOff x="3036734" y="2079852"/>
              <a:chExt cx="123995" cy="321563"/>
            </a:xfrm>
          </p:grpSpPr>
          <p:sp>
            <p:nvSpPr>
              <p:cNvPr id="475" name="Isosceles Triangle 474"/>
              <p:cNvSpPr/>
              <p:nvPr/>
            </p:nvSpPr>
            <p:spPr>
              <a:xfrm>
                <a:off x="3036734" y="2237967"/>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6" name="Isosceles Triangle 475"/>
              <p:cNvSpPr/>
              <p:nvPr/>
            </p:nvSpPr>
            <p:spPr>
              <a:xfrm rot="10800000">
                <a:off x="3036734" y="2079852"/>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473" name="Straight Connector 472"/>
            <p:cNvCxnSpPr/>
            <p:nvPr/>
          </p:nvCxnSpPr>
          <p:spPr>
            <a:xfrm flipH="1">
              <a:off x="6650329" y="2215937"/>
              <a:ext cx="57939" cy="0"/>
            </a:xfrm>
            <a:prstGeom prst="line">
              <a:avLst/>
            </a:prstGeom>
            <a:noFill/>
            <a:ln w="9525" cap="flat" cmpd="sng" algn="ctr">
              <a:solidFill>
                <a:sysClr val="windowText" lastClr="000000"/>
              </a:solidFill>
              <a:prstDash val="solid"/>
              <a:miter lim="800000"/>
            </a:ln>
            <a:effectLst/>
          </p:spPr>
        </p:cxnSp>
        <p:sp>
          <p:nvSpPr>
            <p:cNvPr id="474" name="Rectangle 473"/>
            <p:cNvSpPr/>
            <p:nvPr/>
          </p:nvSpPr>
          <p:spPr>
            <a:xfrm>
              <a:off x="6712338" y="2194323"/>
              <a:ext cx="45719" cy="45719"/>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55" name="TextBox 527"/>
          <p:cNvSpPr txBox="1"/>
          <p:nvPr/>
        </p:nvSpPr>
        <p:spPr>
          <a:xfrm>
            <a:off x="5101412" y="2857242"/>
            <a:ext cx="544079"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0.1 Torr</a:t>
            </a:r>
          </a:p>
        </p:txBody>
      </p:sp>
      <p:grpSp>
        <p:nvGrpSpPr>
          <p:cNvPr id="456" name="Group 455"/>
          <p:cNvGrpSpPr/>
          <p:nvPr/>
        </p:nvGrpSpPr>
        <p:grpSpPr>
          <a:xfrm>
            <a:off x="903838" y="3561434"/>
            <a:ext cx="170522" cy="635463"/>
            <a:chOff x="2535247" y="3345104"/>
            <a:chExt cx="229352" cy="830124"/>
          </a:xfrm>
        </p:grpSpPr>
        <p:sp>
          <p:nvSpPr>
            <p:cNvPr id="470" name="Oval 469"/>
            <p:cNvSpPr/>
            <p:nvPr/>
          </p:nvSpPr>
          <p:spPr>
            <a:xfrm>
              <a:off x="2535247" y="3945876"/>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tIns="0" rIns="0" bIns="0"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IG</a:t>
              </a:r>
            </a:p>
          </p:txBody>
        </p:sp>
        <p:cxnSp>
          <p:nvCxnSpPr>
            <p:cNvPr id="471" name="Straight Connector 470"/>
            <p:cNvCxnSpPr>
              <a:endCxn id="470" idx="0"/>
            </p:cNvCxnSpPr>
            <p:nvPr/>
          </p:nvCxnSpPr>
          <p:spPr>
            <a:xfrm flipH="1">
              <a:off x="2649923" y="3345104"/>
              <a:ext cx="3874" cy="600772"/>
            </a:xfrm>
            <a:prstGeom prst="line">
              <a:avLst/>
            </a:prstGeom>
            <a:noFill/>
            <a:ln w="9525" cap="flat" cmpd="sng" algn="ctr">
              <a:solidFill>
                <a:sysClr val="windowText" lastClr="000000"/>
              </a:solidFill>
              <a:prstDash val="solid"/>
              <a:miter lim="800000"/>
            </a:ln>
            <a:effectLst/>
          </p:spPr>
        </p:cxnSp>
      </p:grpSp>
      <p:grpSp>
        <p:nvGrpSpPr>
          <p:cNvPr id="457" name="Group 456"/>
          <p:cNvGrpSpPr/>
          <p:nvPr/>
        </p:nvGrpSpPr>
        <p:grpSpPr>
          <a:xfrm>
            <a:off x="1859014" y="3554798"/>
            <a:ext cx="6380641" cy="645436"/>
            <a:chOff x="2535247" y="3332075"/>
            <a:chExt cx="8581983" cy="843153"/>
          </a:xfrm>
        </p:grpSpPr>
        <p:sp>
          <p:nvSpPr>
            <p:cNvPr id="464" name="Oval 463"/>
            <p:cNvSpPr/>
            <p:nvPr/>
          </p:nvSpPr>
          <p:spPr>
            <a:xfrm>
              <a:off x="2535247" y="3945876"/>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tIns="0" rIns="0" bIns="0"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IG</a:t>
              </a:r>
            </a:p>
          </p:txBody>
        </p:sp>
        <p:cxnSp>
          <p:nvCxnSpPr>
            <p:cNvPr id="465" name="Straight Connector 464"/>
            <p:cNvCxnSpPr>
              <a:endCxn id="464" idx="0"/>
            </p:cNvCxnSpPr>
            <p:nvPr/>
          </p:nvCxnSpPr>
          <p:spPr>
            <a:xfrm flipH="1">
              <a:off x="2649923" y="3345104"/>
              <a:ext cx="3874" cy="600772"/>
            </a:xfrm>
            <a:prstGeom prst="line">
              <a:avLst/>
            </a:prstGeom>
            <a:noFill/>
            <a:ln w="9525" cap="flat" cmpd="sng" algn="ctr">
              <a:solidFill>
                <a:sysClr val="windowText" lastClr="000000"/>
              </a:solidFill>
              <a:prstDash val="solid"/>
              <a:miter lim="800000"/>
            </a:ln>
            <a:effectLst/>
          </p:spPr>
        </p:cxnSp>
        <p:sp>
          <p:nvSpPr>
            <p:cNvPr id="466" name="Oval 465"/>
            <p:cNvSpPr/>
            <p:nvPr/>
          </p:nvSpPr>
          <p:spPr>
            <a:xfrm>
              <a:off x="3816102" y="3932846"/>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tIns="0" rIns="0" bIns="0"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IG</a:t>
              </a:r>
            </a:p>
          </p:txBody>
        </p:sp>
        <p:cxnSp>
          <p:nvCxnSpPr>
            <p:cNvPr id="467" name="Straight Connector 466"/>
            <p:cNvCxnSpPr>
              <a:endCxn id="466" idx="0"/>
            </p:cNvCxnSpPr>
            <p:nvPr/>
          </p:nvCxnSpPr>
          <p:spPr>
            <a:xfrm flipH="1">
              <a:off x="3930778" y="3332075"/>
              <a:ext cx="3874" cy="600772"/>
            </a:xfrm>
            <a:prstGeom prst="line">
              <a:avLst/>
            </a:prstGeom>
            <a:noFill/>
            <a:ln w="9525" cap="flat" cmpd="sng" algn="ctr">
              <a:solidFill>
                <a:sysClr val="windowText" lastClr="000000"/>
              </a:solidFill>
              <a:prstDash val="solid"/>
              <a:miter lim="800000"/>
            </a:ln>
            <a:effectLst/>
          </p:spPr>
        </p:cxnSp>
        <p:sp>
          <p:nvSpPr>
            <p:cNvPr id="468" name="Oval 467"/>
            <p:cNvSpPr/>
            <p:nvPr/>
          </p:nvSpPr>
          <p:spPr>
            <a:xfrm>
              <a:off x="10887878" y="3945874"/>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tIns="0" rIns="0" bIns="0"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IG</a:t>
              </a:r>
            </a:p>
          </p:txBody>
        </p:sp>
        <p:cxnSp>
          <p:nvCxnSpPr>
            <p:cNvPr id="469" name="Straight Connector 468"/>
            <p:cNvCxnSpPr>
              <a:endCxn id="468" idx="0"/>
            </p:cNvCxnSpPr>
            <p:nvPr/>
          </p:nvCxnSpPr>
          <p:spPr>
            <a:xfrm flipH="1">
              <a:off x="11002554" y="3345103"/>
              <a:ext cx="3874" cy="600772"/>
            </a:xfrm>
            <a:prstGeom prst="line">
              <a:avLst/>
            </a:prstGeom>
            <a:noFill/>
            <a:ln w="9525" cap="flat" cmpd="sng" algn="ctr">
              <a:solidFill>
                <a:sysClr val="windowText" lastClr="000000"/>
              </a:solidFill>
              <a:prstDash val="solid"/>
              <a:miter lim="800000"/>
            </a:ln>
            <a:effectLst/>
          </p:spPr>
        </p:cxnSp>
      </p:grpSp>
      <p:grpSp>
        <p:nvGrpSpPr>
          <p:cNvPr id="458" name="Group 457"/>
          <p:cNvGrpSpPr/>
          <p:nvPr/>
        </p:nvGrpSpPr>
        <p:grpSpPr>
          <a:xfrm>
            <a:off x="3087" y="3387849"/>
            <a:ext cx="428260" cy="636876"/>
            <a:chOff x="4930678" y="3945792"/>
            <a:chExt cx="576011" cy="856600"/>
          </a:xfrm>
        </p:grpSpPr>
        <p:grpSp>
          <p:nvGrpSpPr>
            <p:cNvPr id="459" name="Group 458"/>
            <p:cNvGrpSpPr/>
            <p:nvPr/>
          </p:nvGrpSpPr>
          <p:grpSpPr>
            <a:xfrm>
              <a:off x="5220436" y="3945792"/>
              <a:ext cx="286253" cy="855353"/>
              <a:chOff x="2685798" y="3343243"/>
              <a:chExt cx="286253" cy="830761"/>
            </a:xfrm>
          </p:grpSpPr>
          <p:sp>
            <p:nvSpPr>
              <p:cNvPr id="462" name="Oval 461"/>
              <p:cNvSpPr/>
              <p:nvPr/>
            </p:nvSpPr>
            <p:spPr>
              <a:xfrm>
                <a:off x="2742699" y="3944652"/>
                <a:ext cx="229352" cy="229352"/>
              </a:xfrm>
              <a:prstGeom prst="ellipse">
                <a:avLst/>
              </a:prstGeom>
              <a:solidFill>
                <a:sysClr val="window" lastClr="FFFFFF"/>
              </a:solidFill>
              <a:ln w="9525" cap="flat" cmpd="sng" algn="ctr">
                <a:solidFill>
                  <a:sysClr val="windowText" lastClr="000000"/>
                </a:solidFill>
                <a:prstDash val="solid"/>
                <a:miter lim="800000"/>
              </a:ln>
              <a:effectLst/>
            </p:spPr>
            <p:txBody>
              <a:bodyPr wrap="square" lIns="0" tIns="0" rIns="0" bIns="0"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panose="020F0502020204030204"/>
                    <a:ea typeface="+mn-ea"/>
                    <a:cs typeface="+mn-cs"/>
                  </a:rPr>
                  <a:t>IG</a:t>
                </a:r>
              </a:p>
            </p:txBody>
          </p:sp>
          <p:cxnSp>
            <p:nvCxnSpPr>
              <p:cNvPr id="463" name="Straight Connector 462"/>
              <p:cNvCxnSpPr/>
              <p:nvPr/>
            </p:nvCxnSpPr>
            <p:spPr>
              <a:xfrm flipH="1">
                <a:off x="2685798" y="3343243"/>
                <a:ext cx="1" cy="717291"/>
              </a:xfrm>
              <a:prstGeom prst="line">
                <a:avLst/>
              </a:prstGeom>
              <a:noFill/>
              <a:ln w="9525" cap="flat" cmpd="sng" algn="ctr">
                <a:solidFill>
                  <a:sysClr val="windowText" lastClr="000000"/>
                </a:solidFill>
                <a:prstDash val="solid"/>
                <a:miter lim="800000"/>
              </a:ln>
              <a:effectLst/>
            </p:spPr>
          </p:cxnSp>
        </p:grpSp>
        <p:sp>
          <p:nvSpPr>
            <p:cNvPr id="460" name="Oval 459"/>
            <p:cNvSpPr/>
            <p:nvPr/>
          </p:nvSpPr>
          <p:spPr>
            <a:xfrm>
              <a:off x="4930678" y="4566250"/>
              <a:ext cx="229352" cy="236142"/>
            </a:xfrm>
            <a:prstGeom prst="ellips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rPr>
                <a:t>P</a:t>
              </a:r>
            </a:p>
          </p:txBody>
        </p:sp>
        <p:cxnSp>
          <p:nvCxnSpPr>
            <p:cNvPr id="461" name="Straight Connector 460"/>
            <p:cNvCxnSpPr>
              <a:stCxn id="460" idx="6"/>
              <a:endCxn id="462" idx="2"/>
            </p:cNvCxnSpPr>
            <p:nvPr/>
          </p:nvCxnSpPr>
          <p:spPr>
            <a:xfrm flipV="1">
              <a:off x="5160030" y="4683075"/>
              <a:ext cx="117307" cy="1246"/>
            </a:xfrm>
            <a:prstGeom prst="line">
              <a:avLst/>
            </a:prstGeom>
            <a:noFill/>
            <a:ln w="9525" cap="flat" cmpd="sng" algn="ctr">
              <a:solidFill>
                <a:sysClr val="windowText" lastClr="000000"/>
              </a:solidFill>
              <a:prstDash val="solid"/>
              <a:miter lim="800000"/>
            </a:ln>
            <a:effectLst/>
          </p:spPr>
        </p:cxnSp>
      </p:grpSp>
      <p:cxnSp>
        <p:nvCxnSpPr>
          <p:cNvPr id="678" name="Elbow Connector 677"/>
          <p:cNvCxnSpPr/>
          <p:nvPr/>
        </p:nvCxnSpPr>
        <p:spPr>
          <a:xfrm rot="5400000" flipH="1">
            <a:off x="1962141" y="2439536"/>
            <a:ext cx="799800" cy="821830"/>
          </a:xfrm>
          <a:prstGeom prst="bentConnector5">
            <a:avLst>
              <a:gd name="adj1" fmla="val 787"/>
              <a:gd name="adj2" fmla="val 58811"/>
              <a:gd name="adj3" fmla="val 121880"/>
            </a:avLst>
          </a:prstGeom>
          <a:noFill/>
          <a:ln w="38100" cap="flat" cmpd="sng" algn="ctr">
            <a:solidFill>
              <a:srgbClr val="FF0000"/>
            </a:solidFill>
            <a:prstDash val="solid"/>
            <a:miter lim="800000"/>
            <a:headEnd type="triangle" w="med" len="med"/>
            <a:tailEnd type="none" w="med" len="med"/>
          </a:ln>
          <a:effectLst/>
        </p:spPr>
      </p:cxnSp>
      <p:grpSp>
        <p:nvGrpSpPr>
          <p:cNvPr id="448" name="Group 447"/>
          <p:cNvGrpSpPr/>
          <p:nvPr/>
        </p:nvGrpSpPr>
        <p:grpSpPr>
          <a:xfrm>
            <a:off x="2237727" y="2763909"/>
            <a:ext cx="125291" cy="173424"/>
            <a:chOff x="6589540" y="2099537"/>
            <a:chExt cx="168517" cy="233256"/>
          </a:xfrm>
        </p:grpSpPr>
        <p:grpSp>
          <p:nvGrpSpPr>
            <p:cNvPr id="502" name="Group 501"/>
            <p:cNvGrpSpPr/>
            <p:nvPr/>
          </p:nvGrpSpPr>
          <p:grpSpPr>
            <a:xfrm>
              <a:off x="6589540" y="2099537"/>
              <a:ext cx="123995" cy="233256"/>
              <a:chOff x="3036734" y="2079852"/>
              <a:chExt cx="123995" cy="321563"/>
            </a:xfrm>
          </p:grpSpPr>
          <p:sp>
            <p:nvSpPr>
              <p:cNvPr id="505" name="Isosceles Triangle 504"/>
              <p:cNvSpPr/>
              <p:nvPr/>
            </p:nvSpPr>
            <p:spPr>
              <a:xfrm>
                <a:off x="3036734" y="2237967"/>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6" name="Isosceles Triangle 505"/>
              <p:cNvSpPr/>
              <p:nvPr/>
            </p:nvSpPr>
            <p:spPr>
              <a:xfrm rot="10800000">
                <a:off x="3036734" y="2079852"/>
                <a:ext cx="123995" cy="163448"/>
              </a:xfrm>
              <a:prstGeom prst="triangle">
                <a:avLst/>
              </a:prstGeom>
              <a:solidFill>
                <a:sysClr val="window" lastClr="FFFFFF"/>
              </a:solidFill>
              <a:ln w="9525"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03" name="Straight Connector 502"/>
            <p:cNvCxnSpPr/>
            <p:nvPr/>
          </p:nvCxnSpPr>
          <p:spPr>
            <a:xfrm flipH="1">
              <a:off x="6650329" y="2215937"/>
              <a:ext cx="57939" cy="0"/>
            </a:xfrm>
            <a:prstGeom prst="line">
              <a:avLst/>
            </a:prstGeom>
            <a:noFill/>
            <a:ln w="9525" cap="flat" cmpd="sng" algn="ctr">
              <a:solidFill>
                <a:sysClr val="windowText" lastClr="000000"/>
              </a:solidFill>
              <a:prstDash val="solid"/>
              <a:miter lim="800000"/>
            </a:ln>
            <a:effectLst/>
          </p:spPr>
        </p:cxnSp>
        <p:sp>
          <p:nvSpPr>
            <p:cNvPr id="504" name="Rectangle 503"/>
            <p:cNvSpPr/>
            <p:nvPr/>
          </p:nvSpPr>
          <p:spPr>
            <a:xfrm>
              <a:off x="6712338" y="2194323"/>
              <a:ext cx="45719" cy="45719"/>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84" name="TextBox 683"/>
          <p:cNvSpPr txBox="1"/>
          <p:nvPr/>
        </p:nvSpPr>
        <p:spPr>
          <a:xfrm>
            <a:off x="3383241" y="4189333"/>
            <a:ext cx="895694" cy="307777"/>
          </a:xfrm>
          <a:prstGeom prst="rect">
            <a:avLst/>
          </a:prstGeom>
          <a:noFill/>
        </p:spPr>
        <p:txBody>
          <a:bodyPr wrap="none" rtlCol="0">
            <a:spAutoFit/>
          </a:bodyPr>
          <a:lstStyle/>
          <a:p>
            <a:pPr algn="ctr"/>
            <a:r>
              <a:rPr lang="en-US" sz="1400" dirty="0">
                <a:solidFill>
                  <a:srgbClr val="FF0000"/>
                </a:solidFill>
              </a:rPr>
              <a:t>1e-2 Torr</a:t>
            </a:r>
          </a:p>
        </p:txBody>
      </p:sp>
      <p:sp>
        <p:nvSpPr>
          <p:cNvPr id="685" name="TextBox 684"/>
          <p:cNvSpPr txBox="1"/>
          <p:nvPr/>
        </p:nvSpPr>
        <p:spPr>
          <a:xfrm>
            <a:off x="6870007" y="4188630"/>
            <a:ext cx="895694" cy="307777"/>
          </a:xfrm>
          <a:prstGeom prst="rect">
            <a:avLst/>
          </a:prstGeom>
          <a:noFill/>
        </p:spPr>
        <p:txBody>
          <a:bodyPr wrap="none" rtlCol="0">
            <a:spAutoFit/>
          </a:bodyPr>
          <a:lstStyle/>
          <a:p>
            <a:pPr algn="ctr"/>
            <a:r>
              <a:rPr lang="en-US" sz="1400" dirty="0">
                <a:solidFill>
                  <a:srgbClr val="FF0000"/>
                </a:solidFill>
              </a:rPr>
              <a:t>1e-2 Torr</a:t>
            </a:r>
          </a:p>
        </p:txBody>
      </p:sp>
      <p:sp>
        <p:nvSpPr>
          <p:cNvPr id="686" name="TextBox 685"/>
          <p:cNvSpPr txBox="1"/>
          <p:nvPr/>
        </p:nvSpPr>
        <p:spPr>
          <a:xfrm>
            <a:off x="5372698" y="4188630"/>
            <a:ext cx="637610" cy="307777"/>
          </a:xfrm>
          <a:prstGeom prst="rect">
            <a:avLst/>
          </a:prstGeom>
          <a:noFill/>
        </p:spPr>
        <p:txBody>
          <a:bodyPr wrap="none" rtlCol="0">
            <a:spAutoFit/>
          </a:bodyPr>
          <a:lstStyle/>
          <a:p>
            <a:pPr algn="ctr"/>
            <a:r>
              <a:rPr lang="en-US" sz="1400" dirty="0">
                <a:solidFill>
                  <a:srgbClr val="FF0000"/>
                </a:solidFill>
              </a:rPr>
              <a:t>5 Torr</a:t>
            </a:r>
          </a:p>
        </p:txBody>
      </p:sp>
      <p:sp>
        <p:nvSpPr>
          <p:cNvPr id="687" name="TextBox 686"/>
          <p:cNvSpPr txBox="1"/>
          <p:nvPr/>
        </p:nvSpPr>
        <p:spPr>
          <a:xfrm>
            <a:off x="3803380" y="2139890"/>
            <a:ext cx="710451" cy="246221"/>
          </a:xfrm>
          <a:prstGeom prst="rect">
            <a:avLst/>
          </a:prstGeom>
          <a:noFill/>
        </p:spPr>
        <p:txBody>
          <a:bodyPr wrap="none" rtlCol="0">
            <a:spAutoFit/>
          </a:bodyPr>
          <a:lstStyle/>
          <a:p>
            <a:pPr algn="ctr"/>
            <a:r>
              <a:rPr lang="en-US" sz="1000" dirty="0">
                <a:solidFill>
                  <a:srgbClr val="FF0000"/>
                </a:solidFill>
              </a:rPr>
              <a:t>2e-1 Torr</a:t>
            </a:r>
          </a:p>
        </p:txBody>
      </p:sp>
      <p:sp>
        <p:nvSpPr>
          <p:cNvPr id="688" name="TextBox 687"/>
          <p:cNvSpPr txBox="1"/>
          <p:nvPr/>
        </p:nvSpPr>
        <p:spPr>
          <a:xfrm>
            <a:off x="6661369" y="2121220"/>
            <a:ext cx="710451" cy="246221"/>
          </a:xfrm>
          <a:prstGeom prst="rect">
            <a:avLst/>
          </a:prstGeom>
          <a:noFill/>
        </p:spPr>
        <p:txBody>
          <a:bodyPr wrap="none" rtlCol="0">
            <a:spAutoFit/>
          </a:bodyPr>
          <a:lstStyle/>
          <a:p>
            <a:pPr algn="ctr"/>
            <a:r>
              <a:rPr lang="en-US" sz="1000" dirty="0">
                <a:solidFill>
                  <a:srgbClr val="FF0000"/>
                </a:solidFill>
              </a:rPr>
              <a:t>2e-1 Torr</a:t>
            </a:r>
          </a:p>
        </p:txBody>
      </p:sp>
      <p:sp>
        <p:nvSpPr>
          <p:cNvPr id="689" name="TextBox 688"/>
          <p:cNvSpPr txBox="1"/>
          <p:nvPr/>
        </p:nvSpPr>
        <p:spPr>
          <a:xfrm>
            <a:off x="8113644" y="2121220"/>
            <a:ext cx="710451" cy="246221"/>
          </a:xfrm>
          <a:prstGeom prst="rect">
            <a:avLst/>
          </a:prstGeom>
          <a:noFill/>
        </p:spPr>
        <p:txBody>
          <a:bodyPr wrap="none" rtlCol="0">
            <a:spAutoFit/>
          </a:bodyPr>
          <a:lstStyle/>
          <a:p>
            <a:pPr algn="ctr"/>
            <a:r>
              <a:rPr lang="en-US" sz="1000" dirty="0">
                <a:solidFill>
                  <a:srgbClr val="FF0000"/>
                </a:solidFill>
              </a:rPr>
              <a:t>2e-1 Torr</a:t>
            </a:r>
          </a:p>
        </p:txBody>
      </p:sp>
      <p:sp>
        <p:nvSpPr>
          <p:cNvPr id="690" name="TextBox 689"/>
          <p:cNvSpPr txBox="1"/>
          <p:nvPr/>
        </p:nvSpPr>
        <p:spPr>
          <a:xfrm>
            <a:off x="2175979" y="1469034"/>
            <a:ext cx="710451" cy="246221"/>
          </a:xfrm>
          <a:prstGeom prst="rect">
            <a:avLst/>
          </a:prstGeom>
          <a:noFill/>
        </p:spPr>
        <p:txBody>
          <a:bodyPr wrap="none" rtlCol="0">
            <a:spAutoFit/>
          </a:bodyPr>
          <a:lstStyle/>
          <a:p>
            <a:pPr algn="ctr"/>
            <a:r>
              <a:rPr lang="en-US" sz="1000" dirty="0">
                <a:solidFill>
                  <a:srgbClr val="FF0000"/>
                </a:solidFill>
              </a:rPr>
              <a:t>2e-1 Torr</a:t>
            </a:r>
          </a:p>
        </p:txBody>
      </p:sp>
      <p:sp>
        <p:nvSpPr>
          <p:cNvPr id="691" name="TextBox 690"/>
          <p:cNvSpPr txBox="1"/>
          <p:nvPr/>
        </p:nvSpPr>
        <p:spPr>
          <a:xfrm>
            <a:off x="2468306" y="4189333"/>
            <a:ext cx="895694" cy="307777"/>
          </a:xfrm>
          <a:prstGeom prst="rect">
            <a:avLst/>
          </a:prstGeom>
          <a:noFill/>
        </p:spPr>
        <p:txBody>
          <a:bodyPr wrap="none" rtlCol="0">
            <a:spAutoFit/>
          </a:bodyPr>
          <a:lstStyle/>
          <a:p>
            <a:pPr algn="ctr"/>
            <a:r>
              <a:rPr lang="en-US" sz="1400" dirty="0">
                <a:solidFill>
                  <a:srgbClr val="FF0000"/>
                </a:solidFill>
              </a:rPr>
              <a:t>2e-5 Torr</a:t>
            </a:r>
          </a:p>
        </p:txBody>
      </p:sp>
      <p:sp>
        <p:nvSpPr>
          <p:cNvPr id="692" name="TextBox 691"/>
          <p:cNvSpPr txBox="1"/>
          <p:nvPr/>
        </p:nvSpPr>
        <p:spPr>
          <a:xfrm>
            <a:off x="1487033" y="4189333"/>
            <a:ext cx="895694" cy="307777"/>
          </a:xfrm>
          <a:prstGeom prst="rect">
            <a:avLst/>
          </a:prstGeom>
          <a:noFill/>
        </p:spPr>
        <p:txBody>
          <a:bodyPr wrap="none" rtlCol="0">
            <a:spAutoFit/>
          </a:bodyPr>
          <a:lstStyle/>
          <a:p>
            <a:pPr algn="ctr"/>
            <a:r>
              <a:rPr lang="en-US" sz="1400" dirty="0">
                <a:solidFill>
                  <a:srgbClr val="FF0000"/>
                </a:solidFill>
              </a:rPr>
              <a:t>3e-8 Torr</a:t>
            </a:r>
          </a:p>
        </p:txBody>
      </p:sp>
      <p:sp>
        <p:nvSpPr>
          <p:cNvPr id="693" name="TextBox 692"/>
          <p:cNvSpPr txBox="1"/>
          <p:nvPr/>
        </p:nvSpPr>
        <p:spPr>
          <a:xfrm>
            <a:off x="591296" y="4189333"/>
            <a:ext cx="895694" cy="307777"/>
          </a:xfrm>
          <a:prstGeom prst="rect">
            <a:avLst/>
          </a:prstGeom>
          <a:noFill/>
        </p:spPr>
        <p:txBody>
          <a:bodyPr wrap="none" rtlCol="0">
            <a:spAutoFit/>
          </a:bodyPr>
          <a:lstStyle/>
          <a:p>
            <a:pPr algn="ctr"/>
            <a:r>
              <a:rPr lang="en-US" sz="1400" dirty="0">
                <a:solidFill>
                  <a:srgbClr val="FF0000"/>
                </a:solidFill>
              </a:rPr>
              <a:t>1e-9 Torr</a:t>
            </a:r>
          </a:p>
        </p:txBody>
      </p:sp>
      <p:sp>
        <p:nvSpPr>
          <p:cNvPr id="694" name="TextBox 693"/>
          <p:cNvSpPr txBox="1"/>
          <p:nvPr/>
        </p:nvSpPr>
        <p:spPr>
          <a:xfrm>
            <a:off x="7791891" y="4181957"/>
            <a:ext cx="895694" cy="307777"/>
          </a:xfrm>
          <a:prstGeom prst="rect">
            <a:avLst/>
          </a:prstGeom>
          <a:noFill/>
        </p:spPr>
        <p:txBody>
          <a:bodyPr wrap="none" rtlCol="0">
            <a:spAutoFit/>
          </a:bodyPr>
          <a:lstStyle/>
          <a:p>
            <a:pPr algn="ctr"/>
            <a:r>
              <a:rPr lang="en-US" sz="1400" dirty="0">
                <a:solidFill>
                  <a:srgbClr val="FF0000"/>
                </a:solidFill>
              </a:rPr>
              <a:t>1e-4 Torr</a:t>
            </a:r>
          </a:p>
        </p:txBody>
      </p:sp>
      <p:sp>
        <p:nvSpPr>
          <p:cNvPr id="695" name="TextBox 694"/>
          <p:cNvSpPr txBox="1"/>
          <p:nvPr/>
        </p:nvSpPr>
        <p:spPr>
          <a:xfrm>
            <a:off x="1779380" y="2016779"/>
            <a:ext cx="710451" cy="246221"/>
          </a:xfrm>
          <a:prstGeom prst="rect">
            <a:avLst/>
          </a:prstGeom>
          <a:noFill/>
        </p:spPr>
        <p:txBody>
          <a:bodyPr wrap="none" rtlCol="0">
            <a:spAutoFit/>
          </a:bodyPr>
          <a:lstStyle/>
          <a:p>
            <a:pPr algn="ctr"/>
            <a:r>
              <a:rPr lang="en-US" sz="1000" dirty="0">
                <a:solidFill>
                  <a:srgbClr val="FF0000"/>
                </a:solidFill>
              </a:rPr>
              <a:t>2e-5 Torr</a:t>
            </a:r>
          </a:p>
        </p:txBody>
      </p:sp>
      <p:sp>
        <p:nvSpPr>
          <p:cNvPr id="696" name="TextBox 695"/>
          <p:cNvSpPr txBox="1"/>
          <p:nvPr/>
        </p:nvSpPr>
        <p:spPr>
          <a:xfrm>
            <a:off x="819719" y="2016779"/>
            <a:ext cx="710451" cy="246221"/>
          </a:xfrm>
          <a:prstGeom prst="rect">
            <a:avLst/>
          </a:prstGeom>
          <a:noFill/>
        </p:spPr>
        <p:txBody>
          <a:bodyPr wrap="none" rtlCol="0">
            <a:spAutoFit/>
          </a:bodyPr>
          <a:lstStyle/>
          <a:p>
            <a:pPr algn="ctr"/>
            <a:r>
              <a:rPr lang="en-US" sz="1000" dirty="0">
                <a:solidFill>
                  <a:srgbClr val="FF0000"/>
                </a:solidFill>
              </a:rPr>
              <a:t>3e-8 Torr</a:t>
            </a:r>
          </a:p>
        </p:txBody>
      </p:sp>
      <p:cxnSp>
        <p:nvCxnSpPr>
          <p:cNvPr id="13" name="Straight Arrow Connector 12"/>
          <p:cNvCxnSpPr/>
          <p:nvPr/>
        </p:nvCxnSpPr>
        <p:spPr>
          <a:xfrm flipH="1">
            <a:off x="4215535" y="3736220"/>
            <a:ext cx="5032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6" name="TextBox 705"/>
          <p:cNvSpPr txBox="1"/>
          <p:nvPr/>
        </p:nvSpPr>
        <p:spPr>
          <a:xfrm>
            <a:off x="4091951" y="3785576"/>
            <a:ext cx="768159" cy="153888"/>
          </a:xfrm>
          <a:prstGeom prst="rect">
            <a:avLst/>
          </a:prstGeom>
          <a:noFill/>
        </p:spPr>
        <p:txBody>
          <a:bodyPr wrap="none" tIns="0" bIns="0" rtlCol="0">
            <a:spAutoFit/>
          </a:bodyPr>
          <a:lstStyle/>
          <a:p>
            <a:pPr algn="ctr"/>
            <a:r>
              <a:rPr lang="en-US" sz="1000" dirty="0">
                <a:solidFill>
                  <a:srgbClr val="FF0000"/>
                </a:solidFill>
              </a:rPr>
              <a:t>10 Torr-l/s</a:t>
            </a:r>
          </a:p>
        </p:txBody>
      </p:sp>
      <p:cxnSp>
        <p:nvCxnSpPr>
          <p:cNvPr id="707" name="Straight Arrow Connector 706"/>
          <p:cNvCxnSpPr/>
          <p:nvPr/>
        </p:nvCxnSpPr>
        <p:spPr>
          <a:xfrm flipH="1">
            <a:off x="6456729" y="3735034"/>
            <a:ext cx="503263"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8" name="TextBox 707"/>
          <p:cNvSpPr txBox="1"/>
          <p:nvPr/>
        </p:nvSpPr>
        <p:spPr>
          <a:xfrm>
            <a:off x="6333145" y="3784390"/>
            <a:ext cx="768159" cy="153888"/>
          </a:xfrm>
          <a:prstGeom prst="rect">
            <a:avLst/>
          </a:prstGeom>
          <a:noFill/>
        </p:spPr>
        <p:txBody>
          <a:bodyPr wrap="none" tIns="0" bIns="0" rtlCol="0">
            <a:spAutoFit/>
          </a:bodyPr>
          <a:lstStyle/>
          <a:p>
            <a:pPr algn="ctr"/>
            <a:r>
              <a:rPr lang="en-US" sz="1000" dirty="0">
                <a:solidFill>
                  <a:srgbClr val="FF0000"/>
                </a:solidFill>
              </a:rPr>
              <a:t>10 Torr-l/s</a:t>
            </a:r>
          </a:p>
        </p:txBody>
      </p:sp>
      <p:cxnSp>
        <p:nvCxnSpPr>
          <p:cNvPr id="394" name="Elbow Connector 677">
            <a:extLst>
              <a:ext uri="{FF2B5EF4-FFF2-40B4-BE49-F238E27FC236}">
                <a16:creationId xmlns:a16="http://schemas.microsoft.com/office/drawing/2014/main" id="{8709ACD3-0079-484A-9046-B99EFCDA44DD}"/>
              </a:ext>
            </a:extLst>
          </p:cNvPr>
          <p:cNvCxnSpPr>
            <a:cxnSpLocks/>
            <a:stCxn id="625" idx="4"/>
            <a:endCxn id="646" idx="0"/>
          </p:cNvCxnSpPr>
          <p:nvPr/>
        </p:nvCxnSpPr>
        <p:spPr>
          <a:xfrm rot="5400000">
            <a:off x="2592802" y="1927538"/>
            <a:ext cx="846465" cy="219075"/>
          </a:xfrm>
          <a:prstGeom prst="bentConnector3">
            <a:avLst>
              <a:gd name="adj1" fmla="val 19136"/>
            </a:avLst>
          </a:prstGeom>
          <a:noFill/>
          <a:ln w="38100" cap="flat" cmpd="sng" algn="ctr">
            <a:solidFill>
              <a:srgbClr val="FF0000"/>
            </a:solidFill>
            <a:prstDash val="solid"/>
            <a:miter lim="800000"/>
            <a:headEnd type="triangle" w="med" len="med"/>
            <a:tailEnd type="none" w="med" len="med"/>
          </a:ln>
          <a:effectLst/>
        </p:spPr>
      </p:cxnSp>
      <p:cxnSp>
        <p:nvCxnSpPr>
          <p:cNvPr id="676" name="Elbow Connector 677">
            <a:extLst>
              <a:ext uri="{FF2B5EF4-FFF2-40B4-BE49-F238E27FC236}">
                <a16:creationId xmlns:a16="http://schemas.microsoft.com/office/drawing/2014/main" id="{DFEBE8BE-F449-4147-9DD9-9FC437C70BA7}"/>
              </a:ext>
            </a:extLst>
          </p:cNvPr>
          <p:cNvCxnSpPr>
            <a:cxnSpLocks/>
            <a:stCxn id="612" idx="4"/>
            <a:endCxn id="641" idx="0"/>
          </p:cNvCxnSpPr>
          <p:nvPr/>
        </p:nvCxnSpPr>
        <p:spPr>
          <a:xfrm rot="5400000">
            <a:off x="3533270" y="1931646"/>
            <a:ext cx="861880" cy="195445"/>
          </a:xfrm>
          <a:prstGeom prst="bentConnector3">
            <a:avLst>
              <a:gd name="adj1" fmla="val 18929"/>
            </a:avLst>
          </a:prstGeom>
          <a:noFill/>
          <a:ln w="38100" cap="flat" cmpd="sng" algn="ctr">
            <a:solidFill>
              <a:srgbClr val="FF0000"/>
            </a:solidFill>
            <a:prstDash val="solid"/>
            <a:miter lim="800000"/>
            <a:headEnd type="triangle" w="med" len="med"/>
            <a:tailEnd type="none" w="med" len="med"/>
          </a:ln>
          <a:effectLst/>
        </p:spPr>
      </p:cxnSp>
      <p:cxnSp>
        <p:nvCxnSpPr>
          <p:cNvPr id="677" name="Elbow Connector 677">
            <a:extLst>
              <a:ext uri="{FF2B5EF4-FFF2-40B4-BE49-F238E27FC236}">
                <a16:creationId xmlns:a16="http://schemas.microsoft.com/office/drawing/2014/main" id="{F7F32A43-B400-4155-82A6-D1A10017BF33}"/>
              </a:ext>
            </a:extLst>
          </p:cNvPr>
          <p:cNvCxnSpPr>
            <a:cxnSpLocks/>
            <a:stCxn id="599" idx="4"/>
            <a:endCxn id="636" idx="0"/>
          </p:cNvCxnSpPr>
          <p:nvPr/>
        </p:nvCxnSpPr>
        <p:spPr>
          <a:xfrm rot="5400000">
            <a:off x="7018765" y="1912993"/>
            <a:ext cx="853072" cy="229927"/>
          </a:xfrm>
          <a:prstGeom prst="bentConnector3">
            <a:avLst>
              <a:gd name="adj1" fmla="val 20906"/>
            </a:avLst>
          </a:prstGeom>
          <a:noFill/>
          <a:ln w="38100" cap="flat" cmpd="sng" algn="ctr">
            <a:solidFill>
              <a:srgbClr val="FF0000"/>
            </a:solidFill>
            <a:prstDash val="solid"/>
            <a:miter lim="800000"/>
            <a:headEnd type="triangle" w="med" len="med"/>
            <a:tailEnd type="none" w="med" len="med"/>
          </a:ln>
          <a:effectLst/>
        </p:spPr>
      </p:cxnSp>
      <p:cxnSp>
        <p:nvCxnSpPr>
          <p:cNvPr id="679" name="Elbow Connector 677">
            <a:extLst>
              <a:ext uri="{FF2B5EF4-FFF2-40B4-BE49-F238E27FC236}">
                <a16:creationId xmlns:a16="http://schemas.microsoft.com/office/drawing/2014/main" id="{868127F3-1E6C-4869-9E37-69278D34083A}"/>
              </a:ext>
            </a:extLst>
          </p:cNvPr>
          <p:cNvCxnSpPr>
            <a:cxnSpLocks/>
            <a:stCxn id="586" idx="4"/>
            <a:endCxn id="631" idx="0"/>
          </p:cNvCxnSpPr>
          <p:nvPr/>
        </p:nvCxnSpPr>
        <p:spPr>
          <a:xfrm rot="5400000">
            <a:off x="7844059" y="1920702"/>
            <a:ext cx="842008" cy="204623"/>
          </a:xfrm>
          <a:prstGeom prst="bentConnector3">
            <a:avLst>
              <a:gd name="adj1" fmla="val 20523"/>
            </a:avLst>
          </a:prstGeom>
          <a:noFill/>
          <a:ln w="38100" cap="flat" cmpd="sng" algn="ctr">
            <a:solidFill>
              <a:srgbClr val="FF0000"/>
            </a:solidFill>
            <a:prstDash val="solid"/>
            <a:miter lim="800000"/>
            <a:headEnd type="triangle" w="med" len="med"/>
            <a:tailEnd type="none" w="med" len="med"/>
          </a:ln>
          <a:effectLst/>
        </p:spPr>
      </p:cxnSp>
    </p:spTree>
    <p:extLst>
      <p:ext uri="{BB962C8B-B14F-4D97-AF65-F5344CB8AC3E}">
        <p14:creationId xmlns:p14="http://schemas.microsoft.com/office/powerpoint/2010/main" val="56168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BB514B-24AE-4DB7-9251-71D08F094EC1}"/>
              </a:ext>
            </a:extLst>
          </p:cNvPr>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a:extLst>
              <a:ext uri="{FF2B5EF4-FFF2-40B4-BE49-F238E27FC236}">
                <a16:creationId xmlns:a16="http://schemas.microsoft.com/office/drawing/2014/main" id="{A0B240AE-8997-49CA-8B49-CA43AE484BF0}"/>
              </a:ext>
            </a:extLst>
          </p:cNvPr>
          <p:cNvSpPr>
            <a:spLocks noGrp="1"/>
          </p:cNvSpPr>
          <p:nvPr>
            <p:ph type="title"/>
          </p:nvPr>
        </p:nvSpPr>
        <p:spPr/>
        <p:txBody>
          <a:bodyPr/>
          <a:lstStyle/>
          <a:p>
            <a:r>
              <a:rPr lang="en-US" dirty="0"/>
              <a:t>Overview of the downstream DPS installation</a:t>
            </a:r>
          </a:p>
        </p:txBody>
      </p:sp>
      <p:pic>
        <p:nvPicPr>
          <p:cNvPr id="5" name="Picture 4">
            <a:extLst>
              <a:ext uri="{FF2B5EF4-FFF2-40B4-BE49-F238E27FC236}">
                <a16:creationId xmlns:a16="http://schemas.microsoft.com/office/drawing/2014/main" id="{A154C6C8-9E2C-4859-92F1-379658E2B52D}"/>
              </a:ext>
            </a:extLst>
          </p:cNvPr>
          <p:cNvPicPr>
            <a:picLocks noChangeAspect="1"/>
          </p:cNvPicPr>
          <p:nvPr/>
        </p:nvPicPr>
        <p:blipFill rotWithShape="1">
          <a:blip r:embed="rId2"/>
          <a:srcRect l="42249" t="28886" r="24451" b="42496"/>
          <a:stretch/>
        </p:blipFill>
        <p:spPr>
          <a:xfrm>
            <a:off x="838200" y="2458303"/>
            <a:ext cx="8274333" cy="1104774"/>
          </a:xfrm>
          <a:prstGeom prst="rect">
            <a:avLst/>
          </a:prstGeom>
        </p:spPr>
      </p:pic>
      <p:grpSp>
        <p:nvGrpSpPr>
          <p:cNvPr id="23" name="Group 22">
            <a:extLst>
              <a:ext uri="{FF2B5EF4-FFF2-40B4-BE49-F238E27FC236}">
                <a16:creationId xmlns:a16="http://schemas.microsoft.com/office/drawing/2014/main" id="{D268EFF4-D5CE-47D3-A593-22DC4A10BC6B}"/>
              </a:ext>
            </a:extLst>
          </p:cNvPr>
          <p:cNvGrpSpPr/>
          <p:nvPr/>
        </p:nvGrpSpPr>
        <p:grpSpPr>
          <a:xfrm>
            <a:off x="276225" y="3580771"/>
            <a:ext cx="9026213" cy="1306501"/>
            <a:chOff x="-950572" y="1912588"/>
            <a:chExt cx="11441940" cy="1656165"/>
          </a:xfrm>
        </p:grpSpPr>
        <p:sp>
          <p:nvSpPr>
            <p:cNvPr id="6" name="Rectangle 5">
              <a:extLst>
                <a:ext uri="{FF2B5EF4-FFF2-40B4-BE49-F238E27FC236}">
                  <a16:creationId xmlns:a16="http://schemas.microsoft.com/office/drawing/2014/main" id="{8527B4D1-CD7B-4041-AE04-61FC6A906CE4}"/>
                </a:ext>
              </a:extLst>
            </p:cNvPr>
            <p:cNvSpPr/>
            <p:nvPr/>
          </p:nvSpPr>
          <p:spPr>
            <a:xfrm>
              <a:off x="2600043" y="2780626"/>
              <a:ext cx="242035" cy="775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1E5BD9-7735-4133-8C17-3F819F3D6A8F}"/>
                </a:ext>
              </a:extLst>
            </p:cNvPr>
            <p:cNvSpPr/>
            <p:nvPr/>
          </p:nvSpPr>
          <p:spPr>
            <a:xfrm>
              <a:off x="2985569" y="3233198"/>
              <a:ext cx="400059" cy="57955"/>
            </a:xfrm>
            <a:prstGeom prst="rect">
              <a:avLst/>
            </a:prstGeom>
            <a:gradFill flip="none" rotWithShape="1">
              <a:gsLst>
                <a:gs pos="0">
                  <a:srgbClr val="A4001D"/>
                </a:gs>
                <a:gs pos="100000">
                  <a:srgbClr val="FF2F54"/>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79708D-565F-4039-9982-44142DB7ADEF}"/>
                </a:ext>
              </a:extLst>
            </p:cNvPr>
            <p:cNvSpPr/>
            <p:nvPr/>
          </p:nvSpPr>
          <p:spPr>
            <a:xfrm>
              <a:off x="-950572" y="3177743"/>
              <a:ext cx="3936142" cy="156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4887FB-A1E1-47DD-8571-DFC418D1A9BE}"/>
                </a:ext>
              </a:extLst>
            </p:cNvPr>
            <p:cNvSpPr/>
            <p:nvPr/>
          </p:nvSpPr>
          <p:spPr>
            <a:xfrm>
              <a:off x="3385631" y="3177743"/>
              <a:ext cx="2127872" cy="1566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7FE146-E328-4293-ADE7-6B31623D4010}"/>
                </a:ext>
              </a:extLst>
            </p:cNvPr>
            <p:cNvSpPr/>
            <p:nvPr/>
          </p:nvSpPr>
          <p:spPr>
            <a:xfrm>
              <a:off x="6458329" y="3177744"/>
              <a:ext cx="2147843" cy="156631"/>
            </a:xfrm>
            <a:prstGeom prst="rect">
              <a:avLst/>
            </a:prstGeom>
            <a:gradFill flip="none" rotWithShape="1">
              <a:gsLst>
                <a:gs pos="0">
                  <a:srgbClr val="FF2F54"/>
                </a:gs>
                <a:gs pos="100000">
                  <a:srgbClr val="FFBAC6"/>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E2B147-3137-451D-9F34-EE01B31C91C6}"/>
                </a:ext>
              </a:extLst>
            </p:cNvPr>
            <p:cNvSpPr/>
            <p:nvPr/>
          </p:nvSpPr>
          <p:spPr>
            <a:xfrm>
              <a:off x="9114241" y="3177743"/>
              <a:ext cx="1233633" cy="1566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CF8A2D-6455-4AAF-A598-F074142B5118}"/>
                </a:ext>
              </a:extLst>
            </p:cNvPr>
            <p:cNvSpPr/>
            <p:nvPr/>
          </p:nvSpPr>
          <p:spPr>
            <a:xfrm>
              <a:off x="178736" y="2956153"/>
              <a:ext cx="1563243" cy="599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5 Torr He</a:t>
              </a:r>
            </a:p>
            <a:p>
              <a:pPr algn="ctr"/>
              <a:r>
                <a:rPr lang="en-US" sz="1400" dirty="0">
                  <a:ln w="0"/>
                  <a:solidFill>
                    <a:schemeClr val="tx1"/>
                  </a:solidFill>
                  <a:effectLst>
                    <a:outerShdw blurRad="38100" dist="19050" dir="2700000" algn="tl" rotWithShape="0">
                      <a:schemeClr val="dk1">
                        <a:alpha val="40000"/>
                      </a:schemeClr>
                    </a:outerShdw>
                  </a:effectLst>
                </a:rPr>
                <a:t>steady state</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780FBA0-652A-4849-B714-C0E3617894B8}"/>
                    </a:ext>
                  </a:extLst>
                </p:cNvPr>
                <p:cNvSpPr/>
                <p:nvPr/>
              </p:nvSpPr>
              <p:spPr>
                <a:xfrm>
                  <a:off x="5331002" y="2790073"/>
                  <a:ext cx="1306508" cy="77533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0" dirty="0">
                      <a:ln w="0"/>
                      <a:solidFill>
                        <a:schemeClr val="tx1"/>
                      </a:solidFill>
                      <a:effectLst>
                        <a:outerShdw blurRad="38100" dist="19050" dir="2700000" algn="tl" rotWithShape="0">
                          <a:schemeClr val="dk1">
                            <a:alpha val="40000"/>
                          </a:schemeClr>
                        </a:outerShdw>
                      </a:effectLst>
                    </a:rPr>
                    <a:t>1</a:t>
                  </a:r>
                  <a14:m>
                    <m:oMath xmlns:m="http://schemas.openxmlformats.org/officeDocument/2006/math">
                      <m:r>
                        <a:rPr lang="en-US" sz="1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oMath>
                  </a14:m>
                  <a:r>
                    <a:rPr lang="en-US" sz="1400" dirty="0">
                      <a:ln w="0"/>
                      <a:solidFill>
                        <a:schemeClr val="tx1"/>
                      </a:solidFill>
                      <a:effectLst>
                        <a:outerShdw blurRad="38100" dist="19050" dir="2700000" algn="tl" rotWithShape="0">
                          <a:schemeClr val="dk1">
                            <a:alpha val="40000"/>
                          </a:schemeClr>
                        </a:outerShdw>
                      </a:effectLst>
                    </a:rPr>
                    <a:t>10</a:t>
                  </a:r>
                  <a:r>
                    <a:rPr lang="en-US" sz="1400" baseline="30000" dirty="0">
                      <a:ln w="0"/>
                      <a:solidFill>
                        <a:schemeClr val="tx1"/>
                      </a:solidFill>
                      <a:effectLst>
                        <a:outerShdw blurRad="38100" dist="19050" dir="2700000" algn="tl" rotWithShape="0">
                          <a:schemeClr val="dk1">
                            <a:alpha val="40000"/>
                          </a:schemeClr>
                        </a:outerShdw>
                      </a:effectLst>
                    </a:rPr>
                    <a:t>-2</a:t>
                  </a:r>
                  <a:r>
                    <a:rPr lang="en-US" sz="1400" dirty="0">
                      <a:ln w="0"/>
                      <a:solidFill>
                        <a:schemeClr val="tx1"/>
                      </a:solidFill>
                      <a:effectLst>
                        <a:outerShdw blurRad="38100" dist="19050" dir="2700000" algn="tl" rotWithShape="0">
                          <a:schemeClr val="dk1">
                            <a:alpha val="40000"/>
                          </a:schemeClr>
                        </a:outerShdw>
                      </a:effectLst>
                    </a:rPr>
                    <a:t> Torr</a:t>
                  </a:r>
                </a:p>
              </p:txBody>
            </p:sp>
          </mc:Choice>
          <mc:Fallback xmlns="">
            <p:sp>
              <p:nvSpPr>
                <p:cNvPr id="13" name="Rectangle 12">
                  <a:extLst>
                    <a:ext uri="{FF2B5EF4-FFF2-40B4-BE49-F238E27FC236}">
                      <a16:creationId xmlns:a16="http://schemas.microsoft.com/office/drawing/2014/main" id="{2780FBA0-652A-4849-B714-C0E3617894B8}"/>
                    </a:ext>
                  </a:extLst>
                </p:cNvPr>
                <p:cNvSpPr>
                  <a:spLocks noRot="1" noChangeAspect="1" noMove="1" noResize="1" noEditPoints="1" noAdjustHandles="1" noChangeArrowheads="1" noChangeShapeType="1" noTextEdit="1"/>
                </p:cNvSpPr>
                <p:nvPr/>
              </p:nvSpPr>
              <p:spPr>
                <a:xfrm>
                  <a:off x="5331002" y="2790073"/>
                  <a:ext cx="1306508" cy="775339"/>
                </a:xfrm>
                <a:prstGeom prst="rect">
                  <a:avLst/>
                </a:prstGeom>
                <a:blipFill>
                  <a:blip r:embed="rId3"/>
                  <a:stretch>
                    <a:fillRect l="-3468" r="-4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788E54D-CF16-4ABC-8A73-6B1A6AC67444}"/>
                    </a:ext>
                  </a:extLst>
                </p:cNvPr>
                <p:cNvSpPr/>
                <p:nvPr/>
              </p:nvSpPr>
              <p:spPr>
                <a:xfrm>
                  <a:off x="8454393" y="2793414"/>
                  <a:ext cx="1206895" cy="7753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0" dirty="0">
                      <a:ln w="0"/>
                      <a:solidFill>
                        <a:schemeClr val="tx1"/>
                      </a:solidFill>
                      <a:effectLst>
                        <a:outerShdw blurRad="38100" dist="19050" dir="2700000" algn="tl" rotWithShape="0">
                          <a:schemeClr val="dk1">
                            <a:alpha val="40000"/>
                          </a:schemeClr>
                        </a:outerShdw>
                      </a:effectLst>
                    </a:rPr>
                    <a:t>1</a:t>
                  </a:r>
                  <a14:m>
                    <m:oMath xmlns:m="http://schemas.openxmlformats.org/officeDocument/2006/math">
                      <m:r>
                        <a:rPr lang="en-US" sz="14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oMath>
                  </a14:m>
                  <a:r>
                    <a:rPr lang="en-US" sz="1400" dirty="0">
                      <a:ln w="0"/>
                      <a:solidFill>
                        <a:schemeClr val="tx1"/>
                      </a:solidFill>
                      <a:effectLst>
                        <a:outerShdw blurRad="38100" dist="19050" dir="2700000" algn="tl" rotWithShape="0">
                          <a:schemeClr val="dk1">
                            <a:alpha val="40000"/>
                          </a:schemeClr>
                        </a:outerShdw>
                      </a:effectLst>
                    </a:rPr>
                    <a:t>10</a:t>
                  </a:r>
                  <a:r>
                    <a:rPr lang="en-US" sz="1400" baseline="30000" dirty="0">
                      <a:ln w="0"/>
                      <a:solidFill>
                        <a:schemeClr val="tx1"/>
                      </a:solidFill>
                      <a:effectLst>
                        <a:outerShdw blurRad="38100" dist="19050" dir="2700000" algn="tl" rotWithShape="0">
                          <a:schemeClr val="dk1">
                            <a:alpha val="40000"/>
                          </a:schemeClr>
                        </a:outerShdw>
                      </a:effectLst>
                    </a:rPr>
                    <a:t>-4 </a:t>
                  </a:r>
                  <a:r>
                    <a:rPr lang="en-US" sz="1400" dirty="0">
                      <a:ln w="0"/>
                      <a:solidFill>
                        <a:schemeClr val="tx1"/>
                      </a:solidFill>
                      <a:effectLst>
                        <a:outerShdw blurRad="38100" dist="19050" dir="2700000" algn="tl" rotWithShape="0">
                          <a:schemeClr val="dk1">
                            <a:alpha val="40000"/>
                          </a:schemeClr>
                        </a:outerShdw>
                      </a:effectLst>
                    </a:rPr>
                    <a:t>Torr</a:t>
                  </a:r>
                </a:p>
              </p:txBody>
            </p:sp>
          </mc:Choice>
          <mc:Fallback xmlns="">
            <p:sp>
              <p:nvSpPr>
                <p:cNvPr id="14" name="Rectangle 13">
                  <a:extLst>
                    <a:ext uri="{FF2B5EF4-FFF2-40B4-BE49-F238E27FC236}">
                      <a16:creationId xmlns:a16="http://schemas.microsoft.com/office/drawing/2014/main" id="{0788E54D-CF16-4ABC-8A73-6B1A6AC67444}"/>
                    </a:ext>
                  </a:extLst>
                </p:cNvPr>
                <p:cNvSpPr>
                  <a:spLocks noRot="1" noChangeAspect="1" noMove="1" noResize="1" noEditPoints="1" noAdjustHandles="1" noChangeArrowheads="1" noChangeShapeType="1" noTextEdit="1"/>
                </p:cNvSpPr>
                <p:nvPr/>
              </p:nvSpPr>
              <p:spPr>
                <a:xfrm>
                  <a:off x="8454393" y="2793414"/>
                  <a:ext cx="1206895" cy="775339"/>
                </a:xfrm>
                <a:prstGeom prst="rect">
                  <a:avLst/>
                </a:prstGeom>
                <a:blipFill>
                  <a:blip r:embed="rId4"/>
                  <a:stretch>
                    <a:fillRect l="-6832" r="-8075"/>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C395B11F-8F8D-4ED8-B3E4-5CCAD513252A}"/>
                </a:ext>
              </a:extLst>
            </p:cNvPr>
            <p:cNvCxnSpPr>
              <a:cxnSpLocks/>
            </p:cNvCxnSpPr>
            <p:nvPr/>
          </p:nvCxnSpPr>
          <p:spPr>
            <a:xfrm>
              <a:off x="2721061" y="2302778"/>
              <a:ext cx="0" cy="438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31A0DD7-EA04-4553-90C1-F040AA5C97FD}"/>
                </a:ext>
              </a:extLst>
            </p:cNvPr>
            <p:cNvCxnSpPr>
              <a:cxnSpLocks/>
            </p:cNvCxnSpPr>
            <p:nvPr/>
          </p:nvCxnSpPr>
          <p:spPr>
            <a:xfrm flipV="1">
              <a:off x="5889047" y="2547470"/>
              <a:ext cx="0" cy="242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0D6EFE-493C-42D3-811E-65585862AEB1}"/>
                </a:ext>
              </a:extLst>
            </p:cNvPr>
            <p:cNvCxnSpPr>
              <a:cxnSpLocks/>
            </p:cNvCxnSpPr>
            <p:nvPr/>
          </p:nvCxnSpPr>
          <p:spPr>
            <a:xfrm flipV="1">
              <a:off x="9128060" y="2559036"/>
              <a:ext cx="0" cy="234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0EF790B-BA7C-48D7-8BD2-C09D2D9CE073}"/>
                </a:ext>
              </a:extLst>
            </p:cNvPr>
            <p:cNvSpPr txBox="1"/>
            <p:nvPr/>
          </p:nvSpPr>
          <p:spPr>
            <a:xfrm>
              <a:off x="2821550" y="2314319"/>
              <a:ext cx="957489" cy="585222"/>
            </a:xfrm>
            <a:prstGeom prst="rect">
              <a:avLst/>
            </a:prstGeom>
            <a:noFill/>
          </p:spPr>
          <p:txBody>
            <a:bodyPr wrap="none" rtlCol="0">
              <a:spAutoFit/>
            </a:bodyPr>
            <a:lstStyle/>
            <a:p>
              <a:pPr algn="ctr"/>
              <a:r>
                <a:rPr lang="en-US" sz="1200" dirty="0"/>
                <a:t>Straw</a:t>
              </a:r>
            </a:p>
            <a:p>
              <a:pPr algn="ctr"/>
              <a:r>
                <a:rPr lang="en-US" sz="1200" dirty="0"/>
                <a:t>aperture</a:t>
              </a:r>
            </a:p>
          </p:txBody>
        </p:sp>
        <p:sp>
          <p:nvSpPr>
            <p:cNvPr id="34" name="TextBox 33">
              <a:extLst>
                <a:ext uri="{FF2B5EF4-FFF2-40B4-BE49-F238E27FC236}">
                  <a16:creationId xmlns:a16="http://schemas.microsoft.com/office/drawing/2014/main" id="{63FC2FCA-6DBA-4762-8F17-62FDEF9A8E89}"/>
                </a:ext>
              </a:extLst>
            </p:cNvPr>
            <p:cNvSpPr txBox="1"/>
            <p:nvPr/>
          </p:nvSpPr>
          <p:spPr>
            <a:xfrm>
              <a:off x="2292149" y="2011808"/>
              <a:ext cx="1138800" cy="351133"/>
            </a:xfrm>
            <a:prstGeom prst="rect">
              <a:avLst/>
            </a:prstGeom>
            <a:noFill/>
          </p:spPr>
          <p:txBody>
            <a:bodyPr wrap="square" rtlCol="0">
              <a:spAutoFit/>
            </a:bodyPr>
            <a:lstStyle/>
            <a:p>
              <a:r>
                <a:rPr lang="en-US" sz="1200" dirty="0"/>
                <a:t>He input</a:t>
              </a:r>
            </a:p>
          </p:txBody>
        </p:sp>
        <p:cxnSp>
          <p:nvCxnSpPr>
            <p:cNvPr id="44" name="Straight Arrow Connector 43">
              <a:extLst>
                <a:ext uri="{FF2B5EF4-FFF2-40B4-BE49-F238E27FC236}">
                  <a16:creationId xmlns:a16="http://schemas.microsoft.com/office/drawing/2014/main" id="{C71E5D31-5C47-4EB8-9B82-9E96BF6066A4}"/>
                </a:ext>
              </a:extLst>
            </p:cNvPr>
            <p:cNvCxnSpPr>
              <a:cxnSpLocks/>
            </p:cNvCxnSpPr>
            <p:nvPr/>
          </p:nvCxnSpPr>
          <p:spPr>
            <a:xfrm flipH="1">
              <a:off x="3202338" y="2844087"/>
              <a:ext cx="84142" cy="34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1968FC8-C759-4F00-B82F-9BA7DCE7C478}"/>
                </a:ext>
              </a:extLst>
            </p:cNvPr>
            <p:cNvSpPr txBox="1"/>
            <p:nvPr/>
          </p:nvSpPr>
          <p:spPr>
            <a:xfrm>
              <a:off x="3943472" y="1925645"/>
              <a:ext cx="1160687" cy="351133"/>
            </a:xfrm>
            <a:prstGeom prst="rect">
              <a:avLst/>
            </a:prstGeom>
            <a:noFill/>
          </p:spPr>
          <p:txBody>
            <a:bodyPr wrap="square" rtlCol="0">
              <a:spAutoFit/>
            </a:bodyPr>
            <a:lstStyle/>
            <a:p>
              <a:r>
                <a:rPr lang="en-US" sz="1200" dirty="0"/>
                <a:t>Q0D quad</a:t>
              </a:r>
            </a:p>
          </p:txBody>
        </p:sp>
        <p:sp>
          <p:nvSpPr>
            <p:cNvPr id="47" name="TextBox 46">
              <a:extLst>
                <a:ext uri="{FF2B5EF4-FFF2-40B4-BE49-F238E27FC236}">
                  <a16:creationId xmlns:a16="http://schemas.microsoft.com/office/drawing/2014/main" id="{BA6D7C1B-1B33-48C2-9997-ECC72FC581CC}"/>
                </a:ext>
              </a:extLst>
            </p:cNvPr>
            <p:cNvSpPr txBox="1"/>
            <p:nvPr/>
          </p:nvSpPr>
          <p:spPr>
            <a:xfrm>
              <a:off x="6986354" y="1927950"/>
              <a:ext cx="1132741" cy="351133"/>
            </a:xfrm>
            <a:prstGeom prst="rect">
              <a:avLst/>
            </a:prstGeom>
            <a:noFill/>
          </p:spPr>
          <p:txBody>
            <a:bodyPr wrap="square" rtlCol="0">
              <a:spAutoFit/>
            </a:bodyPr>
            <a:lstStyle/>
            <a:p>
              <a:r>
                <a:rPr lang="en-US" sz="1200" dirty="0"/>
                <a:t>Q1D quad</a:t>
              </a:r>
            </a:p>
          </p:txBody>
        </p:sp>
        <p:sp>
          <p:nvSpPr>
            <p:cNvPr id="48" name="TextBox 47">
              <a:extLst>
                <a:ext uri="{FF2B5EF4-FFF2-40B4-BE49-F238E27FC236}">
                  <a16:creationId xmlns:a16="http://schemas.microsoft.com/office/drawing/2014/main" id="{6904EFE3-15DD-41D5-89DD-B52884154756}"/>
                </a:ext>
              </a:extLst>
            </p:cNvPr>
            <p:cNvSpPr txBox="1"/>
            <p:nvPr/>
          </p:nvSpPr>
          <p:spPr>
            <a:xfrm>
              <a:off x="9771851" y="1912588"/>
              <a:ext cx="719517" cy="351133"/>
            </a:xfrm>
            <a:prstGeom prst="rect">
              <a:avLst/>
            </a:prstGeom>
            <a:noFill/>
          </p:spPr>
          <p:txBody>
            <a:bodyPr wrap="square" rtlCol="0">
              <a:spAutoFit/>
            </a:bodyPr>
            <a:lstStyle/>
            <a:p>
              <a:r>
                <a:rPr lang="en-US" sz="1200" dirty="0"/>
                <a:t>Q2D</a:t>
              </a:r>
            </a:p>
          </p:txBody>
        </p:sp>
        <p:sp>
          <p:nvSpPr>
            <p:cNvPr id="50" name="TextBox 49">
              <a:extLst>
                <a:ext uri="{FF2B5EF4-FFF2-40B4-BE49-F238E27FC236}">
                  <a16:creationId xmlns:a16="http://schemas.microsoft.com/office/drawing/2014/main" id="{26D67CBA-3161-4526-8F43-6F8A0FA45F36}"/>
                </a:ext>
              </a:extLst>
            </p:cNvPr>
            <p:cNvSpPr txBox="1"/>
            <p:nvPr/>
          </p:nvSpPr>
          <p:spPr>
            <a:xfrm>
              <a:off x="5282025" y="1973813"/>
              <a:ext cx="1256062" cy="585222"/>
            </a:xfrm>
            <a:prstGeom prst="rect">
              <a:avLst/>
            </a:prstGeom>
            <a:noFill/>
          </p:spPr>
          <p:txBody>
            <a:bodyPr wrap="square" rtlCol="0">
              <a:spAutoFit/>
            </a:bodyPr>
            <a:lstStyle/>
            <a:p>
              <a:pPr algn="ctr"/>
              <a:r>
                <a:rPr lang="en-US" sz="1200" dirty="0"/>
                <a:t>Stage 1 Turbopump</a:t>
              </a:r>
            </a:p>
          </p:txBody>
        </p:sp>
        <p:sp>
          <p:nvSpPr>
            <p:cNvPr id="51" name="TextBox 50">
              <a:extLst>
                <a:ext uri="{FF2B5EF4-FFF2-40B4-BE49-F238E27FC236}">
                  <a16:creationId xmlns:a16="http://schemas.microsoft.com/office/drawing/2014/main" id="{B844FF90-50C5-4376-810F-8739127BCA67}"/>
                </a:ext>
              </a:extLst>
            </p:cNvPr>
            <p:cNvSpPr txBox="1"/>
            <p:nvPr/>
          </p:nvSpPr>
          <p:spPr>
            <a:xfrm>
              <a:off x="8495392" y="1971110"/>
              <a:ext cx="1256062" cy="585222"/>
            </a:xfrm>
            <a:prstGeom prst="rect">
              <a:avLst/>
            </a:prstGeom>
            <a:noFill/>
          </p:spPr>
          <p:txBody>
            <a:bodyPr wrap="square" rtlCol="0">
              <a:spAutoFit/>
            </a:bodyPr>
            <a:lstStyle/>
            <a:p>
              <a:pPr algn="ctr"/>
              <a:r>
                <a:rPr lang="en-US" sz="1200" dirty="0"/>
                <a:t>Stage 2 Turbopump</a:t>
              </a:r>
            </a:p>
          </p:txBody>
        </p:sp>
        <p:sp>
          <p:nvSpPr>
            <p:cNvPr id="53" name="TextBox 52">
              <a:extLst>
                <a:ext uri="{FF2B5EF4-FFF2-40B4-BE49-F238E27FC236}">
                  <a16:creationId xmlns:a16="http://schemas.microsoft.com/office/drawing/2014/main" id="{BACBC7D3-2326-4F0D-9B50-6F12B203BB77}"/>
                </a:ext>
              </a:extLst>
            </p:cNvPr>
            <p:cNvSpPr txBox="1"/>
            <p:nvPr/>
          </p:nvSpPr>
          <p:spPr>
            <a:xfrm>
              <a:off x="319617" y="1914881"/>
              <a:ext cx="1398913" cy="351133"/>
            </a:xfrm>
            <a:prstGeom prst="rect">
              <a:avLst/>
            </a:prstGeom>
            <a:noFill/>
          </p:spPr>
          <p:txBody>
            <a:bodyPr wrap="square" rtlCol="0">
              <a:spAutoFit/>
            </a:bodyPr>
            <a:lstStyle/>
            <a:p>
              <a:r>
                <a:rPr lang="en-US" sz="1200" dirty="0"/>
                <a:t>Plasma Oven</a:t>
              </a:r>
            </a:p>
          </p:txBody>
        </p:sp>
      </p:grpSp>
      <p:grpSp>
        <p:nvGrpSpPr>
          <p:cNvPr id="25" name="Group 24">
            <a:extLst>
              <a:ext uri="{FF2B5EF4-FFF2-40B4-BE49-F238E27FC236}">
                <a16:creationId xmlns:a16="http://schemas.microsoft.com/office/drawing/2014/main" id="{75F216AA-E068-4924-95EC-E815C1C42F5F}"/>
              </a:ext>
            </a:extLst>
          </p:cNvPr>
          <p:cNvGrpSpPr/>
          <p:nvPr/>
        </p:nvGrpSpPr>
        <p:grpSpPr>
          <a:xfrm>
            <a:off x="2306614" y="1055058"/>
            <a:ext cx="6721653" cy="1359309"/>
            <a:chOff x="-19026121" y="530942"/>
            <a:chExt cx="33912159" cy="6858000"/>
          </a:xfrm>
        </p:grpSpPr>
        <p:pic>
          <p:nvPicPr>
            <p:cNvPr id="26" name="Picture 2">
              <a:extLst>
                <a:ext uri="{FF2B5EF4-FFF2-40B4-BE49-F238E27FC236}">
                  <a16:creationId xmlns:a16="http://schemas.microsoft.com/office/drawing/2014/main" id="{4D013758-C177-4094-88F1-EA51AB2B5BC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742038" y="530942"/>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3472E95E-15CE-40B7-B6D8-7A6D62C06459}"/>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r="2381"/>
            <a:stretch/>
          </p:blipFill>
          <p:spPr bwMode="auto">
            <a:xfrm>
              <a:off x="217712" y="530942"/>
              <a:ext cx="89262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AECF384B-6E8A-4F71-9078-36AFD0956528}"/>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026236" y="530942"/>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a:extLst>
                <a:ext uri="{FF2B5EF4-FFF2-40B4-BE49-F238E27FC236}">
                  <a16:creationId xmlns:a16="http://schemas.microsoft.com/office/drawing/2014/main" id="{8CA8DFD5-2F6F-4820-B472-A17F1D72D707}"/>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1" r="28029"/>
            <a:stretch/>
          </p:blipFill>
          <p:spPr bwMode="auto">
            <a:xfrm>
              <a:off x="-12105383" y="530942"/>
              <a:ext cx="658105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a:extLst>
                <a:ext uri="{FF2B5EF4-FFF2-40B4-BE49-F238E27FC236}">
                  <a16:creationId xmlns:a16="http://schemas.microsoft.com/office/drawing/2014/main" id="{080AE585-0E4A-44FC-ADBF-A16FEA987B02}"/>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14788"/>
            <a:stretch/>
          </p:blipFill>
          <p:spPr bwMode="auto">
            <a:xfrm>
              <a:off x="-19026121" y="530942"/>
              <a:ext cx="779183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7BF7D187-5CCB-4BAF-BA7E-D16589F8B5B3}"/>
              </a:ext>
            </a:extLst>
          </p:cNvPr>
          <p:cNvSpPr txBox="1"/>
          <p:nvPr/>
        </p:nvSpPr>
        <p:spPr>
          <a:xfrm>
            <a:off x="-4090" y="1003243"/>
            <a:ext cx="2289764" cy="1154162"/>
          </a:xfrm>
          <a:prstGeom prst="rect">
            <a:avLst/>
          </a:prstGeom>
          <a:noFill/>
        </p:spPr>
        <p:txBody>
          <a:bodyPr wrap="square" rtlCol="0">
            <a:spAutoFit/>
          </a:bodyPr>
          <a:lstStyle/>
          <a:p>
            <a:r>
              <a:rPr lang="en-US" sz="1400" b="1" dirty="0"/>
              <a:t>Beamline installation:</a:t>
            </a:r>
          </a:p>
          <a:p>
            <a:pPr marL="228600" indent="-168275">
              <a:buClr>
                <a:srgbClr val="C00000"/>
              </a:buClr>
              <a:buFont typeface="Arial" panose="020B0604020202020204" pitchFamily="34" charset="0"/>
              <a:buChar char="•"/>
            </a:pPr>
            <a:r>
              <a:rPr lang="en-US" sz="1100" dirty="0"/>
              <a:t>Installation of downstream DPS system in Jan 2022</a:t>
            </a:r>
          </a:p>
          <a:p>
            <a:pPr marL="228600" indent="-168275">
              <a:buClr>
                <a:srgbClr val="C00000"/>
              </a:buClr>
              <a:buFont typeface="Arial" panose="020B0604020202020204" pitchFamily="34" charset="0"/>
              <a:buChar char="•"/>
            </a:pPr>
            <a:r>
              <a:rPr lang="en-US" sz="1100" dirty="0"/>
              <a:t>First test with “straw aperture” on 4/7/2022</a:t>
            </a:r>
          </a:p>
          <a:p>
            <a:pPr marL="228600" indent="-168275">
              <a:buClr>
                <a:srgbClr val="C00000"/>
              </a:buClr>
              <a:buFont typeface="Arial" panose="020B0604020202020204" pitchFamily="34" charset="0"/>
              <a:buChar char="•"/>
            </a:pPr>
            <a:r>
              <a:rPr lang="en-US" sz="1100" dirty="0"/>
              <a:t>Upstream-DPS ready to install</a:t>
            </a:r>
            <a:endParaRPr lang="en-US" sz="1200" dirty="0"/>
          </a:p>
        </p:txBody>
      </p:sp>
      <p:sp>
        <p:nvSpPr>
          <p:cNvPr id="32" name="TextBox 31">
            <a:extLst>
              <a:ext uri="{FF2B5EF4-FFF2-40B4-BE49-F238E27FC236}">
                <a16:creationId xmlns:a16="http://schemas.microsoft.com/office/drawing/2014/main" id="{75EF4CD7-F080-4E38-A43F-701B43488DC3}"/>
              </a:ext>
            </a:extLst>
          </p:cNvPr>
          <p:cNvSpPr txBox="1"/>
          <p:nvPr/>
        </p:nvSpPr>
        <p:spPr>
          <a:xfrm>
            <a:off x="-4090" y="2174467"/>
            <a:ext cx="1715534" cy="307777"/>
          </a:xfrm>
          <a:prstGeom prst="rect">
            <a:avLst/>
          </a:prstGeom>
          <a:noFill/>
        </p:spPr>
        <p:txBody>
          <a:bodyPr wrap="none" rtlCol="0">
            <a:spAutoFit/>
          </a:bodyPr>
          <a:lstStyle/>
          <a:p>
            <a:r>
              <a:rPr lang="en-US" sz="1400" b="1" dirty="0"/>
              <a:t>Simplified sketch:</a:t>
            </a:r>
          </a:p>
        </p:txBody>
      </p:sp>
      <p:sp>
        <p:nvSpPr>
          <p:cNvPr id="33" name="TextBox 32">
            <a:extLst>
              <a:ext uri="{FF2B5EF4-FFF2-40B4-BE49-F238E27FC236}">
                <a16:creationId xmlns:a16="http://schemas.microsoft.com/office/drawing/2014/main" id="{5339EE77-9725-4611-828D-A0F6850ED39C}"/>
              </a:ext>
            </a:extLst>
          </p:cNvPr>
          <p:cNvSpPr txBox="1"/>
          <p:nvPr/>
        </p:nvSpPr>
        <p:spPr>
          <a:xfrm>
            <a:off x="4899" y="3950580"/>
            <a:ext cx="1856342" cy="523220"/>
          </a:xfrm>
          <a:prstGeom prst="rect">
            <a:avLst/>
          </a:prstGeom>
          <a:noFill/>
        </p:spPr>
        <p:txBody>
          <a:bodyPr wrap="none" rtlCol="0">
            <a:spAutoFit/>
          </a:bodyPr>
          <a:lstStyle/>
          <a:p>
            <a:r>
              <a:rPr lang="en-US" sz="1400" b="1" dirty="0"/>
              <a:t>Vacuum schematic:</a:t>
            </a:r>
          </a:p>
          <a:p>
            <a:endParaRPr lang="en-US" sz="1400" b="1" dirty="0"/>
          </a:p>
        </p:txBody>
      </p:sp>
      <p:cxnSp>
        <p:nvCxnSpPr>
          <p:cNvPr id="36" name="Straight Connector 35">
            <a:extLst>
              <a:ext uri="{FF2B5EF4-FFF2-40B4-BE49-F238E27FC236}">
                <a16:creationId xmlns:a16="http://schemas.microsoft.com/office/drawing/2014/main" id="{4C1BD798-6BD4-42E7-BBD8-1EABF96BC181}"/>
              </a:ext>
            </a:extLst>
          </p:cNvPr>
          <p:cNvCxnSpPr>
            <a:cxnSpLocks/>
          </p:cNvCxnSpPr>
          <p:nvPr/>
        </p:nvCxnSpPr>
        <p:spPr>
          <a:xfrm>
            <a:off x="2859422" y="952500"/>
            <a:ext cx="0" cy="4178300"/>
          </a:xfrm>
          <a:prstGeom prst="line">
            <a:avLst/>
          </a:prstGeom>
          <a:ln w="127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4CF8ADE-1402-4098-886B-954B2CA50506}"/>
              </a:ext>
            </a:extLst>
          </p:cNvPr>
          <p:cNvCxnSpPr>
            <a:cxnSpLocks/>
          </p:cNvCxnSpPr>
          <p:nvPr/>
        </p:nvCxnSpPr>
        <p:spPr>
          <a:xfrm>
            <a:off x="3930576" y="974374"/>
            <a:ext cx="0" cy="4178300"/>
          </a:xfrm>
          <a:prstGeom prst="line">
            <a:avLst/>
          </a:prstGeom>
          <a:ln w="127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B71A565-08B2-4C4F-A949-BDA1484FC48E}"/>
              </a:ext>
            </a:extLst>
          </p:cNvPr>
          <p:cNvCxnSpPr>
            <a:cxnSpLocks/>
          </p:cNvCxnSpPr>
          <p:nvPr/>
        </p:nvCxnSpPr>
        <p:spPr>
          <a:xfrm>
            <a:off x="5168228" y="952500"/>
            <a:ext cx="0" cy="4178300"/>
          </a:xfrm>
          <a:prstGeom prst="line">
            <a:avLst/>
          </a:prstGeom>
          <a:ln w="127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9DEA7CC-D3F4-4D84-9622-E7636A97C11B}"/>
              </a:ext>
            </a:extLst>
          </p:cNvPr>
          <p:cNvCxnSpPr>
            <a:cxnSpLocks/>
          </p:cNvCxnSpPr>
          <p:nvPr/>
        </p:nvCxnSpPr>
        <p:spPr>
          <a:xfrm>
            <a:off x="6375949" y="952500"/>
            <a:ext cx="0" cy="4178300"/>
          </a:xfrm>
          <a:prstGeom prst="line">
            <a:avLst/>
          </a:prstGeom>
          <a:ln w="127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995182-A87B-4E32-9C82-DB4F78862867}"/>
              </a:ext>
            </a:extLst>
          </p:cNvPr>
          <p:cNvCxnSpPr>
            <a:cxnSpLocks/>
          </p:cNvCxnSpPr>
          <p:nvPr/>
        </p:nvCxnSpPr>
        <p:spPr>
          <a:xfrm>
            <a:off x="7581095" y="952500"/>
            <a:ext cx="0" cy="4178300"/>
          </a:xfrm>
          <a:prstGeom prst="line">
            <a:avLst/>
          </a:prstGeom>
          <a:ln w="127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846707A-F809-488C-8213-07DFDBCDE4F2}"/>
              </a:ext>
            </a:extLst>
          </p:cNvPr>
          <p:cNvCxnSpPr>
            <a:cxnSpLocks/>
          </p:cNvCxnSpPr>
          <p:nvPr/>
        </p:nvCxnSpPr>
        <p:spPr>
          <a:xfrm>
            <a:off x="8733131" y="952500"/>
            <a:ext cx="0" cy="4178300"/>
          </a:xfrm>
          <a:prstGeom prst="line">
            <a:avLst/>
          </a:prstGeom>
          <a:ln w="12700">
            <a:solidFill>
              <a:srgbClr val="00B0F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75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wyer Instruments RMA-4-SSV">
            <a:extLst>
              <a:ext uri="{FF2B5EF4-FFF2-40B4-BE49-F238E27FC236}">
                <a16:creationId xmlns:a16="http://schemas.microsoft.com/office/drawing/2014/main" id="{A1FEAF66-780A-4679-B9CE-5602140F56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33" t="9207" r="33259" b="8925"/>
          <a:stretch/>
        </p:blipFill>
        <p:spPr bwMode="auto">
          <a:xfrm>
            <a:off x="2989351" y="2276821"/>
            <a:ext cx="1184595" cy="27389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17A7273-2433-4118-A7C3-69108A4C8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900" y="946756"/>
            <a:ext cx="4631100" cy="421081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558ED8F-B1F5-4A53-8FA0-F98DC2D454D4}"/>
              </a:ext>
            </a:extLst>
          </p:cNvPr>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a:extLst>
              <a:ext uri="{FF2B5EF4-FFF2-40B4-BE49-F238E27FC236}">
                <a16:creationId xmlns:a16="http://schemas.microsoft.com/office/drawing/2014/main" id="{19046C74-36E7-4252-A7BC-13D221F9E601}"/>
              </a:ext>
            </a:extLst>
          </p:cNvPr>
          <p:cNvSpPr>
            <a:spLocks noGrp="1"/>
          </p:cNvSpPr>
          <p:nvPr>
            <p:ph type="title"/>
          </p:nvPr>
        </p:nvSpPr>
        <p:spPr>
          <a:xfrm>
            <a:off x="451822" y="96818"/>
            <a:ext cx="8103570" cy="564775"/>
          </a:xfrm>
        </p:spPr>
        <p:txBody>
          <a:bodyPr/>
          <a:lstStyle/>
          <a:p>
            <a:r>
              <a:rPr lang="en-US" dirty="0"/>
              <a:t>Changes to gas delivery system</a:t>
            </a:r>
          </a:p>
        </p:txBody>
      </p:sp>
      <p:sp>
        <p:nvSpPr>
          <p:cNvPr id="4" name="Content Placeholder 3">
            <a:extLst>
              <a:ext uri="{FF2B5EF4-FFF2-40B4-BE49-F238E27FC236}">
                <a16:creationId xmlns:a16="http://schemas.microsoft.com/office/drawing/2014/main" id="{C3FC83FD-8B36-4D1A-B5C3-5F412A09945E}"/>
              </a:ext>
            </a:extLst>
          </p:cNvPr>
          <p:cNvSpPr>
            <a:spLocks noGrp="1"/>
          </p:cNvSpPr>
          <p:nvPr>
            <p:ph sz="quarter" idx="14"/>
          </p:nvPr>
        </p:nvSpPr>
        <p:spPr>
          <a:xfrm>
            <a:off x="364002" y="1145610"/>
            <a:ext cx="3475941" cy="2073839"/>
          </a:xfrm>
        </p:spPr>
        <p:txBody>
          <a:bodyPr>
            <a:normAutofit fontScale="70000" lnSpcReduction="20000"/>
          </a:bodyPr>
          <a:lstStyle/>
          <a:p>
            <a:pPr marL="342900" indent="-342900">
              <a:buFont typeface="Arial" panose="020B0604020202020204" pitchFamily="34" charset="0"/>
              <a:buChar char="•"/>
            </a:pPr>
            <a:r>
              <a:rPr lang="en-US" dirty="0"/>
              <a:t>Manual flow valve added to helium gas fill line</a:t>
            </a:r>
          </a:p>
          <a:p>
            <a:pPr marL="342900" indent="-342900">
              <a:buFont typeface="Arial" panose="020B0604020202020204" pitchFamily="34" charset="0"/>
              <a:buChar char="•"/>
            </a:pPr>
            <a:r>
              <a:rPr lang="en-US" dirty="0"/>
              <a:t>No further changes made to gas delivery at this time</a:t>
            </a:r>
          </a:p>
          <a:p>
            <a:pPr marL="342900" indent="-342900">
              <a:buFont typeface="Arial" panose="020B0604020202020204" pitchFamily="34" charset="0"/>
              <a:buChar char="•"/>
            </a:pPr>
            <a:r>
              <a:rPr lang="en-US" dirty="0"/>
              <a:t>Changes are compatible</a:t>
            </a:r>
            <a:br>
              <a:rPr lang="en-US" dirty="0"/>
            </a:br>
            <a:r>
              <a:rPr lang="en-US" dirty="0"/>
              <a:t>with Li oven operation</a:t>
            </a:r>
            <a:br>
              <a:rPr lang="en-US" dirty="0"/>
            </a:br>
            <a:r>
              <a:rPr lang="en-US" dirty="0"/>
              <a:t>with static fill</a:t>
            </a:r>
          </a:p>
          <a:p>
            <a:pPr marL="342900" indent="-342900">
              <a:buFont typeface="Arial" panose="020B0604020202020204" pitchFamily="34" charset="0"/>
              <a:buChar char="•"/>
            </a:pPr>
            <a:endParaRPr lang="en-US" dirty="0"/>
          </a:p>
        </p:txBody>
      </p:sp>
      <p:sp>
        <p:nvSpPr>
          <p:cNvPr id="6" name="Oval 5">
            <a:extLst>
              <a:ext uri="{FF2B5EF4-FFF2-40B4-BE49-F238E27FC236}">
                <a16:creationId xmlns:a16="http://schemas.microsoft.com/office/drawing/2014/main" id="{9783BF44-AE20-48DA-9CAF-F019ADA45F18}"/>
              </a:ext>
            </a:extLst>
          </p:cNvPr>
          <p:cNvSpPr/>
          <p:nvPr/>
        </p:nvSpPr>
        <p:spPr>
          <a:xfrm>
            <a:off x="4093698" y="1931922"/>
            <a:ext cx="956604" cy="431446"/>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400" b="1" dirty="0"/>
              <a:t>US-DPS</a:t>
            </a:r>
          </a:p>
        </p:txBody>
      </p:sp>
      <p:sp>
        <p:nvSpPr>
          <p:cNvPr id="9" name="Oval 8">
            <a:extLst>
              <a:ext uri="{FF2B5EF4-FFF2-40B4-BE49-F238E27FC236}">
                <a16:creationId xmlns:a16="http://schemas.microsoft.com/office/drawing/2014/main" id="{D47C61E5-EE83-4711-8807-8D5616123BE1}"/>
              </a:ext>
            </a:extLst>
          </p:cNvPr>
          <p:cNvSpPr/>
          <p:nvPr/>
        </p:nvSpPr>
        <p:spPr>
          <a:xfrm>
            <a:off x="7933641" y="1931922"/>
            <a:ext cx="956604" cy="431446"/>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400" b="1" dirty="0"/>
              <a:t>DS-DPS</a:t>
            </a:r>
          </a:p>
        </p:txBody>
      </p:sp>
      <p:cxnSp>
        <p:nvCxnSpPr>
          <p:cNvPr id="10" name="Straight Arrow Connector 9">
            <a:extLst>
              <a:ext uri="{FF2B5EF4-FFF2-40B4-BE49-F238E27FC236}">
                <a16:creationId xmlns:a16="http://schemas.microsoft.com/office/drawing/2014/main" id="{F404AC26-76E7-4C51-A9B6-153107C7F525}"/>
              </a:ext>
            </a:extLst>
          </p:cNvPr>
          <p:cNvCxnSpPr>
            <a:cxnSpLocks/>
            <a:endCxn id="23" idx="1"/>
          </p:cNvCxnSpPr>
          <p:nvPr/>
        </p:nvCxnSpPr>
        <p:spPr>
          <a:xfrm>
            <a:off x="4000500" y="3495088"/>
            <a:ext cx="2049179" cy="933717"/>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F06AE41-608E-4D07-8360-E606CEC54285}"/>
              </a:ext>
            </a:extLst>
          </p:cNvPr>
          <p:cNvGrpSpPr/>
          <p:nvPr/>
        </p:nvGrpSpPr>
        <p:grpSpPr>
          <a:xfrm>
            <a:off x="6068498" y="4492026"/>
            <a:ext cx="160496" cy="99262"/>
            <a:chOff x="6198755" y="4650141"/>
            <a:chExt cx="160496" cy="99262"/>
          </a:xfrm>
        </p:grpSpPr>
        <p:sp>
          <p:nvSpPr>
            <p:cNvPr id="13" name="Isosceles Triangle 12">
              <a:extLst>
                <a:ext uri="{FF2B5EF4-FFF2-40B4-BE49-F238E27FC236}">
                  <a16:creationId xmlns:a16="http://schemas.microsoft.com/office/drawing/2014/main" id="{5384185E-5ED0-4CDD-83E2-6437C5C34A71}"/>
                </a:ext>
              </a:extLst>
            </p:cNvPr>
            <p:cNvSpPr/>
            <p:nvPr/>
          </p:nvSpPr>
          <p:spPr>
            <a:xfrm rot="5400000">
              <a:off x="6200779" y="4671179"/>
              <a:ext cx="76200" cy="80248"/>
            </a:xfrm>
            <a:prstGeom prst="triangl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F098E77E-8349-4F7B-A087-2A4A40AA85AA}"/>
                </a:ext>
              </a:extLst>
            </p:cNvPr>
            <p:cNvSpPr/>
            <p:nvPr/>
          </p:nvSpPr>
          <p:spPr>
            <a:xfrm rot="16200000">
              <a:off x="6281027" y="4671179"/>
              <a:ext cx="76200" cy="80248"/>
            </a:xfrm>
            <a:prstGeom prst="triangl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7B9D4BE-6083-478D-9753-4B2A259507BA}"/>
                </a:ext>
              </a:extLst>
            </p:cNvPr>
            <p:cNvCxnSpPr/>
            <p:nvPr/>
          </p:nvCxnSpPr>
          <p:spPr>
            <a:xfrm>
              <a:off x="6241857" y="4650141"/>
              <a:ext cx="742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737785-9B70-4493-96CC-7AC59EB33A61}"/>
                </a:ext>
              </a:extLst>
            </p:cNvPr>
            <p:cNvCxnSpPr>
              <a:cxnSpLocks/>
            </p:cNvCxnSpPr>
            <p:nvPr/>
          </p:nvCxnSpPr>
          <p:spPr>
            <a:xfrm flipV="1">
              <a:off x="6279003" y="4650343"/>
              <a:ext cx="0" cy="612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AA709708-7030-4596-924E-1A3E222EE95A}"/>
              </a:ext>
            </a:extLst>
          </p:cNvPr>
          <p:cNvSpPr/>
          <p:nvPr/>
        </p:nvSpPr>
        <p:spPr>
          <a:xfrm>
            <a:off x="6008644" y="4377170"/>
            <a:ext cx="280203" cy="352583"/>
          </a:xfrm>
          <a:prstGeom prst="ellipse">
            <a:avLst/>
          </a:prstGeom>
          <a:no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en-US" sz="1400" b="1" dirty="0"/>
          </a:p>
        </p:txBody>
      </p:sp>
    </p:spTree>
    <p:extLst>
      <p:ext uri="{BB962C8B-B14F-4D97-AF65-F5344CB8AC3E}">
        <p14:creationId xmlns:p14="http://schemas.microsoft.com/office/powerpoint/2010/main" val="162415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6DDC17-22AF-4E73-9FFD-AE1A3873314A}"/>
              </a:ext>
            </a:extLst>
          </p:cNvPr>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a:extLst>
              <a:ext uri="{FF2B5EF4-FFF2-40B4-BE49-F238E27FC236}">
                <a16:creationId xmlns:a16="http://schemas.microsoft.com/office/drawing/2014/main" id="{6A7E9FAE-E676-4E30-9F14-457137DF6557}"/>
              </a:ext>
            </a:extLst>
          </p:cNvPr>
          <p:cNvSpPr>
            <a:spLocks noGrp="1"/>
          </p:cNvSpPr>
          <p:nvPr>
            <p:ph type="title"/>
          </p:nvPr>
        </p:nvSpPr>
        <p:spPr/>
        <p:txBody>
          <a:bodyPr/>
          <a:lstStyle/>
          <a:p>
            <a:r>
              <a:rPr lang="en-US" dirty="0"/>
              <a:t>Initial test results from the downstream DPS</a:t>
            </a:r>
          </a:p>
        </p:txBody>
      </p:sp>
      <p:sp>
        <p:nvSpPr>
          <p:cNvPr id="4" name="Content Placeholder 3">
            <a:extLst>
              <a:ext uri="{FF2B5EF4-FFF2-40B4-BE49-F238E27FC236}">
                <a16:creationId xmlns:a16="http://schemas.microsoft.com/office/drawing/2014/main" id="{B629FD17-2655-4876-BE09-F1BF69116EE8}"/>
              </a:ext>
            </a:extLst>
          </p:cNvPr>
          <p:cNvSpPr>
            <a:spLocks noGrp="1"/>
          </p:cNvSpPr>
          <p:nvPr>
            <p:ph sz="quarter" idx="14"/>
          </p:nvPr>
        </p:nvSpPr>
        <p:spPr>
          <a:xfrm>
            <a:off x="16285" y="1058955"/>
            <a:ext cx="5042504" cy="1808823"/>
          </a:xfrm>
        </p:spPr>
        <p:txBody>
          <a:bodyPr>
            <a:normAutofit fontScale="62500" lnSpcReduction="20000"/>
          </a:bodyPr>
          <a:lstStyle/>
          <a:p>
            <a:pPr marL="571500" lvl="1" indent="-342900"/>
            <a:r>
              <a:rPr lang="en-US" dirty="0"/>
              <a:t>Beamline apertures installed:</a:t>
            </a:r>
          </a:p>
          <a:p>
            <a:pPr marL="804863" lvl="2" indent="-342900"/>
            <a:r>
              <a:rPr lang="en-US" dirty="0"/>
              <a:t>5mm Ø x 10 cm straw before Q0D (removed after test)</a:t>
            </a:r>
          </a:p>
          <a:p>
            <a:pPr marL="804863" lvl="2" indent="-342900"/>
            <a:r>
              <a:rPr lang="en-US" dirty="0"/>
              <a:t>no additional aperture required on stage 2</a:t>
            </a:r>
          </a:p>
          <a:p>
            <a:pPr marL="1266300" lvl="4" indent="-342900"/>
            <a:endParaRPr lang="en-US" dirty="0"/>
          </a:p>
          <a:p>
            <a:pPr marL="571500" lvl="1" indent="-342900"/>
            <a:r>
              <a:rPr lang="en-US" dirty="0"/>
              <a:t>Pressure drop along the beamline meets requirement.</a:t>
            </a:r>
          </a:p>
          <a:p>
            <a:pPr marL="571500" lvl="1" indent="-342900"/>
            <a:r>
              <a:rPr lang="en-US" dirty="0"/>
              <a:t>Experimental area pressure stable to &lt;0.5% over duration of test.</a:t>
            </a:r>
          </a:p>
          <a:p>
            <a:pPr marL="571500" lvl="1" indent="-342900"/>
            <a:r>
              <a:rPr lang="en-US" dirty="0"/>
              <a:t>Pump temperatures remain well within operating limits.</a:t>
            </a:r>
          </a:p>
        </p:txBody>
      </p:sp>
      <p:pic>
        <p:nvPicPr>
          <p:cNvPr id="1026" name="Picture 2">
            <a:extLst>
              <a:ext uri="{FF2B5EF4-FFF2-40B4-BE49-F238E27FC236}">
                <a16:creationId xmlns:a16="http://schemas.microsoft.com/office/drawing/2014/main" id="{194B0A57-0BD0-4C99-A574-A8468274B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685" y="1450335"/>
            <a:ext cx="3680073" cy="276005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5B20555D-1E3D-4A66-8114-F8D6395C8FA6}"/>
              </a:ext>
            </a:extLst>
          </p:cNvPr>
          <p:cNvGrpSpPr/>
          <p:nvPr/>
        </p:nvGrpSpPr>
        <p:grpSpPr>
          <a:xfrm>
            <a:off x="114868" y="2934709"/>
            <a:ext cx="4831497" cy="2049247"/>
            <a:chOff x="22867" y="3036369"/>
            <a:chExt cx="4831497" cy="2049247"/>
          </a:xfrm>
        </p:grpSpPr>
        <p:pic>
          <p:nvPicPr>
            <p:cNvPr id="10" name="Picture 9">
              <a:extLst>
                <a:ext uri="{FF2B5EF4-FFF2-40B4-BE49-F238E27FC236}">
                  <a16:creationId xmlns:a16="http://schemas.microsoft.com/office/drawing/2014/main" id="{9F16F803-12EA-449D-AA14-3E92D9E2FC0D}"/>
                </a:ext>
              </a:extLst>
            </p:cNvPr>
            <p:cNvPicPr>
              <a:picLocks noChangeAspect="1"/>
            </p:cNvPicPr>
            <p:nvPr/>
          </p:nvPicPr>
          <p:blipFill>
            <a:blip r:embed="rId3"/>
            <a:stretch>
              <a:fillRect/>
            </a:stretch>
          </p:blipFill>
          <p:spPr>
            <a:xfrm>
              <a:off x="22867" y="3305448"/>
              <a:ext cx="4373413" cy="1762669"/>
            </a:xfrm>
            <a:prstGeom prst="rect">
              <a:avLst/>
            </a:prstGeom>
          </p:spPr>
        </p:pic>
        <p:sp>
          <p:nvSpPr>
            <p:cNvPr id="11" name="TextBox 10">
              <a:extLst>
                <a:ext uri="{FF2B5EF4-FFF2-40B4-BE49-F238E27FC236}">
                  <a16:creationId xmlns:a16="http://schemas.microsoft.com/office/drawing/2014/main" id="{ABD78120-A75E-45D1-9A82-CE24304DED44}"/>
                </a:ext>
              </a:extLst>
            </p:cNvPr>
            <p:cNvSpPr txBox="1"/>
            <p:nvPr/>
          </p:nvSpPr>
          <p:spPr>
            <a:xfrm>
              <a:off x="813654" y="3036369"/>
              <a:ext cx="3374642" cy="276999"/>
            </a:xfrm>
            <a:prstGeom prst="rect">
              <a:avLst/>
            </a:prstGeom>
            <a:noFill/>
          </p:spPr>
          <p:txBody>
            <a:bodyPr wrap="none" rtlCol="0">
              <a:spAutoFit/>
            </a:bodyPr>
            <a:lstStyle/>
            <a:p>
              <a:r>
                <a:rPr lang="en-US" sz="1200" b="1" dirty="0"/>
                <a:t>DS-DPS test with 5mm Ø x 10cm long straw</a:t>
              </a:r>
            </a:p>
          </p:txBody>
        </p:sp>
        <p:sp>
          <p:nvSpPr>
            <p:cNvPr id="12" name="TextBox 11">
              <a:extLst>
                <a:ext uri="{FF2B5EF4-FFF2-40B4-BE49-F238E27FC236}">
                  <a16:creationId xmlns:a16="http://schemas.microsoft.com/office/drawing/2014/main" id="{3EE375B6-05CD-444D-AD70-39BE9F370B7E}"/>
                </a:ext>
              </a:extLst>
            </p:cNvPr>
            <p:cNvSpPr txBox="1"/>
            <p:nvPr/>
          </p:nvSpPr>
          <p:spPr>
            <a:xfrm>
              <a:off x="3919493" y="3287949"/>
              <a:ext cx="922047" cy="230832"/>
            </a:xfrm>
            <a:prstGeom prst="rect">
              <a:avLst/>
            </a:prstGeom>
            <a:noFill/>
          </p:spPr>
          <p:txBody>
            <a:bodyPr wrap="none" rtlCol="0">
              <a:spAutoFit/>
            </a:bodyPr>
            <a:lstStyle/>
            <a:p>
              <a:r>
                <a:rPr lang="en-US" sz="900" b="1" dirty="0"/>
                <a:t>Exp Pressure</a:t>
              </a:r>
            </a:p>
          </p:txBody>
        </p:sp>
        <p:sp>
          <p:nvSpPr>
            <p:cNvPr id="14" name="TextBox 13">
              <a:extLst>
                <a:ext uri="{FF2B5EF4-FFF2-40B4-BE49-F238E27FC236}">
                  <a16:creationId xmlns:a16="http://schemas.microsoft.com/office/drawing/2014/main" id="{3D00129B-53AE-467B-B6A9-F3D7EE170156}"/>
                </a:ext>
              </a:extLst>
            </p:cNvPr>
            <p:cNvSpPr txBox="1"/>
            <p:nvPr/>
          </p:nvSpPr>
          <p:spPr>
            <a:xfrm>
              <a:off x="3945498" y="4870172"/>
              <a:ext cx="704039" cy="215444"/>
            </a:xfrm>
            <a:prstGeom prst="rect">
              <a:avLst/>
            </a:prstGeom>
            <a:noFill/>
          </p:spPr>
          <p:txBody>
            <a:bodyPr wrap="none" rtlCol="0">
              <a:spAutoFit/>
            </a:bodyPr>
            <a:lstStyle/>
            <a:p>
              <a:r>
                <a:rPr lang="en-US" sz="800" dirty="0"/>
                <a:t>04/07/2022</a:t>
              </a:r>
            </a:p>
          </p:txBody>
        </p:sp>
        <p:sp>
          <p:nvSpPr>
            <p:cNvPr id="15" name="TextBox 14">
              <a:extLst>
                <a:ext uri="{FF2B5EF4-FFF2-40B4-BE49-F238E27FC236}">
                  <a16:creationId xmlns:a16="http://schemas.microsoft.com/office/drawing/2014/main" id="{BAF57E04-7673-495D-853E-28395F14369E}"/>
                </a:ext>
              </a:extLst>
            </p:cNvPr>
            <p:cNvSpPr txBox="1"/>
            <p:nvPr/>
          </p:nvSpPr>
          <p:spPr>
            <a:xfrm>
              <a:off x="3919493" y="3794962"/>
              <a:ext cx="934871" cy="230832"/>
            </a:xfrm>
            <a:prstGeom prst="rect">
              <a:avLst/>
            </a:prstGeom>
            <a:noFill/>
          </p:spPr>
          <p:txBody>
            <a:bodyPr wrap="none" rtlCol="0">
              <a:spAutoFit/>
            </a:bodyPr>
            <a:lstStyle/>
            <a:p>
              <a:r>
                <a:rPr lang="en-US" sz="900" b="1" dirty="0"/>
                <a:t>DS1 Pressure</a:t>
              </a:r>
            </a:p>
          </p:txBody>
        </p:sp>
        <p:sp>
          <p:nvSpPr>
            <p:cNvPr id="16" name="TextBox 15">
              <a:extLst>
                <a:ext uri="{FF2B5EF4-FFF2-40B4-BE49-F238E27FC236}">
                  <a16:creationId xmlns:a16="http://schemas.microsoft.com/office/drawing/2014/main" id="{7BCE394D-E341-469C-9D83-995369D81D25}"/>
                </a:ext>
              </a:extLst>
            </p:cNvPr>
            <p:cNvSpPr txBox="1"/>
            <p:nvPr/>
          </p:nvSpPr>
          <p:spPr>
            <a:xfrm>
              <a:off x="3919493" y="4333317"/>
              <a:ext cx="934871" cy="230832"/>
            </a:xfrm>
            <a:prstGeom prst="rect">
              <a:avLst/>
            </a:prstGeom>
            <a:noFill/>
          </p:spPr>
          <p:txBody>
            <a:bodyPr wrap="none" rtlCol="0">
              <a:spAutoFit/>
            </a:bodyPr>
            <a:lstStyle/>
            <a:p>
              <a:r>
                <a:rPr lang="en-US" sz="900" b="1" dirty="0"/>
                <a:t>DS2 Pressure</a:t>
              </a:r>
            </a:p>
          </p:txBody>
        </p:sp>
        <p:sp>
          <p:nvSpPr>
            <p:cNvPr id="17" name="TextBox 16">
              <a:extLst>
                <a:ext uri="{FF2B5EF4-FFF2-40B4-BE49-F238E27FC236}">
                  <a16:creationId xmlns:a16="http://schemas.microsoft.com/office/drawing/2014/main" id="{1323A33B-39F4-49AC-9A82-1066E0E6B6EB}"/>
                </a:ext>
              </a:extLst>
            </p:cNvPr>
            <p:cNvSpPr txBox="1"/>
            <p:nvPr/>
          </p:nvSpPr>
          <p:spPr>
            <a:xfrm>
              <a:off x="3037681" y="3407713"/>
              <a:ext cx="517770" cy="153888"/>
            </a:xfrm>
            <a:prstGeom prst="rect">
              <a:avLst/>
            </a:prstGeom>
            <a:solidFill>
              <a:schemeClr val="bg1">
                <a:alpha val="78000"/>
              </a:schemeClr>
            </a:solidFill>
          </p:spPr>
          <p:txBody>
            <a:bodyPr wrap="none" lIns="0" tIns="0" rIns="0" bIns="0" rtlCol="0">
              <a:spAutoFit/>
            </a:bodyPr>
            <a:lstStyle/>
            <a:p>
              <a:r>
                <a:rPr lang="en-US" sz="1000" dirty="0"/>
                <a:t>4.99 Torr</a:t>
              </a:r>
            </a:p>
          </p:txBody>
        </p:sp>
        <p:sp>
          <p:nvSpPr>
            <p:cNvPr id="18" name="TextBox 17">
              <a:extLst>
                <a:ext uri="{FF2B5EF4-FFF2-40B4-BE49-F238E27FC236}">
                  <a16:creationId xmlns:a16="http://schemas.microsoft.com/office/drawing/2014/main" id="{3198A199-4CE0-434F-B264-341D16C48412}"/>
                </a:ext>
              </a:extLst>
            </p:cNvPr>
            <p:cNvSpPr txBox="1"/>
            <p:nvPr/>
          </p:nvSpPr>
          <p:spPr>
            <a:xfrm>
              <a:off x="1741111" y="3441229"/>
              <a:ext cx="517770" cy="153888"/>
            </a:xfrm>
            <a:prstGeom prst="rect">
              <a:avLst/>
            </a:prstGeom>
            <a:solidFill>
              <a:schemeClr val="bg1">
                <a:alpha val="78000"/>
              </a:schemeClr>
            </a:solidFill>
          </p:spPr>
          <p:txBody>
            <a:bodyPr wrap="none" lIns="0" tIns="0" rIns="0" bIns="0" rtlCol="0">
              <a:spAutoFit/>
            </a:bodyPr>
            <a:lstStyle/>
            <a:p>
              <a:r>
                <a:rPr lang="en-US" sz="1000" dirty="0"/>
                <a:t>3.32 Torr</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05FC62A-F1F6-4ECC-88D9-E921DB69BB0D}"/>
                    </a:ext>
                  </a:extLst>
                </p:cNvPr>
                <p:cNvSpPr txBox="1"/>
                <p:nvPr/>
              </p:nvSpPr>
              <p:spPr>
                <a:xfrm>
                  <a:off x="1677047" y="3771430"/>
                  <a:ext cx="756617" cy="153888"/>
                </a:xfrm>
                <a:prstGeom prst="rect">
                  <a:avLst/>
                </a:prstGeom>
                <a:solidFill>
                  <a:schemeClr val="bg1">
                    <a:alpha val="78000"/>
                  </a:schemeClr>
                </a:solidFill>
              </p:spPr>
              <p:txBody>
                <a:bodyPr wrap="none" lIns="0" tIns="0" rIns="0" bIns="0" rtlCol="0">
                  <a:spAutoFit/>
                </a:bodyPr>
                <a:lstStyle/>
                <a:p>
                  <a:r>
                    <a:rPr lang="en-US" sz="1000" dirty="0"/>
                    <a:t>1.4</a:t>
                  </a:r>
                  <a14:m>
                    <m:oMath xmlns:m="http://schemas.openxmlformats.org/officeDocument/2006/math">
                      <m:r>
                        <a:rPr lang="en-US" sz="1000" b="0" i="1" smtClean="0">
                          <a:latin typeface="Cambria Math" panose="02040503050406030204" pitchFamily="18" charset="0"/>
                        </a:rPr>
                        <m:t>×</m:t>
                      </m:r>
                    </m:oMath>
                  </a14:m>
                  <a:r>
                    <a:rPr lang="en-US" sz="1000" dirty="0"/>
                    <a:t>10</a:t>
                  </a:r>
                  <a:r>
                    <a:rPr lang="en-US" sz="1000" baseline="30000" dirty="0"/>
                    <a:t>-3</a:t>
                  </a:r>
                  <a:r>
                    <a:rPr lang="en-US" sz="1000" dirty="0"/>
                    <a:t> Torr</a:t>
                  </a:r>
                </a:p>
              </p:txBody>
            </p:sp>
          </mc:Choice>
          <mc:Fallback xmlns="">
            <p:sp>
              <p:nvSpPr>
                <p:cNvPr id="19" name="TextBox 18">
                  <a:extLst>
                    <a:ext uri="{FF2B5EF4-FFF2-40B4-BE49-F238E27FC236}">
                      <a16:creationId xmlns:a16="http://schemas.microsoft.com/office/drawing/2014/main" id="{205FC62A-F1F6-4ECC-88D9-E921DB69BB0D}"/>
                    </a:ext>
                  </a:extLst>
                </p:cNvPr>
                <p:cNvSpPr txBox="1">
                  <a:spLocks noRot="1" noChangeAspect="1" noMove="1" noResize="1" noEditPoints="1" noAdjustHandles="1" noChangeArrowheads="1" noChangeShapeType="1" noTextEdit="1"/>
                </p:cNvSpPr>
                <p:nvPr/>
              </p:nvSpPr>
              <p:spPr>
                <a:xfrm>
                  <a:off x="1677047" y="3771430"/>
                  <a:ext cx="756617" cy="153888"/>
                </a:xfrm>
                <a:prstGeom prst="rect">
                  <a:avLst/>
                </a:prstGeom>
                <a:blipFill>
                  <a:blip r:embed="rId4"/>
                  <a:stretch>
                    <a:fillRect l="-10484" t="-32000" r="-10484" b="-4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2AC2A52-2B05-4D11-8806-B837DEE6C60A}"/>
                    </a:ext>
                  </a:extLst>
                </p:cNvPr>
                <p:cNvSpPr txBox="1"/>
                <p:nvPr/>
              </p:nvSpPr>
              <p:spPr>
                <a:xfrm>
                  <a:off x="1660500" y="4158162"/>
                  <a:ext cx="756617" cy="153888"/>
                </a:xfrm>
                <a:prstGeom prst="rect">
                  <a:avLst/>
                </a:prstGeom>
                <a:solidFill>
                  <a:schemeClr val="bg1">
                    <a:alpha val="78000"/>
                  </a:schemeClr>
                </a:solidFill>
              </p:spPr>
              <p:txBody>
                <a:bodyPr wrap="none" lIns="0" tIns="0" rIns="0" bIns="0" rtlCol="0">
                  <a:spAutoFit/>
                </a:bodyPr>
                <a:lstStyle/>
                <a:p>
                  <a:r>
                    <a:rPr lang="en-US" sz="1000" dirty="0"/>
                    <a:t>2.7</a:t>
                  </a:r>
                  <a14:m>
                    <m:oMath xmlns:m="http://schemas.openxmlformats.org/officeDocument/2006/math">
                      <m:r>
                        <a:rPr lang="en-US" sz="1000" b="0" i="1" smtClean="0">
                          <a:latin typeface="Cambria Math" panose="02040503050406030204" pitchFamily="18" charset="0"/>
                        </a:rPr>
                        <m:t>×</m:t>
                      </m:r>
                    </m:oMath>
                  </a14:m>
                  <a:r>
                    <a:rPr lang="en-US" sz="1000" dirty="0"/>
                    <a:t>10</a:t>
                  </a:r>
                  <a:r>
                    <a:rPr lang="en-US" sz="1000" baseline="30000" dirty="0"/>
                    <a:t>-5</a:t>
                  </a:r>
                  <a:r>
                    <a:rPr lang="en-US" sz="1000" dirty="0"/>
                    <a:t> Torr</a:t>
                  </a:r>
                </a:p>
              </p:txBody>
            </p:sp>
          </mc:Choice>
          <mc:Fallback xmlns="">
            <p:sp>
              <p:nvSpPr>
                <p:cNvPr id="20" name="TextBox 19">
                  <a:extLst>
                    <a:ext uri="{FF2B5EF4-FFF2-40B4-BE49-F238E27FC236}">
                      <a16:creationId xmlns:a16="http://schemas.microsoft.com/office/drawing/2014/main" id="{02AC2A52-2B05-4D11-8806-B837DEE6C60A}"/>
                    </a:ext>
                  </a:extLst>
                </p:cNvPr>
                <p:cNvSpPr txBox="1">
                  <a:spLocks noRot="1" noChangeAspect="1" noMove="1" noResize="1" noEditPoints="1" noAdjustHandles="1" noChangeArrowheads="1" noChangeShapeType="1" noTextEdit="1"/>
                </p:cNvSpPr>
                <p:nvPr/>
              </p:nvSpPr>
              <p:spPr>
                <a:xfrm>
                  <a:off x="1660500" y="4158162"/>
                  <a:ext cx="756617" cy="153888"/>
                </a:xfrm>
                <a:prstGeom prst="rect">
                  <a:avLst/>
                </a:prstGeom>
                <a:blipFill>
                  <a:blip r:embed="rId5"/>
                  <a:stretch>
                    <a:fillRect l="-10400" t="-26923" r="-9600" b="-42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F37B99F-F078-4412-BB49-0149A17EC0B5}"/>
                    </a:ext>
                  </a:extLst>
                </p:cNvPr>
                <p:cNvSpPr txBox="1"/>
                <p:nvPr/>
              </p:nvSpPr>
              <p:spPr>
                <a:xfrm>
                  <a:off x="2918259" y="3729611"/>
                  <a:ext cx="756617" cy="153888"/>
                </a:xfrm>
                <a:prstGeom prst="rect">
                  <a:avLst/>
                </a:prstGeom>
                <a:solidFill>
                  <a:schemeClr val="bg1">
                    <a:alpha val="78000"/>
                  </a:schemeClr>
                </a:solidFill>
              </p:spPr>
              <p:txBody>
                <a:bodyPr wrap="none" lIns="0" tIns="0" rIns="0" bIns="0" rtlCol="0">
                  <a:spAutoFit/>
                </a:bodyPr>
                <a:lstStyle/>
                <a:p>
                  <a:r>
                    <a:rPr lang="en-US" sz="1000" dirty="0"/>
                    <a:t>5.3</a:t>
                  </a:r>
                  <a14:m>
                    <m:oMath xmlns:m="http://schemas.openxmlformats.org/officeDocument/2006/math">
                      <m:r>
                        <a:rPr lang="en-US" sz="1000" b="0" i="1" smtClean="0">
                          <a:latin typeface="Cambria Math" panose="02040503050406030204" pitchFamily="18" charset="0"/>
                        </a:rPr>
                        <m:t>×</m:t>
                      </m:r>
                    </m:oMath>
                  </a14:m>
                  <a:r>
                    <a:rPr lang="en-US" sz="1000" dirty="0"/>
                    <a:t>10</a:t>
                  </a:r>
                  <a:r>
                    <a:rPr lang="en-US" sz="1000" baseline="30000" dirty="0"/>
                    <a:t>-3</a:t>
                  </a:r>
                  <a:r>
                    <a:rPr lang="en-US" sz="1000" dirty="0"/>
                    <a:t> Torr</a:t>
                  </a:r>
                </a:p>
              </p:txBody>
            </p:sp>
          </mc:Choice>
          <mc:Fallback xmlns="">
            <p:sp>
              <p:nvSpPr>
                <p:cNvPr id="21" name="TextBox 20">
                  <a:extLst>
                    <a:ext uri="{FF2B5EF4-FFF2-40B4-BE49-F238E27FC236}">
                      <a16:creationId xmlns:a16="http://schemas.microsoft.com/office/drawing/2014/main" id="{4F37B99F-F078-4412-BB49-0149A17EC0B5}"/>
                    </a:ext>
                  </a:extLst>
                </p:cNvPr>
                <p:cNvSpPr txBox="1">
                  <a:spLocks noRot="1" noChangeAspect="1" noMove="1" noResize="1" noEditPoints="1" noAdjustHandles="1" noChangeArrowheads="1" noChangeShapeType="1" noTextEdit="1"/>
                </p:cNvSpPr>
                <p:nvPr/>
              </p:nvSpPr>
              <p:spPr>
                <a:xfrm>
                  <a:off x="2918259" y="3729611"/>
                  <a:ext cx="756617" cy="153888"/>
                </a:xfrm>
                <a:prstGeom prst="rect">
                  <a:avLst/>
                </a:prstGeom>
                <a:blipFill>
                  <a:blip r:embed="rId6"/>
                  <a:stretch>
                    <a:fillRect l="-10484" t="-32000" r="-10484" b="-4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76E99D2-53C8-49AA-B04D-98CB14BF9CC2}"/>
                    </a:ext>
                  </a:extLst>
                </p:cNvPr>
                <p:cNvSpPr txBox="1"/>
                <p:nvPr/>
              </p:nvSpPr>
              <p:spPr>
                <a:xfrm>
                  <a:off x="2918258" y="4106868"/>
                  <a:ext cx="756617" cy="153888"/>
                </a:xfrm>
                <a:prstGeom prst="rect">
                  <a:avLst/>
                </a:prstGeom>
                <a:solidFill>
                  <a:schemeClr val="bg1">
                    <a:alpha val="78000"/>
                  </a:schemeClr>
                </a:solidFill>
              </p:spPr>
              <p:txBody>
                <a:bodyPr wrap="none" lIns="0" tIns="0" rIns="0" bIns="0" rtlCol="0">
                  <a:spAutoFit/>
                </a:bodyPr>
                <a:lstStyle/>
                <a:p>
                  <a:r>
                    <a:rPr lang="en-US" sz="1000" dirty="0"/>
                    <a:t>7.0</a:t>
                  </a:r>
                  <a14:m>
                    <m:oMath xmlns:m="http://schemas.openxmlformats.org/officeDocument/2006/math">
                      <m:r>
                        <a:rPr lang="en-US" sz="1000" b="0" i="1" smtClean="0">
                          <a:latin typeface="Cambria Math" panose="02040503050406030204" pitchFamily="18" charset="0"/>
                        </a:rPr>
                        <m:t>×</m:t>
                      </m:r>
                    </m:oMath>
                  </a14:m>
                  <a:r>
                    <a:rPr lang="en-US" sz="1000" dirty="0"/>
                    <a:t>10</a:t>
                  </a:r>
                  <a:r>
                    <a:rPr lang="en-US" sz="1000" baseline="30000" dirty="0"/>
                    <a:t>-5</a:t>
                  </a:r>
                  <a:r>
                    <a:rPr lang="en-US" sz="1000" dirty="0"/>
                    <a:t> Torr</a:t>
                  </a:r>
                </a:p>
              </p:txBody>
            </p:sp>
          </mc:Choice>
          <mc:Fallback xmlns="">
            <p:sp>
              <p:nvSpPr>
                <p:cNvPr id="22" name="TextBox 21">
                  <a:extLst>
                    <a:ext uri="{FF2B5EF4-FFF2-40B4-BE49-F238E27FC236}">
                      <a16:creationId xmlns:a16="http://schemas.microsoft.com/office/drawing/2014/main" id="{C76E99D2-53C8-49AA-B04D-98CB14BF9CC2}"/>
                    </a:ext>
                  </a:extLst>
                </p:cNvPr>
                <p:cNvSpPr txBox="1">
                  <a:spLocks noRot="1" noChangeAspect="1" noMove="1" noResize="1" noEditPoints="1" noAdjustHandles="1" noChangeArrowheads="1" noChangeShapeType="1" noTextEdit="1"/>
                </p:cNvSpPr>
                <p:nvPr/>
              </p:nvSpPr>
              <p:spPr>
                <a:xfrm>
                  <a:off x="2918258" y="4106868"/>
                  <a:ext cx="756617" cy="153888"/>
                </a:xfrm>
                <a:prstGeom prst="rect">
                  <a:avLst/>
                </a:prstGeom>
                <a:blipFill>
                  <a:blip r:embed="rId7"/>
                  <a:stretch>
                    <a:fillRect l="-10484" t="-32000" r="-10484" b="-48000"/>
                  </a:stretch>
                </a:blipFill>
              </p:spPr>
              <p:txBody>
                <a:bodyPr/>
                <a:lstStyle/>
                <a:p>
                  <a:r>
                    <a:rPr lang="en-US">
                      <a:noFill/>
                    </a:rPr>
                    <a:t> </a:t>
                  </a:r>
                </a:p>
              </p:txBody>
            </p:sp>
          </mc:Fallback>
        </mc:AlternateContent>
      </p:grpSp>
    </p:spTree>
    <p:extLst>
      <p:ext uri="{BB962C8B-B14F-4D97-AF65-F5344CB8AC3E}">
        <p14:creationId xmlns:p14="http://schemas.microsoft.com/office/powerpoint/2010/main" val="247162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434DC2-53CC-427E-864F-1B57FEA46F56}"/>
              </a:ext>
            </a:extLst>
          </p:cNvPr>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a:extLst>
              <a:ext uri="{FF2B5EF4-FFF2-40B4-BE49-F238E27FC236}">
                <a16:creationId xmlns:a16="http://schemas.microsoft.com/office/drawing/2014/main" id="{79C28935-45A1-49B3-81AB-9E42FC7C32E2}"/>
              </a:ext>
            </a:extLst>
          </p:cNvPr>
          <p:cNvSpPr>
            <a:spLocks noGrp="1"/>
          </p:cNvSpPr>
          <p:nvPr>
            <p:ph type="title"/>
          </p:nvPr>
        </p:nvSpPr>
        <p:spPr/>
        <p:txBody>
          <a:bodyPr/>
          <a:lstStyle/>
          <a:p>
            <a:r>
              <a:rPr lang="en-US" dirty="0"/>
              <a:t>Pressure stability and gas usage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A46594D-346F-4C44-AB6B-8CE3D9D79AC7}"/>
                  </a:ext>
                </a:extLst>
              </p:cNvPr>
              <p:cNvSpPr>
                <a:spLocks noGrp="1"/>
              </p:cNvSpPr>
              <p:nvPr>
                <p:ph sz="quarter" idx="14"/>
              </p:nvPr>
            </p:nvSpPr>
            <p:spPr>
              <a:xfrm>
                <a:off x="457199" y="1254034"/>
                <a:ext cx="4696097" cy="3477796"/>
              </a:xfrm>
            </p:spPr>
            <p:txBody>
              <a:bodyPr>
                <a:normAutofit fontScale="70000" lnSpcReduction="20000"/>
              </a:bodyPr>
              <a:lstStyle/>
              <a:p>
                <a:pPr marL="342900" indent="-342900">
                  <a:buFont typeface="Arial" panose="020B0604020202020204" pitchFamily="34" charset="0"/>
                  <a:buChar char="•"/>
                </a:pPr>
                <a:r>
                  <a:rPr lang="en-US" dirty="0"/>
                  <a:t>Two gas pressures tested for about 40 minutes each</a:t>
                </a:r>
              </a:p>
              <a:p>
                <a:pPr marL="342900" indent="-342900">
                  <a:buFont typeface="Arial" panose="020B0604020202020204" pitchFamily="34" charset="0"/>
                  <a:buChar char="•"/>
                </a:pPr>
                <a:r>
                  <a:rPr lang="en-US" dirty="0"/>
                  <a:t>Slow drift of ~0.5% over 40 minutes</a:t>
                </a:r>
              </a:p>
              <a:p>
                <a:pPr marL="800100" lvl="1" indent="-342900"/>
                <a:r>
                  <a:rPr lang="en-US" dirty="0"/>
                  <a:t>Need to understand if this is gauge drift, drift in gas delivery rate, and if it settles to a fixed value over time</a:t>
                </a:r>
              </a:p>
              <a:p>
                <a:pPr marL="800100" lvl="1" indent="-342900"/>
                <a:r>
                  <a:rPr lang="en-US" dirty="0"/>
                  <a:t>What is the requirement on buffer gas pressure stability?</a:t>
                </a:r>
              </a:p>
              <a:p>
                <a:pPr marL="342900" indent="-342900">
                  <a:buFont typeface="Arial" panose="020B0604020202020204" pitchFamily="34" charset="0"/>
                  <a:buChar char="•"/>
                </a:pPr>
                <a:endParaRPr lang="en-US" dirty="0"/>
              </a:p>
              <a:p>
                <a:pPr marL="342900" indent="-342900"/>
                <a:r>
                  <a:rPr lang="en-US" dirty="0"/>
                  <a:t>Gas usage:</a:t>
                </a:r>
              </a:p>
              <a:p>
                <a:pPr marL="800100" lvl="1" indent="-342900"/>
                <a:r>
                  <a:rPr lang="en-US" dirty="0"/>
                  <a:t>8 Torr l/s per side </a:t>
                </a:r>
                <a:r>
                  <a:rPr lang="en-US" dirty="0">
                    <a:sym typeface="Wingdings" panose="05000000000000000000" pitchFamily="2" charset="2"/>
                  </a:rPr>
                  <a:t> 16 Torr l/s total</a:t>
                </a:r>
              </a:p>
              <a:p>
                <a:pPr marL="800100" lvl="1" indent="-342900"/>
                <a:r>
                  <a:rPr lang="en-US" dirty="0">
                    <a:sym typeface="Wingdings" panose="05000000000000000000" pitchFamily="2" charset="2"/>
                  </a:rPr>
                  <a:t>One 300 ft</a:t>
                </a:r>
                <a:r>
                  <a:rPr lang="en-US" baseline="30000" dirty="0">
                    <a:sym typeface="Wingdings" panose="05000000000000000000" pitchFamily="2" charset="2"/>
                  </a:rPr>
                  <a:t>3</a:t>
                </a:r>
                <a:r>
                  <a:rPr lang="en-US" dirty="0">
                    <a:sym typeface="Wingdings" panose="05000000000000000000" pitchFamily="2" charset="2"/>
                  </a:rPr>
                  <a:t> He bottle contains 6.5</a:t>
                </a:r>
                <a14:m>
                  <m:oMath xmlns:m="http://schemas.openxmlformats.org/officeDocument/2006/math">
                    <m:r>
                      <a:rPr lang="en-US" b="0" i="1" smtClean="0">
                        <a:latin typeface="Cambria Math" panose="02040503050406030204" pitchFamily="18" charset="0"/>
                        <a:sym typeface="Wingdings" panose="05000000000000000000" pitchFamily="2" charset="2"/>
                      </a:rPr>
                      <m:t>×</m:t>
                    </m:r>
                  </m:oMath>
                </a14:m>
                <a:r>
                  <a:rPr lang="en-US" dirty="0">
                    <a:sym typeface="Wingdings" panose="05000000000000000000" pitchFamily="2" charset="2"/>
                  </a:rPr>
                  <a:t>10</a:t>
                </a:r>
                <a:r>
                  <a:rPr lang="en-US" baseline="30000" dirty="0">
                    <a:sym typeface="Wingdings" panose="05000000000000000000" pitchFamily="2" charset="2"/>
                  </a:rPr>
                  <a:t>6</a:t>
                </a:r>
                <a:r>
                  <a:rPr lang="en-US" dirty="0">
                    <a:sym typeface="Wingdings" panose="05000000000000000000" pitchFamily="2" charset="2"/>
                  </a:rPr>
                  <a:t> Torr l</a:t>
                </a:r>
              </a:p>
              <a:p>
                <a:pPr marL="800100" lvl="1" indent="-342900"/>
                <a:r>
                  <a:rPr lang="en-US" dirty="0">
                    <a:sym typeface="Wingdings" panose="05000000000000000000" pitchFamily="2" charset="2"/>
                  </a:rPr>
                  <a:t>Approximately 4.5 days/bottle</a:t>
                </a:r>
              </a:p>
              <a:p>
                <a:pPr marL="800100" lvl="1" indent="-342900"/>
                <a:endParaRPr lang="en-US" dirty="0"/>
              </a:p>
            </p:txBody>
          </p:sp>
        </mc:Choice>
        <mc:Fallback xmlns="">
          <p:sp>
            <p:nvSpPr>
              <p:cNvPr id="4" name="Content Placeholder 3">
                <a:extLst>
                  <a:ext uri="{FF2B5EF4-FFF2-40B4-BE49-F238E27FC236}">
                    <a16:creationId xmlns:a16="http://schemas.microsoft.com/office/drawing/2014/main" id="{DA46594D-346F-4C44-AB6B-8CE3D9D79AC7}"/>
                  </a:ext>
                </a:extLst>
              </p:cNvPr>
              <p:cNvSpPr>
                <a:spLocks noGrp="1" noRot="1" noChangeAspect="1" noMove="1" noResize="1" noEditPoints="1" noAdjustHandles="1" noChangeArrowheads="1" noChangeShapeType="1" noTextEdit="1"/>
              </p:cNvSpPr>
              <p:nvPr>
                <p:ph sz="quarter" idx="14"/>
              </p:nvPr>
            </p:nvSpPr>
            <p:spPr>
              <a:xfrm>
                <a:off x="457199" y="1254034"/>
                <a:ext cx="4696097" cy="3477796"/>
              </a:xfrm>
              <a:blipFill>
                <a:blip r:embed="rId2"/>
                <a:stretch>
                  <a:fillRect l="-2727" t="-1930" r="-519"/>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D48896D0-06F3-406B-B38B-27C42F602A32}"/>
              </a:ext>
            </a:extLst>
          </p:cNvPr>
          <p:cNvPicPr>
            <a:picLocks noChangeAspect="1"/>
          </p:cNvPicPr>
          <p:nvPr/>
        </p:nvPicPr>
        <p:blipFill>
          <a:blip r:embed="rId3"/>
          <a:stretch>
            <a:fillRect/>
          </a:stretch>
        </p:blipFill>
        <p:spPr>
          <a:xfrm>
            <a:off x="5280660" y="1334589"/>
            <a:ext cx="3863340" cy="1912620"/>
          </a:xfrm>
          <a:prstGeom prst="rect">
            <a:avLst/>
          </a:prstGeom>
        </p:spPr>
      </p:pic>
    </p:spTree>
    <p:extLst>
      <p:ext uri="{BB962C8B-B14F-4D97-AF65-F5344CB8AC3E}">
        <p14:creationId xmlns:p14="http://schemas.microsoft.com/office/powerpoint/2010/main" val="418106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31EA902-802C-481E-907E-EFAF8CCB97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98" r="11784" b="2"/>
          <a:stretch/>
        </p:blipFill>
        <p:spPr bwMode="auto">
          <a:xfrm>
            <a:off x="4800602" y="901018"/>
            <a:ext cx="4343398" cy="4246098"/>
          </a:xfrm>
          <a:prstGeom prst="rect">
            <a:avLst/>
          </a:prstGeom>
          <a:solidFill>
            <a:srgbClr val="FFFFFF"/>
          </a:solidFill>
        </p:spPr>
      </p:pic>
      <p:sp>
        <p:nvSpPr>
          <p:cNvPr id="2" name="Slide Number Placeholder 1">
            <a:extLst>
              <a:ext uri="{FF2B5EF4-FFF2-40B4-BE49-F238E27FC236}">
                <a16:creationId xmlns:a16="http://schemas.microsoft.com/office/drawing/2014/main" id="{9DD4C885-4F76-415A-870A-71DF2F7DA4D7}"/>
              </a:ext>
            </a:extLst>
          </p:cNvPr>
          <p:cNvSpPr>
            <a:spLocks noGrp="1"/>
          </p:cNvSpPr>
          <p:nvPr>
            <p:ph type="sldNum" sz="quarter" idx="11"/>
          </p:nvPr>
        </p:nvSpPr>
        <p:spPr>
          <a:xfrm>
            <a:off x="8825068" y="4810834"/>
            <a:ext cx="318932" cy="404813"/>
          </a:xfrm>
        </p:spPr>
        <p:txBody>
          <a:bodyPr anchor="ctr">
            <a:normAutofit/>
          </a:bodyPr>
          <a:lstStyle/>
          <a:p>
            <a:pPr>
              <a:spcAft>
                <a:spcPts val="600"/>
              </a:spcAft>
            </a:pPr>
            <a:fld id="{5BD36294-2849-48A8-8531-5354CF3095D2}" type="slidenum">
              <a:rPr lang="en-US" smtClean="0"/>
              <a:pPr>
                <a:spcAft>
                  <a:spcPts val="600"/>
                </a:spcAft>
              </a:pPr>
              <a:t>9</a:t>
            </a:fld>
            <a:endParaRPr lang="en-US"/>
          </a:p>
        </p:txBody>
      </p:sp>
      <p:sp>
        <p:nvSpPr>
          <p:cNvPr id="3" name="Title 2">
            <a:extLst>
              <a:ext uri="{FF2B5EF4-FFF2-40B4-BE49-F238E27FC236}">
                <a16:creationId xmlns:a16="http://schemas.microsoft.com/office/drawing/2014/main" id="{F5C28185-FACE-41CB-A73C-7C9500F926BE}"/>
              </a:ext>
            </a:extLst>
          </p:cNvPr>
          <p:cNvSpPr>
            <a:spLocks noGrp="1"/>
          </p:cNvSpPr>
          <p:nvPr>
            <p:ph type="title"/>
          </p:nvPr>
        </p:nvSpPr>
        <p:spPr>
          <a:xfrm>
            <a:off x="451822" y="96818"/>
            <a:ext cx="8103570" cy="564775"/>
          </a:xfrm>
        </p:spPr>
        <p:txBody>
          <a:bodyPr anchor="b">
            <a:normAutofit/>
          </a:bodyPr>
          <a:lstStyle/>
          <a:p>
            <a:r>
              <a:rPr lang="en-US" dirty="0"/>
              <a:t>Radiation related issues</a:t>
            </a:r>
          </a:p>
        </p:txBody>
      </p:sp>
      <p:sp>
        <p:nvSpPr>
          <p:cNvPr id="4" name="Content Placeholder 3">
            <a:extLst>
              <a:ext uri="{FF2B5EF4-FFF2-40B4-BE49-F238E27FC236}">
                <a16:creationId xmlns:a16="http://schemas.microsoft.com/office/drawing/2014/main" id="{B6E86AE4-7100-4945-80A0-CA71DB2F4469}"/>
              </a:ext>
            </a:extLst>
          </p:cNvPr>
          <p:cNvSpPr>
            <a:spLocks noGrp="1"/>
          </p:cNvSpPr>
          <p:nvPr>
            <p:ph sz="quarter" idx="14"/>
          </p:nvPr>
        </p:nvSpPr>
        <p:spPr>
          <a:xfrm>
            <a:off x="457200" y="1064622"/>
            <a:ext cx="4206240" cy="3667207"/>
          </a:xfrm>
        </p:spPr>
        <p:txBody>
          <a:bodyPr>
            <a:normAutofit fontScale="92500" lnSpcReduction="20000"/>
          </a:bodyPr>
          <a:lstStyle/>
          <a:p>
            <a:pPr>
              <a:lnSpc>
                <a:spcPct val="110000"/>
              </a:lnSpc>
            </a:pPr>
            <a:r>
              <a:rPr lang="en-US" sz="1500" dirty="0"/>
              <a:t>Turbopumps have been operating in the tunnel without issue for ~3 months</a:t>
            </a:r>
          </a:p>
          <a:p>
            <a:pPr marL="800100" lvl="1" indent="-342900">
              <a:lnSpc>
                <a:spcPct val="110000"/>
              </a:lnSpc>
            </a:pPr>
            <a:r>
              <a:rPr lang="en-US" sz="1500" dirty="0"/>
              <a:t>Turbo controllers are located in gallery</a:t>
            </a:r>
          </a:p>
          <a:p>
            <a:pPr marL="1494900" lvl="4" indent="-342900">
              <a:lnSpc>
                <a:spcPct val="110000"/>
              </a:lnSpc>
            </a:pPr>
            <a:endParaRPr lang="en-US" sz="900" dirty="0"/>
          </a:p>
          <a:p>
            <a:pPr>
              <a:lnSpc>
                <a:spcPct val="110000"/>
              </a:lnSpc>
            </a:pPr>
            <a:r>
              <a:rPr lang="en-US" sz="1500" dirty="0"/>
              <a:t>Roughing pumps have been tripping off ~1/week</a:t>
            </a:r>
          </a:p>
          <a:p>
            <a:pPr marL="800100" lvl="1" indent="-342900">
              <a:lnSpc>
                <a:spcPct val="110000"/>
              </a:lnSpc>
            </a:pPr>
            <a:r>
              <a:rPr lang="en-US" sz="1500" dirty="0"/>
              <a:t>Trips are highly correlated with high radiation measured by experimental area radiation monitors</a:t>
            </a:r>
          </a:p>
          <a:p>
            <a:pPr marL="800100" lvl="1" indent="-342900">
              <a:lnSpc>
                <a:spcPct val="110000"/>
              </a:lnSpc>
            </a:pPr>
            <a:r>
              <a:rPr lang="en-US" sz="1500" dirty="0"/>
              <a:t>Controllers are on the pumps, pumps located below the beamline</a:t>
            </a:r>
          </a:p>
          <a:p>
            <a:pPr marL="1494900" lvl="4" indent="-342900">
              <a:lnSpc>
                <a:spcPct val="110000"/>
              </a:lnSpc>
            </a:pPr>
            <a:endParaRPr lang="en-US" sz="900" dirty="0"/>
          </a:p>
          <a:p>
            <a:pPr marL="342900" indent="-342900">
              <a:lnSpc>
                <a:spcPct val="110000"/>
              </a:lnSpc>
            </a:pPr>
            <a:r>
              <a:rPr lang="en-US" sz="1500" dirty="0"/>
              <a:t>Studying mitigation options:</a:t>
            </a:r>
          </a:p>
          <a:p>
            <a:pPr marL="800100" lvl="1" indent="-342900">
              <a:lnSpc>
                <a:spcPct val="110000"/>
              </a:lnSpc>
            </a:pPr>
            <a:r>
              <a:rPr lang="en-US" sz="1500" dirty="0"/>
              <a:t>Move the roughing pumps out of the tunnel</a:t>
            </a:r>
          </a:p>
          <a:p>
            <a:pPr marL="1033463" lvl="2" indent="-342900">
              <a:lnSpc>
                <a:spcPct val="110000"/>
              </a:lnSpc>
            </a:pPr>
            <a:r>
              <a:rPr lang="en-US" sz="1300" dirty="0"/>
              <a:t>Testing conductance limitations for a ~40ft </a:t>
            </a:r>
            <a:r>
              <a:rPr lang="en-US" sz="1300" dirty="0" err="1"/>
              <a:t>foreline</a:t>
            </a:r>
            <a:r>
              <a:rPr lang="en-US" sz="1300" dirty="0"/>
              <a:t> </a:t>
            </a:r>
          </a:p>
          <a:p>
            <a:pPr marL="800100" lvl="1" indent="-342900">
              <a:lnSpc>
                <a:spcPct val="110000"/>
              </a:lnSpc>
            </a:pPr>
            <a:r>
              <a:rPr lang="en-US" sz="1500" dirty="0"/>
              <a:t>Move the pumps upstream of the IP</a:t>
            </a:r>
          </a:p>
          <a:p>
            <a:pPr marL="1033463" lvl="2" indent="-342900">
              <a:lnSpc>
                <a:spcPct val="110000"/>
              </a:lnSpc>
            </a:pPr>
            <a:r>
              <a:rPr lang="en-US" sz="1300" dirty="0"/>
              <a:t>Once nominal radiation levels are more controlled this could be an option</a:t>
            </a:r>
          </a:p>
          <a:p>
            <a:pPr marL="800100" lvl="1" indent="-342900">
              <a:lnSpc>
                <a:spcPct val="110000"/>
              </a:lnSpc>
            </a:pPr>
            <a:r>
              <a:rPr lang="en-US" sz="1500" dirty="0"/>
              <a:t>Add local shielding to pumps</a:t>
            </a:r>
          </a:p>
          <a:p>
            <a:pPr marL="1033463" lvl="2" indent="-342900">
              <a:lnSpc>
                <a:spcPct val="110000"/>
              </a:lnSpc>
            </a:pPr>
            <a:endParaRPr lang="en-US" sz="1300" dirty="0"/>
          </a:p>
          <a:p>
            <a:pPr marL="800100" lvl="1" indent="-342900">
              <a:lnSpc>
                <a:spcPct val="110000"/>
              </a:lnSpc>
            </a:pPr>
            <a:endParaRPr lang="en-US" sz="1500" dirty="0"/>
          </a:p>
        </p:txBody>
      </p:sp>
    </p:spTree>
    <p:extLst>
      <p:ext uri="{BB962C8B-B14F-4D97-AF65-F5344CB8AC3E}">
        <p14:creationId xmlns:p14="http://schemas.microsoft.com/office/powerpoint/2010/main" val="4998981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hd_2019" id="{B7992EC4-9F20-449C-B056-2DBF01C21CC4}" vid="{DD0F5D4D-759F-4E20-AEE9-D4E95DBBFE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1674</Words>
  <Application>Microsoft Office PowerPoint</Application>
  <PresentationFormat>On-screen Show (16:9)</PresentationFormat>
  <Paragraphs>400</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 Math</vt:lpstr>
      <vt:lpstr>Wingdings</vt:lpstr>
      <vt:lpstr>Blank</vt:lpstr>
      <vt:lpstr>PowerPoint Presentation</vt:lpstr>
      <vt:lpstr>Experimental Area Differential Pumping System</vt:lpstr>
      <vt:lpstr>DPS Vacuum Schematic</vt:lpstr>
      <vt:lpstr>DPS Vacuum Schematic – State 1: Li Oven</vt:lpstr>
      <vt:lpstr>Overview of the downstream DPS installation</vt:lpstr>
      <vt:lpstr>Changes to gas delivery system</vt:lpstr>
      <vt:lpstr>Initial test results from the downstream DPS</vt:lpstr>
      <vt:lpstr>Pressure stability and gas usage</vt:lpstr>
      <vt:lpstr>Radiation related issues</vt:lpstr>
      <vt:lpstr>Next steps + Discussion</vt:lpstr>
      <vt:lpstr>Extra slides</vt:lpstr>
      <vt:lpstr>Differential Pumping Requirements</vt:lpstr>
      <vt:lpstr>Differential Pumping Performance – Upstream DPS</vt:lpstr>
      <vt:lpstr>Differential Pumping Performance – Downstream DPS</vt:lpstr>
      <vt:lpstr>Choice of pumps</vt:lpstr>
      <vt:lpstr>Aperture limiting inserts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2018-12-07T23:44:51Z</cp:lastPrinted>
  <dcterms:created xsi:type="dcterms:W3CDTF">2012-06-11T23:48:53Z</dcterms:created>
  <dcterms:modified xsi:type="dcterms:W3CDTF">2022-05-03T04:14:03Z</dcterms:modified>
</cp:coreProperties>
</file>