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9" r:id="rId5"/>
    <p:sldId id="271" r:id="rId6"/>
    <p:sldId id="272" r:id="rId7"/>
    <p:sldId id="273" r:id="rId8"/>
    <p:sldId id="274" r:id="rId9"/>
    <p:sldId id="270" r:id="rId10"/>
    <p:sldId id="275" r:id="rId11"/>
    <p:sldId id="276" r:id="rId12"/>
  </p:sldIdLst>
  <p:sldSz cx="9144000" cy="6858000" type="screen4x3"/>
  <p:notesSz cx="6950075" cy="9236075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09">
          <p15:clr>
            <a:srgbClr val="A4A3A4"/>
          </p15:clr>
        </p15:guide>
        <p15:guide id="4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8F22"/>
    <a:srgbClr val="69BE28"/>
    <a:srgbClr val="0099CC"/>
    <a:srgbClr val="FFFFFF"/>
    <a:srgbClr val="C75B12"/>
    <a:srgbClr val="E17000"/>
    <a:srgbClr val="981E32"/>
    <a:srgbClr val="D2C295"/>
    <a:srgbClr val="A79E70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5181" autoAdjust="0"/>
  </p:normalViewPr>
  <p:slideViewPr>
    <p:cSldViewPr snapToObjects="1" showGuides="1">
      <p:cViewPr varScale="1">
        <p:scale>
          <a:sx n="78" d="100"/>
          <a:sy n="78" d="100"/>
        </p:scale>
        <p:origin x="1594" y="7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706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5/3/2022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:\Users\bronwynb\Desktop\Branding\divider_template_backg#5330.jpg" descr="C:\Users\bronwynb\Desktop\Branding\divider_template_backg#5330.jpg">
            <a:extLst>
              <a:ext uri="{FF2B5EF4-FFF2-40B4-BE49-F238E27FC236}">
                <a16:creationId xmlns:a16="http://schemas.microsoft.com/office/drawing/2014/main" id="{FD796734-15DC-41FF-B977-0C915F8825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1667637"/>
            <a:ext cx="8008937" cy="1115251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B1247C1-714D-4533-A9C8-C697F8DE0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420063"/>
            <a:ext cx="8915400" cy="11152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 sz="2200"/>
            </a:lvl1pPr>
            <a:lvl2pPr>
              <a:spcBef>
                <a:spcPts val="0"/>
              </a:spcBef>
              <a:buClr>
                <a:srgbClr val="981E32"/>
              </a:buClr>
              <a:defRPr sz="2000"/>
            </a:lvl2pPr>
            <a:lvl3pPr>
              <a:buClr>
                <a:srgbClr val="981E32"/>
              </a:buClr>
              <a:defRPr sz="1800"/>
            </a:lvl3pPr>
            <a:lvl4pPr>
              <a:buClr>
                <a:srgbClr val="981E32"/>
              </a:buClr>
              <a:defRPr sz="1600"/>
            </a:lvl4pPr>
            <a:lvl5pPr>
              <a:buClr>
                <a:srgbClr val="981E3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2" r:id="rId5"/>
    <p:sldLayoutId id="2147483673" r:id="rId6"/>
    <p:sldLayoutId id="2147483671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rive.google.com/drive/folders/1Zx4V9V1z7fs-jBB2Zytv-ieNKolbR2HE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isplay/FACET/Experiment+Protection+Syste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facet-ii.slac.stanford.edu/sites/default/files/FY22%20FACET-II%20User%20Run%20Schedule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acet-ii.slac.stanford.edu/user-resources/arriving" TargetMode="External"/><Relationship Id="rId2" Type="http://schemas.openxmlformats.org/officeDocument/2006/relationships/hyperlink" Target="https://facet-ii.slac.stanford.edu/user-resources/registrati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57213" y="1667637"/>
            <a:ext cx="8008937" cy="1115251"/>
          </a:xfrm>
        </p:spPr>
        <p:txBody>
          <a:bodyPr/>
          <a:lstStyle/>
          <a:p>
            <a:r>
              <a:rPr lang="en-CA" dirty="0"/>
              <a:t>Lithium Oven Checkout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4966B13-5138-4117-848E-8A403D1F2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Christine Clarke </a:t>
            </a:r>
          </a:p>
          <a:p>
            <a:r>
              <a:rPr lang="en-US" dirty="0"/>
              <a:t>May 3</a:t>
            </a:r>
            <a:r>
              <a:rPr lang="en-US" baseline="30000" dirty="0"/>
              <a:t>rd</a:t>
            </a:r>
            <a:r>
              <a:rPr lang="en-US" dirty="0"/>
              <a:t> 2022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EFEAC1-F969-4E40-B944-7D1365DD4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(Plus Schedule and Arrivals)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1F8BFF-D3D9-485A-8ED5-0DDEADEE0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83DF10-A390-4372-A77B-77A5AEA7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Oven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6D45C-A48D-499A-83CB-9940A790D5B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From Ken Marsh: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0925E-900B-44E8-A0D1-A1E85B622F80}"/>
              </a:ext>
            </a:extLst>
          </p:cNvPr>
          <p:cNvSpPr txBox="1"/>
          <p:nvPr/>
        </p:nvSpPr>
        <p:spPr>
          <a:xfrm>
            <a:off x="3200400" y="62984"/>
            <a:ext cx="6248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2"/>
              </a:rPr>
              <a:t>https://drive.google.com/drive/folders/1Zx4V9V1z7fs-jBB2Zytv-ieNKolbR2HE?usp=sharing</a:t>
            </a:r>
            <a:r>
              <a:rPr lang="en-US" sz="11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344CD7-92F9-4417-BEFB-B445E252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36" y="734150"/>
            <a:ext cx="6945310" cy="445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74055-5F66-4184-9832-90A00F0CC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14" y="4103462"/>
            <a:ext cx="3312885" cy="24846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A12355-AA68-4A2A-A518-FD9739F40414}"/>
              </a:ext>
            </a:extLst>
          </p:cNvPr>
          <p:cNvCxnSpPr>
            <a:cxnSpLocks/>
          </p:cNvCxnSpPr>
          <p:nvPr/>
        </p:nvCxnSpPr>
        <p:spPr>
          <a:xfrm flipH="1">
            <a:off x="1676400" y="5184184"/>
            <a:ext cx="4114800" cy="73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BED6A4-FABA-4C5A-A209-021D28CBC8C2}"/>
              </a:ext>
            </a:extLst>
          </p:cNvPr>
          <p:cNvSpPr txBox="1"/>
          <p:nvPr/>
        </p:nvSpPr>
        <p:spPr>
          <a:xfrm>
            <a:off x="5715000" y="5029200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thermocouples (TCs) on Colorado Bypass Line, baseplate and on the upstream and downstream water jackets (not shown)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3B7CC3-4252-43DF-B7E8-FA49EBB193BD}"/>
              </a:ext>
            </a:extLst>
          </p:cNvPr>
          <p:cNvCxnSpPr>
            <a:cxnSpLocks/>
          </p:cNvCxnSpPr>
          <p:nvPr/>
        </p:nvCxnSpPr>
        <p:spPr>
          <a:xfrm flipH="1">
            <a:off x="1715636" y="5336584"/>
            <a:ext cx="3999364" cy="683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31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AFB97D-1413-43BA-8D72-264F57F2C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3F4881-FEA6-4306-AF4C-48FFAC31C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E-300 Oven in control system / Experiment Protection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9677F-0E06-4480-BECF-A6B5C21F8B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3"/>
            <a:ext cx="4267200" cy="548532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EDM screen displays items relevant to oven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 particular importance is the Experiment Protection System (EPS)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EPS interlocks protect oven from</a:t>
            </a:r>
          </a:p>
          <a:p>
            <a:pPr marL="800100" lvl="1" indent="-342900"/>
            <a:r>
              <a:rPr lang="en-US" dirty="0"/>
              <a:t>Electron Beam or Laser Beam hitting bellows or oven gate valves</a:t>
            </a:r>
          </a:p>
          <a:p>
            <a:pPr marL="800100" lvl="1" indent="-342900"/>
            <a:r>
              <a:rPr lang="en-US" dirty="0"/>
              <a:t>Pressure decrease e.g. from beryllium window breaking to vacuum</a:t>
            </a:r>
          </a:p>
          <a:p>
            <a:pPr marL="800100" lvl="1" indent="-342900"/>
            <a:r>
              <a:rPr lang="en-US" dirty="0"/>
              <a:t>Pressure increase e.g. from leak to air</a:t>
            </a:r>
          </a:p>
          <a:p>
            <a:pPr marL="800100" lvl="1" indent="-342900"/>
            <a:r>
              <a:rPr lang="en-US" dirty="0"/>
              <a:t>Any beamline fault will trigger EPS also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EPS is checked out prior to oven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also perform helium leak test and rate of rise test on plasma beamline prior to oven operation</a:t>
            </a:r>
          </a:p>
          <a:p>
            <a:pPr marL="800100" lvl="1" indent="-342900"/>
            <a:r>
              <a:rPr lang="en-US" dirty="0"/>
              <a:t>Thanks to a lot of hard work, we can get pressure rise ~ 10 </a:t>
            </a:r>
            <a:r>
              <a:rPr lang="en-US" dirty="0" err="1"/>
              <a:t>mTorr</a:t>
            </a:r>
            <a:r>
              <a:rPr lang="en-US" dirty="0"/>
              <a:t>/day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D3A06-13AD-461F-BE2A-96B40A14D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7" t="21047" r="46667" b="19524"/>
          <a:stretch/>
        </p:blipFill>
        <p:spPr>
          <a:xfrm>
            <a:off x="4957414" y="919829"/>
            <a:ext cx="3927668" cy="2890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CFC0-0B39-4499-A89C-A51F6AD24CD7}"/>
              </a:ext>
            </a:extLst>
          </p:cNvPr>
          <p:cNvSpPr txBox="1"/>
          <p:nvPr/>
        </p:nvSpPr>
        <p:spPr>
          <a:xfrm>
            <a:off x="2667000" y="685433"/>
            <a:ext cx="5562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https://confluence.slac.stanford.edu/display/FACET/Experiment+Protection+System</a:t>
            </a:r>
            <a:r>
              <a:rPr lang="en-US" sz="11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F33DE9-14AB-4971-B1EE-BF1E82023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831771"/>
            <a:ext cx="2895600" cy="28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C889B5-6295-4935-B7E7-55E0D002A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425D33-8F89-42D5-8AE2-5A0195B0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2022 Checkout (3/3/22)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26D47E-5850-4C68-B493-3163C6F98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4953" r="1665" b="5809"/>
          <a:stretch/>
        </p:blipFill>
        <p:spPr>
          <a:xfrm>
            <a:off x="95250" y="1453624"/>
            <a:ext cx="8953500" cy="4953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59C004E-5609-4F7A-A890-0FF50DAF14A8}"/>
              </a:ext>
            </a:extLst>
          </p:cNvPr>
          <p:cNvSpPr/>
          <p:nvPr/>
        </p:nvSpPr>
        <p:spPr>
          <a:xfrm>
            <a:off x="1828800" y="3429000"/>
            <a:ext cx="914400" cy="1447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7CB1C3D-8AB2-481D-AE90-C56B8495C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943600"/>
            <a:ext cx="42672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Time to cool down was 6 hours + power decrease time = 12 hours in total. If we need to cool down an oven before a PAMM, advice is to start cool down at 6-8 pm.</a:t>
            </a:r>
            <a:r>
              <a:rPr kumimoji="0" lang="en-US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AF1AD7-E300-4130-AD82-54648F68F375}"/>
              </a:ext>
            </a:extLst>
          </p:cNvPr>
          <p:cNvCxnSpPr/>
          <p:nvPr/>
        </p:nvCxnSpPr>
        <p:spPr>
          <a:xfrm>
            <a:off x="6076950" y="5943600"/>
            <a:ext cx="2971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F8E2CE7-6F6C-40C9-83CB-910774E73BE5}"/>
              </a:ext>
            </a:extLst>
          </p:cNvPr>
          <p:cNvSpPr txBox="1"/>
          <p:nvPr/>
        </p:nvSpPr>
        <p:spPr>
          <a:xfrm>
            <a:off x="62658" y="3200400"/>
            <a:ext cx="2223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Beamline vacuum fault </a:t>
            </a:r>
            <a:r>
              <a:rPr lang="en-US" sz="1400" dirty="0">
                <a:sym typeface="Wingdings" panose="05000000000000000000" pitchFamily="2" charset="2"/>
              </a:rPr>
              <a:t> EPS shut down oven, briefly cools down</a:t>
            </a:r>
            <a:endParaRPr lang="en-US" sz="1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9E6228-F2B1-434D-A1E6-414B9AFB6D0E}"/>
              </a:ext>
            </a:extLst>
          </p:cNvPr>
          <p:cNvSpPr/>
          <p:nvPr/>
        </p:nvSpPr>
        <p:spPr>
          <a:xfrm>
            <a:off x="2707820" y="1981200"/>
            <a:ext cx="1178379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6FF72-3210-4BD2-923F-7852B754AEA3}"/>
              </a:ext>
            </a:extLst>
          </p:cNvPr>
          <p:cNvSpPr txBox="1"/>
          <p:nvPr/>
        </p:nvSpPr>
        <p:spPr>
          <a:xfrm>
            <a:off x="990600" y="1844060"/>
            <a:ext cx="2223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Power to oven is raised in increments of 100 W hence the lumpiness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C16DE1-633F-4EB5-8F12-DCA9E1688A25}"/>
              </a:ext>
            </a:extLst>
          </p:cNvPr>
          <p:cNvSpPr/>
          <p:nvPr/>
        </p:nvSpPr>
        <p:spPr>
          <a:xfrm>
            <a:off x="5181600" y="1453623"/>
            <a:ext cx="1178379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B2933-C0CC-48B3-B4EA-E014A41D2943}"/>
              </a:ext>
            </a:extLst>
          </p:cNvPr>
          <p:cNvSpPr txBox="1"/>
          <p:nvPr/>
        </p:nvSpPr>
        <p:spPr>
          <a:xfrm>
            <a:off x="6392571" y="1524000"/>
            <a:ext cx="22233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Once in oven mode, we changed to a couple of other densities before cooling down (changing density takes ~1 </a:t>
            </a:r>
            <a:r>
              <a:rPr lang="en-US" sz="1400" dirty="0" err="1"/>
              <a:t>hr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07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FB165-E06F-4370-8B7F-D8A5725E7B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5F5A83-613B-41ED-9600-8EF7C0E2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Oven checkout summary (3/3/22)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5AE83-F1BB-4F55-BB02-BA152F8FEE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Oven start up at 4 Torr to 575 W (3.5e16 cm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pPr marL="800100" lvl="1" indent="-342900"/>
            <a:r>
              <a:rPr lang="en-US" dirty="0"/>
              <a:t>Unexpectedly low temperatures on the TCs</a:t>
            </a:r>
          </a:p>
          <a:p>
            <a:pPr marL="800100" lvl="1" indent="-342900"/>
            <a:r>
              <a:rPr lang="en-US" dirty="0"/>
              <a:t>Successfully got to oven mode</a:t>
            </a:r>
          </a:p>
          <a:p>
            <a:pPr marL="800100" lvl="1" indent="-342900"/>
            <a:r>
              <a:rPr lang="en-US" dirty="0"/>
              <a:t>Possibly hottest point simply not where central TC was located</a:t>
            </a:r>
          </a:p>
          <a:p>
            <a:pPr marL="800100" lvl="1" indent="-342900"/>
            <a:r>
              <a:rPr lang="en-US" dirty="0"/>
              <a:t>Different heat sinking for FACET compared to UCLA means a slightly different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Changed pressure to 3 Torr (2.7e16 cm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pPr marL="800100" lvl="1" indent="-342900"/>
            <a:r>
              <a:rPr lang="en-US" dirty="0"/>
              <a:t>Saw oven profile change to be longer and lower temperature (density)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Lowered power and increased pressure to 6 Torr (5e16 cm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pPr marL="800100" lvl="1" indent="-342900"/>
            <a:r>
              <a:rPr lang="en-US" dirty="0"/>
              <a:t>Saw oven profile change to be shorter and higher temperature/density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Issue seen in December did not recur</a:t>
            </a:r>
          </a:p>
          <a:p>
            <a:pPr marL="800100" lvl="1" indent="-342900"/>
            <a:r>
              <a:rPr lang="en-US" dirty="0"/>
              <a:t>In December we saw a sudden and unprovoked change in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73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838FD-D9E0-4754-A3D9-50C094C63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0C3951-061E-43D5-89D5-87AFAEC1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2021 Checkout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F6318-A912-4B9B-A822-6CFA4EFA9AF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Checkout encountered a problem in December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Not sure what happened, could happen again?</a:t>
            </a:r>
          </a:p>
          <a:p>
            <a:pPr lvl="1" indent="0">
              <a:buNone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6FB7A8-D82D-43A3-8D77-21AE91DCF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8858" r="5000" b="11905"/>
          <a:stretch/>
        </p:blipFill>
        <p:spPr>
          <a:xfrm>
            <a:off x="66221" y="2408094"/>
            <a:ext cx="8890907" cy="43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8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7E3EC5-A9B4-4D68-96F2-B56D7579C7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F86B8E-E52B-4F5C-AF6E-4B88C604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49C6-CA22-4E2B-8DA8-835A87C1F5E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are approximately 2 weeks delayed from the published schedule</a:t>
            </a:r>
          </a:p>
          <a:p>
            <a:r>
              <a:rPr lang="en-US" sz="1800" dirty="0">
                <a:hlinkClick r:id="rId2"/>
              </a:rPr>
              <a:t>https://facet-ii.slac.stanford.edu/sites/default/files/FY22%20FACET-II%20User%20Run%20Schedule.pdf</a:t>
            </a:r>
            <a:r>
              <a:rPr lang="en-US" sz="1800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BD851-6D86-44B6-9067-EAA703C37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t="32222" r="7500" b="7511"/>
          <a:stretch/>
        </p:blipFill>
        <p:spPr>
          <a:xfrm>
            <a:off x="570476" y="2303857"/>
            <a:ext cx="8265403" cy="43667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21BE38-4361-437A-B89C-BB4DB30CF7CB}"/>
              </a:ext>
            </a:extLst>
          </p:cNvPr>
          <p:cNvSpPr/>
          <p:nvPr/>
        </p:nvSpPr>
        <p:spPr>
          <a:xfrm>
            <a:off x="457200" y="2362200"/>
            <a:ext cx="8116324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560E5-9BCA-4A50-A272-4FBF53B29682}"/>
              </a:ext>
            </a:extLst>
          </p:cNvPr>
          <p:cNvSpPr txBox="1"/>
          <p:nvPr/>
        </p:nvSpPr>
        <p:spPr>
          <a:xfrm>
            <a:off x="5562600" y="200725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 process of being schedule</a:t>
            </a:r>
          </a:p>
        </p:txBody>
      </p:sp>
    </p:spTree>
    <p:extLst>
      <p:ext uri="{BB962C8B-B14F-4D97-AF65-F5344CB8AC3E}">
        <p14:creationId xmlns:p14="http://schemas.microsoft.com/office/powerpoint/2010/main" val="1186655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C28E54-5791-483D-BA1F-D2CE3B677F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2F4D05-F2AF-4F74-8CF7-C72E33C3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Arrival/site logistics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F2495-A4A4-4E1E-A96C-CD6FD9F5E1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1248647"/>
            <a:ext cx="8108950" cy="506552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/>
              <a:t>New</a:t>
            </a:r>
            <a:r>
              <a:rPr lang="en-US" sz="1800" dirty="0"/>
              <a:t> time users register and follow instructions: </a:t>
            </a:r>
            <a:r>
              <a:rPr lang="en-US" sz="1800" dirty="0">
                <a:hlinkClick r:id="rId2"/>
              </a:rPr>
              <a:t>https://facet-ii.slac.stanford.edu/user-resources/registration</a:t>
            </a:r>
            <a:r>
              <a:rPr lang="en-US" sz="1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/>
              <a:t>All</a:t>
            </a:r>
            <a:r>
              <a:rPr lang="en-US" sz="1800" dirty="0"/>
              <a:t> users need to refer to arrival instructions: </a:t>
            </a:r>
            <a:r>
              <a:rPr lang="en-US" sz="1800" dirty="0">
                <a:hlinkClick r:id="rId3"/>
              </a:rPr>
              <a:t>https://facet-ii.slac.stanford.edu/user-resources/arriving</a:t>
            </a:r>
            <a:r>
              <a:rPr lang="en-US" sz="1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Very important to share travel dates with me before coming (preferably 2-4 weeks before)</a:t>
            </a:r>
          </a:p>
          <a:p>
            <a:pPr marL="800100" lvl="1" indent="-342900"/>
            <a:r>
              <a:rPr lang="en-US" sz="1600" dirty="0"/>
              <a:t>I review training and send notification of arrivals to VUE Center Admin (</a:t>
            </a:r>
            <a:r>
              <a:rPr lang="en-US" sz="1600" dirty="0" err="1"/>
              <a:t>Azeb</a:t>
            </a:r>
            <a:r>
              <a:rPr lang="en-US" sz="1600" dirty="0"/>
              <a:t> </a:t>
            </a:r>
            <a:r>
              <a:rPr lang="en-US" sz="1600" dirty="0" err="1"/>
              <a:t>Amii</a:t>
            </a:r>
            <a:r>
              <a:rPr lang="en-US" sz="1600" dirty="0"/>
              <a:t>) and FACET-II Admin (Nadya Smith)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Foreign Nationals need to pay attention to documentation requirements which includes a CV that shows </a:t>
            </a:r>
            <a:r>
              <a:rPr lang="en-US" sz="1800" i="1" dirty="0"/>
              <a:t>no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users need to show proof </a:t>
            </a:r>
            <a:r>
              <a:rPr lang="en-US" sz="1800"/>
              <a:t>of covid vaccination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Verify you have a computing account and it works </a:t>
            </a:r>
          </a:p>
          <a:p>
            <a:pPr marL="800100" lvl="1" indent="-342900"/>
            <a:r>
              <a:rPr lang="en-US" sz="1600" dirty="0"/>
              <a:t>SLAC email is used to report close positive covid contacts or symptoms through Stanford Health Check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Training includes on-site covid related practices (new course 100R)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Everyone is enrolled in our on-site covid testing program through company called Color and lateral flow tests are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16177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ppt-template-orange-July26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AA819CA075C4B9F53E1BDC47CBFBD" ma:contentTypeVersion="15" ma:contentTypeDescription="Create a new document." ma:contentTypeScope="" ma:versionID="65dc5e00f8e66c8f4cf6579d3a3a96fa">
  <xsd:schema xmlns:xsd="http://www.w3.org/2001/XMLSchema" xmlns:xs="http://www.w3.org/2001/XMLSchema" xmlns:p="http://schemas.microsoft.com/office/2006/metadata/properties" xmlns:ns1="http://schemas.microsoft.com/sharepoint/v3" xmlns:ns3="ea16e7d1-dbf5-4cdb-9997-11cb4c945bd2" xmlns:ns4="fa17f5ae-b2a7-44ad-8f9c-9eb1ddbc308d" targetNamespace="http://schemas.microsoft.com/office/2006/metadata/properties" ma:root="true" ma:fieldsID="989a3dd54d05f116390c85eb877e93d0" ns1:_="" ns3:_="" ns4:_="">
    <xsd:import namespace="http://schemas.microsoft.com/sharepoint/v3"/>
    <xsd:import namespace="ea16e7d1-dbf5-4cdb-9997-11cb4c945bd2"/>
    <xsd:import namespace="fa17f5ae-b2a7-44ad-8f9c-9eb1ddbc30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6e7d1-dbf5-4cdb-9997-11cb4c945b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7f5ae-b2a7-44ad-8f9c-9eb1ddbc308d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6F7019-7157-4E47-9920-18E3CAB092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16e7d1-dbf5-4cdb-9997-11cb4c945bd2"/>
    <ds:schemaRef ds:uri="fa17f5ae-b2a7-44ad-8f9c-9eb1ddbc30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A84099-17AE-4C20-B92E-F5FE2E7147A9}">
  <ds:schemaRefs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ea16e7d1-dbf5-4cdb-9997-11cb4c945bd2"/>
    <ds:schemaRef ds:uri="http://schemas.openxmlformats.org/package/2006/metadata/core-properties"/>
    <ds:schemaRef ds:uri="fa17f5ae-b2a7-44ad-8f9c-9eb1ddbc308d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87B2043-F256-4E2B-BDFE-1CE950C3EA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ppt-template-orange-July26</Template>
  <TotalTime>0</TotalTime>
  <Words>643</Words>
  <Application>Microsoft Office PowerPoint</Application>
  <PresentationFormat>On-screen Show (4:3)</PresentationFormat>
  <Paragraphs>63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Arial Unicode MS</vt:lpstr>
      <vt:lpstr>Calibri</vt:lpstr>
      <vt:lpstr>ppt-template-orange-July26</vt:lpstr>
      <vt:lpstr>Lithium Oven Checkout</vt:lpstr>
      <vt:lpstr>Introduction to Oven</vt:lpstr>
      <vt:lpstr>E-300 Oven in control system / Experiment Protection System</vt:lpstr>
      <vt:lpstr>March 2022 Checkout (3/3/22)</vt:lpstr>
      <vt:lpstr>Oven checkout summary (3/3/22)</vt:lpstr>
      <vt:lpstr>December 2021 Checkout</vt:lpstr>
      <vt:lpstr>Schedule</vt:lpstr>
      <vt:lpstr>Arrival/site logistics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BCS Progress Meeting</dc:title>
  <dc:creator/>
  <cp:lastModifiedBy/>
  <cp:revision>864</cp:revision>
  <dcterms:created xsi:type="dcterms:W3CDTF">2012-08-21T19:32:16Z</dcterms:created>
  <dcterms:modified xsi:type="dcterms:W3CDTF">2022-05-03T16:36:19Z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0x010100BA3AA819CA075C4B9F53E1BDC47CBFBD</vt:lpwstr>
  </property>
  <property fmtid="{D5CDD505-2E9C-101B-9397-08002B2CF9AE}" pid="3" name="Document Sub Type">
    <vt:lpwstr/>
  </property>
  <property fmtid="{D5CDD505-2E9C-101B-9397-08002B2CF9AE}" pid="4" name="Order">
    <vt:r8>703200</vt:r8>
  </property>
  <property fmtid="{D5CDD505-2E9C-101B-9397-08002B2CF9AE}" pid="5" name="URL">
    <vt:lpwstr/>
  </property>
  <property fmtid="{D5CDD505-2E9C-101B-9397-08002B2CF9AE}" pid="6" name="xd_ProgID">
    <vt:lpwstr/>
  </property>
  <property fmtid="{D5CDD505-2E9C-101B-9397-08002B2CF9AE}" pid="7" name="eb957945f0cf41a089fc8cbef600415c">
    <vt:lpwstr/>
  </property>
  <property fmtid="{D5CDD505-2E9C-101B-9397-08002B2CF9AE}" pid="8" name="TemplateUrl">
    <vt:lpwstr/>
  </property>
  <property fmtid="{D5CDD505-2E9C-101B-9397-08002B2CF9AE}" pid="9" name="m0f8c9a06362439a93ccf8e7250f9630">
    <vt:lpwstr/>
  </property>
  <property fmtid="{D5CDD505-2E9C-101B-9397-08002B2CF9AE}" pid="10" name="_CopySource">
    <vt:lpwstr>https://slac.sharepoint.com/sites/lcls/lcls-2/sei/Shared_docs/Safety Systems/Safety Systems Meetings/Archive 2020/2020-12-17 Meeting/LCLS-II BCS meeting.pptx</vt:lpwstr>
  </property>
  <property fmtid="{D5CDD505-2E9C-101B-9397-08002B2CF9AE}" pid="11" name="Document Type">
    <vt:lpwstr/>
  </property>
</Properties>
</file>