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313" r:id="rId5"/>
    <p:sldId id="338" r:id="rId6"/>
    <p:sldId id="344" r:id="rId7"/>
    <p:sldId id="348" r:id="rId8"/>
    <p:sldId id="349" r:id="rId9"/>
    <p:sldId id="350" r:id="rId10"/>
    <p:sldId id="346" r:id="rId11"/>
    <p:sldId id="354" r:id="rId12"/>
    <p:sldId id="351" r:id="rId13"/>
    <p:sldId id="352" r:id="rId14"/>
    <p:sldId id="355" r:id="rId15"/>
    <p:sldId id="353" r:id="rId16"/>
  </p:sldIdLst>
  <p:sldSz cx="9144000" cy="6858000" type="screen4x3"/>
  <p:notesSz cx="6858000" cy="9144000"/>
  <p:defaultTextStyle>
    <a:lvl1pPr defTabSz="321457">
      <a:defRPr sz="900">
        <a:latin typeface="+mn-lt"/>
        <a:ea typeface="+mn-ea"/>
        <a:cs typeface="+mn-cs"/>
        <a:sym typeface="Helvetica"/>
      </a:defRPr>
    </a:lvl1pPr>
    <a:lvl2pPr defTabSz="321457">
      <a:defRPr sz="900">
        <a:latin typeface="+mn-lt"/>
        <a:ea typeface="+mn-ea"/>
        <a:cs typeface="+mn-cs"/>
        <a:sym typeface="Helvetica"/>
      </a:defRPr>
    </a:lvl2pPr>
    <a:lvl3pPr defTabSz="321457">
      <a:defRPr sz="900">
        <a:latin typeface="+mn-lt"/>
        <a:ea typeface="+mn-ea"/>
        <a:cs typeface="+mn-cs"/>
        <a:sym typeface="Helvetica"/>
      </a:defRPr>
    </a:lvl3pPr>
    <a:lvl4pPr defTabSz="321457">
      <a:defRPr sz="900">
        <a:latin typeface="+mn-lt"/>
        <a:ea typeface="+mn-ea"/>
        <a:cs typeface="+mn-cs"/>
        <a:sym typeface="Helvetica"/>
      </a:defRPr>
    </a:lvl4pPr>
    <a:lvl5pPr defTabSz="321457">
      <a:defRPr sz="900">
        <a:latin typeface="+mn-lt"/>
        <a:ea typeface="+mn-ea"/>
        <a:cs typeface="+mn-cs"/>
        <a:sym typeface="Helvetica"/>
      </a:defRPr>
    </a:lvl5pPr>
    <a:lvl6pPr defTabSz="321457">
      <a:defRPr sz="900">
        <a:latin typeface="+mn-lt"/>
        <a:ea typeface="+mn-ea"/>
        <a:cs typeface="+mn-cs"/>
        <a:sym typeface="Helvetica"/>
      </a:defRPr>
    </a:lvl6pPr>
    <a:lvl7pPr defTabSz="321457">
      <a:defRPr sz="900">
        <a:latin typeface="+mn-lt"/>
        <a:ea typeface="+mn-ea"/>
        <a:cs typeface="+mn-cs"/>
        <a:sym typeface="Helvetica"/>
      </a:defRPr>
    </a:lvl7pPr>
    <a:lvl8pPr defTabSz="321457">
      <a:defRPr sz="900">
        <a:latin typeface="+mn-lt"/>
        <a:ea typeface="+mn-ea"/>
        <a:cs typeface="+mn-cs"/>
        <a:sym typeface="Helvetica"/>
      </a:defRPr>
    </a:lvl8pPr>
    <a:lvl9pPr defTabSz="321457">
      <a:defRPr sz="9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7742D-5E4E-9845-9591-7BF21B6D930B}" v="38" dt="2022-05-02T18:16:00.823"/>
    <p1510:client id="{CBC5F14C-BB94-4682-A817-C1667FFDD34C}" v="266" dt="2022-05-03T03:52:33.1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BCBCA"/>
          </a:solidFill>
        </a:fill>
      </a:tcStyle>
    </a:wholeTbl>
    <a:band2H>
      <a:tcTxStyle/>
      <a:tcStyle>
        <a:tcBdr/>
        <a:fill>
          <a:solidFill>
            <a:srgbClr val="F5E7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3"/>
    <p:restoredTop sz="94382"/>
  </p:normalViewPr>
  <p:slideViewPr>
    <p:cSldViewPr snapToGrid="0" snapToObjects="1">
      <p:cViewPr varScale="1">
        <p:scale>
          <a:sx n="150" d="100"/>
          <a:sy n="150" d="100"/>
        </p:scale>
        <p:origin x="463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White" userId="6adde81e-d381-4507-9889-7098a5494f13" providerId="ADAL" clId="{CBC5F14C-BB94-4682-A817-C1667FFDD34C}"/>
    <pc:docChg chg="undo custSel addSld modSld sldOrd">
      <pc:chgData name="Glen White" userId="6adde81e-d381-4507-9889-7098a5494f13" providerId="ADAL" clId="{CBC5F14C-BB94-4682-A817-C1667FFDD34C}" dt="2022-05-03T03:52:33.181" v="414" actId="20577"/>
      <pc:docMkLst>
        <pc:docMk/>
      </pc:docMkLst>
      <pc:sldChg chg="modSp mod">
        <pc:chgData name="Glen White" userId="6adde81e-d381-4507-9889-7098a5494f13" providerId="ADAL" clId="{CBC5F14C-BB94-4682-A817-C1667FFDD34C}" dt="2022-05-03T03:14:39.701" v="62" actId="20577"/>
        <pc:sldMkLst>
          <pc:docMk/>
          <pc:sldMk cId="4242458409" sldId="338"/>
        </pc:sldMkLst>
        <pc:spChg chg="mod">
          <ac:chgData name="Glen White" userId="6adde81e-d381-4507-9889-7098a5494f13" providerId="ADAL" clId="{CBC5F14C-BB94-4682-A817-C1667FFDD34C}" dt="2022-05-03T03:14:39.701" v="62" actId="20577"/>
          <ac:spMkLst>
            <pc:docMk/>
            <pc:sldMk cId="4242458409" sldId="338"/>
            <ac:spMk id="3" creationId="{1C58D5BF-984F-964A-9046-31666D7F0E74}"/>
          </ac:spMkLst>
        </pc:spChg>
      </pc:sldChg>
      <pc:sldChg chg="modSp mod ord">
        <pc:chgData name="Glen White" userId="6adde81e-d381-4507-9889-7098a5494f13" providerId="ADAL" clId="{CBC5F14C-BB94-4682-A817-C1667FFDD34C}" dt="2022-05-03T03:20:56.694" v="148"/>
        <pc:sldMkLst>
          <pc:docMk/>
          <pc:sldMk cId="3647151670" sldId="344"/>
        </pc:sldMkLst>
        <pc:spChg chg="mod">
          <ac:chgData name="Glen White" userId="6adde81e-d381-4507-9889-7098a5494f13" providerId="ADAL" clId="{CBC5F14C-BB94-4682-A817-C1667FFDD34C}" dt="2022-05-03T03:20:30.870" v="146" actId="114"/>
          <ac:spMkLst>
            <pc:docMk/>
            <pc:sldMk cId="3647151670" sldId="344"/>
            <ac:spMk id="2" creationId="{39ACFB12-523B-B748-A827-8244817E1876}"/>
          </ac:spMkLst>
        </pc:spChg>
      </pc:sldChg>
      <pc:sldChg chg="modSp mod">
        <pc:chgData name="Glen White" userId="6adde81e-d381-4507-9889-7098a5494f13" providerId="ADAL" clId="{CBC5F14C-BB94-4682-A817-C1667FFDD34C}" dt="2022-05-03T03:18:33.371" v="115" actId="20577"/>
        <pc:sldMkLst>
          <pc:docMk/>
          <pc:sldMk cId="1820507637" sldId="348"/>
        </pc:sldMkLst>
        <pc:spChg chg="mod">
          <ac:chgData name="Glen White" userId="6adde81e-d381-4507-9889-7098a5494f13" providerId="ADAL" clId="{CBC5F14C-BB94-4682-A817-C1667FFDD34C}" dt="2022-05-03T03:17:07.954" v="79" actId="20577"/>
          <ac:spMkLst>
            <pc:docMk/>
            <pc:sldMk cId="1820507637" sldId="348"/>
            <ac:spMk id="2" creationId="{C2323272-280C-FA4A-B5BE-27A43E6FAA22}"/>
          </ac:spMkLst>
        </pc:spChg>
        <pc:spChg chg="mod">
          <ac:chgData name="Glen White" userId="6adde81e-d381-4507-9889-7098a5494f13" providerId="ADAL" clId="{CBC5F14C-BB94-4682-A817-C1667FFDD34C}" dt="2022-05-03T03:18:33.371" v="115" actId="20577"/>
          <ac:spMkLst>
            <pc:docMk/>
            <pc:sldMk cId="1820507637" sldId="348"/>
            <ac:spMk id="3" creationId="{03F9E9EF-6421-A344-BFFE-5E21A7B71016}"/>
          </ac:spMkLst>
        </pc:spChg>
      </pc:sldChg>
      <pc:sldChg chg="modSp mod">
        <pc:chgData name="Glen White" userId="6adde81e-d381-4507-9889-7098a5494f13" providerId="ADAL" clId="{CBC5F14C-BB94-4682-A817-C1667FFDD34C}" dt="2022-05-03T03:34:15.547" v="167" actId="1076"/>
        <pc:sldMkLst>
          <pc:docMk/>
          <pc:sldMk cId="2553538073" sldId="350"/>
        </pc:sldMkLst>
        <pc:spChg chg="mod">
          <ac:chgData name="Glen White" userId="6adde81e-d381-4507-9889-7098a5494f13" providerId="ADAL" clId="{CBC5F14C-BB94-4682-A817-C1667FFDD34C}" dt="2022-05-03T03:34:12.308" v="165" actId="20577"/>
          <ac:spMkLst>
            <pc:docMk/>
            <pc:sldMk cId="2553538073" sldId="350"/>
            <ac:spMk id="2" creationId="{85167481-1046-674E-B892-541FF4957832}"/>
          </ac:spMkLst>
        </pc:spChg>
        <pc:picChg chg="mod">
          <ac:chgData name="Glen White" userId="6adde81e-d381-4507-9889-7098a5494f13" providerId="ADAL" clId="{CBC5F14C-BB94-4682-A817-C1667FFDD34C}" dt="2022-05-03T03:34:15.547" v="167" actId="1076"/>
          <ac:picMkLst>
            <pc:docMk/>
            <pc:sldMk cId="2553538073" sldId="350"/>
            <ac:picMk id="5" creationId="{C554B1DF-95B6-4F4B-9AFC-08CA61D2CFCD}"/>
          </ac:picMkLst>
        </pc:picChg>
      </pc:sldChg>
      <pc:sldChg chg="modSp mod">
        <pc:chgData name="Glen White" userId="6adde81e-d381-4507-9889-7098a5494f13" providerId="ADAL" clId="{CBC5F14C-BB94-4682-A817-C1667FFDD34C}" dt="2022-05-03T03:40:53.145" v="187" actId="20577"/>
        <pc:sldMkLst>
          <pc:docMk/>
          <pc:sldMk cId="4199664136" sldId="351"/>
        </pc:sldMkLst>
        <pc:spChg chg="mod">
          <ac:chgData name="Glen White" userId="6adde81e-d381-4507-9889-7098a5494f13" providerId="ADAL" clId="{CBC5F14C-BB94-4682-A817-C1667FFDD34C}" dt="2022-05-03T03:40:53.145" v="187" actId="20577"/>
          <ac:spMkLst>
            <pc:docMk/>
            <pc:sldMk cId="4199664136" sldId="351"/>
            <ac:spMk id="3" creationId="{D52624FF-6B97-6844-8992-F00351510FE9}"/>
          </ac:spMkLst>
        </pc:spChg>
      </pc:sldChg>
      <pc:sldChg chg="modSp mod">
        <pc:chgData name="Glen White" userId="6adde81e-d381-4507-9889-7098a5494f13" providerId="ADAL" clId="{CBC5F14C-BB94-4682-A817-C1667FFDD34C}" dt="2022-05-03T03:37:44.191" v="169"/>
        <pc:sldMkLst>
          <pc:docMk/>
          <pc:sldMk cId="4232354244" sldId="352"/>
        </pc:sldMkLst>
        <pc:spChg chg="mod">
          <ac:chgData name="Glen White" userId="6adde81e-d381-4507-9889-7098a5494f13" providerId="ADAL" clId="{CBC5F14C-BB94-4682-A817-C1667FFDD34C}" dt="2022-05-03T03:37:44.191" v="169"/>
          <ac:spMkLst>
            <pc:docMk/>
            <pc:sldMk cId="4232354244" sldId="352"/>
            <ac:spMk id="2" creationId="{0D088DF8-527B-984F-9754-FC5A1D415582}"/>
          </ac:spMkLst>
        </pc:spChg>
      </pc:sldChg>
      <pc:sldChg chg="modSp mod">
        <pc:chgData name="Glen White" userId="6adde81e-d381-4507-9889-7098a5494f13" providerId="ADAL" clId="{CBC5F14C-BB94-4682-A817-C1667FFDD34C}" dt="2022-05-03T03:52:33.181" v="414" actId="20577"/>
        <pc:sldMkLst>
          <pc:docMk/>
          <pc:sldMk cId="1087284663" sldId="353"/>
        </pc:sldMkLst>
        <pc:spChg chg="mod">
          <ac:chgData name="Glen White" userId="6adde81e-d381-4507-9889-7098a5494f13" providerId="ADAL" clId="{CBC5F14C-BB94-4682-A817-C1667FFDD34C}" dt="2022-05-03T03:52:33.181" v="414" actId="20577"/>
          <ac:spMkLst>
            <pc:docMk/>
            <pc:sldMk cId="1087284663" sldId="353"/>
            <ac:spMk id="3" creationId="{32089B0C-B089-D14D-B870-DFD9C40E1704}"/>
          </ac:spMkLst>
        </pc:spChg>
      </pc:sldChg>
      <pc:sldChg chg="modSp mod">
        <pc:chgData name="Glen White" userId="6adde81e-d381-4507-9889-7098a5494f13" providerId="ADAL" clId="{CBC5F14C-BB94-4682-A817-C1667FFDD34C}" dt="2022-05-03T03:37:54.572" v="174" actId="114"/>
        <pc:sldMkLst>
          <pc:docMk/>
          <pc:sldMk cId="2365728607" sldId="354"/>
        </pc:sldMkLst>
        <pc:spChg chg="mod">
          <ac:chgData name="Glen White" userId="6adde81e-d381-4507-9889-7098a5494f13" providerId="ADAL" clId="{CBC5F14C-BB94-4682-A817-C1667FFDD34C}" dt="2022-05-03T03:37:54.572" v="174" actId="114"/>
          <ac:spMkLst>
            <pc:docMk/>
            <pc:sldMk cId="2365728607" sldId="354"/>
            <ac:spMk id="2" creationId="{39ACFB12-523B-B748-A827-8244817E1876}"/>
          </ac:spMkLst>
        </pc:spChg>
      </pc:sldChg>
      <pc:sldChg chg="addSp modSp new mod">
        <pc:chgData name="Glen White" userId="6adde81e-d381-4507-9889-7098a5494f13" providerId="ADAL" clId="{CBC5F14C-BB94-4682-A817-C1667FFDD34C}" dt="2022-05-03T03:51:13.121" v="382" actId="1076"/>
        <pc:sldMkLst>
          <pc:docMk/>
          <pc:sldMk cId="2994281641" sldId="355"/>
        </pc:sldMkLst>
        <pc:spChg chg="mod">
          <ac:chgData name="Glen White" userId="6adde81e-d381-4507-9889-7098a5494f13" providerId="ADAL" clId="{CBC5F14C-BB94-4682-A817-C1667FFDD34C}" dt="2022-05-03T03:44:56.696" v="192"/>
          <ac:spMkLst>
            <pc:docMk/>
            <pc:sldMk cId="2994281641" sldId="355"/>
            <ac:spMk id="2" creationId="{43CE2F3D-E595-1422-DC43-F453B625D31E}"/>
          </ac:spMkLst>
        </pc:spChg>
        <pc:spChg chg="mod">
          <ac:chgData name="Glen White" userId="6adde81e-d381-4507-9889-7098a5494f13" providerId="ADAL" clId="{CBC5F14C-BB94-4682-A817-C1667FFDD34C}" dt="2022-05-03T03:51:13.121" v="382" actId="1076"/>
          <ac:spMkLst>
            <pc:docMk/>
            <pc:sldMk cId="2994281641" sldId="355"/>
            <ac:spMk id="3" creationId="{132ED74E-36B4-CCF6-688A-0FB67D013CBE}"/>
          </ac:spMkLst>
        </pc:spChg>
        <pc:spChg chg="add mod">
          <ac:chgData name="Glen White" userId="6adde81e-d381-4507-9889-7098a5494f13" providerId="ADAL" clId="{CBC5F14C-BB94-4682-A817-C1667FFDD34C}" dt="2022-05-03T03:47:06.393" v="333" actId="20577"/>
          <ac:spMkLst>
            <pc:docMk/>
            <pc:sldMk cId="2994281641" sldId="355"/>
            <ac:spMk id="6" creationId="{E96223FF-61AE-6935-2EB5-2460230ABFD2}"/>
          </ac:spMkLst>
        </pc:spChg>
        <pc:picChg chg="add mod">
          <ac:chgData name="Glen White" userId="6adde81e-d381-4507-9889-7098a5494f13" providerId="ADAL" clId="{CBC5F14C-BB94-4682-A817-C1667FFDD34C}" dt="2022-05-03T03:44:49.256" v="191" actId="1076"/>
          <ac:picMkLst>
            <pc:docMk/>
            <pc:sldMk cId="2994281641" sldId="355"/>
            <ac:picMk id="5" creationId="{60A8AED6-DB86-1EF5-8CB8-A47B52ABAB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125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7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0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0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6" t="-6064" r="-1101" b="39947"/>
          <a:stretch/>
        </p:blipFill>
        <p:spPr>
          <a:xfrm>
            <a:off x="299068" y="5928751"/>
            <a:ext cx="2414017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891" y="2286001"/>
            <a:ext cx="7458710" cy="645543"/>
          </a:xfrm>
        </p:spPr>
        <p:txBody>
          <a:bodyPr anchor="b" anchorCtr="0">
            <a:noAutofit/>
          </a:bodyPr>
          <a:lstStyle>
            <a:lvl1pPr algn="ctr">
              <a:defRPr sz="4299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7675" b="50129"/>
          <a:stretch/>
        </p:blipFill>
        <p:spPr>
          <a:xfrm>
            <a:off x="6531493" y="6093343"/>
            <a:ext cx="2286000" cy="402336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30778" y="4664677"/>
            <a:ext cx="2106023" cy="8420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 i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Name</a:t>
            </a:r>
          </a:p>
          <a:p>
            <a:pPr lvl="0"/>
            <a:r>
              <a:rPr lang="en-CA" dirty="0"/>
              <a:t>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2399" y="3536868"/>
            <a:ext cx="476450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rPr>
              <a:t>E300 Meeting, May 3 2022</a:t>
            </a:r>
            <a:endParaRPr lang="en-US" sz="1400" kern="0" dirty="0">
              <a:solidFill>
                <a:srgbClr val="000000"/>
              </a:solidFill>
              <a:latin typeface="Helvetica"/>
              <a:ea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81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" y="0"/>
            <a:ext cx="9142886" cy="1253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" y="935239"/>
            <a:ext cx="8684194" cy="2027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6232" y="0"/>
            <a:ext cx="8102582" cy="88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9823" y="1243987"/>
            <a:ext cx="8107961" cy="5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846775" y="6647894"/>
            <a:ext cx="290409" cy="199813"/>
          </a:xfrm>
          <a:prstGeom prst="rect">
            <a:avLst/>
          </a:prstGeom>
          <a:ln w="12700">
            <a:miter lim="400000"/>
          </a:ln>
        </p:spPr>
        <p:txBody>
          <a:bodyPr lIns="32133" tIns="32133" rIns="32133" bIns="32133">
            <a:spAutoFit/>
          </a:bodyPr>
          <a:lstStyle>
            <a:lvl1pPr defTabSz="914400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ransition spd="med"/>
  <p:hf hdr="0" ftr="0" dt="0"/>
  <p:txStyles>
    <p:titleStyle>
      <a:lvl1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1pPr>
      <a:lvl2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2pPr>
      <a:lvl3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3pPr>
      <a:lvl4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4pPr>
      <a:lvl5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5pPr>
      <a:lvl6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6pPr>
      <a:lvl7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7pPr>
      <a:lvl8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8pPr>
      <a:lvl9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1294919">
        <a:lnSpc>
          <a:spcPct val="120000"/>
        </a:lnSpc>
        <a:spcBef>
          <a:spcPts val="300"/>
        </a:spcBef>
        <a:defRPr sz="2200">
          <a:uFill>
            <a:solidFill/>
          </a:uFill>
          <a:latin typeface="Arial"/>
          <a:ea typeface="Arial"/>
          <a:cs typeface="Arial"/>
          <a:sym typeface="Arial"/>
        </a:defRPr>
      </a:lvl1pPr>
      <a:lvl2pPr marL="397362" indent="-164085" defTabSz="1294919">
        <a:lnSpc>
          <a:spcPct val="120000"/>
        </a:lnSpc>
        <a:spcBef>
          <a:spcPts val="300"/>
        </a:spcBef>
        <a:buClr>
          <a:srgbClr val="C00000"/>
        </a:buClr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2pPr>
      <a:lvl3pPr marL="640318" indent="-183287" defTabSz="1294919">
        <a:lnSpc>
          <a:spcPct val="120000"/>
        </a:lnSpc>
        <a:spcBef>
          <a:spcPts val="300"/>
        </a:spcBef>
        <a:buSzPct val="100000"/>
        <a:buChar char="-"/>
        <a:defRPr sz="2200">
          <a:uFill>
            <a:solidFill/>
          </a:uFill>
          <a:latin typeface="Arial"/>
          <a:ea typeface="Arial"/>
          <a:cs typeface="Arial"/>
          <a:sym typeface="Arial"/>
        </a:defRPr>
      </a:lvl3pPr>
      <a:lvl4pPr marL="895417" indent="-205107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4pPr>
      <a:lvl5pPr marL="1170665" indent="-256602" defTabSz="1294919">
        <a:lnSpc>
          <a:spcPct val="120000"/>
        </a:lnSpc>
        <a:spcBef>
          <a:spcPts val="300"/>
        </a:spcBef>
        <a:buSzPct val="100000"/>
        <a:buChar char="-"/>
        <a:defRPr sz="22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544629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001657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458689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8pPr>
      <a:lvl9pPr marL="3915719" indent="-259474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650021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1300043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950067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2600087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3250112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3900134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4550154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5200179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2262" y="4256243"/>
            <a:ext cx="2064388" cy="1009788"/>
          </a:xfrm>
        </p:spPr>
        <p:txBody>
          <a:bodyPr/>
          <a:lstStyle/>
          <a:p>
            <a:r>
              <a:rPr lang="en-US" dirty="0"/>
              <a:t>Glen White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49C00-DBDA-C846-BD76-B07F05B0507E}"/>
              </a:ext>
            </a:extLst>
          </p:cNvPr>
          <p:cNvSpPr txBox="1"/>
          <p:nvPr/>
        </p:nvSpPr>
        <p:spPr>
          <a:xfrm>
            <a:off x="613186" y="3547812"/>
            <a:ext cx="102657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6E61A6-EB13-D74B-B157-8FB74B8CA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843" y="831175"/>
            <a:ext cx="7790962" cy="2127599"/>
          </a:xfrm>
        </p:spPr>
        <p:txBody>
          <a:bodyPr/>
          <a:lstStyle/>
          <a:p>
            <a:r>
              <a:rPr lang="en-US" dirty="0"/>
              <a:t>FACET-II 2-Bunch Simulated Performance</a:t>
            </a:r>
          </a:p>
        </p:txBody>
      </p:sp>
    </p:spTree>
    <p:extLst>
      <p:ext uri="{BB962C8B-B14F-4D97-AF65-F5344CB8AC3E}">
        <p14:creationId xmlns:p14="http://schemas.microsoft.com/office/powerpoint/2010/main" val="3801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63E37-2E86-1A4F-9519-1A555F063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6" y="1251855"/>
            <a:ext cx="3888343" cy="4128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088DF8-527B-984F-9754-FC5A1D41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Tracking (2-bunch notch config)</a:t>
            </a:r>
            <a:br>
              <a:rPr lang="en-US" dirty="0"/>
            </a:br>
            <a:r>
              <a:rPr lang="en-US" i="1" dirty="0"/>
              <a:t>Longitudinal Phase Space at IP (PENT element)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6B77E-5C6B-BC43-A181-88B7687B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176" y="5502943"/>
            <a:ext cx="5823865" cy="7837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t = 500 fs , I</a:t>
            </a:r>
            <a:r>
              <a:rPr lang="en-US" sz="2000" baseline="-25000" dirty="0"/>
              <a:t>pk</a:t>
            </a:r>
            <a:r>
              <a:rPr lang="en-US" sz="2000" dirty="0"/>
              <a:t> ~5/15 kA, Q ~330/820 </a:t>
            </a:r>
            <a:r>
              <a:rPr lang="en-US" sz="2000" dirty="0" err="1"/>
              <a:t>pC</a:t>
            </a:r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Φ</a:t>
            </a:r>
            <a:r>
              <a:rPr lang="en-US" sz="2000" dirty="0"/>
              <a:t>(L1) = -19.8 deg ; </a:t>
            </a:r>
            <a:r>
              <a:rPr lang="el-GR" sz="2000" dirty="0"/>
              <a:t>Φ</a:t>
            </a:r>
            <a:r>
              <a:rPr lang="en-US" sz="2000" dirty="0"/>
              <a:t>(L2) = -39.8 deg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trade: &gt;I</a:t>
            </a:r>
            <a:r>
              <a:rPr lang="en-US" sz="2000" baseline="-25000" dirty="0"/>
              <a:t>pk</a:t>
            </a:r>
            <a:r>
              <a:rPr lang="en-US" sz="2000" dirty="0"/>
              <a:t> for &lt;</a:t>
            </a:r>
            <a:r>
              <a:rPr lang="el-GR" sz="2000" dirty="0"/>
              <a:t> Δ</a:t>
            </a:r>
            <a:r>
              <a:rPr lang="en-US" sz="2000" dirty="0"/>
              <a:t>t by adjusting </a:t>
            </a:r>
            <a:r>
              <a:rPr lang="el-GR" sz="2000" dirty="0"/>
              <a:t>Φ </a:t>
            </a:r>
            <a:r>
              <a:rPr lang="en-US" sz="2000" dirty="0"/>
              <a:t>(L1&amp;L2)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D215E9-0230-BA4E-9187-D25FB8AE8D49}"/>
              </a:ext>
            </a:extLst>
          </p:cNvPr>
          <p:cNvCxnSpPr>
            <a:cxnSpLocks/>
          </p:cNvCxnSpPr>
          <p:nvPr/>
        </p:nvCxnSpPr>
        <p:spPr>
          <a:xfrm flipV="1">
            <a:off x="2768600" y="2819400"/>
            <a:ext cx="1912257" cy="1708223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95B13B-41CE-DC41-A5A7-46887CD98DEB}"/>
              </a:ext>
            </a:extLst>
          </p:cNvPr>
          <p:cNvCxnSpPr>
            <a:cxnSpLocks/>
          </p:cNvCxnSpPr>
          <p:nvPr/>
        </p:nvCxnSpPr>
        <p:spPr>
          <a:xfrm>
            <a:off x="3860800" y="4806934"/>
            <a:ext cx="2029339" cy="57365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FE20E-E40C-B849-A2AA-018EE8BE02CB}"/>
              </a:ext>
            </a:extLst>
          </p:cNvPr>
          <p:cNvSpPr txBox="1"/>
          <p:nvPr/>
        </p:nvSpPr>
        <p:spPr>
          <a:xfrm>
            <a:off x="7703494" y="1608388"/>
            <a:ext cx="756617" cy="6565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Drive</a:t>
            </a:r>
          </a:p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BFA1D-606E-1E4E-9E80-34B633E2B1B3}"/>
              </a:ext>
            </a:extLst>
          </p:cNvPr>
          <p:cNvSpPr txBox="1"/>
          <p:nvPr/>
        </p:nvSpPr>
        <p:spPr>
          <a:xfrm>
            <a:off x="4732715" y="4083895"/>
            <a:ext cx="923330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Witness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F0F629-6E8B-C947-B2E7-58E03A1E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015" y="1251855"/>
            <a:ext cx="3033554" cy="277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50627C-0F53-B14C-ACA7-8A85AA1CF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139" y="4133847"/>
            <a:ext cx="2880126" cy="260850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200B2D-89D2-1C42-839C-B06695071E88}"/>
              </a:ext>
            </a:extLst>
          </p:cNvPr>
          <p:cNvCxnSpPr/>
          <p:nvPr/>
        </p:nvCxnSpPr>
        <p:spPr>
          <a:xfrm>
            <a:off x="2370667" y="1972735"/>
            <a:ext cx="162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87BA9C-1960-9246-8DBA-19DD6C4CDA58}"/>
              </a:ext>
            </a:extLst>
          </p:cNvPr>
          <p:cNvCxnSpPr/>
          <p:nvPr/>
        </p:nvCxnSpPr>
        <p:spPr>
          <a:xfrm>
            <a:off x="2370667" y="2455335"/>
            <a:ext cx="162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16A4A4-5669-9442-80F9-55428809BB31}"/>
              </a:ext>
            </a:extLst>
          </p:cNvPr>
          <p:cNvCxnSpPr/>
          <p:nvPr/>
        </p:nvCxnSpPr>
        <p:spPr>
          <a:xfrm>
            <a:off x="2370667" y="2937935"/>
            <a:ext cx="162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837AB2-70A1-DD42-9D47-CE2E44A52B6B}"/>
              </a:ext>
            </a:extLst>
          </p:cNvPr>
          <p:cNvCxnSpPr/>
          <p:nvPr/>
        </p:nvCxnSpPr>
        <p:spPr>
          <a:xfrm>
            <a:off x="2370667" y="1642534"/>
            <a:ext cx="1625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65AA7F-A878-BC4F-9820-992209CF75D1}"/>
              </a:ext>
            </a:extLst>
          </p:cNvPr>
          <p:cNvSpPr txBox="1"/>
          <p:nvPr/>
        </p:nvSpPr>
        <p:spPr>
          <a:xfrm>
            <a:off x="2768600" y="2092154"/>
            <a:ext cx="68287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x=1.1mm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D88367-23BF-0446-B671-97464E903958}"/>
              </a:ext>
            </a:extLst>
          </p:cNvPr>
          <p:cNvCxnSpPr/>
          <p:nvPr/>
        </p:nvCxnSpPr>
        <p:spPr>
          <a:xfrm>
            <a:off x="2793997" y="1972735"/>
            <a:ext cx="0" cy="48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C71B93-2DFB-6D45-83E3-C6796B351632}"/>
              </a:ext>
            </a:extLst>
          </p:cNvPr>
          <p:cNvCxnSpPr/>
          <p:nvPr/>
        </p:nvCxnSpPr>
        <p:spPr>
          <a:xfrm>
            <a:off x="3151839" y="2452642"/>
            <a:ext cx="0" cy="48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D6A95A-285A-C142-8DEA-BCC2218A34A6}"/>
              </a:ext>
            </a:extLst>
          </p:cNvPr>
          <p:cNvSpPr txBox="1"/>
          <p:nvPr/>
        </p:nvSpPr>
        <p:spPr>
          <a:xfrm>
            <a:off x="3151672" y="2574490"/>
            <a:ext cx="68287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x=1.1mm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9C4288-03A0-484F-9CF0-8D458023AD15}"/>
              </a:ext>
            </a:extLst>
          </p:cNvPr>
          <p:cNvCxnSpPr>
            <a:cxnSpLocks/>
          </p:cNvCxnSpPr>
          <p:nvPr/>
        </p:nvCxnSpPr>
        <p:spPr>
          <a:xfrm>
            <a:off x="2616192" y="1642534"/>
            <a:ext cx="0" cy="330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4F148F-51FF-0A4E-9AB3-0A9420EE8803}"/>
              </a:ext>
            </a:extLst>
          </p:cNvPr>
          <p:cNvSpPr txBox="1"/>
          <p:nvPr/>
        </p:nvSpPr>
        <p:spPr>
          <a:xfrm>
            <a:off x="2652978" y="1686465"/>
            <a:ext cx="74699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x=0.65mm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E1C34A-83D1-7A42-BE0D-89029A8B0616}"/>
              </a:ext>
            </a:extLst>
          </p:cNvPr>
          <p:cNvSpPr txBox="1"/>
          <p:nvPr/>
        </p:nvSpPr>
        <p:spPr>
          <a:xfrm rot="16200000">
            <a:off x="3731881" y="2149401"/>
            <a:ext cx="84798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9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x @ CN2069</a:t>
            </a:r>
          </a:p>
        </p:txBody>
      </p:sp>
    </p:spTree>
    <p:extLst>
      <p:ext uri="{BB962C8B-B14F-4D97-AF65-F5344CB8AC3E}">
        <p14:creationId xmlns:p14="http://schemas.microsoft.com/office/powerpoint/2010/main" val="4232354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2F3D-E595-1422-DC43-F453B625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Tracking (2-bunch notch config)</a:t>
            </a:r>
            <a:br>
              <a:rPr lang="en-US" dirty="0"/>
            </a:br>
            <a:r>
              <a:rPr lang="en-US" i="1" dirty="0"/>
              <a:t>Longitudinal Phase Space at IP (PENT element)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ED74E-36B4-CCF6-688A-0FB67D01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873" y="5935912"/>
            <a:ext cx="8811177" cy="4191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Example of closer </a:t>
            </a:r>
            <a:r>
              <a:rPr lang="en-US" sz="1800" dirty="0" err="1"/>
              <a:t>dz</a:t>
            </a:r>
            <a:r>
              <a:rPr lang="en-US" sz="1800" dirty="0"/>
              <a:t> separation</a:t>
            </a:r>
            <a:br>
              <a:rPr lang="en-US" sz="1800" dirty="0"/>
            </a:br>
            <a:r>
              <a:rPr lang="en-US" sz="1800" dirty="0"/>
              <a:t>(collimation of standard single bunch, fully compressed pulse) </a:t>
            </a:r>
            <a:r>
              <a:rPr lang="en-US" sz="1800" i="1" dirty="0"/>
              <a:t>BC20 R56=7mm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8AED6-DB86-1EF5-8CB8-A47B52AB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237"/>
            <a:ext cx="9144000" cy="4132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223FF-61AE-6935-2EB5-2460230ABFD2}"/>
              </a:ext>
            </a:extLst>
          </p:cNvPr>
          <p:cNvSpPr txBox="1"/>
          <p:nvPr/>
        </p:nvSpPr>
        <p:spPr>
          <a:xfrm>
            <a:off x="224873" y="5458416"/>
            <a:ext cx="1667123" cy="2718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Simulation by C. Emma</a:t>
            </a:r>
          </a:p>
        </p:txBody>
      </p:sp>
    </p:spTree>
    <p:extLst>
      <p:ext uri="{BB962C8B-B14F-4D97-AF65-F5344CB8AC3E}">
        <p14:creationId xmlns:p14="http://schemas.microsoft.com/office/powerpoint/2010/main" val="29942816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A7E1-D431-0B4E-8638-44AB6AB9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Outstanding Simulation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89B0C-B089-D14D-B870-DFD9C40E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02" y="1377337"/>
            <a:ext cx="8107961" cy="52647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Solution for double-pulsed beam from gun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t=600fs, Q=500/1400pC, I</a:t>
            </a:r>
            <a:r>
              <a:rPr lang="en-US" sz="2000" baseline="-25000" dirty="0"/>
              <a:t>pk</a:t>
            </a:r>
            <a:r>
              <a:rPr lang="en-US" sz="2000" dirty="0"/>
              <a:t>=8/16kA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Solution for BC20 notch configuration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t=500fs, Q=330/820pC, I</a:t>
            </a:r>
            <a:r>
              <a:rPr lang="en-US" sz="2000" baseline="-25000" dirty="0"/>
              <a:t>pk</a:t>
            </a:r>
            <a:r>
              <a:rPr lang="en-US" sz="2000" dirty="0"/>
              <a:t>=5/15kA</a:t>
            </a:r>
          </a:p>
          <a:p>
            <a:pPr marL="983218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increasing BC20 R56 match = 10mm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t=130fs, Q=260/830pC, </a:t>
            </a:r>
            <a:r>
              <a:rPr lang="en-US" sz="2000" dirty="0" err="1"/>
              <a:t>I</a:t>
            </a:r>
            <a:r>
              <a:rPr lang="en-US" sz="2000" baseline="-25000" dirty="0" err="1"/>
              <a:t>pk</a:t>
            </a:r>
            <a:r>
              <a:rPr lang="en-US" sz="2000" dirty="0"/>
              <a:t>=3/30kA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all cases, need to re-optimize configuration after injector is commissioned @ 2nC and injector performance is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Also, need to calculate FFS &amp; BC20 sextupole re-match for witness bunch to optimize witness emittance &amp; Twiss @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Notch configuration possibly benefit from longer pulse from injector?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Longer laser pulse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charge, tradeoff for larger transverse </a:t>
            </a:r>
            <a:r>
              <a:rPr lang="en-US" sz="2000"/>
              <a:t>emittance?</a:t>
            </a:r>
            <a:endParaRPr lang="en-US" sz="2000" dirty="0"/>
          </a:p>
          <a:p>
            <a:pPr marL="740262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72846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CF36-1C8B-7A41-9544-4D7D5958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D5BF-984F-964A-9046-31666D7F0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0" y="1523988"/>
            <a:ext cx="7954853" cy="4851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Accelerator configuration and 2-bunch start-to-end simulations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Using Lucretia FACET-II electron beam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BC20 “W” chicane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Same as FACET (with XTCAV moved into FFS)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2-bunch tracking: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Reminder of performance with double-pulsed configuration from gun shown previously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Compare capability with “OG” FACET configuration: single pulse with ”notch” and “jaw” collimation inside BC20</a:t>
            </a:r>
          </a:p>
        </p:txBody>
      </p:sp>
    </p:spTree>
    <p:extLst>
      <p:ext uri="{BB962C8B-B14F-4D97-AF65-F5344CB8AC3E}">
        <p14:creationId xmlns:p14="http://schemas.microsoft.com/office/powerpoint/2010/main" val="42424584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FB12-523B-B748-A827-8244817E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Linac</a:t>
            </a:r>
            <a:r>
              <a:rPr lang="en-US" dirty="0"/>
              <a:t> Bunch Compression</a:t>
            </a:r>
            <a:br>
              <a:rPr lang="en-US" dirty="0"/>
            </a:br>
            <a:r>
              <a:rPr lang="en-US" i="1" dirty="0"/>
              <a:t>Double-Gun-Pulse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3C5A9-491F-B74D-93D4-3507E061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638"/>
            <a:ext cx="9144000" cy="2884289"/>
          </a:xfrm>
          <a:prstGeom prst="rect">
            <a:avLst/>
          </a:prstGeom>
          <a:effectLst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496E6E-15EB-374F-B04A-7EF84BA768E0}"/>
              </a:ext>
            </a:extLst>
          </p:cNvPr>
          <p:cNvCxnSpPr>
            <a:cxnSpLocks/>
          </p:cNvCxnSpPr>
          <p:nvPr/>
        </p:nvCxnSpPr>
        <p:spPr>
          <a:xfrm flipV="1">
            <a:off x="3390608" y="3108961"/>
            <a:ext cx="452569" cy="1280158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1442C9-D2CA-B048-BA93-8D18316572E4}"/>
              </a:ext>
            </a:extLst>
          </p:cNvPr>
          <p:cNvCxnSpPr>
            <a:cxnSpLocks/>
          </p:cNvCxnSpPr>
          <p:nvPr/>
        </p:nvCxnSpPr>
        <p:spPr>
          <a:xfrm flipH="1" flipV="1">
            <a:off x="4772202" y="3108961"/>
            <a:ext cx="813635" cy="1280158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3E7B9B-B04A-1E4E-9DC7-04F7530DD2E4}"/>
              </a:ext>
            </a:extLst>
          </p:cNvPr>
          <p:cNvCxnSpPr>
            <a:cxnSpLocks/>
          </p:cNvCxnSpPr>
          <p:nvPr/>
        </p:nvCxnSpPr>
        <p:spPr>
          <a:xfrm flipH="1" flipV="1">
            <a:off x="5389879" y="3033656"/>
            <a:ext cx="2416289" cy="1355463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F78F69-74BB-C24B-9311-30EA611F6E58}"/>
              </a:ext>
            </a:extLst>
          </p:cNvPr>
          <p:cNvSpPr txBox="1"/>
          <p:nvPr/>
        </p:nvSpPr>
        <p:spPr>
          <a:xfrm>
            <a:off x="2234499" y="2436528"/>
            <a:ext cx="66043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Φ=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-19.2</a:t>
            </a:r>
            <a:r>
              <a:rPr kumimoji="0" lang="en-US" sz="11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BC527-ABE0-724F-8AF8-664FDF603FBD}"/>
              </a:ext>
            </a:extLst>
          </p:cNvPr>
          <p:cNvSpPr txBox="1"/>
          <p:nvPr/>
        </p:nvSpPr>
        <p:spPr>
          <a:xfrm>
            <a:off x="3911563" y="2436529"/>
            <a:ext cx="73898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Φ=</a:t>
            </a:r>
            <a:r>
              <a:rPr kumimoji="0" lang="en-US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-38.35</a:t>
            </a:r>
            <a:r>
              <a:rPr kumimoji="0" lang="en-US" sz="1100" b="0" i="0" u="none" strike="noStrike" cap="none" spc="0" normalizeH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</a:t>
            </a:r>
            <a:endParaRPr kumimoji="0" lang="en-US" sz="11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9E3D81-701E-AC47-B91B-BEE3E8562944}"/>
              </a:ext>
            </a:extLst>
          </p:cNvPr>
          <p:cNvSpPr txBox="1"/>
          <p:nvPr/>
        </p:nvSpPr>
        <p:spPr>
          <a:xfrm>
            <a:off x="2950586" y="1759574"/>
            <a:ext cx="8191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335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F8921-2409-B848-8F4E-A75920B940A6}"/>
              </a:ext>
            </a:extLst>
          </p:cNvPr>
          <p:cNvSpPr txBox="1"/>
          <p:nvPr/>
        </p:nvSpPr>
        <p:spPr>
          <a:xfrm>
            <a:off x="4703992" y="1760292"/>
            <a:ext cx="7598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chemeClr val="accent1"/>
                </a:solidFill>
              </a:rPr>
              <a:t>4.5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1400" b="1">
                <a:solidFill>
                  <a:schemeClr val="accent1"/>
                </a:solidFill>
              </a:rPr>
              <a:t>G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69260B-10F9-8D47-BD6E-EEB70CC76856}"/>
              </a:ext>
            </a:extLst>
          </p:cNvPr>
          <p:cNvSpPr txBox="1"/>
          <p:nvPr/>
        </p:nvSpPr>
        <p:spPr>
          <a:xfrm>
            <a:off x="7703430" y="1759574"/>
            <a:ext cx="85921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10.0 </a:t>
            </a:r>
            <a:r>
              <a:rPr lang="en-US" sz="1400" b="1">
                <a:solidFill>
                  <a:schemeClr val="accent1"/>
                </a:solidFill>
              </a:rPr>
              <a:t>G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F238B-41AB-AA43-9B7E-2E9EF39798D8}"/>
              </a:ext>
            </a:extLst>
          </p:cNvPr>
          <p:cNvSpPr txBox="1"/>
          <p:nvPr/>
        </p:nvSpPr>
        <p:spPr>
          <a:xfrm>
            <a:off x="1745583" y="1759574"/>
            <a:ext cx="8191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/>
                </a:solidFill>
              </a:rPr>
              <a:t>12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 MeV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AE70C8-2246-0C4E-B6FB-8CE8B9CA728F}"/>
              </a:ext>
            </a:extLst>
          </p:cNvPr>
          <p:cNvCxnSpPr>
            <a:cxnSpLocks/>
          </p:cNvCxnSpPr>
          <p:nvPr/>
        </p:nvCxnSpPr>
        <p:spPr>
          <a:xfrm flipV="1">
            <a:off x="1188120" y="3141233"/>
            <a:ext cx="1999271" cy="124788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A5969BC-BD2C-AD47-BE49-ED72AB8B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42" y="4422477"/>
            <a:ext cx="2642759" cy="238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C459-0AB3-B34E-BEF1-DC1BD883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392" y="4483969"/>
            <a:ext cx="2568171" cy="2323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13852-15D1-3F4F-AB46-3C634DB92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514" y="4494459"/>
            <a:ext cx="2568171" cy="2313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E3BB42-9004-AE46-A614-12EEFA62A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937" y="4483969"/>
            <a:ext cx="2544402" cy="23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51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3272-280C-FA4A-B5BE-27A43E6F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 20 Beamline &amp; Optics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E9EF-6421-A344-BFFE-5E21A7B71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662" y="4527967"/>
            <a:ext cx="8427722" cy="17639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Current FACET-II Sector 20 layout, matched for R56=+7mm, </a:t>
            </a:r>
            <a:r>
              <a:rPr lang="el-GR" sz="1400" dirty="0"/>
              <a:t>β</a:t>
            </a:r>
            <a:r>
              <a:rPr lang="en-US" sz="1400" baseline="30000" dirty="0"/>
              <a:t>*</a:t>
            </a:r>
            <a:r>
              <a:rPr lang="en-US" sz="1400" dirty="0"/>
              <a:t>=50cm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3 families of sextupoles matched to minimize T566, &amp; </a:t>
            </a:r>
            <a:r>
              <a:rPr lang="el-GR" sz="1400" dirty="0"/>
              <a:t>ε</a:t>
            </a:r>
            <a:r>
              <a:rPr lang="en-US" sz="1400" baseline="-25000" dirty="0"/>
              <a:t>x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FFS quads (5 families of magnet) matched for round beams at 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R56 matching range = [-10:+10] mm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significant operations time required ~1 shift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400" dirty="0"/>
              <a:t>β</a:t>
            </a:r>
            <a:r>
              <a:rPr lang="en-US" sz="1400" baseline="30000" dirty="0"/>
              <a:t>*</a:t>
            </a:r>
            <a:r>
              <a:rPr lang="en-US" sz="1400" dirty="0"/>
              <a:t> matching range = [2,100+] cm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Tool available for online matching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For smaller </a:t>
            </a:r>
            <a:r>
              <a:rPr lang="el-GR" sz="1400" dirty="0"/>
              <a:t>β</a:t>
            </a:r>
            <a:r>
              <a:rPr lang="en-US" sz="1400" baseline="30000" dirty="0"/>
              <a:t>*</a:t>
            </a:r>
            <a:r>
              <a:rPr lang="en-US" sz="1400" dirty="0"/>
              <a:t> values (&lt;50cm), need to also re-optimize sextupoles for smallest beam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0212D-841B-044E-BDFC-DCDDE7480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33" y="1250366"/>
            <a:ext cx="7493968" cy="3287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3EF46-BB48-EB4E-B8D1-6FF5DB526E35}"/>
              </a:ext>
            </a:extLst>
          </p:cNvPr>
          <p:cNvSpPr txBox="1"/>
          <p:nvPr/>
        </p:nvSpPr>
        <p:spPr>
          <a:xfrm>
            <a:off x="3225799" y="1250366"/>
            <a:ext cx="56105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BC20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3BD2D-C717-6747-A0F8-9803D962F08F}"/>
              </a:ext>
            </a:extLst>
          </p:cNvPr>
          <p:cNvSpPr txBox="1"/>
          <p:nvPr/>
        </p:nvSpPr>
        <p:spPr>
          <a:xfrm>
            <a:off x="5076626" y="1254283"/>
            <a:ext cx="44082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39ADD-FE5D-3D4B-B1F7-5E859C9DD041}"/>
              </a:ext>
            </a:extLst>
          </p:cNvPr>
          <p:cNvSpPr txBox="1"/>
          <p:nvPr/>
        </p:nvSpPr>
        <p:spPr>
          <a:xfrm>
            <a:off x="5872492" y="1250366"/>
            <a:ext cx="159979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SPECTROMETER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5C55D1-E499-6149-9B88-7AE3EC93D50F}"/>
              </a:ext>
            </a:extLst>
          </p:cNvPr>
          <p:cNvCxnSpPr/>
          <p:nvPr/>
        </p:nvCxnSpPr>
        <p:spPr>
          <a:xfrm>
            <a:off x="5914827" y="2768597"/>
            <a:ext cx="0" cy="1388533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CF6E85-D78F-D74F-BE74-62BEDCF1E77E}"/>
              </a:ext>
            </a:extLst>
          </p:cNvPr>
          <p:cNvSpPr txBox="1"/>
          <p:nvPr/>
        </p:nvSpPr>
        <p:spPr>
          <a:xfrm>
            <a:off x="5783628" y="2482430"/>
            <a:ext cx="32060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18205076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8DF8-527B-984F-9754-FC5A1D41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Tracking (2-bunch from photocathode)</a:t>
            </a:r>
            <a:br>
              <a:rPr lang="en-US" dirty="0"/>
            </a:br>
            <a:r>
              <a:rPr lang="en-US" i="1" dirty="0"/>
              <a:t>Longitudinal Phase Space at 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04284-CDF2-6244-8D9F-2B02D029D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39" y="3837868"/>
            <a:ext cx="3131494" cy="30854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6B77E-5C6B-BC43-A181-88B7687B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959" y="5932875"/>
            <a:ext cx="5345854" cy="5107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en-US" sz="2000" dirty="0"/>
              <a:t>t = 600 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FBC2-D396-6447-A6C5-6A889E74A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3115"/>
            <a:ext cx="4411287" cy="4332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3D6EB-CB22-F846-9CFA-BE20DED8B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51855"/>
            <a:ext cx="3131494" cy="290632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D215E9-0230-BA4E-9187-D25FB8AE8D49}"/>
              </a:ext>
            </a:extLst>
          </p:cNvPr>
          <p:cNvCxnSpPr/>
          <p:nvPr/>
        </p:nvCxnSpPr>
        <p:spPr>
          <a:xfrm flipV="1">
            <a:off x="3058886" y="2819400"/>
            <a:ext cx="1621971" cy="1426029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95B13B-41CE-DC41-A5A7-46887CD98DEB}"/>
              </a:ext>
            </a:extLst>
          </p:cNvPr>
          <p:cNvCxnSpPr>
            <a:endCxn id="6" idx="1"/>
          </p:cNvCxnSpPr>
          <p:nvPr/>
        </p:nvCxnSpPr>
        <p:spPr>
          <a:xfrm>
            <a:off x="3559629" y="4827732"/>
            <a:ext cx="2330510" cy="552858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FE20E-E40C-B849-A2AA-018EE8BE02CB}"/>
              </a:ext>
            </a:extLst>
          </p:cNvPr>
          <p:cNvSpPr txBox="1"/>
          <p:nvPr/>
        </p:nvSpPr>
        <p:spPr>
          <a:xfrm>
            <a:off x="7703494" y="1608388"/>
            <a:ext cx="756617" cy="65659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Drive</a:t>
            </a:r>
          </a:p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BFA1D-606E-1E4E-9E80-34B633E2B1B3}"/>
              </a:ext>
            </a:extLst>
          </p:cNvPr>
          <p:cNvSpPr txBox="1"/>
          <p:nvPr/>
        </p:nvSpPr>
        <p:spPr>
          <a:xfrm>
            <a:off x="4732715" y="4083895"/>
            <a:ext cx="923330" cy="6565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Witness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14325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7481-1046-674E-B892-541FF495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Start-to-end Tracking (2-bunch case)</a:t>
            </a:r>
            <a:br>
              <a:rPr lang="en-US" dirty="0"/>
            </a:br>
            <a:r>
              <a:rPr lang="en-US" i="1" dirty="0"/>
              <a:t>Transverse Phase Space at IP (PENT element)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1A65B-2EE4-C04B-9741-A8D397026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232" y="5779644"/>
            <a:ext cx="8107961" cy="882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2"/>
                </a:solidFill>
              </a:rPr>
              <a:t>γε</a:t>
            </a:r>
            <a:r>
              <a:rPr lang="en-US" dirty="0">
                <a:solidFill>
                  <a:schemeClr val="accent2"/>
                </a:solidFill>
              </a:rPr>
              <a:t> (Drive Beam)= 73 x 35 </a:t>
            </a:r>
            <a:r>
              <a:rPr lang="el-GR" dirty="0">
                <a:solidFill>
                  <a:schemeClr val="accent2"/>
                </a:solidFill>
              </a:rPr>
              <a:t>μ</a:t>
            </a:r>
            <a:r>
              <a:rPr lang="en-US" dirty="0">
                <a:solidFill>
                  <a:schemeClr val="accent2"/>
                </a:solidFill>
              </a:rPr>
              <a:t>m-rad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accent1"/>
                </a:solidFill>
              </a:rPr>
              <a:t>γε</a:t>
            </a:r>
            <a:r>
              <a:rPr lang="en-US" dirty="0">
                <a:solidFill>
                  <a:schemeClr val="accent1"/>
                </a:solidFill>
              </a:rPr>
              <a:t> (Witness Beam)= 4.5 x 2.6 </a:t>
            </a:r>
            <a:r>
              <a:rPr lang="el-GR" dirty="0">
                <a:solidFill>
                  <a:schemeClr val="accent1"/>
                </a:solidFill>
              </a:rPr>
              <a:t>μ</a:t>
            </a:r>
            <a:r>
              <a:rPr lang="en-US" dirty="0">
                <a:solidFill>
                  <a:schemeClr val="accent1"/>
                </a:solidFill>
              </a:rPr>
              <a:t>m-rad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881B42-0820-7D43-A636-0A4E6F11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0" y="1817914"/>
            <a:ext cx="4012630" cy="3766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4B1DF-95B6-4F4B-9AFC-08CA61D2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107" y="1817914"/>
            <a:ext cx="4154365" cy="3766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FAFF-53A0-F241-895F-159BAEBF6F75}"/>
              </a:ext>
            </a:extLst>
          </p:cNvPr>
          <p:cNvSpPr txBox="1"/>
          <p:nvPr/>
        </p:nvSpPr>
        <p:spPr>
          <a:xfrm>
            <a:off x="1672808" y="1426698"/>
            <a:ext cx="1359346" cy="3795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Drive </a:t>
            </a:r>
            <a:r>
              <a:rPr lang="en-US" sz="1800" dirty="0">
                <a:solidFill>
                  <a:srgbClr val="000000"/>
                </a:solidFill>
              </a:rPr>
              <a:t>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C0521-2A77-FB47-A5C8-163F3A6B35B9}"/>
              </a:ext>
            </a:extLst>
          </p:cNvPr>
          <p:cNvSpPr txBox="1"/>
          <p:nvPr/>
        </p:nvSpPr>
        <p:spPr>
          <a:xfrm>
            <a:off x="5948551" y="1426697"/>
            <a:ext cx="1641475" cy="37959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</a:rPr>
              <a:t>Witness Bunch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35380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A14B-1755-854F-BA10-54DF6117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Waist Locations for Drive and Witness Bunch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73828FB-3187-7B4F-A750-5EE108318BBD}"/>
              </a:ext>
            </a:extLst>
          </p:cNvPr>
          <p:cNvSpPr/>
          <p:nvPr/>
        </p:nvSpPr>
        <p:spPr>
          <a:xfrm flipV="1">
            <a:off x="1979921" y="1842730"/>
            <a:ext cx="3864685" cy="2138082"/>
          </a:xfrm>
          <a:prstGeom prst="arc">
            <a:avLst>
              <a:gd name="adj1" fmla="val 11587532"/>
              <a:gd name="adj2" fmla="val 20830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721AECE-8A3C-9B42-8353-83CB3960D6DE}"/>
              </a:ext>
            </a:extLst>
          </p:cNvPr>
          <p:cNvSpPr/>
          <p:nvPr/>
        </p:nvSpPr>
        <p:spPr>
          <a:xfrm rot="10800000" flipV="1">
            <a:off x="2005468" y="3980812"/>
            <a:ext cx="3864685" cy="2138082"/>
          </a:xfrm>
          <a:prstGeom prst="arc">
            <a:avLst>
              <a:gd name="adj1" fmla="val 11587532"/>
              <a:gd name="adj2" fmla="val 20830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5D79542-17D1-6648-810A-E7BA4E2D36E5}"/>
              </a:ext>
            </a:extLst>
          </p:cNvPr>
          <p:cNvSpPr/>
          <p:nvPr/>
        </p:nvSpPr>
        <p:spPr>
          <a:xfrm flipV="1">
            <a:off x="1955714" y="1866935"/>
            <a:ext cx="6309362" cy="2113877"/>
          </a:xfrm>
          <a:prstGeom prst="arc">
            <a:avLst>
              <a:gd name="adj1" fmla="val 11174623"/>
              <a:gd name="adj2" fmla="val 2083053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BC10B5A-8436-9544-8A96-343D47F647DE}"/>
              </a:ext>
            </a:extLst>
          </p:cNvPr>
          <p:cNvSpPr/>
          <p:nvPr/>
        </p:nvSpPr>
        <p:spPr>
          <a:xfrm rot="10800000" flipV="1">
            <a:off x="1955714" y="3980812"/>
            <a:ext cx="6309362" cy="2113877"/>
          </a:xfrm>
          <a:prstGeom prst="arc">
            <a:avLst>
              <a:gd name="adj1" fmla="val 11539857"/>
              <a:gd name="adj2" fmla="val 2118174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136506-0742-AE49-9342-F6321CE0E081}"/>
              </a:ext>
            </a:extLst>
          </p:cNvPr>
          <p:cNvCxnSpPr/>
          <p:nvPr/>
        </p:nvCxnSpPr>
        <p:spPr>
          <a:xfrm>
            <a:off x="3912263" y="2601144"/>
            <a:ext cx="25547" cy="263024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CF12F9-A1B4-5A4A-97D0-C7624C35CDF1}"/>
              </a:ext>
            </a:extLst>
          </p:cNvPr>
          <p:cNvCxnSpPr/>
          <p:nvPr/>
        </p:nvCxnSpPr>
        <p:spPr>
          <a:xfrm>
            <a:off x="5110395" y="2601144"/>
            <a:ext cx="0" cy="2630245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0B22A6A-75FA-864E-B5C6-6195B6CBEAED}"/>
              </a:ext>
            </a:extLst>
          </p:cNvPr>
          <p:cNvSpPr/>
          <p:nvPr/>
        </p:nvSpPr>
        <p:spPr>
          <a:xfrm>
            <a:off x="2026309" y="2911771"/>
            <a:ext cx="217842" cy="2057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EA4C45-FF84-EB4A-9BF8-FBFA8F9A7A3A}"/>
              </a:ext>
            </a:extLst>
          </p:cNvPr>
          <p:cNvCxnSpPr/>
          <p:nvPr/>
        </p:nvCxnSpPr>
        <p:spPr>
          <a:xfrm>
            <a:off x="2256253" y="2601144"/>
            <a:ext cx="0" cy="263024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3ADB0-0F55-FF49-A230-3655B838F5CE}"/>
              </a:ext>
            </a:extLst>
          </p:cNvPr>
          <p:cNvCxnSpPr/>
          <p:nvPr/>
        </p:nvCxnSpPr>
        <p:spPr>
          <a:xfrm flipH="1" flipV="1">
            <a:off x="2256253" y="2757136"/>
            <a:ext cx="1656010" cy="53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07C816-A53F-7641-B783-11AE5DD95B37}"/>
              </a:ext>
            </a:extLst>
          </p:cNvPr>
          <p:cNvCxnSpPr/>
          <p:nvPr/>
        </p:nvCxnSpPr>
        <p:spPr>
          <a:xfrm>
            <a:off x="3912262" y="2762509"/>
            <a:ext cx="119813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52A88A-D101-7B46-913F-F0F52937F818}"/>
              </a:ext>
            </a:extLst>
          </p:cNvPr>
          <p:cNvSpPr txBox="1"/>
          <p:nvPr/>
        </p:nvSpPr>
        <p:spPr>
          <a:xfrm>
            <a:off x="3641593" y="1957041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accent1"/>
                </a:solidFill>
              </a:rPr>
              <a:t>“PENT”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77EF96-AC37-E442-A9DA-7FA76B0533D2}"/>
              </a:ext>
            </a:extLst>
          </p:cNvPr>
          <p:cNvSpPr txBox="1"/>
          <p:nvPr/>
        </p:nvSpPr>
        <p:spPr>
          <a:xfrm>
            <a:off x="4303669" y="2508375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/>
              <a:t>Δ</a:t>
            </a:r>
            <a:r>
              <a:rPr lang="en-US" sz="1350"/>
              <a:t>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3C80C-558E-C546-94CB-399EFC9DBD03}"/>
              </a:ext>
            </a:extLst>
          </p:cNvPr>
          <p:cNvSpPr txBox="1"/>
          <p:nvPr/>
        </p:nvSpPr>
        <p:spPr>
          <a:xfrm>
            <a:off x="2690398" y="2508375"/>
            <a:ext cx="9076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</a:t>
            </a:r>
            <a:r>
              <a:rPr lang="en-US" sz="1350" baseline="30000" dirty="0"/>
              <a:t>*</a:t>
            </a:r>
            <a:r>
              <a:rPr lang="en-US" sz="1350" dirty="0"/>
              <a:t>=2.58m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AFA461-C80A-584F-98D3-885FE197978D}"/>
              </a:ext>
            </a:extLst>
          </p:cNvPr>
          <p:cNvCxnSpPr/>
          <p:nvPr/>
        </p:nvCxnSpPr>
        <p:spPr>
          <a:xfrm flipV="1">
            <a:off x="455024" y="1423182"/>
            <a:ext cx="613186" cy="8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35929E-4A72-DC46-8D58-21B3F158E083}"/>
              </a:ext>
            </a:extLst>
          </p:cNvPr>
          <p:cNvSpPr txBox="1"/>
          <p:nvPr/>
        </p:nvSpPr>
        <p:spPr>
          <a:xfrm>
            <a:off x="1103240" y="1284699"/>
            <a:ext cx="12298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Witness Bunch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553D58-8D98-8342-83A5-051999921A31}"/>
              </a:ext>
            </a:extLst>
          </p:cNvPr>
          <p:cNvCxnSpPr/>
          <p:nvPr/>
        </p:nvCxnSpPr>
        <p:spPr>
          <a:xfrm flipV="1">
            <a:off x="455024" y="1706910"/>
            <a:ext cx="613186" cy="80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38D70A-1CA5-BB49-AF8E-CE36FA6ACE69}"/>
              </a:ext>
            </a:extLst>
          </p:cNvPr>
          <p:cNvSpPr txBox="1"/>
          <p:nvPr/>
        </p:nvSpPr>
        <p:spPr>
          <a:xfrm>
            <a:off x="1103240" y="1568427"/>
            <a:ext cx="10357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Drive Bunch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F54558-F58B-0A45-A167-0C1A6B03BF77}"/>
              </a:ext>
            </a:extLst>
          </p:cNvPr>
          <p:cNvSpPr txBox="1"/>
          <p:nvPr/>
        </p:nvSpPr>
        <p:spPr>
          <a:xfrm>
            <a:off x="3604091" y="2243463"/>
            <a:ext cx="5791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>
                <a:solidFill>
                  <a:schemeClr val="accent1"/>
                </a:solidFill>
              </a:rPr>
              <a:t>β</a:t>
            </a:r>
            <a:r>
              <a:rPr lang="en-US" sz="1350" baseline="30000">
                <a:solidFill>
                  <a:schemeClr val="accent1"/>
                </a:solidFill>
              </a:rPr>
              <a:t>IP</a:t>
            </a:r>
            <a:r>
              <a:rPr lang="en-US" sz="1350">
                <a:solidFill>
                  <a:schemeClr val="accent1"/>
                </a:solidFill>
              </a:rPr>
              <a:t>,</a:t>
            </a:r>
            <a:r>
              <a:rPr lang="el-GR" sz="1350">
                <a:solidFill>
                  <a:schemeClr val="accent1"/>
                </a:solidFill>
              </a:rPr>
              <a:t>α</a:t>
            </a:r>
            <a:r>
              <a:rPr lang="en-US" sz="1350" baseline="30000">
                <a:solidFill>
                  <a:schemeClr val="accent1"/>
                </a:solidFill>
              </a:rPr>
              <a:t>IP</a:t>
            </a:r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AE898-6BA1-2F4F-997C-7AA9D0F53B6E}"/>
              </a:ext>
            </a:extLst>
          </p:cNvPr>
          <p:cNvSpPr txBox="1"/>
          <p:nvPr/>
        </p:nvSpPr>
        <p:spPr>
          <a:xfrm>
            <a:off x="4878883" y="2234071"/>
            <a:ext cx="5550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>
                <a:solidFill>
                  <a:srgbClr val="C00000"/>
                </a:solidFill>
              </a:rPr>
              <a:t>β</a:t>
            </a:r>
            <a:r>
              <a:rPr lang="en-US" sz="1350" baseline="30000">
                <a:solidFill>
                  <a:srgbClr val="C00000"/>
                </a:solidFill>
              </a:rPr>
              <a:t>D</a:t>
            </a:r>
            <a:r>
              <a:rPr lang="en-US" sz="1350">
                <a:solidFill>
                  <a:srgbClr val="C00000"/>
                </a:solidFill>
              </a:rPr>
              <a:t>,</a:t>
            </a:r>
            <a:r>
              <a:rPr lang="el-GR" sz="1350">
                <a:solidFill>
                  <a:srgbClr val="C00000"/>
                </a:solidFill>
              </a:rPr>
              <a:t>α</a:t>
            </a:r>
            <a:r>
              <a:rPr lang="en-US" sz="1350" baseline="30000">
                <a:solidFill>
                  <a:srgbClr val="C00000"/>
                </a:solidFill>
              </a:rPr>
              <a:t>D</a:t>
            </a:r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7D0A30-620D-504E-845B-EBDFAF52A489}"/>
              </a:ext>
            </a:extLst>
          </p:cNvPr>
          <p:cNvSpPr txBox="1"/>
          <p:nvPr/>
        </p:nvSpPr>
        <p:spPr>
          <a:xfrm>
            <a:off x="4693440" y="1950989"/>
            <a:ext cx="2105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rgbClr val="C00000"/>
                </a:solidFill>
              </a:rPr>
              <a:t>Drive Bunch Waist Location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092F3C-8116-4A4F-A878-731B2A545D0D}"/>
              </a:ext>
            </a:extLst>
          </p:cNvPr>
          <p:cNvSpPr txBox="1"/>
          <p:nvPr/>
        </p:nvSpPr>
        <p:spPr>
          <a:xfrm>
            <a:off x="1822412" y="1957041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Q0FF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AEE1B-4432-DB49-AA6D-4E6FC5F48DC4}"/>
              </a:ext>
            </a:extLst>
          </p:cNvPr>
          <p:cNvSpPr txBox="1"/>
          <p:nvPr/>
        </p:nvSpPr>
        <p:spPr>
          <a:xfrm>
            <a:off x="1975880" y="2263642"/>
            <a:ext cx="5768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/>
              <a:t>β</a:t>
            </a:r>
            <a:r>
              <a:rPr lang="en-US" sz="1350" baseline="30000"/>
              <a:t>Q</a:t>
            </a:r>
            <a:r>
              <a:rPr lang="en-US" sz="1350"/>
              <a:t>,</a:t>
            </a:r>
            <a:r>
              <a:rPr lang="el-GR" sz="1350"/>
              <a:t>α</a:t>
            </a:r>
            <a:r>
              <a:rPr lang="en-US" sz="1350" baseline="30000"/>
              <a:t>Q</a:t>
            </a:r>
            <a:endParaRPr lang="en-US" sz="1350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B858D2C-3A6F-EE44-97D5-8C1CB04F6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95571"/>
              </p:ext>
            </p:extLst>
          </p:nvPr>
        </p:nvGraphicFramePr>
        <p:xfrm>
          <a:off x="922779" y="5267438"/>
          <a:ext cx="6944462" cy="8458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2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3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ysClr val="windowText" lastClr="000000"/>
                          </a:solidFill>
                        </a:rPr>
                        <a:t>α</a:t>
                      </a:r>
                      <a:r>
                        <a:rPr lang="en-US" sz="1400" baseline="3000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r>
                        <a:rPr lang="en-US" sz="1400" baseline="0">
                          <a:solidFill>
                            <a:sysClr val="windowText" lastClr="000000"/>
                          </a:solidFill>
                        </a:rPr>
                        <a:t> [x,y]</a:t>
                      </a:r>
                      <a:endParaRPr 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>
                          <a:solidFill>
                            <a:sysClr val="windowText" lastClr="000000"/>
                          </a:solidFill>
                        </a:rPr>
                        <a:t>β</a:t>
                      </a:r>
                      <a:r>
                        <a:rPr lang="en-US" sz="1400" baseline="3000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r>
                        <a:rPr lang="en-US" sz="1400" baseline="0">
                          <a:solidFill>
                            <a:sysClr val="windowText" lastClr="000000"/>
                          </a:solidFill>
                        </a:rPr>
                        <a:t> [x,y]</a:t>
                      </a:r>
                      <a:endParaRPr lang="en-US" sz="14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>
                          <a:solidFill>
                            <a:schemeClr val="accent1"/>
                          </a:solidFill>
                        </a:rPr>
                        <a:t>α</a:t>
                      </a:r>
                      <a:r>
                        <a:rPr lang="en-US" sz="1400" baseline="30000">
                          <a:solidFill>
                            <a:schemeClr val="accent1"/>
                          </a:solidFill>
                        </a:rPr>
                        <a:t>IP</a:t>
                      </a:r>
                      <a:r>
                        <a:rPr lang="en-US" sz="1400" baseline="0">
                          <a:solidFill>
                            <a:schemeClr val="accent1"/>
                          </a:solidFill>
                        </a:rPr>
                        <a:t> [x,y]</a:t>
                      </a:r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>
                          <a:solidFill>
                            <a:schemeClr val="accent1"/>
                          </a:solidFill>
                        </a:rPr>
                        <a:t>β</a:t>
                      </a:r>
                      <a:r>
                        <a:rPr lang="en-US" sz="1400" baseline="30000">
                          <a:solidFill>
                            <a:schemeClr val="accent1"/>
                          </a:solidFill>
                        </a:rPr>
                        <a:t>IP</a:t>
                      </a:r>
                      <a:r>
                        <a:rPr lang="en-US" sz="1400" baseline="0">
                          <a:solidFill>
                            <a:schemeClr val="accent1"/>
                          </a:solidFill>
                        </a:rPr>
                        <a:t> [x,y]</a:t>
                      </a:r>
                      <a:endParaRPr lang="en-US" sz="140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>
                          <a:solidFill>
                            <a:srgbClr val="C00000"/>
                          </a:solidFill>
                        </a:rPr>
                        <a:t>α</a:t>
                      </a:r>
                      <a:r>
                        <a:rPr lang="en-US" sz="1400" baseline="3000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1400" baseline="0">
                          <a:solidFill>
                            <a:srgbClr val="C00000"/>
                          </a:solidFill>
                        </a:rPr>
                        <a:t> [x,y]</a:t>
                      </a:r>
                      <a:endParaRPr lang="en-US" sz="140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en-US" sz="1400" baseline="3000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1400" baseline="0">
                          <a:solidFill>
                            <a:srgbClr val="C00000"/>
                          </a:solidFill>
                        </a:rPr>
                        <a:t> [x,y]</a:t>
                      </a:r>
                      <a:endParaRPr lang="en-US" sz="140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Witness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25, 13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67, 31 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0.13, -1.1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11, 41 cm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-2.3, 0.17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66, 20 cm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/>
                        <a:t>Drive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5.1,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</a:rPr>
                        <a:t> 9.8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</a:rPr>
                        <a:t>15, 28 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0.4, 0.6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65, 65 cm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C00000"/>
                          </a:solidFill>
                        </a:rPr>
                        <a:t>0.0, 0.0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56, 29 cm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2A2472B-EBDE-E94A-99A9-CA9CA3FCA304}"/>
              </a:ext>
            </a:extLst>
          </p:cNvPr>
          <p:cNvSpPr txBox="1"/>
          <p:nvPr/>
        </p:nvSpPr>
        <p:spPr>
          <a:xfrm>
            <a:off x="5158600" y="2624009"/>
            <a:ext cx="1866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350" dirty="0"/>
              <a:t>Δ</a:t>
            </a:r>
            <a:r>
              <a:rPr lang="en-US" sz="1350" dirty="0" err="1"/>
              <a:t>W</a:t>
            </a:r>
            <a:r>
              <a:rPr lang="en-US" sz="1350" baseline="-25000" dirty="0" err="1"/>
              <a:t>x,y</a:t>
            </a:r>
            <a:r>
              <a:rPr lang="en-US" sz="1350" dirty="0"/>
              <a:t> = 22.8, 17.3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F8CFF-4BA1-5A43-9F82-D0B9D4C0004B}"/>
              </a:ext>
            </a:extLst>
          </p:cNvPr>
          <p:cNvSpPr txBox="1"/>
          <p:nvPr/>
        </p:nvSpPr>
        <p:spPr>
          <a:xfrm>
            <a:off x="89578" y="2641502"/>
            <a:ext cx="2027799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i="1" dirty="0">
                <a:solidFill>
                  <a:srgbClr val="000000"/>
                </a:solidFill>
              </a:rPr>
              <a:t>(Sketch – NOT TO SCALE)</a:t>
            </a:r>
            <a:endParaRPr kumimoji="0" lang="en-US" sz="12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55464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FB12-523B-B748-A827-8244817E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Bunch Compression</a:t>
            </a:r>
            <a:br>
              <a:rPr lang="en-US" dirty="0"/>
            </a:br>
            <a:r>
              <a:rPr lang="en-US" i="1" dirty="0"/>
              <a:t>2 Bunch Notch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3C5A9-491F-B74D-93D4-3507E061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638"/>
            <a:ext cx="9144000" cy="2884289"/>
          </a:xfrm>
          <a:prstGeom prst="rect">
            <a:avLst/>
          </a:prstGeom>
          <a:effectLst/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1442C9-D2CA-B048-BA93-8D18316572E4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389425" y="3141233"/>
            <a:ext cx="504308" cy="1132234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3E7B9B-B04A-1E4E-9DC7-04F7530DD2E4}"/>
              </a:ext>
            </a:extLst>
          </p:cNvPr>
          <p:cNvCxnSpPr>
            <a:cxnSpLocks/>
          </p:cNvCxnSpPr>
          <p:nvPr/>
        </p:nvCxnSpPr>
        <p:spPr>
          <a:xfrm flipH="1" flipV="1">
            <a:off x="6527485" y="3141233"/>
            <a:ext cx="821582" cy="124788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F78F69-74BB-C24B-9311-30EA611F6E58}"/>
              </a:ext>
            </a:extLst>
          </p:cNvPr>
          <p:cNvSpPr txBox="1"/>
          <p:nvPr/>
        </p:nvSpPr>
        <p:spPr>
          <a:xfrm>
            <a:off x="2234499" y="2436528"/>
            <a:ext cx="66043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Φ=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-19.8</a:t>
            </a:r>
            <a:r>
              <a:rPr kumimoji="0" lang="en-US" sz="11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BC527-ABE0-724F-8AF8-664FDF603FBD}"/>
              </a:ext>
            </a:extLst>
          </p:cNvPr>
          <p:cNvSpPr txBox="1"/>
          <p:nvPr/>
        </p:nvSpPr>
        <p:spPr>
          <a:xfrm>
            <a:off x="3911563" y="2436529"/>
            <a:ext cx="660437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Φ=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-39.8</a:t>
            </a:r>
            <a:r>
              <a:rPr kumimoji="0" lang="en-US" sz="11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o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9E3D81-701E-AC47-B91B-BEE3E8562944}"/>
              </a:ext>
            </a:extLst>
          </p:cNvPr>
          <p:cNvSpPr txBox="1"/>
          <p:nvPr/>
        </p:nvSpPr>
        <p:spPr>
          <a:xfrm>
            <a:off x="2950586" y="1759574"/>
            <a:ext cx="8191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335 MeV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2F8921-2409-B848-8F4E-A75920B940A6}"/>
              </a:ext>
            </a:extLst>
          </p:cNvPr>
          <p:cNvSpPr txBox="1"/>
          <p:nvPr/>
        </p:nvSpPr>
        <p:spPr>
          <a:xfrm>
            <a:off x="4703992" y="1760292"/>
            <a:ext cx="75982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>
                <a:solidFill>
                  <a:schemeClr val="accent1"/>
                </a:solidFill>
              </a:rPr>
              <a:t>4.5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1400" b="1">
                <a:solidFill>
                  <a:schemeClr val="accent1"/>
                </a:solidFill>
              </a:rPr>
              <a:t>G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69260B-10F9-8D47-BD6E-EEB70CC76856}"/>
              </a:ext>
            </a:extLst>
          </p:cNvPr>
          <p:cNvSpPr txBox="1"/>
          <p:nvPr/>
        </p:nvSpPr>
        <p:spPr>
          <a:xfrm>
            <a:off x="7703430" y="1759574"/>
            <a:ext cx="85921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10.0 </a:t>
            </a:r>
            <a:r>
              <a:rPr lang="en-US" sz="1400" b="1">
                <a:solidFill>
                  <a:schemeClr val="accent1"/>
                </a:solidFill>
              </a:rPr>
              <a:t>G</a:t>
            </a:r>
            <a:r>
              <a:rPr kumimoji="0" lang="en-US" sz="1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F238B-41AB-AA43-9B7E-2E9EF39798D8}"/>
              </a:ext>
            </a:extLst>
          </p:cNvPr>
          <p:cNvSpPr txBox="1"/>
          <p:nvPr/>
        </p:nvSpPr>
        <p:spPr>
          <a:xfrm>
            <a:off x="1745583" y="1759574"/>
            <a:ext cx="81913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accent1"/>
                </a:solidFill>
              </a:rPr>
              <a:t>12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5 MeV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AE70C8-2246-0C4E-B6FB-8CE8B9CA728F}"/>
              </a:ext>
            </a:extLst>
          </p:cNvPr>
          <p:cNvCxnSpPr>
            <a:cxnSpLocks/>
          </p:cNvCxnSpPr>
          <p:nvPr/>
        </p:nvCxnSpPr>
        <p:spPr>
          <a:xfrm flipV="1">
            <a:off x="1188120" y="3141233"/>
            <a:ext cx="1999271" cy="1247886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B9C43CF-B912-A343-9D64-F2F2F09D4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" y="4389119"/>
            <a:ext cx="2416289" cy="2382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755E5-629D-4641-B7B9-925D1FAC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530" y="4273467"/>
            <a:ext cx="2569790" cy="2545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D5F017-E2C7-AE47-9B19-AF792AA3B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590" y="4325996"/>
            <a:ext cx="2516279" cy="25083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4DEF63-25FE-3B40-96F6-765728C7671A}"/>
              </a:ext>
            </a:extLst>
          </p:cNvPr>
          <p:cNvSpPr txBox="1"/>
          <p:nvPr/>
        </p:nvSpPr>
        <p:spPr>
          <a:xfrm>
            <a:off x="285547" y="2077610"/>
            <a:ext cx="56746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Q = 2 nC</a:t>
            </a:r>
          </a:p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dirty="0">
                <a:solidFill>
                  <a:srgbClr val="000000"/>
                </a:solidFill>
              </a:rPr>
              <a:t>Φ</a:t>
            </a:r>
            <a:r>
              <a:rPr lang="en-US" baseline="-25000" dirty="0">
                <a:solidFill>
                  <a:srgbClr val="000000"/>
                </a:solidFill>
              </a:rPr>
              <a:t>s </a:t>
            </a:r>
            <a:r>
              <a:rPr lang="en-US" dirty="0">
                <a:solidFill>
                  <a:srgbClr val="000000"/>
                </a:solidFill>
              </a:rPr>
              <a:t>= 30</a:t>
            </a:r>
            <a:r>
              <a:rPr lang="en-US" baseline="30000" dirty="0">
                <a:solidFill>
                  <a:srgbClr val="000000"/>
                </a:solidFill>
              </a:rPr>
              <a:t>o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57286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A090-E739-9B42-808D-13DB4B6D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BC20 Re-Match for </a:t>
            </a:r>
            <a:r>
              <a:rPr lang="en-US" dirty="0" err="1"/>
              <a:t>Jaw+Notch</a:t>
            </a:r>
            <a:r>
              <a:rPr lang="en-US" dirty="0"/>
              <a:t> 2-Bunch Config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624FF-6B97-6844-8992-F00351510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4716056"/>
            <a:ext cx="8107961" cy="12361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Compared with FACET-I, smaller head-tail energy spread, need to re-configure for larger R56 in BC20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Optics re-matched for R56=+10 mm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Adjust L1 &amp; L2 rf phases to fine-tune 2-bunch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notch &amp; jaw collimators as indicated to generate 2-bunch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67A31-038D-CF48-A5EC-44F95381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2" y="1250366"/>
            <a:ext cx="7780867" cy="3336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EB89F-A99D-A645-B056-F72764A2225D}"/>
              </a:ext>
            </a:extLst>
          </p:cNvPr>
          <p:cNvSpPr txBox="1"/>
          <p:nvPr/>
        </p:nvSpPr>
        <p:spPr>
          <a:xfrm>
            <a:off x="3225799" y="1250366"/>
            <a:ext cx="56105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BC20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E01FA-0CC8-4D41-9994-B6028AC48298}"/>
              </a:ext>
            </a:extLst>
          </p:cNvPr>
          <p:cNvSpPr txBox="1"/>
          <p:nvPr/>
        </p:nvSpPr>
        <p:spPr>
          <a:xfrm>
            <a:off x="5144362" y="1254283"/>
            <a:ext cx="44082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FFS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79B63-CDE4-AE4A-88A2-9E8B596F128E}"/>
              </a:ext>
            </a:extLst>
          </p:cNvPr>
          <p:cNvSpPr txBox="1"/>
          <p:nvPr/>
        </p:nvSpPr>
        <p:spPr>
          <a:xfrm>
            <a:off x="5948695" y="1250366"/>
            <a:ext cx="159979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SPECTROMETER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83E83E-812B-FF44-93E5-3BAD8F37AD25}"/>
              </a:ext>
            </a:extLst>
          </p:cNvPr>
          <p:cNvCxnSpPr>
            <a:cxnSpLocks/>
          </p:cNvCxnSpPr>
          <p:nvPr/>
        </p:nvCxnSpPr>
        <p:spPr>
          <a:xfrm>
            <a:off x="5991030" y="3175000"/>
            <a:ext cx="0" cy="990597"/>
          </a:xfrm>
          <a:prstGeom prst="straightConnector1">
            <a:avLst/>
          </a:prstGeom>
          <a:noFill/>
          <a:ln w="25400" cap="flat">
            <a:solidFill>
              <a:srgbClr val="0365C0"/>
            </a:solidFill>
            <a:prstDash val="solid"/>
            <a:bevel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C21126-47DF-0342-983C-16599372280E}"/>
              </a:ext>
            </a:extLst>
          </p:cNvPr>
          <p:cNvSpPr txBox="1"/>
          <p:nvPr/>
        </p:nvSpPr>
        <p:spPr>
          <a:xfrm>
            <a:off x="5859831" y="2863437"/>
            <a:ext cx="32060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C3761-75B6-1D4C-B417-955A757FD3BE}"/>
              </a:ext>
            </a:extLst>
          </p:cNvPr>
          <p:cNvCxnSpPr/>
          <p:nvPr/>
        </p:nvCxnSpPr>
        <p:spPr>
          <a:xfrm>
            <a:off x="2565400" y="1862667"/>
            <a:ext cx="0" cy="239606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9DD507-00BE-D944-8ED2-087B1441677C}"/>
              </a:ext>
            </a:extLst>
          </p:cNvPr>
          <p:cNvSpPr txBox="1"/>
          <p:nvPr/>
        </p:nvSpPr>
        <p:spPr>
          <a:xfrm rot="16200000">
            <a:off x="1792432" y="3250731"/>
            <a:ext cx="1304844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CN2069 &amp; CX2085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EB83E-7BE9-A640-B771-AB30EBE25B12}"/>
              </a:ext>
            </a:extLst>
          </p:cNvPr>
          <p:cNvSpPr txBox="1"/>
          <p:nvPr/>
        </p:nvSpPr>
        <p:spPr>
          <a:xfrm>
            <a:off x="2550012" y="1909582"/>
            <a:ext cx="1695977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σ</a:t>
            </a:r>
            <a:r>
              <a:rPr kumimoji="0" lang="el-GR" sz="9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δ</a:t>
            </a:r>
            <a:r>
              <a:rPr kumimoji="0" lang="el-GR" sz="9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/ </a:t>
            </a:r>
            <a:r>
              <a:rPr kumimoji="0" lang="el-GR" sz="9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σ</a:t>
            </a:r>
            <a:r>
              <a:rPr kumimoji="0" lang="el-GR" sz="9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β</a:t>
            </a:r>
            <a:r>
              <a:rPr kumimoji="0" lang="el-GR" sz="9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~ 30 / % (γε</a:t>
            </a:r>
            <a:r>
              <a:rPr kumimoji="0" lang="en-US" sz="9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=10</a:t>
            </a:r>
            <a:r>
              <a:rPr kumimoji="0" lang="el-GR" sz="9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μ</a:t>
            </a:r>
            <a:r>
              <a:rPr kumimoji="0" lang="en-US" sz="9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m-rad)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96641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FC43EF0FED4780ACC1CA83997C2F" ma:contentTypeVersion="1" ma:contentTypeDescription="Create a new document." ma:contentTypeScope="" ma:versionID="98cbaf62fd469cc64be9d104441a27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C904EF-6CE0-4098-935E-4A375A4DC9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3D6B7D-20B9-4A96-8917-8DB5E885D552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E6D2DF-783F-45BF-8CBA-726D81A2E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123071</TotalTime>
  <Words>749</Words>
  <Application>Microsoft Office PowerPoint</Application>
  <PresentationFormat>On-screen Show (4:3)</PresentationFormat>
  <Paragraphs>121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</vt:lpstr>
      <vt:lpstr>Helvetica Neue</vt:lpstr>
      <vt:lpstr>Default</vt:lpstr>
      <vt:lpstr>FACET-II 2-Bunch Simulated Performance</vt:lpstr>
      <vt:lpstr>Overview</vt:lpstr>
      <vt:lpstr>Linac Bunch Compression Double-Gun-Pulse Configuration</vt:lpstr>
      <vt:lpstr>Sector 20 Beamline &amp; Optics</vt:lpstr>
      <vt:lpstr>Start-to-end Tracking (2-bunch from photocathode) Longitudinal Phase Space at IP</vt:lpstr>
      <vt:lpstr>Start-to-end Tracking (2-bunch case) Transverse Phase Space at IP (PENT element)</vt:lpstr>
      <vt:lpstr>IP Waist Locations for Drive and Witness Bunch</vt:lpstr>
      <vt:lpstr>Linac Bunch Compression 2 Bunch Notch Configuration</vt:lpstr>
      <vt:lpstr>BC20 Re-Match for Jaw+Notch 2-Bunch Config</vt:lpstr>
      <vt:lpstr>Start-to-end Tracking (2-bunch notch config) Longitudinal Phase Space at IP (PENT element)</vt:lpstr>
      <vt:lpstr>Start-to-end Tracking (2-bunch notch config) Longitudinal Phase Space at IP (PENT element)</vt:lpstr>
      <vt:lpstr>Summary and Outstanding Simulation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FACET-II Conceptual Design</dc:title>
  <cp:lastModifiedBy>Glen White</cp:lastModifiedBy>
  <cp:revision>400</cp:revision>
  <cp:lastPrinted>2019-05-31T23:11:56Z</cp:lastPrinted>
  <dcterms:modified xsi:type="dcterms:W3CDTF">2022-05-03T03:53:00Z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0x010100AE32FC43EF0FED4780ACC1CA83997C2F</vt:lpwstr>
  </property>
</Properties>
</file>