
<file path=[Content_Types].xml><?xml version="1.0" encoding="utf-8"?>
<Types xmlns="http://schemas.openxmlformats.org/package/2006/content-types">
  <Default Extension="png" ContentType="image/png"/>
  <Default Extension="mov" ContentType="video/quicktime"/>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7" r:id="rId3"/>
    <p:sldId id="305" r:id="rId4"/>
    <p:sldId id="306" r:id="rId5"/>
    <p:sldId id="287" r:id="rId6"/>
    <p:sldId id="285" r:id="rId7"/>
    <p:sldId id="286" r:id="rId8"/>
    <p:sldId id="257" r:id="rId9"/>
    <p:sldId id="302" r:id="rId10"/>
    <p:sldId id="258" r:id="rId11"/>
    <p:sldId id="259"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61"/>
  </p:normalViewPr>
  <p:slideViewPr>
    <p:cSldViewPr snapToGrid="0" snapToObjects="1">
      <p:cViewPr varScale="1">
        <p:scale>
          <a:sx n="90" d="100"/>
          <a:sy n="90" d="100"/>
        </p:scale>
        <p:origin x="23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4FDE-951B-5040-9536-7FCA5806C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081281-0BD3-2C41-8210-4DD4FB336D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4A07EB-67F9-0D4F-8B9C-60752C8E327B}"/>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CDB76D62-04FD-0D4A-BDDC-CB4364B32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55E70-4115-C046-91F6-90C9D61C91A2}"/>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159500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7119-F3E0-F547-96E2-40445D658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6B767-BEFC-CC44-9385-8548DB135F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1BE73-F740-FE4C-B816-D161C76EE574}"/>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DE621945-DC35-E545-9610-BEB979837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37353-FA1B-3F42-B8BC-A865D98E1626}"/>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194854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63227E-A44F-D84F-8B8D-5C7BF80EF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6AA4EA-6F53-794F-B997-16301CFE0B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A9C8B-8689-3E41-AB9D-1867A4BDD114}"/>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7145B4ED-2694-9D43-B3F4-FB28D5CB6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E34C5-067B-9949-9116-B35583C50A4D}"/>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367807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copy 4">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Title Text</a:t>
            </a:r>
          </a:p>
        </p:txBody>
      </p:sp>
      <p:sp>
        <p:nvSpPr>
          <p:cNvPr id="34" name="Shape 34"/>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9665689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8CF4-1D30-B546-BEDB-D00531A94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103AC-E29F-BC4D-B230-19273B44E9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81B76-97A8-7144-8530-3FBD72912492}"/>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BBE63F6A-0A09-8540-9A6B-92EEC1FA0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A8955-BB1A-414B-83BB-05C242F12782}"/>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82018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DA3A-CB2C-5B47-9255-2787BEE5CA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A5F99-247E-CF4B-8D12-4EB1F24A7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F8E921-51CE-824B-A200-3748AAAE26C8}"/>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B59F55CF-677C-0D43-9137-BF8313511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41E99-F003-4646-9711-EDD2BF2EAA80}"/>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363045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E0EB-6188-6A40-AC03-64845BA16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F9665-2177-F649-9643-84381A6F01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4014E-8614-8343-9201-B42B59D151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5189F-8A9A-2643-B387-F0ABF8B35A72}"/>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6" name="Footer Placeholder 5">
            <a:extLst>
              <a:ext uri="{FF2B5EF4-FFF2-40B4-BE49-F238E27FC236}">
                <a16:creationId xmlns:a16="http://schemas.microsoft.com/office/drawing/2014/main" id="{93610671-DE9B-BA44-9AE0-DD76F60BF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A7947-76D1-1A4F-92B2-15ACBCC7EFD6}"/>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174181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B28B-89A0-BD42-B1ED-F02096F48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05D6E-9FE0-EE42-8F34-645BDA87B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F3002-0EC7-2047-B199-813207A352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83DCE9-CB22-8E45-A092-738AE7670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F2B067-F862-8E43-AA0C-36E5BB2F44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7AA15-1FC1-3A45-82E9-0BC7BF622A81}"/>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8" name="Footer Placeholder 7">
            <a:extLst>
              <a:ext uri="{FF2B5EF4-FFF2-40B4-BE49-F238E27FC236}">
                <a16:creationId xmlns:a16="http://schemas.microsoft.com/office/drawing/2014/main" id="{481D25B6-44F7-3C4B-BA3C-DB41B5169B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3E515F-C0CD-9B4E-AFAC-1D7BD4285866}"/>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285213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7C69-C218-F04E-B9CE-C114964A5F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2A722-A913-D94D-90A0-93AAA6BBDF5B}"/>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4" name="Footer Placeholder 3">
            <a:extLst>
              <a:ext uri="{FF2B5EF4-FFF2-40B4-BE49-F238E27FC236}">
                <a16:creationId xmlns:a16="http://schemas.microsoft.com/office/drawing/2014/main" id="{F24E71C9-E28C-104E-9672-591794605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E1F835-7F1D-0941-8B29-FD515DB8444B}"/>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400536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0A114-A6CC-BF42-A387-481956C2167A}"/>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3" name="Footer Placeholder 2">
            <a:extLst>
              <a:ext uri="{FF2B5EF4-FFF2-40B4-BE49-F238E27FC236}">
                <a16:creationId xmlns:a16="http://schemas.microsoft.com/office/drawing/2014/main" id="{D5A336A0-43B6-FD4A-ADAF-EB15D5268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BBB09-D7F3-2147-91DE-5746BDD92FF0}"/>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3014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DA9-D431-974D-ABC0-972610BA1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5F8A6-2155-2F44-9457-CA96AF847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208E0-96BE-AD45-8FAB-D2F19E0E6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7C8060-19A8-B142-B099-8A9CB1528DB0}"/>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6" name="Footer Placeholder 5">
            <a:extLst>
              <a:ext uri="{FF2B5EF4-FFF2-40B4-BE49-F238E27FC236}">
                <a16:creationId xmlns:a16="http://schemas.microsoft.com/office/drawing/2014/main" id="{26BCF7E3-67AF-C54D-A935-BA10C4B77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B67A1-F8B3-DD45-8ECC-3EB1D1CE8CCA}"/>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273649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E4DA-9217-E44A-80B8-F2D68A02E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C712F-7B53-2747-8D88-C6AD8AFDE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6E650-0901-9643-835B-05EFC2BE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3D33C-88A4-0B41-9382-3AF4513DB8ED}"/>
              </a:ext>
            </a:extLst>
          </p:cNvPr>
          <p:cNvSpPr>
            <a:spLocks noGrp="1"/>
          </p:cNvSpPr>
          <p:nvPr>
            <p:ph type="dt" sz="half" idx="10"/>
          </p:nvPr>
        </p:nvSpPr>
        <p:spPr/>
        <p:txBody>
          <a:bodyPr/>
          <a:lstStyle/>
          <a:p>
            <a:fld id="{A601F64E-2880-7141-B405-B3CFD63E9C9B}" type="datetimeFigureOut">
              <a:rPr lang="en-US" smtClean="0"/>
              <a:t>5/2/22</a:t>
            </a:fld>
            <a:endParaRPr lang="en-US"/>
          </a:p>
        </p:txBody>
      </p:sp>
      <p:sp>
        <p:nvSpPr>
          <p:cNvPr id="6" name="Footer Placeholder 5">
            <a:extLst>
              <a:ext uri="{FF2B5EF4-FFF2-40B4-BE49-F238E27FC236}">
                <a16:creationId xmlns:a16="http://schemas.microsoft.com/office/drawing/2014/main" id="{607543EC-8C78-5A48-A8B2-9F166CEC2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A2FB3-25B5-4B43-9321-C1B9008BFBA7}"/>
              </a:ext>
            </a:extLst>
          </p:cNvPr>
          <p:cNvSpPr>
            <a:spLocks noGrp="1"/>
          </p:cNvSpPr>
          <p:nvPr>
            <p:ph type="sldNum" sz="quarter" idx="12"/>
          </p:nvPr>
        </p:nvSpPr>
        <p:spPr/>
        <p:txBody>
          <a:bodyPr/>
          <a:lstStyle/>
          <a:p>
            <a:fld id="{97C3D0E2-5581-5749-B547-8017D1E709F9}" type="slidenum">
              <a:rPr lang="en-US" smtClean="0"/>
              <a:t>‹#›</a:t>
            </a:fld>
            <a:endParaRPr lang="en-US"/>
          </a:p>
        </p:txBody>
      </p:sp>
    </p:spTree>
    <p:extLst>
      <p:ext uri="{BB962C8B-B14F-4D97-AF65-F5344CB8AC3E}">
        <p14:creationId xmlns:p14="http://schemas.microsoft.com/office/powerpoint/2010/main" val="377979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58BC9-AEEA-CE43-9205-2240E5680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826409-71B8-2A40-92DB-D19F41591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48017-0FFA-B94C-90EB-6996039EC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F64E-2880-7141-B405-B3CFD63E9C9B}" type="datetimeFigureOut">
              <a:rPr lang="en-US" smtClean="0"/>
              <a:t>5/2/22</a:t>
            </a:fld>
            <a:endParaRPr lang="en-US"/>
          </a:p>
        </p:txBody>
      </p:sp>
      <p:sp>
        <p:nvSpPr>
          <p:cNvPr id="5" name="Footer Placeholder 4">
            <a:extLst>
              <a:ext uri="{FF2B5EF4-FFF2-40B4-BE49-F238E27FC236}">
                <a16:creationId xmlns:a16="http://schemas.microsoft.com/office/drawing/2014/main" id="{EF113620-E2D7-D746-957F-4EBB29D9F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F30A3B-4A18-F748-9101-78A594BCF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3D0E2-5581-5749-B547-8017D1E709F9}" type="slidenum">
              <a:rPr lang="en-US" smtClean="0"/>
              <a:t>‹#›</a:t>
            </a:fld>
            <a:endParaRPr lang="en-US"/>
          </a:p>
        </p:txBody>
      </p:sp>
    </p:spTree>
    <p:extLst>
      <p:ext uri="{BB962C8B-B14F-4D97-AF65-F5344CB8AC3E}">
        <p14:creationId xmlns:p14="http://schemas.microsoft.com/office/powerpoint/2010/main" val="3178865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ov"/><Relationship Id="rId7" Type="http://schemas.openxmlformats.org/officeDocument/2006/relationships/image" Target="../media/image12.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1.png"/><Relationship Id="rId5" Type="http://schemas.openxmlformats.org/officeDocument/2006/relationships/slideLayout" Target="../slideLayouts/slideLayout12.xml"/><Relationship Id="rId4" Type="http://schemas.openxmlformats.org/officeDocument/2006/relationships/video" Target="../media/media2.mo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BFE8-7DC1-1B47-A41E-E2F5A8B3BC62}"/>
              </a:ext>
            </a:extLst>
          </p:cNvPr>
          <p:cNvSpPr>
            <a:spLocks noGrp="1"/>
          </p:cNvSpPr>
          <p:nvPr>
            <p:ph type="ctrTitle"/>
          </p:nvPr>
        </p:nvSpPr>
        <p:spPr>
          <a:xfrm>
            <a:off x="1524000" y="245030"/>
            <a:ext cx="9144000" cy="2387600"/>
          </a:xfrm>
        </p:spPr>
        <p:txBody>
          <a:bodyPr>
            <a:normAutofit/>
          </a:bodyPr>
          <a:lstStyle/>
          <a:p>
            <a:r>
              <a:rPr lang="en-US" sz="4000" dirty="0">
                <a:solidFill>
                  <a:srgbClr val="1A1CFF"/>
                </a:solidFill>
              </a:rPr>
              <a:t>What Physics can we get from single bunch FACET II first run?</a:t>
            </a:r>
          </a:p>
        </p:txBody>
      </p:sp>
      <p:sp>
        <p:nvSpPr>
          <p:cNvPr id="3" name="Subtitle 2">
            <a:extLst>
              <a:ext uri="{FF2B5EF4-FFF2-40B4-BE49-F238E27FC236}">
                <a16:creationId xmlns:a16="http://schemas.microsoft.com/office/drawing/2014/main" id="{81C48EA5-C3D2-554A-B49F-849569F7C220}"/>
              </a:ext>
            </a:extLst>
          </p:cNvPr>
          <p:cNvSpPr>
            <a:spLocks noGrp="1"/>
          </p:cNvSpPr>
          <p:nvPr>
            <p:ph type="subTitle" idx="1"/>
          </p:nvPr>
        </p:nvSpPr>
        <p:spPr>
          <a:xfrm>
            <a:off x="1524000" y="2885343"/>
            <a:ext cx="9144000" cy="1655762"/>
          </a:xfrm>
        </p:spPr>
        <p:txBody>
          <a:bodyPr>
            <a:normAutofit/>
          </a:bodyPr>
          <a:lstStyle/>
          <a:p>
            <a:r>
              <a:rPr lang="en-US" sz="3600" dirty="0"/>
              <a:t>Chan Joshi</a:t>
            </a:r>
          </a:p>
          <a:p>
            <a:r>
              <a:rPr lang="en-US" sz="3600" dirty="0"/>
              <a:t>University of California Los Angeles</a:t>
            </a:r>
          </a:p>
        </p:txBody>
      </p:sp>
      <p:sp>
        <p:nvSpPr>
          <p:cNvPr id="4" name="TextBox 3">
            <a:extLst>
              <a:ext uri="{FF2B5EF4-FFF2-40B4-BE49-F238E27FC236}">
                <a16:creationId xmlns:a16="http://schemas.microsoft.com/office/drawing/2014/main" id="{2900A4B0-6E14-7947-AC1C-E3894B43898B}"/>
              </a:ext>
            </a:extLst>
          </p:cNvPr>
          <p:cNvSpPr txBox="1"/>
          <p:nvPr/>
        </p:nvSpPr>
        <p:spPr>
          <a:xfrm>
            <a:off x="185349" y="5029196"/>
            <a:ext cx="11758347" cy="646331"/>
          </a:xfrm>
          <a:prstGeom prst="rect">
            <a:avLst/>
          </a:prstGeom>
          <a:noFill/>
        </p:spPr>
        <p:txBody>
          <a:bodyPr wrap="none" rtlCol="0">
            <a:spAutoFit/>
          </a:bodyPr>
          <a:lstStyle/>
          <a:p>
            <a:r>
              <a:rPr lang="en-US" dirty="0">
                <a:solidFill>
                  <a:srgbClr val="FF0000"/>
                </a:solidFill>
              </a:rPr>
              <a:t>C Joshi, E </a:t>
            </a:r>
            <a:r>
              <a:rPr lang="en-US" dirty="0" err="1">
                <a:solidFill>
                  <a:srgbClr val="FF0000"/>
                </a:solidFill>
              </a:rPr>
              <a:t>Adli</a:t>
            </a:r>
            <a:r>
              <a:rPr lang="en-US" dirty="0">
                <a:solidFill>
                  <a:srgbClr val="FF0000"/>
                </a:solidFill>
              </a:rPr>
              <a:t>, W An, CE Clayton, S </a:t>
            </a:r>
            <a:r>
              <a:rPr lang="en-US" dirty="0" err="1">
                <a:solidFill>
                  <a:srgbClr val="FF0000"/>
                </a:solidFill>
              </a:rPr>
              <a:t>Corde</a:t>
            </a:r>
            <a:r>
              <a:rPr lang="en-US" dirty="0">
                <a:solidFill>
                  <a:srgbClr val="FF0000"/>
                </a:solidFill>
              </a:rPr>
              <a:t>, S Gessner, MJ Hogan, et al.,  Plasma </a:t>
            </a:r>
            <a:r>
              <a:rPr lang="en-US" dirty="0" err="1">
                <a:solidFill>
                  <a:srgbClr val="FF0000"/>
                </a:solidFill>
              </a:rPr>
              <a:t>wakefield</a:t>
            </a:r>
            <a:r>
              <a:rPr lang="en-US" dirty="0">
                <a:solidFill>
                  <a:srgbClr val="FF0000"/>
                </a:solidFill>
              </a:rPr>
              <a:t> acceleration experiments at FACET II</a:t>
            </a:r>
          </a:p>
          <a:p>
            <a:r>
              <a:rPr lang="en-US" dirty="0">
                <a:solidFill>
                  <a:srgbClr val="FF0000"/>
                </a:solidFill>
              </a:rPr>
              <a:t>Plasma Physics and Controlled Fusion 60 (3), 034001</a:t>
            </a:r>
          </a:p>
        </p:txBody>
      </p:sp>
      <p:pic>
        <p:nvPicPr>
          <p:cNvPr id="6" name="Picture 10">
            <a:extLst>
              <a:ext uri="{FF2B5EF4-FFF2-40B4-BE49-F238E27FC236}">
                <a16:creationId xmlns:a16="http://schemas.microsoft.com/office/drawing/2014/main" id="{E03925BA-CF66-E84A-91CD-1DD7F74D0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7530" y="125392"/>
            <a:ext cx="1686831"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Picture 1.png">
            <a:extLst>
              <a:ext uri="{FF2B5EF4-FFF2-40B4-BE49-F238E27FC236}">
                <a16:creationId xmlns:a16="http://schemas.microsoft.com/office/drawing/2014/main" id="{E5A1B08E-BAE2-4B48-AE21-43A9A2D2EA24}"/>
              </a:ext>
            </a:extLst>
          </p:cNvPr>
          <p:cNvPicPr>
            <a:picLocks noChangeAspect="1"/>
          </p:cNvPicPr>
          <p:nvPr/>
        </p:nvPicPr>
        <p:blipFill>
          <a:blip r:embed="rId3"/>
          <a:stretch>
            <a:fillRect/>
          </a:stretch>
        </p:blipFill>
        <p:spPr>
          <a:xfrm>
            <a:off x="-75167" y="0"/>
            <a:ext cx="1599167" cy="761956"/>
          </a:xfrm>
          <a:prstGeom prst="rect">
            <a:avLst/>
          </a:prstGeom>
        </p:spPr>
      </p:pic>
      <p:pic>
        <p:nvPicPr>
          <p:cNvPr id="8" name="Picture 7" descr="Screen Shot 2016-10-14 at 8.43.26 AM.png">
            <a:extLst>
              <a:ext uri="{FF2B5EF4-FFF2-40B4-BE49-F238E27FC236}">
                <a16:creationId xmlns:a16="http://schemas.microsoft.com/office/drawing/2014/main" id="{2253554E-33BA-1746-BAC8-2A204F4C9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102" y="5899759"/>
            <a:ext cx="1308100" cy="1078487"/>
          </a:xfrm>
          <a:prstGeom prst="rect">
            <a:avLst/>
          </a:prstGeom>
        </p:spPr>
      </p:pic>
      <p:pic>
        <p:nvPicPr>
          <p:cNvPr id="9" name="Picture 8" descr="Screen Shot 2016-10-14 at 8.42.27 AM.png">
            <a:extLst>
              <a:ext uri="{FF2B5EF4-FFF2-40B4-BE49-F238E27FC236}">
                <a16:creationId xmlns:a16="http://schemas.microsoft.com/office/drawing/2014/main" id="{D1380399-815F-2746-8363-FE42B7AEA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5239" y="5913244"/>
            <a:ext cx="876761" cy="856744"/>
          </a:xfrm>
          <a:prstGeom prst="rect">
            <a:avLst/>
          </a:prstGeom>
        </p:spPr>
      </p:pic>
      <p:pic>
        <p:nvPicPr>
          <p:cNvPr id="10" name="Picture 9" descr="Screen Shot 2016-10-14 at 8.41.59 AM.png">
            <a:extLst>
              <a:ext uri="{FF2B5EF4-FFF2-40B4-BE49-F238E27FC236}">
                <a16:creationId xmlns:a16="http://schemas.microsoft.com/office/drawing/2014/main" id="{042EF20D-9BC3-1044-94D3-770E5F715C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8017"/>
            <a:ext cx="768456" cy="749983"/>
          </a:xfrm>
          <a:prstGeom prst="rect">
            <a:avLst/>
          </a:prstGeom>
        </p:spPr>
      </p:pic>
      <p:pic>
        <p:nvPicPr>
          <p:cNvPr id="11" name="Picture 10" descr="Screen Shot 2016-10-14 at 8.41.11 AM.png">
            <a:extLst>
              <a:ext uri="{FF2B5EF4-FFF2-40B4-BE49-F238E27FC236}">
                <a16:creationId xmlns:a16="http://schemas.microsoft.com/office/drawing/2014/main" id="{5585F900-E5E6-2840-ADF2-1AAD866E54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4421" y="5932467"/>
            <a:ext cx="876300" cy="830005"/>
          </a:xfrm>
          <a:prstGeom prst="rect">
            <a:avLst/>
          </a:prstGeom>
        </p:spPr>
      </p:pic>
      <p:pic>
        <p:nvPicPr>
          <p:cNvPr id="12" name="Picture 11" descr="Screen Shot 2016-10-14 at 8.48.16 AM.png">
            <a:extLst>
              <a:ext uri="{FF2B5EF4-FFF2-40B4-BE49-F238E27FC236}">
                <a16:creationId xmlns:a16="http://schemas.microsoft.com/office/drawing/2014/main" id="{23F714DD-2B45-0348-AD3D-F1E3C19146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620" y="5983095"/>
            <a:ext cx="914400" cy="862818"/>
          </a:xfrm>
          <a:prstGeom prst="rect">
            <a:avLst/>
          </a:prstGeom>
        </p:spPr>
      </p:pic>
      <p:sp>
        <p:nvSpPr>
          <p:cNvPr id="13" name="TextBox 12">
            <a:extLst>
              <a:ext uri="{FF2B5EF4-FFF2-40B4-BE49-F238E27FC236}">
                <a16:creationId xmlns:a16="http://schemas.microsoft.com/office/drawing/2014/main" id="{561C4B1F-2791-324A-9557-E7451FAF891F}"/>
              </a:ext>
            </a:extLst>
          </p:cNvPr>
          <p:cNvSpPr txBox="1"/>
          <p:nvPr/>
        </p:nvSpPr>
        <p:spPr>
          <a:xfrm>
            <a:off x="1136822" y="6314303"/>
            <a:ext cx="2888611" cy="369332"/>
          </a:xfrm>
          <a:prstGeom prst="rect">
            <a:avLst/>
          </a:prstGeom>
          <a:noFill/>
        </p:spPr>
        <p:txBody>
          <a:bodyPr wrap="none" rtlCol="0">
            <a:spAutoFit/>
          </a:bodyPr>
          <a:lstStyle/>
          <a:p>
            <a:r>
              <a:rPr lang="en-US" dirty="0"/>
              <a:t>Work supported by DOE-HEP</a:t>
            </a:r>
          </a:p>
        </p:txBody>
      </p:sp>
    </p:spTree>
    <p:extLst>
      <p:ext uri="{BB962C8B-B14F-4D97-AF65-F5344CB8AC3E}">
        <p14:creationId xmlns:p14="http://schemas.microsoft.com/office/powerpoint/2010/main" val="350127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E1FB-7C73-904A-8CFA-65201DC7BB0D}"/>
              </a:ext>
            </a:extLst>
          </p:cNvPr>
          <p:cNvSpPr>
            <a:spLocks noGrp="1"/>
          </p:cNvSpPr>
          <p:nvPr>
            <p:ph type="title"/>
          </p:nvPr>
        </p:nvSpPr>
        <p:spPr/>
        <p:txBody>
          <a:bodyPr>
            <a:normAutofit/>
          </a:bodyPr>
          <a:lstStyle/>
          <a:p>
            <a:r>
              <a:rPr lang="en-US" sz="3600" dirty="0">
                <a:solidFill>
                  <a:srgbClr val="0070C0"/>
                </a:solidFill>
              </a:rPr>
              <a:t>If the Be foil survives the beam tightly focused from the top to the bottom of the </a:t>
            </a:r>
            <a:r>
              <a:rPr lang="en-US" sz="3600" dirty="0" err="1">
                <a:solidFill>
                  <a:srgbClr val="0070C0"/>
                </a:solidFill>
              </a:rPr>
              <a:t>upramp</a:t>
            </a:r>
            <a:endParaRPr lang="en-US" sz="3600" dirty="0">
              <a:solidFill>
                <a:srgbClr val="0070C0"/>
              </a:solidFill>
            </a:endParaRPr>
          </a:p>
        </p:txBody>
      </p:sp>
      <p:sp>
        <p:nvSpPr>
          <p:cNvPr id="3" name="Content Placeholder 2">
            <a:extLst>
              <a:ext uri="{FF2B5EF4-FFF2-40B4-BE49-F238E27FC236}">
                <a16:creationId xmlns:a16="http://schemas.microsoft.com/office/drawing/2014/main" id="{3063A3D4-1D68-3047-84F0-F3D1953A42EB}"/>
              </a:ext>
            </a:extLst>
          </p:cNvPr>
          <p:cNvSpPr>
            <a:spLocks noGrp="1"/>
          </p:cNvSpPr>
          <p:nvPr>
            <p:ph idx="1"/>
          </p:nvPr>
        </p:nvSpPr>
        <p:spPr>
          <a:xfrm>
            <a:off x="714375" y="1671642"/>
            <a:ext cx="11215687" cy="5203502"/>
          </a:xfrm>
        </p:spPr>
        <p:txBody>
          <a:bodyPr>
            <a:normAutofit fontScale="40000" lnSpcReduction="20000"/>
          </a:bodyPr>
          <a:lstStyle/>
          <a:p>
            <a:r>
              <a:rPr lang="en-US" sz="6000" dirty="0"/>
              <a:t>1 Does it ionize Li and form a wake throughout the oven?</a:t>
            </a:r>
          </a:p>
          <a:p>
            <a:r>
              <a:rPr lang="en-US" sz="6000" dirty="0"/>
              <a:t>2  How much energy does the bean lose while forming the wake?</a:t>
            </a:r>
          </a:p>
          <a:p>
            <a:r>
              <a:rPr lang="en-US" sz="6000" dirty="0"/>
              <a:t>3 Do the tail particles gain energy from the wake?</a:t>
            </a:r>
          </a:p>
          <a:p>
            <a:r>
              <a:rPr lang="en-US" sz="6000" dirty="0"/>
              <a:t>4  Any hosing of the beam evident on the spectrometer screen? </a:t>
            </a:r>
          </a:p>
          <a:p>
            <a:r>
              <a:rPr lang="en-US" sz="6000" dirty="0"/>
              <a:t>5 Beam matching to the plasma.</a:t>
            </a:r>
            <a:endParaRPr lang="en-US" dirty="0"/>
          </a:p>
          <a:p>
            <a:r>
              <a:rPr lang="en-US" dirty="0"/>
              <a:t>The best outcomes would be </a:t>
            </a:r>
          </a:p>
          <a:p>
            <a:r>
              <a:rPr lang="en-US" sz="6000" dirty="0"/>
              <a:t>1 We find plasma density-length product such that more than 80% of the bunch energy is transferred to the wake. Can a pre ionized plasma improve the energy transfer efficiency? How much? </a:t>
            </a:r>
          </a:p>
          <a:p>
            <a:r>
              <a:rPr lang="en-US" sz="6000" dirty="0"/>
              <a:t>2 Gross hosing of the beam occurs that is seeded by the longitudinal modulation of the drive beam and transverse displacement of the beam slices. (with simulations PRL) The obvious follow up experiment would have to be does laser-heater damp the transverse beam break-up?   </a:t>
            </a:r>
          </a:p>
          <a:p>
            <a:r>
              <a:rPr lang="en-US" sz="6000" dirty="0"/>
              <a:t>3 We may be able to demonstrate matching. Need more simulations.  </a:t>
            </a:r>
          </a:p>
          <a:p>
            <a:endParaRPr lang="en-US" dirty="0"/>
          </a:p>
        </p:txBody>
      </p:sp>
      <p:pic>
        <p:nvPicPr>
          <p:cNvPr id="4" name="Picture 10">
            <a:extLst>
              <a:ext uri="{FF2B5EF4-FFF2-40B4-BE49-F238E27FC236}">
                <a16:creationId xmlns:a16="http://schemas.microsoft.com/office/drawing/2014/main" id="{4FB2E467-582C-264B-92DB-3ED8CCC453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8A6AFB-F410-9F43-A200-AD60DAFA505A}"/>
              </a:ext>
            </a:extLst>
          </p:cNvPr>
          <p:cNvPicPr>
            <a:picLocks noChangeAspect="1"/>
          </p:cNvPicPr>
          <p:nvPr/>
        </p:nvPicPr>
        <p:blipFill>
          <a:blip r:embed="rId3"/>
          <a:stretch>
            <a:fillRect/>
          </a:stretch>
        </p:blipFill>
        <p:spPr>
          <a:xfrm>
            <a:off x="8288160" y="1027906"/>
            <a:ext cx="3065640" cy="2794255"/>
          </a:xfrm>
          <a:prstGeom prst="rect">
            <a:avLst/>
          </a:prstGeom>
        </p:spPr>
      </p:pic>
      <p:sp>
        <p:nvSpPr>
          <p:cNvPr id="7" name="Rectangle 6">
            <a:extLst>
              <a:ext uri="{FF2B5EF4-FFF2-40B4-BE49-F238E27FC236}">
                <a16:creationId xmlns:a16="http://schemas.microsoft.com/office/drawing/2014/main" id="{4F6D8DCF-FA79-D245-A3FB-2C4D25DBBDA1}"/>
              </a:ext>
            </a:extLst>
          </p:cNvPr>
          <p:cNvSpPr/>
          <p:nvPr/>
        </p:nvSpPr>
        <p:spPr>
          <a:xfrm>
            <a:off x="8342490" y="3522131"/>
            <a:ext cx="1501422" cy="300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38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435B-F61B-EC40-84A1-4D6D06FB37E3}"/>
              </a:ext>
            </a:extLst>
          </p:cNvPr>
          <p:cNvSpPr>
            <a:spLocks noGrp="1"/>
          </p:cNvSpPr>
          <p:nvPr>
            <p:ph type="title"/>
          </p:nvPr>
        </p:nvSpPr>
        <p:spPr/>
        <p:txBody>
          <a:bodyPr>
            <a:normAutofit/>
          </a:bodyPr>
          <a:lstStyle/>
          <a:p>
            <a:r>
              <a:rPr lang="en-US" sz="3600" dirty="0">
                <a:solidFill>
                  <a:srgbClr val="0070C0"/>
                </a:solidFill>
              </a:rPr>
              <a:t>If the Be foil does not survive the beam tightly focused from the top to the bottom of the </a:t>
            </a:r>
            <a:r>
              <a:rPr lang="en-US" sz="3600" dirty="0" err="1">
                <a:solidFill>
                  <a:srgbClr val="0070C0"/>
                </a:solidFill>
              </a:rPr>
              <a:t>upramp</a:t>
            </a:r>
            <a:endParaRPr lang="en-US" sz="3600" dirty="0">
              <a:solidFill>
                <a:srgbClr val="0070C0"/>
              </a:solidFill>
            </a:endParaRPr>
          </a:p>
        </p:txBody>
      </p:sp>
      <p:sp>
        <p:nvSpPr>
          <p:cNvPr id="3" name="Content Placeholder 2">
            <a:extLst>
              <a:ext uri="{FF2B5EF4-FFF2-40B4-BE49-F238E27FC236}">
                <a16:creationId xmlns:a16="http://schemas.microsoft.com/office/drawing/2014/main" id="{B7C6FA7A-7708-F246-B89A-ECEAF4DE2FF3}"/>
              </a:ext>
            </a:extLst>
          </p:cNvPr>
          <p:cNvSpPr>
            <a:spLocks noGrp="1"/>
          </p:cNvSpPr>
          <p:nvPr>
            <p:ph idx="1"/>
          </p:nvPr>
        </p:nvSpPr>
        <p:spPr/>
        <p:txBody>
          <a:bodyPr/>
          <a:lstStyle/>
          <a:p>
            <a:r>
              <a:rPr lang="en-US" dirty="0"/>
              <a:t>Then we have to seriously think about trying out laser ionization</a:t>
            </a:r>
          </a:p>
          <a:p>
            <a:r>
              <a:rPr lang="en-US" dirty="0"/>
              <a:t>The wake may very well be in the quasi-linear region (need simulations)</a:t>
            </a:r>
          </a:p>
          <a:p>
            <a:r>
              <a:rPr lang="en-US" dirty="0"/>
              <a:t>Characterized by low energy loss and energy gain. Relatively poor energy transfer efficiency to the wake.</a:t>
            </a:r>
          </a:p>
          <a:p>
            <a:r>
              <a:rPr lang="en-US" dirty="0"/>
              <a:t>The physics of quasi-linear electron beam produced per-say is interesting because </a:t>
            </a:r>
            <a:r>
              <a:rPr lang="en-US"/>
              <a:t>positron acceleration may </a:t>
            </a:r>
            <a:r>
              <a:rPr lang="en-US" dirty="0"/>
              <a:t>very well have to be done in such wakes.</a:t>
            </a:r>
          </a:p>
          <a:p>
            <a:endParaRPr lang="en-US" dirty="0"/>
          </a:p>
        </p:txBody>
      </p:sp>
      <p:pic>
        <p:nvPicPr>
          <p:cNvPr id="4" name="Picture 10">
            <a:extLst>
              <a:ext uri="{FF2B5EF4-FFF2-40B4-BE49-F238E27FC236}">
                <a16:creationId xmlns:a16="http://schemas.microsoft.com/office/drawing/2014/main" id="{5F668BB5-387F-1647-8ABF-C9EE3E36C1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00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24809A-8778-0E4D-B0B8-1FD7DF70D083}"/>
              </a:ext>
            </a:extLst>
          </p:cNvPr>
          <p:cNvPicPr>
            <a:picLocks noChangeAspect="1"/>
          </p:cNvPicPr>
          <p:nvPr/>
        </p:nvPicPr>
        <p:blipFill>
          <a:blip r:embed="rId2"/>
          <a:stretch>
            <a:fillRect/>
          </a:stretch>
        </p:blipFill>
        <p:spPr>
          <a:xfrm>
            <a:off x="0" y="-68584"/>
            <a:ext cx="12192000" cy="6858000"/>
          </a:xfrm>
          <a:prstGeom prst="rect">
            <a:avLst/>
          </a:prstGeom>
        </p:spPr>
      </p:pic>
      <p:sp>
        <p:nvSpPr>
          <p:cNvPr id="3" name="TextBox 2">
            <a:extLst>
              <a:ext uri="{FF2B5EF4-FFF2-40B4-BE49-F238E27FC236}">
                <a16:creationId xmlns:a16="http://schemas.microsoft.com/office/drawing/2014/main" id="{65E2CEC9-5CBA-5047-AB51-3BBCF2A907D7}"/>
              </a:ext>
            </a:extLst>
          </p:cNvPr>
          <p:cNvSpPr txBox="1"/>
          <p:nvPr/>
        </p:nvSpPr>
        <p:spPr>
          <a:xfrm>
            <a:off x="6615288" y="0"/>
            <a:ext cx="3702755" cy="584775"/>
          </a:xfrm>
          <a:prstGeom prst="rect">
            <a:avLst/>
          </a:prstGeom>
          <a:noFill/>
        </p:spPr>
        <p:txBody>
          <a:bodyPr wrap="square" rtlCol="0">
            <a:spAutoFit/>
          </a:bodyPr>
          <a:lstStyle/>
          <a:p>
            <a:r>
              <a:rPr lang="en-US" sz="3200" b="1" dirty="0"/>
              <a:t>My last Talk today</a:t>
            </a:r>
          </a:p>
        </p:txBody>
      </p:sp>
    </p:spTree>
    <p:extLst>
      <p:ext uri="{BB962C8B-B14F-4D97-AF65-F5344CB8AC3E}">
        <p14:creationId xmlns:p14="http://schemas.microsoft.com/office/powerpoint/2010/main" val="209419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95" y="262241"/>
            <a:ext cx="11567884" cy="2421392"/>
          </a:xfrm>
        </p:spPr>
        <p:txBody>
          <a:bodyPr>
            <a:normAutofit/>
          </a:bodyPr>
          <a:lstStyle/>
          <a:p>
            <a:r>
              <a:rPr lang="en-US" sz="4000" dirty="0"/>
              <a:t>FACET II PAC (ZOOM) Meeting OCT 26-29</a:t>
            </a:r>
            <a:r>
              <a:rPr lang="en-US" sz="4000" baseline="30000" dirty="0"/>
              <a:t>th</a:t>
            </a:r>
            <a:r>
              <a:rPr lang="en-US" sz="4000" dirty="0"/>
              <a:t> 2020 </a:t>
            </a:r>
          </a:p>
        </p:txBody>
      </p:sp>
      <p:sp>
        <p:nvSpPr>
          <p:cNvPr id="3" name="Subtitle 2"/>
          <p:cNvSpPr>
            <a:spLocks noGrp="1"/>
          </p:cNvSpPr>
          <p:nvPr>
            <p:ph type="subTitle" idx="1"/>
          </p:nvPr>
        </p:nvSpPr>
        <p:spPr>
          <a:xfrm>
            <a:off x="1524000" y="2818267"/>
            <a:ext cx="9144000" cy="1655762"/>
          </a:xfrm>
        </p:spPr>
        <p:txBody>
          <a:bodyPr>
            <a:normAutofit fontScale="70000" lnSpcReduction="20000"/>
          </a:bodyPr>
          <a:lstStyle/>
          <a:p>
            <a:endParaRPr lang="en-US" dirty="0"/>
          </a:p>
          <a:p>
            <a:r>
              <a:rPr lang="en-US" sz="3200" dirty="0"/>
              <a:t>E300 , Progress, Status and Plans for first Experiments in 2021</a:t>
            </a:r>
          </a:p>
          <a:p>
            <a:endParaRPr lang="en-US" dirty="0"/>
          </a:p>
          <a:p>
            <a:r>
              <a:rPr lang="en-US" sz="4200" dirty="0"/>
              <a:t>C. Joshi and M.J. Hogan (on behalf of E300 Collaboration)</a:t>
            </a:r>
          </a:p>
          <a:p>
            <a:endParaRPr lang="en-US" dirty="0"/>
          </a:p>
        </p:txBody>
      </p:sp>
      <p:pic>
        <p:nvPicPr>
          <p:cNvPr id="4" name="Picture 3" descr="Picture 1.png"/>
          <p:cNvPicPr>
            <a:picLocks noChangeAspect="1"/>
          </p:cNvPicPr>
          <p:nvPr/>
        </p:nvPicPr>
        <p:blipFill>
          <a:blip r:embed="rId2"/>
          <a:stretch>
            <a:fillRect/>
          </a:stretch>
        </p:blipFill>
        <p:spPr>
          <a:xfrm>
            <a:off x="0" y="49097"/>
            <a:ext cx="1599167" cy="761956"/>
          </a:xfrm>
          <a:prstGeom prst="rect">
            <a:avLst/>
          </a:prstGeom>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44302" y="193593"/>
            <a:ext cx="1686831"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creen Shot 2016-10-14 at 8.43.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6656"/>
            <a:ext cx="1308100" cy="1078487"/>
          </a:xfrm>
          <a:prstGeom prst="rect">
            <a:avLst/>
          </a:prstGeom>
        </p:spPr>
      </p:pic>
      <p:pic>
        <p:nvPicPr>
          <p:cNvPr id="7" name="Picture 6" descr="Screen Shot 2016-10-14 at 8.41.5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861" y="5922973"/>
            <a:ext cx="914400" cy="8924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4307" y="5884585"/>
            <a:ext cx="906780" cy="906780"/>
          </a:xfrm>
          <a:prstGeom prst="rect">
            <a:avLst/>
          </a:prstGeom>
        </p:spPr>
      </p:pic>
      <p:pic>
        <p:nvPicPr>
          <p:cNvPr id="12" name="Picture 11" descr="Screen Shot 2016-10-14 at 8.48.16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3958" y="5995182"/>
            <a:ext cx="914400" cy="862818"/>
          </a:xfrm>
          <a:prstGeom prst="rect">
            <a:avLst/>
          </a:prstGeom>
        </p:spPr>
      </p:pic>
      <p:pic>
        <p:nvPicPr>
          <p:cNvPr id="13" name="Picture 12" descr="Screen Shot 2016-10-14 at 8.41.11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4833" y="5922973"/>
            <a:ext cx="876300" cy="830005"/>
          </a:xfrm>
          <a:prstGeom prst="rect">
            <a:avLst/>
          </a:prstGeom>
        </p:spPr>
      </p:pic>
      <p:pic>
        <p:nvPicPr>
          <p:cNvPr id="14" name="Picture 13"/>
          <p:cNvPicPr>
            <a:picLocks noChangeAspect="1"/>
          </p:cNvPicPr>
          <p:nvPr/>
        </p:nvPicPr>
        <p:blipFill>
          <a:blip r:embed="rId9"/>
          <a:stretch>
            <a:fillRect/>
          </a:stretch>
        </p:blipFill>
        <p:spPr>
          <a:xfrm>
            <a:off x="5698597" y="126775"/>
            <a:ext cx="838200" cy="838200"/>
          </a:xfrm>
          <a:prstGeom prst="rect">
            <a:avLst/>
          </a:prstGeom>
        </p:spPr>
      </p:pic>
    </p:spTree>
    <p:extLst>
      <p:ext uri="{BB962C8B-B14F-4D97-AF65-F5344CB8AC3E}">
        <p14:creationId xmlns:p14="http://schemas.microsoft.com/office/powerpoint/2010/main" val="146999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0"/>
            <a:ext cx="11930743" cy="1690689"/>
          </a:xfrm>
        </p:spPr>
        <p:txBody>
          <a:bodyPr>
            <a:normAutofit/>
          </a:bodyPr>
          <a:lstStyle/>
          <a:p>
            <a:r>
              <a:rPr lang="en-US" sz="3200" dirty="0">
                <a:solidFill>
                  <a:srgbClr val="222222"/>
                </a:solidFill>
                <a:latin typeface="Arial" charset="0"/>
              </a:rPr>
              <a:t>1.</a:t>
            </a:r>
            <a:r>
              <a:rPr lang="en-US" sz="3200" b="0" i="0" u="none" strike="noStrike" dirty="0">
                <a:solidFill>
                  <a:srgbClr val="222222"/>
                </a:solidFill>
                <a:effectLst/>
                <a:latin typeface="Arial" charset="0"/>
              </a:rPr>
              <a:t>1: What are the science goals: definition of success and target time for each goal</a:t>
            </a:r>
            <a:endParaRPr lang="en-US" sz="3200" dirty="0"/>
          </a:p>
        </p:txBody>
      </p:sp>
      <p:sp>
        <p:nvSpPr>
          <p:cNvPr id="5" name="TextBox 4"/>
          <p:cNvSpPr txBox="1"/>
          <p:nvPr/>
        </p:nvSpPr>
        <p:spPr>
          <a:xfrm>
            <a:off x="-29029" y="1445985"/>
            <a:ext cx="12221029" cy="5016758"/>
          </a:xfrm>
          <a:prstGeom prst="rect">
            <a:avLst/>
          </a:prstGeom>
          <a:noFill/>
        </p:spPr>
        <p:txBody>
          <a:bodyPr wrap="square" rtlCol="0">
            <a:spAutoFit/>
          </a:bodyPr>
          <a:lstStyle/>
          <a:p>
            <a:r>
              <a:rPr lang="en-US" sz="2800" i="1" dirty="0"/>
              <a:t>The Grand Science Goal is to reach the beam parameters needed of a single stage </a:t>
            </a:r>
          </a:p>
          <a:p>
            <a:r>
              <a:rPr lang="en-US" sz="2800" i="1" dirty="0"/>
              <a:t>of a future linear collider as far as FACET II  infrastructure will allow. </a:t>
            </a:r>
          </a:p>
          <a:p>
            <a:endParaRPr lang="en-US" sz="2400" dirty="0"/>
          </a:p>
          <a:p>
            <a:r>
              <a:rPr lang="en-US" sz="2400" dirty="0">
                <a:solidFill>
                  <a:srgbClr val="FF0000"/>
                </a:solidFill>
              </a:rPr>
              <a:t>1 Significant energy depletion of the drive bunch  </a:t>
            </a:r>
          </a:p>
          <a:p>
            <a:r>
              <a:rPr lang="en-US" sz="2400" dirty="0">
                <a:solidFill>
                  <a:srgbClr val="FF0000"/>
                </a:solidFill>
              </a:rPr>
              <a:t>with bulk of the particles fully energy depleted                                               Year 1 </a:t>
            </a:r>
          </a:p>
          <a:p>
            <a:r>
              <a:rPr lang="en-US" sz="2400" dirty="0">
                <a:solidFill>
                  <a:srgbClr val="FF0000"/>
                </a:solidFill>
              </a:rPr>
              <a:t>2 Efficient (&gt;30%)energy extraction from the wake by </a:t>
            </a:r>
          </a:p>
          <a:p>
            <a:r>
              <a:rPr lang="en-US" sz="2400" dirty="0">
                <a:solidFill>
                  <a:srgbClr val="FF0000"/>
                </a:solidFill>
              </a:rPr>
              <a:t>the trailing bunch while close to doubling it’s energy                                     Year 1 and 2</a:t>
            </a:r>
          </a:p>
          <a:p>
            <a:r>
              <a:rPr lang="en-US" sz="2400" dirty="0">
                <a:solidFill>
                  <a:srgbClr val="00B050"/>
                </a:solidFill>
              </a:rPr>
              <a:t>3Understand the conditions for optimum beam loading</a:t>
            </a:r>
          </a:p>
          <a:p>
            <a:r>
              <a:rPr lang="en-US" sz="2400" dirty="0">
                <a:solidFill>
                  <a:srgbClr val="00B050"/>
                </a:solidFill>
              </a:rPr>
              <a:t>to minimize the energy spread                                                                              Year 2</a:t>
            </a:r>
          </a:p>
          <a:p>
            <a:r>
              <a:rPr lang="en-US" sz="2400" dirty="0">
                <a:solidFill>
                  <a:srgbClr val="00B050"/>
                </a:solidFill>
              </a:rPr>
              <a:t>4 Understand and optimize the beam matching for</a:t>
            </a:r>
          </a:p>
          <a:p>
            <a:r>
              <a:rPr lang="en-US" sz="2400" dirty="0">
                <a:solidFill>
                  <a:srgbClr val="00B050"/>
                </a:solidFill>
              </a:rPr>
              <a:t> emittance preservation at 10 micron or less level                                            Year 2 and 3</a:t>
            </a:r>
          </a:p>
          <a:p>
            <a:r>
              <a:rPr lang="en-US" sz="2400" dirty="0"/>
              <a:t>5 Quantify the extent of transverse BBU or hosing instability                         Year 3 </a:t>
            </a:r>
          </a:p>
          <a:p>
            <a:r>
              <a:rPr lang="en-US" sz="2400" dirty="0"/>
              <a:t>6 Perform preliminary experiments for next set of pressing issues                Year 3</a:t>
            </a: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9055" y="2655662"/>
            <a:ext cx="1686831"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5014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15075"/>
            <a:ext cx="11872685" cy="1274988"/>
          </a:xfrm>
        </p:spPr>
        <p:txBody>
          <a:bodyPr>
            <a:normAutofit/>
          </a:bodyPr>
          <a:lstStyle/>
          <a:p>
            <a:r>
              <a:rPr lang="en-US" sz="3600" dirty="0">
                <a:solidFill>
                  <a:srgbClr val="222222"/>
                </a:solidFill>
                <a:latin typeface="Arial" charset="0"/>
              </a:rPr>
              <a:t>Experimental readiness</a:t>
            </a:r>
            <a:r>
              <a:rPr lang="en-US" sz="3600" b="0" i="0" u="none" strike="noStrike" dirty="0">
                <a:solidFill>
                  <a:srgbClr val="222222"/>
                </a:solidFill>
                <a:effectLst/>
                <a:latin typeface="Arial" charset="0"/>
              </a:rPr>
              <a:t> </a:t>
            </a:r>
            <a:endParaRPr lang="en-US" sz="3600" dirty="0"/>
          </a:p>
        </p:txBody>
      </p:sp>
      <p:sp>
        <p:nvSpPr>
          <p:cNvPr id="3" name="Content Placeholder 2"/>
          <p:cNvSpPr>
            <a:spLocks noGrp="1"/>
          </p:cNvSpPr>
          <p:nvPr>
            <p:ph idx="1"/>
          </p:nvPr>
        </p:nvSpPr>
        <p:spPr/>
        <p:txBody>
          <a:bodyPr>
            <a:normAutofit/>
          </a:bodyPr>
          <a:lstStyle/>
          <a:p>
            <a:pPr marL="0" indent="0">
              <a:lnSpc>
                <a:spcPct val="100000"/>
              </a:lnSpc>
              <a:spcBef>
                <a:spcPts val="0"/>
              </a:spcBef>
              <a:buNone/>
            </a:pPr>
            <a:br>
              <a:rPr lang="en-US" dirty="0"/>
            </a:br>
            <a:endParaRPr lang="en-US" dirty="0"/>
          </a:p>
        </p:txBody>
      </p:sp>
      <p:sp>
        <p:nvSpPr>
          <p:cNvPr id="4" name="TextBox 3"/>
          <p:cNvSpPr txBox="1"/>
          <p:nvPr/>
        </p:nvSpPr>
        <p:spPr>
          <a:xfrm>
            <a:off x="145142" y="913171"/>
            <a:ext cx="12046857" cy="5816977"/>
          </a:xfrm>
          <a:prstGeom prst="rect">
            <a:avLst/>
          </a:prstGeom>
          <a:noFill/>
        </p:spPr>
        <p:txBody>
          <a:bodyPr wrap="square" rtlCol="0">
            <a:spAutoFit/>
          </a:bodyPr>
          <a:lstStyle/>
          <a:p>
            <a:pPr marL="571500" indent="-571500">
              <a:buAutoNum type="romanLcParenR"/>
            </a:pPr>
            <a:r>
              <a:rPr lang="en-US" sz="2800" b="0" i="0" u="none" strike="noStrike" dirty="0">
                <a:solidFill>
                  <a:srgbClr val="222222"/>
                </a:solidFill>
                <a:effectLst/>
                <a:latin typeface="Arial" charset="0"/>
              </a:rPr>
              <a:t> Experimental timeline: </a:t>
            </a:r>
            <a:r>
              <a:rPr lang="en-US" sz="2400" dirty="0">
                <a:solidFill>
                  <a:srgbClr val="222222"/>
                </a:solidFill>
                <a:latin typeface="Arial" charset="0"/>
              </a:rPr>
              <a:t>Feb.</a:t>
            </a:r>
            <a:r>
              <a:rPr lang="en-US" sz="2400" b="0" i="0" u="none" strike="noStrike" dirty="0">
                <a:solidFill>
                  <a:srgbClr val="222222"/>
                </a:solidFill>
                <a:effectLst/>
                <a:latin typeface="Arial" charset="0"/>
              </a:rPr>
              <a:t> 2021- June 2021</a:t>
            </a:r>
          </a:p>
          <a:p>
            <a:pPr marL="571500" indent="-571500">
              <a:buAutoNum type="romanLcParenR"/>
            </a:pPr>
            <a:r>
              <a:rPr lang="en-US" sz="2800" b="0" i="0" u="none" strike="noStrike" dirty="0">
                <a:solidFill>
                  <a:srgbClr val="222222"/>
                </a:solidFill>
                <a:effectLst/>
                <a:latin typeface="Arial" charset="0"/>
              </a:rPr>
              <a:t> Experimental design: </a:t>
            </a:r>
            <a:r>
              <a:rPr lang="en-US" sz="2400" b="0" i="0" u="none" strike="noStrike" dirty="0">
                <a:solidFill>
                  <a:srgbClr val="222222"/>
                </a:solidFill>
                <a:effectLst/>
                <a:latin typeface="Arial" charset="0"/>
              </a:rPr>
              <a:t>Very similar to E200. Details of the high and low resolution spectrometers, EOS, positioning of the TCAV are different. </a:t>
            </a:r>
          </a:p>
          <a:p>
            <a:pPr marL="571500" indent="-571500">
              <a:buAutoNum type="romanLcParenR"/>
            </a:pPr>
            <a:r>
              <a:rPr lang="en-US" sz="2800" dirty="0">
                <a:solidFill>
                  <a:srgbClr val="222222"/>
                </a:solidFill>
                <a:latin typeface="Arial" charset="0"/>
              </a:rPr>
              <a:t>D</a:t>
            </a:r>
            <a:r>
              <a:rPr lang="en-US" sz="2800" b="0" i="0" u="none" strike="noStrike" dirty="0">
                <a:solidFill>
                  <a:srgbClr val="222222"/>
                </a:solidFill>
                <a:effectLst/>
                <a:latin typeface="Arial" charset="0"/>
              </a:rPr>
              <a:t>ate installation plan: </a:t>
            </a:r>
            <a:r>
              <a:rPr lang="en-US" sz="2400" b="0" i="0" u="none" strike="noStrike" dirty="0">
                <a:solidFill>
                  <a:srgbClr val="222222"/>
                </a:solidFill>
                <a:effectLst/>
                <a:latin typeface="Arial" charset="0"/>
              </a:rPr>
              <a:t>The experiment will be ready to go when the Li </a:t>
            </a:r>
            <a:r>
              <a:rPr lang="en-US" sz="2400" dirty="0">
                <a:solidFill>
                  <a:srgbClr val="222222"/>
                </a:solidFill>
                <a:latin typeface="Arial" charset="0"/>
              </a:rPr>
              <a:t>oven is substituted in the place of the dummy tube in January 2021. </a:t>
            </a:r>
          </a:p>
          <a:p>
            <a:pPr marL="571500" indent="-571500">
              <a:buAutoNum type="romanLcParenR"/>
            </a:pPr>
            <a:r>
              <a:rPr lang="en-US" sz="2800" dirty="0"/>
              <a:t> Ready for experimental safety review: </a:t>
            </a:r>
            <a:r>
              <a:rPr lang="en-US" sz="2400" dirty="0"/>
              <a:t>Jan15th 2021</a:t>
            </a:r>
            <a:r>
              <a:rPr lang="en-US" sz="2800" dirty="0"/>
              <a:t> </a:t>
            </a:r>
          </a:p>
          <a:p>
            <a:pPr marL="571500" indent="-571500">
              <a:buAutoNum type="romanLcParenR"/>
            </a:pPr>
            <a:r>
              <a:rPr lang="en-US" sz="2800" dirty="0"/>
              <a:t> Ready for installation: </a:t>
            </a:r>
            <a:r>
              <a:rPr lang="en-US" sz="2400" dirty="0"/>
              <a:t>January 5</a:t>
            </a:r>
            <a:r>
              <a:rPr lang="en-US" sz="2400" baseline="30000" dirty="0"/>
              <a:t>th</a:t>
            </a:r>
            <a:r>
              <a:rPr lang="en-US" sz="2400" dirty="0"/>
              <a:t> 2021</a:t>
            </a:r>
            <a:endParaRPr lang="en-US" sz="2800" dirty="0"/>
          </a:p>
          <a:p>
            <a:pPr marL="571500" indent="-571500">
              <a:buAutoNum type="romanLcParenR"/>
            </a:pPr>
            <a:r>
              <a:rPr lang="en-US" sz="2800" dirty="0"/>
              <a:t>Ready for commissioning:  </a:t>
            </a:r>
            <a:r>
              <a:rPr lang="en-US" sz="2400" dirty="0"/>
              <a:t>Feb. 15</a:t>
            </a:r>
            <a:r>
              <a:rPr lang="en-US" sz="2400" baseline="30000" dirty="0"/>
              <a:t>th</a:t>
            </a:r>
            <a:r>
              <a:rPr lang="en-US" sz="2400" dirty="0"/>
              <a:t> 2021 once we settle on whether we will employ the Be foil barrier or go with differential pumping. </a:t>
            </a:r>
            <a:r>
              <a:rPr lang="en-US" sz="2800" dirty="0"/>
              <a:t>beam requirements: </a:t>
            </a:r>
            <a:r>
              <a:rPr lang="en-US" sz="2400" dirty="0"/>
              <a:t>During Feb. we only need the drive bunch to check out wake excitation, energy loss, drive bunch stability etc.</a:t>
            </a:r>
          </a:p>
          <a:p>
            <a:pPr marL="571500" indent="-571500">
              <a:buAutoNum type="romanLcParenR"/>
            </a:pPr>
            <a:r>
              <a:rPr lang="en-US" sz="2800" dirty="0"/>
              <a:t> First science- beam requirements</a:t>
            </a:r>
            <a:r>
              <a:rPr lang="en-US" dirty="0"/>
              <a:t> : </a:t>
            </a:r>
            <a:r>
              <a:rPr lang="en-US" sz="2400" dirty="0"/>
              <a:t>Drive (1.5-2 </a:t>
            </a:r>
            <a:r>
              <a:rPr lang="en-US" sz="2400" dirty="0" err="1"/>
              <a:t>nC</a:t>
            </a:r>
            <a:r>
              <a:rPr lang="en-US" sz="2400" dirty="0"/>
              <a:t>, 20-30 KA) and trailing beam (0.5-0.6 </a:t>
            </a:r>
            <a:r>
              <a:rPr lang="en-US" sz="2400" dirty="0" err="1"/>
              <a:t>nC</a:t>
            </a:r>
            <a:r>
              <a:rPr lang="en-US" sz="2400" dirty="0"/>
              <a:t> , 10-12 KA)  separated by 150 um with trailing bunch focused with a beta star of 5-10 cm. </a:t>
            </a:r>
          </a:p>
        </p:txBody>
      </p:sp>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4302" y="193593"/>
            <a:ext cx="1686831"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6283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5E3B-FE6D-834A-88C1-083CE086D3E4}"/>
              </a:ext>
            </a:extLst>
          </p:cNvPr>
          <p:cNvSpPr>
            <a:spLocks noGrp="1"/>
          </p:cNvSpPr>
          <p:nvPr>
            <p:ph type="title"/>
          </p:nvPr>
        </p:nvSpPr>
        <p:spPr/>
        <p:txBody>
          <a:bodyPr>
            <a:normAutofit fontScale="90000"/>
          </a:bodyPr>
          <a:lstStyle/>
          <a:p>
            <a:br>
              <a:rPr lang="en-US" sz="3600" dirty="0"/>
            </a:br>
            <a:r>
              <a:rPr lang="en-US" sz="3600" dirty="0"/>
              <a:t>Ideal Beam Parameters Used in our PPCF paper</a:t>
            </a:r>
            <a:br>
              <a:rPr lang="en-US" sz="3600" dirty="0"/>
            </a:br>
            <a:r>
              <a:rPr lang="en-US" sz="3600" dirty="0">
                <a:solidFill>
                  <a:srgbClr val="0000FF"/>
                </a:solidFill>
              </a:rPr>
              <a:t>Energy Doubling (10-20+ GeV) with &lt;1% Energy Spread</a:t>
            </a:r>
            <a:br>
              <a:rPr lang="en-US" sz="3600" dirty="0">
                <a:solidFill>
                  <a:srgbClr val="0000FF"/>
                </a:solidFill>
              </a:rPr>
            </a:br>
            <a:r>
              <a:rPr lang="en-US" sz="3600" dirty="0">
                <a:solidFill>
                  <a:srgbClr val="0000FF"/>
                </a:solidFill>
              </a:rPr>
              <a:t>,Pump Depletion and &gt; 40%  Pump to trailing bunch energy transfer efficiency</a:t>
            </a:r>
            <a:br>
              <a:rPr lang="en-US" sz="3600" dirty="0">
                <a:solidFill>
                  <a:srgbClr val="0000FF"/>
                </a:solidFill>
              </a:rPr>
            </a:br>
            <a:endParaRPr lang="en-US" sz="3600" dirty="0"/>
          </a:p>
        </p:txBody>
      </p:sp>
      <p:pic>
        <p:nvPicPr>
          <p:cNvPr id="5" name="Content Placeholder 4">
            <a:extLst>
              <a:ext uri="{FF2B5EF4-FFF2-40B4-BE49-F238E27FC236}">
                <a16:creationId xmlns:a16="http://schemas.microsoft.com/office/drawing/2014/main" id="{4CCF65AD-3D16-1D47-8D01-2D8530A5FB17}"/>
              </a:ext>
            </a:extLst>
          </p:cNvPr>
          <p:cNvPicPr>
            <a:picLocks noGrp="1" noChangeAspect="1"/>
          </p:cNvPicPr>
          <p:nvPr>
            <p:ph idx="1"/>
          </p:nvPr>
        </p:nvPicPr>
        <p:blipFill>
          <a:blip r:embed="rId2"/>
          <a:stretch>
            <a:fillRect/>
          </a:stretch>
        </p:blipFill>
        <p:spPr>
          <a:xfrm>
            <a:off x="420313" y="1964723"/>
            <a:ext cx="11605223" cy="4164227"/>
          </a:xfrm>
        </p:spPr>
      </p:pic>
      <p:pic>
        <p:nvPicPr>
          <p:cNvPr id="6" name="Picture 10">
            <a:extLst>
              <a:ext uri="{FF2B5EF4-FFF2-40B4-BE49-F238E27FC236}">
                <a16:creationId xmlns:a16="http://schemas.microsoft.com/office/drawing/2014/main" id="{F1858E25-BDE0-9F49-9F1C-C146045BC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1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sldNum" sz="quarter" idx="2"/>
          </p:nvPr>
        </p:nvSpPr>
        <p:spPr>
          <a:xfrm>
            <a:off x="6011169" y="6509743"/>
            <a:ext cx="160735" cy="25896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6</a:t>
            </a:fld>
            <a:endParaRPr/>
          </a:p>
        </p:txBody>
      </p:sp>
      <p:sp>
        <p:nvSpPr>
          <p:cNvPr id="46" name="Shape 46"/>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Two-bunch PWFA</a:t>
            </a:r>
          </a:p>
        </p:txBody>
      </p:sp>
      <p:pic>
        <p:nvPicPr>
          <p:cNvPr id="47" name="den.mov"/>
          <p:cNvPicPr/>
          <p:nvPr>
            <a:videoFile r:link="rId2"/>
            <p:extLst>
              <p:ext uri="{DAA4B4D4-6D71-4841-9C94-3DE7FCFB9230}">
                <p14:media xmlns:p14="http://schemas.microsoft.com/office/powerpoint/2010/main" r:embed="rId1"/>
              </p:ext>
            </p:extLst>
          </p:nvPr>
        </p:nvPicPr>
        <p:blipFill>
          <a:blip r:embed="rId6">
            <a:extLst/>
          </a:blip>
          <a:stretch>
            <a:fillRect/>
          </a:stretch>
        </p:blipFill>
        <p:spPr>
          <a:xfrm>
            <a:off x="1326811" y="2163556"/>
            <a:ext cx="4697016" cy="3870342"/>
          </a:xfrm>
          <a:prstGeom prst="rect">
            <a:avLst/>
          </a:prstGeom>
        </p:spPr>
      </p:pic>
      <p:sp>
        <p:nvSpPr>
          <p:cNvPr id="48" name="Shape 48"/>
          <p:cNvSpPr/>
          <p:nvPr/>
        </p:nvSpPr>
        <p:spPr>
          <a:xfrm>
            <a:off x="1840503" y="1233440"/>
            <a:ext cx="3393554" cy="84157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defRPr sz="1800"/>
            </a:pPr>
            <a:r>
              <a:rPr sz="2500" dirty="0">
                <a:solidFill>
                  <a:srgbClr val="164F86"/>
                </a:solidFill>
              </a:rPr>
              <a:t>Plasma and beam density</a:t>
            </a:r>
          </a:p>
          <a:p>
            <a:pPr lvl="0">
              <a:defRPr sz="1800"/>
            </a:pPr>
            <a:r>
              <a:rPr sz="2500" dirty="0">
                <a:solidFill>
                  <a:srgbClr val="164F86"/>
                </a:solidFill>
              </a:rPr>
              <a:t>with on-axis Ez line out</a:t>
            </a:r>
          </a:p>
        </p:txBody>
      </p:sp>
      <p:sp>
        <p:nvSpPr>
          <p:cNvPr id="49" name="Shape 49"/>
          <p:cNvSpPr/>
          <p:nvPr/>
        </p:nvSpPr>
        <p:spPr>
          <a:xfrm>
            <a:off x="7368527" y="1515673"/>
            <a:ext cx="1780488"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a:solidFill>
                  <a:srgbClr val="164F86"/>
                </a:solidFill>
              </a:defRPr>
            </a:lvl1pPr>
          </a:lstStyle>
          <a:p>
            <a:pPr lvl="0">
              <a:defRPr sz="1800">
                <a:solidFill>
                  <a:srgbClr val="000000"/>
                </a:solidFill>
              </a:defRPr>
            </a:pPr>
            <a:r>
              <a:rPr sz="2500"/>
              <a:t>Beam Energy</a:t>
            </a:r>
          </a:p>
        </p:txBody>
      </p:sp>
      <p:pic>
        <p:nvPicPr>
          <p:cNvPr id="50" name="z-pz.mov"/>
          <p:cNvPicPr/>
          <p:nvPr>
            <a:videoFile r:link="rId4"/>
            <p:extLst>
              <p:ext uri="{DAA4B4D4-6D71-4841-9C94-3DE7FCFB9230}">
                <p14:media xmlns:p14="http://schemas.microsoft.com/office/powerpoint/2010/main" r:embed="rId3"/>
              </p:ext>
            </p:extLst>
          </p:nvPr>
        </p:nvPicPr>
        <p:blipFill>
          <a:blip r:embed="rId7">
            <a:extLst/>
          </a:blip>
          <a:stretch>
            <a:fillRect/>
          </a:stretch>
        </p:blipFill>
        <p:spPr>
          <a:xfrm>
            <a:off x="6033771" y="2496999"/>
            <a:ext cx="4697016" cy="3560642"/>
          </a:xfrm>
          <a:prstGeom prst="rect">
            <a:avLst/>
          </a:prstGeom>
        </p:spPr>
      </p:pic>
      <p:pic>
        <p:nvPicPr>
          <p:cNvPr id="8"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50835" y="28575"/>
            <a:ext cx="9331465" cy="1077218"/>
          </a:xfrm>
          <a:prstGeom prst="rect">
            <a:avLst/>
          </a:prstGeom>
          <a:noFill/>
        </p:spPr>
        <p:txBody>
          <a:bodyPr wrap="none" rtlCol="0">
            <a:spAutoFit/>
          </a:bodyPr>
          <a:lstStyle/>
          <a:p>
            <a:r>
              <a:rPr lang="en-US" sz="3200" dirty="0">
                <a:solidFill>
                  <a:srgbClr val="0000FF"/>
                </a:solidFill>
              </a:rPr>
              <a:t>Energy Doubling (10-20+ GeV) with &lt;1% Energy Spread</a:t>
            </a:r>
          </a:p>
          <a:p>
            <a:r>
              <a:rPr lang="en-US" sz="3200" dirty="0">
                <a:solidFill>
                  <a:srgbClr val="0000FF"/>
                </a:solidFill>
              </a:rPr>
              <a:t>,Pump Depletion and &gt; 40% energy transfer efficiency</a:t>
            </a:r>
          </a:p>
        </p:txBody>
      </p:sp>
      <p:sp>
        <p:nvSpPr>
          <p:cNvPr id="3" name="TextBox 2"/>
          <p:cNvSpPr txBox="1"/>
          <p:nvPr/>
        </p:nvSpPr>
        <p:spPr>
          <a:xfrm>
            <a:off x="3265713" y="3302000"/>
            <a:ext cx="1318427" cy="369332"/>
          </a:xfrm>
          <a:prstGeom prst="rect">
            <a:avLst/>
          </a:prstGeom>
          <a:noFill/>
        </p:spPr>
        <p:txBody>
          <a:bodyPr wrap="none" rtlCol="0">
            <a:spAutoFit/>
          </a:bodyPr>
          <a:lstStyle/>
          <a:p>
            <a:r>
              <a:rPr lang="en-US" dirty="0"/>
              <a:t>Drive Bunch</a:t>
            </a:r>
          </a:p>
        </p:txBody>
      </p:sp>
      <p:sp>
        <p:nvSpPr>
          <p:cNvPr id="4" name="TextBox 3"/>
          <p:cNvSpPr txBox="1"/>
          <p:nvPr/>
        </p:nvSpPr>
        <p:spPr>
          <a:xfrm>
            <a:off x="1981201" y="4517571"/>
            <a:ext cx="1516235" cy="369332"/>
          </a:xfrm>
          <a:prstGeom prst="rect">
            <a:avLst/>
          </a:prstGeom>
          <a:noFill/>
        </p:spPr>
        <p:txBody>
          <a:bodyPr wrap="none" rtlCol="0">
            <a:spAutoFit/>
          </a:bodyPr>
          <a:lstStyle/>
          <a:p>
            <a:r>
              <a:rPr lang="en-US" dirty="0"/>
              <a:t>Trailing Bunch</a:t>
            </a:r>
          </a:p>
        </p:txBody>
      </p:sp>
      <p:sp>
        <p:nvSpPr>
          <p:cNvPr id="5" name="Rectangle 4"/>
          <p:cNvSpPr/>
          <p:nvPr/>
        </p:nvSpPr>
        <p:spPr>
          <a:xfrm>
            <a:off x="8557383" y="3734196"/>
            <a:ext cx="823851" cy="646331"/>
          </a:xfrm>
          <a:prstGeom prst="rect">
            <a:avLst/>
          </a:prstGeom>
        </p:spPr>
        <p:txBody>
          <a:bodyPr wrap="none">
            <a:spAutoFit/>
          </a:bodyPr>
          <a:lstStyle/>
          <a:p>
            <a:r>
              <a:rPr lang="en-US" dirty="0"/>
              <a:t>Drive</a:t>
            </a:r>
          </a:p>
          <a:p>
            <a:r>
              <a:rPr lang="en-US" dirty="0"/>
              <a:t> Bunch</a:t>
            </a:r>
          </a:p>
        </p:txBody>
      </p:sp>
      <p:sp>
        <p:nvSpPr>
          <p:cNvPr id="6" name="Rectangle 5"/>
          <p:cNvSpPr/>
          <p:nvPr/>
        </p:nvSpPr>
        <p:spPr>
          <a:xfrm>
            <a:off x="6825608" y="4586917"/>
            <a:ext cx="877050" cy="646331"/>
          </a:xfrm>
          <a:prstGeom prst="rect">
            <a:avLst/>
          </a:prstGeom>
        </p:spPr>
        <p:txBody>
          <a:bodyPr wrap="none">
            <a:spAutoFit/>
          </a:bodyPr>
          <a:lstStyle/>
          <a:p>
            <a:r>
              <a:rPr lang="en-US" dirty="0"/>
              <a:t>Trailing</a:t>
            </a:r>
          </a:p>
          <a:p>
            <a:r>
              <a:rPr lang="en-US" dirty="0"/>
              <a:t> Bunch</a:t>
            </a:r>
          </a:p>
        </p:txBody>
      </p:sp>
      <p:cxnSp>
        <p:nvCxnSpPr>
          <p:cNvPr id="9" name="Straight Connector 8"/>
          <p:cNvCxnSpPr/>
          <p:nvPr/>
        </p:nvCxnSpPr>
        <p:spPr>
          <a:xfrm>
            <a:off x="6825609" y="3537858"/>
            <a:ext cx="3025963"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702658" y="3066143"/>
            <a:ext cx="1721482" cy="369332"/>
          </a:xfrm>
          <a:prstGeom prst="rect">
            <a:avLst/>
          </a:prstGeom>
          <a:noFill/>
        </p:spPr>
        <p:txBody>
          <a:bodyPr wrap="none" rtlCol="0">
            <a:spAutoFit/>
          </a:bodyPr>
          <a:lstStyle/>
          <a:p>
            <a:r>
              <a:rPr lang="en-US" dirty="0"/>
              <a:t>Energy Doubling</a:t>
            </a:r>
          </a:p>
        </p:txBody>
      </p:sp>
      <p:sp>
        <p:nvSpPr>
          <p:cNvPr id="7" name="TextBox 6"/>
          <p:cNvSpPr txBox="1"/>
          <p:nvPr/>
        </p:nvSpPr>
        <p:spPr>
          <a:xfrm>
            <a:off x="1981200" y="6362700"/>
            <a:ext cx="4898008" cy="369332"/>
          </a:xfrm>
          <a:prstGeom prst="rect">
            <a:avLst/>
          </a:prstGeom>
          <a:noFill/>
        </p:spPr>
        <p:txBody>
          <a:bodyPr wrap="none" rtlCol="0">
            <a:spAutoFit/>
          </a:bodyPr>
          <a:lstStyle/>
          <a:p>
            <a:r>
              <a:rPr lang="en-US" dirty="0"/>
              <a:t>Simulations by W. An UCLA, .Joshi et al. PPCF 2018</a:t>
            </a:r>
          </a:p>
        </p:txBody>
      </p:sp>
    </p:spTree>
    <p:extLst>
      <p:ext uri="{BB962C8B-B14F-4D97-AF65-F5344CB8AC3E}">
        <p14:creationId xmlns:p14="http://schemas.microsoft.com/office/powerpoint/2010/main" val="309869966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00" fill="hold"/>
                                        <p:tgtEl>
                                          <p:spTgt spid="47"/>
                                        </p:tgtEl>
                                      </p:cBhvr>
                                    </p:cmd>
                                  </p:childTnLst>
                                </p:cTn>
                              </p:par>
                            </p:childTnLst>
                          </p:cTn>
                        </p:par>
                        <p:par>
                          <p:cTn id="7" fill="hold">
                            <p:stCondLst>
                              <p:cond delay="16500"/>
                            </p:stCondLst>
                            <p:childTnLst>
                              <p:par>
                                <p:cTn id="8" presetID="1" presetClass="mediacall" presetSubtype="0" fill="hold" nodeType="afterEffect">
                                  <p:stCondLst>
                                    <p:cond delay="0"/>
                                  </p:stCondLst>
                                  <p:childTnLst>
                                    <p:cmd type="call" cmd="playFrom(0.0)">
                                      <p:cBhvr>
                                        <p:cTn id="9" dur="16500"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0" fill="hold" display="0">
                  <p:stCondLst>
                    <p:cond delay="indefinite"/>
                  </p:stCondLst>
                </p:cTn>
                <p:tgtEl>
                  <p:spTgt spid="47"/>
                </p:tgtEl>
              </p:cMediaNode>
            </p:video>
            <p:video>
              <p:cMediaNode vol="100000">
                <p:cTn id="11" fill="hold" display="0">
                  <p:stCondLst>
                    <p:cond delay="indefinite"/>
                  </p:stCondLst>
                </p:cTn>
                <p:tgtEl>
                  <p:spTgt spid="5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sldNum" sz="quarter" idx="2"/>
          </p:nvPr>
        </p:nvSpPr>
        <p:spPr>
          <a:xfrm>
            <a:off x="6011169" y="6509743"/>
            <a:ext cx="160735" cy="25896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7</a:t>
            </a:fld>
            <a:endParaRPr/>
          </a:p>
        </p:txBody>
      </p:sp>
      <p:sp>
        <p:nvSpPr>
          <p:cNvPr id="53" name="Shape 53"/>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Two-bunch PWFA</a:t>
            </a:r>
          </a:p>
        </p:txBody>
      </p:sp>
      <p:pic>
        <p:nvPicPr>
          <p:cNvPr id="54" name="emit.png"/>
          <p:cNvPicPr/>
          <p:nvPr/>
        </p:nvPicPr>
        <p:blipFill>
          <a:blip r:embed="rId2">
            <a:extLst/>
          </a:blip>
          <a:stretch>
            <a:fillRect/>
          </a:stretch>
        </p:blipFill>
        <p:spPr>
          <a:xfrm>
            <a:off x="2783937" y="1794174"/>
            <a:ext cx="6357938" cy="4573389"/>
          </a:xfrm>
          <a:prstGeom prst="rect">
            <a:avLst/>
          </a:prstGeom>
          <a:ln w="12700">
            <a:miter lim="400000"/>
          </a:ln>
        </p:spPr>
      </p:pic>
      <p:sp>
        <p:nvSpPr>
          <p:cNvPr id="55" name="Shape 55"/>
          <p:cNvSpPr/>
          <p:nvPr/>
        </p:nvSpPr>
        <p:spPr>
          <a:xfrm>
            <a:off x="2363114" y="258100"/>
            <a:ext cx="8172907" cy="1057017"/>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a:solidFill>
                  <a:srgbClr val="164F86"/>
                </a:solidFill>
              </a:defRPr>
            </a:lvl1pPr>
          </a:lstStyle>
          <a:p>
            <a:pPr lvl="0">
              <a:defRPr sz="1800">
                <a:solidFill>
                  <a:srgbClr val="000000"/>
                </a:solidFill>
              </a:defRPr>
            </a:pPr>
            <a:r>
              <a:rPr lang="en-US" sz="3200" dirty="0">
                <a:solidFill>
                  <a:srgbClr val="0000FF"/>
                </a:solidFill>
              </a:rPr>
              <a:t>Beam Matching in and out of plasma accelerator</a:t>
            </a:r>
          </a:p>
          <a:p>
            <a:pPr lvl="0">
              <a:defRPr sz="1800">
                <a:solidFill>
                  <a:srgbClr val="000000"/>
                </a:solidFill>
              </a:defRPr>
            </a:pPr>
            <a:r>
              <a:rPr lang="en-US" sz="3200" dirty="0">
                <a:solidFill>
                  <a:srgbClr val="0000FF"/>
                </a:solidFill>
              </a:rPr>
              <a:t>             And emittance preservation</a:t>
            </a:r>
            <a:endParaRPr sz="3200" dirty="0">
              <a:solidFill>
                <a:srgbClr val="0000FF"/>
              </a:solidFill>
            </a:endParaRPr>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826000" y="4481286"/>
            <a:ext cx="2559152" cy="369332"/>
          </a:xfrm>
          <a:prstGeom prst="rect">
            <a:avLst/>
          </a:prstGeom>
          <a:noFill/>
        </p:spPr>
        <p:txBody>
          <a:bodyPr wrap="none" rtlCol="0">
            <a:spAutoFit/>
          </a:bodyPr>
          <a:lstStyle/>
          <a:p>
            <a:r>
              <a:rPr lang="en-US" dirty="0"/>
              <a:t>Matched Beam in Plasma</a:t>
            </a:r>
          </a:p>
        </p:txBody>
      </p:sp>
      <p:sp>
        <p:nvSpPr>
          <p:cNvPr id="4" name="Left Brace 3"/>
          <p:cNvSpPr/>
          <p:nvPr/>
        </p:nvSpPr>
        <p:spPr>
          <a:xfrm rot="5400000">
            <a:off x="4050540" y="2789319"/>
            <a:ext cx="155448" cy="63347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720812" y="2413000"/>
            <a:ext cx="852705" cy="646331"/>
          </a:xfrm>
          <a:prstGeom prst="rect">
            <a:avLst/>
          </a:prstGeom>
          <a:noFill/>
        </p:spPr>
        <p:txBody>
          <a:bodyPr wrap="none" rtlCol="0">
            <a:spAutoFit/>
          </a:bodyPr>
          <a:lstStyle/>
          <a:p>
            <a:r>
              <a:rPr lang="en-US" dirty="0"/>
              <a:t>Plasma</a:t>
            </a:r>
          </a:p>
          <a:p>
            <a:r>
              <a:rPr lang="en-US" dirty="0"/>
              <a:t> Ramp</a:t>
            </a:r>
          </a:p>
        </p:txBody>
      </p:sp>
      <p:sp>
        <p:nvSpPr>
          <p:cNvPr id="3" name="TextBox 2"/>
          <p:cNvSpPr txBox="1"/>
          <p:nvPr/>
        </p:nvSpPr>
        <p:spPr>
          <a:xfrm>
            <a:off x="4666932" y="6509743"/>
            <a:ext cx="3161571" cy="369332"/>
          </a:xfrm>
          <a:prstGeom prst="rect">
            <a:avLst/>
          </a:prstGeom>
          <a:noFill/>
        </p:spPr>
        <p:txBody>
          <a:bodyPr wrap="none" rtlCol="0">
            <a:spAutoFit/>
          </a:bodyPr>
          <a:lstStyle/>
          <a:p>
            <a:r>
              <a:rPr lang="en-US" dirty="0"/>
              <a:t>Simulation Results: </a:t>
            </a:r>
            <a:r>
              <a:rPr lang="en-US" dirty="0" err="1"/>
              <a:t>Weiming</a:t>
            </a:r>
            <a:r>
              <a:rPr lang="en-US" dirty="0"/>
              <a:t> An</a:t>
            </a:r>
          </a:p>
        </p:txBody>
      </p:sp>
    </p:spTree>
    <p:extLst>
      <p:ext uri="{BB962C8B-B14F-4D97-AF65-F5344CB8AC3E}">
        <p14:creationId xmlns:p14="http://schemas.microsoft.com/office/powerpoint/2010/main" val="4091134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6BF0-A70A-7845-A65F-84BDA364EDCE}"/>
              </a:ext>
            </a:extLst>
          </p:cNvPr>
          <p:cNvSpPr>
            <a:spLocks noGrp="1"/>
          </p:cNvSpPr>
          <p:nvPr>
            <p:ph type="title"/>
          </p:nvPr>
        </p:nvSpPr>
        <p:spPr/>
        <p:txBody>
          <a:bodyPr/>
          <a:lstStyle/>
          <a:p>
            <a:r>
              <a:rPr lang="en-US" dirty="0">
                <a:solidFill>
                  <a:srgbClr val="0070C0"/>
                </a:solidFill>
              </a:rPr>
              <a:t>Beam Parameters for Single Bunch </a:t>
            </a:r>
            <a:r>
              <a:rPr lang="en-US" dirty="0" err="1">
                <a:solidFill>
                  <a:srgbClr val="0070C0"/>
                </a:solidFill>
              </a:rPr>
              <a:t>Expt</a:t>
            </a:r>
            <a:r>
              <a:rPr lang="en-US" dirty="0">
                <a:solidFill>
                  <a:srgbClr val="0070C0"/>
                </a:solidFill>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F9246-3748-6D46-B02E-F063E6210BB4}"/>
                  </a:ext>
                </a:extLst>
              </p:cNvPr>
              <p:cNvSpPr>
                <a:spLocks noGrp="1"/>
              </p:cNvSpPr>
              <p:nvPr>
                <p:ph idx="1"/>
              </p:nvPr>
            </p:nvSpPr>
            <p:spPr/>
            <p:txBody>
              <a:bodyPr/>
              <a:lstStyle/>
              <a:p>
                <a:r>
                  <a:rPr lang="en-US" dirty="0"/>
                  <a:t>Beam charge 600-700 pc, 2nC</a:t>
                </a:r>
              </a:p>
              <a:p>
                <a:r>
                  <a:rPr lang="en-US" dirty="0"/>
                  <a:t>Emittance 20 </a:t>
                </a:r>
                <a14:m>
                  <m:oMath xmlns:m="http://schemas.openxmlformats.org/officeDocument/2006/math">
                    <m:r>
                      <a:rPr lang="en-US" b="0" i="1" smtClean="0">
                        <a:latin typeface="Cambria Math" panose="02040503050406030204" pitchFamily="18" charset="0"/>
                        <a:ea typeface="Cambria Math" panose="02040503050406030204" pitchFamily="18" charset="0"/>
                      </a:rPr>
                      <m:t>𝜇</m:t>
                    </m:r>
                  </m:oMath>
                </a14:m>
                <a:r>
                  <a:rPr lang="en-US" dirty="0"/>
                  <a:t>m</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a14:m>
                <a:endParaRPr lang="en-US" dirty="0"/>
              </a:p>
              <a:p>
                <a:r>
                  <a:rPr lang="en-US" dirty="0"/>
                  <a:t>How small can we focus the beam without damaging the Be foil?</a:t>
                </a:r>
              </a:p>
              <a:p>
                <a:endParaRPr lang="en-US" dirty="0"/>
              </a:p>
              <a:p>
                <a:pPr marL="0" indent="0">
                  <a:buNone/>
                </a:pPr>
                <a:r>
                  <a:rPr lang="en-US" dirty="0"/>
                  <a:t>We need a peak current of 6-7 kA to ionize a Li filament (C. O’Connell’s PRSTAB) and see a </a:t>
                </a:r>
                <a:r>
                  <a:rPr lang="en-US" dirty="0" err="1"/>
                  <a:t>wisker</a:t>
                </a:r>
                <a:r>
                  <a:rPr lang="en-US" dirty="0"/>
                  <a:t> of energy loss, 10 KA to produce a wake (E167 I. Blumenfeld Nature ) and &gt; 15 kA to get a non-evolving , robust (reproducible) wake (E200).</a:t>
                </a:r>
              </a:p>
            </p:txBody>
          </p:sp>
        </mc:Choice>
        <mc:Fallback xmlns="">
          <p:sp>
            <p:nvSpPr>
              <p:cNvPr id="3" name="Content Placeholder 2">
                <a:extLst>
                  <a:ext uri="{FF2B5EF4-FFF2-40B4-BE49-F238E27FC236}">
                    <a16:creationId xmlns:a16="http://schemas.microsoft.com/office/drawing/2014/main" id="{0BBF9246-3748-6D46-B02E-F063E6210BB4}"/>
                  </a:ext>
                </a:extLst>
              </p:cNvPr>
              <p:cNvSpPr>
                <a:spLocks noGrp="1" noRot="1" noChangeAspect="1" noMove="1" noResize="1" noEditPoints="1" noAdjustHandles="1" noChangeArrowheads="1" noChangeShapeType="1" noTextEdit="1"/>
              </p:cNvSpPr>
              <p:nvPr>
                <p:ph idx="1"/>
              </p:nvPr>
            </p:nvSpPr>
            <p:spPr>
              <a:blipFill>
                <a:blip r:embed="rId2"/>
                <a:stretch>
                  <a:fillRect l="-1086" t="-2632" r="-362"/>
                </a:stretch>
              </a:blipFill>
            </p:spPr>
            <p:txBody>
              <a:bodyPr/>
              <a:lstStyle/>
              <a:p>
                <a:r>
                  <a:rPr lang="en-US">
                    <a:noFill/>
                  </a:rPr>
                  <a:t> </a:t>
                </a:r>
              </a:p>
            </p:txBody>
          </p:sp>
        </mc:Fallback>
      </mc:AlternateContent>
      <p:pic>
        <p:nvPicPr>
          <p:cNvPr id="4" name="Picture 10">
            <a:extLst>
              <a:ext uri="{FF2B5EF4-FFF2-40B4-BE49-F238E27FC236}">
                <a16:creationId xmlns:a16="http://schemas.microsoft.com/office/drawing/2014/main" id="{96A05AF0-1B94-B748-8505-DC295083DC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0686" y="6362700"/>
            <a:ext cx="1321914" cy="42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90B424B5-B453-0A42-8F1C-60E24BDAE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81201"/>
            <a:ext cx="4652963" cy="426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395" name="Text Box 3">
            <a:extLst>
              <a:ext uri="{FF2B5EF4-FFF2-40B4-BE49-F238E27FC236}">
                <a16:creationId xmlns:a16="http://schemas.microsoft.com/office/drawing/2014/main" id="{73C9FF50-7A9E-DF4E-8300-B9C244F1C3F5}"/>
              </a:ext>
            </a:extLst>
          </p:cNvPr>
          <p:cNvSpPr txBox="1">
            <a:spLocks noChangeArrowheads="1"/>
          </p:cNvSpPr>
          <p:nvPr/>
        </p:nvSpPr>
        <p:spPr bwMode="auto">
          <a:xfrm>
            <a:off x="3925750" y="487364"/>
            <a:ext cx="442781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200" dirty="0">
                <a:solidFill>
                  <a:srgbClr val="0000FF"/>
                </a:solidFill>
                <a:latin typeface="Times" charset="0"/>
                <a:ea typeface="ＭＳ Ｐゴシック" charset="0"/>
              </a:rPr>
              <a:t>B</a:t>
            </a:r>
            <a:r>
              <a:rPr lang="en-US" sz="2800" dirty="0">
                <a:solidFill>
                  <a:srgbClr val="0000FF"/>
                </a:solidFill>
                <a:latin typeface="Times" charset="0"/>
                <a:ea typeface="ＭＳ Ｐゴシック" charset="0"/>
              </a:rPr>
              <a:t>EAM-</a:t>
            </a:r>
            <a:r>
              <a:rPr lang="en-US" sz="3200" dirty="0">
                <a:solidFill>
                  <a:srgbClr val="0000FF"/>
                </a:solidFill>
                <a:latin typeface="Times" charset="0"/>
                <a:ea typeface="ＭＳ Ｐゴシック" charset="0"/>
              </a:rPr>
              <a:t>I</a:t>
            </a:r>
            <a:r>
              <a:rPr lang="en-US" sz="2800" dirty="0">
                <a:solidFill>
                  <a:srgbClr val="0000FF"/>
                </a:solidFill>
                <a:latin typeface="Times" charset="0"/>
                <a:ea typeface="ＭＳ Ｐゴシック" charset="0"/>
              </a:rPr>
              <a:t>ONIZED </a:t>
            </a:r>
            <a:r>
              <a:rPr lang="en-US" sz="3200" dirty="0">
                <a:solidFill>
                  <a:srgbClr val="0000FF"/>
                </a:solidFill>
                <a:latin typeface="Times" charset="0"/>
                <a:ea typeface="ＭＳ Ｐゴシック" charset="0"/>
              </a:rPr>
              <a:t>P</a:t>
            </a:r>
            <a:r>
              <a:rPr lang="en-US" sz="2800" dirty="0">
                <a:solidFill>
                  <a:srgbClr val="0000FF"/>
                </a:solidFill>
                <a:latin typeface="Times" charset="0"/>
                <a:ea typeface="ＭＳ Ｐゴシック" charset="0"/>
              </a:rPr>
              <a:t>LASMA</a:t>
            </a:r>
            <a:endParaRPr lang="en-US" dirty="0">
              <a:solidFill>
                <a:srgbClr val="FF0000"/>
              </a:solidFill>
              <a:latin typeface="Times" charset="0"/>
              <a:ea typeface="ＭＳ Ｐゴシック" charset="0"/>
            </a:endParaRPr>
          </a:p>
        </p:txBody>
      </p:sp>
      <p:sp>
        <p:nvSpPr>
          <p:cNvPr id="59396" name="Text Box 4">
            <a:extLst>
              <a:ext uri="{FF2B5EF4-FFF2-40B4-BE49-F238E27FC236}">
                <a16:creationId xmlns:a16="http://schemas.microsoft.com/office/drawing/2014/main" id="{172E9F6B-83D1-AC45-945F-CEF77189AC65}"/>
              </a:ext>
            </a:extLst>
          </p:cNvPr>
          <p:cNvSpPr txBox="1">
            <a:spLocks noChangeArrowheads="1"/>
          </p:cNvSpPr>
          <p:nvPr/>
        </p:nvSpPr>
        <p:spPr bwMode="auto">
          <a:xfrm>
            <a:off x="1404937" y="1476226"/>
            <a:ext cx="90789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600">
                <a:solidFill>
                  <a:schemeClr val="tx1"/>
                </a:solidFill>
                <a:latin typeface="Times" pitchFamily="2" charset="0"/>
                <a:ea typeface="ＭＳ Ｐゴシック" panose="020B0600070205080204" pitchFamily="34" charset="-128"/>
              </a:defRPr>
            </a:lvl1pPr>
            <a:lvl2pPr marL="742950" indent="-285750">
              <a:defRPr sz="3600">
                <a:solidFill>
                  <a:schemeClr val="tx1"/>
                </a:solidFill>
                <a:latin typeface="Times" pitchFamily="2" charset="0"/>
                <a:ea typeface="ＭＳ Ｐゴシック" panose="020B0600070205080204" pitchFamily="34" charset="-128"/>
              </a:defRPr>
            </a:lvl2pPr>
            <a:lvl3pPr marL="1143000" indent="-228600">
              <a:defRPr sz="3600">
                <a:solidFill>
                  <a:schemeClr val="tx1"/>
                </a:solidFill>
                <a:latin typeface="Times" pitchFamily="2" charset="0"/>
                <a:ea typeface="ＭＳ Ｐゴシック" panose="020B0600070205080204" pitchFamily="34" charset="-128"/>
              </a:defRPr>
            </a:lvl3pPr>
            <a:lvl4pPr marL="1600200" indent="-228600">
              <a:defRPr sz="3600">
                <a:solidFill>
                  <a:schemeClr val="tx1"/>
                </a:solidFill>
                <a:latin typeface="Times" pitchFamily="2" charset="0"/>
                <a:ea typeface="ＭＳ Ｐゴシック" panose="020B0600070205080204" pitchFamily="34" charset="-128"/>
              </a:defRPr>
            </a:lvl4pPr>
            <a:lvl5pPr marL="2057400" indent="-228600">
              <a:defRPr sz="36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9pPr>
          </a:lstStyle>
          <a:p>
            <a:r>
              <a:rPr lang="en-US" altLang="en-US" sz="2400" dirty="0">
                <a:solidFill>
                  <a:srgbClr val="FF0000"/>
                </a:solidFill>
              </a:rPr>
              <a:t>• </a:t>
            </a:r>
            <a:r>
              <a:rPr lang="en-US" altLang="en-US" sz="2400" dirty="0"/>
              <a:t>Short bunch, </a:t>
            </a:r>
            <a:r>
              <a:rPr lang="en-US" altLang="en-US" sz="2400" i="1" dirty="0"/>
              <a:t>E</a:t>
            </a:r>
            <a:r>
              <a:rPr lang="en-US" altLang="en-US" sz="2400" i="1" baseline="-25000" dirty="0"/>
              <a:t>r</a:t>
            </a:r>
            <a:r>
              <a:rPr lang="en-US" altLang="en-US" sz="2400" i="1" dirty="0"/>
              <a:t>≈5.2</a:t>
            </a:r>
            <a:r>
              <a:rPr lang="en-US" altLang="en-US" sz="2000" dirty="0">
                <a:latin typeface="Symbol" pitchFamily="2" charset="2"/>
              </a:rPr>
              <a:t></a:t>
            </a:r>
            <a:r>
              <a:rPr lang="en-US" altLang="en-US" sz="2400" i="1" dirty="0"/>
              <a:t>10</a:t>
            </a:r>
            <a:r>
              <a:rPr lang="en-US" altLang="en-US" sz="2400" i="1" baseline="30000" dirty="0"/>
              <a:t>-19</a:t>
            </a:r>
            <a:r>
              <a:rPr lang="en-US" altLang="en-US" sz="2400" i="1" dirty="0"/>
              <a:t>N/</a:t>
            </a:r>
            <a:r>
              <a:rPr lang="en-US" altLang="en-US" sz="2400" i="1" dirty="0" err="1">
                <a:latin typeface="Symbol" pitchFamily="2" charset="2"/>
              </a:rPr>
              <a:t>s</a:t>
            </a:r>
            <a:r>
              <a:rPr lang="en-US" altLang="en-US" sz="2400" i="1" baseline="-25000" dirty="0" err="1"/>
              <a:t>z</a:t>
            </a:r>
            <a:r>
              <a:rPr lang="en-US" altLang="en-US" sz="2400" i="1" baseline="-25000" dirty="0"/>
              <a:t> </a:t>
            </a:r>
            <a:r>
              <a:rPr lang="en-US" altLang="en-US" sz="2400" i="1" dirty="0" err="1">
                <a:latin typeface="Symbol" pitchFamily="2" charset="2"/>
              </a:rPr>
              <a:t>s</a:t>
            </a:r>
            <a:r>
              <a:rPr lang="en-US" altLang="en-US" sz="2400" i="1" baseline="-25000" dirty="0" err="1"/>
              <a:t>r</a:t>
            </a:r>
            <a:r>
              <a:rPr lang="en-US" altLang="en-US" sz="2400" i="1" baseline="-25000" dirty="0"/>
              <a:t> </a:t>
            </a:r>
            <a:r>
              <a:rPr lang="en-US" altLang="en-US" sz="2400" i="1" baseline="30000" dirty="0"/>
              <a:t> </a:t>
            </a:r>
            <a:r>
              <a:rPr lang="en-US" altLang="en-US" sz="2400" i="1" dirty="0"/>
              <a:t>(GV/m) </a:t>
            </a:r>
            <a:r>
              <a:rPr lang="en-US" altLang="en-US" sz="2400" dirty="0"/>
              <a:t>&gt; tunneling field </a:t>
            </a:r>
            <a:r>
              <a:rPr lang="en-US" altLang="en-US" sz="1800" dirty="0"/>
              <a:t>(</a:t>
            </a:r>
            <a:r>
              <a:rPr lang="en-US" altLang="en-US" sz="1800" dirty="0" err="1"/>
              <a:t>Kyldish</a:t>
            </a:r>
            <a:r>
              <a:rPr lang="en-US" altLang="en-US" sz="1800" dirty="0"/>
              <a:t>, ADK)</a:t>
            </a:r>
          </a:p>
        </p:txBody>
      </p:sp>
      <p:pic>
        <p:nvPicPr>
          <p:cNvPr id="46084" name="Picture 5">
            <a:extLst>
              <a:ext uri="{FF2B5EF4-FFF2-40B4-BE49-F238E27FC236}">
                <a16:creationId xmlns:a16="http://schemas.microsoft.com/office/drawing/2014/main" id="{C7148B04-915A-4F4A-867F-76C3F7420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90814"/>
            <a:ext cx="43878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6">
            <a:extLst>
              <a:ext uri="{FF2B5EF4-FFF2-40B4-BE49-F238E27FC236}">
                <a16:creationId xmlns:a16="http://schemas.microsoft.com/office/drawing/2014/main" id="{26004AFD-FCD2-3340-AE05-77A6FD150D07}"/>
              </a:ext>
            </a:extLst>
          </p:cNvPr>
          <p:cNvSpPr txBox="1">
            <a:spLocks noChangeArrowheads="1"/>
          </p:cNvSpPr>
          <p:nvPr/>
        </p:nvSpPr>
        <p:spPr bwMode="auto">
          <a:xfrm>
            <a:off x="6869113" y="2193925"/>
            <a:ext cx="330090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600">
                <a:solidFill>
                  <a:schemeClr val="tx1"/>
                </a:solidFill>
                <a:latin typeface="Times" pitchFamily="2" charset="0"/>
                <a:ea typeface="ＭＳ Ｐゴシック" panose="020B0600070205080204" pitchFamily="34" charset="-128"/>
              </a:defRPr>
            </a:lvl1pPr>
            <a:lvl2pPr marL="742950" indent="-285750">
              <a:defRPr sz="3600">
                <a:solidFill>
                  <a:schemeClr val="tx1"/>
                </a:solidFill>
                <a:latin typeface="Times" pitchFamily="2" charset="0"/>
                <a:ea typeface="ＭＳ Ｐゴシック" panose="020B0600070205080204" pitchFamily="34" charset="-128"/>
              </a:defRPr>
            </a:lvl2pPr>
            <a:lvl3pPr marL="1143000" indent="-228600">
              <a:defRPr sz="3600">
                <a:solidFill>
                  <a:schemeClr val="tx1"/>
                </a:solidFill>
                <a:latin typeface="Times" pitchFamily="2" charset="0"/>
                <a:ea typeface="ＭＳ Ｐゴシック" panose="020B0600070205080204" pitchFamily="34" charset="-128"/>
              </a:defRPr>
            </a:lvl3pPr>
            <a:lvl4pPr marL="1600200" indent="-228600">
              <a:defRPr sz="3600">
                <a:solidFill>
                  <a:schemeClr val="tx1"/>
                </a:solidFill>
                <a:latin typeface="Times" pitchFamily="2" charset="0"/>
                <a:ea typeface="ＭＳ Ｐゴシック" panose="020B0600070205080204" pitchFamily="34" charset="-128"/>
              </a:defRPr>
            </a:lvl4pPr>
            <a:lvl5pPr marL="2057400" indent="-228600">
              <a:defRPr sz="36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Times" pitchFamily="2" charset="0"/>
                <a:ea typeface="ＭＳ Ｐゴシック" panose="020B0600070205080204" pitchFamily="34" charset="-128"/>
              </a:defRPr>
            </a:lvl9pPr>
          </a:lstStyle>
          <a:p>
            <a:r>
              <a:rPr lang="en-US" altLang="en-US" sz="2000" i="1"/>
              <a:t>N</a:t>
            </a:r>
            <a:r>
              <a:rPr lang="en-US" altLang="en-US" sz="2000"/>
              <a:t>=10</a:t>
            </a:r>
            <a:r>
              <a:rPr lang="en-US" altLang="en-US" sz="2000" baseline="30000"/>
              <a:t>10</a:t>
            </a:r>
            <a:r>
              <a:rPr lang="en-US" altLang="en-US" sz="2000"/>
              <a:t> e</a:t>
            </a:r>
            <a:r>
              <a:rPr lang="en-US" altLang="en-US" sz="2000" baseline="30000"/>
              <a:t>-</a:t>
            </a:r>
            <a:r>
              <a:rPr lang="en-US" altLang="en-US" sz="2000"/>
              <a:t>, </a:t>
            </a:r>
            <a:r>
              <a:rPr lang="en-US" altLang="en-US" sz="2000" i="1">
                <a:latin typeface="Symbol" pitchFamily="2" charset="2"/>
              </a:rPr>
              <a:t>s</a:t>
            </a:r>
            <a:r>
              <a:rPr lang="en-US" altLang="en-US" sz="2000" i="1" baseline="-25000"/>
              <a:t>z</a:t>
            </a:r>
            <a:r>
              <a:rPr lang="en-US" altLang="en-US" sz="2000" i="1"/>
              <a:t>=</a:t>
            </a:r>
            <a:r>
              <a:rPr lang="en-US" altLang="en-US" sz="2000" i="1">
                <a:latin typeface="Symbol" pitchFamily="2" charset="2"/>
              </a:rPr>
              <a:t>s</a:t>
            </a:r>
            <a:r>
              <a:rPr lang="en-US" altLang="en-US" sz="2000" i="1" baseline="-25000"/>
              <a:t>r</a:t>
            </a:r>
            <a:r>
              <a:rPr lang="en-US" altLang="en-US" sz="2000" i="1"/>
              <a:t>=</a:t>
            </a:r>
            <a:r>
              <a:rPr lang="en-US" altLang="en-US" sz="2000"/>
              <a:t>20 µm in Li</a:t>
            </a:r>
            <a:endParaRPr lang="en-US" altLang="en-US" sz="2400"/>
          </a:p>
        </p:txBody>
      </p:sp>
      <p:sp>
        <p:nvSpPr>
          <p:cNvPr id="59399" name="Text Box 7">
            <a:extLst>
              <a:ext uri="{FF2B5EF4-FFF2-40B4-BE49-F238E27FC236}">
                <a16:creationId xmlns:a16="http://schemas.microsoft.com/office/drawing/2014/main" id="{126BA1FD-4FF1-EF4D-A6CE-54FA0A7A2F6D}"/>
              </a:ext>
            </a:extLst>
          </p:cNvPr>
          <p:cNvSpPr txBox="1">
            <a:spLocks noChangeArrowheads="1"/>
          </p:cNvSpPr>
          <p:nvPr/>
        </p:nvSpPr>
        <p:spPr bwMode="auto">
          <a:xfrm>
            <a:off x="2514600" y="2117726"/>
            <a:ext cx="31765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charset="0"/>
                <a:ea typeface="ＭＳ Ｐゴシック" charset="0"/>
              </a:rPr>
              <a:t>Lithium vapor pressure curve</a:t>
            </a:r>
            <a:endParaRPr lang="en-US" sz="2400">
              <a:latin typeface="Times" charset="0"/>
              <a:ea typeface="ＭＳ Ｐゴシック" charset="0"/>
            </a:endParaRPr>
          </a:p>
        </p:txBody>
      </p:sp>
      <p:sp>
        <p:nvSpPr>
          <p:cNvPr id="59403" name="Text Box 11">
            <a:extLst>
              <a:ext uri="{FF2B5EF4-FFF2-40B4-BE49-F238E27FC236}">
                <a16:creationId xmlns:a16="http://schemas.microsoft.com/office/drawing/2014/main" id="{A0FFF8C5-ECAD-AD4F-B057-BB15166B5FDF}"/>
              </a:ext>
            </a:extLst>
          </p:cNvPr>
          <p:cNvSpPr txBox="1">
            <a:spLocks noChangeArrowheads="1"/>
          </p:cNvSpPr>
          <p:nvPr/>
        </p:nvSpPr>
        <p:spPr bwMode="auto">
          <a:xfrm>
            <a:off x="1447800" y="6653213"/>
            <a:ext cx="6604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i="1">
                <a:latin typeface="Helvetica" charset="0"/>
                <a:ea typeface="ＭＳ Ｐゴシック" charset="0"/>
              </a:rPr>
              <a:t>P. Muggli</a:t>
            </a:r>
            <a:endParaRPr lang="en-US" sz="1200" i="1">
              <a:latin typeface="Times" charset="0"/>
              <a:ea typeface="ＭＳ Ｐゴシック" charset="0"/>
            </a:endParaRPr>
          </a:p>
        </p:txBody>
      </p:sp>
      <p:grpSp>
        <p:nvGrpSpPr>
          <p:cNvPr id="46088" name="Group 12">
            <a:extLst>
              <a:ext uri="{FF2B5EF4-FFF2-40B4-BE49-F238E27FC236}">
                <a16:creationId xmlns:a16="http://schemas.microsoft.com/office/drawing/2014/main" id="{4FAC4598-196C-2B4A-B32B-F90892CE98A7}"/>
              </a:ext>
            </a:extLst>
          </p:cNvPr>
          <p:cNvGrpSpPr>
            <a:grpSpLocks noChangeAspect="1"/>
          </p:cNvGrpSpPr>
          <p:nvPr/>
        </p:nvGrpSpPr>
        <p:grpSpPr bwMode="auto">
          <a:xfrm>
            <a:off x="9650413" y="25400"/>
            <a:ext cx="1041400" cy="1035050"/>
            <a:chOff x="2496" y="1776"/>
            <a:chExt cx="773" cy="768"/>
          </a:xfrm>
        </p:grpSpPr>
        <p:pic>
          <p:nvPicPr>
            <p:cNvPr id="46091" name="Picture 13">
              <a:extLst>
                <a:ext uri="{FF2B5EF4-FFF2-40B4-BE49-F238E27FC236}">
                  <a16:creationId xmlns:a16="http://schemas.microsoft.com/office/drawing/2014/main" id="{6FED742D-1D33-A648-8683-EB226E48C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1776"/>
              <a:ext cx="773"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Rectangle 14">
              <a:extLst>
                <a:ext uri="{FF2B5EF4-FFF2-40B4-BE49-F238E27FC236}">
                  <a16:creationId xmlns:a16="http://schemas.microsoft.com/office/drawing/2014/main" id="{4D5B021B-8E5C-E942-A6E3-A2112940EC72}"/>
                </a:ext>
              </a:extLst>
            </p:cNvPr>
            <p:cNvSpPr>
              <a:spLocks noChangeAspect="1" noChangeArrowheads="1"/>
            </p:cNvSpPr>
            <p:nvPr/>
          </p:nvSpPr>
          <p:spPr bwMode="auto">
            <a:xfrm>
              <a:off x="2496" y="1776"/>
              <a:ext cx="768" cy="768"/>
            </a:xfrm>
            <a:prstGeom prst="rect">
              <a:avLst/>
            </a:prstGeom>
            <a:noFill/>
            <a:ln w="762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grpSp>
      <p:sp>
        <p:nvSpPr>
          <p:cNvPr id="59408" name="Rectangle 16">
            <a:extLst>
              <a:ext uri="{FF2B5EF4-FFF2-40B4-BE49-F238E27FC236}">
                <a16:creationId xmlns:a16="http://schemas.microsoft.com/office/drawing/2014/main" id="{C71E10CF-6FED-5B43-B271-FF95EEA09A3A}"/>
              </a:ext>
            </a:extLst>
          </p:cNvPr>
          <p:cNvSpPr>
            <a:spLocks noChangeArrowheads="1"/>
          </p:cNvSpPr>
          <p:nvPr/>
        </p:nvSpPr>
        <p:spPr bwMode="auto">
          <a:xfrm>
            <a:off x="5843588" y="6430963"/>
            <a:ext cx="2330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charset="0"/>
                <a:ea typeface="ＭＳ Ｐゴシック" charset="0"/>
              </a:rPr>
              <a:t>D.Bruhwiler et.al.PoP</a:t>
            </a:r>
            <a:endParaRPr lang="en-US">
              <a:latin typeface="Times" charset="0"/>
              <a:ea typeface="ＭＳ Ｐゴシック" charset="0"/>
            </a:endParaRPr>
          </a:p>
        </p:txBody>
      </p:sp>
    </p:spTree>
    <p:extLst>
      <p:ext uri="{BB962C8B-B14F-4D97-AF65-F5344CB8AC3E}">
        <p14:creationId xmlns:p14="http://schemas.microsoft.com/office/powerpoint/2010/main" val="10057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692</Words>
  <Application>Microsoft Macintosh PowerPoint</Application>
  <PresentationFormat>Widescreen</PresentationFormat>
  <Paragraphs>87</Paragraphs>
  <Slides>12</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Arial</vt:lpstr>
      <vt:lpstr>Calibri</vt:lpstr>
      <vt:lpstr>Calibri Light</vt:lpstr>
      <vt:lpstr>Cambria Math</vt:lpstr>
      <vt:lpstr>Helvetica</vt:lpstr>
      <vt:lpstr>Symbol</vt:lpstr>
      <vt:lpstr>Times</vt:lpstr>
      <vt:lpstr>Office Theme</vt:lpstr>
      <vt:lpstr>What Physics can we get from single bunch FACET II first run?</vt:lpstr>
      <vt:lpstr>FACET II PAC (ZOOM) Meeting OCT 26-29th 2020 </vt:lpstr>
      <vt:lpstr>1.1: What are the science goals: definition of success and target time for each goal</vt:lpstr>
      <vt:lpstr>Experimental readiness </vt:lpstr>
      <vt:lpstr> Ideal Beam Parameters Used in our PPCF paper Energy Doubling (10-20+ GeV) with &lt;1% Energy Spread ,Pump Depletion and &gt; 40%  Pump to trailing bunch energy transfer efficiency </vt:lpstr>
      <vt:lpstr>Two-bunch PWFA</vt:lpstr>
      <vt:lpstr>Two-bunch PWFA</vt:lpstr>
      <vt:lpstr>Beam Parameters for Single Bunch Expt </vt:lpstr>
      <vt:lpstr>PowerPoint Presentation</vt:lpstr>
      <vt:lpstr>If the Be foil survives the beam tightly focused from the top to the bottom of the upramp</vt:lpstr>
      <vt:lpstr>If the Be foil does not survive the beam tightly focused from the top to the bottom of the upramp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Physics can we get from single bunch FACET II first run?</dc:title>
  <dc:creator>Microsoft Office User</dc:creator>
  <cp:lastModifiedBy>Microsoft Office User</cp:lastModifiedBy>
  <cp:revision>21</cp:revision>
  <dcterms:created xsi:type="dcterms:W3CDTF">2022-04-24T22:30:46Z</dcterms:created>
  <dcterms:modified xsi:type="dcterms:W3CDTF">2022-05-02T18:01:12Z</dcterms:modified>
</cp:coreProperties>
</file>