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5" r:id="rId4"/>
    <p:sldId id="268" r:id="rId5"/>
    <p:sldId id="271" r:id="rId6"/>
    <p:sldId id="282" r:id="rId7"/>
    <p:sldId id="281" r:id="rId8"/>
    <p:sldId id="270" r:id="rId9"/>
    <p:sldId id="277" r:id="rId10"/>
    <p:sldId id="280" r:id="rId11"/>
    <p:sldId id="284" r:id="rId12"/>
    <p:sldId id="263" r:id="rId13"/>
    <p:sldId id="267" r:id="rId14"/>
    <p:sldId id="287" r:id="rId15"/>
    <p:sldId id="279" r:id="rId16"/>
    <p:sldId id="272" r:id="rId17"/>
    <p:sldId id="274" r:id="rId18"/>
    <p:sldId id="275" r:id="rId19"/>
    <p:sldId id="283" r:id="rId20"/>
    <p:sldId id="286" r:id="rId21"/>
    <p:sldId id="273" r:id="rId22"/>
    <p:sldId id="257" r:id="rId23"/>
    <p:sldId id="28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7" roundtripDataSignature="AMtx7mhDLlLa8V/hsqZ4Gf4Cs73tt0g/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D3EF0-8B05-466C-B7F5-D1F1E7DA98B0}" v="4165" dt="2021-11-22T19:13:12.776"/>
    <p1510:client id="{DACABE17-8D60-3E2E-D7C0-A453A9CBB6D8}" v="228" dt="2021-11-22T18:19:30.242"/>
  </p1510:revLst>
</p1510:revInfo>
</file>

<file path=ppt/tableStyles.xml><?xml version="1.0" encoding="utf-8"?>
<a:tblStyleLst xmlns:a="http://schemas.openxmlformats.org/drawingml/2006/main" def="{5A59037E-F8A8-4C51-A106-4397282D7BA0}">
  <a:tblStyle styleId="{5A59037E-F8A8-4C51-A106-4397282D7B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FAF8C-D470-4A37-9D82-89DF06680B6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444EF07-F7BC-48CA-8640-D4A819B4AF9C}">
      <dgm:prSet phldrT="[Text]" custT="1"/>
      <dgm:spPr/>
      <dgm:t>
        <a:bodyPr/>
        <a:lstStyle/>
        <a:p>
          <a:r>
            <a:rPr lang="en-US" sz="900" b="0" dirty="0"/>
            <a:t>Prioritization</a:t>
          </a:r>
        </a:p>
      </dgm:t>
    </dgm:pt>
    <dgm:pt modelId="{ECD29475-C758-40A4-8AD6-607FF8612829}" type="parTrans" cxnId="{B77856FB-3C3F-4C84-BC3A-36DAFA315E98}">
      <dgm:prSet/>
      <dgm:spPr/>
      <dgm:t>
        <a:bodyPr/>
        <a:lstStyle/>
        <a:p>
          <a:endParaRPr lang="en-US"/>
        </a:p>
      </dgm:t>
    </dgm:pt>
    <dgm:pt modelId="{A7469CE8-6FA8-4095-BF3E-98508A9D45A0}" type="sibTrans" cxnId="{B77856FB-3C3F-4C84-BC3A-36DAFA315E98}">
      <dgm:prSet/>
      <dgm:spPr/>
      <dgm:t>
        <a:bodyPr/>
        <a:lstStyle/>
        <a:p>
          <a:endParaRPr lang="en-US"/>
        </a:p>
      </dgm:t>
    </dgm:pt>
    <dgm:pt modelId="{D5E15D97-0B73-4802-930D-BD742C09EA5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000" b="1"/>
            <a:t>Outreach</a:t>
          </a:r>
          <a:endParaRPr lang="en-US" sz="1000"/>
        </a:p>
      </dgm:t>
    </dgm:pt>
    <dgm:pt modelId="{FDD638C6-AD6E-4E54-B796-CF1101E8A9B8}" type="parTrans" cxnId="{887D27A4-76EF-47E3-B981-AD0544B85B55}">
      <dgm:prSet/>
      <dgm:spPr/>
      <dgm:t>
        <a:bodyPr/>
        <a:lstStyle/>
        <a:p>
          <a:endParaRPr lang="en-US"/>
        </a:p>
      </dgm:t>
    </dgm:pt>
    <dgm:pt modelId="{4CAEA9EE-005B-401A-99E8-3F2D849F9886}" type="sibTrans" cxnId="{887D27A4-76EF-47E3-B981-AD0544B85B55}">
      <dgm:prSet/>
      <dgm:spPr/>
      <dgm:t>
        <a:bodyPr/>
        <a:lstStyle/>
        <a:p>
          <a:endParaRPr lang="en-US"/>
        </a:p>
      </dgm:t>
    </dgm:pt>
    <dgm:pt modelId="{553E7A58-AE5C-4E51-B428-0709EC0F9255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800"/>
            <a:t>Synergy</a:t>
          </a:r>
          <a:r>
            <a:rPr lang="en-US" sz="500"/>
            <a:t> with transformative fields</a:t>
          </a:r>
        </a:p>
      </dgm:t>
    </dgm:pt>
    <dgm:pt modelId="{6ABB4229-3C26-4754-A5D7-B2C65C5C46F9}" type="parTrans" cxnId="{B8D5A5EE-C5A8-4355-974A-DD74C6D04CC8}">
      <dgm:prSet/>
      <dgm:spPr/>
      <dgm:t>
        <a:bodyPr/>
        <a:lstStyle/>
        <a:p>
          <a:endParaRPr lang="en-US"/>
        </a:p>
      </dgm:t>
    </dgm:pt>
    <dgm:pt modelId="{714229C8-63D7-4C2B-9CF7-DC666F7D15F7}" type="sibTrans" cxnId="{B8D5A5EE-C5A8-4355-974A-DD74C6D04CC8}">
      <dgm:prSet/>
      <dgm:spPr/>
      <dgm:t>
        <a:bodyPr/>
        <a:lstStyle/>
        <a:p>
          <a:endParaRPr lang="en-US"/>
        </a:p>
      </dgm:t>
    </dgm:pt>
    <dgm:pt modelId="{DBFCDA04-8543-417F-ABDE-EB83312F0427}" type="pres">
      <dgm:prSet presAssocID="{6CFFAF8C-D470-4A37-9D82-89DF06680B6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A7A2363-2630-4AEB-9688-1439FCE7897D}" type="pres">
      <dgm:prSet presAssocID="{D444EF07-F7BC-48CA-8640-D4A819B4AF9C}" presName="gear1" presStyleLbl="node1" presStyleIdx="0" presStyleCnt="3" custLinFactNeighborX="198" custLinFactNeighborY="-568">
        <dgm:presLayoutVars>
          <dgm:chMax val="1"/>
          <dgm:bulletEnabled val="1"/>
        </dgm:presLayoutVars>
      </dgm:prSet>
      <dgm:spPr/>
    </dgm:pt>
    <dgm:pt modelId="{AE287B15-114A-4A79-963B-DFF8452512A3}" type="pres">
      <dgm:prSet presAssocID="{D444EF07-F7BC-48CA-8640-D4A819B4AF9C}" presName="gear1srcNode" presStyleLbl="node1" presStyleIdx="0" presStyleCnt="3"/>
      <dgm:spPr/>
    </dgm:pt>
    <dgm:pt modelId="{AD14895B-1E1E-4975-AD42-836EE81EA54A}" type="pres">
      <dgm:prSet presAssocID="{D444EF07-F7BC-48CA-8640-D4A819B4AF9C}" presName="gear1dstNode" presStyleLbl="node1" presStyleIdx="0" presStyleCnt="3"/>
      <dgm:spPr/>
    </dgm:pt>
    <dgm:pt modelId="{18C23FAE-3AD8-4750-B515-D33BD9326642}" type="pres">
      <dgm:prSet presAssocID="{D5E15D97-0B73-4802-930D-BD742C09EA50}" presName="gear2" presStyleLbl="node1" presStyleIdx="1" presStyleCnt="3">
        <dgm:presLayoutVars>
          <dgm:chMax val="1"/>
          <dgm:bulletEnabled val="1"/>
        </dgm:presLayoutVars>
      </dgm:prSet>
      <dgm:spPr/>
    </dgm:pt>
    <dgm:pt modelId="{B6AFDE38-5D2D-4848-AB7C-682059498CDE}" type="pres">
      <dgm:prSet presAssocID="{D5E15D97-0B73-4802-930D-BD742C09EA50}" presName="gear2srcNode" presStyleLbl="node1" presStyleIdx="1" presStyleCnt="3"/>
      <dgm:spPr/>
    </dgm:pt>
    <dgm:pt modelId="{75C13B08-426D-4272-918B-A230FB34F7C0}" type="pres">
      <dgm:prSet presAssocID="{D5E15D97-0B73-4802-930D-BD742C09EA50}" presName="gear2dstNode" presStyleLbl="node1" presStyleIdx="1" presStyleCnt="3"/>
      <dgm:spPr/>
    </dgm:pt>
    <dgm:pt modelId="{E696D8B9-9219-4F35-BAC7-5B894144C14A}" type="pres">
      <dgm:prSet presAssocID="{553E7A58-AE5C-4E51-B428-0709EC0F9255}" presName="gear3" presStyleLbl="node1" presStyleIdx="2" presStyleCnt="3"/>
      <dgm:spPr/>
    </dgm:pt>
    <dgm:pt modelId="{97C944B3-50E0-4F02-8A00-ED1DE8059720}" type="pres">
      <dgm:prSet presAssocID="{553E7A58-AE5C-4E51-B428-0709EC0F925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C1198FB-2410-465A-892D-D0C3BAA197E2}" type="pres">
      <dgm:prSet presAssocID="{553E7A58-AE5C-4E51-B428-0709EC0F9255}" presName="gear3srcNode" presStyleLbl="node1" presStyleIdx="2" presStyleCnt="3"/>
      <dgm:spPr/>
    </dgm:pt>
    <dgm:pt modelId="{F6C15C90-95E7-40D9-B9AB-4481A9E64D71}" type="pres">
      <dgm:prSet presAssocID="{553E7A58-AE5C-4E51-B428-0709EC0F9255}" presName="gear3dstNode" presStyleLbl="node1" presStyleIdx="2" presStyleCnt="3"/>
      <dgm:spPr/>
    </dgm:pt>
    <dgm:pt modelId="{CDFDB12C-30E5-47BE-8B97-40362C034D67}" type="pres">
      <dgm:prSet presAssocID="{A7469CE8-6FA8-4095-BF3E-98508A9D45A0}" presName="connector1" presStyleLbl="sibTrans2D1" presStyleIdx="0" presStyleCnt="3"/>
      <dgm:spPr/>
    </dgm:pt>
    <dgm:pt modelId="{B3518F90-3A72-4D61-A149-629FF2D07C88}" type="pres">
      <dgm:prSet presAssocID="{4CAEA9EE-005B-401A-99E8-3F2D849F9886}" presName="connector2" presStyleLbl="sibTrans2D1" presStyleIdx="1" presStyleCnt="3"/>
      <dgm:spPr/>
    </dgm:pt>
    <dgm:pt modelId="{811A5DF8-917C-4869-B659-5260B8E2DBDC}" type="pres">
      <dgm:prSet presAssocID="{714229C8-63D7-4C2B-9CF7-DC666F7D15F7}" presName="connector3" presStyleLbl="sibTrans2D1" presStyleIdx="2" presStyleCnt="3"/>
      <dgm:spPr/>
    </dgm:pt>
  </dgm:ptLst>
  <dgm:cxnLst>
    <dgm:cxn modelId="{00941313-4A44-4EC8-9657-06B85DD5E32E}" type="presOf" srcId="{D444EF07-F7BC-48CA-8640-D4A819B4AF9C}" destId="{AD14895B-1E1E-4975-AD42-836EE81EA54A}" srcOrd="2" destOrd="0" presId="urn:microsoft.com/office/officeart/2005/8/layout/gear1"/>
    <dgm:cxn modelId="{475E8214-D425-472B-BFCE-43A1E6214072}" type="presOf" srcId="{D444EF07-F7BC-48CA-8640-D4A819B4AF9C}" destId="{AE287B15-114A-4A79-963B-DFF8452512A3}" srcOrd="1" destOrd="0" presId="urn:microsoft.com/office/officeart/2005/8/layout/gear1"/>
    <dgm:cxn modelId="{044F212E-20B4-4A9D-9FBD-7E4396B99E38}" type="presOf" srcId="{D5E15D97-0B73-4802-930D-BD742C09EA50}" destId="{18C23FAE-3AD8-4750-B515-D33BD9326642}" srcOrd="0" destOrd="0" presId="urn:microsoft.com/office/officeart/2005/8/layout/gear1"/>
    <dgm:cxn modelId="{75313332-C6E5-4489-A9E3-13752798DF87}" type="presOf" srcId="{553E7A58-AE5C-4E51-B428-0709EC0F9255}" destId="{DC1198FB-2410-465A-892D-D0C3BAA197E2}" srcOrd="2" destOrd="0" presId="urn:microsoft.com/office/officeart/2005/8/layout/gear1"/>
    <dgm:cxn modelId="{54F7C464-40CF-4261-8FD8-00190259B175}" type="presOf" srcId="{D444EF07-F7BC-48CA-8640-D4A819B4AF9C}" destId="{3A7A2363-2630-4AEB-9688-1439FCE7897D}" srcOrd="0" destOrd="0" presId="urn:microsoft.com/office/officeart/2005/8/layout/gear1"/>
    <dgm:cxn modelId="{1C40D448-4FFD-4879-90B0-FF085AE0D0B4}" type="presOf" srcId="{553E7A58-AE5C-4E51-B428-0709EC0F9255}" destId="{97C944B3-50E0-4F02-8A00-ED1DE8059720}" srcOrd="1" destOrd="0" presId="urn:microsoft.com/office/officeart/2005/8/layout/gear1"/>
    <dgm:cxn modelId="{81D79E4C-B7A1-4616-8192-98B6BC776033}" type="presOf" srcId="{553E7A58-AE5C-4E51-B428-0709EC0F9255}" destId="{F6C15C90-95E7-40D9-B9AB-4481A9E64D71}" srcOrd="3" destOrd="0" presId="urn:microsoft.com/office/officeart/2005/8/layout/gear1"/>
    <dgm:cxn modelId="{3B3B829E-BF5F-4B82-8127-8644ED5E1055}" type="presOf" srcId="{D5E15D97-0B73-4802-930D-BD742C09EA50}" destId="{B6AFDE38-5D2D-4848-AB7C-682059498CDE}" srcOrd="1" destOrd="0" presId="urn:microsoft.com/office/officeart/2005/8/layout/gear1"/>
    <dgm:cxn modelId="{887D27A4-76EF-47E3-B981-AD0544B85B55}" srcId="{6CFFAF8C-D470-4A37-9D82-89DF06680B61}" destId="{D5E15D97-0B73-4802-930D-BD742C09EA50}" srcOrd="1" destOrd="0" parTransId="{FDD638C6-AD6E-4E54-B796-CF1101E8A9B8}" sibTransId="{4CAEA9EE-005B-401A-99E8-3F2D849F9886}"/>
    <dgm:cxn modelId="{824D9CA7-CF27-4E7D-BFC9-C71ED46FF6B9}" type="presOf" srcId="{714229C8-63D7-4C2B-9CF7-DC666F7D15F7}" destId="{811A5DF8-917C-4869-B659-5260B8E2DBDC}" srcOrd="0" destOrd="0" presId="urn:microsoft.com/office/officeart/2005/8/layout/gear1"/>
    <dgm:cxn modelId="{7FE85BC7-1235-4D61-9D2F-9DFFABB807F6}" type="presOf" srcId="{D5E15D97-0B73-4802-930D-BD742C09EA50}" destId="{75C13B08-426D-4272-918B-A230FB34F7C0}" srcOrd="2" destOrd="0" presId="urn:microsoft.com/office/officeart/2005/8/layout/gear1"/>
    <dgm:cxn modelId="{BA7701C9-3F54-4CF1-B16D-6A330388C7CA}" type="presOf" srcId="{553E7A58-AE5C-4E51-B428-0709EC0F9255}" destId="{E696D8B9-9219-4F35-BAC7-5B894144C14A}" srcOrd="0" destOrd="0" presId="urn:microsoft.com/office/officeart/2005/8/layout/gear1"/>
    <dgm:cxn modelId="{E04F6ACF-5640-4DCE-B926-AA4E64039726}" type="presOf" srcId="{4CAEA9EE-005B-401A-99E8-3F2D849F9886}" destId="{B3518F90-3A72-4D61-A149-629FF2D07C88}" srcOrd="0" destOrd="0" presId="urn:microsoft.com/office/officeart/2005/8/layout/gear1"/>
    <dgm:cxn modelId="{9F7DE9CF-7975-48F7-BED0-92CB045EE573}" type="presOf" srcId="{6CFFAF8C-D470-4A37-9D82-89DF06680B61}" destId="{DBFCDA04-8543-417F-ABDE-EB83312F0427}" srcOrd="0" destOrd="0" presId="urn:microsoft.com/office/officeart/2005/8/layout/gear1"/>
    <dgm:cxn modelId="{B8D5A5EE-C5A8-4355-974A-DD74C6D04CC8}" srcId="{6CFFAF8C-D470-4A37-9D82-89DF06680B61}" destId="{553E7A58-AE5C-4E51-B428-0709EC0F9255}" srcOrd="2" destOrd="0" parTransId="{6ABB4229-3C26-4754-A5D7-B2C65C5C46F9}" sibTransId="{714229C8-63D7-4C2B-9CF7-DC666F7D15F7}"/>
    <dgm:cxn modelId="{9BE18CEF-772F-481A-AEE0-A4EACE6781DB}" type="presOf" srcId="{A7469CE8-6FA8-4095-BF3E-98508A9D45A0}" destId="{CDFDB12C-30E5-47BE-8B97-40362C034D67}" srcOrd="0" destOrd="0" presId="urn:microsoft.com/office/officeart/2005/8/layout/gear1"/>
    <dgm:cxn modelId="{B77856FB-3C3F-4C84-BC3A-36DAFA315E98}" srcId="{6CFFAF8C-D470-4A37-9D82-89DF06680B61}" destId="{D444EF07-F7BC-48CA-8640-D4A819B4AF9C}" srcOrd="0" destOrd="0" parTransId="{ECD29475-C758-40A4-8AD6-607FF8612829}" sibTransId="{A7469CE8-6FA8-4095-BF3E-98508A9D45A0}"/>
    <dgm:cxn modelId="{A9C98049-6BAB-4F53-8A5A-6FB0996173EA}" type="presParOf" srcId="{DBFCDA04-8543-417F-ABDE-EB83312F0427}" destId="{3A7A2363-2630-4AEB-9688-1439FCE7897D}" srcOrd="0" destOrd="0" presId="urn:microsoft.com/office/officeart/2005/8/layout/gear1"/>
    <dgm:cxn modelId="{C7476F56-0ED4-4B0A-AAE0-726EFFAEC9B7}" type="presParOf" srcId="{DBFCDA04-8543-417F-ABDE-EB83312F0427}" destId="{AE287B15-114A-4A79-963B-DFF8452512A3}" srcOrd="1" destOrd="0" presId="urn:microsoft.com/office/officeart/2005/8/layout/gear1"/>
    <dgm:cxn modelId="{24333197-DAE0-4CE1-B999-89F6B56A5729}" type="presParOf" srcId="{DBFCDA04-8543-417F-ABDE-EB83312F0427}" destId="{AD14895B-1E1E-4975-AD42-836EE81EA54A}" srcOrd="2" destOrd="0" presId="urn:microsoft.com/office/officeart/2005/8/layout/gear1"/>
    <dgm:cxn modelId="{CD846AE2-0183-4B8D-9D13-8F8492F16D66}" type="presParOf" srcId="{DBFCDA04-8543-417F-ABDE-EB83312F0427}" destId="{18C23FAE-3AD8-4750-B515-D33BD9326642}" srcOrd="3" destOrd="0" presId="urn:microsoft.com/office/officeart/2005/8/layout/gear1"/>
    <dgm:cxn modelId="{23C8A6F9-E878-4FE7-B724-EEA2D9DE4A57}" type="presParOf" srcId="{DBFCDA04-8543-417F-ABDE-EB83312F0427}" destId="{B6AFDE38-5D2D-4848-AB7C-682059498CDE}" srcOrd="4" destOrd="0" presId="urn:microsoft.com/office/officeart/2005/8/layout/gear1"/>
    <dgm:cxn modelId="{EAE0775A-0065-423B-928B-997773CD262A}" type="presParOf" srcId="{DBFCDA04-8543-417F-ABDE-EB83312F0427}" destId="{75C13B08-426D-4272-918B-A230FB34F7C0}" srcOrd="5" destOrd="0" presId="urn:microsoft.com/office/officeart/2005/8/layout/gear1"/>
    <dgm:cxn modelId="{13F7FAC8-41FD-41D2-AE34-ADDD331CA8D8}" type="presParOf" srcId="{DBFCDA04-8543-417F-ABDE-EB83312F0427}" destId="{E696D8B9-9219-4F35-BAC7-5B894144C14A}" srcOrd="6" destOrd="0" presId="urn:microsoft.com/office/officeart/2005/8/layout/gear1"/>
    <dgm:cxn modelId="{6FB2A3E5-02DE-43AD-8439-FD1C80D027E9}" type="presParOf" srcId="{DBFCDA04-8543-417F-ABDE-EB83312F0427}" destId="{97C944B3-50E0-4F02-8A00-ED1DE8059720}" srcOrd="7" destOrd="0" presId="urn:microsoft.com/office/officeart/2005/8/layout/gear1"/>
    <dgm:cxn modelId="{30DB3FB2-FCBF-4CBB-9225-664867F09036}" type="presParOf" srcId="{DBFCDA04-8543-417F-ABDE-EB83312F0427}" destId="{DC1198FB-2410-465A-892D-D0C3BAA197E2}" srcOrd="8" destOrd="0" presId="urn:microsoft.com/office/officeart/2005/8/layout/gear1"/>
    <dgm:cxn modelId="{B23A91D5-1325-46B8-AA36-0F411DFD3546}" type="presParOf" srcId="{DBFCDA04-8543-417F-ABDE-EB83312F0427}" destId="{F6C15C90-95E7-40D9-B9AB-4481A9E64D71}" srcOrd="9" destOrd="0" presId="urn:microsoft.com/office/officeart/2005/8/layout/gear1"/>
    <dgm:cxn modelId="{DA294D6F-68A8-4EA9-BA80-34F1F749B9D3}" type="presParOf" srcId="{DBFCDA04-8543-417F-ABDE-EB83312F0427}" destId="{CDFDB12C-30E5-47BE-8B97-40362C034D67}" srcOrd="10" destOrd="0" presId="urn:microsoft.com/office/officeart/2005/8/layout/gear1"/>
    <dgm:cxn modelId="{6EA12B42-613A-4EA3-9F38-8BC71CFB6CA0}" type="presParOf" srcId="{DBFCDA04-8543-417F-ABDE-EB83312F0427}" destId="{B3518F90-3A72-4D61-A149-629FF2D07C88}" srcOrd="11" destOrd="0" presId="urn:microsoft.com/office/officeart/2005/8/layout/gear1"/>
    <dgm:cxn modelId="{F0430FDE-9B27-4AB9-9D79-603727C89A1F}" type="presParOf" srcId="{DBFCDA04-8543-417F-ABDE-EB83312F0427}" destId="{811A5DF8-917C-4869-B659-5260B8E2DB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2363-2630-4AEB-9688-1439FCE7897D}">
      <dsp:nvSpPr>
        <dsp:cNvPr id="0" name=""/>
        <dsp:cNvSpPr/>
      </dsp:nvSpPr>
      <dsp:spPr>
        <a:xfrm>
          <a:off x="1575212" y="894234"/>
          <a:ext cx="1100593" cy="110059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Prioritization</a:t>
          </a:r>
        </a:p>
      </dsp:txBody>
      <dsp:txXfrm>
        <a:off x="1796480" y="1152043"/>
        <a:ext cx="658057" cy="565727"/>
      </dsp:txXfrm>
    </dsp:sp>
    <dsp:sp modelId="{18C23FAE-3AD8-4750-B515-D33BD9326642}">
      <dsp:nvSpPr>
        <dsp:cNvPr id="0" name=""/>
        <dsp:cNvSpPr/>
      </dsp:nvSpPr>
      <dsp:spPr>
        <a:xfrm>
          <a:off x="932687" y="640345"/>
          <a:ext cx="800431" cy="800431"/>
        </a:xfrm>
        <a:prstGeom prst="gear6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Outreach</a:t>
          </a:r>
          <a:endParaRPr lang="en-US" sz="1000" kern="1200"/>
        </a:p>
      </dsp:txBody>
      <dsp:txXfrm>
        <a:off x="1134198" y="843074"/>
        <a:ext cx="397409" cy="394973"/>
      </dsp:txXfrm>
    </dsp:sp>
    <dsp:sp modelId="{E696D8B9-9219-4F35-BAC7-5B894144C14A}">
      <dsp:nvSpPr>
        <dsp:cNvPr id="0" name=""/>
        <dsp:cNvSpPr/>
      </dsp:nvSpPr>
      <dsp:spPr>
        <a:xfrm rot="20700000">
          <a:off x="1381011" y="88129"/>
          <a:ext cx="784259" cy="784259"/>
        </a:xfrm>
        <a:prstGeom prst="gear6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Synergy</a:t>
          </a:r>
          <a:r>
            <a:rPr lang="en-US" sz="500" kern="1200"/>
            <a:t> with transformative fields</a:t>
          </a:r>
        </a:p>
      </dsp:txBody>
      <dsp:txXfrm rot="-20700000">
        <a:off x="1553022" y="260140"/>
        <a:ext cx="440237" cy="440237"/>
      </dsp:txXfrm>
    </dsp:sp>
    <dsp:sp modelId="{CDFDB12C-30E5-47BE-8B97-40362C034D67}">
      <dsp:nvSpPr>
        <dsp:cNvPr id="0" name=""/>
        <dsp:cNvSpPr/>
      </dsp:nvSpPr>
      <dsp:spPr>
        <a:xfrm>
          <a:off x="1466383" y="746529"/>
          <a:ext cx="1408759" cy="1408759"/>
        </a:xfrm>
        <a:prstGeom prst="circularArrow">
          <a:avLst>
            <a:gd name="adj1" fmla="val 4688"/>
            <a:gd name="adj2" fmla="val 299029"/>
            <a:gd name="adj3" fmla="val 2421229"/>
            <a:gd name="adj4" fmla="val 160835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18F90-3A72-4D61-A149-629FF2D07C88}">
      <dsp:nvSpPr>
        <dsp:cNvPr id="0" name=""/>
        <dsp:cNvSpPr/>
      </dsp:nvSpPr>
      <dsp:spPr>
        <a:xfrm>
          <a:off x="790932" y="472652"/>
          <a:ext cx="1023551" cy="10235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A5DF8-917C-4869-B659-5260B8E2DBDC}">
      <dsp:nvSpPr>
        <dsp:cNvPr id="0" name=""/>
        <dsp:cNvSpPr/>
      </dsp:nvSpPr>
      <dsp:spPr>
        <a:xfrm>
          <a:off x="1199603" y="-74240"/>
          <a:ext cx="1103595" cy="11035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6" name="Google Shape;1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43447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308775"/>
            <a:ext cx="932155" cy="58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7"/>
          <p:cNvCxnSpPr/>
          <p:nvPr/>
        </p:nvCxnSpPr>
        <p:spPr>
          <a:xfrm>
            <a:off x="932155" y="787796"/>
            <a:ext cx="8096435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5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4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dico.fnal.gov/category/1120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23D6-95B9-4151-A2C4-7F8B77431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Physics Limit of Ultimate Beams</a:t>
            </a:r>
            <a:r>
              <a:rPr lang="en-US" dirty="0"/>
              <a:t> Workshop Summary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968DC-2D6B-440C-AE34-F3B3683E0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Mei Bai, SLAC</a:t>
            </a:r>
          </a:p>
          <a:p>
            <a:r>
              <a:rPr lang="en-US"/>
              <a:t>Frank Zimmermann, CERN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71E76-D13A-484C-A87A-FE9225DCB7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E7A5-67E8-464F-95BE-00262795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"/>
            <a:ext cx="9144000" cy="832076"/>
          </a:xfrm>
        </p:spPr>
        <p:txBody>
          <a:bodyPr/>
          <a:lstStyle/>
          <a:p>
            <a:r>
              <a:rPr lang="en-US"/>
              <a:t>Muon Collider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576FB-D5E7-484F-A589-A044F5C9D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81958"/>
            <a:ext cx="8461513" cy="5174392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Tao Han presented the rich physics with muon collider for Higgs factory as well as multi-</a:t>
            </a:r>
            <a:r>
              <a:rPr lang="en-US" sz="2400" err="1"/>
              <a:t>TeV</a:t>
            </a:r>
            <a:r>
              <a:rPr lang="en-US" sz="2400"/>
              <a:t> collider</a:t>
            </a:r>
            <a:r>
              <a:rPr lang="en-US" sz="2400" dirty="0"/>
              <a:t> for discovery</a:t>
            </a:r>
            <a:endParaRPr lang="en-US" sz="2400"/>
          </a:p>
          <a:p>
            <a:endParaRPr lang="en-US" sz="2400"/>
          </a:p>
          <a:p>
            <a:r>
              <a:rPr lang="en-US" sz="2400"/>
              <a:t>The recent review by the Laboratory Directors Group (LDG) for European Strategy Update has recommended targeted study on muon beams</a:t>
            </a:r>
          </a:p>
          <a:p>
            <a:pPr lvl="1"/>
            <a:r>
              <a:rPr lang="en-US" sz="2000"/>
              <a:t>In time for the next European Strategy for Particle Physics Update, the study aims to establish whether the investment into</a:t>
            </a:r>
            <a:r>
              <a:rPr lang="en-US" sz="2000" dirty="0"/>
              <a:t> </a:t>
            </a:r>
            <a:r>
              <a:rPr lang="en-US" sz="2000"/>
              <a:t>a full CDR and a demonstrator is scientifically justified</a:t>
            </a:r>
          </a:p>
          <a:p>
            <a:endParaRPr lang="en-US" sz="2400"/>
          </a:p>
          <a:p>
            <a:r>
              <a:rPr lang="en-US" sz="2400"/>
              <a:t>CERN is currently hosting the International Muon Collider Collaboration at a budget of 2MCHF per year for 5 years. The Scope is to explore two energy ranges, </a:t>
            </a:r>
          </a:p>
          <a:p>
            <a:pPr lvl="1"/>
            <a:r>
              <a:rPr lang="en-US" sz="2000"/>
              <a:t>3 </a:t>
            </a:r>
            <a:r>
              <a:rPr lang="en-US" sz="2000" err="1"/>
              <a:t>TeV</a:t>
            </a:r>
            <a:r>
              <a:rPr lang="en-US" sz="2000"/>
              <a:t>, if possible with technology ready for construction in 10-20 years</a:t>
            </a:r>
          </a:p>
          <a:p>
            <a:pPr lvl="1"/>
            <a:r>
              <a:rPr lang="en-US" sz="2000"/>
              <a:t>10+ </a:t>
            </a:r>
            <a:r>
              <a:rPr lang="en-US" sz="2000" err="1"/>
              <a:t>TeV</a:t>
            </a:r>
            <a:r>
              <a:rPr lang="en-US" sz="2000"/>
              <a:t>,	with more advanced technology.</a:t>
            </a:r>
            <a:endParaRPr lang="en-US"/>
          </a:p>
          <a:p>
            <a:pPr marL="5715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and define R&amp;D path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B89DC-4FB4-4E79-898B-6B838217E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E2C9B-280B-4D25-B73B-B056131AFEAB}"/>
              </a:ext>
            </a:extLst>
          </p:cNvPr>
          <p:cNvSpPr txBox="1"/>
          <p:nvPr/>
        </p:nvSpPr>
        <p:spPr>
          <a:xfrm>
            <a:off x="4380010" y="6356350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Tao Han, Daniel Schulte, Mark Palmer</a:t>
            </a:r>
          </a:p>
        </p:txBody>
      </p:sp>
    </p:spTree>
    <p:extLst>
      <p:ext uri="{BB962C8B-B14F-4D97-AF65-F5344CB8AC3E}">
        <p14:creationId xmlns:p14="http://schemas.microsoft.com/office/powerpoint/2010/main" val="22739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1AD7-7F08-4D1B-8B42-3CDF3ED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30756"/>
            <a:ext cx="9144000" cy="365125"/>
          </a:xfrm>
        </p:spPr>
        <p:txBody>
          <a:bodyPr>
            <a:normAutofit fontScale="90000"/>
          </a:bodyPr>
          <a:lstStyle/>
          <a:p>
            <a:r>
              <a:rPr lang="en-US"/>
              <a:t>Unique challenges associated with Muon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5F34-5FB1-44B1-8FD2-4860C03D2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65CB62B-FAB4-48C3-ABC9-75FCBB3D631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299" y="943294"/>
                <a:ext cx="8915399" cy="13890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/>
                  <a:t>Beam production: high power target, phase space capture</a:t>
                </a:r>
              </a:p>
              <a:p>
                <a:r>
                  <a:rPr lang="en-US" sz="2000"/>
                  <a:t>Beam cooling: </a:t>
                </a:r>
                <a:r>
                  <a:rPr lang="en-US" sz="2000">
                    <a:solidFill>
                      <a:srgbClr val="FF0000"/>
                    </a:solidFill>
                  </a:rPr>
                  <a:t>Can we reduce the 6D emittance by a factor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000">
                    <a:solidFill>
                      <a:srgbClr val="FF0000"/>
                    </a:solidFill>
                  </a:rPr>
                  <a:t> while preserving &gt;10% of the initially produced muons?</a:t>
                </a:r>
              </a:p>
              <a:p>
                <a:r>
                  <a:rPr lang="en-US" sz="2000"/>
                  <a:t>Neutrino radiation, particularly challenging for 10+TeV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365CB62B-FAB4-48C3-ABC9-75FCBB3D6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299" y="943294"/>
                <a:ext cx="8915399" cy="1389088"/>
              </a:xfrm>
              <a:blipFill>
                <a:blip r:embed="rId2"/>
                <a:stretch>
                  <a:fillRect t="-439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208310E-284A-409B-B318-3CC35A45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199861"/>
            <a:ext cx="8915400" cy="4658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ABEA0-FC8C-4201-8370-DBBA3A2AE37E}"/>
              </a:ext>
            </a:extLst>
          </p:cNvPr>
          <p:cNvSpPr txBox="1"/>
          <p:nvPr/>
        </p:nvSpPr>
        <p:spPr>
          <a:xfrm>
            <a:off x="6689482" y="491878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Daniel Schulte, Mark Palmer</a:t>
            </a:r>
          </a:p>
        </p:txBody>
      </p:sp>
    </p:spTree>
    <p:extLst>
      <p:ext uri="{BB962C8B-B14F-4D97-AF65-F5344CB8AC3E}">
        <p14:creationId xmlns:p14="http://schemas.microsoft.com/office/powerpoint/2010/main" val="394468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1A956B-CB54-4DCA-AF7A-C3F86544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2" y="1438767"/>
            <a:ext cx="7314051" cy="3239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54E58C-006C-44A9-977B-51B5E647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587953"/>
          </a:xfrm>
        </p:spPr>
        <p:txBody>
          <a:bodyPr>
            <a:normAutofit fontScale="90000"/>
          </a:bodyPr>
          <a:lstStyle/>
          <a:p>
            <a:r>
              <a:rPr lang="en-US"/>
              <a:t>Photon collider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ABC2B-D2DB-42B0-A2E3-058DBC5C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889" y="979744"/>
            <a:ext cx="8860221" cy="587953"/>
          </a:xfrm>
        </p:spPr>
        <p:txBody>
          <a:bodyPr>
            <a:normAutofit/>
          </a:bodyPr>
          <a:lstStyle/>
          <a:p>
            <a:r>
              <a:rPr lang="en-US" sz="2400" dirty="0"/>
              <a:t>Being proposed back in the 1980s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460E3-F7A8-4E5B-9E95-50EDAF208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3CB3F-27C9-4972-A9CA-4D91CFA5EEEF}"/>
              </a:ext>
            </a:extLst>
          </p:cNvPr>
          <p:cNvSpPr txBox="1"/>
          <p:nvPr/>
        </p:nvSpPr>
        <p:spPr>
          <a:xfrm>
            <a:off x="6873696" y="3244334"/>
            <a:ext cx="115929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800" dirty="0"/>
              <a:t>V. </a:t>
            </a:r>
            <a:r>
              <a:rPr lang="en-US" sz="1800" dirty="0" err="1"/>
              <a:t>Telnov</a:t>
            </a:r>
            <a:endParaRPr lang="en-US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9E568C-CB89-4C25-89ED-37BBF9EA3FE4}"/>
              </a:ext>
            </a:extLst>
          </p:cNvPr>
          <p:cNvSpPr txBox="1">
            <a:spLocks/>
          </p:cNvSpPr>
          <p:nvPr/>
        </p:nvSpPr>
        <p:spPr>
          <a:xfrm>
            <a:off x="151617" y="4821039"/>
            <a:ext cx="8860221" cy="187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/>
              <a:t>Peskin: </a:t>
            </a:r>
            <a:r>
              <a:rPr lang="en-US" sz="2400" i="1" dirty="0"/>
              <a:t>Photons are fundamental particles, like electrons and muons, with only electromagnetic interactions. Thus, ideally, they can probe up to the nominal CM energy and can provide a clean environment for experimental observations.</a:t>
            </a:r>
          </a:p>
        </p:txBody>
      </p:sp>
    </p:spTree>
    <p:extLst>
      <p:ext uri="{BB962C8B-B14F-4D97-AF65-F5344CB8AC3E}">
        <p14:creationId xmlns:p14="http://schemas.microsoft.com/office/powerpoint/2010/main" val="9923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E58C-006C-44A9-977B-51B5E647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587953"/>
          </a:xfrm>
        </p:spPr>
        <p:txBody>
          <a:bodyPr>
            <a:normAutofit fontScale="90000"/>
          </a:bodyPr>
          <a:lstStyle/>
          <a:p>
            <a:r>
              <a:rPr lang="en-US"/>
              <a:t>Proposed Photon Colliders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EABC2B-D2DB-42B0-A2E3-058DBC5CF4B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1889" y="1243173"/>
                <a:ext cx="8860221" cy="51131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X-FEL Compton scattering based gamma-gamma collider: Tim Barklow, Zhirong Huang, et al. and </a:t>
                </a:r>
                <a:r>
                  <a:rPr lang="en-US" err="1"/>
                  <a:t>Emanuela</a:t>
                </a:r>
                <a:r>
                  <a:rPr lang="en-US"/>
                  <a:t> </a:t>
                </a:r>
                <a:r>
                  <a:rPr lang="en-US" err="1"/>
                  <a:t>Barzi</a:t>
                </a:r>
                <a:r>
                  <a:rPr lang="en-US"/>
                  <a:t> et al, Snowmass21 </a:t>
                </a:r>
                <a:r>
                  <a:rPr lang="en-US" err="1"/>
                  <a:t>LoI</a:t>
                </a:r>
                <a:endParaRPr lang="en-US"/>
              </a:p>
              <a:p>
                <a:pPr marL="571500" lvl="1" indent="0">
                  <a:buNone/>
                </a:pPr>
                <a:endParaRPr lang="en-US"/>
              </a:p>
              <a:p>
                <a:r>
                  <a:rPr lang="en-US" err="1"/>
                  <a:t>Beamstrahlung</a:t>
                </a:r>
                <a:r>
                  <a:rPr lang="en-US"/>
                  <a:t> of extreme short e-bunch based gamma-gamma collider: Sebastian </a:t>
                </a:r>
                <a:r>
                  <a:rPr lang="en-US" err="1"/>
                  <a:t>Meuren</a:t>
                </a:r>
                <a:r>
                  <a:rPr lang="en-US"/>
                  <a:t>, Glen White, Vitaly Yakimenko, and Michael Peskin, Snowmass21 </a:t>
                </a:r>
                <a:r>
                  <a:rPr lang="en-US" err="1"/>
                  <a:t>LoI</a:t>
                </a:r>
                <a:endParaRPr lang="en-US"/>
              </a:p>
              <a:p>
                <a:pPr marL="571500" lvl="1" indent="0">
                  <a:buNone/>
                </a:pPr>
                <a:endParaRPr lang="en-US"/>
              </a:p>
              <a:p>
                <a:r>
                  <a:rPr lang="en-US"/>
                  <a:t>C-b-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/>
                  <a:t> Factory: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Requires electron 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about 17-23 GeV for laser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A </a:t>
                </a:r>
                <a:r>
                  <a:rPr lang="en-US" err="1"/>
                  <a:t>PoP</a:t>
                </a:r>
                <a:r>
                  <a:rPr lang="en-US"/>
                  <a:t> proposal submitted to European X-FEL</a:t>
                </a:r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EABC2B-D2DB-42B0-A2E3-058DBC5CF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1889" y="1243173"/>
                <a:ext cx="8860221" cy="5113176"/>
              </a:xfrm>
              <a:blipFill>
                <a:blip r:embed="rId2"/>
                <a:stretch>
                  <a:fillRect t="-1073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460E3-F7A8-4E5B-9E95-50EDAF208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3E564-8E7B-4E84-B626-DCA787D6BA2D}"/>
              </a:ext>
            </a:extLst>
          </p:cNvPr>
          <p:cNvSpPr txBox="1"/>
          <p:nvPr/>
        </p:nvSpPr>
        <p:spPr>
          <a:xfrm>
            <a:off x="6701480" y="873841"/>
            <a:ext cx="230063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800" dirty="0"/>
              <a:t>M. Peskin, V. </a:t>
            </a:r>
            <a:r>
              <a:rPr lang="en-US" sz="1800" dirty="0" err="1"/>
              <a:t>Telnov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93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CCDB-1A5C-429E-AE16-B5C1B230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"/>
            <a:ext cx="9144000" cy="832076"/>
          </a:xfrm>
        </p:spPr>
        <p:txBody>
          <a:bodyPr/>
          <a:lstStyle/>
          <a:p>
            <a:r>
              <a:rPr lang="en-US"/>
              <a:t>Message from </a:t>
            </a:r>
            <a:r>
              <a:rPr lang="en-US" err="1"/>
              <a:t>Swapan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272EC-2523-48F5-A043-6EAA2A79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For non-colliding beams, most are far from their quantum limits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/>
              <a:t>Various limits for colliding beams</a:t>
            </a:r>
          </a:p>
          <a:p>
            <a:pPr lvl="1"/>
            <a:r>
              <a:rPr lang="en-US"/>
              <a:t>‘</a:t>
            </a:r>
            <a:r>
              <a:rPr lang="en-US" err="1"/>
              <a:t>Beamstrahlung</a:t>
            </a:r>
            <a:r>
              <a:rPr lang="en-US"/>
              <a:t>’, coherent pair creation and strong interaction QCD backgrounds, and spot size arising from the ‘</a:t>
            </a:r>
            <a:r>
              <a:rPr lang="en-US" dirty="0" err="1"/>
              <a:t>Oide</a:t>
            </a:r>
            <a:r>
              <a:rPr lang="en-US"/>
              <a:t>’ effect (statistical nature of emitted photons of synchrotron radiation arising from severe bending during final focus). These ‘radiative’ effects limit electron-positron linear colliders at a few </a:t>
            </a:r>
            <a:r>
              <a:rPr lang="en-US" err="1"/>
              <a:t>TeV</a:t>
            </a:r>
            <a:r>
              <a:rPr lang="en-US"/>
              <a:t> </a:t>
            </a:r>
            <a:r>
              <a:rPr lang="en-US" err="1"/>
              <a:t>c.m.</a:t>
            </a:r>
            <a:r>
              <a:rPr lang="en-US"/>
              <a:t> energy</a:t>
            </a:r>
          </a:p>
          <a:p>
            <a:pPr lvl="1"/>
            <a:r>
              <a:rPr lang="en-US"/>
              <a:t>Synchrotron radiation limitations for circular colliders</a:t>
            </a:r>
          </a:p>
          <a:p>
            <a:pPr lvl="1"/>
            <a:r>
              <a:rPr lang="en-US"/>
              <a:t>Hadron circular collider performance still largely limited by classical nonlinear dynamical phenomena of phase-space diffusion and particle loss due to very high order nonlinear resonances introduced by Coulomb interaction forces of intense beams in collision</a:t>
            </a:r>
          </a:p>
          <a:p>
            <a:pPr lvl="1"/>
            <a:r>
              <a:rPr lang="en-US"/>
              <a:t>Not yet at quantum limit, but </a:t>
            </a:r>
            <a:r>
              <a:rPr lang="en-US" b="1">
                <a:solidFill>
                  <a:srgbClr val="FF0000"/>
                </a:solidFill>
              </a:rPr>
              <a:t>reaches technical limit!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BB9C-1307-4A9D-9163-98BB8F9AF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CCDB-1A5C-429E-AE16-B5C1B230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"/>
            <a:ext cx="9144000" cy="832076"/>
          </a:xfrm>
        </p:spPr>
        <p:txBody>
          <a:bodyPr/>
          <a:lstStyle/>
          <a:p>
            <a:r>
              <a:rPr lang="en-US"/>
              <a:t>Message from </a:t>
            </a:r>
            <a:r>
              <a:rPr lang="en-US" err="1"/>
              <a:t>Swapan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272EC-2523-48F5-A043-6EAA2A79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1138416"/>
            <a:ext cx="8421757" cy="5174392"/>
          </a:xfrm>
        </p:spPr>
        <p:txBody>
          <a:bodyPr>
            <a:normAutofit/>
          </a:bodyPr>
          <a:lstStyle/>
          <a:p>
            <a:r>
              <a:rPr lang="en-US" sz="2400" b="1" dirty="0"/>
              <a:t>Higgs and neutrinos are important, yet small part of Nature’s canvas</a:t>
            </a:r>
          </a:p>
          <a:p>
            <a:pPr lvl="1"/>
            <a:r>
              <a:rPr lang="en-US" sz="2000" dirty="0"/>
              <a:t>Exploration of “early” and “dark” universe, symmetries and quantum gravity is also important</a:t>
            </a:r>
          </a:p>
          <a:p>
            <a:r>
              <a:rPr lang="en-US" sz="2400" b="1" dirty="0"/>
              <a:t>Re-orienting beam physics and accelerator technologies for emerging fields such as high precision quantum sensors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BB9C-1307-4A9D-9163-98BB8F9AF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678F6-D7A1-4FC5-81BD-2919BC7D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279" y="2600109"/>
            <a:ext cx="6098722" cy="44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B7A8-DFDF-44D9-A49B-14E49D7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980"/>
            <a:ext cx="9144000" cy="832076"/>
          </a:xfrm>
        </p:spPr>
        <p:txBody>
          <a:bodyPr/>
          <a:lstStyle/>
          <a:p>
            <a:r>
              <a:rPr lang="en-US"/>
              <a:t>Plasma based Advance Acceleration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3145-195A-40D1-B1A0-5D37C8D6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53" y="941235"/>
            <a:ext cx="3317647" cy="73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/>
              <a:t>Laser driven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B8CE6-672C-448E-BF3C-C352BD411F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98B1F-8D55-4893-91B9-4ED57093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" y="1673643"/>
            <a:ext cx="3175920" cy="2623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34DD7-2779-435E-BA55-930322E7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17" y="1475713"/>
            <a:ext cx="21336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9E128A-A165-4CB9-B7A5-2CAB33033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94" y="1673643"/>
            <a:ext cx="2801148" cy="41761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E0D9D3-59DA-4056-8AC9-ABDA45FE7E80}"/>
              </a:ext>
            </a:extLst>
          </p:cNvPr>
          <p:cNvSpPr txBox="1">
            <a:spLocks/>
          </p:cNvSpPr>
          <p:nvPr/>
        </p:nvSpPr>
        <p:spPr>
          <a:xfrm>
            <a:off x="4285177" y="859914"/>
            <a:ext cx="1569489" cy="73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/>
              <a:t>FACET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5F80D-A873-49AB-8076-96C2B946436C}"/>
              </a:ext>
            </a:extLst>
          </p:cNvPr>
          <p:cNvSpPr txBox="1">
            <a:spLocks/>
          </p:cNvSpPr>
          <p:nvPr/>
        </p:nvSpPr>
        <p:spPr>
          <a:xfrm>
            <a:off x="6762320" y="838605"/>
            <a:ext cx="1569489" cy="73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/>
              <a:t>AWAKE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1AC55-D5A9-43A9-83CE-F7D0952EBB97}"/>
              </a:ext>
            </a:extLst>
          </p:cNvPr>
          <p:cNvSpPr txBox="1"/>
          <p:nvPr/>
        </p:nvSpPr>
        <p:spPr>
          <a:xfrm>
            <a:off x="376253" y="4538364"/>
            <a:ext cx="8391493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Current focus in the advanced acceleration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Improve the beam quality at the exit of the advanced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Address high repetition rate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3">
                    <a:lumMod val="50000"/>
                  </a:schemeClr>
                </a:solidFill>
              </a:rPr>
              <a:t>Encouraging development in high energy (~10J) and high repetition rate of 10kHz based on </a:t>
            </a:r>
            <a:r>
              <a:rPr lang="en-US" sz="1800" b="1" err="1">
                <a:solidFill>
                  <a:schemeClr val="accent3">
                    <a:lumMod val="50000"/>
                  </a:schemeClr>
                </a:solidFill>
              </a:rPr>
              <a:t>fibre</a:t>
            </a:r>
            <a:r>
              <a:rPr lang="en-US" sz="1800" b="1">
                <a:solidFill>
                  <a:schemeClr val="accent3">
                    <a:lumMod val="50000"/>
                  </a:schemeClr>
                </a:solidFill>
              </a:rPr>
              <a:t> laser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Staging towards </a:t>
            </a:r>
            <a:r>
              <a:rPr lang="en-US" sz="1800" err="1"/>
              <a:t>TeV</a:t>
            </a:r>
            <a:r>
              <a:rPr lang="en-US" sz="1800"/>
              <a:t> collider</a:t>
            </a:r>
          </a:p>
          <a:p>
            <a:pPr marL="573088" lvl="3" indent="-28575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3">
                    <a:lumMod val="50000"/>
                  </a:schemeClr>
                </a:solidFill>
              </a:rPr>
              <a:t>Encouraging results from BELLA of external electron bunch injection and two-stage acceleration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AE6B1-B81F-4E4C-BCFE-F0D8A067673E}"/>
              </a:ext>
            </a:extLst>
          </p:cNvPr>
          <p:cNvSpPr txBox="1"/>
          <p:nvPr/>
        </p:nvSpPr>
        <p:spPr>
          <a:xfrm>
            <a:off x="7734692" y="406764"/>
            <a:ext cx="120738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dirty="0"/>
              <a:t>A. Caldwell</a:t>
            </a:r>
          </a:p>
        </p:txBody>
      </p:sp>
    </p:spTree>
    <p:extLst>
      <p:ext uri="{BB962C8B-B14F-4D97-AF65-F5344CB8AC3E}">
        <p14:creationId xmlns:p14="http://schemas.microsoft.com/office/powerpoint/2010/main" val="27493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B7A8-DFDF-44D9-A49B-14E49D70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980"/>
            <a:ext cx="9144000" cy="832076"/>
          </a:xfrm>
        </p:spPr>
        <p:txBody>
          <a:bodyPr/>
          <a:lstStyle/>
          <a:p>
            <a:r>
              <a:rPr lang="en-US"/>
              <a:t>Message from </a:t>
            </a:r>
            <a:r>
              <a:rPr lang="en-US" sz="3600"/>
              <a:t>Alan Caldwell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B8CE6-672C-448E-BF3C-C352BD411F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8A88E-FCCD-48D6-ABB4-8F41DA9A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52"/>
          <a:stretch/>
        </p:blipFill>
        <p:spPr>
          <a:xfrm>
            <a:off x="228600" y="1218317"/>
            <a:ext cx="8915400" cy="3825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36FF4-7E8A-4C4D-919C-D63F8F8A682C}"/>
              </a:ext>
            </a:extLst>
          </p:cNvPr>
          <p:cNvSpPr txBox="1"/>
          <p:nvPr/>
        </p:nvSpPr>
        <p:spPr>
          <a:xfrm>
            <a:off x="1328737" y="5380526"/>
            <a:ext cx="6057901" cy="830997"/>
          </a:xfrm>
          <a:custGeom>
            <a:avLst/>
            <a:gdLst>
              <a:gd name="connsiteX0" fmla="*/ 0 w 6057901"/>
              <a:gd name="connsiteY0" fmla="*/ 0 h 830997"/>
              <a:gd name="connsiteX1" fmla="*/ 551942 w 6057901"/>
              <a:gd name="connsiteY1" fmla="*/ 0 h 830997"/>
              <a:gd name="connsiteX2" fmla="*/ 1164463 w 6057901"/>
              <a:gd name="connsiteY2" fmla="*/ 0 h 830997"/>
              <a:gd name="connsiteX3" fmla="*/ 1655826 w 6057901"/>
              <a:gd name="connsiteY3" fmla="*/ 0 h 830997"/>
              <a:gd name="connsiteX4" fmla="*/ 2207768 w 6057901"/>
              <a:gd name="connsiteY4" fmla="*/ 0 h 830997"/>
              <a:gd name="connsiteX5" fmla="*/ 2820289 w 6057901"/>
              <a:gd name="connsiteY5" fmla="*/ 0 h 830997"/>
              <a:gd name="connsiteX6" fmla="*/ 3311653 w 6057901"/>
              <a:gd name="connsiteY6" fmla="*/ 0 h 830997"/>
              <a:gd name="connsiteX7" fmla="*/ 3803016 w 6057901"/>
              <a:gd name="connsiteY7" fmla="*/ 0 h 830997"/>
              <a:gd name="connsiteX8" fmla="*/ 4536695 w 6057901"/>
              <a:gd name="connsiteY8" fmla="*/ 0 h 830997"/>
              <a:gd name="connsiteX9" fmla="*/ 5270374 w 6057901"/>
              <a:gd name="connsiteY9" fmla="*/ 0 h 830997"/>
              <a:gd name="connsiteX10" fmla="*/ 6057901 w 6057901"/>
              <a:gd name="connsiteY10" fmla="*/ 0 h 830997"/>
              <a:gd name="connsiteX11" fmla="*/ 6057901 w 6057901"/>
              <a:gd name="connsiteY11" fmla="*/ 415499 h 830997"/>
              <a:gd name="connsiteX12" fmla="*/ 6057901 w 6057901"/>
              <a:gd name="connsiteY12" fmla="*/ 830997 h 830997"/>
              <a:gd name="connsiteX13" fmla="*/ 5505959 w 6057901"/>
              <a:gd name="connsiteY13" fmla="*/ 830997 h 830997"/>
              <a:gd name="connsiteX14" fmla="*/ 4832859 w 6057901"/>
              <a:gd name="connsiteY14" fmla="*/ 830997 h 830997"/>
              <a:gd name="connsiteX15" fmla="*/ 4220338 w 6057901"/>
              <a:gd name="connsiteY15" fmla="*/ 830997 h 830997"/>
              <a:gd name="connsiteX16" fmla="*/ 3607817 w 6057901"/>
              <a:gd name="connsiteY16" fmla="*/ 830997 h 830997"/>
              <a:gd name="connsiteX17" fmla="*/ 2934716 w 6057901"/>
              <a:gd name="connsiteY17" fmla="*/ 830997 h 830997"/>
              <a:gd name="connsiteX18" fmla="*/ 2322195 w 6057901"/>
              <a:gd name="connsiteY18" fmla="*/ 830997 h 830997"/>
              <a:gd name="connsiteX19" fmla="*/ 1709674 w 6057901"/>
              <a:gd name="connsiteY19" fmla="*/ 830997 h 830997"/>
              <a:gd name="connsiteX20" fmla="*/ 1097153 w 6057901"/>
              <a:gd name="connsiteY20" fmla="*/ 830997 h 830997"/>
              <a:gd name="connsiteX21" fmla="*/ 0 w 6057901"/>
              <a:gd name="connsiteY21" fmla="*/ 830997 h 830997"/>
              <a:gd name="connsiteX22" fmla="*/ 0 w 6057901"/>
              <a:gd name="connsiteY22" fmla="*/ 415499 h 830997"/>
              <a:gd name="connsiteX23" fmla="*/ 0 w 6057901"/>
              <a:gd name="connsiteY2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57901" h="830997" extrusionOk="0">
                <a:moveTo>
                  <a:pt x="0" y="0"/>
                </a:moveTo>
                <a:cubicBezTo>
                  <a:pt x="235363" y="17393"/>
                  <a:pt x="276214" y="25481"/>
                  <a:pt x="551942" y="0"/>
                </a:cubicBezTo>
                <a:cubicBezTo>
                  <a:pt x="827670" y="-25481"/>
                  <a:pt x="997183" y="24287"/>
                  <a:pt x="1164463" y="0"/>
                </a:cubicBezTo>
                <a:cubicBezTo>
                  <a:pt x="1331743" y="-24287"/>
                  <a:pt x="1491230" y="-18785"/>
                  <a:pt x="1655826" y="0"/>
                </a:cubicBezTo>
                <a:cubicBezTo>
                  <a:pt x="1820422" y="18785"/>
                  <a:pt x="2040669" y="-8892"/>
                  <a:pt x="2207768" y="0"/>
                </a:cubicBezTo>
                <a:cubicBezTo>
                  <a:pt x="2374867" y="8892"/>
                  <a:pt x="2692696" y="-10937"/>
                  <a:pt x="2820289" y="0"/>
                </a:cubicBezTo>
                <a:cubicBezTo>
                  <a:pt x="2947882" y="10937"/>
                  <a:pt x="3099034" y="-10446"/>
                  <a:pt x="3311653" y="0"/>
                </a:cubicBezTo>
                <a:cubicBezTo>
                  <a:pt x="3524272" y="10446"/>
                  <a:pt x="3679057" y="-13232"/>
                  <a:pt x="3803016" y="0"/>
                </a:cubicBezTo>
                <a:cubicBezTo>
                  <a:pt x="3926975" y="13232"/>
                  <a:pt x="4374579" y="36462"/>
                  <a:pt x="4536695" y="0"/>
                </a:cubicBezTo>
                <a:cubicBezTo>
                  <a:pt x="4698811" y="-36462"/>
                  <a:pt x="4995150" y="-3790"/>
                  <a:pt x="5270374" y="0"/>
                </a:cubicBezTo>
                <a:cubicBezTo>
                  <a:pt x="5545598" y="3790"/>
                  <a:pt x="5710171" y="4106"/>
                  <a:pt x="6057901" y="0"/>
                </a:cubicBezTo>
                <a:cubicBezTo>
                  <a:pt x="6064439" y="196010"/>
                  <a:pt x="6044627" y="308196"/>
                  <a:pt x="6057901" y="415499"/>
                </a:cubicBezTo>
                <a:cubicBezTo>
                  <a:pt x="6071175" y="522802"/>
                  <a:pt x="6054278" y="714095"/>
                  <a:pt x="6057901" y="830997"/>
                </a:cubicBezTo>
                <a:cubicBezTo>
                  <a:pt x="5947251" y="853370"/>
                  <a:pt x="5656690" y="831160"/>
                  <a:pt x="5505959" y="830997"/>
                </a:cubicBezTo>
                <a:cubicBezTo>
                  <a:pt x="5355228" y="830834"/>
                  <a:pt x="5023680" y="859403"/>
                  <a:pt x="4832859" y="830997"/>
                </a:cubicBezTo>
                <a:cubicBezTo>
                  <a:pt x="4642038" y="802591"/>
                  <a:pt x="4349402" y="817955"/>
                  <a:pt x="4220338" y="830997"/>
                </a:cubicBezTo>
                <a:cubicBezTo>
                  <a:pt x="4091274" y="844039"/>
                  <a:pt x="3787252" y="837361"/>
                  <a:pt x="3607817" y="830997"/>
                </a:cubicBezTo>
                <a:cubicBezTo>
                  <a:pt x="3428382" y="824633"/>
                  <a:pt x="3132503" y="834792"/>
                  <a:pt x="2934716" y="830997"/>
                </a:cubicBezTo>
                <a:cubicBezTo>
                  <a:pt x="2736929" y="827202"/>
                  <a:pt x="2561124" y="831465"/>
                  <a:pt x="2322195" y="830997"/>
                </a:cubicBezTo>
                <a:cubicBezTo>
                  <a:pt x="2083266" y="830529"/>
                  <a:pt x="1930387" y="855974"/>
                  <a:pt x="1709674" y="830997"/>
                </a:cubicBezTo>
                <a:cubicBezTo>
                  <a:pt x="1488961" y="806020"/>
                  <a:pt x="1224642" y="845020"/>
                  <a:pt x="1097153" y="830997"/>
                </a:cubicBezTo>
                <a:cubicBezTo>
                  <a:pt x="969664" y="816974"/>
                  <a:pt x="363835" y="842200"/>
                  <a:pt x="0" y="830997"/>
                </a:cubicBezTo>
                <a:cubicBezTo>
                  <a:pt x="15039" y="706920"/>
                  <a:pt x="6844" y="522711"/>
                  <a:pt x="0" y="415499"/>
                </a:cubicBezTo>
                <a:cubicBezTo>
                  <a:pt x="-6844" y="308287"/>
                  <a:pt x="14987" y="160843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85676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Take what the technology can provide and explore a previously unexplored regime</a:t>
            </a:r>
          </a:p>
        </p:txBody>
      </p:sp>
    </p:spTree>
    <p:extLst>
      <p:ext uri="{BB962C8B-B14F-4D97-AF65-F5344CB8AC3E}">
        <p14:creationId xmlns:p14="http://schemas.microsoft.com/office/powerpoint/2010/main" val="9259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0ECF-E267-45E3-89DF-1B66F6A4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BD155-429C-4C6D-ACBB-885F8F1BC6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1289F-E936-4861-92BB-CBAAD30F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64"/>
            <a:ext cx="9125987" cy="6871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1303D-D9F1-492D-8407-8CE867E19032}"/>
              </a:ext>
            </a:extLst>
          </p:cNvPr>
          <p:cNvSpPr txBox="1"/>
          <p:nvPr/>
        </p:nvSpPr>
        <p:spPr>
          <a:xfrm>
            <a:off x="18013" y="123165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from Alan Caldwell</a:t>
            </a:r>
          </a:p>
        </p:txBody>
      </p:sp>
    </p:spTree>
    <p:extLst>
      <p:ext uri="{BB962C8B-B14F-4D97-AF65-F5344CB8AC3E}">
        <p14:creationId xmlns:p14="http://schemas.microsoft.com/office/powerpoint/2010/main" val="317721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2603-E7F4-4E20-905E-B9CD884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648041"/>
          </a:xfrm>
        </p:spPr>
        <p:txBody>
          <a:bodyPr/>
          <a:lstStyle/>
          <a:p>
            <a:r>
              <a:rPr lang="en-US"/>
              <a:t>Quantum Luminosity: </a:t>
            </a:r>
            <a:r>
              <a:rPr lang="en-US" dirty="0"/>
              <a:t>P. </a:t>
            </a:r>
            <a:r>
              <a:rPr lang="en-US"/>
              <a:t>Chen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DFC834-B99D-48EE-982B-4D01025638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Absolute damping in electrostatic focusing channel can provide a path towards the minimum emittance limited by uncertainty principle, </a:t>
                </a:r>
                <a:r>
                  <a:rPr lang="en-US" err="1"/>
                  <a:t>ie</a:t>
                </a:r>
                <a:r>
                  <a:rPr lang="en-US"/>
                  <a:t>.</a:t>
                </a:r>
              </a:p>
              <a:p>
                <a:pPr marL="5715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b="0">
                    <a:solidFill>
                      <a:srgbClr val="FF0000"/>
                    </a:solidFill>
                  </a:rPr>
                  <a:t>, </a:t>
                </a:r>
              </a:p>
              <a:p>
                <a:pPr marL="571500" lvl="1" indent="0">
                  <a:buNone/>
                </a:pPr>
                <a:r>
                  <a:rPr lang="en-US" b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</m:oMath>
                </a14:m>
                <a:r>
                  <a:rPr lang="en-US" b="0">
                    <a:solidFill>
                      <a:schemeClr val="tx1"/>
                    </a:solidFill>
                  </a:rPr>
                  <a:t> is the Compton wavelength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DFC834-B99D-48EE-982B-4D0102563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3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3148-F098-4D96-8DF0-5200EA3F2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2EC30-98E4-4B6A-9925-3A3D1B03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10" y="3832225"/>
            <a:ext cx="766469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09BA-7DFB-41AE-B11B-EB9B2555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586582"/>
          </a:xfrm>
        </p:spPr>
        <p:txBody>
          <a:bodyPr>
            <a:normAutofit fontScale="90000"/>
          </a:bodyPr>
          <a:lstStyle/>
          <a:p>
            <a:r>
              <a:rPr lang="en-US"/>
              <a:t>Physics Limits of Ultimate Beams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97DD-3A97-4F3B-A533-52E2009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881"/>
            <a:ext cx="8392332" cy="5358327"/>
          </a:xfrm>
        </p:spPr>
        <p:txBody>
          <a:bodyPr>
            <a:normAutofit fontScale="77500" lnSpcReduction="20000"/>
          </a:bodyPr>
          <a:lstStyle/>
          <a:p>
            <a:pPr marL="25400" indent="0">
              <a:spcBef>
                <a:spcPts val="0"/>
              </a:spcBef>
              <a:buSzPts val="2400"/>
              <a:buNone/>
            </a:pP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Community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Planning Meeting of Snowmass2021 once again shows the vibrancy of high energy physics in exploring the physics beyond standard model. It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was, and still is, very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 impressive to see the variety of planned and proposed high energy colliders, which brings up a wide range of challenges in accelerator science and technology. </a:t>
            </a:r>
            <a:r>
              <a:rPr lang="en-US" sz="2800"/>
              <a:t>Hence, the AF group in beam physics and education, in energy frontier and in advanced concept </a:t>
            </a:r>
            <a:r>
              <a:rPr lang="en-US"/>
              <a:t>wished </a:t>
            </a:r>
            <a:r>
              <a:rPr lang="en-US" sz="2800"/>
              <a:t>to join hands </a:t>
            </a:r>
            <a:r>
              <a:rPr lang="en-US"/>
              <a:t>and</a:t>
            </a:r>
            <a:r>
              <a:rPr lang="en-US" sz="2800"/>
              <a:t> </a:t>
            </a:r>
            <a:r>
              <a:rPr lang="en-US"/>
              <a:t>hosted</a:t>
            </a:r>
            <a:r>
              <a:rPr lang="en-US" sz="2800"/>
              <a:t> a series of Discussion Forums and invite the community to explore</a:t>
            </a:r>
          </a:p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/>
          </a:p>
          <a:p>
            <a:pPr marL="368300">
              <a:spcBef>
                <a:spcPts val="0"/>
              </a:spcBef>
              <a:buSzPts val="2400"/>
            </a:pPr>
            <a:r>
              <a:rPr lang="en-US" sz="2800"/>
              <a:t>Fundamental ultimate beams for various physics goals. In particular, for colliders, we</a:t>
            </a:r>
            <a:r>
              <a:rPr lang="en-US"/>
              <a:t> wanted</a:t>
            </a:r>
            <a:r>
              <a:rPr lang="en-US" sz="2800"/>
              <a:t> to understand the required luminosity scaling with energy. </a:t>
            </a:r>
            <a:r>
              <a:rPr lang="en-US" sz="2800">
                <a:solidFill>
                  <a:srgbClr val="A5A5A5"/>
                </a:solidFill>
              </a:rPr>
              <a:t>Other </a:t>
            </a:r>
            <a:r>
              <a:rPr lang="en-US">
                <a:solidFill>
                  <a:srgbClr val="A5A5A5"/>
                </a:solidFill>
              </a:rPr>
              <a:t>scaling laws</a:t>
            </a:r>
            <a:r>
              <a:rPr lang="en-US" sz="2800">
                <a:solidFill>
                  <a:srgbClr val="A5A5A5"/>
                </a:solidFill>
              </a:rPr>
              <a:t> </a:t>
            </a:r>
            <a:r>
              <a:rPr lang="en-US">
                <a:solidFill>
                  <a:srgbClr val="A5A5A5"/>
                </a:solidFill>
              </a:rPr>
              <a:t>for</a:t>
            </a:r>
            <a:r>
              <a:rPr lang="en-US" sz="2800">
                <a:solidFill>
                  <a:srgbClr val="A5A5A5"/>
                </a:solidFill>
              </a:rPr>
              <a:t> other</a:t>
            </a:r>
            <a:r>
              <a:rPr lang="en-US">
                <a:solidFill>
                  <a:srgbClr val="A5A5A5"/>
                </a:solidFill>
              </a:rPr>
              <a:t> quantities</a:t>
            </a:r>
            <a:r>
              <a:rPr lang="en-US" sz="2800">
                <a:solidFill>
                  <a:srgbClr val="A5A5A5"/>
                </a:solidFill>
              </a:rPr>
              <a:t> </a:t>
            </a:r>
            <a:r>
              <a:rPr lang="en-US">
                <a:solidFill>
                  <a:srgbClr val="A5A5A5"/>
                </a:solidFill>
              </a:rPr>
              <a:t>were</a:t>
            </a:r>
            <a:r>
              <a:rPr lang="en-US" sz="2800">
                <a:solidFill>
                  <a:srgbClr val="A5A5A5"/>
                </a:solidFill>
              </a:rPr>
              <a:t> welcome to be discussed</a:t>
            </a:r>
            <a:r>
              <a:rPr lang="en-US">
                <a:solidFill>
                  <a:srgbClr val="A5A5A5"/>
                </a:solidFill>
              </a:rPr>
              <a:t>.</a:t>
            </a:r>
            <a:endParaRPr lang="en-US"/>
          </a:p>
          <a:p>
            <a:pPr marL="368300">
              <a:spcBef>
                <a:spcPts val="0"/>
              </a:spcBef>
              <a:buSzPts val="2400"/>
            </a:pPr>
            <a:r>
              <a:rPr lang="en-US" sz="2800"/>
              <a:t>Potential and feasibility of advanced concepts towards the ultimate physics limits, such as </a:t>
            </a:r>
            <a:r>
              <a:rPr lang="en-US" sz="2800" err="1"/>
              <a:t>PeV</a:t>
            </a:r>
            <a:r>
              <a:rPr lang="en-US" sz="2800"/>
              <a:t> beams yet low luminosity etc.</a:t>
            </a:r>
            <a:r>
              <a:rPr lang="en-US"/>
              <a:t> </a:t>
            </a:r>
          </a:p>
          <a:p>
            <a:pPr marL="368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 i="1"/>
              <a:t>Giving the boundary conditions (see the next slide), identify the limits of beam performance, and brainstorm a roadmap/strategy forward</a:t>
            </a:r>
          </a:p>
          <a:p>
            <a:pPr marL="368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4F4BC-19F3-48BB-8BDB-C6F6BF9A1B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A9CF71-C5D9-492F-A2B8-754A25E4E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97" y="1688670"/>
            <a:ext cx="3676207" cy="3054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62603-E7F4-4E20-905E-B9CD884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648041"/>
          </a:xfrm>
        </p:spPr>
        <p:txBody>
          <a:bodyPr/>
          <a:lstStyle/>
          <a:p>
            <a:r>
              <a:rPr lang="en-US"/>
              <a:t>Quantum Luminosity: Chen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DFC834-B99D-48EE-982B-4D01025638D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5896" y="1009680"/>
                <a:ext cx="8892208" cy="56795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/>
                  <a:t>Possible path to reach the quantum luminosity</a:t>
                </a:r>
              </a:p>
              <a:p>
                <a:pPr lvl="1"/>
                <a:r>
                  <a:rPr lang="en-US" sz="2000"/>
                  <a:t>Crystal and Nanotubes</a:t>
                </a:r>
              </a:p>
              <a:p>
                <a:pPr lvl="2"/>
                <a:r>
                  <a:rPr lang="en-US" sz="2000"/>
                  <a:t>Highest possible acceleration gradient,</a:t>
                </a:r>
              </a:p>
              <a:p>
                <a:pPr marL="1028700" lvl="2" indent="0">
                  <a:buNone/>
                </a:pPr>
                <a:r>
                  <a:rPr lang="en-US" sz="2000"/>
                  <a:t>      </a:t>
                </a:r>
                <a:r>
                  <a:rPr lang="en-US" sz="2000" b="1">
                    <a:solidFill>
                      <a:srgbClr val="FF0000"/>
                    </a:solidFill>
                  </a:rPr>
                  <a:t>~</a:t>
                </a:r>
                <a:r>
                  <a:rPr lang="en-US" sz="2000" b="1" err="1">
                    <a:solidFill>
                      <a:srgbClr val="FF0000"/>
                    </a:solidFill>
                  </a:rPr>
                  <a:t>TeV</a:t>
                </a:r>
                <a:r>
                  <a:rPr lang="en-US" sz="2000" b="1">
                    <a:solidFill>
                      <a:srgbClr val="FF0000"/>
                    </a:solidFill>
                  </a:rPr>
                  <a:t>/cm.</a:t>
                </a:r>
              </a:p>
              <a:p>
                <a:pPr lvl="2"/>
                <a:r>
                  <a:rPr lang="en-US" sz="2000"/>
                  <a:t>Microscopic, compact </a:t>
                </a:r>
              </a:p>
              <a:p>
                <a:pPr lvl="1"/>
                <a:r>
                  <a:rPr lang="en-US" sz="2200"/>
                  <a:t>Quantum luminosity</a:t>
                </a:r>
              </a:p>
              <a:p>
                <a:pPr marL="1028700" lvl="2" indent="0">
                  <a:buNone/>
                </a:pPr>
                <a:r>
                  <a:rPr lang="en-US" b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/>
              </a:p>
              <a:p>
                <a:pPr marL="114300" indent="0">
                  <a:buNone/>
                </a:pPr>
                <a:r>
                  <a:rPr lang="en-US" sz="220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channels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/>
              </a:p>
              <a:p>
                <a:endParaRPr lang="en-US"/>
              </a:p>
              <a:p>
                <a:endParaRPr lang="en-US" sz="2000"/>
              </a:p>
              <a:p>
                <a:r>
                  <a:rPr lang="en-US" sz="2400"/>
                  <a:t>Studies so far:</a:t>
                </a:r>
              </a:p>
              <a:p>
                <a:pPr lvl="1"/>
                <a:r>
                  <a:rPr lang="it-IT" sz="1600"/>
                  <a:t>Chen, Noble, “A Solid State Accelerator” (1987) </a:t>
                </a:r>
              </a:p>
              <a:p>
                <a:pPr lvl="1"/>
                <a:r>
                  <a:rPr lang="en-US" sz="1600"/>
                  <a:t>Chen, Nobel, “Channeled Particle Acceleration by Plasma Waves in Metals” (1987),</a:t>
                </a:r>
              </a:p>
              <a:p>
                <a:pPr lvl="1"/>
                <a:r>
                  <a:rPr lang="en-US" sz="1600"/>
                  <a:t>Tajima, </a:t>
                </a:r>
                <a:r>
                  <a:rPr lang="en-US" sz="1600" err="1"/>
                  <a:t>Cavenago</a:t>
                </a:r>
                <a:r>
                  <a:rPr lang="en-US" sz="1600"/>
                  <a:t>, “Crystal x-ray accelerator” (1987)</a:t>
                </a:r>
              </a:p>
              <a:p>
                <a:pPr lvl="1"/>
                <a:r>
                  <a:rPr lang="en-US" sz="1600"/>
                  <a:t>Zhang, Tajima et al., “PIC simulations…” (2016)</a:t>
                </a:r>
              </a:p>
              <a:p>
                <a:pPr lvl="1"/>
                <a:r>
                  <a:rPr lang="en-US" sz="1600"/>
                  <a:t>Chen, Huang, Ruth, “Channeling acceleration: A path to ultrahigh energy colliders”, (1995).</a:t>
                </a:r>
              </a:p>
              <a:p>
                <a:pPr lvl="1"/>
                <a:r>
                  <a:rPr lang="en-US" sz="1600"/>
                  <a:t>Chen, Noble, “Crystal channel collider: Ultra-high energy and luminosity in the next century”, (1998).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DFC834-B99D-48EE-982B-4D0102563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896" y="1009680"/>
                <a:ext cx="8892208" cy="5679528"/>
              </a:xfrm>
              <a:blipFill>
                <a:blip r:embed="rId3"/>
                <a:stretch>
                  <a:fillRect t="-430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3148-F098-4D96-8DF0-5200EA3F2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49A5-D8AE-4B4A-A1B7-E03335F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832076"/>
          </a:xfrm>
        </p:spPr>
        <p:txBody>
          <a:bodyPr/>
          <a:lstStyle/>
          <a:p>
            <a:r>
              <a:rPr lang="en-US"/>
              <a:t>Luminosity -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31E06-9ECD-484F-84CF-4DFAE8AD740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181958"/>
                <a:ext cx="8468436" cy="51743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Beam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tolerable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energy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spread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produced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during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interaction</m:t>
                    </m:r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For 50 GeV SLC,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=0.03</m:t>
                    </m:r>
                  </m:oMath>
                </a14:m>
                <a:r>
                  <a:rPr lang="en-US" sz="2400" dirty="0"/>
                  <a:t>, and luminosity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reach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luminosity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that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scales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with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the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square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of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energy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</m:oMath>
                </a14:m>
                <a:r>
                  <a:rPr lang="en-US" sz="2400" dirty="0"/>
                  <a:t>for a 5 </a:t>
                </a:r>
                <a:r>
                  <a:rPr lang="en-US" sz="2400" dirty="0" err="1"/>
                  <a:t>TeV</a:t>
                </a:r>
                <a:r>
                  <a:rPr lang="en-US" sz="2400" dirty="0"/>
                  <a:t> beam, it  corresponds to a beam power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𝒃𝒆𝒂𝒎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𝑮𝒊𝒈𝒂𝑾𝒂𝒕𝒕𝒔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Requires disruptive development!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31E06-9ECD-484F-84CF-4DFAE8AD7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81958"/>
                <a:ext cx="8468436" cy="5174392"/>
              </a:xfrm>
              <a:blipFill>
                <a:blip r:embed="rId2"/>
                <a:stretch>
                  <a:fillRect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D910A-4ACA-4506-83B1-DA79C2EDA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EC30B-D1F1-46CB-B3C9-63A8B1B48E15}"/>
              </a:ext>
            </a:extLst>
          </p:cNvPr>
          <p:cNvSpPr txBox="1"/>
          <p:nvPr/>
        </p:nvSpPr>
        <p:spPr>
          <a:xfrm>
            <a:off x="457200" y="6148137"/>
            <a:ext cx="5931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W.K.H. Panofsky, Technical Limits on Colliders for High Energy Physics </a:t>
            </a:r>
          </a:p>
        </p:txBody>
      </p:sp>
    </p:spTree>
    <p:extLst>
      <p:ext uri="{BB962C8B-B14F-4D97-AF65-F5344CB8AC3E}">
        <p14:creationId xmlns:p14="http://schemas.microsoft.com/office/powerpoint/2010/main" val="362769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title"/>
          </p:nvPr>
        </p:nvSpPr>
        <p:spPr>
          <a:xfrm>
            <a:off x="0" y="26744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</a:pPr>
            <a:r>
              <a:rPr lang="en-US" sz="2800"/>
              <a:t>Summary</a:t>
            </a:r>
            <a:endParaRPr lang="en-US"/>
          </a:p>
        </p:txBody>
      </p:sp>
      <p:sp>
        <p:nvSpPr>
          <p:cNvPr id="130" name="Google Shape;13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08EC5-F23B-4A75-8563-22E1FBD464E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181958"/>
                <a:ext cx="8501270" cy="53381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The exploration of new physics calls for future colliders in beyond 1 </a:t>
                </a:r>
                <a:r>
                  <a:rPr lang="en-US" err="1"/>
                  <a:t>TeV</a:t>
                </a:r>
                <a:r>
                  <a:rPr lang="en-US"/>
                  <a:t> lepton colliders, and 100 </a:t>
                </a:r>
                <a:r>
                  <a:rPr lang="en-US" err="1"/>
                  <a:t>TeV</a:t>
                </a:r>
                <a:r>
                  <a:rPr lang="en-US"/>
                  <a:t> hadron colliders. Both cases require luminosity in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The conventional RF acceleration-based beams so far are not yet at the quantum limit, but are facing a lot of challenges that require substantial R&amp;Ds</a:t>
                </a:r>
              </a:p>
              <a:p>
                <a:r>
                  <a:rPr lang="en-US"/>
                  <a:t>The ongoing plasma wake field acceleration or other disruptive acceleration technology could have the potential to reach the ultimate beams at the quantum limit</a:t>
                </a:r>
              </a:p>
              <a:p>
                <a:r>
                  <a:rPr lang="en-US"/>
                  <a:t>Continue the technology exploration</a:t>
                </a:r>
              </a:p>
              <a:p>
                <a:pPr lvl="1"/>
                <a:r>
                  <a:rPr lang="en-US"/>
                  <a:t>Need test facilities: see session on Tuesday morning</a:t>
                </a:r>
              </a:p>
              <a:p>
                <a:pPr lvl="1"/>
                <a:r>
                  <a:rPr lang="en-US"/>
                  <a:t>Need people: see session this afternoon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08EC5-F23B-4A75-8563-22E1FBD46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81958"/>
                <a:ext cx="8501270" cy="5338112"/>
              </a:xfrm>
              <a:blipFill>
                <a:blip r:embed="rId3"/>
                <a:stretch>
                  <a:fillRect t="-685" r="-287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F9914-754E-49C4-8717-E1326407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686800" cy="5174392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Good news: </a:t>
            </a:r>
            <a:endParaRPr lang="en-US" sz="1200" dirty="0"/>
          </a:p>
          <a:p>
            <a:pPr lvl="1"/>
            <a:r>
              <a:rPr lang="en-US" dirty="0"/>
              <a:t>Enormous R&amp;D topics for decades to come!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Challenges: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Overall funding in fundamental R&amp;D are limited</a:t>
            </a:r>
          </a:p>
          <a:p>
            <a:pPr lvl="2"/>
            <a:r>
              <a:rPr lang="en-US" dirty="0"/>
              <a:t>DOE Office of Science funding: </a:t>
            </a:r>
          </a:p>
          <a:p>
            <a:pPr lvl="3"/>
            <a:r>
              <a:rPr lang="en-US" dirty="0"/>
              <a:t>FY21: $5.8B, HEP: $1.046B</a:t>
            </a:r>
          </a:p>
          <a:p>
            <a:pPr lvl="3"/>
            <a:r>
              <a:rPr lang="en-US" dirty="0"/>
              <a:t>FY22 (request): $7.0B, HEP: $1.06B</a:t>
            </a:r>
          </a:p>
          <a:p>
            <a:pPr marL="571500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Need a vital path forward!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D789-060D-417F-B3D9-E6FF90E717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6" name="Graphic 5" descr="Smiling with hearts face outline with solid fill">
            <a:extLst>
              <a:ext uri="{FF2B5EF4-FFF2-40B4-BE49-F238E27FC236}">
                <a16:creationId xmlns:a16="http://schemas.microsoft.com/office/drawing/2014/main" id="{10607253-9889-4AD9-B0B4-1F0B4F3E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7270" y="1390679"/>
            <a:ext cx="914400" cy="914400"/>
          </a:xfrm>
          <a:prstGeom prst="rect">
            <a:avLst/>
          </a:prstGeom>
        </p:spPr>
      </p:pic>
      <p:pic>
        <p:nvPicPr>
          <p:cNvPr id="8" name="Graphic 7" descr="Hurdle outline">
            <a:extLst>
              <a:ext uri="{FF2B5EF4-FFF2-40B4-BE49-F238E27FC236}">
                <a16:creationId xmlns:a16="http://schemas.microsoft.com/office/drawing/2014/main" id="{65EC4479-383F-4137-83A2-798B529FF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400" y="2391218"/>
            <a:ext cx="914400" cy="914400"/>
          </a:xfrm>
          <a:prstGeom prst="rect">
            <a:avLst/>
          </a:prstGeom>
        </p:spPr>
      </p:pic>
      <p:pic>
        <p:nvPicPr>
          <p:cNvPr id="10" name="Graphic 9" descr="Route (Two Pins With A Path) outline">
            <a:extLst>
              <a:ext uri="{FF2B5EF4-FFF2-40B4-BE49-F238E27FC236}">
                <a16:creationId xmlns:a16="http://schemas.microsoft.com/office/drawing/2014/main" id="{7C19FDAD-6564-4A9E-B275-1FD23DEA9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5469" y="4880097"/>
            <a:ext cx="2001079" cy="2001079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8E792BD-C27B-40BF-96FD-5ECEF7619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569626"/>
              </p:ext>
            </p:extLst>
          </p:nvPr>
        </p:nvGraphicFramePr>
        <p:xfrm>
          <a:off x="5555973" y="4675502"/>
          <a:ext cx="3346174" cy="200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Google Shape;128;p2">
            <a:extLst>
              <a:ext uri="{FF2B5EF4-FFF2-40B4-BE49-F238E27FC236}">
                <a16:creationId xmlns:a16="http://schemas.microsoft.com/office/drawing/2014/main" id="{44E6D2AE-5CFE-4F34-8F0C-7580F469F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744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</a:pPr>
            <a:r>
              <a:rPr lang="en-US" sz="2800" dirty="0"/>
              <a:t>Message from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ABA7-C60E-498E-A82D-5182133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661"/>
            <a:ext cx="9144000" cy="832076"/>
          </a:xfrm>
        </p:spPr>
        <p:txBody>
          <a:bodyPr/>
          <a:lstStyle/>
          <a:p>
            <a:r>
              <a:rPr lang="en-US"/>
              <a:t>PLUB Workshop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1F2CC-897E-4729-828D-1773EF69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941156"/>
            <a:ext cx="8686800" cy="1167104"/>
          </a:xfrm>
        </p:spPr>
        <p:txBody>
          <a:bodyPr>
            <a:noAutofit/>
          </a:bodyPr>
          <a:lstStyle/>
          <a:p>
            <a:r>
              <a:rPr lang="en-US" sz="2400"/>
              <a:t>A total of five zoom workshop sessions (joint with AF4 and AF6) were held between Dec. 3, 2020 and April 6, 2021. (</a:t>
            </a:r>
            <a:r>
              <a:rPr lang="en-US" sz="2400">
                <a:hlinkClick r:id="rId2"/>
              </a:rPr>
              <a:t>https://indico.fnal.gov/category/1120/</a:t>
            </a:r>
            <a:r>
              <a:rPr lang="en-US" sz="2400"/>
              <a:t> 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930BF-A85C-4C95-A258-B2B825EC83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77652-5EDE-476A-AE10-3D8E37472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5" r="9890"/>
          <a:stretch/>
        </p:blipFill>
        <p:spPr>
          <a:xfrm>
            <a:off x="70945" y="2485806"/>
            <a:ext cx="3676650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542D32-1AC8-4C48-9D29-1E78810CE8A9}"/>
              </a:ext>
            </a:extLst>
          </p:cNvPr>
          <p:cNvSpPr txBox="1"/>
          <p:nvPr/>
        </p:nvSpPr>
        <p:spPr>
          <a:xfrm>
            <a:off x="3794893" y="2200008"/>
            <a:ext cx="5349107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/>
              <a:t>Michael Peskin: Discovery </a:t>
            </a:r>
            <a:r>
              <a:rPr lang="en-US" sz="1600" b="1"/>
              <a:t>physics of </a:t>
            </a:r>
            <a:r>
              <a:rPr lang="en-US" sz="1600" b="1" err="1"/>
              <a:t>e+e</a:t>
            </a:r>
            <a:r>
              <a:rPr lang="en-US" sz="1600" b="1"/>
              <a:t>- and gamma-gamma colliders</a:t>
            </a:r>
          </a:p>
          <a:p>
            <a:r>
              <a:rPr lang="en-US" sz="1600"/>
              <a:t>Allen Caldwell: Physics potentials with</a:t>
            </a:r>
            <a:r>
              <a:rPr lang="en-US" sz="1600" b="1"/>
              <a:t> low luminosity super high energy colliders</a:t>
            </a:r>
          </a:p>
          <a:p>
            <a:r>
              <a:rPr lang="en-US" sz="1600" err="1"/>
              <a:t>Liantao</a:t>
            </a:r>
            <a:r>
              <a:rPr lang="en-US" sz="1600"/>
              <a:t> Wang: </a:t>
            </a:r>
            <a:r>
              <a:rPr lang="en-US" sz="1600" b="1"/>
              <a:t>desired ultimate beams for probing BSM physics at colliders: scale of required </a:t>
            </a:r>
            <a:r>
              <a:rPr lang="en-US" sz="1600" b="1" err="1"/>
              <a:t>lumi</a:t>
            </a:r>
            <a:r>
              <a:rPr lang="en-US" sz="1600" b="1"/>
              <a:t> vs. energy</a:t>
            </a:r>
          </a:p>
          <a:p>
            <a:r>
              <a:rPr lang="en-US" sz="1600"/>
              <a:t>Thomas Roser: Wishes from </a:t>
            </a:r>
            <a:r>
              <a:rPr lang="en-US" sz="1600" b="1"/>
              <a:t>Acc Implementation task force:</a:t>
            </a:r>
            <a:r>
              <a:rPr lang="en-US" sz="1600"/>
              <a:t> required inputs for your task</a:t>
            </a:r>
          </a:p>
          <a:p>
            <a:r>
              <a:rPr lang="en-US" sz="1600"/>
              <a:t>Vladimir Shiltsev: Overview of the</a:t>
            </a:r>
            <a:r>
              <a:rPr lang="en-US" sz="1600" b="1"/>
              <a:t> achieved collider performance and scaling rules</a:t>
            </a:r>
          </a:p>
          <a:p>
            <a:r>
              <a:rPr lang="en-US" sz="1600"/>
              <a:t>Swapan Chattopadhyay: </a:t>
            </a:r>
            <a:r>
              <a:rPr lang="en-US" sz="1600" b="1"/>
              <a:t>Ultimate beams</a:t>
            </a:r>
            <a:r>
              <a:rPr lang="en-US" sz="1600"/>
              <a:t> and physics/accelerator technologies beyond colliders</a:t>
            </a:r>
          </a:p>
          <a:p>
            <a:r>
              <a:rPr lang="en-US" sz="1600"/>
              <a:t>Pisin Chen: </a:t>
            </a:r>
            <a:r>
              <a:rPr lang="en-US" sz="1600" b="1"/>
              <a:t>Quantum Luminosity</a:t>
            </a:r>
          </a:p>
          <a:p>
            <a:r>
              <a:rPr lang="en-US" sz="1600"/>
              <a:t>Valery </a:t>
            </a:r>
            <a:r>
              <a:rPr lang="en-US" sz="1600" err="1"/>
              <a:t>Telnov</a:t>
            </a:r>
            <a:r>
              <a:rPr lang="en-US" sz="1600"/>
              <a:t>: Perspective of </a:t>
            </a:r>
            <a:r>
              <a:rPr lang="en-US" sz="1600" b="1"/>
              <a:t>gamma-gamma colliders,</a:t>
            </a:r>
            <a:r>
              <a:rPr lang="en-US" sz="1600"/>
              <a:t> physics potentials and limits</a:t>
            </a:r>
          </a:p>
          <a:p>
            <a:r>
              <a:rPr lang="en-US" sz="1600"/>
              <a:t>Tao Han: Physics opportunity with </a:t>
            </a:r>
            <a:r>
              <a:rPr lang="en-US" sz="1600" b="1"/>
              <a:t>muon collider</a:t>
            </a:r>
          </a:p>
          <a:p>
            <a:r>
              <a:rPr lang="en-US" sz="1600"/>
              <a:t>Daniel Schulte/Mark Palmer: </a:t>
            </a:r>
            <a:r>
              <a:rPr lang="en-US" sz="1600" b="1"/>
              <a:t>Muon Collider status and outlook</a:t>
            </a:r>
          </a:p>
        </p:txBody>
      </p:sp>
    </p:spTree>
    <p:extLst>
      <p:ext uri="{BB962C8B-B14F-4D97-AF65-F5344CB8AC3E}">
        <p14:creationId xmlns:p14="http://schemas.microsoft.com/office/powerpoint/2010/main" val="256077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092A-423A-43A7-979D-E7CD8CCD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2076"/>
          </a:xfrm>
        </p:spPr>
        <p:txBody>
          <a:bodyPr/>
          <a:lstStyle/>
          <a:p>
            <a:r>
              <a:rPr lang="en-US"/>
              <a:t>Lepton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DD6DF-F148-4CB0-A71A-D1F2B5509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B4DDF4-A763-4A51-9DFA-1F1F147E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15" y="990601"/>
            <a:ext cx="7709585" cy="5688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8A074-CBD2-411F-B695-9BD551DA9679}"/>
              </a:ext>
            </a:extLst>
          </p:cNvPr>
          <p:cNvSpPr txBox="1"/>
          <p:nvPr/>
        </p:nvSpPr>
        <p:spPr>
          <a:xfrm>
            <a:off x="6553200" y="1470138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Liantao</a:t>
            </a:r>
            <a:r>
              <a:rPr lang="en-US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50672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39A8-2B8B-4BFD-A5BA-28A62143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587597"/>
          </a:xfrm>
        </p:spPr>
        <p:txBody>
          <a:bodyPr>
            <a:normAutofit fontScale="90000"/>
          </a:bodyPr>
          <a:lstStyle/>
          <a:p>
            <a:r>
              <a:rPr lang="en-US"/>
              <a:t>Hadron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73DB8-F88B-4E35-9D3A-6D14154F0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CE916-C9CD-417B-AA38-412088AC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102"/>
            <a:ext cx="8982075" cy="444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6D2A-23BE-4B03-B05E-571C939A24D3}"/>
                  </a:ext>
                </a:extLst>
              </p:cNvPr>
              <p:cNvSpPr txBox="1"/>
              <p:nvPr/>
            </p:nvSpPr>
            <p:spPr>
              <a:xfrm>
                <a:off x="0" y="5819515"/>
                <a:ext cx="9033242" cy="587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/>
                  <a:t>To understand the physics potential good to have a benchmark &gt; 100 </a:t>
                </a:r>
                <a:r>
                  <a:rPr lang="en-US" sz="1600" err="1"/>
                  <a:t>TeV</a:t>
                </a:r>
                <a:r>
                  <a:rPr lang="en-US" sz="1600"/>
                  <a:t>, ideally, &gt;&gt; 100TeV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/>
                  <a:t>High luminosity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/>
                  <a:t> can realize full physics potential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6D2A-23BE-4B03-B05E-571C939A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19515"/>
                <a:ext cx="9033242" cy="587597"/>
              </a:xfrm>
              <a:prstGeom prst="rect">
                <a:avLst/>
              </a:prstGeom>
              <a:blipFill>
                <a:blip r:embed="rId3"/>
                <a:stretch>
                  <a:fillRect l="-270" t="-3125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409504-49ED-4FCF-A021-2330B8C00160}"/>
              </a:ext>
            </a:extLst>
          </p:cNvPr>
          <p:cNvSpPr txBox="1"/>
          <p:nvPr/>
        </p:nvSpPr>
        <p:spPr>
          <a:xfrm>
            <a:off x="179695" y="935357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Liantao</a:t>
            </a:r>
            <a:r>
              <a:rPr lang="en-US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24444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F30B-FDD7-4320-A90C-5790726C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"/>
            <a:ext cx="9144000" cy="832076"/>
          </a:xfrm>
        </p:spPr>
        <p:txBody>
          <a:bodyPr/>
          <a:lstStyle/>
          <a:p>
            <a:r>
              <a:rPr lang="en-US"/>
              <a:t>Achieved Collider Performance and Scaling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C96D9E-AD79-4E38-BDAF-5F2F9DE8F31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4627628"/>
                <a:ext cx="8971722" cy="2230372"/>
              </a:xfrm>
            </p:spPr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en-US" sz="2200"/>
                  <a:t>Limits</a:t>
                </a:r>
              </a:p>
              <a:p>
                <a:r>
                  <a:rPr lang="en-US" sz="1900"/>
                  <a:t>Energy</a:t>
                </a:r>
              </a:p>
              <a:p>
                <a:pPr lvl="1"/>
                <a:r>
                  <a:rPr lang="en-US" sz="1800"/>
                  <a:t>Linear vs circular: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𝑻𝒆𝑽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𝒆𝑽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1800" b="1"/>
              </a:p>
              <a:p>
                <a:pPr lvl="1"/>
                <a:r>
                  <a:rPr lang="en-US" sz="1800"/>
                  <a:t>Circular accelerator: scale ~ available bending magnet. Current state of the art: 16 Tesla</a:t>
                </a:r>
              </a:p>
              <a:p>
                <a:pPr lvl="1"/>
                <a:r>
                  <a:rPr lang="en-US" sz="1800"/>
                  <a:t>Unstable particles: muons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/>
                  <a:t>-leptons</a:t>
                </a:r>
              </a:p>
              <a:p>
                <a:pPr lvl="2"/>
                <a:r>
                  <a:rPr lang="en-US" sz="1800"/>
                  <a:t>Gradient higher than 3 MeV/m and 0.3 MeV/m, respectively</a:t>
                </a:r>
              </a:p>
              <a:p>
                <a:r>
                  <a:rPr lang="en-US" sz="2100"/>
                  <a:t>Luminosity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C96D9E-AD79-4E38-BDAF-5F2F9DE8F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4627628"/>
                <a:ext cx="8971722" cy="2230372"/>
              </a:xfrm>
              <a:blipFill>
                <a:blip r:embed="rId2"/>
                <a:stretch>
                  <a:fillRect t="-27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0EF4E-C453-4D9E-BA3E-57E054C547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7FB75-E131-4B52-8245-CE4E6547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116"/>
            <a:ext cx="4749827" cy="3525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42AFD-FC50-4A42-BEBB-8D767C40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324" y="1211843"/>
            <a:ext cx="3833398" cy="3081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828CA-0E95-47D0-BE87-E0AB4275AF33}"/>
              </a:ext>
            </a:extLst>
          </p:cNvPr>
          <p:cNvSpPr txBox="1"/>
          <p:nvPr/>
        </p:nvSpPr>
        <p:spPr>
          <a:xfrm>
            <a:off x="7474225" y="822971"/>
            <a:ext cx="149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Vladimir Shiltsev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F30B-FDD7-4320-A90C-5790726C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84"/>
            <a:ext cx="9144000" cy="832076"/>
          </a:xfrm>
        </p:spPr>
        <p:txBody>
          <a:bodyPr/>
          <a:lstStyle/>
          <a:p>
            <a:r>
              <a:rPr lang="en-US"/>
              <a:t>Achieved Collider Performance and Scaling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C96D9E-AD79-4E38-BDAF-5F2F9DE8F31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260" y="1103092"/>
                <a:ext cx="8971722" cy="2230372"/>
              </a:xfrm>
            </p:spPr>
            <p:txBody>
              <a:bodyPr>
                <a:normAutofit fontScale="85000" lnSpcReduction="10000"/>
              </a:bodyPr>
              <a:lstStyle/>
              <a:p>
                <a:pPr marL="114300" indent="0">
                  <a:buNone/>
                </a:pPr>
                <a:r>
                  <a:rPr lang="en-US" sz="2200"/>
                  <a:t>Limits</a:t>
                </a:r>
              </a:p>
              <a:p>
                <a:r>
                  <a:rPr lang="en-US" sz="1900"/>
                  <a:t>Energy</a:t>
                </a:r>
              </a:p>
              <a:p>
                <a:pPr lvl="1"/>
                <a:r>
                  <a:rPr lang="en-US" sz="1800"/>
                  <a:t>Linear vs circular: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𝑻𝒆𝑽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𝒆𝑽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en-US" sz="1800" b="1"/>
              </a:p>
              <a:p>
                <a:pPr lvl="1"/>
                <a:r>
                  <a:rPr lang="en-US" sz="1800"/>
                  <a:t>Circular accelerator: scale ~ available bending magnet. Current state of the art: 16 Tesla</a:t>
                </a:r>
              </a:p>
              <a:p>
                <a:pPr lvl="1"/>
                <a:r>
                  <a:rPr lang="en-US" sz="1800"/>
                  <a:t>Particle lifetime: muons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/>
                  <a:t>-leptons</a:t>
                </a:r>
              </a:p>
              <a:p>
                <a:pPr lvl="2"/>
                <a:r>
                  <a:rPr lang="en-US" sz="1800"/>
                  <a:t>Gradient higher than 3 MeV/m and 0.3 MeV/m, respectively</a:t>
                </a:r>
              </a:p>
              <a:p>
                <a:r>
                  <a:rPr lang="en-US" sz="2100"/>
                  <a:t>Luminosity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EC96D9E-AD79-4E38-BDAF-5F2F9DE8F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260" y="1103092"/>
                <a:ext cx="8971722" cy="2230372"/>
              </a:xfrm>
              <a:blipFill>
                <a:blip r:embed="rId2"/>
                <a:stretch>
                  <a:fillRect t="-27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0EF4E-C453-4D9E-BA3E-57E054C547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828CA-0E95-47D0-BE87-E0AB4275AF33}"/>
              </a:ext>
            </a:extLst>
          </p:cNvPr>
          <p:cNvSpPr txBox="1"/>
          <p:nvPr/>
        </p:nvSpPr>
        <p:spPr>
          <a:xfrm>
            <a:off x="7474225" y="822971"/>
            <a:ext cx="149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Vladimir Shiltsev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C9947-7E67-4819-B711-F7530066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9" y="3436526"/>
            <a:ext cx="4147516" cy="3102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69E58-D16B-4043-9D7F-2DFE8D85C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167" y="3429000"/>
            <a:ext cx="3988742" cy="30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49A5-D8AE-4B4A-A1B7-E03335FE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832076"/>
          </a:xfrm>
        </p:spPr>
        <p:txBody>
          <a:bodyPr/>
          <a:lstStyle/>
          <a:p>
            <a:r>
              <a:rPr lang="en-US"/>
              <a:t>Luminosity -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31E06-9ECD-484F-84CF-4DFAE8AD740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8468" y="963345"/>
                <a:ext cx="8787064" cy="568907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400"/>
                  <a:t>Ideal Luminosity for head-on collision</a:t>
                </a:r>
              </a:p>
              <a:p>
                <a:pPr marL="571500" lvl="1" indent="0" algn="ctr">
                  <a:buNone/>
                </a:pPr>
                <a:endParaRPr lang="en-US" sz="900" b="0" i="1">
                  <a:latin typeface="Cambria Math" panose="02040503050406030204" pitchFamily="18" charset="0"/>
                </a:endParaRPr>
              </a:p>
              <a:p>
                <a:pPr marL="5715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𝑤𝑎𝑙𝑙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/>
                  <a:t>  </a:t>
                </a:r>
              </a:p>
              <a:p>
                <a:pPr marL="571500" lvl="1" indent="0">
                  <a:buNone/>
                </a:pPr>
                <a:endParaRPr lang="en-US" sz="1000"/>
              </a:p>
              <a:p>
                <a:pPr marL="571500" lvl="1" indent="0">
                  <a:buNone/>
                </a:pPr>
                <a:r>
                  <a:rPr lang="en-US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r>
                  <a:rPr lang="en-US"/>
                  <a:t> is the wall-plug power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/>
                  <a:t> is the ratio of wall-plug power to beam.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b="0"/>
              </a:p>
              <a:p>
                <a:r>
                  <a:rPr lang="en-US" sz="2400"/>
                  <a:t>In the case of relativistic</a:t>
                </a:r>
                <a:r>
                  <a:rPr lang="en-US" sz="2400" b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0"/>
                  <a:t>,</a:t>
                </a:r>
              </a:p>
              <a:p>
                <a:pPr marL="114300" indent="0">
                  <a:buNone/>
                </a:pPr>
                <a:endParaRPr lang="en-US" sz="900" i="1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/>
              </a:p>
              <a:p>
                <a:pPr marL="114300" indent="0">
                  <a:buNone/>
                </a:pPr>
                <a:r>
                  <a:rPr lang="en-US" sz="2400"/>
                  <a:t>       here, round beam is assumed for simplicity reason</a:t>
                </a:r>
              </a:p>
              <a:p>
                <a:r>
                  <a:rPr lang="en-US" sz="2400" b="0"/>
                  <a:t>New physics production c</a:t>
                </a:r>
                <a:r>
                  <a:rPr lang="en-US" sz="2400"/>
                  <a:t>ross-section</a:t>
                </a:r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sz="2100">
                    <a:solidFill>
                      <a:schemeClr val="tx1"/>
                    </a:solidFill>
                  </a:rPr>
                  <a:t>     for constant signal rate: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𝑦𝑒𝑎𝑟𝑠</m:t>
                        </m:r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  <m:sSup>
                      <m:sSup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i="1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3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sz="2300" i="1" smtClean="0">
                                            <a:solidFill>
                                              <a:schemeClr val="tx1"/>
                                            </a:solidFill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chemeClr val="tx1"/>
                                            </a:solidFill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300" b="0" i="1" smtClean="0">
                                            <a:solidFill>
                                              <a:schemeClr val="tx1"/>
                                            </a:solidFill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rad>
                              </m:num>
                              <m:den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300" b="0" i="1" smtClean="0">
                                    <a:solidFill>
                                      <a:schemeClr val="tx1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𝑇𝑒𝑉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2∗1</m:t>
                    </m:r>
                    <m:sSup>
                      <m:sSup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30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  <a:p>
                <a:pPr marL="114300" indent="0">
                  <a:buNone/>
                </a:pPr>
                <a:endParaRPr lang="en-US" sz="1400" b="1">
                  <a:solidFill>
                    <a:srgbClr val="FF0000"/>
                  </a:solidFill>
                </a:endParaRPr>
              </a:p>
              <a:p>
                <a:pPr marL="11430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Can we keep 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>
                  <a:solidFill>
                    <a:srgbClr val="FF0000"/>
                  </a:solidFill>
                </a:endParaRPr>
              </a:p>
              <a:p>
                <a:pPr lvl="1"/>
                <a:r>
                  <a:rPr lang="en-US">
                    <a:solidFill>
                      <a:schemeClr val="tx1"/>
                    </a:solidFill>
                  </a:rPr>
                  <a:t>Further Increase beam intensity and 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>
                  <a:solidFill>
                    <a:schemeClr val="tx1"/>
                  </a:solidFill>
                </a:endParaRPr>
              </a:p>
              <a:p>
                <a:pPr marL="571500" lvl="1" indent="0">
                  <a:buNone/>
                </a:pPr>
                <a:r>
                  <a:rPr lang="en-US">
                    <a:solidFill>
                      <a:schemeClr val="tx1"/>
                    </a:solidFill>
                  </a:rPr>
                  <a:t>       </a:t>
                </a:r>
                <a:r>
                  <a:rPr lang="en-US" sz="2400" b="1">
                    <a:solidFill>
                      <a:srgbClr val="FF0000"/>
                    </a:solidFill>
                  </a:rPr>
                  <a:t>extreme short and bright beam at IP </a:t>
                </a:r>
              </a:p>
              <a:p>
                <a:pPr marL="571500" lvl="1" indent="0">
                  <a:buNone/>
                </a:pPr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D31E06-9ECD-484F-84CF-4DFAE8AD7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8468" y="963345"/>
                <a:ext cx="8787064" cy="5689078"/>
              </a:xfrm>
              <a:blipFill>
                <a:blip r:embed="rId2"/>
                <a:stretch>
                  <a:fillRect t="-536" b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D910A-4ACA-4506-83B1-DA79C2EDA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DE17-B53B-42C0-9CF8-702399128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3"/>
          <a:stretch/>
        </p:blipFill>
        <p:spPr>
          <a:xfrm>
            <a:off x="1004471" y="1178588"/>
            <a:ext cx="6578462" cy="4067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BEE91D-228B-4448-8728-FC222F5860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5243"/>
                <a:ext cx="9144000" cy="832076"/>
              </a:xfrm>
            </p:spPr>
            <p:txBody>
              <a:bodyPr/>
              <a:lstStyle/>
              <a:p>
                <a:r>
                  <a:rPr lang="en-US"/>
                  <a:t>Total Cost,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𝛼𝛽𝛾</m:t>
                    </m:r>
                  </m:oMath>
                </a14:m>
                <a:r>
                  <a:rPr lang="en-US"/>
                  <a:t> model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BEE91D-228B-4448-8728-FC222F586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5243"/>
                <a:ext cx="9144000" cy="832076"/>
              </a:xfrm>
              <a:blipFill>
                <a:blip r:embed="rId3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9C21F-C62E-4A3A-8303-D69CF46613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6C12C-F81C-41EE-B88B-5D9B9BC7ECF9}"/>
                  </a:ext>
                </a:extLst>
              </p:cNvPr>
              <p:cNvSpPr txBox="1"/>
              <p:nvPr/>
            </p:nvSpPr>
            <p:spPr>
              <a:xfrm>
                <a:off x="298173" y="6169580"/>
                <a:ext cx="8388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Where,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𝑢𝑛𝑖𝑡𝑠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10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𝑢𝑛𝑖𝑡𝑠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𝑇𝑒𝑉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𝑢𝑛𝑖𝑡𝑠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100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𝑀𝑊𝑎𝑡𝑡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80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6C12C-F81C-41EE-B88B-5D9B9BC7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3" y="6169580"/>
                <a:ext cx="8388627" cy="369332"/>
              </a:xfrm>
              <a:prstGeom prst="rect">
                <a:avLst/>
              </a:prstGeom>
              <a:blipFill>
                <a:blip r:embed="rId4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17C4C-2186-4349-80C1-23718A4383EF}"/>
                  </a:ext>
                </a:extLst>
              </p:cNvPr>
              <p:cNvSpPr txBox="1"/>
              <p:nvPr/>
            </p:nvSpPr>
            <p:spPr>
              <a:xfrm>
                <a:off x="1533937" y="5414345"/>
                <a:ext cx="5519531" cy="44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17C4C-2186-4349-80C1-23718A438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37" y="5414345"/>
                <a:ext cx="5519531" cy="446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F036D31-30C7-4A59-86EF-9CE67FEDE063}"/>
              </a:ext>
            </a:extLst>
          </p:cNvPr>
          <p:cNvSpPr/>
          <p:nvPr/>
        </p:nvSpPr>
        <p:spPr>
          <a:xfrm>
            <a:off x="4980562" y="3429000"/>
            <a:ext cx="2461098" cy="899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79850-9B47-4AE5-AB64-CFDA0E066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46" t="60893" r="2247" b="19325"/>
          <a:stretch/>
        </p:blipFill>
        <p:spPr>
          <a:xfrm>
            <a:off x="5658975" y="3212315"/>
            <a:ext cx="2480554" cy="9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On-screen Show (4:3)</PresentationFormat>
  <Paragraphs>196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Physics Limit of Ultimate Beams Workshop Summary</vt:lpstr>
      <vt:lpstr>Physics Limits of Ultimate Beams Workshop</vt:lpstr>
      <vt:lpstr>PLUB Workshop Series</vt:lpstr>
      <vt:lpstr>Lepton collider</vt:lpstr>
      <vt:lpstr>Hadron Collider</vt:lpstr>
      <vt:lpstr>Achieved Collider Performance and Scaling Rules</vt:lpstr>
      <vt:lpstr>Achieved Collider Performance and Scaling Rules</vt:lpstr>
      <vt:lpstr>Luminosity - Energy</vt:lpstr>
      <vt:lpstr>Total Cost, the αβγ model</vt:lpstr>
      <vt:lpstr>Muon Collider</vt:lpstr>
      <vt:lpstr>Unique challenges associated with Muon Collider</vt:lpstr>
      <vt:lpstr>Photon collider</vt:lpstr>
      <vt:lpstr>Proposed Photon Colliders</vt:lpstr>
      <vt:lpstr>Message from Swapan</vt:lpstr>
      <vt:lpstr>Message from Swapan</vt:lpstr>
      <vt:lpstr>Plasma based Advance Acceleration</vt:lpstr>
      <vt:lpstr>Message from Alan Caldwell</vt:lpstr>
      <vt:lpstr>PowerPoint Presentation</vt:lpstr>
      <vt:lpstr>Quantum Luminosity: P. Chen</vt:lpstr>
      <vt:lpstr>Quantum Luminosity: Chen</vt:lpstr>
      <vt:lpstr>Luminosity - Energy</vt:lpstr>
      <vt:lpstr>Summary</vt:lpstr>
      <vt:lpstr>Message from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AF1: Beam Physics and Accelerator Education</dc:title>
  <dc:creator>Young-Kee Kim</dc:creator>
  <cp:lastModifiedBy>Bai, Mei</cp:lastModifiedBy>
  <cp:revision>3</cp:revision>
  <dcterms:created xsi:type="dcterms:W3CDTF">2014-06-24T05:51:31Z</dcterms:created>
  <dcterms:modified xsi:type="dcterms:W3CDTF">2022-05-12T17:00:26Z</dcterms:modified>
</cp:coreProperties>
</file>