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52" r:id="rId5"/>
    <p:sldId id="357" r:id="rId6"/>
    <p:sldId id="359" r:id="rId7"/>
    <p:sldId id="360" r:id="rId8"/>
    <p:sldId id="362" r:id="rId9"/>
    <p:sldId id="361" r:id="rId10"/>
    <p:sldId id="363" r:id="rId11"/>
    <p:sldId id="364" r:id="rId12"/>
    <p:sldId id="365" r:id="rId13"/>
    <p:sldId id="368" r:id="rId14"/>
    <p:sldId id="342" r:id="rId15"/>
    <p:sldId id="343" r:id="rId16"/>
    <p:sldId id="344" r:id="rId17"/>
    <p:sldId id="345" r:id="rId18"/>
    <p:sldId id="346" r:id="rId19"/>
    <p:sldId id="354" r:id="rId20"/>
    <p:sldId id="353" r:id="rId21"/>
    <p:sldId id="356" r:id="rId22"/>
    <p:sldId id="347" r:id="rId23"/>
    <p:sldId id="348" r:id="rId24"/>
    <p:sldId id="349" r:id="rId25"/>
    <p:sldId id="367" r:id="rId26"/>
    <p:sldId id="350" r:id="rId27"/>
    <p:sldId id="340" r:id="rId28"/>
    <p:sldId id="313" r:id="rId29"/>
    <p:sldId id="355" r:id="rId30"/>
    <p:sldId id="1159" r:id="rId31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AEECEB"/>
    <a:srgbClr val="0070C0"/>
    <a:srgbClr val="8DE5E3"/>
    <a:srgbClr val="94E6E4"/>
    <a:srgbClr val="33CCCC"/>
    <a:srgbClr val="00FFCC"/>
    <a:srgbClr val="333399"/>
    <a:srgbClr val="0066FF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F02D60-4875-1AB3-B425-FCB4525CF4FE}" v="971" dt="2022-01-21T06:22:57.988"/>
    <p1510:client id="{57BF7B1E-6EA9-41D7-9A11-E6ABE82F1EDA}" v="3479" dt="2022-01-21T02:33:54.999"/>
    <p1510:client id="{9F8C5198-4CE4-B1D2-9FD2-ABA9A1251C60}" v="251" dt="2022-01-21T16:59:53.3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8" autoAdjust="0"/>
    <p:restoredTop sz="96005" autoAdjust="0"/>
  </p:normalViewPr>
  <p:slideViewPr>
    <p:cSldViewPr snapToObjects="1" showGuides="1">
      <p:cViewPr varScale="1">
        <p:scale>
          <a:sx n="140" d="100"/>
          <a:sy n="140" d="100"/>
        </p:scale>
        <p:origin x="966" y="138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50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06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05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665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37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783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70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90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60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24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2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18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65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49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67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16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882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028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23" y="4566855"/>
            <a:ext cx="2302769" cy="669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402432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6" y="2730330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066259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"/>
            <a:ext cx="6858019" cy="564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444824"/>
            <a:ext cx="9067778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250592" cy="545591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emf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jpe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26.jp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jpe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26.jp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94E807-9DA0-423C-BC24-C81D28505BBC}"/>
              </a:ext>
            </a:extLst>
          </p:cNvPr>
          <p:cNvSpPr/>
          <p:nvPr/>
        </p:nvSpPr>
        <p:spPr>
          <a:xfrm>
            <a:off x="0" y="0"/>
            <a:ext cx="9144000" cy="3867150"/>
          </a:xfrm>
          <a:prstGeom prst="rect">
            <a:avLst/>
          </a:prstGeom>
          <a:gradFill flip="none" rotWithShape="1">
            <a:gsLst>
              <a:gs pos="8000">
                <a:schemeClr val="tx1"/>
              </a:gs>
              <a:gs pos="78000">
                <a:schemeClr val="bg2"/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228600" y="14144"/>
            <a:ext cx="8008937" cy="500206"/>
          </a:xfrm>
        </p:spPr>
        <p:txBody>
          <a:bodyPr anchor="ctr"/>
          <a:lstStyle/>
          <a:p>
            <a:r>
              <a:rPr lang="en-CA" sz="2000" b="0" dirty="0">
                <a:solidFill>
                  <a:schemeClr val="bg1"/>
                </a:solidFill>
              </a:rPr>
              <a:t>FPD-TID Detector RD Meeting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3358689"/>
            <a:ext cx="5309845" cy="73706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CA" sz="1400" dirty="0"/>
              <a:t>Aldo Pena Perez, Tom Shutt, Steffen </a:t>
            </a:r>
            <a:r>
              <a:rPr lang="en-CA" sz="1400" dirty="0" err="1"/>
              <a:t>Luitz</a:t>
            </a:r>
            <a:r>
              <a:rPr lang="en-CA" sz="1400" dirty="0"/>
              <a:t>, </a:t>
            </a:r>
            <a:r>
              <a:rPr lang="en-CA" sz="1400" dirty="0" err="1"/>
              <a:t>Bahrudin</a:t>
            </a:r>
            <a:r>
              <a:rPr lang="en-CA" sz="1400" dirty="0"/>
              <a:t> </a:t>
            </a:r>
            <a:r>
              <a:rPr lang="en-CA" sz="1400" dirty="0" err="1"/>
              <a:t>Trbalic</a:t>
            </a:r>
            <a:r>
              <a:rPr lang="en-CA" sz="1400" dirty="0"/>
              <a:t>, Dionisio Doering and Angelo Dragone</a:t>
            </a:r>
          </a:p>
          <a:p>
            <a:pPr>
              <a:spcAft>
                <a:spcPts val="0"/>
              </a:spcAft>
            </a:pPr>
            <a:endParaRPr lang="en-CA" sz="400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r>
              <a:rPr lang="en-CA" sz="1200" b="1" dirty="0">
                <a:solidFill>
                  <a:schemeClr val="tx1"/>
                </a:solidFill>
              </a:rPr>
              <a:t>Date: </a:t>
            </a:r>
            <a:r>
              <a:rPr lang="en-CA" sz="1200" dirty="0">
                <a:solidFill>
                  <a:schemeClr val="tx1"/>
                </a:solidFill>
              </a:rPr>
              <a:t>01/21/2021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4993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FFEDBD-00CC-473D-AE4C-114298B1E499}"/>
              </a:ext>
            </a:extLst>
          </p:cNvPr>
          <p:cNvCxnSpPr/>
          <p:nvPr/>
        </p:nvCxnSpPr>
        <p:spPr>
          <a:xfrm>
            <a:off x="0" y="514350"/>
            <a:ext cx="91372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7213406-2DD7-44FE-AE8E-B89877610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793" y="14144"/>
            <a:ext cx="5255207" cy="385300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1" y="1123950"/>
            <a:ext cx="5486400" cy="16002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CA" sz="3200" dirty="0">
                <a:solidFill>
                  <a:schemeClr val="bg1"/>
                </a:solidFill>
                <a:latin typeface="Arial"/>
                <a:cs typeface="Arial"/>
              </a:rPr>
              <a:t>A Switched Power Pixel ASIC for a Dual Scale Charge Readout Concept</a:t>
            </a:r>
          </a:p>
        </p:txBody>
      </p:sp>
    </p:spTree>
    <p:extLst>
      <p:ext uri="{BB962C8B-B14F-4D97-AF65-F5344CB8AC3E}">
        <p14:creationId xmlns:p14="http://schemas.microsoft.com/office/powerpoint/2010/main" val="2484610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9A62ED-B80C-44E2-8268-281A679BDB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0DDB92-1AD4-448F-9681-8646FF19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Initial SPPA Requirements</a:t>
            </a:r>
            <a:endParaRPr lang="en-US" sz="280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768FEA1-F3CF-4E73-9665-B19B90CF890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16593" y="971550"/>
            <a:ext cx="8598807" cy="3810000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pt-BR" sz="2000" b="1" dirty="0">
                <a:latin typeface="Arial"/>
                <a:cs typeface="Arial"/>
              </a:rPr>
              <a:t>Pixel noise: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pt-BR" sz="2000" dirty="0">
                <a:latin typeface="Arial"/>
                <a:cs typeface="Arial"/>
              </a:rPr>
              <a:t>Requirement: &lt; 25 e-  </a:t>
            </a:r>
            <a:r>
              <a:rPr lang="pt-BR" sz="2000" dirty="0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pt-BR" sz="2000" dirty="0">
                <a:latin typeface="Arial"/>
                <a:cs typeface="Arial"/>
              </a:rPr>
              <a:t> Goal: 5 e-</a:t>
            </a:r>
            <a:endParaRPr lang="en-US" sz="2000" dirty="0">
              <a:latin typeface="Arial"/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pt-BR" sz="2000" b="1" dirty="0">
                <a:latin typeface="Arial"/>
                <a:cs typeface="Arial"/>
              </a:rPr>
              <a:t>Settling time: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pt-BR" sz="2000" dirty="0">
                <a:latin typeface="Arial"/>
                <a:cs typeface="Arial"/>
              </a:rPr>
              <a:t>Requirement: &lt; </a:t>
            </a:r>
            <a:r>
              <a:rPr lang="en-US" sz="2000" dirty="0">
                <a:latin typeface="+mj-lt"/>
              </a:rPr>
              <a:t>10 </a:t>
            </a:r>
            <a:r>
              <a:rPr lang="en-US" sz="2000" dirty="0" err="1">
                <a:latin typeface="+mj-lt"/>
              </a:rPr>
              <a:t>μs</a:t>
            </a:r>
            <a:r>
              <a:rPr lang="pt-BR" sz="2000" dirty="0">
                <a:latin typeface="Arial"/>
                <a:cs typeface="Arial"/>
              </a:rPr>
              <a:t>  </a:t>
            </a:r>
            <a:r>
              <a:rPr lang="pt-BR" sz="2000" dirty="0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pt-BR" sz="2000" dirty="0">
                <a:latin typeface="Arial"/>
                <a:cs typeface="Arial"/>
              </a:rPr>
              <a:t> Goal: </a:t>
            </a:r>
            <a:r>
              <a:rPr lang="en-US" sz="1800" dirty="0">
                <a:latin typeface="+mj-lt"/>
                <a:cs typeface="Arial"/>
              </a:rPr>
              <a:t>2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μs</a:t>
            </a:r>
            <a:r>
              <a:rPr lang="pt-BR" sz="2000" dirty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pt-BR" sz="2000" b="1" dirty="0">
                <a:latin typeface="Arial"/>
                <a:cs typeface="Arial"/>
              </a:rPr>
              <a:t>Power: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pt-BR" sz="2000" dirty="0">
                <a:latin typeface="Arial"/>
                <a:cs typeface="Arial"/>
              </a:rPr>
              <a:t>Requirement: &lt; 10 W/m</a:t>
            </a:r>
            <a:r>
              <a:rPr lang="pt-BR" sz="2000" baseline="30000" dirty="0">
                <a:latin typeface="Arial"/>
                <a:cs typeface="Arial"/>
              </a:rPr>
              <a:t>2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lang="pt-BR" sz="2000" dirty="0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pt-BR" sz="2000" dirty="0">
                <a:latin typeface="Arial"/>
                <a:cs typeface="Arial"/>
              </a:rPr>
              <a:t>Goal: 1 W/m</a:t>
            </a:r>
            <a:r>
              <a:rPr lang="pt-BR" sz="2000" baseline="30000" dirty="0">
                <a:latin typeface="Arial"/>
                <a:cs typeface="Arial"/>
              </a:rPr>
              <a:t>2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pt-BR" sz="2000" b="1" dirty="0">
                <a:latin typeface="Arial"/>
                <a:cs typeface="Arial"/>
              </a:rPr>
              <a:t>Power/pixel off-state: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pt-BR" sz="2000" dirty="0">
                <a:latin typeface="Arial"/>
                <a:cs typeface="Arial"/>
              </a:rPr>
              <a:t>Requirement: &lt; 200 nW/pixel </a:t>
            </a:r>
            <a:r>
              <a:rPr lang="pt-BR" sz="2000" dirty="0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pt-BR" sz="2000" dirty="0">
                <a:latin typeface="Arial"/>
                <a:cs typeface="Arial"/>
              </a:rPr>
              <a:t>Goal: 50 nW/pixel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6195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8">
            <a:extLst>
              <a:ext uri="{FF2B5EF4-FFF2-40B4-BE49-F238E27FC236}">
                <a16:creationId xmlns:a16="http://schemas.microsoft.com/office/drawing/2014/main" id="{687E7257-0C7C-D64F-B31F-4099E6A58AAB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FD23F2DF-51B9-439C-B635-E86EE945C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F0E245-D35B-47F2-AC1F-9EB5FAB9D341}"/>
              </a:ext>
            </a:extLst>
          </p:cNvPr>
          <p:cNvSpPr txBox="1"/>
          <p:nvPr/>
        </p:nvSpPr>
        <p:spPr>
          <a:xfrm>
            <a:off x="214952" y="719644"/>
            <a:ext cx="89154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</a:pPr>
            <a:r>
              <a:rPr lang="en-US" sz="2400" b="1" i="1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Key development</a:t>
            </a:r>
          </a:p>
          <a:p>
            <a:pPr marL="341313" lvl="1" indent="-173038"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L</a:t>
            </a:r>
            <a:r>
              <a:rPr lang="en-US" b="1" i="0" u="none" strike="noStrike" dirty="0">
                <a:solidFill>
                  <a:schemeClr val="bg2"/>
                </a:solidFill>
                <a:effectLst/>
                <a:latin typeface="+mj-lt"/>
                <a:cs typeface="Calibri" panose="020F0502020204030204" pitchFamily="34" charset="0"/>
              </a:rPr>
              <a:t>ow-noise cryogenic pixel architecture with fast power s</a:t>
            </a:r>
            <a:r>
              <a:rPr lang="en-US" b="1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witching scheme</a:t>
            </a:r>
            <a:endParaRPr lang="en-US" b="1" i="0" u="none" strike="noStrike" dirty="0">
              <a:solidFill>
                <a:schemeClr val="bg2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</a:pPr>
            <a:r>
              <a:rPr lang="en-US" sz="2400" b="1" i="1" dirty="0">
                <a:effectLst/>
                <a:latin typeface="+mj-lt"/>
                <a:ea typeface="Times New Roman" panose="02020603050405020304" pitchFamily="18" charset="0"/>
              </a:rPr>
              <a:t>Approach</a:t>
            </a:r>
          </a:p>
          <a:p>
            <a:pPr marL="341313" lvl="1" indent="-173038"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+mj-lt"/>
              </a:rPr>
              <a:t>Design will leverage previous ASIC developments by SLAC TID:</a:t>
            </a:r>
          </a:p>
          <a:p>
            <a:pPr marL="627063" lvl="2" indent="-173038"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Low-noise reticle-scale pixelated ASICs (i.e.,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ePix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family,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SparkPix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-ED)</a:t>
            </a:r>
          </a:p>
          <a:p>
            <a:pPr marL="627063" lvl="2" indent="-173038"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SoC readout ASIC for noble liquid TPCs for neutrino science (i.e., CRYO ASIC)</a:t>
            </a:r>
          </a:p>
          <a:p>
            <a:pPr marL="627063" lvl="2" indent="-173038"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Developed custom models for cryogenic temperatures (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i.e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LAr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627063" lvl="2" indent="-173038"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Previous circuit solution for power switching (i.e.,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kPix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) and low-leakage current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496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9">
            <a:extLst>
              <a:ext uri="{FF2B5EF4-FFF2-40B4-BE49-F238E27FC236}">
                <a16:creationId xmlns:a16="http://schemas.microsoft.com/office/drawing/2014/main" id="{D959C196-0940-44C2-9FA2-2B312CCCAA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" y="590550"/>
            <a:ext cx="8991600" cy="533400"/>
          </a:xfrm>
        </p:spPr>
        <p:txBody>
          <a:bodyPr>
            <a:normAutofit/>
          </a:bodyPr>
          <a:lstStyle/>
          <a:p>
            <a:pPr marL="233362" lvl="1" indent="0">
              <a:spcAft>
                <a:spcPts val="600"/>
              </a:spcAft>
              <a:buNone/>
            </a:pPr>
            <a:r>
              <a:rPr lang="en-US" sz="2400" b="1" i="1" u="none" strike="noStrike" baseline="0" dirty="0">
                <a:solidFill>
                  <a:srgbClr val="000000"/>
                </a:solidFill>
                <a:latin typeface="+mj-lt"/>
              </a:rPr>
              <a:t>Approach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919B95-74CB-495D-820B-D21265C0906A}"/>
              </a:ext>
            </a:extLst>
          </p:cNvPr>
          <p:cNvGrpSpPr/>
          <p:nvPr/>
        </p:nvGrpSpPr>
        <p:grpSpPr>
          <a:xfrm>
            <a:off x="503078" y="1365112"/>
            <a:ext cx="2441568" cy="1587638"/>
            <a:chOff x="381000" y="1412708"/>
            <a:chExt cx="2685725" cy="192104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BC5496D-A781-4B9E-AD68-CD3C553166A2}"/>
                </a:ext>
              </a:extLst>
            </p:cNvPr>
            <p:cNvGrpSpPr/>
            <p:nvPr/>
          </p:nvGrpSpPr>
          <p:grpSpPr>
            <a:xfrm>
              <a:off x="622777" y="1581150"/>
              <a:ext cx="2202170" cy="1364145"/>
              <a:chOff x="473213" y="1352550"/>
              <a:chExt cx="2422387" cy="1500559"/>
            </a:xfrm>
          </p:grpSpPr>
          <p:pic>
            <p:nvPicPr>
              <p:cNvPr id="41" name="Picture 2" descr="C:\Users\dragone\Desktop\ePix100A\20140812_131937.jpg">
                <a:extLst>
                  <a:ext uri="{FF2B5EF4-FFF2-40B4-BE49-F238E27FC236}">
                    <a16:creationId xmlns:a16="http://schemas.microsoft.com/office/drawing/2014/main" id="{37C406AA-C802-41B4-A207-D61A0B0FF7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593171" y="1491585"/>
                <a:ext cx="1302429" cy="927765"/>
              </a:xfrm>
              <a:prstGeom prst="roundRect">
                <a:avLst>
                  <a:gd name="adj" fmla="val 8021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6E3D324-A4BF-4281-B9A9-3BF5F3CFC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589746" y="1236017"/>
                <a:ext cx="817721" cy="1050787"/>
              </a:xfrm>
              <a:prstGeom prst="roundRect">
                <a:avLst>
                  <a:gd name="adj" fmla="val 4051"/>
                </a:avLst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3A62B5E-3845-41F4-994E-B46EF424CA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720" t="1817" b="1"/>
              <a:stretch/>
            </p:blipFill>
            <p:spPr>
              <a:xfrm>
                <a:off x="1031085" y="2114550"/>
                <a:ext cx="809695" cy="738559"/>
              </a:xfrm>
              <a:prstGeom prst="roundRect">
                <a:avLst>
                  <a:gd name="adj" fmla="val 8151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791D595-11E4-4E52-A6AB-7F34D4A18B13}"/>
                </a:ext>
              </a:extLst>
            </p:cNvPr>
            <p:cNvSpPr/>
            <p:nvPr/>
          </p:nvSpPr>
          <p:spPr>
            <a:xfrm>
              <a:off x="381000" y="1412708"/>
              <a:ext cx="2685725" cy="1921042"/>
            </a:xfrm>
            <a:prstGeom prst="roundRect">
              <a:avLst>
                <a:gd name="adj" fmla="val 5811"/>
              </a:avLst>
            </a:prstGeom>
            <a:solidFill>
              <a:srgbClr val="A4001D">
                <a:alpha val="85098"/>
              </a:srgb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C8E2FB-9E2E-4B03-84B1-6BFBDAC93654}"/>
                </a:ext>
              </a:extLst>
            </p:cNvPr>
            <p:cNvSpPr txBox="1"/>
            <p:nvPr/>
          </p:nvSpPr>
          <p:spPr>
            <a:xfrm>
              <a:off x="399046" y="1897070"/>
              <a:ext cx="2649635" cy="835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Low-noise</a:t>
              </a:r>
            </a:p>
            <a:p>
              <a:pPr algn="ctr">
                <a:spcAft>
                  <a:spcPts val="4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performance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369CC8-A5ED-4B61-9A8C-1084CD263F09}"/>
              </a:ext>
            </a:extLst>
          </p:cNvPr>
          <p:cNvCxnSpPr>
            <a:cxnSpLocks/>
          </p:cNvCxnSpPr>
          <p:nvPr/>
        </p:nvCxnSpPr>
        <p:spPr>
          <a:xfrm>
            <a:off x="4632968" y="3100489"/>
            <a:ext cx="0" cy="348222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FD23F2DF-51B9-439C-B635-E86EE945C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784C45-AB35-4B91-B3B5-06E437B6B096}"/>
              </a:ext>
            </a:extLst>
          </p:cNvPr>
          <p:cNvGrpSpPr/>
          <p:nvPr/>
        </p:nvGrpSpPr>
        <p:grpSpPr>
          <a:xfrm>
            <a:off x="1711659" y="3143433"/>
            <a:ext cx="2022142" cy="882573"/>
            <a:chOff x="1752600" y="3300922"/>
            <a:chExt cx="2225597" cy="1099628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3A5CB7D-7913-4121-A34A-2180F9A62C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600" y="4386049"/>
              <a:ext cx="22255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2C64020-1EE2-4930-85C0-BCA521D3F96F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3300922"/>
              <a:ext cx="0" cy="109962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7E13040-D470-4CFC-9163-F647D2906A96}"/>
              </a:ext>
            </a:extLst>
          </p:cNvPr>
          <p:cNvGrpSpPr/>
          <p:nvPr/>
        </p:nvGrpSpPr>
        <p:grpSpPr>
          <a:xfrm>
            <a:off x="3134891" y="3441729"/>
            <a:ext cx="2182528" cy="1638877"/>
            <a:chOff x="3470672" y="3359785"/>
            <a:chExt cx="2400781" cy="180276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8819044-0495-4875-8021-C5935DF7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0672" y="4114991"/>
              <a:ext cx="759626" cy="1017613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B320A89-50C4-4C7C-A345-6AE05D6CE4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940" y="3632168"/>
              <a:ext cx="296863" cy="71596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4D995D7-B497-4AAF-BCE8-4A46F3AFD0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8447" y="4417982"/>
              <a:ext cx="272415" cy="40862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62753939-1B06-448F-919B-1BFD23417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4020" y="3359785"/>
              <a:ext cx="1497433" cy="1802765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4383279-FAA8-450D-A401-8FA27D4EC0CE}"/>
              </a:ext>
            </a:extLst>
          </p:cNvPr>
          <p:cNvGrpSpPr/>
          <p:nvPr/>
        </p:nvGrpSpPr>
        <p:grpSpPr>
          <a:xfrm flipH="1">
            <a:off x="5486400" y="3143433"/>
            <a:ext cx="2086136" cy="882573"/>
            <a:chOff x="1752600" y="3300922"/>
            <a:chExt cx="2225597" cy="1099628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A9C1458A-320E-4E48-84B7-76795148E9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600" y="4386049"/>
              <a:ext cx="22255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2994574A-C7C8-4345-9827-F330D14DDC99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3300922"/>
              <a:ext cx="0" cy="109962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2E0F3DA-1135-46B4-AF19-AF1C67A6E71B}"/>
              </a:ext>
            </a:extLst>
          </p:cNvPr>
          <p:cNvGrpSpPr/>
          <p:nvPr/>
        </p:nvGrpSpPr>
        <p:grpSpPr>
          <a:xfrm>
            <a:off x="3412184" y="1365112"/>
            <a:ext cx="2441568" cy="1587638"/>
            <a:chOff x="3412184" y="1365112"/>
            <a:chExt cx="2441568" cy="1587638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AA5B150-4B9B-422D-ADBF-716D2EAC9BD5}"/>
                </a:ext>
              </a:extLst>
            </p:cNvPr>
            <p:cNvGrpSpPr/>
            <p:nvPr/>
          </p:nvGrpSpPr>
          <p:grpSpPr>
            <a:xfrm>
              <a:off x="3545188" y="1511775"/>
              <a:ext cx="2231999" cy="1100404"/>
              <a:chOff x="3545188" y="1511775"/>
              <a:chExt cx="2231999" cy="1100404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03854EB-D80E-4653-8D61-014B6241E9E4}"/>
                  </a:ext>
                </a:extLst>
              </p:cNvPr>
              <p:cNvGrpSpPr/>
              <p:nvPr/>
            </p:nvGrpSpPr>
            <p:grpSpPr>
              <a:xfrm>
                <a:off x="4599203" y="1522629"/>
                <a:ext cx="1177984" cy="1064698"/>
                <a:chOff x="7283596" y="1412244"/>
                <a:chExt cx="1425360" cy="1417114"/>
              </a:xfrm>
            </p:grpSpPr>
            <p:pic>
              <p:nvPicPr>
                <p:cNvPr id="45" name="Picture 44" descr="C:\Users\aldopp\Documents\SLAC\SLAC-Projects\Flicker_Noise_Charac\Measurements\MDM_Files\MDM_TSMC013\TSMC013_model\Noise_Ranges_MBP_Noimod2.PNG">
                  <a:extLst>
                    <a:ext uri="{FF2B5EF4-FFF2-40B4-BE49-F238E27FC236}">
                      <a16:creationId xmlns:a16="http://schemas.microsoft.com/office/drawing/2014/main" id="{0CA445CF-61B0-452F-8BAB-B21AB49EA9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83596" y="1412244"/>
                  <a:ext cx="1124394" cy="821096"/>
                </a:xfrm>
                <a:prstGeom prst="rect">
                  <a:avLst/>
                </a:prstGeom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0F0BA464-38A5-41BD-BA85-CF97973681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90026" y="2008262"/>
                  <a:ext cx="1118930" cy="821096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E28B3AD1-141B-4DBB-9DB6-12F3B6DC3E8A}"/>
                  </a:ext>
                </a:extLst>
              </p:cNvPr>
              <p:cNvGrpSpPr/>
              <p:nvPr/>
            </p:nvGrpSpPr>
            <p:grpSpPr>
              <a:xfrm>
                <a:off x="3545188" y="1511775"/>
                <a:ext cx="950612" cy="1100404"/>
                <a:chOff x="3545188" y="1511775"/>
                <a:chExt cx="950612" cy="1100404"/>
              </a:xfrm>
            </p:grpSpPr>
            <p:pic>
              <p:nvPicPr>
                <p:cNvPr id="110" name="Picture 109" descr="A picture containing text, electronics&#10;&#10;Description automatically generated">
                  <a:extLst>
                    <a:ext uri="{FF2B5EF4-FFF2-40B4-BE49-F238E27FC236}">
                      <a16:creationId xmlns:a16="http://schemas.microsoft.com/office/drawing/2014/main" id="{44414279-9057-4FB4-81A4-5E33D9660C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6586" r="6596"/>
                <a:stretch/>
              </p:blipFill>
              <p:spPr>
                <a:xfrm rot="16200000" flipH="1">
                  <a:off x="3470292" y="1586671"/>
                  <a:ext cx="1100404" cy="950612"/>
                </a:xfrm>
                <a:prstGeom prst="roundRect">
                  <a:avLst>
                    <a:gd name="adj" fmla="val 3904"/>
                  </a:avLst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57753D31-51D7-46ED-8339-04364507043B}"/>
                    </a:ext>
                  </a:extLst>
                </p:cNvPr>
                <p:cNvSpPr txBox="1"/>
                <p:nvPr/>
              </p:nvSpPr>
              <p:spPr>
                <a:xfrm>
                  <a:off x="3699680" y="2168047"/>
                  <a:ext cx="676788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>
                      <a:solidFill>
                        <a:schemeClr val="bg1"/>
                      </a:solidFill>
                    </a:rPr>
                    <a:t>CRYO ASIC</a:t>
                  </a:r>
                </a:p>
              </p:txBody>
            </p:sp>
          </p:grpSp>
        </p:grp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0C601B12-85AB-4F87-B20E-6490BB59BCAC}"/>
                </a:ext>
              </a:extLst>
            </p:cNvPr>
            <p:cNvSpPr/>
            <p:nvPr/>
          </p:nvSpPr>
          <p:spPr>
            <a:xfrm>
              <a:off x="3412184" y="1365112"/>
              <a:ext cx="2441568" cy="1587638"/>
            </a:xfrm>
            <a:prstGeom prst="roundRect">
              <a:avLst>
                <a:gd name="adj" fmla="val 5811"/>
              </a:avLst>
            </a:prstGeom>
            <a:solidFill>
              <a:srgbClr val="002060">
                <a:alpha val="80000"/>
              </a:srgbClr>
            </a:solidFill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1F10693-3577-4E47-9F88-90D00A8D9231}"/>
                </a:ext>
              </a:extLst>
            </p:cNvPr>
            <p:cNvSpPr txBox="1"/>
            <p:nvPr/>
          </p:nvSpPr>
          <p:spPr>
            <a:xfrm>
              <a:off x="3423122" y="1765411"/>
              <a:ext cx="2408759" cy="6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Cryogenic operation</a:t>
              </a:r>
            </a:p>
          </p:txBody>
        </p:sp>
      </p:grp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7102E082-66C0-4F4C-8E8B-3B7F1474F4EA}"/>
              </a:ext>
            </a:extLst>
          </p:cNvPr>
          <p:cNvSpPr txBox="1">
            <a:spLocks/>
          </p:cNvSpPr>
          <p:nvPr/>
        </p:nvSpPr>
        <p:spPr>
          <a:xfrm>
            <a:off x="76199" y="1035277"/>
            <a:ext cx="6997959" cy="2410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This work will leverage previous ASIC developments by SLAC TID 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7" name="Title 28">
            <a:extLst>
              <a:ext uri="{FF2B5EF4-FFF2-40B4-BE49-F238E27FC236}">
                <a16:creationId xmlns:a16="http://schemas.microsoft.com/office/drawing/2014/main" id="{0DE17858-481A-4F99-AF9F-FCD3C487D6EA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F05BF62-B799-462E-97EC-151F75BC75D4}"/>
              </a:ext>
            </a:extLst>
          </p:cNvPr>
          <p:cNvGrpSpPr/>
          <p:nvPr/>
        </p:nvGrpSpPr>
        <p:grpSpPr>
          <a:xfrm>
            <a:off x="6351753" y="1365112"/>
            <a:ext cx="2441568" cy="1587638"/>
            <a:chOff x="6351753" y="1365112"/>
            <a:chExt cx="2441568" cy="158763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028315E-A46C-4DE5-A473-7A6CDEBD728B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85722" y="1553718"/>
              <a:ext cx="1173629" cy="1170432"/>
            </a:xfrm>
            <a:prstGeom prst="rect">
              <a:avLst/>
            </a:prstGeom>
          </p:spPr>
        </p:pic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E5904F31-9CC8-4628-A7F1-FE656A1EFC5E}"/>
                </a:ext>
              </a:extLst>
            </p:cNvPr>
            <p:cNvSpPr/>
            <p:nvPr/>
          </p:nvSpPr>
          <p:spPr>
            <a:xfrm>
              <a:off x="6351753" y="1365112"/>
              <a:ext cx="2441568" cy="1587638"/>
            </a:xfrm>
            <a:prstGeom prst="roundRect">
              <a:avLst>
                <a:gd name="adj" fmla="val 5811"/>
              </a:avLst>
            </a:prstGeom>
            <a:solidFill>
              <a:srgbClr val="0070C0">
                <a:alpha val="80000"/>
              </a:srgbClr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8767494-5831-473D-9B07-EEB3EBE1DFAD}"/>
                </a:ext>
              </a:extLst>
            </p:cNvPr>
            <p:cNvSpPr txBox="1"/>
            <p:nvPr/>
          </p:nvSpPr>
          <p:spPr>
            <a:xfrm>
              <a:off x="6368776" y="1765411"/>
              <a:ext cx="2408759" cy="6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Fast power switching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359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2B9A043D-7FFB-4C3F-83B4-639A39A19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" y="590550"/>
            <a:ext cx="8610600" cy="2097100"/>
          </a:xfrm>
        </p:spPr>
        <p:txBody>
          <a:bodyPr>
            <a:normAutofit/>
          </a:bodyPr>
          <a:lstStyle/>
          <a:p>
            <a:pPr marL="233362" lvl="1" indent="0">
              <a:spcAft>
                <a:spcPts val="600"/>
              </a:spcAft>
              <a:buNone/>
            </a:pPr>
            <a:r>
              <a:rPr lang="en-US" sz="2400" b="1" i="1" u="none" strike="noStrike" baseline="0" dirty="0">
                <a:solidFill>
                  <a:srgbClr val="000000"/>
                </a:solidFill>
                <a:latin typeface="+mj-lt"/>
              </a:rPr>
              <a:t>Existing technology</a:t>
            </a:r>
          </a:p>
          <a:p>
            <a:pPr lvl="1">
              <a:spcAft>
                <a:spcPts val="600"/>
              </a:spcAft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+mj-lt"/>
              </a:rPr>
              <a:t>Conventional systems such as </a:t>
            </a:r>
            <a:r>
              <a:rPr lang="en-US" sz="1600" dirty="0" err="1">
                <a:latin typeface="+mj-lt"/>
              </a:rPr>
              <a:t>LArPix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en-US" sz="160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Dwyer 2018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]</a:t>
            </a:r>
            <a:r>
              <a:rPr lang="en-US" sz="16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+mj-lt"/>
              </a:rPr>
              <a:t>use pads implemented on PCB with traces connecting them to electronics mounted on the backside</a:t>
            </a:r>
          </a:p>
          <a:p>
            <a:pPr lvl="2">
              <a:spcAft>
                <a:spcPts val="600"/>
              </a:spcAft>
            </a:pPr>
            <a:r>
              <a:rPr lang="en-US" sz="1600" dirty="0">
                <a:latin typeface="+mj-lt"/>
              </a:rPr>
              <a:t>The resulting extra capacitance of the pads and interconnections causes significantly higher readout noise (i.e., 500 e</a:t>
            </a:r>
            <a:r>
              <a:rPr lang="en-US" sz="1600" baseline="30000" dirty="0">
                <a:latin typeface="+mj-lt"/>
              </a:rPr>
              <a:t>-</a:t>
            </a:r>
            <a:r>
              <a:rPr lang="en-US" sz="1600" dirty="0">
                <a:latin typeface="+mj-lt"/>
              </a:rPr>
              <a:t>) compared to the target of this work 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(&lt; 25 e</a:t>
            </a:r>
            <a:r>
              <a:rPr lang="en-US" sz="1600" baseline="30000" dirty="0">
                <a:solidFill>
                  <a:schemeClr val="bg2"/>
                </a:solidFill>
                <a:latin typeface="+mj-lt"/>
              </a:rPr>
              <a:t>-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)</a:t>
            </a:r>
            <a:endParaRPr lang="en-US" sz="1400" dirty="0">
              <a:solidFill>
                <a:schemeClr val="bg2"/>
              </a:solidFill>
              <a:latin typeface="+mj-lt"/>
            </a:endParaRPr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marL="233362" lvl="1" indent="0">
              <a:spcAft>
                <a:spcPts val="600"/>
              </a:spcAft>
              <a:buNone/>
            </a:pP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52C20E-89BE-44EE-8408-960AB767D6C9}"/>
              </a:ext>
            </a:extLst>
          </p:cNvPr>
          <p:cNvSpPr txBox="1"/>
          <p:nvPr/>
        </p:nvSpPr>
        <p:spPr>
          <a:xfrm>
            <a:off x="990600" y="4552950"/>
            <a:ext cx="3150916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2">
              <a:spcAft>
                <a:spcPts val="600"/>
              </a:spcAft>
            </a:pPr>
            <a:r>
              <a:rPr lang="en-US" sz="1400" dirty="0" err="1">
                <a:latin typeface="+mj-lt"/>
              </a:rPr>
              <a:t>LArPix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en-US" sz="140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Dwyer 2018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]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61BE2B4-F63C-41B7-9257-318D80A938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1ED388-6731-430A-A8E7-28DB3344213B}"/>
              </a:ext>
            </a:extLst>
          </p:cNvPr>
          <p:cNvGrpSpPr/>
          <p:nvPr/>
        </p:nvGrpSpPr>
        <p:grpSpPr>
          <a:xfrm>
            <a:off x="1066800" y="2686431"/>
            <a:ext cx="3074716" cy="1751838"/>
            <a:chOff x="1066800" y="2686431"/>
            <a:chExt cx="3074716" cy="17518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E0FBEF-EEFE-4706-9B8E-09B248B6B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77" r="5211" b="4706"/>
            <a:stretch/>
          </p:blipFill>
          <p:spPr>
            <a:xfrm>
              <a:off x="1066800" y="2686431"/>
              <a:ext cx="3074716" cy="1751838"/>
            </a:xfrm>
            <a:prstGeom prst="roundRect">
              <a:avLst>
                <a:gd name="adj" fmla="val 4035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B737F1-A66C-43D3-8E69-D6CBD4DBD551}"/>
                </a:ext>
              </a:extLst>
            </p:cNvPr>
            <p:cNvGrpSpPr/>
            <p:nvPr/>
          </p:nvGrpSpPr>
          <p:grpSpPr>
            <a:xfrm rot="358797" flipH="1">
              <a:off x="1211312" y="2959866"/>
              <a:ext cx="1930078" cy="1233644"/>
              <a:chOff x="1891352" y="3105150"/>
              <a:chExt cx="1930078" cy="1233644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E354D9D0-382E-4116-B7DC-583A8C3A6CFC}"/>
                  </a:ext>
                </a:extLst>
              </p:cNvPr>
              <p:cNvCxnSpPr/>
              <p:nvPr/>
            </p:nvCxnSpPr>
            <p:spPr>
              <a:xfrm flipV="1">
                <a:off x="1893570" y="3105150"/>
                <a:ext cx="1927860" cy="1066800"/>
              </a:xfrm>
              <a:prstGeom prst="line">
                <a:avLst/>
              </a:prstGeom>
              <a:ln w="12700">
                <a:solidFill>
                  <a:srgbClr val="FFFF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F033B04-EE2A-401B-8042-F0631F8A7AAB}"/>
                  </a:ext>
                </a:extLst>
              </p:cNvPr>
              <p:cNvCxnSpPr/>
              <p:nvPr/>
            </p:nvCxnSpPr>
            <p:spPr>
              <a:xfrm>
                <a:off x="1891352" y="4171154"/>
                <a:ext cx="0" cy="167640"/>
              </a:xfrm>
              <a:prstGeom prst="line">
                <a:avLst/>
              </a:prstGeom>
              <a:ln w="12700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6BE94BC-42F9-409F-AE46-FA2B3402718C}"/>
                  </a:ext>
                </a:extLst>
              </p:cNvPr>
              <p:cNvCxnSpPr/>
              <p:nvPr/>
            </p:nvCxnSpPr>
            <p:spPr>
              <a:xfrm>
                <a:off x="3810000" y="3105150"/>
                <a:ext cx="0" cy="167640"/>
              </a:xfrm>
              <a:prstGeom prst="line">
                <a:avLst/>
              </a:prstGeom>
              <a:ln w="12700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A983E07-75CD-4CB7-9110-641C7EDE8C69}"/>
              </a:ext>
            </a:extLst>
          </p:cNvPr>
          <p:cNvGrpSpPr/>
          <p:nvPr/>
        </p:nvGrpSpPr>
        <p:grpSpPr>
          <a:xfrm>
            <a:off x="4495800" y="2687650"/>
            <a:ext cx="3601410" cy="1825600"/>
            <a:chOff x="4495800" y="2687650"/>
            <a:chExt cx="3601410" cy="1825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D566EF-8EC2-4270-B108-A6CF0B33D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3"/>
            <a:stretch/>
          </p:blipFill>
          <p:spPr>
            <a:xfrm>
              <a:off x="4495800" y="2687650"/>
              <a:ext cx="3601410" cy="18256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2DA270-7EEC-49F7-9988-312225D73DBD}"/>
                </a:ext>
              </a:extLst>
            </p:cNvPr>
            <p:cNvSpPr/>
            <p:nvPr/>
          </p:nvSpPr>
          <p:spPr>
            <a:xfrm>
              <a:off x="6433464" y="3041948"/>
              <a:ext cx="368808" cy="48010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28">
            <a:extLst>
              <a:ext uri="{FF2B5EF4-FFF2-40B4-BE49-F238E27FC236}">
                <a16:creationId xmlns:a16="http://schemas.microsoft.com/office/drawing/2014/main" id="{7A44AA79-9870-4410-8C85-84C7F2C4B939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</p:spTree>
    <p:extLst>
      <p:ext uri="{BB962C8B-B14F-4D97-AF65-F5344CB8AC3E}">
        <p14:creationId xmlns:p14="http://schemas.microsoft.com/office/powerpoint/2010/main" val="652030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21C1434-6439-4BCF-89D8-AA5CB4BC206D}"/>
              </a:ext>
            </a:extLst>
          </p:cNvPr>
          <p:cNvGrpSpPr/>
          <p:nvPr/>
        </p:nvGrpSpPr>
        <p:grpSpPr>
          <a:xfrm>
            <a:off x="4755467" y="895350"/>
            <a:ext cx="4345714" cy="2802371"/>
            <a:chOff x="4937559" y="1276350"/>
            <a:chExt cx="3950649" cy="25476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540E942-511F-490E-9E5D-7D7AF44AD1CE}"/>
                </a:ext>
              </a:extLst>
            </p:cNvPr>
            <p:cNvGrpSpPr/>
            <p:nvPr/>
          </p:nvGrpSpPr>
          <p:grpSpPr>
            <a:xfrm>
              <a:off x="4937559" y="1276350"/>
              <a:ext cx="3950649" cy="2354855"/>
              <a:chOff x="3885686" y="1501973"/>
              <a:chExt cx="5258314" cy="313431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40A0D61-19AC-4143-A891-ED7B8564A8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714"/>
              <a:stretch/>
            </p:blipFill>
            <p:spPr>
              <a:xfrm>
                <a:off x="3885686" y="1877930"/>
                <a:ext cx="5258314" cy="2758355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6C8028C-CDB3-45CF-BAE5-C750A220FFF9}"/>
                  </a:ext>
                </a:extLst>
              </p:cNvPr>
              <p:cNvSpPr txBox="1"/>
              <p:nvPr/>
            </p:nvSpPr>
            <p:spPr>
              <a:xfrm>
                <a:off x="4959824" y="1501973"/>
                <a:ext cx="284449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chemeClr val="bg2"/>
                    </a:solidFill>
                  </a:rPr>
                  <a:t>Example of SLAC reticle size ASICs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3ACDDF7-520D-495C-8911-9F6E96CE26B2}"/>
                </a:ext>
              </a:extLst>
            </p:cNvPr>
            <p:cNvSpPr txBox="1"/>
            <p:nvPr/>
          </p:nvSpPr>
          <p:spPr>
            <a:xfrm>
              <a:off x="5693684" y="3562350"/>
              <a:ext cx="243839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 err="1"/>
                <a:t>ePix</a:t>
              </a:r>
              <a:r>
                <a:rPr lang="en-US" sz="1100" b="1" dirty="0"/>
                <a:t> Family 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Dragone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2014] </a:t>
              </a:r>
            </a:p>
          </p:txBody>
        </p:sp>
      </p:grp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2B9A043D-7FFB-4C3F-83B4-639A39A19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199" y="611022"/>
            <a:ext cx="4876801" cy="1351128"/>
          </a:xfrm>
        </p:spPr>
        <p:txBody>
          <a:bodyPr>
            <a:normAutofit fontScale="92500" lnSpcReduction="10000"/>
          </a:bodyPr>
          <a:lstStyle/>
          <a:p>
            <a:pPr marL="233362" lvl="1" indent="0">
              <a:spcAft>
                <a:spcPts val="600"/>
              </a:spcAft>
              <a:buNone/>
            </a:pPr>
            <a:r>
              <a:rPr lang="en-US" sz="2600" b="1" i="1" u="none" strike="noStrike" baseline="0" dirty="0">
                <a:solidFill>
                  <a:srgbClr val="000000"/>
                </a:solidFill>
                <a:latin typeface="+mj-lt"/>
              </a:rPr>
              <a:t>Pixel for low noise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latin typeface="+mj-lt"/>
              </a:rPr>
              <a:t>To mitigate extra noise due to interconnections, we propose to directly collect charges on the front side of a pixel</a:t>
            </a:r>
            <a:endParaRPr lang="en-US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lvl="2">
              <a:spcAft>
                <a:spcPts val="600"/>
              </a:spcAft>
            </a:pPr>
            <a:endParaRPr lang="en-US" sz="1100" dirty="0">
              <a:latin typeface="+mj-lt"/>
            </a:endParaRPr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marL="233362" lvl="1" indent="0">
              <a:spcAft>
                <a:spcPts val="600"/>
              </a:spcAft>
              <a:buNone/>
            </a:pPr>
            <a:endParaRPr lang="en-US" sz="1200" dirty="0"/>
          </a:p>
        </p:txBody>
      </p:sp>
      <p:sp>
        <p:nvSpPr>
          <p:cNvPr id="8" name="Content Placeholder 29">
            <a:extLst>
              <a:ext uri="{FF2B5EF4-FFF2-40B4-BE49-F238E27FC236}">
                <a16:creationId xmlns:a16="http://schemas.microsoft.com/office/drawing/2014/main" id="{C806D853-6C7F-45E0-82A2-A5C3FBD09077}"/>
              </a:ext>
            </a:extLst>
          </p:cNvPr>
          <p:cNvSpPr txBox="1">
            <a:spLocks/>
          </p:cNvSpPr>
          <p:nvPr/>
        </p:nvSpPr>
        <p:spPr>
          <a:xfrm>
            <a:off x="76200" y="3638550"/>
            <a:ext cx="4724400" cy="152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SLAC’s extensive expertise with reticle-scale ASIC designs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[Dragone 2014]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2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Noise optimization of the front-end electronics based on the system detector capacitance</a:t>
            </a:r>
          </a:p>
          <a:p>
            <a:pPr lvl="2">
              <a:spcAft>
                <a:spcPts val="400"/>
              </a:spcAft>
            </a:pPr>
            <a:r>
              <a:rPr lang="en-US" sz="1400" b="1" dirty="0">
                <a:latin typeface="+mj-lt"/>
              </a:rPr>
              <a:t>Target Noise:</a:t>
            </a:r>
            <a:r>
              <a:rPr lang="en-US" sz="1400" b="1" dirty="0">
                <a:solidFill>
                  <a:schemeClr val="bg2"/>
                </a:solidFill>
                <a:latin typeface="+mj-lt"/>
              </a:rPr>
              <a:t> &lt; 25 e</a:t>
            </a:r>
            <a:r>
              <a:rPr lang="en-US" sz="1400" b="1" baseline="30000" dirty="0">
                <a:solidFill>
                  <a:schemeClr val="bg2"/>
                </a:solidFill>
                <a:latin typeface="+mj-lt"/>
              </a:rPr>
              <a:t>- </a:t>
            </a:r>
            <a:endParaRPr lang="en-US" sz="1400" b="1" baseline="30000" dirty="0">
              <a:solidFill>
                <a:schemeClr val="bg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FBD6BF-D391-4C3B-8D12-2A2946C353A6}"/>
              </a:ext>
            </a:extLst>
          </p:cNvPr>
          <p:cNvGrpSpPr/>
          <p:nvPr/>
        </p:nvGrpSpPr>
        <p:grpSpPr>
          <a:xfrm>
            <a:off x="5170850" y="3731664"/>
            <a:ext cx="3589299" cy="1278486"/>
            <a:chOff x="5304848" y="3847890"/>
            <a:chExt cx="3262999" cy="11622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27B481-7378-46C6-A478-16CF28949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1395"/>
            <a:stretch/>
          </p:blipFill>
          <p:spPr>
            <a:xfrm>
              <a:off x="6705600" y="3847996"/>
              <a:ext cx="1862247" cy="1162154"/>
            </a:xfrm>
            <a:prstGeom prst="roundRect">
              <a:avLst>
                <a:gd name="adj" fmla="val 2407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9EFE897-6BC0-4EC1-A757-3CB4EE014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4848" y="3847890"/>
              <a:ext cx="1196671" cy="1161148"/>
            </a:xfrm>
            <a:prstGeom prst="roundRect">
              <a:avLst>
                <a:gd name="adj" fmla="val 4678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C31790-1335-4997-8B5D-C7A3FFD6047C}"/>
                </a:ext>
              </a:extLst>
            </p:cNvPr>
            <p:cNvCxnSpPr/>
            <p:nvPr/>
          </p:nvCxnSpPr>
          <p:spPr>
            <a:xfrm>
              <a:off x="6603559" y="3849002"/>
              <a:ext cx="0" cy="1161148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A11E7B8-2DC9-4FD2-8C26-A477607DEA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Title 28">
            <a:extLst>
              <a:ext uri="{FF2B5EF4-FFF2-40B4-BE49-F238E27FC236}">
                <a16:creationId xmlns:a16="http://schemas.microsoft.com/office/drawing/2014/main" id="{80EAAB71-994E-4469-BF3A-14D20A389E92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B344BA-4F7D-42FB-B9D4-28119841B180}"/>
              </a:ext>
            </a:extLst>
          </p:cNvPr>
          <p:cNvGrpSpPr/>
          <p:nvPr/>
        </p:nvGrpSpPr>
        <p:grpSpPr>
          <a:xfrm>
            <a:off x="1470775" y="1683385"/>
            <a:ext cx="2395952" cy="1802765"/>
            <a:chOff x="1209857" y="2876551"/>
            <a:chExt cx="2899102" cy="21813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D1A7D8-8A0F-4536-804D-8EC0FF59BFD2}"/>
                </a:ext>
              </a:extLst>
            </p:cNvPr>
            <p:cNvGrpSpPr/>
            <p:nvPr/>
          </p:nvGrpSpPr>
          <p:grpSpPr>
            <a:xfrm>
              <a:off x="1209857" y="3206134"/>
              <a:ext cx="1110939" cy="1815528"/>
              <a:chOff x="3470672" y="3632168"/>
              <a:chExt cx="918131" cy="150043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B7EFC56-B958-4D41-93C2-190A08AE9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0672" y="4114991"/>
                <a:ext cx="759626" cy="1017613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CD6B507-A80A-4ACA-92FA-95387D881B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1940" y="3632168"/>
                <a:ext cx="296863" cy="71596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E99E81C-B238-49B3-BA0C-56796A6A02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88447" y="4417982"/>
                <a:ext cx="272415" cy="4086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4D2CAB4-FC23-4DA1-9B0E-F0CF9B46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7065" y="2876551"/>
              <a:ext cx="1811894" cy="2181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1308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C5496D-A781-4B9E-AD68-CD3C553166A2}"/>
              </a:ext>
            </a:extLst>
          </p:cNvPr>
          <p:cNvGrpSpPr/>
          <p:nvPr/>
        </p:nvGrpSpPr>
        <p:grpSpPr>
          <a:xfrm>
            <a:off x="722875" y="1504321"/>
            <a:ext cx="2001973" cy="1127393"/>
            <a:chOff x="473213" y="1352550"/>
            <a:chExt cx="2422387" cy="1500559"/>
          </a:xfrm>
        </p:grpSpPr>
        <p:pic>
          <p:nvPicPr>
            <p:cNvPr id="41" name="Picture 2" descr="C:\Users\dragone\Desktop\ePix100A\20140812_131937.jpg">
              <a:extLst>
                <a:ext uri="{FF2B5EF4-FFF2-40B4-BE49-F238E27FC236}">
                  <a16:creationId xmlns:a16="http://schemas.microsoft.com/office/drawing/2014/main" id="{37C406AA-C802-41B4-A207-D61A0B0FF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93171" y="1491585"/>
              <a:ext cx="1302429" cy="927765"/>
            </a:xfrm>
            <a:prstGeom prst="roundRect">
              <a:avLst>
                <a:gd name="adj" fmla="val 802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6E3D324-A4BF-4281-B9A9-3BF5F3CFC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89746" y="1236017"/>
              <a:ext cx="817721" cy="1050787"/>
            </a:xfrm>
            <a:prstGeom prst="roundRect">
              <a:avLst>
                <a:gd name="adj" fmla="val 4051"/>
              </a:avLst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3A62B5E-3845-41F4-994E-B46EF424C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20" t="1817" b="1"/>
            <a:stretch/>
          </p:blipFill>
          <p:spPr>
            <a:xfrm>
              <a:off x="1031085" y="2114550"/>
              <a:ext cx="809695" cy="738559"/>
            </a:xfrm>
            <a:prstGeom prst="roundRect">
              <a:avLst>
                <a:gd name="adj" fmla="val 815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FD23F2DF-51B9-439C-B635-E86EE945C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7E13040-D470-4CFC-9163-F647D2906A96}"/>
              </a:ext>
            </a:extLst>
          </p:cNvPr>
          <p:cNvGrpSpPr/>
          <p:nvPr/>
        </p:nvGrpSpPr>
        <p:grpSpPr>
          <a:xfrm>
            <a:off x="3134891" y="3441729"/>
            <a:ext cx="2182528" cy="1638877"/>
            <a:chOff x="3470672" y="3359785"/>
            <a:chExt cx="2400781" cy="180276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8819044-0495-4875-8021-C5935DF7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0672" y="4114991"/>
              <a:ext cx="759626" cy="1017613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B320A89-50C4-4C7C-A345-6AE05D6CE4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940" y="3632168"/>
              <a:ext cx="296863" cy="71596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4D995D7-B497-4AAF-BCE8-4A46F3AFD0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8447" y="4417982"/>
              <a:ext cx="272415" cy="40862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62753939-1B06-448F-919B-1BFD23417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4020" y="3359785"/>
              <a:ext cx="1497433" cy="1802765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2E0F3DA-1135-46B4-AF19-AF1C67A6E71B}"/>
              </a:ext>
            </a:extLst>
          </p:cNvPr>
          <p:cNvGrpSpPr/>
          <p:nvPr/>
        </p:nvGrpSpPr>
        <p:grpSpPr>
          <a:xfrm>
            <a:off x="3412184" y="1365112"/>
            <a:ext cx="2441568" cy="1587638"/>
            <a:chOff x="3412184" y="1365112"/>
            <a:chExt cx="2441568" cy="1587638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AA5B150-4B9B-422D-ADBF-716D2EAC9BD5}"/>
                </a:ext>
              </a:extLst>
            </p:cNvPr>
            <p:cNvGrpSpPr/>
            <p:nvPr/>
          </p:nvGrpSpPr>
          <p:grpSpPr>
            <a:xfrm>
              <a:off x="3545188" y="1511775"/>
              <a:ext cx="2231999" cy="1100404"/>
              <a:chOff x="3545188" y="1511775"/>
              <a:chExt cx="2231999" cy="1100404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03854EB-D80E-4653-8D61-014B6241E9E4}"/>
                  </a:ext>
                </a:extLst>
              </p:cNvPr>
              <p:cNvGrpSpPr/>
              <p:nvPr/>
            </p:nvGrpSpPr>
            <p:grpSpPr>
              <a:xfrm>
                <a:off x="4599203" y="1522629"/>
                <a:ext cx="1177984" cy="1064698"/>
                <a:chOff x="7283596" y="1412244"/>
                <a:chExt cx="1425360" cy="1417114"/>
              </a:xfrm>
            </p:grpSpPr>
            <p:pic>
              <p:nvPicPr>
                <p:cNvPr id="45" name="Picture 44" descr="C:\Users\aldopp\Documents\SLAC\SLAC-Projects\Flicker_Noise_Charac\Measurements\MDM_Files\MDM_TSMC013\TSMC013_model\Noise_Ranges_MBP_Noimod2.PNG">
                  <a:extLst>
                    <a:ext uri="{FF2B5EF4-FFF2-40B4-BE49-F238E27FC236}">
                      <a16:creationId xmlns:a16="http://schemas.microsoft.com/office/drawing/2014/main" id="{0CA445CF-61B0-452F-8BAB-B21AB49EA9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83596" y="1412244"/>
                  <a:ext cx="1124394" cy="821096"/>
                </a:xfrm>
                <a:prstGeom prst="rect">
                  <a:avLst/>
                </a:prstGeom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0F0BA464-38A5-41BD-BA85-CF97973681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90026" y="2008262"/>
                  <a:ext cx="1118930" cy="821096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E28B3AD1-141B-4DBB-9DB6-12F3B6DC3E8A}"/>
                  </a:ext>
                </a:extLst>
              </p:cNvPr>
              <p:cNvGrpSpPr/>
              <p:nvPr/>
            </p:nvGrpSpPr>
            <p:grpSpPr>
              <a:xfrm>
                <a:off x="3545188" y="1511775"/>
                <a:ext cx="950612" cy="1100404"/>
                <a:chOff x="3545188" y="1511775"/>
                <a:chExt cx="950612" cy="1100404"/>
              </a:xfrm>
            </p:grpSpPr>
            <p:pic>
              <p:nvPicPr>
                <p:cNvPr id="110" name="Picture 109" descr="A picture containing text, electronics&#10;&#10;Description automatically generated">
                  <a:extLst>
                    <a:ext uri="{FF2B5EF4-FFF2-40B4-BE49-F238E27FC236}">
                      <a16:creationId xmlns:a16="http://schemas.microsoft.com/office/drawing/2014/main" id="{44414279-9057-4FB4-81A4-5E33D9660C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6586" r="6596"/>
                <a:stretch/>
              </p:blipFill>
              <p:spPr>
                <a:xfrm rot="16200000" flipH="1">
                  <a:off x="3470292" y="1586671"/>
                  <a:ext cx="1100404" cy="950612"/>
                </a:xfrm>
                <a:prstGeom prst="roundRect">
                  <a:avLst>
                    <a:gd name="adj" fmla="val 3904"/>
                  </a:avLst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57753D31-51D7-46ED-8339-04364507043B}"/>
                    </a:ext>
                  </a:extLst>
                </p:cNvPr>
                <p:cNvSpPr txBox="1"/>
                <p:nvPr/>
              </p:nvSpPr>
              <p:spPr>
                <a:xfrm>
                  <a:off x="3699680" y="2168047"/>
                  <a:ext cx="676788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>
                      <a:solidFill>
                        <a:schemeClr val="bg1"/>
                      </a:solidFill>
                    </a:rPr>
                    <a:t>CRYO ASIC</a:t>
                  </a:r>
                </a:p>
              </p:txBody>
            </p:sp>
          </p:grpSp>
        </p:grp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0C601B12-85AB-4F87-B20E-6490BB59BCAC}"/>
                </a:ext>
              </a:extLst>
            </p:cNvPr>
            <p:cNvSpPr/>
            <p:nvPr/>
          </p:nvSpPr>
          <p:spPr>
            <a:xfrm>
              <a:off x="3412184" y="1365112"/>
              <a:ext cx="2441568" cy="1587638"/>
            </a:xfrm>
            <a:prstGeom prst="roundRect">
              <a:avLst>
                <a:gd name="adj" fmla="val 5811"/>
              </a:avLst>
            </a:prstGeom>
            <a:solidFill>
              <a:srgbClr val="002060">
                <a:alpha val="80000"/>
              </a:srgbClr>
            </a:solidFill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1F10693-3577-4E47-9F88-90D00A8D9231}"/>
                </a:ext>
              </a:extLst>
            </p:cNvPr>
            <p:cNvSpPr txBox="1"/>
            <p:nvPr/>
          </p:nvSpPr>
          <p:spPr>
            <a:xfrm>
              <a:off x="3423122" y="1765411"/>
              <a:ext cx="2408759" cy="6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Cryogenic operation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CC037E3-5D9A-4EF1-9768-31A3D9CD6D09}"/>
              </a:ext>
            </a:extLst>
          </p:cNvPr>
          <p:cNvSpPr txBox="1"/>
          <p:nvPr/>
        </p:nvSpPr>
        <p:spPr>
          <a:xfrm>
            <a:off x="304800" y="2658874"/>
            <a:ext cx="2743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Low-noise</a:t>
            </a:r>
          </a:p>
          <a:p>
            <a:pPr algn="ctr"/>
            <a:r>
              <a:rPr lang="en-US" sz="1050" dirty="0"/>
              <a:t>Pixel-based architecture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9746A66-E2F0-44FE-9200-942509C652B2}"/>
              </a:ext>
            </a:extLst>
          </p:cNvPr>
          <p:cNvCxnSpPr>
            <a:cxnSpLocks/>
          </p:cNvCxnSpPr>
          <p:nvPr/>
        </p:nvCxnSpPr>
        <p:spPr>
          <a:xfrm>
            <a:off x="4632968" y="3100489"/>
            <a:ext cx="0" cy="348222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677544A-67C2-405A-9FFB-B3DBF813423B}"/>
              </a:ext>
            </a:extLst>
          </p:cNvPr>
          <p:cNvGrpSpPr/>
          <p:nvPr/>
        </p:nvGrpSpPr>
        <p:grpSpPr>
          <a:xfrm>
            <a:off x="1711659" y="3143433"/>
            <a:ext cx="2022142" cy="882573"/>
            <a:chOff x="1752600" y="3300922"/>
            <a:chExt cx="2225597" cy="1099628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7009F84-857B-4A21-B0B1-8980398D91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600" y="4386049"/>
              <a:ext cx="22255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296E92D-0962-4416-A78C-B3E481145EBE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3300922"/>
              <a:ext cx="0" cy="109962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1F395E1-7302-475B-8D20-64E1FDAE80B3}"/>
              </a:ext>
            </a:extLst>
          </p:cNvPr>
          <p:cNvGrpSpPr/>
          <p:nvPr/>
        </p:nvGrpSpPr>
        <p:grpSpPr>
          <a:xfrm flipH="1">
            <a:off x="5486400" y="3143433"/>
            <a:ext cx="2086136" cy="882573"/>
            <a:chOff x="1752600" y="3300922"/>
            <a:chExt cx="2225597" cy="109962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EE3145F-7091-44DA-AC8E-C85C3CF67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600" y="4386049"/>
              <a:ext cx="22255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54E44E-6D02-4406-8030-4ECA16E4B920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3300922"/>
              <a:ext cx="0" cy="109962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Content Placeholder 29">
            <a:extLst>
              <a:ext uri="{FF2B5EF4-FFF2-40B4-BE49-F238E27FC236}">
                <a16:creationId xmlns:a16="http://schemas.microsoft.com/office/drawing/2014/main" id="{9523AAAF-F20B-4086-B6C7-8DCDFB9D094C}"/>
              </a:ext>
            </a:extLst>
          </p:cNvPr>
          <p:cNvSpPr txBox="1">
            <a:spLocks/>
          </p:cNvSpPr>
          <p:nvPr/>
        </p:nvSpPr>
        <p:spPr>
          <a:xfrm>
            <a:off x="76200" y="590550"/>
            <a:ext cx="8991600" cy="53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2" lvl="1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b="1" i="1">
                <a:solidFill>
                  <a:srgbClr val="000000"/>
                </a:solidFill>
                <a:latin typeface="+mj-lt"/>
              </a:rPr>
              <a:t>Approach</a:t>
            </a:r>
            <a:endParaRPr lang="en-US" sz="24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DB98726B-8D87-43F2-96A6-46B23D313931}"/>
              </a:ext>
            </a:extLst>
          </p:cNvPr>
          <p:cNvSpPr txBox="1">
            <a:spLocks/>
          </p:cNvSpPr>
          <p:nvPr/>
        </p:nvSpPr>
        <p:spPr>
          <a:xfrm>
            <a:off x="76199" y="1035277"/>
            <a:ext cx="6997959" cy="2410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This work will leverage previous ASIC developments by SLAC TID 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7" name="Title 28">
            <a:extLst>
              <a:ext uri="{FF2B5EF4-FFF2-40B4-BE49-F238E27FC236}">
                <a16:creationId xmlns:a16="http://schemas.microsoft.com/office/drawing/2014/main" id="{D56F417B-A45A-4EF6-B14E-BB608A5843D4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CDBF302-5A0B-4ADE-BE93-76E599C73C93}"/>
              </a:ext>
            </a:extLst>
          </p:cNvPr>
          <p:cNvGrpSpPr/>
          <p:nvPr/>
        </p:nvGrpSpPr>
        <p:grpSpPr>
          <a:xfrm>
            <a:off x="6351753" y="1365112"/>
            <a:ext cx="2441568" cy="1587638"/>
            <a:chOff x="6351753" y="1365112"/>
            <a:chExt cx="2441568" cy="158763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2218E29-5AD2-4DA1-9286-C67470C78999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85722" y="1553718"/>
              <a:ext cx="1173629" cy="1170432"/>
            </a:xfrm>
            <a:prstGeom prst="rect">
              <a:avLst/>
            </a:prstGeom>
          </p:spPr>
        </p:pic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D723DF1-8046-42E6-AADA-D16E8CCCD2BE}"/>
                </a:ext>
              </a:extLst>
            </p:cNvPr>
            <p:cNvSpPr/>
            <p:nvPr/>
          </p:nvSpPr>
          <p:spPr>
            <a:xfrm>
              <a:off x="6351753" y="1365112"/>
              <a:ext cx="2441568" cy="1587638"/>
            </a:xfrm>
            <a:prstGeom prst="roundRect">
              <a:avLst>
                <a:gd name="adj" fmla="val 5811"/>
              </a:avLst>
            </a:prstGeom>
            <a:solidFill>
              <a:srgbClr val="0070C0">
                <a:alpha val="80000"/>
              </a:srgbClr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74E248A-3098-4016-9776-35DE22F1BCAF}"/>
                </a:ext>
              </a:extLst>
            </p:cNvPr>
            <p:cNvSpPr txBox="1"/>
            <p:nvPr/>
          </p:nvSpPr>
          <p:spPr>
            <a:xfrm>
              <a:off x="6368776" y="1765411"/>
              <a:ext cx="2408759" cy="6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Fast power switching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0449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pPr algn="r"/>
            <a:fld id="{5BD36294-2849-48A8-8531-5354CF3095D2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2B9A043D-7FFB-4C3F-83B4-639A39A19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" y="590550"/>
            <a:ext cx="5394496" cy="1066800"/>
          </a:xfrm>
        </p:spPr>
        <p:txBody>
          <a:bodyPr>
            <a:normAutofit/>
          </a:bodyPr>
          <a:lstStyle/>
          <a:p>
            <a:pPr marL="233362" lvl="1" indent="0">
              <a:spcAft>
                <a:spcPts val="600"/>
              </a:spcAft>
              <a:buNone/>
            </a:pPr>
            <a:r>
              <a:rPr lang="en-US" sz="2400" b="1" i="1" u="none" strike="noStrike" baseline="0" dirty="0">
                <a:solidFill>
                  <a:srgbClr val="000000"/>
                </a:solidFill>
                <a:latin typeface="+mj-lt"/>
              </a:rPr>
              <a:t>Cryogenic operation</a:t>
            </a:r>
          </a:p>
          <a:p>
            <a:pPr lvl="2">
              <a:spcAft>
                <a:spcPts val="600"/>
              </a:spcAft>
            </a:pPr>
            <a:endParaRPr lang="en-US" sz="1100" dirty="0">
              <a:latin typeface="+mj-lt"/>
            </a:endParaRPr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marL="233362" lvl="1" indent="0">
              <a:spcAft>
                <a:spcPts val="600"/>
              </a:spcAft>
              <a:buNone/>
            </a:pPr>
            <a:endParaRPr lang="en-US" sz="1200" dirty="0"/>
          </a:p>
        </p:txBody>
      </p:sp>
      <p:sp>
        <p:nvSpPr>
          <p:cNvPr id="8" name="Content Placeholder 29">
            <a:extLst>
              <a:ext uri="{FF2B5EF4-FFF2-40B4-BE49-F238E27FC236}">
                <a16:creationId xmlns:a16="http://schemas.microsoft.com/office/drawing/2014/main" id="{C806D853-6C7F-45E0-82A2-A5C3FBD09077}"/>
              </a:ext>
            </a:extLst>
          </p:cNvPr>
          <p:cNvSpPr txBox="1">
            <a:spLocks/>
          </p:cNvSpPr>
          <p:nvPr/>
        </p:nvSpPr>
        <p:spPr>
          <a:xfrm>
            <a:off x="88231" y="1148012"/>
            <a:ext cx="3916273" cy="35573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>
                <a:latin typeface="+mj-lt"/>
              </a:rPr>
              <a:t>This design will use as a reference the CRYO ASIC project </a:t>
            </a:r>
          </a:p>
          <a:p>
            <a:pPr lvl="1" indent="0"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[Pena-Perez 2020], [A. Gupta 2020]</a:t>
            </a:r>
            <a:endParaRPr lang="en-US" sz="1400" b="0" i="0" u="none" strike="noStrike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Aimed as readout ASIC for neutrino science: </a:t>
            </a:r>
            <a:r>
              <a:rPr lang="en-US" sz="1200" b="1" dirty="0">
                <a:solidFill>
                  <a:schemeClr val="bg2"/>
                </a:solidFill>
                <a:latin typeface="+mj-lt"/>
              </a:rPr>
              <a:t>NEXO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 and </a:t>
            </a:r>
            <a:r>
              <a:rPr lang="en-US" sz="1200" b="1" dirty="0">
                <a:solidFill>
                  <a:schemeClr val="bg2"/>
                </a:solidFill>
                <a:latin typeface="+mj-lt"/>
              </a:rPr>
              <a:t>DUNE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Architecture with analog and digital functions (System-on-Chip) and minimal number of I/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Os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Optimized to operate across temperatures: 27</a:t>
            </a:r>
            <a:r>
              <a:rPr lang="en-US" sz="12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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C, -113</a:t>
            </a:r>
            <a:r>
              <a:rPr lang="en-US" sz="12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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C and -186</a:t>
            </a:r>
            <a:r>
              <a:rPr lang="en-US" sz="12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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C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en-US" sz="1200" b="1" i="1" dirty="0">
                <a:solidFill>
                  <a:srgbClr val="000000"/>
                </a:solidFill>
                <a:latin typeface="+mj-lt"/>
              </a:rPr>
              <a:t>Note:</a:t>
            </a:r>
            <a:r>
              <a:rPr lang="en-US" sz="1200" i="1" dirty="0">
                <a:solidFill>
                  <a:srgbClr val="000000"/>
                </a:solidFill>
                <a:latin typeface="+mj-lt"/>
              </a:rPr>
              <a:t> Sections of CRYO ASIC can be ported on this design due to technology compatibility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D59BE-41DF-4D6A-A4C8-3A3766565F73}"/>
              </a:ext>
            </a:extLst>
          </p:cNvPr>
          <p:cNvGrpSpPr/>
          <p:nvPr/>
        </p:nvGrpSpPr>
        <p:grpSpPr>
          <a:xfrm>
            <a:off x="5181600" y="576906"/>
            <a:ext cx="3048000" cy="2084696"/>
            <a:chOff x="5314984" y="1236500"/>
            <a:chExt cx="3352800" cy="2293162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3ACDDF7-520D-495C-8911-9F6E96CE26B2}"/>
                </a:ext>
              </a:extLst>
            </p:cNvPr>
            <p:cNvSpPr txBox="1"/>
            <p:nvPr/>
          </p:nvSpPr>
          <p:spPr>
            <a:xfrm>
              <a:off x="5314984" y="1236500"/>
              <a:ext cx="3352799" cy="473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CRYO ASIC</a:t>
              </a:r>
            </a:p>
            <a:p>
              <a:pPr algn="ctr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[Pena-Perez 2020], [A. Gupta 2020]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E5E8EE-1247-4C7B-B3ED-B5F18A159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35" r="1" b="-232"/>
            <a:stretch/>
          </p:blipFill>
          <p:spPr>
            <a:xfrm>
              <a:off x="7296605" y="1707994"/>
              <a:ext cx="1371179" cy="1805892"/>
            </a:xfrm>
            <a:prstGeom prst="roundRect">
              <a:avLst>
                <a:gd name="adj" fmla="val 2242"/>
              </a:avLst>
            </a:prstGeom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9FC4E708-E7B8-46EB-A43D-34DF0744C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984" y="1712126"/>
              <a:ext cx="1683345" cy="1817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2" name="Title 28">
            <a:extLst>
              <a:ext uri="{FF2B5EF4-FFF2-40B4-BE49-F238E27FC236}">
                <a16:creationId xmlns:a16="http://schemas.microsoft.com/office/drawing/2014/main" id="{200405C8-7B92-4564-AA35-7A3EBD234802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61A43C-80F2-441C-A3D6-2307E8691BAE}"/>
              </a:ext>
            </a:extLst>
          </p:cNvPr>
          <p:cNvGrpSpPr/>
          <p:nvPr/>
        </p:nvGrpSpPr>
        <p:grpSpPr>
          <a:xfrm>
            <a:off x="4023741" y="2952750"/>
            <a:ext cx="5101022" cy="1959247"/>
            <a:chOff x="4023741" y="2925799"/>
            <a:chExt cx="5101022" cy="19592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E6ADAC-DFD5-488C-8ACB-81E765DF5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3741" y="2925799"/>
              <a:ext cx="2681859" cy="19592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61C44F-4744-4EC1-A124-72AA138B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5600" y="2971165"/>
              <a:ext cx="2419163" cy="1886585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3C36C2B-C6EC-4D1E-93BE-61CB514F1689}"/>
              </a:ext>
            </a:extLst>
          </p:cNvPr>
          <p:cNvSpPr txBox="1"/>
          <p:nvPr/>
        </p:nvSpPr>
        <p:spPr>
          <a:xfrm>
            <a:off x="5186789" y="2724150"/>
            <a:ext cx="3355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Full-Chip Performance at Cold (LN2)</a:t>
            </a:r>
          </a:p>
        </p:txBody>
      </p:sp>
    </p:spTree>
    <p:extLst>
      <p:ext uri="{BB962C8B-B14F-4D97-AF65-F5344CB8AC3E}">
        <p14:creationId xmlns:p14="http://schemas.microsoft.com/office/powerpoint/2010/main" val="2926208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53367C1-C0FD-44F5-BC8F-F4E2092EB9C1}"/>
              </a:ext>
            </a:extLst>
          </p:cNvPr>
          <p:cNvGrpSpPr/>
          <p:nvPr/>
        </p:nvGrpSpPr>
        <p:grpSpPr>
          <a:xfrm>
            <a:off x="6949614" y="1696076"/>
            <a:ext cx="1813386" cy="2018674"/>
            <a:chOff x="252525" y="1405056"/>
            <a:chExt cx="1648532" cy="183515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BCE72EB-55CB-4D83-9570-31E8EBEE9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525" y="1405056"/>
              <a:ext cx="1648532" cy="183515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A68283F-80A1-4B5F-9442-14B8E87DC85A}"/>
                </a:ext>
              </a:extLst>
            </p:cNvPr>
            <p:cNvSpPr txBox="1"/>
            <p:nvPr/>
          </p:nvSpPr>
          <p:spPr>
            <a:xfrm>
              <a:off x="654148" y="2929056"/>
              <a:ext cx="1204340" cy="223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0" i="0" u="none" strike="noStrike" baseline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Stanford </a:t>
              </a:r>
              <a:r>
                <a:rPr lang="en-US" sz="1000" b="0" i="0" u="none" strike="noStrike" baseline="0" dirty="0" err="1">
                  <a:solidFill>
                    <a:srgbClr val="FFFFFF"/>
                  </a:solidFill>
                  <a:latin typeface="Calibri" panose="020F0502020204030204" pitchFamily="34" charset="0"/>
                </a:rPr>
                <a:t>Lxe</a:t>
              </a:r>
              <a:r>
                <a:rPr lang="en-US" sz="1000" b="0" i="0" u="none" strike="noStrike" baseline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 TPC</a:t>
              </a:r>
              <a:endParaRPr lang="en-US" sz="1000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pPr algn="r"/>
            <a:fld id="{5BD36294-2849-48A8-8531-5354CF3095D2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2B9A043D-7FFB-4C3F-83B4-639A39A19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" y="590550"/>
            <a:ext cx="5394496" cy="533400"/>
          </a:xfrm>
        </p:spPr>
        <p:txBody>
          <a:bodyPr>
            <a:normAutofit/>
          </a:bodyPr>
          <a:lstStyle/>
          <a:p>
            <a:pPr marL="233362" lvl="1" indent="0">
              <a:spcAft>
                <a:spcPts val="600"/>
              </a:spcAft>
              <a:buNone/>
            </a:pPr>
            <a:r>
              <a:rPr lang="en-US" sz="2400" b="1" i="1" u="none" strike="noStrike" baseline="0" dirty="0">
                <a:solidFill>
                  <a:srgbClr val="000000"/>
                </a:solidFill>
                <a:latin typeface="+mj-lt"/>
              </a:rPr>
              <a:t>Cryogenic operation</a:t>
            </a:r>
            <a:endParaRPr lang="en-US" sz="1200" dirty="0"/>
          </a:p>
          <a:p>
            <a:pPr marL="233362" lvl="1" indent="0">
              <a:spcAft>
                <a:spcPts val="600"/>
              </a:spcAft>
              <a:buNone/>
            </a:pPr>
            <a:endParaRPr lang="en-US" sz="1200" dirty="0"/>
          </a:p>
        </p:txBody>
      </p:sp>
      <p:sp>
        <p:nvSpPr>
          <p:cNvPr id="8" name="Content Placeholder 29">
            <a:extLst>
              <a:ext uri="{FF2B5EF4-FFF2-40B4-BE49-F238E27FC236}">
                <a16:creationId xmlns:a16="http://schemas.microsoft.com/office/drawing/2014/main" id="{C806D853-6C7F-45E0-82A2-A5C3FBD09077}"/>
              </a:ext>
            </a:extLst>
          </p:cNvPr>
          <p:cNvSpPr txBox="1">
            <a:spLocks/>
          </p:cNvSpPr>
          <p:nvPr/>
        </p:nvSpPr>
        <p:spPr>
          <a:xfrm>
            <a:off x="88231" y="1123950"/>
            <a:ext cx="8293769" cy="3152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Dedicated cryogenic test benches used for chip characterization (SLAC and Stanford)</a:t>
            </a:r>
          </a:p>
        </p:txBody>
      </p:sp>
      <p:sp>
        <p:nvSpPr>
          <p:cNvPr id="32" name="Title 28">
            <a:extLst>
              <a:ext uri="{FF2B5EF4-FFF2-40B4-BE49-F238E27FC236}">
                <a16:creationId xmlns:a16="http://schemas.microsoft.com/office/drawing/2014/main" id="{200405C8-7B92-4564-AA35-7A3EBD234802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FE71A4-35FD-4239-8656-92A15CD5C495}"/>
              </a:ext>
            </a:extLst>
          </p:cNvPr>
          <p:cNvGrpSpPr/>
          <p:nvPr/>
        </p:nvGrpSpPr>
        <p:grpSpPr>
          <a:xfrm>
            <a:off x="7350021" y="3716138"/>
            <a:ext cx="1108179" cy="1217812"/>
            <a:chOff x="3486460" y="3311283"/>
            <a:chExt cx="1311554" cy="1609342"/>
          </a:xfrm>
        </p:grpSpPr>
        <p:pic>
          <p:nvPicPr>
            <p:cNvPr id="41" name="Picture 40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693E4EE8-3E02-4303-A303-C0C992A6E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 flipH="1">
              <a:off x="3330223" y="3512450"/>
              <a:ext cx="1609342" cy="1207007"/>
            </a:xfrm>
            <a:prstGeom prst="roundRect">
              <a:avLst>
                <a:gd name="adj" fmla="val 3904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7C1069-9850-4D01-B296-99A2C5A212B1}"/>
                </a:ext>
              </a:extLst>
            </p:cNvPr>
            <p:cNvSpPr txBox="1"/>
            <p:nvPr/>
          </p:nvSpPr>
          <p:spPr>
            <a:xfrm>
              <a:off x="3486460" y="4351719"/>
              <a:ext cx="1311554" cy="45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sz="800" b="0" i="0" u="none" strike="noStrike" baseline="0" dirty="0">
                  <a:solidFill>
                    <a:srgbClr val="FFFFFF"/>
                  </a:solidFill>
                  <a:latin typeface="Arial" panose="020B0604020202020204" pitchFamily="34" charset="0"/>
                </a:rPr>
                <a:t>CRYO</a:t>
              </a:r>
            </a:p>
            <a:p>
              <a:pPr marR="0" algn="ctr" rtl="0"/>
              <a:r>
                <a:rPr lang="en-US" sz="800" b="0" i="0" u="none" strike="noStrike" baseline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Under Microscope</a:t>
              </a:r>
              <a:endParaRPr lang="en-US" sz="800" dirty="0"/>
            </a:p>
          </p:txBody>
        </p:sp>
      </p:grpSp>
      <p:pic>
        <p:nvPicPr>
          <p:cNvPr id="87" name="Picture 2">
            <a:extLst>
              <a:ext uri="{FF2B5EF4-FFF2-40B4-BE49-F238E27FC236}">
                <a16:creationId xmlns:a16="http://schemas.microsoft.com/office/drawing/2014/main" id="{AF482E93-5330-43FC-AEB8-9240FFEF0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/>
          <a:stretch/>
        </p:blipFill>
        <p:spPr bwMode="auto">
          <a:xfrm>
            <a:off x="381000" y="1733550"/>
            <a:ext cx="1962914" cy="1686283"/>
          </a:xfrm>
          <a:prstGeom prst="roundRect">
            <a:avLst>
              <a:gd name="adj" fmla="val 3459"/>
            </a:avLst>
          </a:prstGeom>
          <a:noFill/>
          <a:ln>
            <a:noFill/>
          </a:ln>
          <a:effectLst>
            <a:outerShdw blurRad="50800" dist="35921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7118910-3BB6-49F5-99E3-15953986ACA3}"/>
              </a:ext>
            </a:extLst>
          </p:cNvPr>
          <p:cNvGrpSpPr/>
          <p:nvPr/>
        </p:nvGrpSpPr>
        <p:grpSpPr>
          <a:xfrm>
            <a:off x="533400" y="3737349"/>
            <a:ext cx="1257300" cy="1207008"/>
            <a:chOff x="7522718" y="1247461"/>
            <a:chExt cx="1487284" cy="1327710"/>
          </a:xfrm>
        </p:grpSpPr>
        <p:pic>
          <p:nvPicPr>
            <p:cNvPr id="50" name="Picture 4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5512FAA-2E03-4393-B828-1E032358B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867" t="10572" r="25035"/>
            <a:stretch/>
          </p:blipFill>
          <p:spPr>
            <a:xfrm>
              <a:off x="7539152" y="1247461"/>
              <a:ext cx="1377414" cy="1327710"/>
            </a:xfrm>
            <a:prstGeom prst="roundRect">
              <a:avLst>
                <a:gd name="adj" fmla="val 7185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B1CAD52-A7AA-4D05-812D-81C90FA7C3F0}"/>
                </a:ext>
              </a:extLst>
            </p:cNvPr>
            <p:cNvSpPr txBox="1"/>
            <p:nvPr/>
          </p:nvSpPr>
          <p:spPr>
            <a:xfrm>
              <a:off x="7522718" y="2111556"/>
              <a:ext cx="1487284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sz="8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</a:rPr>
                <a:t>CRYO</a:t>
              </a:r>
            </a:p>
            <a:p>
              <a:pPr marR="0" algn="ctr" rtl="0"/>
              <a:r>
                <a:rPr lang="en-US" sz="800" b="0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</a:rPr>
                <a:t>Under Microscope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D6963F-116D-4AC7-AC71-ED62E419F601}"/>
              </a:ext>
            </a:extLst>
          </p:cNvPr>
          <p:cNvCxnSpPr>
            <a:cxnSpLocks/>
          </p:cNvCxnSpPr>
          <p:nvPr/>
        </p:nvCxnSpPr>
        <p:spPr>
          <a:xfrm>
            <a:off x="4572000" y="1733550"/>
            <a:ext cx="0" cy="327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172C923-85DD-43E2-98FA-358D5CBDC256}"/>
              </a:ext>
            </a:extLst>
          </p:cNvPr>
          <p:cNvGrpSpPr/>
          <p:nvPr/>
        </p:nvGrpSpPr>
        <p:grpSpPr>
          <a:xfrm>
            <a:off x="4784418" y="2858872"/>
            <a:ext cx="1997382" cy="1770278"/>
            <a:chOff x="3867914" y="2020767"/>
            <a:chExt cx="1806638" cy="1846383"/>
          </a:xfrm>
        </p:grpSpPr>
        <p:pic>
          <p:nvPicPr>
            <p:cNvPr id="12" name="Picture 11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9573CCAA-B172-4C0E-AA89-1863BEBBC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609" b="5282"/>
            <a:stretch/>
          </p:blipFill>
          <p:spPr>
            <a:xfrm>
              <a:off x="3867914" y="2020767"/>
              <a:ext cx="1806638" cy="1846383"/>
            </a:xfrm>
            <a:prstGeom prst="roundRect">
              <a:avLst>
                <a:gd name="adj" fmla="val 609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6122DA-BFA6-4B77-B9D4-A8A3E83363DD}"/>
                </a:ext>
              </a:extLst>
            </p:cNvPr>
            <p:cNvSpPr txBox="1"/>
            <p:nvPr/>
          </p:nvSpPr>
          <p:spPr>
            <a:xfrm>
              <a:off x="4121226" y="2285229"/>
              <a:ext cx="122875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b="0" i="0" u="none" strike="noStrike" baseline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Flexible Cold Board</a:t>
              </a:r>
              <a:endParaRPr lang="en-US" sz="9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2834131-D761-4855-AE9C-88102C8355F0}"/>
              </a:ext>
            </a:extLst>
          </p:cNvPr>
          <p:cNvGrpSpPr/>
          <p:nvPr/>
        </p:nvGrpSpPr>
        <p:grpSpPr>
          <a:xfrm>
            <a:off x="1861758" y="2858872"/>
            <a:ext cx="2519987" cy="1770278"/>
            <a:chOff x="1861758" y="2858872"/>
            <a:chExt cx="2519987" cy="1770278"/>
          </a:xfrm>
        </p:grpSpPr>
        <p:pic>
          <p:nvPicPr>
            <p:cNvPr id="46" name="Picture 45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951BA869-BD99-4659-8014-51BEA2A7C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17" t="6683" r="1178" b="2925"/>
            <a:stretch/>
          </p:blipFill>
          <p:spPr>
            <a:xfrm>
              <a:off x="1861758" y="2858872"/>
              <a:ext cx="2519987" cy="1770278"/>
            </a:xfrm>
            <a:prstGeom prst="roundRect">
              <a:avLst>
                <a:gd name="adj" fmla="val 336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45808D-BBB6-4B77-980E-EB55576675A9}"/>
                </a:ext>
              </a:extLst>
            </p:cNvPr>
            <p:cNvSpPr txBox="1"/>
            <p:nvPr/>
          </p:nvSpPr>
          <p:spPr>
            <a:xfrm>
              <a:off x="2438400" y="3716137"/>
              <a:ext cx="135848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b="0" i="0" u="none" strike="noStrike" baseline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Front-End Board</a:t>
              </a:r>
              <a:endParaRPr lang="en-US" sz="9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0280CA-437D-4E96-8561-F22313987652}"/>
              </a:ext>
            </a:extLst>
          </p:cNvPr>
          <p:cNvSpPr txBox="1"/>
          <p:nvPr/>
        </p:nvSpPr>
        <p:spPr>
          <a:xfrm>
            <a:off x="2438401" y="1667530"/>
            <a:ext cx="19211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DUNE </a:t>
            </a:r>
          </a:p>
          <a:p>
            <a:r>
              <a:rPr lang="en-US" sz="1100" dirty="0"/>
              <a:t>Test bench setup at SLAC for LN2 temperature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92A44D-3700-45A6-BFDF-CDBA5AD5C0FA}"/>
              </a:ext>
            </a:extLst>
          </p:cNvPr>
          <p:cNvSpPr txBox="1"/>
          <p:nvPr/>
        </p:nvSpPr>
        <p:spPr>
          <a:xfrm>
            <a:off x="4762256" y="1657350"/>
            <a:ext cx="209574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/>
              <a:t>nEXO</a:t>
            </a:r>
            <a:r>
              <a:rPr lang="en-US" sz="1600" b="1" dirty="0"/>
              <a:t> </a:t>
            </a:r>
          </a:p>
          <a:p>
            <a:pPr algn="r"/>
            <a:r>
              <a:rPr lang="en-US" sz="1100" dirty="0"/>
              <a:t>Test bench setup at Stanford for </a:t>
            </a:r>
            <a:r>
              <a:rPr lang="en-US" sz="1100" dirty="0" err="1"/>
              <a:t>LXe</a:t>
            </a:r>
            <a:r>
              <a:rPr lang="en-US" sz="1100" dirty="0"/>
              <a:t> temperature</a:t>
            </a:r>
          </a:p>
          <a:p>
            <a:pPr algn="r"/>
            <a:r>
              <a:rPr lang="en-US" sz="1100" dirty="0">
                <a:solidFill>
                  <a:schemeClr val="bg2"/>
                </a:solidFill>
              </a:rPr>
              <a:t>(In progress)</a:t>
            </a:r>
          </a:p>
        </p:txBody>
      </p:sp>
    </p:spTree>
    <p:extLst>
      <p:ext uri="{BB962C8B-B14F-4D97-AF65-F5344CB8AC3E}">
        <p14:creationId xmlns:p14="http://schemas.microsoft.com/office/powerpoint/2010/main" val="1363579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pPr algn="r"/>
            <a:fld id="{5BD36294-2849-48A8-8531-5354CF3095D2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2B9A043D-7FFB-4C3F-83B4-639A39A19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" y="590550"/>
            <a:ext cx="5394496" cy="1066800"/>
          </a:xfrm>
        </p:spPr>
        <p:txBody>
          <a:bodyPr>
            <a:normAutofit/>
          </a:bodyPr>
          <a:lstStyle/>
          <a:p>
            <a:pPr marL="233362" lvl="1" indent="0">
              <a:spcAft>
                <a:spcPts val="600"/>
              </a:spcAft>
              <a:buNone/>
            </a:pPr>
            <a:r>
              <a:rPr lang="en-US" sz="2400" b="1" i="1" u="none" strike="noStrike" baseline="0" dirty="0">
                <a:solidFill>
                  <a:srgbClr val="000000"/>
                </a:solidFill>
                <a:latin typeface="+mj-lt"/>
              </a:rPr>
              <a:t>Cryogenic operation</a:t>
            </a:r>
          </a:p>
          <a:p>
            <a:pPr lvl="2">
              <a:spcAft>
                <a:spcPts val="600"/>
              </a:spcAft>
            </a:pPr>
            <a:endParaRPr lang="en-US" sz="1100" dirty="0">
              <a:latin typeface="+mj-lt"/>
            </a:endParaRPr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marL="233362" lvl="1" indent="0">
              <a:spcAft>
                <a:spcPts val="600"/>
              </a:spcAft>
              <a:buNone/>
            </a:pPr>
            <a:endParaRPr lang="en-US" sz="1200" dirty="0"/>
          </a:p>
        </p:txBody>
      </p:sp>
      <p:sp>
        <p:nvSpPr>
          <p:cNvPr id="8" name="Content Placeholder 29">
            <a:extLst>
              <a:ext uri="{FF2B5EF4-FFF2-40B4-BE49-F238E27FC236}">
                <a16:creationId xmlns:a16="http://schemas.microsoft.com/office/drawing/2014/main" id="{C806D853-6C7F-45E0-82A2-A5C3FBD09077}"/>
              </a:ext>
            </a:extLst>
          </p:cNvPr>
          <p:cNvSpPr txBox="1">
            <a:spLocks/>
          </p:cNvSpPr>
          <p:nvPr/>
        </p:nvSpPr>
        <p:spPr>
          <a:xfrm>
            <a:off x="88230" y="1075243"/>
            <a:ext cx="8979570" cy="73450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Validated cryogenic models in 130nm CMOS will be used for the chip design</a:t>
            </a:r>
          </a:p>
          <a:p>
            <a:pPr lvl="2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Developed at SLAC using a cryogenic test bench for device characterization at -113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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C and -186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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C</a:t>
            </a:r>
          </a:p>
          <a:p>
            <a:pPr lvl="2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Why we need cryogenic models? 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Foundry models are only valid down to -40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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C</a:t>
            </a:r>
          </a:p>
        </p:txBody>
      </p:sp>
      <p:sp>
        <p:nvSpPr>
          <p:cNvPr id="32" name="Title 28">
            <a:extLst>
              <a:ext uri="{FF2B5EF4-FFF2-40B4-BE49-F238E27FC236}">
                <a16:creationId xmlns:a16="http://schemas.microsoft.com/office/drawing/2014/main" id="{200405C8-7B92-4564-AA35-7A3EBD234802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37E062-1C20-41CD-9BAE-91065CDD7A16}"/>
              </a:ext>
            </a:extLst>
          </p:cNvPr>
          <p:cNvGrpSpPr/>
          <p:nvPr/>
        </p:nvGrpSpPr>
        <p:grpSpPr>
          <a:xfrm>
            <a:off x="2667000" y="2038350"/>
            <a:ext cx="3241965" cy="2431475"/>
            <a:chOff x="349550" y="2001962"/>
            <a:chExt cx="3566162" cy="2674623"/>
          </a:xfrm>
        </p:grpSpPr>
        <p:pic>
          <p:nvPicPr>
            <p:cNvPr id="16" name="Picture 2" descr="C:\Users\xiaobinx\Desktop\TSMC013_Test_Structures\Cryo_Temp_Meas\Cryostat_Photos\IMG_2700.JPG">
              <a:extLst>
                <a:ext uri="{FF2B5EF4-FFF2-40B4-BE49-F238E27FC236}">
                  <a16:creationId xmlns:a16="http://schemas.microsoft.com/office/drawing/2014/main" id="{0D44D332-CA6B-47DB-9C51-FFF9B4C65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50" y="2001962"/>
              <a:ext cx="3566162" cy="2674623"/>
            </a:xfrm>
            <a:prstGeom prst="roundRect">
              <a:avLst>
                <a:gd name="adj" fmla="val 1629"/>
              </a:avLst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A0FF83B5-40FC-49D7-8528-57EF4BB72EFD}"/>
                </a:ext>
              </a:extLst>
            </p:cNvPr>
            <p:cNvSpPr txBox="1">
              <a:spLocks/>
            </p:cNvSpPr>
            <p:nvPr/>
          </p:nvSpPr>
          <p:spPr>
            <a:xfrm>
              <a:off x="1700823" y="4159506"/>
              <a:ext cx="1458210" cy="305001"/>
            </a:xfrm>
            <a:prstGeom prst="rect">
              <a:avLst/>
            </a:prstGeom>
          </p:spPr>
          <p:txBody>
            <a:bodyPr vert="horz" lIns="72000" tIns="57600" rIns="7200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100" b="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050" b="1" dirty="0">
                  <a:solidFill>
                    <a:srgbClr val="74FCBB"/>
                  </a:solidFill>
                  <a:latin typeface="Calibri Light" panose="020F0302020204030204" pitchFamily="34" charset="0"/>
                </a:rPr>
                <a:t>Cryostat Vessel</a:t>
              </a:r>
            </a:p>
            <a:p>
              <a:pPr algn="ctr"/>
              <a:r>
                <a:rPr lang="en-CA" sz="8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(DUT is placed inside)</a:t>
              </a:r>
            </a:p>
          </p:txBody>
        </p:sp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8ADE4BF-4336-4227-A8BF-400ADA6CC3EF}"/>
                </a:ext>
              </a:extLst>
            </p:cNvPr>
            <p:cNvSpPr txBox="1">
              <a:spLocks/>
            </p:cNvSpPr>
            <p:nvPr/>
          </p:nvSpPr>
          <p:spPr>
            <a:xfrm>
              <a:off x="795617" y="2375634"/>
              <a:ext cx="936822" cy="196116"/>
            </a:xfrm>
            <a:prstGeom prst="rect">
              <a:avLst/>
            </a:prstGeom>
          </p:spPr>
          <p:txBody>
            <a:bodyPr vert="horz" lIns="72000" tIns="57600" rIns="7200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100" b="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Agilent 4145B</a:t>
              </a:r>
            </a:p>
          </p:txBody>
        </p:sp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E8F47AE2-327A-4502-B9BF-795E27DDAD42}"/>
                </a:ext>
              </a:extLst>
            </p:cNvPr>
            <p:cNvSpPr txBox="1">
              <a:spLocks/>
            </p:cNvSpPr>
            <p:nvPr/>
          </p:nvSpPr>
          <p:spPr>
            <a:xfrm>
              <a:off x="1620251" y="2647549"/>
              <a:ext cx="1108365" cy="229001"/>
            </a:xfrm>
            <a:prstGeom prst="rect">
              <a:avLst/>
            </a:prstGeom>
          </p:spPr>
          <p:txBody>
            <a:bodyPr vert="horz" lIns="72000" tIns="57600" rIns="7200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100" b="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Agilent 35670A</a:t>
              </a:r>
            </a:p>
          </p:txBody>
        </p:sp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6259CB91-4CCB-4719-8A52-E703BDAB1A39}"/>
                </a:ext>
              </a:extLst>
            </p:cNvPr>
            <p:cNvSpPr txBox="1">
              <a:spLocks/>
            </p:cNvSpPr>
            <p:nvPr/>
          </p:nvSpPr>
          <p:spPr>
            <a:xfrm>
              <a:off x="1942167" y="2209736"/>
              <a:ext cx="858754" cy="251901"/>
            </a:xfrm>
            <a:prstGeom prst="rect">
              <a:avLst/>
            </a:prstGeom>
          </p:spPr>
          <p:txBody>
            <a:bodyPr vert="horz" lIns="72000" tIns="57600" rIns="7200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100" b="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Model SR570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65FB2-F8D9-4E22-AC55-8C0E310E72BB}"/>
              </a:ext>
            </a:extLst>
          </p:cNvPr>
          <p:cNvGrpSpPr/>
          <p:nvPr/>
        </p:nvGrpSpPr>
        <p:grpSpPr>
          <a:xfrm>
            <a:off x="90010" y="1885950"/>
            <a:ext cx="1967390" cy="1953707"/>
            <a:chOff x="-94422" y="1901644"/>
            <a:chExt cx="2380542" cy="236398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FF2DB42-9094-45D3-A61D-154A86BA5402}"/>
                </a:ext>
              </a:extLst>
            </p:cNvPr>
            <p:cNvGrpSpPr/>
            <p:nvPr/>
          </p:nvGrpSpPr>
          <p:grpSpPr>
            <a:xfrm>
              <a:off x="300347" y="1948123"/>
              <a:ext cx="1985773" cy="2129706"/>
              <a:chOff x="938337" y="3870960"/>
              <a:chExt cx="2643063" cy="283464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122210D-22C6-40C7-96E9-5AFBC9C145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337" y="3870960"/>
                <a:ext cx="2643063" cy="2834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59058A5-CA15-43B5-A324-6084B099BFF1}"/>
                  </a:ext>
                </a:extLst>
              </p:cNvPr>
              <p:cNvSpPr txBox="1"/>
              <p:nvPr/>
            </p:nvSpPr>
            <p:spPr>
              <a:xfrm>
                <a:off x="2209634" y="5819104"/>
                <a:ext cx="261251" cy="36286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500" b="1" dirty="0"/>
                  <a:t>DUT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8F40B6-273C-4C0B-B6D5-A8F5CC09652B}"/>
                </a:ext>
              </a:extLst>
            </p:cNvPr>
            <p:cNvSpPr txBox="1"/>
            <p:nvPr/>
          </p:nvSpPr>
          <p:spPr>
            <a:xfrm>
              <a:off x="-94422" y="1901644"/>
              <a:ext cx="1352913" cy="307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050" b="1" dirty="0">
                  <a:solidFill>
                    <a:schemeClr val="bg2"/>
                  </a:solidFill>
                  <a:latin typeface="Calibri Light" panose="020F0302020204030204" pitchFamily="34" charset="0"/>
                </a:rPr>
                <a:t>Cryostat Vessel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EF750CF-E132-44F9-BE24-7F71FB9DD352}"/>
                </a:ext>
              </a:extLst>
            </p:cNvPr>
            <p:cNvSpPr/>
            <p:nvPr/>
          </p:nvSpPr>
          <p:spPr>
            <a:xfrm>
              <a:off x="300347" y="4080964"/>
              <a:ext cx="1327608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i="1" dirty="0">
                  <a:solidFill>
                    <a:schemeClr val="bg1">
                      <a:lumMod val="50000"/>
                    </a:schemeClr>
                  </a:solidFill>
                </a:rPr>
                <a:t>Drawing: Courtesy of Bob Conley</a:t>
              </a:r>
              <a:endParaRPr lang="en-US" sz="600" i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5D35CC-9BF0-4778-BB8E-C25F8B3B1540}"/>
              </a:ext>
            </a:extLst>
          </p:cNvPr>
          <p:cNvGrpSpPr/>
          <p:nvPr/>
        </p:nvGrpSpPr>
        <p:grpSpPr>
          <a:xfrm rot="5400000">
            <a:off x="1536023" y="3879173"/>
            <a:ext cx="1329155" cy="932799"/>
            <a:chOff x="93115" y="4119118"/>
            <a:chExt cx="1329154" cy="932799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9132655-CA11-439E-A434-56AB8D6BFD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0" b="6771"/>
            <a:stretch/>
          </p:blipFill>
          <p:spPr bwMode="auto">
            <a:xfrm>
              <a:off x="140303" y="4271521"/>
              <a:ext cx="1281966" cy="731049"/>
            </a:xfrm>
            <a:prstGeom prst="roundRect">
              <a:avLst>
                <a:gd name="adj" fmla="val 5263"/>
              </a:avLst>
            </a:prstGeom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1C1B9B-1A7F-4678-8326-F00FA64B27E3}"/>
                </a:ext>
              </a:extLst>
            </p:cNvPr>
            <p:cNvSpPr txBox="1"/>
            <p:nvPr/>
          </p:nvSpPr>
          <p:spPr>
            <a:xfrm rot="16200000">
              <a:off x="-204008" y="4416241"/>
              <a:ext cx="9327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8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DUT with </a:t>
              </a:r>
            </a:p>
            <a:p>
              <a:r>
                <a:rPr lang="en-CA" sz="8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devices </a:t>
              </a:r>
              <a:endParaRPr lang="en-US" sz="8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9135E84-5622-4222-8631-40DCB5EC34B8}"/>
              </a:ext>
            </a:extLst>
          </p:cNvPr>
          <p:cNvGrpSpPr/>
          <p:nvPr/>
        </p:nvGrpSpPr>
        <p:grpSpPr>
          <a:xfrm>
            <a:off x="6100592" y="1936834"/>
            <a:ext cx="2662408" cy="3073316"/>
            <a:chOff x="6024392" y="1936834"/>
            <a:chExt cx="2662408" cy="307331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FA8628-ABF9-456F-B32E-165118FDE0F7}"/>
                </a:ext>
              </a:extLst>
            </p:cNvPr>
            <p:cNvGrpSpPr/>
            <p:nvPr/>
          </p:nvGrpSpPr>
          <p:grpSpPr>
            <a:xfrm>
              <a:off x="6024392" y="1936834"/>
              <a:ext cx="2662408" cy="1201494"/>
              <a:chOff x="5943599" y="1936834"/>
              <a:chExt cx="2662408" cy="1201494"/>
            </a:xfrm>
          </p:grpSpPr>
          <p:pic>
            <p:nvPicPr>
              <p:cNvPr id="35" name="Picture 10">
                <a:extLst>
                  <a:ext uri="{FF2B5EF4-FFF2-40B4-BE49-F238E27FC236}">
                    <a16:creationId xmlns:a16="http://schemas.microsoft.com/office/drawing/2014/main" id="{A9FE1798-80C7-4BD9-816B-AD295D8F86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7810" y="2114550"/>
                <a:ext cx="2608197" cy="10237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301EFC-8272-41F4-AF0D-DF2B48A75F40}"/>
                  </a:ext>
                </a:extLst>
              </p:cNvPr>
              <p:cNvSpPr txBox="1"/>
              <p:nvPr/>
            </p:nvSpPr>
            <p:spPr>
              <a:xfrm>
                <a:off x="5943599" y="1936834"/>
                <a:ext cx="1824208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100" b="1" dirty="0">
                    <a:solidFill>
                      <a:schemeClr val="bg2"/>
                    </a:solidFill>
                    <a:latin typeface="Calibri Light" panose="020F0302020204030204" pitchFamily="34" charset="0"/>
                  </a:rPr>
                  <a:t>Flow for DC measurements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405C0E-BD9D-416C-9421-B4839DCFD651}"/>
                </a:ext>
              </a:extLst>
            </p:cNvPr>
            <p:cNvGrpSpPr/>
            <p:nvPr/>
          </p:nvGrpSpPr>
          <p:grpSpPr>
            <a:xfrm>
              <a:off x="6029539" y="3223255"/>
              <a:ext cx="2657261" cy="1786895"/>
              <a:chOff x="5943599" y="3223255"/>
              <a:chExt cx="2657261" cy="1786895"/>
            </a:xfrm>
          </p:grpSpPr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1B847797-812B-4A5D-A48A-4D9D563935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9800" y="3477171"/>
                <a:ext cx="2581060" cy="15329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B67B7E9-DD4E-401E-88ED-6ABAAE110AF6}"/>
                  </a:ext>
                </a:extLst>
              </p:cNvPr>
              <p:cNvSpPr txBox="1"/>
              <p:nvPr/>
            </p:nvSpPr>
            <p:spPr>
              <a:xfrm>
                <a:off x="5943599" y="3223255"/>
                <a:ext cx="1917795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100" b="1" dirty="0">
                    <a:solidFill>
                      <a:schemeClr val="bg2"/>
                    </a:solidFill>
                    <a:latin typeface="Calibri Light" panose="020F0302020204030204" pitchFamily="34" charset="0"/>
                  </a:rPr>
                  <a:t>Flow for noise measurements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139A9E8-ADAE-48B3-8FF4-93CCD225CCE9}"/>
              </a:ext>
            </a:extLst>
          </p:cNvPr>
          <p:cNvGrpSpPr/>
          <p:nvPr/>
        </p:nvGrpSpPr>
        <p:grpSpPr>
          <a:xfrm>
            <a:off x="232565" y="3943350"/>
            <a:ext cx="1596235" cy="1097280"/>
            <a:chOff x="232565" y="3989070"/>
            <a:chExt cx="1596235" cy="10972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411941-ED86-4930-95D9-FF9AA69F5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565" y="3989070"/>
              <a:ext cx="1276269" cy="10972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7D9F11C-E5EF-4BD4-B300-039D56B28009}"/>
                </a:ext>
              </a:extLst>
            </p:cNvPr>
            <p:cNvSpPr txBox="1"/>
            <p:nvPr/>
          </p:nvSpPr>
          <p:spPr>
            <a:xfrm>
              <a:off x="975434" y="4324350"/>
              <a:ext cx="85336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800" dirty="0">
                  <a:solidFill>
                    <a:schemeClr val="bg2"/>
                  </a:solidFill>
                  <a:latin typeface="+mj-lt"/>
                </a:rPr>
                <a:t>128 devices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75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pPr algn="r"/>
            <a:fld id="{5BD36294-2849-48A8-8531-5354CF3095D2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2B9A043D-7FFB-4C3F-83B4-639A39A19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" y="590550"/>
            <a:ext cx="5394496" cy="1066800"/>
          </a:xfrm>
        </p:spPr>
        <p:txBody>
          <a:bodyPr>
            <a:normAutofit/>
          </a:bodyPr>
          <a:lstStyle/>
          <a:p>
            <a:pPr marL="233362" lvl="1" indent="0">
              <a:spcAft>
                <a:spcPts val="600"/>
              </a:spcAft>
              <a:buNone/>
            </a:pPr>
            <a:r>
              <a:rPr lang="en-US" sz="2400" b="1" i="1" u="none" strike="noStrike" baseline="0" dirty="0">
                <a:solidFill>
                  <a:srgbClr val="000000"/>
                </a:solidFill>
                <a:latin typeface="+mj-lt"/>
              </a:rPr>
              <a:t>Cryogenic operation</a:t>
            </a:r>
          </a:p>
          <a:p>
            <a:pPr lvl="2">
              <a:spcAft>
                <a:spcPts val="600"/>
              </a:spcAft>
            </a:pPr>
            <a:endParaRPr lang="en-US" sz="1100" dirty="0">
              <a:latin typeface="+mj-lt"/>
            </a:endParaRPr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marL="233362" lvl="1" indent="0">
              <a:spcAft>
                <a:spcPts val="600"/>
              </a:spcAft>
              <a:buNone/>
            </a:pPr>
            <a:endParaRPr lang="en-US" sz="1200" dirty="0"/>
          </a:p>
        </p:txBody>
      </p:sp>
      <p:sp>
        <p:nvSpPr>
          <p:cNvPr id="8" name="Content Placeholder 29">
            <a:extLst>
              <a:ext uri="{FF2B5EF4-FFF2-40B4-BE49-F238E27FC236}">
                <a16:creationId xmlns:a16="http://schemas.microsoft.com/office/drawing/2014/main" id="{C806D853-6C7F-45E0-82A2-A5C3FBD09077}"/>
              </a:ext>
            </a:extLst>
          </p:cNvPr>
          <p:cNvSpPr txBox="1">
            <a:spLocks/>
          </p:cNvSpPr>
          <p:nvPr/>
        </p:nvSpPr>
        <p:spPr>
          <a:xfrm>
            <a:off x="88230" y="1123949"/>
            <a:ext cx="9055770" cy="11424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Sophisticated tools for fitting analysis and device modelling were used to create the models</a:t>
            </a:r>
          </a:p>
          <a:p>
            <a:pPr lvl="2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The cryogenic models support the same device portfolio as the models provided by the foundry</a:t>
            </a:r>
          </a:p>
          <a:p>
            <a:pPr lvl="2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CRYO ASIC was designed using these models  </a:t>
            </a:r>
          </a:p>
        </p:txBody>
      </p:sp>
      <p:sp>
        <p:nvSpPr>
          <p:cNvPr id="32" name="Title 28">
            <a:extLst>
              <a:ext uri="{FF2B5EF4-FFF2-40B4-BE49-F238E27FC236}">
                <a16:creationId xmlns:a16="http://schemas.microsoft.com/office/drawing/2014/main" id="{200405C8-7B92-4564-AA35-7A3EBD234802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40A4F1-181D-4B01-9723-76E87EF249B9}"/>
              </a:ext>
            </a:extLst>
          </p:cNvPr>
          <p:cNvGrpSpPr/>
          <p:nvPr/>
        </p:nvGrpSpPr>
        <p:grpSpPr>
          <a:xfrm>
            <a:off x="152400" y="2186284"/>
            <a:ext cx="4170980" cy="2519065"/>
            <a:chOff x="39412" y="1881485"/>
            <a:chExt cx="4170980" cy="2519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E09505-B46C-44AC-AA2C-6B3983CF30D7}"/>
                </a:ext>
              </a:extLst>
            </p:cNvPr>
            <p:cNvGrpSpPr/>
            <p:nvPr/>
          </p:nvGrpSpPr>
          <p:grpSpPr>
            <a:xfrm>
              <a:off x="39412" y="1881485"/>
              <a:ext cx="4170980" cy="2519065"/>
              <a:chOff x="39412" y="1881485"/>
              <a:chExt cx="4170980" cy="2519065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1257B020-F427-449F-8132-D366032D94D5}"/>
                  </a:ext>
                </a:extLst>
              </p:cNvPr>
              <p:cNvGrpSpPr/>
              <p:nvPr/>
            </p:nvGrpSpPr>
            <p:grpSpPr>
              <a:xfrm>
                <a:off x="39412" y="2387679"/>
                <a:ext cx="2145875" cy="2012871"/>
                <a:chOff x="39412" y="2586990"/>
                <a:chExt cx="2145875" cy="2012871"/>
              </a:xfrm>
            </p:grpSpPr>
            <p:pic>
              <p:nvPicPr>
                <p:cNvPr id="22" name="Picture 5">
                  <a:extLst>
                    <a:ext uri="{FF2B5EF4-FFF2-40B4-BE49-F238E27FC236}">
                      <a16:creationId xmlns:a16="http://schemas.microsoft.com/office/drawing/2014/main" id="{82FE6F52-250C-4DD2-93B4-782CB3A33F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12" y="2586990"/>
                  <a:ext cx="2145875" cy="1737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7952177-068B-456C-8030-A0D484621AC8}"/>
                    </a:ext>
                  </a:extLst>
                </p:cNvPr>
                <p:cNvSpPr txBox="1"/>
                <p:nvPr/>
              </p:nvSpPr>
              <p:spPr>
                <a:xfrm>
                  <a:off x="381000" y="4353640"/>
                  <a:ext cx="16002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/>
                    <a:t>Ids vs </a:t>
                  </a:r>
                  <a:r>
                    <a:rPr lang="en-US" sz="1000" b="1" dirty="0" err="1"/>
                    <a:t>Vds</a:t>
                  </a:r>
                  <a:endParaRPr lang="en-US" sz="1000" b="1" dirty="0"/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C8C8ECA-410D-4332-BD34-E45CF16830F4}"/>
                  </a:ext>
                </a:extLst>
              </p:cNvPr>
              <p:cNvGrpSpPr/>
              <p:nvPr/>
            </p:nvGrpSpPr>
            <p:grpSpPr>
              <a:xfrm>
                <a:off x="2237096" y="2387679"/>
                <a:ext cx="1973296" cy="1998380"/>
                <a:chOff x="2209800" y="2585786"/>
                <a:chExt cx="1973296" cy="1998380"/>
              </a:xfrm>
            </p:grpSpPr>
            <p:pic>
              <p:nvPicPr>
                <p:cNvPr id="23" name="Picture 75">
                  <a:extLst>
                    <a:ext uri="{FF2B5EF4-FFF2-40B4-BE49-F238E27FC236}">
                      <a16:creationId xmlns:a16="http://schemas.microsoft.com/office/drawing/2014/main" id="{4884842F-192F-432C-9999-FB4BFAA4BC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9800" y="2585786"/>
                  <a:ext cx="1973296" cy="1737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A9C31B1-FA0F-45A5-9B1F-D1076DAFCB54}"/>
                    </a:ext>
                  </a:extLst>
                </p:cNvPr>
                <p:cNvSpPr txBox="1"/>
                <p:nvPr/>
              </p:nvSpPr>
              <p:spPr>
                <a:xfrm>
                  <a:off x="2487305" y="4337945"/>
                  <a:ext cx="15240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/>
                    <a:t>Noise Spectrum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DFFDEA3-EB73-4C8F-86AB-D465742D64EF}"/>
                  </a:ext>
                </a:extLst>
              </p:cNvPr>
              <p:cNvSpPr txBox="1"/>
              <p:nvPr/>
            </p:nvSpPr>
            <p:spPr>
              <a:xfrm>
                <a:off x="304800" y="1881485"/>
                <a:ext cx="3657600" cy="438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sz="1200" b="1" dirty="0">
                    <a:solidFill>
                      <a:schemeClr val="bg2"/>
                    </a:solidFill>
                    <a:latin typeface="+mj-lt"/>
                  </a:rPr>
                  <a:t>Example of measured waveforms at cold</a:t>
                </a:r>
              </a:p>
              <a:p>
                <a:pPr algn="ctr"/>
                <a:r>
                  <a:rPr lang="en-CA" sz="105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Data vs model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0603C7-D458-4211-8B7B-6508AA9A4998}"/>
                </a:ext>
              </a:extLst>
            </p:cNvPr>
            <p:cNvSpPr/>
            <p:nvPr/>
          </p:nvSpPr>
          <p:spPr>
            <a:xfrm>
              <a:off x="277091" y="4019550"/>
              <a:ext cx="484909" cy="13477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80DB6C0-D507-4957-A541-16C65F5E2256}"/>
                </a:ext>
              </a:extLst>
            </p:cNvPr>
            <p:cNvSpPr/>
            <p:nvPr/>
          </p:nvSpPr>
          <p:spPr>
            <a:xfrm>
              <a:off x="2437925" y="4022109"/>
              <a:ext cx="484909" cy="13477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3F200C5-B06E-4804-A69E-E468FF6598E4}"/>
              </a:ext>
            </a:extLst>
          </p:cNvPr>
          <p:cNvGrpSpPr/>
          <p:nvPr/>
        </p:nvGrpSpPr>
        <p:grpSpPr>
          <a:xfrm>
            <a:off x="4585129" y="2190749"/>
            <a:ext cx="4330271" cy="2590801"/>
            <a:chOff x="4585129" y="2125839"/>
            <a:chExt cx="4330271" cy="2590801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87E5A3E-EF56-4151-B97F-0C3C83D15370}"/>
                </a:ext>
              </a:extLst>
            </p:cNvPr>
            <p:cNvGrpSpPr/>
            <p:nvPr/>
          </p:nvGrpSpPr>
          <p:grpSpPr>
            <a:xfrm>
              <a:off x="4585129" y="2125839"/>
              <a:ext cx="4330271" cy="2590801"/>
              <a:chOff x="5122698" y="2600659"/>
              <a:chExt cx="3936610" cy="2355278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1B479B6A-41CF-4306-A32D-E0F121038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2698" y="2877752"/>
                <a:ext cx="3936610" cy="2078185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8577000-A0CF-4049-980B-C75AEA4E18B1}"/>
                  </a:ext>
                </a:extLst>
              </p:cNvPr>
              <p:cNvSpPr txBox="1"/>
              <p:nvPr/>
            </p:nvSpPr>
            <p:spPr>
              <a:xfrm>
                <a:off x="5803490" y="2600659"/>
                <a:ext cx="2231288" cy="3987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2"/>
                    </a:solidFill>
                  </a:rPr>
                  <a:t>Cryogenic Models</a:t>
                </a:r>
              </a:p>
              <a:p>
                <a:pPr algn="ctr"/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</a:rPr>
                  <a:t>Parameter extraction flow</a:t>
                </a:r>
              </a:p>
            </p:txBody>
          </p:sp>
        </p:grpSp>
        <p:pic>
          <p:nvPicPr>
            <p:cNvPr id="20" name="Picture 20">
              <a:extLst>
                <a:ext uri="{FF2B5EF4-FFF2-40B4-BE49-F238E27FC236}">
                  <a16:creationId xmlns:a16="http://schemas.microsoft.com/office/drawing/2014/main" id="{488B583A-E413-4053-B978-B6BB05F01E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86020" y="2690426"/>
              <a:ext cx="910732" cy="235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1856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32808-B1A9-42E7-BEFE-2F3E8A654D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4738688"/>
            <a:ext cx="318932" cy="40481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BD36294-2849-48A8-8531-5354CF3095D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42FD119-C473-4AA0-A998-F952AFE8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9050"/>
            <a:ext cx="8103570" cy="564775"/>
          </a:xfrm>
        </p:spPr>
        <p:txBody>
          <a:bodyPr/>
          <a:lstStyle/>
          <a:p>
            <a:r>
              <a:rPr lang="en-US" sz="2800" dirty="0"/>
              <a:t>Astrophysical MeV Gamma Rays</a:t>
            </a:r>
          </a:p>
        </p:txBody>
      </p:sp>
      <p:pic>
        <p:nvPicPr>
          <p:cNvPr id="8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56F5AD96-64DB-4E4B-AD81-4C6AB789ABA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55750" y="1241627"/>
            <a:ext cx="3886200" cy="2904934"/>
          </a:xfrm>
          <a:noFill/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02361B53-4D19-46CE-9DDE-826164A6E60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4388617" cy="3799142"/>
          </a:xfrm>
        </p:spPr>
        <p:txBody>
          <a:bodyPr lIns="91440" tIns="45720" rIns="91440" bIns="45720" anchor="t"/>
          <a:lstStyle/>
          <a:p>
            <a:pPr marL="342900" indent="-342900">
              <a:buClr>
                <a:schemeClr val="bg2"/>
              </a:buClr>
              <a:buChar char="•"/>
            </a:pPr>
            <a:r>
              <a:rPr lang="en-US" dirty="0"/>
              <a:t>MeV gamma ray sky largely unexplored</a:t>
            </a:r>
          </a:p>
          <a:p>
            <a:pPr marL="342900" indent="-342900">
              <a:buClr>
                <a:schemeClr val="bg2"/>
              </a:buClr>
              <a:buChar char="•"/>
            </a:pPr>
            <a:r>
              <a:rPr lang="en-US" dirty="0"/>
              <a:t>Rich set of sources: </a:t>
            </a:r>
            <a:r>
              <a:rPr lang="en-US" dirty="0">
                <a:solidFill>
                  <a:schemeClr val="bg2"/>
                </a:solidFill>
              </a:rPr>
              <a:t>black holes, super-massive black holes, neutron stars, supernovae</a:t>
            </a:r>
          </a:p>
          <a:p>
            <a:pPr marL="342900" indent="-342900">
              <a:buClr>
                <a:schemeClr val="bg2"/>
              </a:buClr>
              <a:buChar char="•"/>
            </a:pPr>
            <a:r>
              <a:rPr lang="en-US" dirty="0"/>
              <a:t>Powerful multi-messenger probe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1E0547-BA28-4D87-B755-8CC7B47F5AA1}"/>
              </a:ext>
            </a:extLst>
          </p:cNvPr>
          <p:cNvSpPr txBox="1"/>
          <p:nvPr/>
        </p:nvSpPr>
        <p:spPr>
          <a:xfrm>
            <a:off x="1052566" y="4290018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blazar 3C279</a:t>
            </a:r>
            <a:endParaRPr lang="en-US" dirty="0"/>
          </a:p>
          <a:p>
            <a:pPr algn="l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7077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C5496D-A781-4B9E-AD68-CD3C553166A2}"/>
              </a:ext>
            </a:extLst>
          </p:cNvPr>
          <p:cNvGrpSpPr/>
          <p:nvPr/>
        </p:nvGrpSpPr>
        <p:grpSpPr>
          <a:xfrm>
            <a:off x="722875" y="1504321"/>
            <a:ext cx="2001973" cy="1127393"/>
            <a:chOff x="473213" y="1352550"/>
            <a:chExt cx="2422387" cy="1500559"/>
          </a:xfrm>
        </p:grpSpPr>
        <p:pic>
          <p:nvPicPr>
            <p:cNvPr id="41" name="Picture 2" descr="C:\Users\dragone\Desktop\ePix100A\20140812_131937.jpg">
              <a:extLst>
                <a:ext uri="{FF2B5EF4-FFF2-40B4-BE49-F238E27FC236}">
                  <a16:creationId xmlns:a16="http://schemas.microsoft.com/office/drawing/2014/main" id="{37C406AA-C802-41B4-A207-D61A0B0FF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93171" y="1491585"/>
              <a:ext cx="1302429" cy="927765"/>
            </a:xfrm>
            <a:prstGeom prst="roundRect">
              <a:avLst>
                <a:gd name="adj" fmla="val 802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6E3D324-A4BF-4281-B9A9-3BF5F3CFC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89746" y="1236017"/>
              <a:ext cx="817721" cy="1050787"/>
            </a:xfrm>
            <a:prstGeom prst="roundRect">
              <a:avLst>
                <a:gd name="adj" fmla="val 4051"/>
              </a:avLst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3A62B5E-3845-41F4-994E-B46EF424C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20" t="1817" b="1"/>
            <a:stretch/>
          </p:blipFill>
          <p:spPr>
            <a:xfrm>
              <a:off x="1031085" y="2114550"/>
              <a:ext cx="809695" cy="738559"/>
            </a:xfrm>
            <a:prstGeom prst="roundRect">
              <a:avLst>
                <a:gd name="adj" fmla="val 815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A82A7E-F891-4423-95EF-011BA2AD06A4}"/>
              </a:ext>
            </a:extLst>
          </p:cNvPr>
          <p:cNvGrpSpPr/>
          <p:nvPr/>
        </p:nvGrpSpPr>
        <p:grpSpPr>
          <a:xfrm>
            <a:off x="6351753" y="1365112"/>
            <a:ext cx="2441568" cy="1587638"/>
            <a:chOff x="6351753" y="1365112"/>
            <a:chExt cx="2441568" cy="158763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344261A-3EE9-41FB-9E49-AFCC0BC4A71D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5722" y="1553718"/>
              <a:ext cx="1173629" cy="1170432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500C9EF-040C-401F-8528-AAED9CD94A17}"/>
                </a:ext>
              </a:extLst>
            </p:cNvPr>
            <p:cNvSpPr/>
            <p:nvPr/>
          </p:nvSpPr>
          <p:spPr>
            <a:xfrm>
              <a:off x="6351753" y="1365112"/>
              <a:ext cx="2441568" cy="1587638"/>
            </a:xfrm>
            <a:prstGeom prst="roundRect">
              <a:avLst>
                <a:gd name="adj" fmla="val 5811"/>
              </a:avLst>
            </a:prstGeom>
            <a:solidFill>
              <a:srgbClr val="0070C0">
                <a:alpha val="80000"/>
              </a:srgbClr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15476D-9273-48F0-A85C-C2B2FE821DE9}"/>
                </a:ext>
              </a:extLst>
            </p:cNvPr>
            <p:cNvSpPr txBox="1"/>
            <p:nvPr/>
          </p:nvSpPr>
          <p:spPr>
            <a:xfrm>
              <a:off x="6368776" y="1765411"/>
              <a:ext cx="2408759" cy="6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Fast power switching</a:t>
              </a:r>
            </a:p>
          </p:txBody>
        </p:sp>
      </p:grpSp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FD23F2DF-51B9-439C-B635-E86EE945C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7E13040-D470-4CFC-9163-F647D2906A96}"/>
              </a:ext>
            </a:extLst>
          </p:cNvPr>
          <p:cNvGrpSpPr/>
          <p:nvPr/>
        </p:nvGrpSpPr>
        <p:grpSpPr>
          <a:xfrm>
            <a:off x="3134891" y="3441729"/>
            <a:ext cx="2182528" cy="1638877"/>
            <a:chOff x="3470672" y="3359785"/>
            <a:chExt cx="2400781" cy="180276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8819044-0495-4875-8021-C5935DF7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0672" y="4114991"/>
              <a:ext cx="759626" cy="1017613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B320A89-50C4-4C7C-A345-6AE05D6CE4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940" y="3632168"/>
              <a:ext cx="296863" cy="71596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4D995D7-B497-4AAF-BCE8-4A46F3AFD0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8447" y="4417982"/>
              <a:ext cx="272415" cy="40862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62753939-1B06-448F-919B-1BFD23417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74020" y="3359785"/>
              <a:ext cx="1497433" cy="1802765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AA5B150-4B9B-422D-ADBF-716D2EAC9BD5}"/>
              </a:ext>
            </a:extLst>
          </p:cNvPr>
          <p:cNvGrpSpPr/>
          <p:nvPr/>
        </p:nvGrpSpPr>
        <p:grpSpPr>
          <a:xfrm>
            <a:off x="3545188" y="1511775"/>
            <a:ext cx="2231999" cy="1100404"/>
            <a:chOff x="3545188" y="1511775"/>
            <a:chExt cx="2231999" cy="110040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03854EB-D80E-4653-8D61-014B6241E9E4}"/>
                </a:ext>
              </a:extLst>
            </p:cNvPr>
            <p:cNvGrpSpPr/>
            <p:nvPr/>
          </p:nvGrpSpPr>
          <p:grpSpPr>
            <a:xfrm>
              <a:off x="4599203" y="1522629"/>
              <a:ext cx="1177984" cy="1064698"/>
              <a:chOff x="7283596" y="1412244"/>
              <a:chExt cx="1425360" cy="1417114"/>
            </a:xfrm>
          </p:grpSpPr>
          <p:pic>
            <p:nvPicPr>
              <p:cNvPr id="45" name="Picture 44" descr="C:\Users\aldopp\Documents\SLAC\SLAC-Projects\Flicker_Noise_Charac\Measurements\MDM_Files\MDM_TSMC013\TSMC013_model\Noise_Ranges_MBP_Noimod2.PNG">
                <a:extLst>
                  <a:ext uri="{FF2B5EF4-FFF2-40B4-BE49-F238E27FC236}">
                    <a16:creationId xmlns:a16="http://schemas.microsoft.com/office/drawing/2014/main" id="{0CA445CF-61B0-452F-8BAB-B21AB49EA9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3596" y="1412244"/>
                <a:ext cx="1124394" cy="821096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F0BA464-38A5-41BD-BA85-CF9797368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0026" y="2008262"/>
                <a:ext cx="1118930" cy="82109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E28B3AD1-141B-4DBB-9DB6-12F3B6DC3E8A}"/>
                </a:ext>
              </a:extLst>
            </p:cNvPr>
            <p:cNvGrpSpPr/>
            <p:nvPr/>
          </p:nvGrpSpPr>
          <p:grpSpPr>
            <a:xfrm>
              <a:off x="3545188" y="1511775"/>
              <a:ext cx="950612" cy="1100404"/>
              <a:chOff x="3545188" y="1511775"/>
              <a:chExt cx="950612" cy="1100404"/>
            </a:xfrm>
          </p:grpSpPr>
          <p:pic>
            <p:nvPicPr>
              <p:cNvPr id="110" name="Picture 109" descr="A picture containing text, electronics&#10;&#10;Description automatically generated">
                <a:extLst>
                  <a:ext uri="{FF2B5EF4-FFF2-40B4-BE49-F238E27FC236}">
                    <a16:creationId xmlns:a16="http://schemas.microsoft.com/office/drawing/2014/main" id="{44414279-9057-4FB4-81A4-5E33D9660C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586" r="6596"/>
              <a:stretch/>
            </p:blipFill>
            <p:spPr>
              <a:xfrm rot="16200000" flipH="1">
                <a:off x="3470292" y="1586671"/>
                <a:ext cx="1100404" cy="950612"/>
              </a:xfrm>
              <a:prstGeom prst="roundRect">
                <a:avLst>
                  <a:gd name="adj" fmla="val 3904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7753D31-51D7-46ED-8339-04364507043B}"/>
                  </a:ext>
                </a:extLst>
              </p:cNvPr>
              <p:cNvSpPr txBox="1"/>
              <p:nvPr/>
            </p:nvSpPr>
            <p:spPr>
              <a:xfrm>
                <a:off x="3699680" y="2168047"/>
                <a:ext cx="67678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chemeClr val="bg1"/>
                    </a:solidFill>
                  </a:rPr>
                  <a:t>CRYO ASIC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CC037E3-5D9A-4EF1-9768-31A3D9CD6D09}"/>
              </a:ext>
            </a:extLst>
          </p:cNvPr>
          <p:cNvSpPr txBox="1"/>
          <p:nvPr/>
        </p:nvSpPr>
        <p:spPr>
          <a:xfrm>
            <a:off x="304800" y="2658874"/>
            <a:ext cx="2743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Low-noise</a:t>
            </a:r>
          </a:p>
          <a:p>
            <a:pPr algn="ctr"/>
            <a:r>
              <a:rPr lang="en-US" sz="1050" dirty="0"/>
              <a:t>Pixel-based architecture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9746A66-E2F0-44FE-9200-942509C652B2}"/>
              </a:ext>
            </a:extLst>
          </p:cNvPr>
          <p:cNvCxnSpPr>
            <a:cxnSpLocks/>
          </p:cNvCxnSpPr>
          <p:nvPr/>
        </p:nvCxnSpPr>
        <p:spPr>
          <a:xfrm>
            <a:off x="4632968" y="3100489"/>
            <a:ext cx="0" cy="348222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677544A-67C2-405A-9FFB-B3DBF813423B}"/>
              </a:ext>
            </a:extLst>
          </p:cNvPr>
          <p:cNvGrpSpPr/>
          <p:nvPr/>
        </p:nvGrpSpPr>
        <p:grpSpPr>
          <a:xfrm>
            <a:off x="1711659" y="3143433"/>
            <a:ext cx="2022142" cy="882573"/>
            <a:chOff x="1752600" y="3300922"/>
            <a:chExt cx="2225597" cy="1099628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7009F84-857B-4A21-B0B1-8980398D91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600" y="4386049"/>
              <a:ext cx="22255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296E92D-0962-4416-A78C-B3E481145EBE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3300922"/>
              <a:ext cx="0" cy="109962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1F395E1-7302-475B-8D20-64E1FDAE80B3}"/>
              </a:ext>
            </a:extLst>
          </p:cNvPr>
          <p:cNvGrpSpPr/>
          <p:nvPr/>
        </p:nvGrpSpPr>
        <p:grpSpPr>
          <a:xfrm flipH="1">
            <a:off x="5486400" y="3143433"/>
            <a:ext cx="2086136" cy="882573"/>
            <a:chOff x="1752600" y="3300922"/>
            <a:chExt cx="2225597" cy="109962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EE3145F-7091-44DA-AC8E-C85C3CF67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600" y="4386049"/>
              <a:ext cx="22255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54E44E-6D02-4406-8030-4ECA16E4B920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3300922"/>
              <a:ext cx="0" cy="109962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Content Placeholder 29">
            <a:extLst>
              <a:ext uri="{FF2B5EF4-FFF2-40B4-BE49-F238E27FC236}">
                <a16:creationId xmlns:a16="http://schemas.microsoft.com/office/drawing/2014/main" id="{9523AAAF-F20B-4086-B6C7-8DCDFB9D094C}"/>
              </a:ext>
            </a:extLst>
          </p:cNvPr>
          <p:cNvSpPr txBox="1">
            <a:spLocks/>
          </p:cNvSpPr>
          <p:nvPr/>
        </p:nvSpPr>
        <p:spPr>
          <a:xfrm>
            <a:off x="76200" y="590550"/>
            <a:ext cx="8991600" cy="53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2" lvl="1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b="1" i="1">
                <a:solidFill>
                  <a:srgbClr val="000000"/>
                </a:solidFill>
                <a:latin typeface="+mj-lt"/>
              </a:rPr>
              <a:t>Approach</a:t>
            </a:r>
            <a:endParaRPr lang="en-US" sz="24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C36858-B330-4699-8030-E9CB6FD496B6}"/>
              </a:ext>
            </a:extLst>
          </p:cNvPr>
          <p:cNvSpPr txBox="1"/>
          <p:nvPr/>
        </p:nvSpPr>
        <p:spPr>
          <a:xfrm>
            <a:off x="3268197" y="2658874"/>
            <a:ext cx="2743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Cryogenic Operation</a:t>
            </a:r>
          </a:p>
          <a:p>
            <a:pPr algn="ctr"/>
            <a:r>
              <a:rPr lang="en-US" sz="1050" dirty="0"/>
              <a:t>Based on CRYO ASIC and cold models</a:t>
            </a:r>
          </a:p>
        </p:txBody>
      </p:sp>
      <p:sp>
        <p:nvSpPr>
          <p:cNvPr id="35" name="Content Placeholder 29">
            <a:extLst>
              <a:ext uri="{FF2B5EF4-FFF2-40B4-BE49-F238E27FC236}">
                <a16:creationId xmlns:a16="http://schemas.microsoft.com/office/drawing/2014/main" id="{C5BC5196-B7EC-4A4C-A639-ED878896078F}"/>
              </a:ext>
            </a:extLst>
          </p:cNvPr>
          <p:cNvSpPr txBox="1">
            <a:spLocks/>
          </p:cNvSpPr>
          <p:nvPr/>
        </p:nvSpPr>
        <p:spPr>
          <a:xfrm>
            <a:off x="76199" y="1035277"/>
            <a:ext cx="6997959" cy="2410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This work will leverage previous ASIC developments by SLAC TID 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Title 28">
            <a:extLst>
              <a:ext uri="{FF2B5EF4-FFF2-40B4-BE49-F238E27FC236}">
                <a16:creationId xmlns:a16="http://schemas.microsoft.com/office/drawing/2014/main" id="{4EF94DAB-2764-487F-A138-5834012571C1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</p:spTree>
    <p:extLst>
      <p:ext uri="{BB962C8B-B14F-4D97-AF65-F5344CB8AC3E}">
        <p14:creationId xmlns:p14="http://schemas.microsoft.com/office/powerpoint/2010/main" val="3617632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2B9A043D-7FFB-4C3F-83B4-639A39A19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" y="590550"/>
            <a:ext cx="6019800" cy="533400"/>
          </a:xfrm>
        </p:spPr>
        <p:txBody>
          <a:bodyPr>
            <a:normAutofit/>
          </a:bodyPr>
          <a:lstStyle/>
          <a:p>
            <a:pPr marL="233362" lvl="1" indent="0">
              <a:spcAft>
                <a:spcPts val="600"/>
              </a:spcAft>
              <a:buNone/>
            </a:pPr>
            <a:r>
              <a:rPr lang="en-US" sz="2400" b="1" i="1" u="none" strike="noStrike" baseline="0" dirty="0">
                <a:solidFill>
                  <a:srgbClr val="000000"/>
                </a:solidFill>
                <a:latin typeface="+mj-lt"/>
              </a:rPr>
              <a:t>Fast switching </a:t>
            </a:r>
            <a:r>
              <a:rPr lang="en-US" sz="2400" b="1" i="1" dirty="0">
                <a:solidFill>
                  <a:srgbClr val="000000"/>
                </a:solidFill>
                <a:latin typeface="+mj-lt"/>
              </a:rPr>
              <a:t>for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+mj-lt"/>
              </a:rPr>
              <a:t> low-power</a:t>
            </a:r>
            <a:endParaRPr lang="en-US" sz="1200" dirty="0"/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marL="233362" lvl="1" indent="0">
              <a:spcAft>
                <a:spcPts val="600"/>
              </a:spcAft>
              <a:buNone/>
            </a:pPr>
            <a:endParaRPr lang="en-US" sz="1200" dirty="0"/>
          </a:p>
        </p:txBody>
      </p:sp>
      <p:sp>
        <p:nvSpPr>
          <p:cNvPr id="22" name="Title 28">
            <a:extLst>
              <a:ext uri="{FF2B5EF4-FFF2-40B4-BE49-F238E27FC236}">
                <a16:creationId xmlns:a16="http://schemas.microsoft.com/office/drawing/2014/main" id="{784AF0BB-E959-48D5-A98D-26269249175B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C8AAC4-D9AB-4003-A94B-559B374D1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157" y="2445893"/>
            <a:ext cx="3183043" cy="256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50DD9-7542-4E1B-A2BB-F9F03FD41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506525"/>
            <a:ext cx="2223587" cy="2563898"/>
          </a:xfrm>
          <a:prstGeom prst="rect">
            <a:avLst/>
          </a:prstGeom>
        </p:spPr>
      </p:pic>
      <p:sp>
        <p:nvSpPr>
          <p:cNvPr id="35" name="Content Placeholder 29">
            <a:extLst>
              <a:ext uri="{FF2B5EF4-FFF2-40B4-BE49-F238E27FC236}">
                <a16:creationId xmlns:a16="http://schemas.microsoft.com/office/drawing/2014/main" id="{51B7C30F-90CA-4C23-8C58-A2E73A5129B5}"/>
              </a:ext>
            </a:extLst>
          </p:cNvPr>
          <p:cNvSpPr txBox="1">
            <a:spLocks/>
          </p:cNvSpPr>
          <p:nvPr/>
        </p:nvSpPr>
        <p:spPr>
          <a:xfrm>
            <a:off x="76199" y="1123950"/>
            <a:ext cx="4571998" cy="1318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2" indent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Challenge: </a:t>
            </a:r>
            <a:r>
              <a:rPr lang="en-US" sz="1400" b="1" dirty="0">
                <a:solidFill>
                  <a:schemeClr val="bg2"/>
                </a:solidFill>
                <a:latin typeface="+mj-lt"/>
              </a:rPr>
              <a:t>power cycling scheme 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ASIC in off-state </a:t>
            </a:r>
            <a:r>
              <a:rPr lang="en-US" sz="1200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“zero” power 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(</a:t>
            </a:r>
            <a:r>
              <a:rPr lang="en-US" sz="1200" b="1" dirty="0">
                <a:solidFill>
                  <a:schemeClr val="bg2"/>
                </a:solidFill>
                <a:latin typeface="+mj-lt"/>
              </a:rPr>
              <a:t>&lt;200 </a:t>
            </a:r>
            <a:r>
              <a:rPr lang="en-US" sz="1200" b="1" dirty="0" err="1">
                <a:solidFill>
                  <a:schemeClr val="bg2"/>
                </a:solidFill>
                <a:latin typeface="+mj-lt"/>
              </a:rPr>
              <a:t>nW</a:t>
            </a:r>
            <a:r>
              <a:rPr lang="en-US" sz="1200" b="1" dirty="0">
                <a:solidFill>
                  <a:schemeClr val="bg2"/>
                </a:solidFill>
                <a:latin typeface="+mj-lt"/>
              </a:rPr>
              <a:t>/pixel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)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When triggered by coarse signal </a:t>
            </a:r>
            <a:r>
              <a:rPr lang="en-US" sz="1200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ASIC settles </a:t>
            </a:r>
            <a:r>
              <a:rPr lang="en-US" sz="1200" dirty="0">
                <a:latin typeface="+mj-lt"/>
              </a:rPr>
              <a:t>in </a:t>
            </a:r>
            <a:r>
              <a:rPr lang="en-US" sz="1200" b="1" dirty="0">
                <a:solidFill>
                  <a:schemeClr val="bg2"/>
                </a:solidFill>
                <a:latin typeface="+mj-lt"/>
              </a:rPr>
              <a:t>&lt; 10 </a:t>
            </a:r>
            <a:r>
              <a:rPr lang="en-US" sz="1200" b="1" dirty="0" err="1">
                <a:solidFill>
                  <a:schemeClr val="bg2"/>
                </a:solidFill>
                <a:latin typeface="+mj-lt"/>
              </a:rPr>
              <a:t>μs</a:t>
            </a:r>
            <a:endParaRPr lang="en-US" sz="1200" b="1" dirty="0">
              <a:solidFill>
                <a:schemeClr val="bg2"/>
              </a:solidFill>
              <a:latin typeface="+mj-lt"/>
            </a:endParaRP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latin typeface="+mj-lt"/>
              </a:rPr>
              <a:t>Average power consumption </a:t>
            </a:r>
            <a:r>
              <a:rPr lang="en-US" sz="1200" b="1" dirty="0">
                <a:solidFill>
                  <a:schemeClr val="bg2"/>
                </a:solidFill>
                <a:latin typeface="+mj-lt"/>
              </a:rPr>
              <a:t>&lt; 10 W/m</a:t>
            </a:r>
            <a:r>
              <a:rPr lang="en-US" sz="1200" b="1" baseline="30000" dirty="0">
                <a:solidFill>
                  <a:schemeClr val="bg2"/>
                </a:solidFill>
                <a:latin typeface="+mj-lt"/>
              </a:rPr>
              <a:t>2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35646434-2299-4C92-AA55-E51CD442A8D4}"/>
              </a:ext>
            </a:extLst>
          </p:cNvPr>
          <p:cNvSpPr txBox="1">
            <a:spLocks/>
          </p:cNvSpPr>
          <p:nvPr/>
        </p:nvSpPr>
        <p:spPr>
          <a:xfrm>
            <a:off x="4724399" y="1123950"/>
            <a:ext cx="4419599" cy="1318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2" indent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Solution: </a:t>
            </a:r>
            <a:r>
              <a:rPr lang="en-US" sz="1400" b="1" dirty="0">
                <a:solidFill>
                  <a:schemeClr val="bg2"/>
                </a:solidFill>
                <a:latin typeface="+mj-lt"/>
              </a:rPr>
              <a:t>switching mechanism 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Drives supply domains, bias circuits and core cells</a:t>
            </a:r>
            <a:endParaRPr lang="en-US" sz="1200" dirty="0">
              <a:solidFill>
                <a:schemeClr val="bg2"/>
              </a:solidFill>
              <a:latin typeface="+mj-lt"/>
            </a:endParaRP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latin typeface="+mj-lt"/>
              </a:rPr>
              <a:t>Concept is applied to power hungry circuits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Coarse grid signal acts as enable/disable</a:t>
            </a:r>
            <a:endParaRPr lang="en-US" sz="1200" b="1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084668C-37E1-4E8B-8FBA-B6F79E1540EF}"/>
              </a:ext>
            </a:extLst>
          </p:cNvPr>
          <p:cNvCxnSpPr/>
          <p:nvPr/>
        </p:nvCxnSpPr>
        <p:spPr>
          <a:xfrm>
            <a:off x="4738048" y="1147075"/>
            <a:ext cx="0" cy="1089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B7A828AD-D266-4391-B7F2-6A3EAB0EA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343150"/>
            <a:ext cx="1647176" cy="19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8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2B9A043D-7FFB-4C3F-83B4-639A39A19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" y="590550"/>
            <a:ext cx="6019800" cy="533400"/>
          </a:xfrm>
        </p:spPr>
        <p:txBody>
          <a:bodyPr>
            <a:normAutofit/>
          </a:bodyPr>
          <a:lstStyle/>
          <a:p>
            <a:pPr marL="233362" lvl="1" indent="0">
              <a:spcAft>
                <a:spcPts val="600"/>
              </a:spcAft>
              <a:buNone/>
            </a:pPr>
            <a:r>
              <a:rPr lang="en-US" sz="2400" b="1" i="1" u="none" strike="noStrike" baseline="0" dirty="0">
                <a:solidFill>
                  <a:srgbClr val="000000"/>
                </a:solidFill>
                <a:latin typeface="+mj-lt"/>
              </a:rPr>
              <a:t>Fast switching </a:t>
            </a:r>
            <a:r>
              <a:rPr lang="en-US" sz="2400" b="1" i="1" dirty="0">
                <a:solidFill>
                  <a:srgbClr val="000000"/>
                </a:solidFill>
                <a:latin typeface="+mj-lt"/>
              </a:rPr>
              <a:t>for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+mj-lt"/>
              </a:rPr>
              <a:t> low-power</a:t>
            </a:r>
            <a:endParaRPr lang="en-US" sz="1200" dirty="0"/>
          </a:p>
          <a:p>
            <a:pPr lvl="1">
              <a:spcAft>
                <a:spcPts val="600"/>
              </a:spcAft>
            </a:pPr>
            <a:endParaRPr lang="en-US" sz="1200" dirty="0"/>
          </a:p>
          <a:p>
            <a:pPr marL="233362" lvl="1" indent="0">
              <a:spcAft>
                <a:spcPts val="600"/>
              </a:spcAft>
              <a:buNone/>
            </a:pPr>
            <a:endParaRPr lang="en-US" sz="1200" dirty="0"/>
          </a:p>
        </p:txBody>
      </p:sp>
      <p:sp>
        <p:nvSpPr>
          <p:cNvPr id="6" name="Content Placeholder 29">
            <a:extLst>
              <a:ext uri="{FF2B5EF4-FFF2-40B4-BE49-F238E27FC236}">
                <a16:creationId xmlns:a16="http://schemas.microsoft.com/office/drawing/2014/main" id="{F1B90618-7AA4-49FF-B8AA-9F0012EC6DA8}"/>
              </a:ext>
            </a:extLst>
          </p:cNvPr>
          <p:cNvSpPr txBox="1">
            <a:spLocks/>
          </p:cNvSpPr>
          <p:nvPr/>
        </p:nvSpPr>
        <p:spPr>
          <a:xfrm>
            <a:off x="76199" y="1123950"/>
            <a:ext cx="4571998" cy="1318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2" indent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Challenge: </a:t>
            </a:r>
            <a:r>
              <a:rPr lang="en-US" sz="1400" b="1" dirty="0">
                <a:solidFill>
                  <a:schemeClr val="bg2"/>
                </a:solidFill>
                <a:latin typeface="+mj-lt"/>
              </a:rPr>
              <a:t>power cycling scheme 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ASIC in off-state </a:t>
            </a:r>
            <a:r>
              <a:rPr lang="en-US" sz="1200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“zero” power 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(</a:t>
            </a:r>
            <a:r>
              <a:rPr lang="en-US" sz="1200" b="1" dirty="0">
                <a:solidFill>
                  <a:schemeClr val="bg2"/>
                </a:solidFill>
                <a:latin typeface="+mj-lt"/>
              </a:rPr>
              <a:t>&lt;200 </a:t>
            </a:r>
            <a:r>
              <a:rPr lang="en-US" sz="1200" b="1" dirty="0" err="1">
                <a:solidFill>
                  <a:schemeClr val="bg2"/>
                </a:solidFill>
                <a:latin typeface="+mj-lt"/>
              </a:rPr>
              <a:t>nW</a:t>
            </a:r>
            <a:r>
              <a:rPr lang="en-US" sz="1200" b="1" dirty="0">
                <a:solidFill>
                  <a:schemeClr val="bg2"/>
                </a:solidFill>
                <a:latin typeface="+mj-lt"/>
              </a:rPr>
              <a:t>/pixel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)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When triggered by coarse signal </a:t>
            </a:r>
            <a:r>
              <a:rPr lang="en-US" sz="1200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ASIC settles </a:t>
            </a:r>
            <a:r>
              <a:rPr lang="en-US" sz="1200" dirty="0">
                <a:latin typeface="+mj-lt"/>
              </a:rPr>
              <a:t>in </a:t>
            </a:r>
            <a:r>
              <a:rPr lang="en-US" sz="1200" b="1" dirty="0">
                <a:solidFill>
                  <a:schemeClr val="bg2"/>
                </a:solidFill>
                <a:latin typeface="+mj-lt"/>
              </a:rPr>
              <a:t>&lt; 10 </a:t>
            </a:r>
            <a:r>
              <a:rPr lang="en-US" sz="1200" b="1" dirty="0" err="1">
                <a:solidFill>
                  <a:schemeClr val="bg2"/>
                </a:solidFill>
                <a:latin typeface="+mj-lt"/>
              </a:rPr>
              <a:t>μs</a:t>
            </a:r>
            <a:endParaRPr lang="en-US" sz="1200" b="1" dirty="0">
              <a:solidFill>
                <a:schemeClr val="bg2"/>
              </a:solidFill>
              <a:latin typeface="+mj-lt"/>
            </a:endParaRP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latin typeface="+mj-lt"/>
              </a:rPr>
              <a:t>Average power consumption </a:t>
            </a:r>
            <a:r>
              <a:rPr lang="en-US" sz="1200" b="1" dirty="0">
                <a:solidFill>
                  <a:schemeClr val="bg2"/>
                </a:solidFill>
                <a:latin typeface="+mj-lt"/>
              </a:rPr>
              <a:t>&lt; 10 W/m</a:t>
            </a:r>
            <a:r>
              <a:rPr lang="en-US" sz="1200" b="1" baseline="30000" dirty="0">
                <a:solidFill>
                  <a:schemeClr val="bg2"/>
                </a:solidFill>
                <a:latin typeface="+mj-lt"/>
              </a:rPr>
              <a:t>2</a:t>
            </a:r>
          </a:p>
        </p:txBody>
      </p:sp>
      <p:sp>
        <p:nvSpPr>
          <p:cNvPr id="22" name="Title 28">
            <a:extLst>
              <a:ext uri="{FF2B5EF4-FFF2-40B4-BE49-F238E27FC236}">
                <a16:creationId xmlns:a16="http://schemas.microsoft.com/office/drawing/2014/main" id="{784AF0BB-E959-48D5-A98D-26269249175B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D568B652-2031-40E0-AEBE-CF60CCB33E82}"/>
              </a:ext>
            </a:extLst>
          </p:cNvPr>
          <p:cNvSpPr txBox="1">
            <a:spLocks/>
          </p:cNvSpPr>
          <p:nvPr/>
        </p:nvSpPr>
        <p:spPr>
          <a:xfrm>
            <a:off x="4724399" y="2647950"/>
            <a:ext cx="4419601" cy="236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2" indent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600" b="1" i="1" dirty="0">
                <a:solidFill>
                  <a:srgbClr val="000000"/>
                </a:solidFill>
                <a:latin typeface="+mj-lt"/>
              </a:rPr>
              <a:t>Let’s keep in mind…</a:t>
            </a:r>
            <a:endParaRPr lang="en-US" sz="1600" b="1" i="1" dirty="0">
              <a:solidFill>
                <a:schemeClr val="bg2"/>
              </a:solidFill>
              <a:latin typeface="+mj-lt"/>
            </a:endParaRP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Explore previous power pulsing techniques (i.e.,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kPix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Switch design with low leakage currents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[Moise 2015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], [Stanescu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2019]</a:t>
            </a:r>
            <a:endParaRPr lang="en-US" sz="1200" dirty="0">
              <a:latin typeface="+mj-lt"/>
            </a:endParaRP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latin typeface="+mj-lt"/>
              </a:rPr>
              <a:t>Careful choice of devices for the switching scheme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Analysis of latency times on cells using the switching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Power-on sequence to avoid large transients of currents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Optimization for cryogenic operation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endParaRPr lang="en-US" sz="1200" dirty="0">
              <a:latin typeface="+mj-lt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AEDA6902-F6B3-41A4-AFAB-2D206123BD68}"/>
              </a:ext>
            </a:extLst>
          </p:cNvPr>
          <p:cNvSpPr txBox="1">
            <a:spLocks/>
          </p:cNvSpPr>
          <p:nvPr/>
        </p:nvSpPr>
        <p:spPr>
          <a:xfrm>
            <a:off x="4724399" y="1123950"/>
            <a:ext cx="4419599" cy="1318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2" indent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Solution: </a:t>
            </a:r>
            <a:r>
              <a:rPr lang="en-US" sz="1400" b="1" dirty="0">
                <a:solidFill>
                  <a:schemeClr val="bg2"/>
                </a:solidFill>
                <a:latin typeface="+mj-lt"/>
              </a:rPr>
              <a:t>switching mechanism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Drives supply domains, bias circuits and core cells</a:t>
            </a:r>
            <a:endParaRPr lang="en-US" sz="1200" dirty="0">
              <a:solidFill>
                <a:schemeClr val="bg2"/>
              </a:solidFill>
              <a:latin typeface="+mj-lt"/>
            </a:endParaRP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latin typeface="+mj-lt"/>
              </a:rPr>
              <a:t>Concept is applied to power hungry circuits</a:t>
            </a:r>
          </a:p>
          <a:p>
            <a:pPr marL="573088" lvl="3">
              <a:spcBef>
                <a:spcPts val="200"/>
              </a:spcBef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Coarse grid signal acts as enable/disable</a:t>
            </a:r>
            <a:endParaRPr lang="en-US" sz="1200" b="1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3E2D2D-1DBF-4A11-9708-0AE8B1F8044B}"/>
              </a:ext>
            </a:extLst>
          </p:cNvPr>
          <p:cNvCxnSpPr/>
          <p:nvPr/>
        </p:nvCxnSpPr>
        <p:spPr>
          <a:xfrm>
            <a:off x="4738048" y="1131631"/>
            <a:ext cx="0" cy="1089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0B8DA6B-7719-442F-898D-D756A53C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26899"/>
            <a:ext cx="1261060" cy="10020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B3251A-FA8A-4834-A6C7-A4B390A570B8}"/>
              </a:ext>
            </a:extLst>
          </p:cNvPr>
          <p:cNvSpPr txBox="1"/>
          <p:nvPr/>
        </p:nvSpPr>
        <p:spPr>
          <a:xfrm>
            <a:off x="305796" y="2647950"/>
            <a:ext cx="3656604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  <a:cs typeface="Calibri" panose="020F0502020204030204" pitchFamily="34" charset="0"/>
              </a:rPr>
              <a:t>Device flavors available</a:t>
            </a:r>
          </a:p>
          <a:p>
            <a:r>
              <a:rPr lang="en-US" sz="105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130nm CMOS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8C67B2-7543-4197-B2C3-0CD704D6A399}"/>
              </a:ext>
            </a:extLst>
          </p:cNvPr>
          <p:cNvCxnSpPr/>
          <p:nvPr/>
        </p:nvCxnSpPr>
        <p:spPr>
          <a:xfrm>
            <a:off x="1828800" y="3134648"/>
            <a:ext cx="0" cy="1595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D37E5F5-319D-439D-B92E-C29FC9D6536E}"/>
              </a:ext>
            </a:extLst>
          </p:cNvPr>
          <p:cNvGrpSpPr/>
          <p:nvPr/>
        </p:nvGrpSpPr>
        <p:grpSpPr>
          <a:xfrm>
            <a:off x="2115084" y="3133504"/>
            <a:ext cx="1085316" cy="1497100"/>
            <a:chOff x="1886484" y="3262313"/>
            <a:chExt cx="1085316" cy="14971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368425-5B86-45FE-8CC5-09B6802AFFF3}"/>
                </a:ext>
              </a:extLst>
            </p:cNvPr>
            <p:cNvSpPr txBox="1"/>
            <p:nvPr/>
          </p:nvSpPr>
          <p:spPr>
            <a:xfrm>
              <a:off x="1886484" y="3262313"/>
              <a:ext cx="10853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2.5V Devices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BBBD1ED-60FB-42A0-A830-4BE04798E5E5}"/>
                </a:ext>
              </a:extLst>
            </p:cNvPr>
            <p:cNvSpPr txBox="1"/>
            <p:nvPr/>
          </p:nvSpPr>
          <p:spPr>
            <a:xfrm>
              <a:off x="1944234" y="3461472"/>
              <a:ext cx="96981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Nominal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2183FD-2B77-42AE-B80E-29BD517AB1F8}"/>
                </a:ext>
              </a:extLst>
            </p:cNvPr>
            <p:cNvSpPr txBox="1"/>
            <p:nvPr/>
          </p:nvSpPr>
          <p:spPr>
            <a:xfrm>
              <a:off x="1944234" y="4169718"/>
              <a:ext cx="96981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LVT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E95ACC2-D715-41F2-A6B8-264A61BD3861}"/>
                </a:ext>
              </a:extLst>
            </p:cNvPr>
            <p:cNvGrpSpPr/>
            <p:nvPr/>
          </p:nvGrpSpPr>
          <p:grpSpPr>
            <a:xfrm>
              <a:off x="2500095" y="3627628"/>
              <a:ext cx="466837" cy="440826"/>
              <a:chOff x="1828800" y="3635513"/>
              <a:chExt cx="466837" cy="440826"/>
            </a:xfrm>
          </p:grpSpPr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739A5B0D-E069-4929-BAFF-AEB3085BDF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3679964"/>
                <a:ext cx="466837" cy="351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E52F74D-F0B5-4B99-B68A-604297EC0DBC}"/>
                  </a:ext>
                </a:extLst>
              </p:cNvPr>
              <p:cNvSpPr txBox="1"/>
              <p:nvPr/>
            </p:nvSpPr>
            <p:spPr>
              <a:xfrm rot="16200000">
                <a:off x="1834981" y="3771987"/>
                <a:ext cx="440826" cy="16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bg1"/>
                    </a:solidFill>
                  </a:rPr>
                  <a:t>P-CH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B26B490-BCFF-44C5-B538-57511901EE1D}"/>
                </a:ext>
              </a:extLst>
            </p:cNvPr>
            <p:cNvGrpSpPr/>
            <p:nvPr/>
          </p:nvGrpSpPr>
          <p:grpSpPr>
            <a:xfrm>
              <a:off x="1886484" y="3634982"/>
              <a:ext cx="466837" cy="440826"/>
              <a:chOff x="2447280" y="3634452"/>
              <a:chExt cx="466837" cy="440826"/>
            </a:xfrm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4BF9B953-7012-448F-A342-3703444FAA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280" y="3667626"/>
                <a:ext cx="466837" cy="351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4489FAC-C4DF-417F-BF9C-5213898DE062}"/>
                  </a:ext>
                </a:extLst>
              </p:cNvPr>
              <p:cNvSpPr txBox="1"/>
              <p:nvPr/>
            </p:nvSpPr>
            <p:spPr>
              <a:xfrm rot="16200000">
                <a:off x="2460285" y="3762532"/>
                <a:ext cx="440826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bg1"/>
                    </a:solidFill>
                  </a:rPr>
                  <a:t>N-CH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3B33AE6-22E3-4EC4-BFA5-8DF69CC233A0}"/>
                </a:ext>
              </a:extLst>
            </p:cNvPr>
            <p:cNvGrpSpPr/>
            <p:nvPr/>
          </p:nvGrpSpPr>
          <p:grpSpPr>
            <a:xfrm>
              <a:off x="1886484" y="4318587"/>
              <a:ext cx="466837" cy="440826"/>
              <a:chOff x="1828800" y="4318587"/>
              <a:chExt cx="466837" cy="44082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FA88E8E-790E-46B2-9F80-A7FCFF9BAD6C}"/>
                  </a:ext>
                </a:extLst>
              </p:cNvPr>
              <p:cNvGrpSpPr/>
              <p:nvPr/>
            </p:nvGrpSpPr>
            <p:grpSpPr>
              <a:xfrm>
                <a:off x="1828800" y="4318587"/>
                <a:ext cx="466837" cy="440826"/>
                <a:chOff x="1828800" y="4318587"/>
                <a:chExt cx="466837" cy="440826"/>
              </a:xfrm>
            </p:grpSpPr>
            <p:pic>
              <p:nvPicPr>
                <p:cNvPr id="24" name="Picture 2">
                  <a:extLst>
                    <a:ext uri="{FF2B5EF4-FFF2-40B4-BE49-F238E27FC236}">
                      <a16:creationId xmlns:a16="http://schemas.microsoft.com/office/drawing/2014/main" id="{8A6625C5-BCDF-4490-9873-C2891BE8C1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8800" y="4348264"/>
                  <a:ext cx="466837" cy="351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B7A006D-9A03-4AF5-92B3-12C6A464D2F9}"/>
                    </a:ext>
                  </a:extLst>
                </p:cNvPr>
                <p:cNvSpPr txBox="1"/>
                <p:nvPr/>
              </p:nvSpPr>
              <p:spPr>
                <a:xfrm rot="16200000">
                  <a:off x="1841805" y="4446667"/>
                  <a:ext cx="440826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chemeClr val="bg1"/>
                      </a:solidFill>
                    </a:rPr>
                    <a:t>P-CH</a:t>
                  </a:r>
                </a:p>
              </p:txBody>
            </p: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3992C3E-AC3E-4AD8-A9CA-16C5587568E7}"/>
                  </a:ext>
                </a:extLst>
              </p:cNvPr>
              <p:cNvSpPr/>
              <p:nvPr/>
            </p:nvSpPr>
            <p:spPr>
              <a:xfrm>
                <a:off x="1859756" y="4426743"/>
                <a:ext cx="402432" cy="221457"/>
              </a:xfrm>
              <a:prstGeom prst="rect">
                <a:avLst/>
              </a:prstGeom>
              <a:noFill/>
              <a:ln w="19050">
                <a:solidFill>
                  <a:srgbClr val="00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B09B395-10E8-4312-9F73-72A38E27A7BD}"/>
                </a:ext>
              </a:extLst>
            </p:cNvPr>
            <p:cNvGrpSpPr/>
            <p:nvPr/>
          </p:nvGrpSpPr>
          <p:grpSpPr>
            <a:xfrm>
              <a:off x="2500095" y="4303878"/>
              <a:ext cx="466837" cy="440826"/>
              <a:chOff x="2447280" y="4317526"/>
              <a:chExt cx="466837" cy="440826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BEA459B-4771-444C-A3FA-7D50659127F7}"/>
                  </a:ext>
                </a:extLst>
              </p:cNvPr>
              <p:cNvGrpSpPr/>
              <p:nvPr/>
            </p:nvGrpSpPr>
            <p:grpSpPr>
              <a:xfrm>
                <a:off x="2447280" y="4317526"/>
                <a:ext cx="466837" cy="440826"/>
                <a:chOff x="2447280" y="4317526"/>
                <a:chExt cx="466837" cy="440826"/>
              </a:xfrm>
            </p:grpSpPr>
            <p:pic>
              <p:nvPicPr>
                <p:cNvPr id="25" name="Picture 2">
                  <a:extLst>
                    <a:ext uri="{FF2B5EF4-FFF2-40B4-BE49-F238E27FC236}">
                      <a16:creationId xmlns:a16="http://schemas.microsoft.com/office/drawing/2014/main" id="{B0A92765-D95F-4F39-91FF-2AE9DEB380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280" y="4353426"/>
                  <a:ext cx="466837" cy="351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A839983-A1B3-486F-9460-1FF261C0A16E}"/>
                    </a:ext>
                  </a:extLst>
                </p:cNvPr>
                <p:cNvSpPr txBox="1"/>
                <p:nvPr/>
              </p:nvSpPr>
              <p:spPr>
                <a:xfrm rot="16200000">
                  <a:off x="2460285" y="4445606"/>
                  <a:ext cx="440826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chemeClr val="bg1"/>
                      </a:solidFill>
                    </a:rPr>
                    <a:t>N-CH</a:t>
                  </a:r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B39A2F-BD3F-495C-A1C4-33E4ADF42B59}"/>
                  </a:ext>
                </a:extLst>
              </p:cNvPr>
              <p:cNvSpPr/>
              <p:nvPr/>
            </p:nvSpPr>
            <p:spPr>
              <a:xfrm>
                <a:off x="2483644" y="4429122"/>
                <a:ext cx="402432" cy="221457"/>
              </a:xfrm>
              <a:prstGeom prst="rect">
                <a:avLst/>
              </a:prstGeom>
              <a:noFill/>
              <a:ln w="19050">
                <a:solidFill>
                  <a:srgbClr val="00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B1C3F71-53A9-4848-8946-F611F5EADD12}"/>
              </a:ext>
            </a:extLst>
          </p:cNvPr>
          <p:cNvGrpSpPr/>
          <p:nvPr/>
        </p:nvGrpSpPr>
        <p:grpSpPr>
          <a:xfrm>
            <a:off x="3486684" y="3140328"/>
            <a:ext cx="1085316" cy="1497100"/>
            <a:chOff x="3334284" y="3264374"/>
            <a:chExt cx="1085316" cy="149710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C3C7798-E2AC-4350-B380-0105DE9B1D5D}"/>
                </a:ext>
              </a:extLst>
            </p:cNvPr>
            <p:cNvSpPr txBox="1"/>
            <p:nvPr/>
          </p:nvSpPr>
          <p:spPr>
            <a:xfrm>
              <a:off x="3334284" y="3264374"/>
              <a:ext cx="10853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1.2V Devices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0C52C64-1185-4FEA-B237-C4D853F72A96}"/>
                </a:ext>
              </a:extLst>
            </p:cNvPr>
            <p:cNvSpPr txBox="1"/>
            <p:nvPr/>
          </p:nvSpPr>
          <p:spPr>
            <a:xfrm>
              <a:off x="3392034" y="3463533"/>
              <a:ext cx="96981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Nominal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F7E2AB8-05B0-4625-A5C9-EB9D6F79E2ED}"/>
                </a:ext>
              </a:extLst>
            </p:cNvPr>
            <p:cNvSpPr txBox="1"/>
            <p:nvPr/>
          </p:nvSpPr>
          <p:spPr>
            <a:xfrm>
              <a:off x="3392034" y="4171779"/>
              <a:ext cx="96981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LVT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9444FC7-5C65-498A-B74A-0470F3F7EFEA}"/>
                </a:ext>
              </a:extLst>
            </p:cNvPr>
            <p:cNvGrpSpPr/>
            <p:nvPr/>
          </p:nvGrpSpPr>
          <p:grpSpPr>
            <a:xfrm>
              <a:off x="3947895" y="3629689"/>
              <a:ext cx="466837" cy="440826"/>
              <a:chOff x="1828800" y="3635513"/>
              <a:chExt cx="466837" cy="440826"/>
            </a:xfrm>
          </p:grpSpPr>
          <p:pic>
            <p:nvPicPr>
              <p:cNvPr id="63" name="Picture 2">
                <a:extLst>
                  <a:ext uri="{FF2B5EF4-FFF2-40B4-BE49-F238E27FC236}">
                    <a16:creationId xmlns:a16="http://schemas.microsoft.com/office/drawing/2014/main" id="{7C811EB3-0C66-4D18-BF1E-68B3F27744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3679964"/>
                <a:ext cx="466837" cy="351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7730A30-2458-4891-8612-DA3E1FCC57E4}"/>
                  </a:ext>
                </a:extLst>
              </p:cNvPr>
              <p:cNvSpPr txBox="1"/>
              <p:nvPr/>
            </p:nvSpPr>
            <p:spPr>
              <a:xfrm rot="16200000">
                <a:off x="1834981" y="3771987"/>
                <a:ext cx="440826" cy="16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bg1"/>
                    </a:solidFill>
                  </a:rPr>
                  <a:t>P-CH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7718051-803C-4150-B348-DA52C3630AA4}"/>
                </a:ext>
              </a:extLst>
            </p:cNvPr>
            <p:cNvGrpSpPr/>
            <p:nvPr/>
          </p:nvGrpSpPr>
          <p:grpSpPr>
            <a:xfrm>
              <a:off x="3334284" y="3637043"/>
              <a:ext cx="466837" cy="440826"/>
              <a:chOff x="2447280" y="3634452"/>
              <a:chExt cx="466837" cy="440826"/>
            </a:xfrm>
          </p:grpSpPr>
          <p:pic>
            <p:nvPicPr>
              <p:cNvPr id="66" name="Picture 2">
                <a:extLst>
                  <a:ext uri="{FF2B5EF4-FFF2-40B4-BE49-F238E27FC236}">
                    <a16:creationId xmlns:a16="http://schemas.microsoft.com/office/drawing/2014/main" id="{2A7D8648-F290-4562-8567-5F9DF75E90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280" y="3667626"/>
                <a:ext cx="466837" cy="351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D74F853-3D36-496F-9C55-A0F5CA17741C}"/>
                  </a:ext>
                </a:extLst>
              </p:cNvPr>
              <p:cNvSpPr txBox="1"/>
              <p:nvPr/>
            </p:nvSpPr>
            <p:spPr>
              <a:xfrm rot="16200000">
                <a:off x="2460285" y="3762532"/>
                <a:ext cx="440826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bg1"/>
                    </a:solidFill>
                  </a:rPr>
                  <a:t>N-CH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02AB5DF-D279-4D65-8945-BDC7DBCE5016}"/>
                </a:ext>
              </a:extLst>
            </p:cNvPr>
            <p:cNvGrpSpPr/>
            <p:nvPr/>
          </p:nvGrpSpPr>
          <p:grpSpPr>
            <a:xfrm>
              <a:off x="3334284" y="4320648"/>
              <a:ext cx="466837" cy="440826"/>
              <a:chOff x="1828800" y="4318587"/>
              <a:chExt cx="466837" cy="440826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C702121F-BB5D-4295-A07E-3F842D4F21DB}"/>
                  </a:ext>
                </a:extLst>
              </p:cNvPr>
              <p:cNvGrpSpPr/>
              <p:nvPr/>
            </p:nvGrpSpPr>
            <p:grpSpPr>
              <a:xfrm>
                <a:off x="1828800" y="4318587"/>
                <a:ext cx="466837" cy="440826"/>
                <a:chOff x="1828800" y="4318587"/>
                <a:chExt cx="466837" cy="440826"/>
              </a:xfrm>
            </p:grpSpPr>
            <p:pic>
              <p:nvPicPr>
                <p:cNvPr id="71" name="Picture 2">
                  <a:extLst>
                    <a:ext uri="{FF2B5EF4-FFF2-40B4-BE49-F238E27FC236}">
                      <a16:creationId xmlns:a16="http://schemas.microsoft.com/office/drawing/2014/main" id="{E87946A7-795F-4CBC-A4CC-A09838F4CA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8800" y="4348264"/>
                  <a:ext cx="466837" cy="351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8302E62E-9B3D-44D2-8314-630D64A674CE}"/>
                    </a:ext>
                  </a:extLst>
                </p:cNvPr>
                <p:cNvSpPr txBox="1"/>
                <p:nvPr/>
              </p:nvSpPr>
              <p:spPr>
                <a:xfrm rot="16200000">
                  <a:off x="1841805" y="4446667"/>
                  <a:ext cx="440826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chemeClr val="bg1"/>
                      </a:solidFill>
                    </a:rPr>
                    <a:t>P-CH</a:t>
                  </a:r>
                </a:p>
              </p:txBody>
            </p:sp>
          </p:grp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8EE4EC5-F9D6-4027-88B7-F0734557376B}"/>
                  </a:ext>
                </a:extLst>
              </p:cNvPr>
              <p:cNvSpPr/>
              <p:nvPr/>
            </p:nvSpPr>
            <p:spPr>
              <a:xfrm>
                <a:off x="1859756" y="4426743"/>
                <a:ext cx="402432" cy="221457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7724E6B-87DC-4331-AA57-36FEB3515313}"/>
                </a:ext>
              </a:extLst>
            </p:cNvPr>
            <p:cNvGrpSpPr/>
            <p:nvPr/>
          </p:nvGrpSpPr>
          <p:grpSpPr>
            <a:xfrm>
              <a:off x="3947895" y="4305939"/>
              <a:ext cx="466837" cy="440826"/>
              <a:chOff x="2447280" y="4317526"/>
              <a:chExt cx="466837" cy="440826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518B0151-DC0A-40C8-A8C6-60779D80CF55}"/>
                  </a:ext>
                </a:extLst>
              </p:cNvPr>
              <p:cNvGrpSpPr/>
              <p:nvPr/>
            </p:nvGrpSpPr>
            <p:grpSpPr>
              <a:xfrm>
                <a:off x="2447280" y="4317526"/>
                <a:ext cx="466837" cy="440826"/>
                <a:chOff x="2447280" y="4317526"/>
                <a:chExt cx="466837" cy="440826"/>
              </a:xfrm>
            </p:grpSpPr>
            <p:pic>
              <p:nvPicPr>
                <p:cNvPr id="76" name="Picture 2">
                  <a:extLst>
                    <a:ext uri="{FF2B5EF4-FFF2-40B4-BE49-F238E27FC236}">
                      <a16:creationId xmlns:a16="http://schemas.microsoft.com/office/drawing/2014/main" id="{5EE28AEC-F02D-48A3-9822-6F703BE581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280" y="4353426"/>
                  <a:ext cx="466837" cy="351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033BDA4-0A58-4439-B5D7-DA0DB7B14B59}"/>
                    </a:ext>
                  </a:extLst>
                </p:cNvPr>
                <p:cNvSpPr txBox="1"/>
                <p:nvPr/>
              </p:nvSpPr>
              <p:spPr>
                <a:xfrm rot="16200000">
                  <a:off x="2460285" y="4445606"/>
                  <a:ext cx="440826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chemeClr val="bg1"/>
                      </a:solidFill>
                    </a:rPr>
                    <a:t>N-CH</a:t>
                  </a:r>
                </a:p>
              </p:txBody>
            </p:sp>
          </p:grp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71312C9-E6EB-4833-B91C-88053F5A0813}"/>
                  </a:ext>
                </a:extLst>
              </p:cNvPr>
              <p:cNvSpPr/>
              <p:nvPr/>
            </p:nvSpPr>
            <p:spPr>
              <a:xfrm>
                <a:off x="2483644" y="4429122"/>
                <a:ext cx="402432" cy="221457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597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C5496D-A781-4B9E-AD68-CD3C553166A2}"/>
              </a:ext>
            </a:extLst>
          </p:cNvPr>
          <p:cNvGrpSpPr/>
          <p:nvPr/>
        </p:nvGrpSpPr>
        <p:grpSpPr>
          <a:xfrm>
            <a:off x="722875" y="1504321"/>
            <a:ext cx="2001973" cy="1127393"/>
            <a:chOff x="473213" y="1352550"/>
            <a:chExt cx="2422387" cy="1500559"/>
          </a:xfrm>
        </p:grpSpPr>
        <p:pic>
          <p:nvPicPr>
            <p:cNvPr id="41" name="Picture 2" descr="C:\Users\dragone\Desktop\ePix100A\20140812_131937.jpg">
              <a:extLst>
                <a:ext uri="{FF2B5EF4-FFF2-40B4-BE49-F238E27FC236}">
                  <a16:creationId xmlns:a16="http://schemas.microsoft.com/office/drawing/2014/main" id="{37C406AA-C802-41B4-A207-D61A0B0FF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93171" y="1491585"/>
              <a:ext cx="1302429" cy="927765"/>
            </a:xfrm>
            <a:prstGeom prst="roundRect">
              <a:avLst>
                <a:gd name="adj" fmla="val 802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6E3D324-A4BF-4281-B9A9-3BF5F3CFC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89746" y="1236017"/>
              <a:ext cx="817721" cy="1050787"/>
            </a:xfrm>
            <a:prstGeom prst="roundRect">
              <a:avLst>
                <a:gd name="adj" fmla="val 4051"/>
              </a:avLst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3A62B5E-3845-41F4-994E-B46EF424C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20" t="1817" b="1"/>
            <a:stretch/>
          </p:blipFill>
          <p:spPr>
            <a:xfrm>
              <a:off x="1031085" y="2114550"/>
              <a:ext cx="809695" cy="738559"/>
            </a:xfrm>
            <a:prstGeom prst="roundRect">
              <a:avLst>
                <a:gd name="adj" fmla="val 815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9083EB5-8AEC-4B02-AB76-D945E9B46A5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985722" y="1477518"/>
            <a:ext cx="1173629" cy="1170432"/>
          </a:xfrm>
          <a:prstGeom prst="rect">
            <a:avLst/>
          </a:prstGeom>
        </p:spPr>
      </p:pic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FD23F2DF-51B9-439C-B635-E86EE945C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7E13040-D470-4CFC-9163-F647D2906A96}"/>
              </a:ext>
            </a:extLst>
          </p:cNvPr>
          <p:cNvGrpSpPr/>
          <p:nvPr/>
        </p:nvGrpSpPr>
        <p:grpSpPr>
          <a:xfrm>
            <a:off x="3134891" y="3441729"/>
            <a:ext cx="2182528" cy="1638877"/>
            <a:chOff x="3470672" y="3359785"/>
            <a:chExt cx="2400781" cy="180276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8819044-0495-4875-8021-C5935DF7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0672" y="4114991"/>
              <a:ext cx="759626" cy="1017613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B320A89-50C4-4C7C-A345-6AE05D6CE4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940" y="3632168"/>
              <a:ext cx="296863" cy="71596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4D995D7-B497-4AAF-BCE8-4A46F3AFD0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8447" y="4417982"/>
              <a:ext cx="272415" cy="40862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62753939-1B06-448F-919B-1BFD23417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74020" y="3359785"/>
              <a:ext cx="1497433" cy="1802765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AA5B150-4B9B-422D-ADBF-716D2EAC9BD5}"/>
              </a:ext>
            </a:extLst>
          </p:cNvPr>
          <p:cNvGrpSpPr/>
          <p:nvPr/>
        </p:nvGrpSpPr>
        <p:grpSpPr>
          <a:xfrm>
            <a:off x="3545188" y="1511775"/>
            <a:ext cx="2231999" cy="1100404"/>
            <a:chOff x="3545188" y="1511775"/>
            <a:chExt cx="2231999" cy="110040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03854EB-D80E-4653-8D61-014B6241E9E4}"/>
                </a:ext>
              </a:extLst>
            </p:cNvPr>
            <p:cNvGrpSpPr/>
            <p:nvPr/>
          </p:nvGrpSpPr>
          <p:grpSpPr>
            <a:xfrm>
              <a:off x="4599203" y="1522629"/>
              <a:ext cx="1177984" cy="1064698"/>
              <a:chOff x="7283596" y="1412244"/>
              <a:chExt cx="1425360" cy="1417114"/>
            </a:xfrm>
          </p:grpSpPr>
          <p:pic>
            <p:nvPicPr>
              <p:cNvPr id="45" name="Picture 44" descr="C:\Users\aldopp\Documents\SLAC\SLAC-Projects\Flicker_Noise_Charac\Measurements\MDM_Files\MDM_TSMC013\TSMC013_model\Noise_Ranges_MBP_Noimod2.PNG">
                <a:extLst>
                  <a:ext uri="{FF2B5EF4-FFF2-40B4-BE49-F238E27FC236}">
                    <a16:creationId xmlns:a16="http://schemas.microsoft.com/office/drawing/2014/main" id="{0CA445CF-61B0-452F-8BAB-B21AB49EA9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3596" y="1412244"/>
                <a:ext cx="1124394" cy="821096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F0BA464-38A5-41BD-BA85-CF9797368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0026" y="2008262"/>
                <a:ext cx="1118930" cy="82109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E28B3AD1-141B-4DBB-9DB6-12F3B6DC3E8A}"/>
                </a:ext>
              </a:extLst>
            </p:cNvPr>
            <p:cNvGrpSpPr/>
            <p:nvPr/>
          </p:nvGrpSpPr>
          <p:grpSpPr>
            <a:xfrm>
              <a:off x="3545188" y="1511775"/>
              <a:ext cx="950612" cy="1100404"/>
              <a:chOff x="3545188" y="1511775"/>
              <a:chExt cx="950612" cy="1100404"/>
            </a:xfrm>
          </p:grpSpPr>
          <p:pic>
            <p:nvPicPr>
              <p:cNvPr id="110" name="Picture 109" descr="A picture containing text, electronics&#10;&#10;Description automatically generated">
                <a:extLst>
                  <a:ext uri="{FF2B5EF4-FFF2-40B4-BE49-F238E27FC236}">
                    <a16:creationId xmlns:a16="http://schemas.microsoft.com/office/drawing/2014/main" id="{44414279-9057-4FB4-81A4-5E33D9660C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586" r="6596"/>
              <a:stretch/>
            </p:blipFill>
            <p:spPr>
              <a:xfrm rot="16200000" flipH="1">
                <a:off x="3470292" y="1586671"/>
                <a:ext cx="1100404" cy="950612"/>
              </a:xfrm>
              <a:prstGeom prst="roundRect">
                <a:avLst>
                  <a:gd name="adj" fmla="val 3904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7753D31-51D7-46ED-8339-04364507043B}"/>
                  </a:ext>
                </a:extLst>
              </p:cNvPr>
              <p:cNvSpPr txBox="1"/>
              <p:nvPr/>
            </p:nvSpPr>
            <p:spPr>
              <a:xfrm>
                <a:off x="3699680" y="2168047"/>
                <a:ext cx="67678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chemeClr val="bg1"/>
                    </a:solidFill>
                  </a:rPr>
                  <a:t>CRYO ASIC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CC037E3-5D9A-4EF1-9768-31A3D9CD6D09}"/>
              </a:ext>
            </a:extLst>
          </p:cNvPr>
          <p:cNvSpPr txBox="1"/>
          <p:nvPr/>
        </p:nvSpPr>
        <p:spPr>
          <a:xfrm>
            <a:off x="304800" y="2658874"/>
            <a:ext cx="2743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Low-noise</a:t>
            </a:r>
          </a:p>
          <a:p>
            <a:pPr algn="ctr"/>
            <a:r>
              <a:rPr lang="en-US" sz="1050" dirty="0"/>
              <a:t>Pixel-based architecture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9746A66-E2F0-44FE-9200-942509C652B2}"/>
              </a:ext>
            </a:extLst>
          </p:cNvPr>
          <p:cNvCxnSpPr>
            <a:cxnSpLocks/>
          </p:cNvCxnSpPr>
          <p:nvPr/>
        </p:nvCxnSpPr>
        <p:spPr>
          <a:xfrm>
            <a:off x="4632968" y="3100489"/>
            <a:ext cx="0" cy="348222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677544A-67C2-405A-9FFB-B3DBF813423B}"/>
              </a:ext>
            </a:extLst>
          </p:cNvPr>
          <p:cNvGrpSpPr/>
          <p:nvPr/>
        </p:nvGrpSpPr>
        <p:grpSpPr>
          <a:xfrm>
            <a:off x="1711659" y="3143433"/>
            <a:ext cx="2022142" cy="882573"/>
            <a:chOff x="1752600" y="3300922"/>
            <a:chExt cx="2225597" cy="1099628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7009F84-857B-4A21-B0B1-8980398D91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600" y="4386049"/>
              <a:ext cx="22255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296E92D-0962-4416-A78C-B3E481145EBE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3300922"/>
              <a:ext cx="0" cy="109962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1F395E1-7302-475B-8D20-64E1FDAE80B3}"/>
              </a:ext>
            </a:extLst>
          </p:cNvPr>
          <p:cNvGrpSpPr/>
          <p:nvPr/>
        </p:nvGrpSpPr>
        <p:grpSpPr>
          <a:xfrm flipH="1">
            <a:off x="5486400" y="3143433"/>
            <a:ext cx="2086136" cy="882573"/>
            <a:chOff x="1752600" y="3300922"/>
            <a:chExt cx="2225597" cy="109962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EE3145F-7091-44DA-AC8E-C85C3CF67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600" y="4386049"/>
              <a:ext cx="22255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54E44E-6D02-4406-8030-4ECA16E4B920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3300922"/>
              <a:ext cx="0" cy="109962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Content Placeholder 29">
            <a:extLst>
              <a:ext uri="{FF2B5EF4-FFF2-40B4-BE49-F238E27FC236}">
                <a16:creationId xmlns:a16="http://schemas.microsoft.com/office/drawing/2014/main" id="{9523AAAF-F20B-4086-B6C7-8DCDFB9D094C}"/>
              </a:ext>
            </a:extLst>
          </p:cNvPr>
          <p:cNvSpPr txBox="1">
            <a:spLocks/>
          </p:cNvSpPr>
          <p:nvPr/>
        </p:nvSpPr>
        <p:spPr>
          <a:xfrm>
            <a:off x="76200" y="590550"/>
            <a:ext cx="8991600" cy="53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2" lvl="1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b="1" i="1">
                <a:solidFill>
                  <a:srgbClr val="000000"/>
                </a:solidFill>
                <a:latin typeface="+mj-lt"/>
              </a:rPr>
              <a:t>Approach</a:t>
            </a:r>
            <a:endParaRPr lang="en-US" sz="24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C36858-B330-4699-8030-E9CB6FD496B6}"/>
              </a:ext>
            </a:extLst>
          </p:cNvPr>
          <p:cNvSpPr txBox="1"/>
          <p:nvPr/>
        </p:nvSpPr>
        <p:spPr>
          <a:xfrm>
            <a:off x="3268197" y="2658874"/>
            <a:ext cx="2743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Cryogenic Operation</a:t>
            </a:r>
          </a:p>
          <a:p>
            <a:pPr algn="ctr"/>
            <a:r>
              <a:rPr lang="en-US" sz="1050" dirty="0"/>
              <a:t>Based on CRYO ASIC and cold models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C1D896-2C7F-4389-9703-3EFE3E30988C}"/>
              </a:ext>
            </a:extLst>
          </p:cNvPr>
          <p:cNvSpPr txBox="1"/>
          <p:nvPr/>
        </p:nvSpPr>
        <p:spPr>
          <a:xfrm>
            <a:off x="6248400" y="2658874"/>
            <a:ext cx="2743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Power switching</a:t>
            </a:r>
          </a:p>
          <a:p>
            <a:pPr algn="ctr"/>
            <a:r>
              <a:rPr lang="en-US" sz="1050" dirty="0"/>
              <a:t>Low-power + fast operation</a:t>
            </a:r>
          </a:p>
        </p:txBody>
      </p:sp>
      <p:sp>
        <p:nvSpPr>
          <p:cNvPr id="33" name="Content Placeholder 29">
            <a:extLst>
              <a:ext uri="{FF2B5EF4-FFF2-40B4-BE49-F238E27FC236}">
                <a16:creationId xmlns:a16="http://schemas.microsoft.com/office/drawing/2014/main" id="{7F46D9E6-715D-48CD-92D1-AB37361DF9E1}"/>
              </a:ext>
            </a:extLst>
          </p:cNvPr>
          <p:cNvSpPr txBox="1">
            <a:spLocks/>
          </p:cNvSpPr>
          <p:nvPr/>
        </p:nvSpPr>
        <p:spPr>
          <a:xfrm>
            <a:off x="76199" y="1035277"/>
            <a:ext cx="6997959" cy="2410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This work will leverage previous ASIC developments by SLAC TID 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4" name="Title 28">
            <a:extLst>
              <a:ext uri="{FF2B5EF4-FFF2-40B4-BE49-F238E27FC236}">
                <a16:creationId xmlns:a16="http://schemas.microsoft.com/office/drawing/2014/main" id="{162EDC3B-1A29-4D4D-9747-5BE4E5CA66A4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Design Strategy</a:t>
            </a:r>
          </a:p>
        </p:txBody>
      </p:sp>
    </p:spTree>
    <p:extLst>
      <p:ext uri="{BB962C8B-B14F-4D97-AF65-F5344CB8AC3E}">
        <p14:creationId xmlns:p14="http://schemas.microsoft.com/office/powerpoint/2010/main" val="233589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8FFC0B-3192-314D-8EA4-BBDCD98154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28">
            <a:extLst>
              <a:ext uri="{FF2B5EF4-FFF2-40B4-BE49-F238E27FC236}">
                <a16:creationId xmlns:a16="http://schemas.microsoft.com/office/drawing/2014/main" id="{20CA96BE-E0E7-42D1-A258-3411524D5D65}"/>
              </a:ext>
            </a:extLst>
          </p:cNvPr>
          <p:cNvSpPr txBox="1">
            <a:spLocks/>
          </p:cNvSpPr>
          <p:nvPr/>
        </p:nvSpPr>
        <p:spPr>
          <a:xfrm>
            <a:off x="278430" y="25775"/>
            <a:ext cx="8103570" cy="4885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CA" sz="2800" dirty="0">
                <a:latin typeface="Arial"/>
                <a:cs typeface="Arial"/>
              </a:rPr>
              <a:t>SPPA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F2BA0-3694-419D-8E76-3D88493DD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73136"/>
            <a:ext cx="845262" cy="101761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CEE7022-566A-4A17-9EC0-4022550A5406}"/>
              </a:ext>
            </a:extLst>
          </p:cNvPr>
          <p:cNvGrpSpPr/>
          <p:nvPr/>
        </p:nvGrpSpPr>
        <p:grpSpPr>
          <a:xfrm>
            <a:off x="278430" y="2343150"/>
            <a:ext cx="8713170" cy="449479"/>
            <a:chOff x="429768" y="1480291"/>
            <a:chExt cx="8104633" cy="54387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E2811C6-AA3F-4B41-A6B2-4EEDD625FB0B}"/>
                </a:ext>
              </a:extLst>
            </p:cNvPr>
            <p:cNvSpPr/>
            <p:nvPr/>
          </p:nvSpPr>
          <p:spPr>
            <a:xfrm>
              <a:off x="429768" y="1480291"/>
              <a:ext cx="2389631" cy="539028"/>
            </a:xfrm>
            <a:prstGeom prst="homePlate">
              <a:avLst>
                <a:gd name="adj" fmla="val 43670"/>
              </a:avLst>
            </a:prstGeom>
            <a:solidFill>
              <a:srgbClr val="33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3CB4A74B-65B6-4B2D-9670-DB86107D61FA}"/>
                </a:ext>
              </a:extLst>
            </p:cNvPr>
            <p:cNvSpPr/>
            <p:nvPr/>
          </p:nvSpPr>
          <p:spPr>
            <a:xfrm>
              <a:off x="2850092" y="1491066"/>
              <a:ext cx="2573469" cy="533095"/>
            </a:xfrm>
            <a:prstGeom prst="chevron">
              <a:avLst>
                <a:gd name="adj" fmla="val 42320"/>
              </a:avLst>
            </a:prstGeom>
            <a:solidFill>
              <a:srgbClr val="AEECE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34D2EAFC-2D41-4E00-9123-777666BA07B4}"/>
                </a:ext>
              </a:extLst>
            </p:cNvPr>
            <p:cNvSpPr/>
            <p:nvPr/>
          </p:nvSpPr>
          <p:spPr>
            <a:xfrm>
              <a:off x="5497000" y="1486224"/>
              <a:ext cx="3037401" cy="533095"/>
            </a:xfrm>
            <a:prstGeom prst="chevron">
              <a:avLst>
                <a:gd name="adj" fmla="val 4232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5D4F3E-F876-45EF-9B82-6A03D07A5C63}"/>
              </a:ext>
            </a:extLst>
          </p:cNvPr>
          <p:cNvCxnSpPr>
            <a:cxnSpLocks/>
          </p:cNvCxnSpPr>
          <p:nvPr/>
        </p:nvCxnSpPr>
        <p:spPr>
          <a:xfrm flipH="1">
            <a:off x="1494050" y="2876550"/>
            <a:ext cx="0" cy="343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8509EC4-ECB1-4670-9740-3E4C3829F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957802"/>
            <a:ext cx="3525408" cy="1156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BD7383-4893-4732-8416-E7131640C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788" y="1342922"/>
            <a:ext cx="1444012" cy="8410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19F5CB-F3FA-4630-BEA9-81AE2CFD2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862" y="1217174"/>
            <a:ext cx="1115638" cy="89737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0331CB-EC33-48AA-9DD3-62907AF9CA77}"/>
              </a:ext>
            </a:extLst>
          </p:cNvPr>
          <p:cNvCxnSpPr>
            <a:cxnSpLocks/>
          </p:cNvCxnSpPr>
          <p:nvPr/>
        </p:nvCxnSpPr>
        <p:spPr>
          <a:xfrm flipH="1">
            <a:off x="4166890" y="2876550"/>
            <a:ext cx="0" cy="343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95F1D42-6B7F-42DD-9368-AF7D0B48D37D}"/>
              </a:ext>
            </a:extLst>
          </p:cNvPr>
          <p:cNvCxnSpPr>
            <a:cxnSpLocks/>
          </p:cNvCxnSpPr>
          <p:nvPr/>
        </p:nvCxnSpPr>
        <p:spPr>
          <a:xfrm flipH="1">
            <a:off x="7239000" y="2876550"/>
            <a:ext cx="0" cy="343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C506662-4A7F-4228-9797-66428FBB4053}"/>
              </a:ext>
            </a:extLst>
          </p:cNvPr>
          <p:cNvSpPr txBox="1"/>
          <p:nvPr/>
        </p:nvSpPr>
        <p:spPr>
          <a:xfrm>
            <a:off x="3349199" y="2352339"/>
            <a:ext cx="16353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70C0"/>
                </a:solidFill>
              </a:rPr>
              <a:t>ASIC R&amp;D prototype I</a:t>
            </a:r>
          </a:p>
          <a:p>
            <a:pPr algn="ctr"/>
            <a:r>
              <a:rPr lang="en-US" sz="1100" dirty="0"/>
              <a:t>~5 mm x 5mm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7D2A61-72B1-4C40-9941-CFE8BB755E7A}"/>
              </a:ext>
            </a:extLst>
          </p:cNvPr>
          <p:cNvSpPr txBox="1"/>
          <p:nvPr/>
        </p:nvSpPr>
        <p:spPr>
          <a:xfrm>
            <a:off x="6217728" y="2361742"/>
            <a:ext cx="2042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ASIC R&amp;D prototype II</a:t>
            </a:r>
          </a:p>
          <a:p>
            <a:pPr algn="ctr"/>
            <a:r>
              <a:rPr lang="en-US" sz="1100"/>
              <a:t>Scaled </a:t>
            </a:r>
            <a:r>
              <a:rPr lang="en-US" sz="1100" dirty="0"/>
              <a:t>version  (~1cm x 1cm)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8BA3B5-3D26-41EF-A5B9-0BA6E31A3904}"/>
              </a:ext>
            </a:extLst>
          </p:cNvPr>
          <p:cNvSpPr txBox="1"/>
          <p:nvPr/>
        </p:nvSpPr>
        <p:spPr>
          <a:xfrm>
            <a:off x="634059" y="2335845"/>
            <a:ext cx="14750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Initial Development</a:t>
            </a:r>
          </a:p>
          <a:p>
            <a:pPr algn="ctr"/>
            <a:r>
              <a:rPr lang="en-US" sz="1100" dirty="0"/>
              <a:t>pixel readout</a:t>
            </a:r>
          </a:p>
        </p:txBody>
      </p:sp>
      <p:sp>
        <p:nvSpPr>
          <p:cNvPr id="26" name="Content Placeholder 29">
            <a:extLst>
              <a:ext uri="{FF2B5EF4-FFF2-40B4-BE49-F238E27FC236}">
                <a16:creationId xmlns:a16="http://schemas.microsoft.com/office/drawing/2014/main" id="{6C972214-F665-4600-A96E-2B1BC8D5DBF1}"/>
              </a:ext>
            </a:extLst>
          </p:cNvPr>
          <p:cNvSpPr txBox="1">
            <a:spLocks/>
          </p:cNvSpPr>
          <p:nvPr/>
        </p:nvSpPr>
        <p:spPr>
          <a:xfrm>
            <a:off x="228600" y="3322682"/>
            <a:ext cx="2666998" cy="17636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solidFill>
                  <a:srgbClr val="000000"/>
                </a:solidFill>
                <a:latin typeface="+mj-lt"/>
              </a:rPr>
              <a:t>Pixel architecture - preamplifier design</a:t>
            </a:r>
            <a:endParaRPr lang="en-US" sz="1050" dirty="0">
              <a:solidFill>
                <a:schemeClr val="bg2"/>
              </a:solidFill>
              <a:latin typeface="+mj-lt"/>
            </a:endParaRP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latin typeface="+mj-lt"/>
              </a:rPr>
              <a:t>Power switching scheme concept</a:t>
            </a: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b="1" dirty="0">
                <a:solidFill>
                  <a:srgbClr val="000000"/>
                </a:solidFill>
                <a:latin typeface="+mj-lt"/>
              </a:rPr>
              <a:t>Goal: </a:t>
            </a:r>
            <a:r>
              <a:rPr lang="en-US" sz="1050" dirty="0">
                <a:solidFill>
                  <a:srgbClr val="000000"/>
                </a:solidFill>
                <a:latin typeface="+mj-lt"/>
              </a:rPr>
              <a:t>low-noise and low-power</a:t>
            </a: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latin typeface="+mj-lt"/>
              </a:rPr>
              <a:t>Funding: </a:t>
            </a:r>
            <a:r>
              <a:rPr lang="en-US" sz="1050" dirty="0">
                <a:solidFill>
                  <a:schemeClr val="bg2"/>
                </a:solidFill>
                <a:latin typeface="+mj-lt"/>
              </a:rPr>
              <a:t>KA25 R&amp;D program</a:t>
            </a:r>
          </a:p>
        </p:txBody>
      </p:sp>
      <p:sp>
        <p:nvSpPr>
          <p:cNvPr id="27" name="Content Placeholder 29">
            <a:extLst>
              <a:ext uri="{FF2B5EF4-FFF2-40B4-BE49-F238E27FC236}">
                <a16:creationId xmlns:a16="http://schemas.microsoft.com/office/drawing/2014/main" id="{D79FC55E-B9D3-479A-98BC-7D3E3EA0F438}"/>
              </a:ext>
            </a:extLst>
          </p:cNvPr>
          <p:cNvSpPr txBox="1">
            <a:spLocks/>
          </p:cNvSpPr>
          <p:nvPr/>
        </p:nvSpPr>
        <p:spPr>
          <a:xfrm>
            <a:off x="2839872" y="3322682"/>
            <a:ext cx="2666998" cy="17636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solidFill>
                  <a:srgbClr val="000000"/>
                </a:solidFill>
                <a:latin typeface="+mj-lt"/>
              </a:rPr>
              <a:t>Pixel architecture - preamplifier design</a:t>
            </a:r>
            <a:endParaRPr lang="en-US" sz="1050" dirty="0">
              <a:solidFill>
                <a:schemeClr val="bg2"/>
              </a:solidFill>
              <a:latin typeface="+mj-lt"/>
            </a:endParaRP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latin typeface="+mj-lt"/>
              </a:rPr>
              <a:t>Power switching scheme concept</a:t>
            </a: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solidFill>
                  <a:srgbClr val="000000"/>
                </a:solidFill>
                <a:latin typeface="+mj-lt"/>
              </a:rPr>
              <a:t>Small array of pixels (10 x 10)</a:t>
            </a: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solidFill>
                  <a:srgbClr val="000000"/>
                </a:solidFill>
                <a:latin typeface="+mj-lt"/>
              </a:rPr>
              <a:t>Supporting circuitry with minimal functions</a:t>
            </a: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b="1" dirty="0">
                <a:solidFill>
                  <a:srgbClr val="000000"/>
                </a:solidFill>
                <a:latin typeface="+mj-lt"/>
              </a:rPr>
              <a:t>Goal: </a:t>
            </a:r>
            <a:r>
              <a:rPr lang="en-US" sz="1050" dirty="0">
                <a:solidFill>
                  <a:srgbClr val="000000"/>
                </a:solidFill>
                <a:latin typeface="+mj-lt"/>
              </a:rPr>
              <a:t>prof-of-concept ASIC</a:t>
            </a: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solidFill>
                  <a:srgbClr val="000000"/>
                </a:solidFill>
                <a:latin typeface="+mj-lt"/>
              </a:rPr>
              <a:t>Funding: TBD (APRA proposal submitted)</a:t>
            </a:r>
            <a:endParaRPr lang="en-US" sz="105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8" name="Content Placeholder 29">
            <a:extLst>
              <a:ext uri="{FF2B5EF4-FFF2-40B4-BE49-F238E27FC236}">
                <a16:creationId xmlns:a16="http://schemas.microsoft.com/office/drawing/2014/main" id="{28333496-5A66-44E3-99F3-7648FD7FE016}"/>
              </a:ext>
            </a:extLst>
          </p:cNvPr>
          <p:cNvSpPr txBox="1">
            <a:spLocks/>
          </p:cNvSpPr>
          <p:nvPr/>
        </p:nvSpPr>
        <p:spPr>
          <a:xfrm>
            <a:off x="5712635" y="3322682"/>
            <a:ext cx="3278965" cy="17636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solidFill>
                  <a:srgbClr val="000000"/>
                </a:solidFill>
                <a:latin typeface="+mj-lt"/>
              </a:rPr>
              <a:t>Full pixel architecture (preamplifier + filter + memory)</a:t>
            </a:r>
            <a:endParaRPr lang="en-US" sz="1050" dirty="0">
              <a:solidFill>
                <a:schemeClr val="bg2"/>
              </a:solidFill>
              <a:latin typeface="+mj-lt"/>
            </a:endParaRP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latin typeface="+mj-lt"/>
              </a:rPr>
              <a:t>Power switching scheme concept</a:t>
            </a: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solidFill>
                  <a:srgbClr val="000000"/>
                </a:solidFill>
                <a:latin typeface="+mj-lt"/>
              </a:rPr>
              <a:t>Matrix array of pixels</a:t>
            </a: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solidFill>
                  <a:srgbClr val="000000"/>
                </a:solidFill>
                <a:latin typeface="+mj-lt"/>
              </a:rPr>
              <a:t>Full back-end with sparse readout </a:t>
            </a: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b="1" dirty="0">
                <a:solidFill>
                  <a:srgbClr val="000000"/>
                </a:solidFill>
                <a:latin typeface="+mj-lt"/>
              </a:rPr>
              <a:t>Goal: </a:t>
            </a:r>
            <a:r>
              <a:rPr lang="en-US" sz="1050" dirty="0">
                <a:solidFill>
                  <a:srgbClr val="000000"/>
                </a:solidFill>
                <a:latin typeface="+mj-lt"/>
              </a:rPr>
              <a:t>Base level ASIC for DSCR concept</a:t>
            </a:r>
          </a:p>
          <a:p>
            <a:pPr marL="115888" lvl="3" indent="-115888">
              <a:spcBef>
                <a:spcPts val="200"/>
              </a:spcBef>
              <a:spcAft>
                <a:spcPts val="400"/>
              </a:spcAft>
            </a:pPr>
            <a:r>
              <a:rPr lang="en-US" sz="1050" dirty="0">
                <a:solidFill>
                  <a:srgbClr val="000000"/>
                </a:solidFill>
                <a:latin typeface="+mj-lt"/>
              </a:rPr>
              <a:t>Funding: TBD (APRA proposal submitted)</a:t>
            </a:r>
            <a:endParaRPr lang="en-US" sz="105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3888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/>
          <p:cNvSpPr>
            <a:spLocks noGrp="1"/>
          </p:cNvSpPr>
          <p:nvPr>
            <p:ph sz="quarter" idx="14"/>
          </p:nvPr>
        </p:nvSpPr>
        <p:spPr>
          <a:xfrm>
            <a:off x="289014" y="2343150"/>
            <a:ext cx="7864386" cy="381000"/>
          </a:xfrm>
        </p:spPr>
        <p:txBody>
          <a:bodyPr>
            <a:noAutofit/>
          </a:bodyPr>
          <a:lstStyle/>
          <a:p>
            <a:pPr marL="233362" lvl="1" indent="0">
              <a:spcAft>
                <a:spcPts val="400"/>
              </a:spcAft>
              <a:buNone/>
            </a:pPr>
            <a:r>
              <a:rPr lang="en-US" sz="2000" b="1" i="1" dirty="0"/>
              <a:t>Backup Slides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18E834FE-08DE-4BED-BB60-2645D9FE4F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5068" y="4738688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03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8FFC0B-3192-314D-8EA4-BBDCD98154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021C3D-AD9E-814B-AC08-B1018D94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Timeline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4669C-9044-45D2-BD47-A693ACE8ED7A}"/>
              </a:ext>
            </a:extLst>
          </p:cNvPr>
          <p:cNvSpPr txBox="1"/>
          <p:nvPr/>
        </p:nvSpPr>
        <p:spPr>
          <a:xfrm>
            <a:off x="79271" y="3459566"/>
            <a:ext cx="8985458" cy="146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lnSpc>
                <a:spcPct val="150000"/>
              </a:lnSpc>
              <a:spcAft>
                <a:spcPts val="200"/>
              </a:spcAft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latin typeface="+mj-lt"/>
                <a:cs typeface="Calibri" panose="020F0502020204030204" pitchFamily="34" charset="0"/>
              </a:rPr>
              <a:t>FY22 target dates:</a:t>
            </a:r>
          </a:p>
          <a:p>
            <a:pPr marL="339725" lvl="1" indent="-169863">
              <a:spcAft>
                <a:spcPts val="200"/>
              </a:spcAft>
              <a:buClr>
                <a:srgbClr val="981E32"/>
              </a:buClr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en-US" sz="1200" b="1" dirty="0">
                <a:latin typeface="+mj-lt"/>
                <a:cs typeface="Calibri" panose="020F0502020204030204" pitchFamily="34" charset="0"/>
              </a:rPr>
              <a:t>KA25 project begins on Jan. 10</a:t>
            </a:r>
            <a:r>
              <a:rPr lang="en-US" sz="1200" b="1" baseline="30000" dirty="0">
                <a:latin typeface="+mj-lt"/>
                <a:cs typeface="Calibri" panose="020F0502020204030204" pitchFamily="34" charset="0"/>
              </a:rPr>
              <a:t>th</a:t>
            </a:r>
            <a:r>
              <a:rPr lang="en-US" sz="1200" b="1" dirty="0">
                <a:latin typeface="+mj-lt"/>
                <a:cs typeface="Calibri" panose="020F0502020204030204" pitchFamily="34" charset="0"/>
              </a:rPr>
              <a:t>, 2022: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 130nm design flow with cryogenic models is 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rPr>
              <a:t>established</a:t>
            </a:r>
          </a:p>
          <a:p>
            <a:pPr marL="339725" lvl="1" indent="-169863">
              <a:spcAft>
                <a:spcPts val="200"/>
              </a:spcAft>
              <a:buClr>
                <a:srgbClr val="981E32"/>
              </a:buClr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en-US" sz="1200" b="1" dirty="0">
                <a:latin typeface="+mj-lt"/>
                <a:cs typeface="Calibri" panose="020F0502020204030204" pitchFamily="34" charset="0"/>
              </a:rPr>
              <a:t>January: 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Survey on existing solutions</a:t>
            </a:r>
          </a:p>
          <a:p>
            <a:pPr marL="339725" lvl="1" indent="-169863">
              <a:spcAft>
                <a:spcPts val="200"/>
              </a:spcAft>
              <a:buClr>
                <a:srgbClr val="981E32"/>
              </a:buClr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en-US" sz="1200" b="1" dirty="0">
                <a:latin typeface="+mj-lt"/>
                <a:cs typeface="Calibri" panose="020F0502020204030204" pitchFamily="34" charset="0"/>
              </a:rPr>
              <a:t>February – March: 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Analysis and circuit design of low-leakage switches</a:t>
            </a:r>
            <a:endParaRPr lang="en-US" sz="1200" dirty="0">
              <a:solidFill>
                <a:schemeClr val="tx1"/>
              </a:solidFill>
              <a:latin typeface="+mj-lt"/>
              <a:ea typeface="+mn-ea"/>
              <a:cs typeface="Calibri" panose="020F0502020204030204" pitchFamily="34" charset="0"/>
            </a:endParaRPr>
          </a:p>
          <a:p>
            <a:pPr marL="339725" lvl="1" indent="-169863">
              <a:spcAft>
                <a:spcPts val="200"/>
              </a:spcAft>
              <a:buClr>
                <a:srgbClr val="981E32"/>
              </a:buClr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en-US" sz="1200" b="1" dirty="0">
                <a:latin typeface="+mj-lt"/>
                <a:cs typeface="Calibri" panose="020F0502020204030204" pitchFamily="34" charset="0"/>
              </a:rPr>
              <a:t>April – June: 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Circuit implementation of power switching scheme including simulations across temperatures</a:t>
            </a:r>
          </a:p>
          <a:p>
            <a:pPr marL="339725" lvl="1" indent="-169863">
              <a:spcAft>
                <a:spcPts val="200"/>
              </a:spcAft>
              <a:buClr>
                <a:srgbClr val="981E32"/>
              </a:buClr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en-US" sz="1200" b="1" dirty="0">
                <a:latin typeface="+mj-lt"/>
                <a:cs typeface="Calibri" panose="020F0502020204030204" pitchFamily="34" charset="0"/>
              </a:rPr>
              <a:t>July – Sept.: 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Design of cryogenic pixel readout with switching scheme and performance evaluation across temperatures</a:t>
            </a:r>
            <a:endParaRPr lang="en-US" sz="1200" dirty="0">
              <a:solidFill>
                <a:schemeClr val="tx1"/>
              </a:solidFill>
              <a:latin typeface="+mj-l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B0513A-96D9-4053-988A-84787FDE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24" y="742950"/>
            <a:ext cx="8874953" cy="26974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502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1822" y="72999"/>
            <a:ext cx="8103570" cy="307777"/>
          </a:xfrm>
        </p:spPr>
        <p:txBody>
          <a:bodyPr wrap="square">
            <a:spAutoFit/>
          </a:bodyPr>
          <a:lstStyle/>
          <a:p>
            <a:r>
              <a:rPr lang="en-US"/>
              <a:t>Comparison of CRYO Specifications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3830" y="1048370"/>
          <a:ext cx="8760520" cy="3520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6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j-lt"/>
                        </a:rPr>
                        <a:t>TPC Experiment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+mj-lt"/>
                        </a:rPr>
                        <a:t>DUNE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b="1" err="1">
                          <a:latin typeface="+mj-lt"/>
                        </a:rPr>
                        <a:t>nEXO</a:t>
                      </a:r>
                      <a:endParaRPr lang="en-US" sz="1100" b="1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CMOS</a:t>
                      </a: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+mj-lt"/>
                        </a:rPr>
                        <a:t> process</a:t>
                      </a:r>
                      <a:endParaRPr lang="en-US" sz="11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130nm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130nm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Supply voltage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2.5V (2V, 1V internal)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2.5V (2V, 1V internal)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Input capacitance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j-lt"/>
                        </a:rPr>
                        <a:t>150pF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40pF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Anti-aliasing filter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100" b="0" i="0" u="none" strike="noStrike" kern="1200" baseline="300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100" b="0" i="0" u="none" strike="noStrike" kern="1200" baseline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 order Bessel architecture</a:t>
                      </a:r>
                      <a:endParaRPr lang="en-US" sz="110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100" b="0" i="0" u="none" strike="noStrike" kern="1200" baseline="300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100" b="0" i="0" u="none" strike="noStrike" kern="1200" baseline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 order Bessel architecture</a:t>
                      </a:r>
                      <a:endParaRPr lang="en-US" sz="110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Peaking times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0.6us, 1.2us, 2.4us, 3.6us</a:t>
                      </a:r>
                      <a:endParaRPr lang="en-US" sz="110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0.6us, 1.2us, 2.4us, 3.6us</a:t>
                      </a:r>
                      <a:endParaRPr lang="en-US" sz="110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Gain settings</a:t>
                      </a:r>
                      <a:endParaRPr lang="en-US" sz="1100" b="0" baseline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6.0X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(28.6mV/</a:t>
                      </a:r>
                      <a:r>
                        <a:rPr lang="en-US" sz="1000" kern="12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fC</a:t>
                      </a: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en-US" sz="1000" baseline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3.0X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(14.3mV/</a:t>
                      </a:r>
                      <a:r>
                        <a:rPr lang="en-US" sz="1000" kern="12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fC</a:t>
                      </a: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en-US" sz="1000" baseline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1.5X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(7.1mV/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fC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en-US" sz="1000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>
                          <a:solidFill>
                            <a:schemeClr val="tx1"/>
                          </a:solidFill>
                          <a:latin typeface="+mj-lt"/>
                        </a:rPr>
                        <a:t>1.0X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(4.8mV/</a:t>
                      </a:r>
                      <a:r>
                        <a:rPr lang="en-US" sz="1000" kern="12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fC</a:t>
                      </a: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en-US" sz="1000" baseline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6.0X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(57.2mV/</a:t>
                      </a:r>
                      <a:r>
                        <a:rPr lang="en-US" sz="1000" kern="12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fC</a:t>
                      </a: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en-US" sz="1000" baseline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3.0X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28.6mV/</a:t>
                      </a:r>
                      <a:r>
                        <a:rPr lang="en-US" sz="10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fC</a:t>
                      </a: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baseline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1.5X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(14.3mV/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fC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>
                          <a:solidFill>
                            <a:schemeClr val="tx1"/>
                          </a:solidFill>
                          <a:latin typeface="+mj-lt"/>
                        </a:rPr>
                        <a:t>1.0X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(9.6mV/</a:t>
                      </a:r>
                      <a:r>
                        <a:rPr lang="en-US" sz="10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fC</a:t>
                      </a: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Max. </a:t>
                      </a: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+mj-lt"/>
                        </a:rPr>
                        <a:t>input charge</a:t>
                      </a:r>
                      <a:endParaRPr lang="en-US" sz="11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50fC </a:t>
                      </a:r>
                      <a:endParaRPr lang="en-US" sz="110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100fC</a:t>
                      </a:r>
                      <a:endParaRPr lang="en-US" sz="110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200fC</a:t>
                      </a:r>
                      <a:endParaRPr lang="en-US" sz="110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300fC</a:t>
                      </a:r>
                      <a:endParaRPr lang="en-US" sz="110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25fC </a:t>
                      </a:r>
                      <a:endParaRPr lang="en-US" sz="110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50fC</a:t>
                      </a:r>
                      <a:endParaRPr lang="en-US" sz="110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100fC</a:t>
                      </a:r>
                      <a:endParaRPr lang="en-US" sz="110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150fC</a:t>
                      </a:r>
                      <a:endParaRPr lang="en-US" sz="110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Noise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+mj-lt"/>
                        </a:rPr>
                        <a:t>~500e- @ 3.0X</a:t>
                      </a:r>
                      <a:r>
                        <a:rPr lang="en-US" sz="1100" baseline="0">
                          <a:latin typeface="+mj-lt"/>
                        </a:rPr>
                        <a:t> and</a:t>
                      </a:r>
                      <a:r>
                        <a:rPr lang="en-US" sz="1100">
                          <a:latin typeface="+mj-lt"/>
                        </a:rPr>
                        <a:t> 1.2us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+mj-lt"/>
                        </a:rPr>
                        <a:t>~200e- @ 3.0X</a:t>
                      </a:r>
                      <a:r>
                        <a:rPr lang="en-US" sz="1100" baseline="0">
                          <a:latin typeface="+mj-lt"/>
                        </a:rPr>
                        <a:t> and</a:t>
                      </a:r>
                      <a:r>
                        <a:rPr lang="en-US" sz="1100">
                          <a:latin typeface="+mj-lt"/>
                        </a:rPr>
                        <a:t> 1.2us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Resolution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12 bit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12 bit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INL and DNL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±1LSB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±1LSB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Sampling frequency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2MSPS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2MSPS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Temperature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latin typeface="+mj-lt"/>
                        </a:rPr>
                        <a:t> 87</a:t>
                      </a:r>
                      <a:r>
                        <a:rPr lang="en-US" sz="1100">
                          <a:latin typeface="+mj-lt"/>
                        </a:rPr>
                        <a:t>K  (-186</a:t>
                      </a:r>
                      <a:r>
                        <a:rPr lang="en-US" sz="1100" b="0">
                          <a:latin typeface="+mj-lt"/>
                        </a:rPr>
                        <a:t>º</a:t>
                      </a:r>
                      <a:r>
                        <a:rPr lang="en-US" sz="1100">
                          <a:latin typeface="+mj-lt"/>
                        </a:rPr>
                        <a:t>C)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160</a:t>
                      </a:r>
                      <a:r>
                        <a:rPr lang="en-US" sz="1100" dirty="0">
                          <a:latin typeface="+mj-lt"/>
                        </a:rPr>
                        <a:t>K  (-113</a:t>
                      </a:r>
                      <a:r>
                        <a:rPr lang="en-US" sz="1100" b="0" dirty="0">
                          <a:latin typeface="+mj-lt"/>
                        </a:rPr>
                        <a:t>º</a:t>
                      </a:r>
                      <a:r>
                        <a:rPr lang="en-US" sz="1100" dirty="0">
                          <a:latin typeface="+mj-lt"/>
                        </a:rPr>
                        <a:t>C)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823263" y="4738690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9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66146E-3688-4EB8-A09B-EDEEF7C327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C1334D-EC79-4715-9786-92611178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Compton Event Reconstruction</a:t>
            </a:r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774A2343-FFA8-4ECC-98CB-233AFEE8872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4120" y="681990"/>
            <a:ext cx="9068515" cy="4480560"/>
          </a:xfrm>
        </p:spPr>
      </p:pic>
    </p:spTree>
    <p:extLst>
      <p:ext uri="{BB962C8B-B14F-4D97-AF65-F5344CB8AC3E}">
        <p14:creationId xmlns:p14="http://schemas.microsoft.com/office/powerpoint/2010/main" val="799763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A2C28F-513C-4CFC-90DF-70D9B9C2E4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4738688"/>
            <a:ext cx="318932" cy="40481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BD36294-2849-48A8-8531-5354CF3095D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0815A8DB-A8D3-4060-9411-B32D69348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9050"/>
            <a:ext cx="8103570" cy="564775"/>
          </a:xfrm>
        </p:spPr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GammaTPC</a:t>
            </a:r>
            <a:r>
              <a:rPr lang="en-US" dirty="0">
                <a:latin typeface="Arial"/>
                <a:cs typeface="Arial"/>
              </a:rPr>
              <a:t>: A New </a:t>
            </a:r>
            <a:r>
              <a:rPr lang="en-US" dirty="0" err="1">
                <a:latin typeface="Arial"/>
                <a:cs typeface="Arial"/>
              </a:rPr>
              <a:t>LAr</a:t>
            </a:r>
            <a:r>
              <a:rPr lang="en-US" dirty="0">
                <a:latin typeface="Arial"/>
                <a:cs typeface="Arial"/>
              </a:rPr>
              <a:t> MeV Gamma Ray Instrument</a:t>
            </a:r>
            <a:endParaRPr lang="en-US" dirty="0"/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44E3F7C9-F76D-490C-9A26-E4F42ECD77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0" y="3968889"/>
            <a:ext cx="8839200" cy="1087316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 marL="342900" indent="-342900">
              <a:buChar char="•"/>
            </a:pPr>
            <a:r>
              <a:rPr lang="en-US" dirty="0">
                <a:latin typeface="Arial"/>
                <a:cs typeface="Arial"/>
              </a:rPr>
              <a:t>Segmented TPCs in ~40 cm thick carbon fiber shell, </a:t>
            </a:r>
            <a:r>
              <a:rPr lang="en-US" dirty="0" err="1">
                <a:latin typeface="Arial"/>
                <a:cs typeface="Arial"/>
              </a:rPr>
              <a:t>LAr</a:t>
            </a:r>
            <a:r>
              <a:rPr lang="en-US" dirty="0">
                <a:latin typeface="Arial"/>
                <a:cs typeface="Arial"/>
              </a:rPr>
              <a:t> at ~120 K /12 bar</a:t>
            </a:r>
            <a:endParaRPr lang="en-US" dirty="0"/>
          </a:p>
          <a:p>
            <a:pPr marL="342900" indent="-342900">
              <a:buChar char="•"/>
            </a:pPr>
            <a:r>
              <a:rPr lang="en-US" dirty="0">
                <a:latin typeface="Arial"/>
                <a:cs typeface="Arial"/>
              </a:rPr>
              <a:t>10 m</a:t>
            </a:r>
            <a:r>
              <a:rPr lang="en-US" baseline="30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,  ~4 ton configuration shown.</a:t>
            </a:r>
            <a:endParaRPr lang="en-US" dirty="0"/>
          </a:p>
          <a:p>
            <a:pPr marL="342900" indent="-342900">
              <a:buChar char="•"/>
            </a:pPr>
            <a:r>
              <a:rPr lang="en-US" dirty="0">
                <a:latin typeface="Arial"/>
                <a:cs typeface="Arial"/>
              </a:rPr>
              <a:t>Launch with Falcon 9 cheap: target </a:t>
            </a:r>
            <a:r>
              <a:rPr lang="en-US" dirty="0" err="1">
                <a:latin typeface="Arial"/>
                <a:cs typeface="Arial"/>
              </a:rPr>
              <a:t>Midex</a:t>
            </a:r>
            <a:r>
              <a:rPr lang="en-US" dirty="0">
                <a:latin typeface="Arial"/>
                <a:cs typeface="Arial"/>
              </a:rPr>
              <a:t> mission</a:t>
            </a:r>
            <a:endParaRPr lang="en-US" dirty="0"/>
          </a:p>
          <a:p>
            <a:pPr lvl="1" indent="-223520"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11" descr="Diagram&#10;&#10;Description automatically generated">
            <a:extLst>
              <a:ext uri="{FF2B5EF4-FFF2-40B4-BE49-F238E27FC236}">
                <a16:creationId xmlns:a16="http://schemas.microsoft.com/office/drawing/2014/main" id="{32178FE5-F0FA-42ED-ABC2-64ABEBA6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07" y="725704"/>
            <a:ext cx="8827992" cy="31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F81528-047F-4143-BE4B-A154EC841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1828E0-98E5-43CD-9035-4457873A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Tremendous Potential</a:t>
            </a:r>
            <a:endParaRPr lang="en-US" sz="2800" dirty="0"/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E10CA3EE-5AE4-4B57-AE66-D2EC5069343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1994" t="9483" r="1074" b="3879"/>
          <a:stretch/>
        </p:blipFill>
        <p:spPr>
          <a:xfrm>
            <a:off x="228269" y="737704"/>
            <a:ext cx="8499554" cy="270316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FD3D46-6B20-42D2-8A31-1A8EC7F50152}"/>
              </a:ext>
            </a:extLst>
          </p:cNvPr>
          <p:cNvSpPr txBox="1"/>
          <p:nvPr/>
        </p:nvSpPr>
        <p:spPr>
          <a:xfrm>
            <a:off x="134471" y="3539938"/>
            <a:ext cx="62797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dirty="0"/>
              <a:t>Compare to AMEGO-X (Midex proposal)</a:t>
            </a:r>
          </a:p>
          <a:p>
            <a:pPr marL="742950" lvl="1" indent="-285750">
              <a:buClr>
                <a:schemeClr val="bg2"/>
              </a:buClr>
              <a:buFont typeface="Arial"/>
              <a:buChar char="•"/>
            </a:pPr>
            <a:r>
              <a:rPr lang="en-US" dirty="0"/>
              <a:t>Si strips + </a:t>
            </a:r>
            <a:r>
              <a:rPr lang="en-US" dirty="0" err="1"/>
              <a:t>CsI</a:t>
            </a:r>
            <a:endParaRPr lang="en-US" dirty="0"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dirty="0"/>
              <a:t>Large effective area, a raw measure of collecting power</a:t>
            </a: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dirty="0"/>
              <a:t>Good pointing, energy resolution</a:t>
            </a:r>
          </a:p>
        </p:txBody>
      </p:sp>
      <p:pic>
        <p:nvPicPr>
          <p:cNvPr id="13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98913F49-7187-40CD-9096-D396A9082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163" y="3910282"/>
            <a:ext cx="1324536" cy="1061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031539-CEB1-49E2-9911-A7880EC97342}"/>
              </a:ext>
            </a:extLst>
          </p:cNvPr>
          <p:cNvSpPr txBox="1"/>
          <p:nvPr/>
        </p:nvSpPr>
        <p:spPr>
          <a:xfrm>
            <a:off x="7557246" y="3587002"/>
            <a:ext cx="15464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+mn-lt"/>
                <a:cs typeface="+mn-lt"/>
              </a:rPr>
              <a:t>AMEGO - proposed Probe-class mission</a:t>
            </a:r>
            <a:endParaRPr lang="en-US" sz="1200" dirty="0"/>
          </a:p>
          <a:p>
            <a:pPr algn="l"/>
            <a:endParaRPr lang="en-US" sz="1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109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A67154-9521-4877-80B4-3BB47B2112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B965A2-C164-42C5-95BB-ECCE0B0EC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DSCR: Dual Scale Charge Readout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EA9A6-58F1-4477-80B3-AF12DFB9E293}"/>
              </a:ext>
            </a:extLst>
          </p:cNvPr>
          <p:cNvSpPr txBox="1"/>
          <p:nvPr/>
        </p:nvSpPr>
        <p:spPr>
          <a:xfrm>
            <a:off x="118177" y="3736021"/>
            <a:ext cx="910814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A4001D"/>
              </a:buClr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New architecture solves two problems:  power, and charge loss due to diffusion</a:t>
            </a:r>
          </a:p>
          <a:p>
            <a:pPr marL="742950" lvl="1" indent="-285750">
              <a:buClr>
                <a:srgbClr val="A4001D"/>
              </a:buClr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cm-pitch coarse grid, followed by sub-mm pixels</a:t>
            </a:r>
            <a:endParaRPr lang="en-US">
              <a:cs typeface="Arial"/>
            </a:endParaRPr>
          </a:p>
          <a:p>
            <a:pPr marL="742950" lvl="1" indent="-285750">
              <a:buClr>
                <a:srgbClr val="A4001D"/>
              </a:buClr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Coarse grid provides integral energy and trigger for pixels</a:t>
            </a:r>
          </a:p>
          <a:p>
            <a:pPr marL="285750" indent="-285750">
              <a:buClr>
                <a:srgbClr val="A4001D"/>
              </a:buClr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Switched Power Pixel ASIC - SPPA</a:t>
            </a:r>
            <a:endParaRPr lang="en-US">
              <a:cs typeface="Arial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0B19319B-1A0E-466E-93A5-805EA4A3A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466" y="619939"/>
            <a:ext cx="3471263" cy="3177109"/>
          </a:xfrm>
          <a:prstGeom prst="rect">
            <a:avLst/>
          </a:prstGeom>
        </p:spPr>
      </p:pic>
      <p:pic>
        <p:nvPicPr>
          <p:cNvPr id="7" name="Picture 9" descr="Diagram&#10;&#10;Description automatically generated">
            <a:extLst>
              <a:ext uri="{FF2B5EF4-FFF2-40B4-BE49-F238E27FC236}">
                <a16:creationId xmlns:a16="http://schemas.microsoft.com/office/drawing/2014/main" id="{B95B4F1C-41FD-408D-B520-36462612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656974"/>
            <a:ext cx="3076575" cy="30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1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C59B22-1885-46B1-921A-76DDC2A29D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56E891-C5B1-4942-9AE5-A7520B77A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Electron Tracks are Well Measured</a:t>
            </a:r>
            <a:endParaRPr lang="en-US" sz="2800" dirty="0"/>
          </a:p>
        </p:txBody>
      </p:sp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8CA30A6-2B80-4934-B2A4-38BB2212E68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47143" y="841120"/>
            <a:ext cx="7970351" cy="27081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96D88-E178-4817-B272-92A7129E3833}"/>
              </a:ext>
            </a:extLst>
          </p:cNvPr>
          <p:cNvSpPr txBox="1"/>
          <p:nvPr/>
        </p:nvSpPr>
        <p:spPr>
          <a:xfrm>
            <a:off x="-1065" y="3854010"/>
            <a:ext cx="643220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chemeClr val="bg2"/>
              </a:buClr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ML</a:t>
            </a:r>
            <a:r>
              <a:rPr lang="en-US" dirty="0">
                <a:cs typeface="Arial"/>
              </a:rPr>
              <a:t> t</a:t>
            </a:r>
            <a:r>
              <a:rPr lang="en-US" dirty="0">
                <a:ea typeface="+mn-lt"/>
                <a:cs typeface="+mn-lt"/>
              </a:rPr>
              <a:t>o find head of track, and initial direction</a:t>
            </a:r>
            <a:endParaRPr lang="en-US"/>
          </a:p>
          <a:p>
            <a:pPr marL="285750" indent="-285750">
              <a:buClr>
                <a:schemeClr val="bg2"/>
              </a:buClr>
              <a:buFont typeface="Arial,Sans-Serif"/>
              <a:buChar char="•"/>
            </a:pPr>
            <a:r>
              <a:rPr lang="en-US" dirty="0">
                <a:cs typeface="Arial"/>
              </a:rPr>
              <a:t>Position resolution better than with 500 µm pitch Si strip</a:t>
            </a:r>
            <a:endParaRPr lang="en-US" dirty="0"/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dirty="0"/>
              <a:t>Initial direction likely exceeds all existing technologies</a:t>
            </a:r>
            <a:br>
              <a:rPr lang="en-US" dirty="0"/>
            </a:br>
            <a:endParaRPr lang="en-US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11F132-6499-4E9F-95A0-5F7C6F473088}"/>
              </a:ext>
            </a:extLst>
          </p:cNvPr>
          <p:cNvSpPr txBox="1"/>
          <p:nvPr/>
        </p:nvSpPr>
        <p:spPr>
          <a:xfrm>
            <a:off x="1151626" y="57473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Track head location error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B4EF9-1E98-4E92-ADDF-97BDDEFF733E}"/>
              </a:ext>
            </a:extLst>
          </p:cNvPr>
          <p:cNvSpPr txBox="1"/>
          <p:nvPr/>
        </p:nvSpPr>
        <p:spPr>
          <a:xfrm>
            <a:off x="5524139" y="5747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Initial track direction</a:t>
            </a:r>
            <a:endParaRPr lang="en-US" dirty="0"/>
          </a:p>
        </p:txBody>
      </p:sp>
      <p:pic>
        <p:nvPicPr>
          <p:cNvPr id="8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D5699A39-18C6-4362-8636-C006BD458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38" y="3546476"/>
            <a:ext cx="1756554" cy="15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8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7822-7D33-4CE3-B445-5B562294C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55FF64-F509-4B26-9D59-3F6F0364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671129" cy="545591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DUNE SN and Other Applications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702FB-93DB-4F13-9B6D-7EAD5EEDB5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7638" y="842201"/>
            <a:ext cx="4083957" cy="3804973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Calibration of MeV galactic supernova neutrinos in DUNE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742950" lvl="1" indent="-285750">
              <a:buSzPct val="120000"/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SzPct val="120000"/>
              <a:buFont typeface="Arial"/>
              <a:buChar char="•"/>
            </a:pPr>
            <a:r>
              <a:rPr lang="en-US" i="1" dirty="0" err="1">
                <a:latin typeface="Arial"/>
                <a:cs typeface="Arial"/>
              </a:rPr>
              <a:t>ßß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decay track imaging in </a:t>
            </a:r>
            <a:r>
              <a:rPr lang="en-US" dirty="0" err="1">
                <a:latin typeface="Arial"/>
                <a:cs typeface="Arial"/>
              </a:rPr>
              <a:t>LXe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SzPct val="120000"/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Medical imaging </a:t>
            </a:r>
          </a:p>
          <a:p>
            <a:pPr marL="285750" indent="-285750">
              <a:buSzPct val="120000"/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Nuclear monitoring</a:t>
            </a:r>
          </a:p>
          <a:p>
            <a:pPr marL="285750" indent="-285750">
              <a:buSzPct val="120000"/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Precision MeV physics? </a:t>
            </a:r>
          </a:p>
          <a:p>
            <a:endParaRPr lang="en-US" dirty="0"/>
          </a:p>
        </p:txBody>
      </p:sp>
      <p:pic>
        <p:nvPicPr>
          <p:cNvPr id="6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1A0231E2-0897-4A14-A05A-0F1BB8A66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5" y="976200"/>
            <a:ext cx="4714875" cy="3534000"/>
          </a:xfrm>
          <a:prstGeom prst="rect">
            <a:avLst/>
          </a:prstGeom>
        </p:spPr>
      </p:pic>
      <p:pic>
        <p:nvPicPr>
          <p:cNvPr id="7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ADE70163-E75D-48A9-8055-CF1F988D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725101"/>
            <a:ext cx="3476625" cy="11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40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9A62ED-B80C-44E2-8268-281A679BDB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0DDB92-1AD4-448F-9681-8646FF19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Overall Program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34ED3-D53B-4160-A964-427ABB3F61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5578" y="900377"/>
            <a:ext cx="4876022" cy="3804973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Charge readout is first development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LNTF: charge integral, track reconstruction. Use CRYO ASIC</a:t>
            </a:r>
            <a:endParaRPr lang="en-US" sz="2000" dirty="0"/>
          </a:p>
          <a:p>
            <a:pPr marL="285750" indent="-285750">
              <a:buSzPct val="120000"/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Recent NASA (APRA) proposal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/>
              <a:t>Sims: E. Charles,  N. Di Lalla,  N. </a:t>
            </a:r>
            <a:r>
              <a:rPr lang="en-US" sz="1800" dirty="0" err="1"/>
              <a:t>Omodei</a:t>
            </a:r>
            <a:r>
              <a:rPr lang="en-US" sz="1800" dirty="0"/>
              <a:t>,  A. Mishra,  M. Buuck </a:t>
            </a:r>
          </a:p>
          <a:p>
            <a:pPr marL="285750" indent="-285750">
              <a:buSzPct val="120000"/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LDRD (Yun-Tse Tsai + TS): light collection for DUNE SN neutrino calibration </a:t>
            </a:r>
          </a:p>
          <a:p>
            <a:endParaRPr lang="en-US" sz="2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B34C850-3EBE-4A76-981A-5144EC5AB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420" y="700362"/>
            <a:ext cx="3046444" cy="41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570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hd_2019" id="{B7992EC4-9F20-449C-B056-2DBF01C21CC4}" vid="{DD0F5D4D-759F-4E20-AEE9-D4E95DBBFE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A5D1E8A042B94D91C48E49A63E3CD7" ma:contentTypeVersion="6" ma:contentTypeDescription="Create a new document." ma:contentTypeScope="" ma:versionID="a6b3e44ea41ea93cabc02e1dd86310e0">
  <xsd:schema xmlns:xsd="http://www.w3.org/2001/XMLSchema" xmlns:xs="http://www.w3.org/2001/XMLSchema" xmlns:p="http://schemas.microsoft.com/office/2006/metadata/properties" xmlns:ns2="20acdfda-9de8-449a-8632-43771535ac57" xmlns:ns3="09669804-55ce-492a-ba68-e7e1d8dcf0c0" targetNamespace="http://schemas.microsoft.com/office/2006/metadata/properties" ma:root="true" ma:fieldsID="a7e2a7e85c49e462a720becebd5facef" ns2:_="" ns3:_="">
    <xsd:import namespace="20acdfda-9de8-449a-8632-43771535ac57"/>
    <xsd:import namespace="09669804-55ce-492a-ba68-e7e1d8dcf0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cdfda-9de8-449a-8632-43771535ac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69804-55ce-492a-ba68-e7e1d8dcf0c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C4A220-2158-4F9D-AD98-5E13BC077399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20acdfda-9de8-449a-8632-43771535ac57"/>
    <ds:schemaRef ds:uri="http://www.w3.org/XML/1998/namespace"/>
    <ds:schemaRef ds:uri="http://purl.org/dc/dcmitype/"/>
    <ds:schemaRef ds:uri="http://purl.org/dc/terms/"/>
    <ds:schemaRef ds:uri="09669804-55ce-492a-ba68-e7e1d8dcf0c0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2396485-6FDC-41DB-8EDA-FA218DC1F5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acdfda-9de8-449a-8632-43771535ac57"/>
    <ds:schemaRef ds:uri="09669804-55ce-492a-ba68-e7e1d8dcf0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37C385-A9FA-44C7-9155-771785E819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1666</Words>
  <Application>Microsoft Office PowerPoint</Application>
  <PresentationFormat>On-screen Show (16:9)</PresentationFormat>
  <Paragraphs>358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Arial,Sans-Serif</vt:lpstr>
      <vt:lpstr>Calibri</vt:lpstr>
      <vt:lpstr>Calibri Light</vt:lpstr>
      <vt:lpstr>Wingdings</vt:lpstr>
      <vt:lpstr>Blank</vt:lpstr>
      <vt:lpstr>FPD-TID Detector RD Meeting</vt:lpstr>
      <vt:lpstr>Astrophysical MeV Gamma Rays</vt:lpstr>
      <vt:lpstr>Compton Event Reconstruction</vt:lpstr>
      <vt:lpstr>GammaTPC: A New LAr MeV Gamma Ray Instrument</vt:lpstr>
      <vt:lpstr>Tremendous Potential</vt:lpstr>
      <vt:lpstr>DSCR: Dual Scale Charge Readout</vt:lpstr>
      <vt:lpstr>Electron Tracks are Well Measured</vt:lpstr>
      <vt:lpstr>DUNE SN and Other Applications</vt:lpstr>
      <vt:lpstr>Overall Program</vt:lpstr>
      <vt:lpstr>Initial SPPA Requirements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</vt:lpstr>
      <vt:lpstr>Comparison of CRYO Specifications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FPD-TID Detector RD Meeting</dc:title>
  <dc:creator/>
  <cp:lastModifiedBy/>
  <cp:revision>48</cp:revision>
  <cp:lastPrinted>2018-12-07T23:44:51Z</cp:lastPrinted>
  <dcterms:created xsi:type="dcterms:W3CDTF">2012-06-11T23:48:53Z</dcterms:created>
  <dcterms:modified xsi:type="dcterms:W3CDTF">2022-01-21T18:30:00Z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0x010100A0A5D1E8A042B94D91C48E49A63E3CD7</vt:lpwstr>
  </property>
</Properties>
</file>