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cc8067ff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ccc8067ff7_2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ccc8067ff7_2_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a50320aed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a50320ae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426da86b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4426da86b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426da86b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426da86b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426da86b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426da86b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426da86b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4426da86b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4426da86b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4426da86b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layer can be optimized, but not the overall computation graph… yet…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a1c8c5b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1a1c8c5b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4a50320aed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4a50320aed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85327e4d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85327e4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85327e4d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a1c8c5b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a1c8c5b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6670b3f5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6670b3f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a1c8c5bd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a1c8c5bd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a1c8c5bd9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a1c8c5bd9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a1c8c5b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a1c8c5b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440fcf8b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440fcf8b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426da86b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426da86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4371108"/>
            <a:ext cx="9144000" cy="772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9" y="-3596"/>
            <a:ext cx="9143245" cy="51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223" y="4566856"/>
            <a:ext cx="2302769" cy="6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557215" y="402433"/>
            <a:ext cx="8008937" cy="168473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577057" y="2730331"/>
            <a:ext cx="7989887" cy="16407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557215" y="2066260"/>
            <a:ext cx="8008937" cy="4769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953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b="0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056" y="4566855"/>
            <a:ext cx="2209800" cy="3241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1" y="1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57200" y="932688"/>
            <a:ext cx="8108950" cy="37991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ts val="2100"/>
              <a:buChar char="•"/>
              <a:defRPr/>
            </a:lvl1pPr>
            <a:lvl2pPr indent="-3683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 sz="2200"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1E32"/>
              </a:buClr>
              <a:buSzPts val="15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81E32"/>
              </a:buClr>
              <a:buSzPts val="1600"/>
              <a:buChar char="•"/>
              <a:defRPr sz="16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0" y="0"/>
            <a:ext cx="6858020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" y="616458"/>
            <a:ext cx="8685293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457200" y="932688"/>
            <a:ext cx="81090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9624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Char char="•"/>
              <a:defRPr sz="2200"/>
            </a:lvl2pPr>
            <a:lvl3pPr indent="-3810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Char char="-"/>
              <a:defRPr/>
            </a:lvl3pPr>
            <a:lvl4pPr indent="-36576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Char char="•"/>
              <a:defRPr sz="1800"/>
            </a:lvl4pPr>
            <a:lvl5pPr indent="-35052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Char char="-"/>
              <a:defRPr sz="16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1 Column">
  <p:cSld name="Text Slide - 1 Column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600075" y="832662"/>
            <a:ext cx="7915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Lato"/>
              <a:buChar char="•"/>
              <a:defRPr sz="15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655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type="title"/>
          </p:nvPr>
        </p:nvSpPr>
        <p:spPr>
          <a:xfrm>
            <a:off x="600075" y="200026"/>
            <a:ext cx="7915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49" name="Google Shape;149;p28"/>
          <p:cNvCxnSpPr/>
          <p:nvPr/>
        </p:nvCxnSpPr>
        <p:spPr>
          <a:xfrm>
            <a:off x="600075" y="695351"/>
            <a:ext cx="79152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8"/>
          <p:cNvSpPr txBox="1"/>
          <p:nvPr>
            <p:ph idx="2" type="body"/>
          </p:nvPr>
        </p:nvSpPr>
        <p:spPr>
          <a:xfrm>
            <a:off x="600075" y="1203801"/>
            <a:ext cx="79152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Lato"/>
              <a:buChar char="•"/>
              <a:defRPr>
                <a:solidFill>
                  <a:srgbClr val="3F3F3F"/>
                </a:solidFill>
              </a:defRPr>
            </a:lvl1pPr>
            <a:lvl2pPr indent="-31115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2pPr>
            <a:lvl3pPr indent="-31115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3pPr>
            <a:lvl4pPr indent="-3048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3F3F3F"/>
                </a:solidFill>
              </a:defRPr>
            </a:lvl4pPr>
            <a:lvl5pPr indent="-3048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3F3F3F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6457950" y="471211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8"/>
          <p:cNvSpPr txBox="1"/>
          <p:nvPr>
            <p:ph idx="11" type="ftr"/>
          </p:nvPr>
        </p:nvSpPr>
        <p:spPr>
          <a:xfrm>
            <a:off x="2164556" y="4712118"/>
            <a:ext cx="413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hyperlink" Target="https://pubmed.ncbi.nlm.nih.gov/?term=Jalalvand+A&amp;cauthor_id=34115598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15.jp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Relationship Id="rId5" Type="http://schemas.openxmlformats.org/officeDocument/2006/relationships/image" Target="../media/image5.pn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23.jp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142550" y="603550"/>
            <a:ext cx="66744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Edge Data Processing</a:t>
            </a:r>
            <a:endParaRPr sz="2700"/>
          </a:p>
        </p:txBody>
      </p:sp>
      <p:sp>
        <p:nvSpPr>
          <p:cNvPr id="159" name="Google Shape;159;p29"/>
          <p:cNvSpPr txBox="1"/>
          <p:nvPr/>
        </p:nvSpPr>
        <p:spPr>
          <a:xfrm>
            <a:off x="272250" y="2547925"/>
            <a:ext cx="5555700" cy="1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Ryan Herbst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TID Instrumentation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SLAC National Accelerator Laboratory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03</a:t>
            </a:r>
            <a:r>
              <a:rPr lang="en" sz="1100">
                <a:solidFill>
                  <a:srgbClr val="000000"/>
                </a:solidFill>
              </a:rPr>
              <a:t>/</a:t>
            </a:r>
            <a:r>
              <a:rPr lang="en" sz="1100"/>
              <a:t>13</a:t>
            </a:r>
            <a:r>
              <a:rPr lang="en" sz="1100">
                <a:solidFill>
                  <a:srgbClr val="000000"/>
                </a:solidFill>
              </a:rPr>
              <a:t>/202</a:t>
            </a:r>
            <a:r>
              <a:rPr lang="en" sz="1100"/>
              <a:t>3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724102" y="4993878"/>
            <a:ext cx="13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050" y="3044325"/>
            <a:ext cx="2278581" cy="16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8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Why Streaming &amp; pipelining?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237350" y="907150"/>
            <a:ext cx="8584800" cy="27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Certain layer types work better with streaming based upon their </a:t>
            </a:r>
            <a:r>
              <a:rPr b="1" lang="en" sz="1500">
                <a:solidFill>
                  <a:srgbClr val="000000"/>
                </a:solidFill>
              </a:rPr>
              <a:t>data flow</a:t>
            </a:r>
            <a:r>
              <a:rPr lang="en" sz="1500">
                <a:solidFill>
                  <a:srgbClr val="000000"/>
                </a:solidFill>
              </a:rPr>
              <a:t> model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Convolution (2D &amp; 3D) and pooling layers can process </a:t>
            </a:r>
            <a:r>
              <a:rPr b="1" lang="en" sz="1500">
                <a:solidFill>
                  <a:srgbClr val="000000"/>
                </a:solidFill>
              </a:rPr>
              <a:t>data as it arrives</a:t>
            </a:r>
            <a:endParaRPr b="1"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b="1" lang="en" sz="1500">
                <a:solidFill>
                  <a:srgbClr val="000000"/>
                </a:solidFill>
              </a:rPr>
              <a:t>Partial data</a:t>
            </a:r>
            <a:r>
              <a:rPr lang="en" sz="1500">
                <a:solidFill>
                  <a:srgbClr val="000000"/>
                </a:solidFill>
              </a:rPr>
              <a:t> is ready as each region of the layer completes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/>
              <a:t>Pass to next layer can begin </a:t>
            </a:r>
            <a:r>
              <a:rPr lang="en" sz="1500">
                <a:solidFill>
                  <a:srgbClr val="000000"/>
                </a:solidFill>
              </a:rPr>
              <a:t>w</a:t>
            </a:r>
            <a:r>
              <a:rPr lang="en" sz="1500">
                <a:solidFill>
                  <a:srgbClr val="000000"/>
                </a:solidFill>
              </a:rPr>
              <a:t>hen indices reach roughly ½ the kernel dimensions</a:t>
            </a: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Other layers such as </a:t>
            </a:r>
            <a:r>
              <a:rPr b="1" lang="en" sz="1500">
                <a:solidFill>
                  <a:srgbClr val="000000"/>
                </a:solidFill>
              </a:rPr>
              <a:t>Dense fully connected</a:t>
            </a:r>
            <a:r>
              <a:rPr lang="en" sz="1500">
                <a:solidFill>
                  <a:srgbClr val="000000"/>
                </a:solidFill>
              </a:rPr>
              <a:t> need all of the input data to have arrived before output can begin… this suffers a </a:t>
            </a:r>
            <a:r>
              <a:rPr b="1" lang="en" sz="1500">
                <a:solidFill>
                  <a:srgbClr val="000000"/>
                </a:solidFill>
              </a:rPr>
              <a:t>high latency penalty</a:t>
            </a:r>
            <a:endParaRPr b="1"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Idea is to trade off overall latency vs resources usage while </a:t>
            </a:r>
            <a:r>
              <a:rPr lang="en" sz="1500">
                <a:solidFill>
                  <a:srgbClr val="000000"/>
                </a:solidFill>
              </a:rPr>
              <a:t>maintaining</a:t>
            </a:r>
            <a:r>
              <a:rPr lang="en" sz="1500">
                <a:solidFill>
                  <a:srgbClr val="000000"/>
                </a:solidFill>
              </a:rPr>
              <a:t> high rate throughput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625" y="3044325"/>
            <a:ext cx="2278581" cy="16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75" y="3044325"/>
            <a:ext cx="2926476" cy="204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38"/>
          <p:cNvCxnSpPr>
            <a:endCxn id="274" idx="3"/>
          </p:cNvCxnSpPr>
          <p:nvPr/>
        </p:nvCxnSpPr>
        <p:spPr>
          <a:xfrm flipH="1">
            <a:off x="3428551" y="3859862"/>
            <a:ext cx="517200" cy="2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38"/>
          <p:cNvSpPr txBox="1"/>
          <p:nvPr/>
        </p:nvSpPr>
        <p:spPr>
          <a:xfrm>
            <a:off x="3428550" y="3198200"/>
            <a:ext cx="148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Data can be passed to next layer as each pixel is computed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9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SNL Usage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313550" y="955174"/>
            <a:ext cx="8539200" cy="37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User defines layers using a </a:t>
            </a:r>
            <a:r>
              <a:rPr b="1" lang="en" sz="1400"/>
              <a:t>collection of C++ templates</a:t>
            </a:r>
            <a:r>
              <a:rPr lang="en" sz="1400"/>
              <a:t> that define each layer type and the associated activator for each layer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Current layer types: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Conv2D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MaxPooling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AveragePooling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Dense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Reservoir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Current activators: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LeakyRelu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Relu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layer interface matches closely to the Keras model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user to use </a:t>
            </a:r>
            <a:r>
              <a:rPr b="1" lang="en" sz="1400"/>
              <a:t>Keras </a:t>
            </a:r>
            <a:r>
              <a:rPr b="1" lang="en" sz="1400"/>
              <a:t>documentation</a:t>
            </a:r>
            <a:r>
              <a:rPr b="1" lang="en" sz="1400"/>
              <a:t> as a reference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Additional configurations are required to control the </a:t>
            </a:r>
            <a:r>
              <a:rPr b="1" lang="en" sz="1400"/>
              <a:t>FPGA specific configurations</a:t>
            </a:r>
            <a:endParaRPr b="1" sz="1400"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625" y="1622300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40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Example Use: BES Network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800" y="2643125"/>
            <a:ext cx="4579348" cy="24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0"/>
          <p:cNvSpPr txBox="1"/>
          <p:nvPr>
            <p:ph idx="1" type="body"/>
          </p:nvPr>
        </p:nvSpPr>
        <p:spPr>
          <a:xfrm>
            <a:off x="313550" y="1110025"/>
            <a:ext cx="3641700" cy="354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Initial example of a </a:t>
            </a:r>
            <a:r>
              <a:rPr b="1" lang="en" sz="1500"/>
              <a:t>small fully connected network</a:t>
            </a:r>
            <a:r>
              <a:rPr lang="en" sz="1500"/>
              <a:t> implemented as if a CNN (Dave Smith U. Wisc.)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Beam Emission Spectroscopy (BES) for tokamak </a:t>
            </a:r>
            <a:r>
              <a:rPr b="1" lang="en" sz="1500"/>
              <a:t>disruption event identification</a:t>
            </a:r>
            <a:r>
              <a:rPr lang="en" sz="1500"/>
              <a:t> (Edge Localized Mode - ELM)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Developed with intention of </a:t>
            </a:r>
            <a:r>
              <a:rPr b="1" lang="en" sz="1500"/>
              <a:t>forecasting ELMs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The BES network consists of the following layers: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MaxPool2D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Dense with LeakyReLU activator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475" y="901200"/>
            <a:ext cx="1883925" cy="20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41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Use: Reservoir Networks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1"/>
          <p:cNvSpPr txBox="1"/>
          <p:nvPr>
            <p:ph idx="1" type="body"/>
          </p:nvPr>
        </p:nvSpPr>
        <p:spPr>
          <a:xfrm>
            <a:off x="224950" y="881025"/>
            <a:ext cx="8238900" cy="37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A Reservoir network consists of a deep pool of recurrently connected neural nodes which take state from both the input and neighbor nodes on each computation cycle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Input and internal weights and biases are assigned randomly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Only output values apply weights and biases to data from each internal node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Pros for FPGA deployment: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Less trainable parameters</a:t>
            </a:r>
            <a:r>
              <a:rPr lang="en" sz="1400"/>
              <a:t> to download to the FPGA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Internal </a:t>
            </a:r>
            <a:r>
              <a:rPr b="1" lang="en" sz="1400"/>
              <a:t>connections do not change</a:t>
            </a:r>
            <a:r>
              <a:rPr lang="en" sz="1400"/>
              <a:t> with each training and so can be pruned and optimized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 for FPGA deployment: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Very large set of node interconnections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have successfully deployed an example network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 Reservoir layers with a large vector: </a:t>
            </a:r>
            <a:r>
              <a:rPr b="1" lang="en" sz="1400"/>
              <a:t>~1000 nodes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Results in </a:t>
            </a:r>
            <a:r>
              <a:rPr b="1" lang="en" sz="1400"/>
              <a:t>large usage of DSPs</a:t>
            </a:r>
            <a:r>
              <a:rPr lang="en" sz="1400"/>
              <a:t> and memory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Requires a </a:t>
            </a:r>
            <a:r>
              <a:rPr b="1" lang="en" sz="1400"/>
              <a:t>very large FPGA</a:t>
            </a:r>
            <a:r>
              <a:rPr lang="en" sz="1400"/>
              <a:t> to implement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High latency</a:t>
            </a:r>
            <a:r>
              <a:rPr lang="en" sz="1400"/>
              <a:t> in the 100uS - 10mSec range</a:t>
            </a:r>
            <a:endParaRPr sz="1400"/>
          </a:p>
        </p:txBody>
      </p:sp>
      <p:pic>
        <p:nvPicPr>
          <p:cNvPr id="301" name="Google Shape;3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725" y="2804600"/>
            <a:ext cx="4126225" cy="17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/>
        </p:nvSpPr>
        <p:spPr>
          <a:xfrm>
            <a:off x="4734650" y="4459250"/>
            <a:ext cx="412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Azarakhsh Jalalvand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Real-Time and Adaptive Reservoir Computing With Application to Profile Prediction in Fusion Plasma” IEEE Trans Neural Netw Learn Syst. </a:t>
            </a:r>
            <a:r>
              <a:rPr b="1"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(6) :630-2641 (2022)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42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Use: Transformer Networks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2"/>
          <p:cNvSpPr txBox="1"/>
          <p:nvPr>
            <p:ph idx="1" type="body"/>
          </p:nvPr>
        </p:nvSpPr>
        <p:spPr>
          <a:xfrm>
            <a:off x="198325" y="1195450"/>
            <a:ext cx="5681400" cy="372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400"/>
              <a:t>Transformer networks</a:t>
            </a:r>
            <a:endParaRPr sz="14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400"/>
              <a:t>Conceptually similar to </a:t>
            </a:r>
            <a:r>
              <a:rPr b="1" lang="en" sz="1400"/>
              <a:t>Reservoir</a:t>
            </a:r>
            <a:r>
              <a:rPr lang="en" sz="1400"/>
              <a:t> networks</a:t>
            </a:r>
            <a:endParaRPr sz="14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400"/>
              <a:t>T</a:t>
            </a:r>
            <a:r>
              <a:rPr lang="en" sz="1400"/>
              <a:t>argeted</a:t>
            </a:r>
            <a:r>
              <a:rPr lang="en" sz="1400"/>
              <a:t> toward using </a:t>
            </a:r>
            <a:r>
              <a:rPr b="1" lang="en" sz="1400"/>
              <a:t>less FPGA resources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Trainable parameters are </a:t>
            </a:r>
            <a:r>
              <a:rPr b="1" lang="en" sz="1400"/>
              <a:t>contained</a:t>
            </a:r>
            <a:r>
              <a:rPr lang="en" sz="1400"/>
              <a:t> in the dense feed forward blocks (looking into Hopfield networks to replace attention)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Remaining interconnects and static parameters </a:t>
            </a:r>
            <a:r>
              <a:rPr lang="en" sz="1400"/>
              <a:t>require</a:t>
            </a:r>
            <a:r>
              <a:rPr lang="en" sz="1400"/>
              <a:t> </a:t>
            </a:r>
            <a:r>
              <a:rPr b="1" lang="en" sz="1400"/>
              <a:t>new interconnect types in SNL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Our current focus is to adapt SNL to support the deployment of these network types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Domain scientists and FPGA designers</a:t>
            </a:r>
            <a:r>
              <a:rPr lang="en" sz="1400"/>
              <a:t> must work closely together to optimize design for FPGA deployment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Current workflows and models are very software oriented and should leverage the </a:t>
            </a:r>
            <a:r>
              <a:rPr b="1" lang="en" sz="1400"/>
              <a:t>huge potential for FPGA specific enhancements</a:t>
            </a:r>
            <a:endParaRPr b="1" sz="1400"/>
          </a:p>
        </p:txBody>
      </p:sp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 b="5114" l="6104" r="12282" t="0"/>
          <a:stretch/>
        </p:blipFill>
        <p:spPr>
          <a:xfrm>
            <a:off x="6422625" y="1066100"/>
            <a:ext cx="2556551" cy="36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098" y="3531050"/>
            <a:ext cx="2218100" cy="13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3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SNL Limitations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3"/>
          <p:cNvSpPr txBox="1"/>
          <p:nvPr>
            <p:ph idx="1" type="body"/>
          </p:nvPr>
        </p:nvSpPr>
        <p:spPr>
          <a:xfrm>
            <a:off x="99575" y="906475"/>
            <a:ext cx="7949100" cy="407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/>
              <a:t>The user must be aware of some limitations when making use of the SNL framework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SNL is </a:t>
            </a:r>
            <a:r>
              <a:rPr b="1" lang="en" sz="1700"/>
              <a:t>not a finished, polished product</a:t>
            </a:r>
            <a:r>
              <a:rPr lang="en" sz="1700"/>
              <a:t>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are </a:t>
            </a:r>
            <a:r>
              <a:rPr b="1" lang="en" sz="1700"/>
              <a:t>continuously</a:t>
            </a:r>
            <a:r>
              <a:rPr b="1" lang="en" sz="1700"/>
              <a:t> developing</a:t>
            </a:r>
            <a:r>
              <a:rPr lang="en" sz="1700"/>
              <a:t>, adding new features and improving the structures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Only a </a:t>
            </a:r>
            <a:r>
              <a:rPr b="1" lang="en" sz="1700"/>
              <a:t>subset</a:t>
            </a:r>
            <a:r>
              <a:rPr b="1" lang="en" sz="1700"/>
              <a:t> of the Keras</a:t>
            </a:r>
            <a:r>
              <a:rPr lang="en" sz="1700"/>
              <a:t> layers and activators are implemented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New layers can be added in a well defined but tedious process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Some layer types and </a:t>
            </a:r>
            <a:r>
              <a:rPr b="1" lang="en" sz="1700"/>
              <a:t>activators are not </a:t>
            </a:r>
            <a:r>
              <a:rPr b="1" lang="en" sz="1700"/>
              <a:t>consistent</a:t>
            </a:r>
            <a:r>
              <a:rPr lang="en" sz="1700"/>
              <a:t> with best FPGA </a:t>
            </a:r>
            <a:r>
              <a:rPr b="1" lang="en" sz="1700"/>
              <a:t>data flow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have </a:t>
            </a:r>
            <a:r>
              <a:rPr b="1" lang="en" sz="1700"/>
              <a:t>not yet implemented quantization</a:t>
            </a:r>
            <a:r>
              <a:rPr lang="en" sz="1700"/>
              <a:t> in the implementation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Future plans include this but need a clear understanding of overflow handling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End to end optimization of the layer structure is not implemented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We are looking to the </a:t>
            </a:r>
            <a:r>
              <a:rPr b="1" lang="en" sz="1700"/>
              <a:t>Xilinx SLX design flow</a:t>
            </a:r>
            <a:r>
              <a:rPr lang="en" sz="1700"/>
              <a:t> as a possible solution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are very interested in collaborators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HLS experience needed!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Experience with targeted </a:t>
            </a:r>
            <a:r>
              <a:rPr lang="en" sz="1700"/>
              <a:t>inference</a:t>
            </a:r>
            <a:r>
              <a:rPr lang="en" sz="1700"/>
              <a:t> networks (not Gpt3!)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4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Future Work &amp; Conclusions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495750" y="949000"/>
            <a:ext cx="8070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Continued development of SNL library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Looking for collaborators and HLS experts to assist in supporting more complex network structures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Continued development of HLS cores for edge DATA processing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Interest in approaches integrating custom front end ASICs with co-processing chiplets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(DreamChip, AI engines, FPGA dies, etc)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Interest in analog DSPs coupled with quantized digital AI engines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Accelerate the processing latency and footprint of DSPs in custom ASICs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Silicon Quantum Processors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Tiled detectors and where data can truly be processed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Calibration, baseline subtraction and geographic corrections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Also provide opportunities for AI deployment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Potential opportunity for FW based event building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Network attached FPGAs coordinating data delivery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Boundary data passing for edge ML processing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45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 txBox="1"/>
          <p:nvPr>
            <p:ph idx="1" type="body"/>
          </p:nvPr>
        </p:nvSpPr>
        <p:spPr>
          <a:xfrm>
            <a:off x="313550" y="940800"/>
            <a:ext cx="8539200" cy="39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Department of Energy, Office of Science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Office of Basic Energy Science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CookieBox detector: FWP 100498 (PI Coffee) “Enabling long wavelength Streaking for Attosecond X-ray Science”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/>
              <a:t>EdgeAI for CookieBox: FWP 100643 (PI Thayer) “Actionable Information from Sensor to Data Center”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rgbClr val="201F1E"/>
                </a:solidFill>
                <a:highlight>
                  <a:schemeClr val="lt1"/>
                </a:highlight>
              </a:rPr>
              <a:t>DOE High Energy Physics Detector R&amp;D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Office of Fusion Energy Science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EdgeAI for Fusion Control: FWP 100636 (PIs Koleman, Coffee, Smith, Boyer, Schneider) “Machine Learning for Real-time Fusion Plasma Behavior Prediction and Manipulation.”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SLAC-LCLS Program Development (PI Kling) “LCLS Growth”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201F1E"/>
                </a:solidFill>
                <a:highlight>
                  <a:srgbClr val="FFFFFF"/>
                </a:highlight>
              </a:rPr>
              <a:t>SLAC TID LDRD 21-007 (PI Herbst) “Edge ML for acquisition and analysis of data generated by ultra high rate detectors”</a:t>
            </a:r>
            <a:endParaRPr sz="1500">
              <a:solidFill>
                <a:srgbClr val="201F1E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A4001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527050" y="946725"/>
            <a:ext cx="7776600" cy="3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Scientific </a:t>
            </a: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Motivation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Current Efforts For Edge Processing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FPGA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eFPGA in ASIC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Hardwired ASIC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DreamChip (Stanford Univ.)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SNL Framework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Future Thoughts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6610350" y="48434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451825" y="129096"/>
            <a:ext cx="8103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A4001D"/>
                </a:solidFill>
              </a:rPr>
              <a:t>Outline</a:t>
            </a:r>
            <a:endParaRPr b="1" sz="2500">
              <a:solidFill>
                <a:srgbClr val="A400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31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Scientific Motivation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62" y="1099124"/>
            <a:ext cx="4819837" cy="39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53625" y="988875"/>
            <a:ext cx="4072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Detectors developed for LCLS2 will generate data volumes many orders of magnitude greater than seen in LCLS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Pre-processing and data selection at the Edge will be 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tool in the overall data reduction effort at SLAC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While many groups are thinking about the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be deployed at the Edge, TID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Instrumentation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is working to provide the tools to deploy these engines in FPGAs and ASICs as close to the detector as possible.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required a close partnership between data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scientists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engineers to find the appropriate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for each stage of system data flow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2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FPGA Deployments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072" y="3394275"/>
            <a:ext cx="1749250" cy="12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3859325" y="4636150"/>
            <a:ext cx="202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Second Stage Processing In PCIE FPGAs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600" y="2992426"/>
            <a:ext cx="3199874" cy="171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6018275" y="4636150"/>
            <a:ext cx="264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Opportunity to couple RF processing &amp; AI in ACAP + RF (Xilinx Roadmap)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122950" y="816525"/>
            <a:ext cx="5953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SLAC is working on a general library to support AI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inference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deployment on FPGAs (SNL) as well developing HLS based data processing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Engines can be deployed close to the detector or at the edge of the Data Reduction Pipeline (DRP)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 detector FPGAs are the low hanging fruit for AI and edge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deployments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Of course to get closer to the data source, ASIC deployments will be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necessary…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See Lorenzo’s talk on SparkPix-rt (compression in ASIC)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6750" y="886257"/>
            <a:ext cx="2870949" cy="18816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7001013" y="2496025"/>
            <a:ext cx="149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Xilinx ACAP Core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90600" y="4805350"/>
            <a:ext cx="2643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Custom Detectors (ePix Family)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32"/>
          <p:cNvCxnSpPr/>
          <p:nvPr/>
        </p:nvCxnSpPr>
        <p:spPr>
          <a:xfrm flipH="1" rot="10800000">
            <a:off x="1927150" y="4394038"/>
            <a:ext cx="2019000" cy="242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2"/>
          <p:cNvCxnSpPr/>
          <p:nvPr/>
        </p:nvCxnSpPr>
        <p:spPr>
          <a:xfrm>
            <a:off x="3172625" y="3509125"/>
            <a:ext cx="822900" cy="1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32"/>
          <p:cNvSpPr txBox="1"/>
          <p:nvPr/>
        </p:nvSpPr>
        <p:spPr>
          <a:xfrm>
            <a:off x="2174500" y="4158425"/>
            <a:ext cx="1434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24292F"/>
                </a:solidFill>
                <a:highlight>
                  <a:schemeClr val="lt1"/>
                </a:highlight>
              </a:rPr>
              <a:t>Commercial Cameras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629" y="3081300"/>
            <a:ext cx="1166984" cy="114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950" y="3326934"/>
            <a:ext cx="1490100" cy="1588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3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Automated data processing in ASIC/FPGA - FABulous</a:t>
            </a:r>
            <a:endParaRPr b="1" sz="23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128088" y="45385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244100" y="1034625"/>
            <a:ext cx="4645200" cy="3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2603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Goal is to move more data processing into the front-end ASIC devices</a:t>
            </a:r>
            <a:endParaRPr sz="1000"/>
          </a:p>
          <a:p>
            <a:pPr indent="-147320" lvl="1" marL="466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28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Often algorithms and data processing techniques must evolve which make ASIC deployment problematic</a:t>
            </a:r>
            <a:endParaRPr sz="1000"/>
          </a:p>
          <a:p>
            <a:pPr indent="-147320" lvl="1" marL="466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28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Custom ASICs need to support updatable data processing pipelines</a:t>
            </a:r>
            <a:endParaRPr sz="1000"/>
          </a:p>
          <a:p>
            <a:pPr indent="-260350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Several popular FPGA architectures are becoming 20+ years old</a:t>
            </a:r>
            <a:endParaRPr sz="1000"/>
          </a:p>
          <a:p>
            <a:pPr indent="-260350" lvl="1" marL="75247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28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Which means that original patents have expired</a:t>
            </a:r>
            <a:endParaRPr sz="1000"/>
          </a:p>
          <a:p>
            <a:pPr indent="-260350" lvl="1" marL="75247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28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Includes Spartan-3 and Virtex-II FPGAs from Xilinx</a:t>
            </a:r>
            <a:endParaRPr sz="1000"/>
          </a:p>
          <a:p>
            <a:pPr indent="-260350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 2021, University of Manchester has started an </a:t>
            </a:r>
            <a:r>
              <a:rPr b="1" lang="en" sz="1100">
                <a:solidFill>
                  <a:srgbClr val="ED7D31"/>
                </a:solidFill>
                <a:latin typeface="Lato"/>
                <a:ea typeface="Lato"/>
                <a:cs typeface="Lato"/>
                <a:sym typeface="Lato"/>
              </a:rPr>
              <a:t>open-source</a:t>
            </a: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project called FABulous</a:t>
            </a:r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0350" lvl="1" marL="75247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28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an Embedded FPGA (eFPGA) Framework</a:t>
            </a:r>
            <a:endParaRPr sz="1000"/>
          </a:p>
          <a:p>
            <a:pPr indent="-260350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Idea is that you put an “reconfigurable logic” in your ASIC design</a:t>
            </a:r>
            <a:endParaRPr sz="1000"/>
          </a:p>
          <a:p>
            <a:pPr indent="-260350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SLAC is experimenting with this approach to determine it feasibility for front end data processing, both classical and ML based</a:t>
            </a:r>
            <a:endParaRPr sz="13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576" y="1030263"/>
            <a:ext cx="3847075" cy="33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587" y="4538574"/>
            <a:ext cx="3011788" cy="31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4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FABulous - Highlights</a:t>
            </a:r>
            <a:endParaRPr b="1" sz="23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267249" y="888525"/>
            <a:ext cx="4354500" cy="3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Simple example eFPGA design to tryout the framework</a:t>
            </a:r>
            <a:endParaRPr sz="1100"/>
          </a:p>
          <a:p>
            <a:pPr indent="-209550" lvl="1" marL="55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B83A4B"/>
              </a:buClr>
              <a:buSzPts val="13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384 logic cells</a:t>
            </a:r>
            <a:endParaRPr sz="1100"/>
          </a:p>
          <a:p>
            <a:pPr indent="-209550" lvl="1" marL="55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B83A4B"/>
              </a:buClr>
              <a:buSzPts val="13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128 registers</a:t>
            </a:r>
            <a:endParaRPr sz="1100"/>
          </a:p>
          <a:p>
            <a:pPr indent="-209550" lvl="1" marL="55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B83A4B"/>
              </a:buClr>
              <a:buSzPts val="13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4 DSP slices</a:t>
            </a:r>
            <a:endParaRPr sz="1100"/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Submitted on TSMC 130nm MPW on May 15, 2022</a:t>
            </a:r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ASIC wire bonded to an FMC carrier and eFPGA bitstream loaded from a Xilinx development board</a:t>
            </a:r>
            <a:endParaRPr sz="1100"/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Testing started Aug 20, 2022</a:t>
            </a:r>
            <a:endParaRPr sz="1100"/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b="1" lang="en" sz="11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ASIC+eFPGA functionality demonstrated</a:t>
            </a:r>
            <a:endParaRPr sz="1100"/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FY2023 fabulous KA25 is doing 28nm tapeout in July 2023</a:t>
            </a:r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34950" lvl="1" marL="6858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Lato"/>
              <a:buChar char="•"/>
            </a:pP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Increases gate density and provides radiation tolerance</a:t>
            </a:r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955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Arial"/>
              <a:buChar char="•"/>
            </a:pPr>
            <a:r>
              <a:rPr b="1"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Goal:</a:t>
            </a:r>
            <a:r>
              <a:rPr lang="en"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get more familiar with the open-source framework and tools before implementing an eFPGA in a readout ASIC</a:t>
            </a:r>
            <a:endParaRPr sz="1100"/>
          </a:p>
          <a:p>
            <a:pPr indent="-133350" lvl="1" marL="355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B83A4B"/>
              </a:buClr>
              <a:buSzPts val="13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Also determine where SLAC can contribute to this effort</a:t>
            </a:r>
            <a:endParaRPr b="0" i="0" sz="11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15900" lvl="0" marL="215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83A4B"/>
              </a:buClr>
              <a:buSzPts val="1100"/>
              <a:buFont typeface="Lato"/>
              <a:buNone/>
            </a:pPr>
            <a:r>
              <a:t/>
            </a:r>
            <a:endParaRPr sz="11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5484019" y="4409744"/>
            <a:ext cx="2541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Outputs from eFPGA (16b counter) probed with oscilloscope</a:t>
            </a:r>
            <a:endParaRPr sz="1100"/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6088" y="3085586"/>
            <a:ext cx="1723889" cy="1272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34"/>
          <p:cNvGrpSpPr/>
          <p:nvPr/>
        </p:nvGrpSpPr>
        <p:grpSpPr>
          <a:xfrm>
            <a:off x="6873320" y="890657"/>
            <a:ext cx="1936845" cy="1608722"/>
            <a:chOff x="6534150" y="1187542"/>
            <a:chExt cx="2582460" cy="2144963"/>
          </a:xfrm>
        </p:grpSpPr>
        <p:pic>
          <p:nvPicPr>
            <p:cNvPr descr="A picture containing text, door&#10;&#10;Description automatically generated" id="217" name="Google Shape;21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34150" y="1187542"/>
              <a:ext cx="2189019" cy="21449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34"/>
            <p:cNvCxnSpPr/>
            <p:nvPr/>
          </p:nvCxnSpPr>
          <p:spPr>
            <a:xfrm rot="-5400000">
              <a:off x="7770222" y="2274405"/>
              <a:ext cx="21162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219" name="Google Shape;219;p34"/>
            <p:cNvSpPr txBox="1"/>
            <p:nvPr/>
          </p:nvSpPr>
          <p:spPr>
            <a:xfrm rot="-5400000">
              <a:off x="8695860" y="2105611"/>
              <a:ext cx="56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 mm</a:t>
              </a:r>
              <a:endParaRPr sz="1100"/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6580093" y="1264024"/>
              <a:ext cx="224100" cy="19722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6920752" y="1264024"/>
              <a:ext cx="1689900" cy="19722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4"/>
            <p:cNvSpPr txBox="1"/>
            <p:nvPr/>
          </p:nvSpPr>
          <p:spPr>
            <a:xfrm rot="5400000">
              <a:off x="6414684" y="2111656"/>
              <a:ext cx="561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highlight>
                    <a:srgbClr val="000000"/>
                  </a:highlight>
                  <a:latin typeface="Lato"/>
                  <a:ea typeface="Lato"/>
                  <a:cs typeface="Lato"/>
                  <a:sym typeface="Lato"/>
                </a:rPr>
                <a:t>GPIO</a:t>
              </a:r>
              <a:endParaRPr sz="1100"/>
            </a:p>
          </p:txBody>
        </p:sp>
        <p:sp>
          <p:nvSpPr>
            <p:cNvPr id="223" name="Google Shape;223;p34"/>
            <p:cNvSpPr txBox="1"/>
            <p:nvPr/>
          </p:nvSpPr>
          <p:spPr>
            <a:xfrm>
              <a:off x="7155190" y="2135914"/>
              <a:ext cx="1119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highlight>
                    <a:srgbClr val="000000"/>
                  </a:highlight>
                  <a:latin typeface="Lato"/>
                  <a:ea typeface="Lato"/>
                  <a:cs typeface="Lato"/>
                  <a:sym typeface="Lato"/>
                </a:rPr>
                <a:t>eFPGA Fabric</a:t>
              </a:r>
              <a:endParaRPr sz="1100"/>
            </a:p>
          </p:txBody>
        </p:sp>
      </p:grpSp>
      <p:sp>
        <p:nvSpPr>
          <p:cNvPr id="224" name="Google Shape;224;p34"/>
          <p:cNvSpPr txBox="1"/>
          <p:nvPr/>
        </p:nvSpPr>
        <p:spPr>
          <a:xfrm>
            <a:off x="6829919" y="2499379"/>
            <a:ext cx="1722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Floorplan of eFPGA fabric after Place&amp;Route</a:t>
            </a:r>
            <a:endParaRPr b="1" sz="11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2156" y="3085586"/>
            <a:ext cx="2343668" cy="1245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omputer chip&#10;&#10;Description automatically generated with low confidence" id="226" name="Google Shape;22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6088" y="865951"/>
            <a:ext cx="1722665" cy="165813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4737347" y="2499379"/>
            <a:ext cx="1722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Fabulous v1 ASIC</a:t>
            </a:r>
            <a:endParaRPr sz="1100"/>
          </a:p>
        </p:txBody>
      </p:sp>
      <p:sp>
        <p:nvSpPr>
          <p:cNvPr id="228" name="Google Shape;228;p34"/>
          <p:cNvSpPr/>
          <p:nvPr/>
        </p:nvSpPr>
        <p:spPr>
          <a:xfrm>
            <a:off x="5323040" y="1400175"/>
            <a:ext cx="510900" cy="5379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34"/>
          <p:cNvCxnSpPr/>
          <p:nvPr/>
        </p:nvCxnSpPr>
        <p:spPr>
          <a:xfrm flipH="1" rot="10800000">
            <a:off x="5834063" y="912075"/>
            <a:ext cx="1039200" cy="488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34"/>
          <p:cNvCxnSpPr/>
          <p:nvPr/>
        </p:nvCxnSpPr>
        <p:spPr>
          <a:xfrm>
            <a:off x="5825522" y="1929248"/>
            <a:ext cx="1056000" cy="4965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DreamChip (Stanford Univ.)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42550" l="32282" r="45478" t="37062"/>
          <a:stretch/>
        </p:blipFill>
        <p:spPr>
          <a:xfrm>
            <a:off x="5493725" y="1771725"/>
            <a:ext cx="3558802" cy="21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/>
        </p:nvSpPr>
        <p:spPr>
          <a:xfrm>
            <a:off x="-9500" y="796600"/>
            <a:ext cx="55233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Collaborative effort with Stanford’s Robust Systems Group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Partly funded through DOE-SC Microelectronics proposal (McIntyre, et all)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Goal is to develop 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optimize ASIC resources for 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targeted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envelope for AI &amp; classic data reduction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Allows for re-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synthesis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re-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targeting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of modified networks of 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structure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Output is a ASIC core along with a parameterized compiler (HLS based) for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synthesising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towards the custom ASIC core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Large models and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will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utilize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3D integration, optimized inter-chip communication &amp; low latency memory access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Input to the Stanford design flow will consist of a SLAC SNL based AI model currently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targeted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towards FPGAs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Optimized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alternative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direct HLS -&gt; ASIC design flow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5870350" y="3873075"/>
            <a:ext cx="301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DreamChip Development Flow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6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SLAC </a:t>
            </a: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Neural</a:t>
            </a: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Network Library (SNL) Go</a:t>
            </a: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als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313550" y="989900"/>
            <a:ext cx="8755500" cy="31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Provide a </a:t>
            </a:r>
            <a:r>
              <a:rPr b="1" lang="en" sz="1600"/>
              <a:t>set of libraries</a:t>
            </a:r>
            <a:r>
              <a:rPr lang="en" sz="1600"/>
              <a:t> to synthesize AI inference networks into FPGAs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Networks of a medium size,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10 - 20 layers</a:t>
            </a:r>
            <a:r>
              <a:rPr lang="en" sz="1600"/>
              <a:t>, ~100s of </a:t>
            </a:r>
            <a:r>
              <a:rPr lang="en" sz="1600"/>
              <a:t>thousand</a:t>
            </a:r>
            <a:r>
              <a:rPr lang="en" sz="1600"/>
              <a:t> trainable parameters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Total end to end latency of </a:t>
            </a:r>
            <a:r>
              <a:rPr b="1" lang="en" sz="1600"/>
              <a:t>1uS</a:t>
            </a:r>
            <a:r>
              <a:rPr lang="en" sz="1600"/>
              <a:t> to 10ms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</a:t>
            </a:r>
            <a:r>
              <a:rPr lang="en" sz="1600"/>
              <a:t>eep networks call for AI-specific ASICs, e.g. IPU or Groq, but </a:t>
            </a:r>
            <a:r>
              <a:rPr b="1" lang="en" sz="1600"/>
              <a:t>FPGAs still ubiquitous</a:t>
            </a:r>
            <a:r>
              <a:rPr lang="en" sz="1600"/>
              <a:t> at sensor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Pipelined implementations targeting a frame rate of </a:t>
            </a:r>
            <a:r>
              <a:rPr b="1" lang="en" sz="1600"/>
              <a:t>100kHz - 1MHz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Dynamic reloading of weights</a:t>
            </a:r>
            <a:r>
              <a:rPr lang="en" sz="1600"/>
              <a:t> and biases that avoids re-synthesis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 a </a:t>
            </a:r>
            <a:r>
              <a:rPr b="1" lang="en" sz="1600"/>
              <a:t>Keras-like API</a:t>
            </a:r>
            <a:r>
              <a:rPr lang="en" sz="1600"/>
              <a:t> for layer definition and configuration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 for a standard interface such as </a:t>
            </a:r>
            <a:r>
              <a:rPr b="1" lang="en" sz="1600"/>
              <a:t>HDF5</a:t>
            </a:r>
            <a:r>
              <a:rPr lang="en" sz="1600"/>
              <a:t> for storing weights and biases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 for a modular approach with the ability to implement new and </a:t>
            </a:r>
            <a:r>
              <a:rPr b="1" lang="en" sz="1600"/>
              <a:t>custom layers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50" y="4164698"/>
            <a:ext cx="890125" cy="8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025" y="4299925"/>
            <a:ext cx="792300" cy="70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6"/>
          <p:cNvCxnSpPr>
            <a:stCxn id="247" idx="3"/>
          </p:cNvCxnSpPr>
          <p:nvPr/>
        </p:nvCxnSpPr>
        <p:spPr>
          <a:xfrm flipH="1" rot="10800000">
            <a:off x="1268875" y="4609048"/>
            <a:ext cx="607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50" name="Google Shape;25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483" y="4353042"/>
            <a:ext cx="705750" cy="70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36"/>
          <p:cNvCxnSpPr/>
          <p:nvPr/>
        </p:nvCxnSpPr>
        <p:spPr>
          <a:xfrm flipH="1" rot="10800000">
            <a:off x="2915650" y="4704573"/>
            <a:ext cx="607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52" name="Google Shape;252;p36"/>
          <p:cNvPicPr preferRelativeResize="0"/>
          <p:nvPr/>
        </p:nvPicPr>
        <p:blipFill rotWithShape="1">
          <a:blip r:embed="rId6">
            <a:alphaModFix/>
          </a:blip>
          <a:srcRect b="10531" l="10086" r="12800" t="10166"/>
          <a:stretch/>
        </p:blipFill>
        <p:spPr>
          <a:xfrm>
            <a:off x="5123250" y="4329509"/>
            <a:ext cx="1301550" cy="752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6"/>
          <p:cNvCxnSpPr/>
          <p:nvPr/>
        </p:nvCxnSpPr>
        <p:spPr>
          <a:xfrm flipH="1" rot="10800000">
            <a:off x="4413488" y="4704573"/>
            <a:ext cx="607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4" name="Google Shape;254;p36"/>
          <p:cNvCxnSpPr/>
          <p:nvPr/>
        </p:nvCxnSpPr>
        <p:spPr>
          <a:xfrm flipH="1" rot="10800000">
            <a:off x="6540988" y="4704573"/>
            <a:ext cx="607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55" name="Google Shape;25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9750" y="4164643"/>
            <a:ext cx="954775" cy="9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7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Why Dynamic Weights &amp; Biases?</a:t>
            </a:r>
            <a:endParaRPr b="1" sz="3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84950" y="942975"/>
            <a:ext cx="7362900" cy="4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Our SNL implementation is </a:t>
            </a:r>
            <a:r>
              <a:rPr lang="en" sz="1600"/>
              <a:t>targeting</a:t>
            </a:r>
            <a:r>
              <a:rPr lang="en" sz="1600"/>
              <a:t> </a:t>
            </a:r>
            <a:r>
              <a:rPr b="1" lang="en" sz="1600"/>
              <a:t>scientific instruments</a:t>
            </a:r>
            <a:r>
              <a:rPr lang="en" sz="1600"/>
              <a:t> which will </a:t>
            </a:r>
            <a:r>
              <a:rPr lang="en" sz="1600"/>
              <a:t>continuously</a:t>
            </a:r>
            <a:r>
              <a:rPr lang="en" sz="1600"/>
              <a:t> adapt to new data and </a:t>
            </a:r>
            <a:r>
              <a:rPr b="1" lang="en" sz="1600"/>
              <a:t>changing environments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High speed training</a:t>
            </a:r>
            <a:r>
              <a:rPr lang="en" sz="1600"/>
              <a:t> to supports this goal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Bias and</a:t>
            </a:r>
            <a:r>
              <a:rPr lang="en" sz="1600"/>
              <a:t> weight </a:t>
            </a:r>
            <a:r>
              <a:rPr b="1" lang="en" sz="1600"/>
              <a:t>updates in real time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Some AI-to-FPGA frameworks take the weights and biases as an input, </a:t>
            </a:r>
            <a:r>
              <a:rPr lang="en" sz="1600"/>
              <a:t>pruning</a:t>
            </a:r>
            <a:r>
              <a:rPr lang="en" sz="1600"/>
              <a:t> portions of the network structure to save resources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Re-synthesis is required</a:t>
            </a:r>
            <a:r>
              <a:rPr lang="en" sz="1600"/>
              <a:t> for each new training set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Risk of the FPGA implementation failing</a:t>
            </a:r>
            <a:r>
              <a:rPr lang="en" sz="1600"/>
              <a:t> due to increase resources usage, timing failures or </a:t>
            </a:r>
            <a:r>
              <a:rPr lang="en" sz="1600"/>
              <a:t>massive</a:t>
            </a:r>
            <a:r>
              <a:rPr lang="en" sz="1600"/>
              <a:t> change in internal interconnect structure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Large FPGA designs can take hours to days</a:t>
            </a:r>
            <a:r>
              <a:rPr lang="en" sz="1600"/>
              <a:t> for the HLS -&gt; synthesis -&gt; place and route cycle to complete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is a trade off between </a:t>
            </a:r>
            <a:r>
              <a:rPr b="1" lang="en" sz="1600"/>
              <a:t>robustness vs. latency </a:t>
            </a:r>
            <a:r>
              <a:rPr lang="en" sz="1600"/>
              <a:t>and resource usage</a:t>
            </a:r>
            <a:endParaRPr sz="1600"/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0" r="37558" t="0"/>
          <a:stretch/>
        </p:blipFill>
        <p:spPr>
          <a:xfrm>
            <a:off x="7634250" y="3308850"/>
            <a:ext cx="1426750" cy="13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400" y="1450108"/>
            <a:ext cx="1806600" cy="1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