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9" r:id="rId5"/>
    <p:sldId id="270" r:id="rId6"/>
    <p:sldId id="304" r:id="rId7"/>
    <p:sldId id="305" r:id="rId8"/>
    <p:sldId id="306" r:id="rId9"/>
    <p:sldId id="271" r:id="rId10"/>
    <p:sldId id="295" r:id="rId11"/>
    <p:sldId id="272" r:id="rId12"/>
    <p:sldId id="274" r:id="rId13"/>
    <p:sldId id="294" r:id="rId14"/>
    <p:sldId id="296" r:id="rId15"/>
    <p:sldId id="310" r:id="rId16"/>
    <p:sldId id="307" r:id="rId17"/>
    <p:sldId id="308" r:id="rId18"/>
    <p:sldId id="323" r:id="rId19"/>
    <p:sldId id="309" r:id="rId20"/>
    <p:sldId id="292" r:id="rId21"/>
    <p:sldId id="297" r:id="rId22"/>
    <p:sldId id="311" r:id="rId23"/>
    <p:sldId id="312" r:id="rId24"/>
    <p:sldId id="313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0"/>
  </p:normalViewPr>
  <p:slideViewPr>
    <p:cSldViewPr snapToObjects="1" showGuides="1">
      <p:cViewPr>
        <p:scale>
          <a:sx n="132" d="100"/>
          <a:sy n="132" d="100"/>
        </p:scale>
        <p:origin x="1584" y="96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3/11/23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3/11/23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DCCE-6817-807A-8EC7-DFB5070D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383D2-FDB1-7A1A-FCC8-693A7773B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05831-C931-D0FE-5CE0-A313754A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EE48-7EDC-CA42-8D05-0885A97DE750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423AA-743A-5400-51F8-C1AAEEA7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985AC-DA79-90B6-86B8-54068E6C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ADCB8-D8EB-AA49-AF63-F157852E0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5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  <p:sldLayoutId id="2147483675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ip.scitation.org/doi/full/10.1063/1.503964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i.org/10.1117/12.252097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Nanosecond imaging at LCLS with UXI detectors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Philip Hart, </a:t>
            </a:r>
            <a:r>
              <a:rPr lang="en-CA" dirty="0" err="1"/>
              <a:t>Ulitima</a:t>
            </a:r>
            <a:r>
              <a:rPr lang="en-CA" dirty="0"/>
              <a:t> </a:t>
            </a:r>
            <a:r>
              <a:rPr lang="en-CA" strike="sngStrike" dirty="0"/>
              <a:t>2022</a:t>
            </a:r>
            <a:r>
              <a:rPr lang="en-CA" dirty="0"/>
              <a:t> 2023</a:t>
            </a:r>
            <a:endParaRPr lang="en-CA" strike="sngStrik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So far, this year, and the future</a:t>
            </a:r>
          </a:p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5EC68E-C83E-A644-ADF5-AD50A962B30A}"/>
              </a:ext>
            </a:extLst>
          </p:cNvPr>
          <p:cNvCxnSpPr/>
          <p:nvPr/>
        </p:nvCxnSpPr>
        <p:spPr>
          <a:xfrm flipV="1">
            <a:off x="1295400" y="1143000"/>
            <a:ext cx="7620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215D7A-72C8-9C40-92DE-45CC5C6B3462}"/>
              </a:ext>
            </a:extLst>
          </p:cNvPr>
          <p:cNvSpPr txBox="1"/>
          <p:nvPr/>
        </p:nvSpPr>
        <p:spPr>
          <a:xfrm>
            <a:off x="1600200" y="82809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Few Pico?</a:t>
            </a:r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3511F-4D8E-6F47-9F26-871B2CCCA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875FB1-29D8-304F-9A44-C4296135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Optics Express, “Multi-frame, ultrafast, x-ray microscope for imaging shockwave dynamics”, 2022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E306A369-E106-C046-8380-F5CA9F6DDB3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88265" y="1295400"/>
            <a:ext cx="7505700" cy="3848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1A1A8-BBC2-9644-A765-1DFB2987949B}"/>
              </a:ext>
            </a:extLst>
          </p:cNvPr>
          <p:cNvSpPr txBox="1"/>
          <p:nvPr/>
        </p:nvSpPr>
        <p:spPr>
          <a:xfrm>
            <a:off x="275455" y="5257800"/>
            <a:ext cx="8716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combined the four-pulse bunch train at LCLS with the MEC optical laser as a drive to study void collapse for inertial confinement fusion.  Hodge et al. extract the mass density of the target as the shock passes through and compare the propagation to a simulation of the development of hydrodynamic instabilities.  Expected “jetting” is apparent.  Shock wave is observed to split around the void.</a:t>
            </a:r>
          </a:p>
        </p:txBody>
      </p:sp>
    </p:spTree>
    <p:extLst>
      <p:ext uri="{BB962C8B-B14F-4D97-AF65-F5344CB8AC3E}">
        <p14:creationId xmlns:p14="http://schemas.microsoft.com/office/powerpoint/2010/main" val="312113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FDD7CE-F485-2244-866D-565A9F2F8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A3D0D5-9CF9-5642-9AE2-C44F89F4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1"/>
            <a:ext cx="8158778" cy="75303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Next </a:t>
            </a:r>
            <a:r>
              <a:rPr lang="en-US" dirty="0" err="1"/>
              <a:t>expt</a:t>
            </a:r>
            <a:r>
              <a:rPr lang="en-US" dirty="0"/>
              <a:t>: imaging laser powder bed fusion (3d metal printing) from 2-200ns – Leora </a:t>
            </a:r>
            <a:r>
              <a:rPr lang="en-US" dirty="0" err="1"/>
              <a:t>Dresselhaus</a:t>
            </a:r>
            <a:r>
              <a:rPr lang="en-US" dirty="0"/>
              <a:t>-Marais et al.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22A1C42-313B-2343-869D-5A67CCD5A2C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257554" y="1243013"/>
            <a:ext cx="4508241" cy="5065712"/>
          </a:xfrm>
        </p:spPr>
      </p:pic>
    </p:spTree>
    <p:extLst>
      <p:ext uri="{BB962C8B-B14F-4D97-AF65-F5344CB8AC3E}">
        <p14:creationId xmlns:p14="http://schemas.microsoft.com/office/powerpoint/2010/main" val="15708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18AE7-C064-084E-9C41-23F61BC9D9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3C958-F5CC-E04D-A3DC-F245E0D5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 anchor="b">
            <a:normAutofit/>
          </a:bodyPr>
          <a:lstStyle/>
          <a:p>
            <a:r>
              <a:rPr lang="en-US" dirty="0"/>
              <a:t>Later this year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C53A1-B05F-8C4E-A768-8D259F238A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038600" cy="506552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Plan to extend study of shocked Si with 9 keV X-rays to shocked Ge with 17 keV X-rays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000" dirty="0"/>
              <a:t>Requires GaAs sensor to achieve reasonable QE</a:t>
            </a:r>
          </a:p>
          <a:p>
            <a:pPr marL="1033463" lvl="2" indent="-342900">
              <a:lnSpc>
                <a:spcPct val="110000"/>
              </a:lnSpc>
            </a:pPr>
            <a:r>
              <a:rPr lang="en-US" dirty="0"/>
              <a:t>UXI folks working on packaging challenges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Deploy Icarus sensor in vacuum (first for LCLS)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Demonstrate stability, ease of 4-pulse configuration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2000" dirty="0"/>
              <a:t>Requirement for user experiments in 2024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122B993E-C703-FA41-BE66-8DCF7BC69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4" t="8957" r="25833" b="5800"/>
          <a:stretch/>
        </p:blipFill>
        <p:spPr>
          <a:xfrm>
            <a:off x="4998882" y="1243584"/>
            <a:ext cx="3886200" cy="3812659"/>
          </a:xfrm>
          <a:prstGeom prst="rect">
            <a:avLst/>
          </a:prstGeom>
          <a:noFill/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31A517-EA1B-DD41-B932-E07B984BE182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3657600"/>
            <a:ext cx="152400" cy="1956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8323D3C-D9A2-FF44-95FB-AC5023E906BA}"/>
              </a:ext>
            </a:extLst>
          </p:cNvPr>
          <p:cNvSpPr txBox="1"/>
          <p:nvPr/>
        </p:nvSpPr>
        <p:spPr>
          <a:xfrm>
            <a:off x="6327392" y="561441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 shock dislocations</a:t>
            </a:r>
          </a:p>
        </p:txBody>
      </p:sp>
    </p:spTree>
    <p:extLst>
      <p:ext uri="{BB962C8B-B14F-4D97-AF65-F5344CB8AC3E}">
        <p14:creationId xmlns:p14="http://schemas.microsoft.com/office/powerpoint/2010/main" val="111058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90AF9-7138-D845-914E-58FE430CA8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603F04-BF05-8548-B686-D67BA5D7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just requiring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8A3B5-8D67-0241-A4CD-80DF09C4D9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287121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Last expt.</a:t>
            </a:r>
          </a:p>
          <a:p>
            <a:pPr marL="800100" lvl="1" indent="-342900"/>
            <a:r>
              <a:rPr lang="en-US" dirty="0"/>
              <a:t>Had some DAQ/controls instability</a:t>
            </a:r>
          </a:p>
          <a:p>
            <a:pPr marL="800100" lvl="1" indent="-342900"/>
            <a:r>
              <a:rPr lang="en-US" dirty="0"/>
              <a:t>Setup involves a lot of discrete components (PS, delay gen.)</a:t>
            </a:r>
          </a:p>
          <a:p>
            <a:pPr marL="800100" lvl="1" indent="-342900"/>
            <a:r>
              <a:rPr lang="en-US" dirty="0"/>
              <a:t>Trouble getting the X-ray pulses to lase consistently</a:t>
            </a:r>
          </a:p>
          <a:p>
            <a:pPr marL="1033463" lvl="2" indent="-342900"/>
            <a:r>
              <a:rPr lang="en-US" dirty="0"/>
              <a:t>Issues with laser table</a:t>
            </a:r>
          </a:p>
          <a:p>
            <a:pPr marL="1033463" lvl="2" indent="-342900"/>
            <a:r>
              <a:rPr lang="en-US" dirty="0"/>
              <a:t>Lack of fast monitoring feedback for 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(de)focusing X-ray lenses leave artifacts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BBE6CCA-FC99-D041-8F67-B36DD12E9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" t="9999" b="13334"/>
          <a:stretch/>
        </p:blipFill>
        <p:spPr>
          <a:xfrm>
            <a:off x="124913" y="4101548"/>
            <a:ext cx="5542717" cy="2343521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DDF1307-F028-2D44-B825-80687DEEA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78" t="8680" r="27027" b="7665"/>
          <a:stretch/>
        </p:blipFill>
        <p:spPr>
          <a:xfrm>
            <a:off x="5867400" y="3968105"/>
            <a:ext cx="2514600" cy="2490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2343EB-A4CC-0A4B-B6A2-34A924ECE57F}"/>
              </a:ext>
            </a:extLst>
          </p:cNvPr>
          <p:cNvSpPr txBox="1"/>
          <p:nvPr/>
        </p:nvSpPr>
        <p:spPr>
          <a:xfrm>
            <a:off x="6400800" y="648986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field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4609EB7F-25F6-8347-B657-8DD62BE938C8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324600" y="3657600"/>
            <a:ext cx="800100" cy="3105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5D72351-0EE9-2044-A705-FD2DF681E6F5}"/>
              </a:ext>
            </a:extLst>
          </p:cNvPr>
          <p:cNvCxnSpPr/>
          <p:nvPr/>
        </p:nvCxnSpPr>
        <p:spPr>
          <a:xfrm rot="5400000">
            <a:off x="-193352" y="3088952"/>
            <a:ext cx="1377305" cy="381000"/>
          </a:xfrm>
          <a:prstGeom prst="bentConnector3">
            <a:avLst>
              <a:gd name="adj1" fmla="val 2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68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647056-5B22-7340-9616-284E4CEE97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39BA68-E873-A740-B23B-43E1FAFC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table, beam monitoring improvements underway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9EC1C77-FDFC-274D-96E4-117AB2AD108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1822" y="2895981"/>
            <a:ext cx="3682872" cy="3413125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4A2D9-5629-A348-8EC3-71E9AA99FC70}"/>
              </a:ext>
            </a:extLst>
          </p:cNvPr>
          <p:cNvSpPr txBox="1">
            <a:spLocks/>
          </p:cNvSpPr>
          <p:nvPr/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Upgrade table components, motorize, expand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Add insertable, faster diode, better cabling for feedback</a:t>
            </a:r>
          </a:p>
          <a:p>
            <a:pPr marL="800100" lvl="1" indent="-342900"/>
            <a:r>
              <a:rPr lang="en-US" dirty="0"/>
              <a:t>Allow tuning of </a:t>
            </a:r>
            <a:r>
              <a:rPr lang="en-US" dirty="0" err="1"/>
              <a:t>multipulses</a:t>
            </a:r>
            <a:r>
              <a:rPr lang="en-US" dirty="0"/>
              <a:t> independent of work in hutch 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B10FE69-E4C4-D647-ACA4-47732B3B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98" y="3367477"/>
            <a:ext cx="3928268" cy="2946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F17399-A0C3-5E4F-B123-936A5012AFCC}"/>
              </a:ext>
            </a:extLst>
          </p:cNvPr>
          <p:cNvSpPr txBox="1"/>
          <p:nvPr/>
        </p:nvSpPr>
        <p:spPr>
          <a:xfrm>
            <a:off x="5009308" y="3006017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diode trace from digitizer</a:t>
            </a:r>
          </a:p>
          <a:p>
            <a:r>
              <a:rPr lang="en-US" dirty="0"/>
              <a:t>with templated fit</a:t>
            </a:r>
          </a:p>
        </p:txBody>
      </p:sp>
    </p:spTree>
    <p:extLst>
      <p:ext uri="{BB962C8B-B14F-4D97-AF65-F5344CB8AC3E}">
        <p14:creationId xmlns:p14="http://schemas.microsoft.com/office/powerpoint/2010/main" val="407326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4FB0-947C-E226-8A51-3EB71C73E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8661"/>
            <a:ext cx="8515350" cy="994172"/>
          </a:xfrm>
        </p:spPr>
        <p:txBody>
          <a:bodyPr>
            <a:normAutofit/>
          </a:bodyPr>
          <a:lstStyle/>
          <a:p>
            <a:r>
              <a:rPr lang="en-US" dirty="0"/>
              <a:t>Tantalus is the first UXI ROIC designed in a commercial foundry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77EA5-AB53-FBA9-D307-717D1547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226469"/>
            <a:ext cx="5105400" cy="3263504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TowerJazz</a:t>
            </a:r>
            <a:r>
              <a:rPr lang="en-US" dirty="0"/>
              <a:t> CA13SAV 130 nm process 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Designed as a test chip</a:t>
            </a:r>
          </a:p>
          <a:p>
            <a:pPr marL="800100" lvl="1" indent="-342900"/>
            <a:r>
              <a:rPr lang="en-US" dirty="0"/>
              <a:t>5 different pixel variants</a:t>
            </a:r>
          </a:p>
          <a:p>
            <a:pPr marL="800100" lvl="1" indent="-342900"/>
            <a:r>
              <a:rPr lang="en-US" dirty="0"/>
              <a:t>7 different oscillators</a:t>
            </a:r>
          </a:p>
          <a:p>
            <a:pPr marL="800100" lvl="1" indent="-342900"/>
            <a:r>
              <a:rPr lang="en-US" dirty="0"/>
              <a:t>120+ Hz readout</a:t>
            </a:r>
          </a:p>
          <a:p>
            <a:pPr marL="800100" lvl="1" indent="-342900"/>
            <a:r>
              <a:rPr lang="en-US" dirty="0"/>
              <a:t>500 </a:t>
            </a:r>
            <a:r>
              <a:rPr lang="en-US" dirty="0" err="1"/>
              <a:t>ps</a:t>
            </a:r>
            <a:r>
              <a:rPr lang="en-US" dirty="0"/>
              <a:t> integration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Functional electrical testing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Next step is functional testing in radiation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Hybridization to demonstrate optical performance at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Iterate to implement a full array of optimal pixel variant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0E7652A-DDC3-E8D8-0C86-F1112CB04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365974"/>
              </p:ext>
            </p:extLst>
          </p:nvPr>
        </p:nvGraphicFramePr>
        <p:xfrm>
          <a:off x="5486400" y="2621354"/>
          <a:ext cx="3426005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345939694"/>
                    </a:ext>
                  </a:extLst>
                </a:gridCol>
                <a:gridCol w="1292405">
                  <a:extLst>
                    <a:ext uri="{9D8B030D-6E8A-4147-A177-3AD203B41FA5}">
                      <a16:colId xmlns:a16="http://schemas.microsoft.com/office/drawing/2014/main" val="398785622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Requirement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Goal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36924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Array size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1024 x 512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28181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Pixel size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 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59398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Number of frames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997058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Min Tint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500 </a:t>
                      </a:r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02833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Min inter-frame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500 </a:t>
                      </a:r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48411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Timing skew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 10%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677966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Frame-Frame gain error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 10%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11215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Rep 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150 FPS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15607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Full well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500 </a:t>
                      </a:r>
                      <a:r>
                        <a:rPr lang="en-US" sz="1400" dirty="0" err="1"/>
                        <a:t>ke</a:t>
                      </a:r>
                      <a:r>
                        <a:rPr lang="en-US" sz="1400" baseline="300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641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Noise floor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 250 e</a:t>
                      </a:r>
                      <a:r>
                        <a:rPr lang="en-US" sz="1400" baseline="30000" dirty="0"/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01737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Dynamic range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 60 dB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9467010"/>
                  </a:ext>
                </a:extLst>
              </a:tr>
            </a:tbl>
          </a:graphicData>
        </a:graphic>
      </p:graphicFrame>
      <p:pic>
        <p:nvPicPr>
          <p:cNvPr id="2050" name="Picture 2" descr="A picture containing fan&#10;&#10;Description automatically generated">
            <a:extLst>
              <a:ext uri="{FF2B5EF4-FFF2-40B4-BE49-F238E27FC236}">
                <a16:creationId xmlns:a16="http://schemas.microsoft.com/office/drawing/2014/main" id="{BA185EDE-1EB6-C0D1-012D-1C75D76A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95" y="1331416"/>
            <a:ext cx="2242410" cy="126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4152EE-4737-A841-BD46-B6D285FE37F2}"/>
              </a:ext>
            </a:extLst>
          </p:cNvPr>
          <p:cNvSpPr txBox="1"/>
          <p:nvPr/>
        </p:nvSpPr>
        <p:spPr>
          <a:xfrm>
            <a:off x="381000" y="5265861"/>
            <a:ext cx="37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Liam Claus’s </a:t>
            </a:r>
            <a:r>
              <a:rPr lang="en-US" dirty="0" err="1"/>
              <a:t>Ulitima</a:t>
            </a:r>
            <a:r>
              <a:rPr lang="en-US" dirty="0"/>
              <a:t> talk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154EA-49C1-9A40-AD09-7A9DCBAFF019}"/>
              </a:ext>
            </a:extLst>
          </p:cNvPr>
          <p:cNvSpPr txBox="1"/>
          <p:nvPr/>
        </p:nvSpPr>
        <p:spPr>
          <a:xfrm>
            <a:off x="361122" y="5827806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500*2 </a:t>
            </a:r>
            <a:r>
              <a:rPr lang="en-US" dirty="0" err="1"/>
              <a:t>ps</a:t>
            </a:r>
            <a:r>
              <a:rPr lang="en-US" dirty="0"/>
              <a:t> -&gt; could run 700 </a:t>
            </a:r>
            <a:r>
              <a:rPr lang="en-US" dirty="0" err="1"/>
              <a:t>ps</a:t>
            </a:r>
            <a:r>
              <a:rPr lang="en-US" dirty="0"/>
              <a:t> bursts in</a:t>
            </a:r>
          </a:p>
          <a:p>
            <a:r>
              <a:rPr lang="en-US" dirty="0"/>
              <a:t>700 + 1400 + 700 </a:t>
            </a:r>
            <a:r>
              <a:rPr lang="en-US" dirty="0" err="1"/>
              <a:t>ps</a:t>
            </a:r>
            <a:r>
              <a:rPr lang="en-US" dirty="0"/>
              <a:t> pattern: 4 pulses in 2.8 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D3BFF3-C634-DD41-9F6A-CCA62EB70D6D}"/>
              </a:ext>
            </a:extLst>
          </p:cNvPr>
          <p:cNvCxnSpPr/>
          <p:nvPr/>
        </p:nvCxnSpPr>
        <p:spPr>
          <a:xfrm flipV="1">
            <a:off x="762000" y="5105400"/>
            <a:ext cx="3048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7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1480D-C900-8845-BEDF-62269F34D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ABD776-5AFF-D246-9DD0-3C1735BB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1533D-2F2C-8C4C-8255-D93E2405C71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Science motivations for</a:t>
            </a:r>
          </a:p>
          <a:p>
            <a:pPr marL="800100" lvl="1" indent="-342900"/>
            <a:r>
              <a:rPr lang="en-US" dirty="0"/>
              <a:t>High QE, fast sensors</a:t>
            </a:r>
          </a:p>
          <a:p>
            <a:pPr marL="1033463" lvl="2" indent="-342900"/>
            <a:r>
              <a:rPr lang="en-US" dirty="0"/>
              <a:t>High Z materials in active development in UXI collaboration, many other places</a:t>
            </a:r>
          </a:p>
          <a:p>
            <a:pPr marL="1033463" lvl="2" indent="-342900"/>
            <a:r>
              <a:rPr lang="en-US" dirty="0"/>
              <a:t>See also e.g. talk tomorrow from Dominic </a:t>
            </a:r>
            <a:r>
              <a:rPr lang="en-US" dirty="0" err="1"/>
              <a:t>Greiffenberg</a:t>
            </a:r>
            <a:endParaRPr lang="en-US" dirty="0"/>
          </a:p>
          <a:p>
            <a:pPr marL="800100" lvl="1" indent="-342900"/>
            <a:r>
              <a:rPr lang="en-US" dirty="0"/>
              <a:t>Large area (8x8 cm**2) detectors with high (&gt;85%) fill factor</a:t>
            </a:r>
          </a:p>
          <a:p>
            <a:pPr marL="1033463" lvl="2" indent="-342900"/>
            <a:r>
              <a:rPr lang="en-US" dirty="0"/>
              <a:t>Requires tiling (not currently </a:t>
            </a:r>
            <a:r>
              <a:rPr lang="en-US" dirty="0" err="1"/>
              <a:t>abuttable</a:t>
            </a:r>
            <a:r>
              <a:rPr lang="en-US" dirty="0"/>
              <a:t>) -&gt; TSVs?</a:t>
            </a:r>
          </a:p>
          <a:p>
            <a:pPr marL="1033463" lvl="2" indent="-342900"/>
            <a:r>
              <a:rPr lang="en-US" dirty="0"/>
              <a:t>Easily available large #s of detectors</a:t>
            </a:r>
          </a:p>
          <a:p>
            <a:pPr marL="800100" lvl="1" indent="-342900"/>
            <a:r>
              <a:rPr lang="en-US" dirty="0"/>
              <a:t>Stable, well-characterized cameras for precision science</a:t>
            </a:r>
          </a:p>
          <a:p>
            <a:pPr marL="1033463" lvl="2" indent="-342900"/>
            <a:r>
              <a:rPr lang="en-US" dirty="0"/>
              <a:t>Current UXI detectors suffer from ringing due to inductance</a:t>
            </a:r>
          </a:p>
          <a:p>
            <a:pPr marL="1033463" lvl="2" indent="-342900"/>
            <a:r>
              <a:rPr lang="en-US" dirty="0"/>
              <a:t>Related (?) cross-talk at high flux</a:t>
            </a:r>
          </a:p>
          <a:p>
            <a:pPr marL="1033463" lvl="2" indent="-342900"/>
            <a:r>
              <a:rPr lang="en-US" dirty="0"/>
              <a:t>Can’t be cooled</a:t>
            </a:r>
          </a:p>
          <a:p>
            <a:pPr marL="800100" lvl="1" indent="-342900"/>
            <a:r>
              <a:rPr lang="en-US" dirty="0"/>
              <a:t>Smaller, larger pixel applications</a:t>
            </a:r>
          </a:p>
          <a:p>
            <a:pPr marL="800100" lvl="1" indent="-342900"/>
            <a:r>
              <a:rPr lang="en-US" dirty="0"/>
              <a:t>More frames (16?)</a:t>
            </a:r>
          </a:p>
        </p:txBody>
      </p:sp>
    </p:spTree>
    <p:extLst>
      <p:ext uri="{BB962C8B-B14F-4D97-AF65-F5344CB8AC3E}">
        <p14:creationId xmlns:p14="http://schemas.microsoft.com/office/powerpoint/2010/main" val="2836659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1E7D4-827E-CC42-ABD8-DD6B2C3DF9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7BB25-B0C8-0144-A629-24F33D47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liquid-liquid transition and ejecta at 25keV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0DEB1-05A0-C14D-AE1F-5886CF952D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Fast Framing with UXI, Dec 2019 LDAC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8C689B3-E0F4-724A-AA90-6083B361234E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sz="1800" i="1" dirty="0"/>
                  <a:t>Motivation</a:t>
                </a:r>
              </a:p>
              <a:p>
                <a:r>
                  <a:rPr lang="en-US" sz="1800" dirty="0"/>
                  <a:t>-liquid polymorphism is of great importance in understanding the nature and physics of liquids</a:t>
                </a:r>
              </a:p>
              <a:p>
                <a:r>
                  <a:rPr lang="en-US" sz="1800" dirty="0"/>
                  <a:t>-f-electron nature of a material – localization vs. </a:t>
                </a:r>
                <a:r>
                  <a:rPr lang="en-US" sz="1800" dirty="0" err="1"/>
                  <a:t>deloc</a:t>
                </a:r>
                <a:r>
                  <a:rPr lang="en-US" sz="1800" dirty="0"/>
                  <a:t>. of f-electron dictates material behavior</a:t>
                </a:r>
              </a:p>
              <a:p>
                <a:r>
                  <a:rPr lang="en-US" sz="1800" dirty="0"/>
                  <a:t>-liquid-liquid transition established as extension of solid </a:t>
                </a:r>
                <a:r>
                  <a:rPr lang="en-US" sz="1800" dirty="0" err="1"/>
                  <a:t>Ɣ</a:t>
                </a:r>
                <a:r>
                  <a:rPr lang="en-US" sz="1800" dirty="0"/>
                  <a:t>-α phase transition (e.g., </a:t>
                </a:r>
                <a:r>
                  <a:rPr lang="en-US" sz="1800" dirty="0" err="1"/>
                  <a:t>Cadien</a:t>
                </a:r>
                <a:r>
                  <a:rPr lang="en-US" sz="1800" dirty="0"/>
                  <a:t> et al., 2013)</a:t>
                </a:r>
              </a:p>
              <a:p>
                <a:r>
                  <a:rPr lang="en-US" sz="1800" dirty="0"/>
                  <a:t>-anomalous melt boundary </a:t>
                </a:r>
              </a:p>
              <a:p>
                <a:r>
                  <a:rPr lang="en-US" sz="1800" i="1" dirty="0"/>
                  <a:t>Goals</a:t>
                </a:r>
              </a:p>
              <a:p>
                <a:pPr marL="385763" indent="-385763">
                  <a:buFont typeface="Arial" panose="020B0604020202020204" pitchFamily="34" charset="0"/>
                  <a:buAutoNum type="arabicPeriod"/>
                </a:pPr>
                <a:r>
                  <a:rPr lang="en-US" sz="1800" dirty="0"/>
                  <a:t>shock melt polycrystalline Ce and follow subsequent liquid-liquid transition on release using transmission-geometry XRD in co-linear shock propagation direction – X-ray probe</a:t>
                </a:r>
              </a:p>
              <a:p>
                <a:pPr marL="385763" indent="-385763">
                  <a:buFont typeface="Arial" panose="020B0604020202020204" pitchFamily="34" charset="0"/>
                  <a:buAutoNum type="arabicPeriod"/>
                </a:pPr>
                <a:r>
                  <a:rPr lang="en-US" sz="1800" dirty="0"/>
                  <a:t>Image shock wave propagation in Ce in a transverse shock propagation direction – X-ray probe geometry to follow solid phase transformation to melt sequence; image ejecta formation; use XRD probe to spatially resolve phases in the jets</a:t>
                </a:r>
              </a:p>
              <a:p>
                <a:r>
                  <a:rPr lang="en-US" sz="2100" dirty="0"/>
                  <a:t>Why 25 </a:t>
                </a:r>
                <a:r>
                  <a:rPr lang="en-US" sz="2100" dirty="0" err="1"/>
                  <a:t>keV</a:t>
                </a:r>
                <a:r>
                  <a:rPr lang="en-US" sz="2100" dirty="0"/>
                  <a:t> is required: </a:t>
                </a:r>
                <a:r>
                  <a:rPr lang="en-US" sz="2100" i="1" dirty="0"/>
                  <a:t>higher quality liquid diffraction to discern between coordination changes in the melt; imaging of higher Z, very reactive material !!</a:t>
                </a:r>
              </a:p>
              <a:p>
                <a:pPr lvl="1"/>
                <a:r>
                  <a:rPr lang="en-US" sz="1800" dirty="0"/>
                  <a:t>More than 4-fold extension of </a:t>
                </a:r>
                <a:r>
                  <a:rPr lang="en-US" sz="1800" i="1" dirty="0"/>
                  <a:t>Q</a:t>
                </a:r>
                <a:r>
                  <a:rPr lang="en-US" sz="1800" dirty="0"/>
                  <a:t>-range from 3.26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1800" baseline="30000" dirty="0"/>
                  <a:t>-1</a:t>
                </a:r>
                <a:r>
                  <a:rPr lang="en-US" sz="1800" dirty="0"/>
                  <a:t> at 5.6 </a:t>
                </a:r>
                <a:r>
                  <a:rPr lang="en-US" sz="1800" dirty="0" err="1"/>
                  <a:t>keV</a:t>
                </a:r>
                <a:r>
                  <a:rPr lang="en-US" sz="1800" dirty="0"/>
                  <a:t> to 14.53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1800" baseline="30000" dirty="0"/>
                  <a:t>-1</a:t>
                </a:r>
                <a:r>
                  <a:rPr lang="en-US" sz="1800" dirty="0"/>
                  <a:t> at 25 </a:t>
                </a:r>
                <a:r>
                  <a:rPr lang="en-US" sz="1800" dirty="0" err="1"/>
                  <a:t>keV</a:t>
                </a:r>
                <a:r>
                  <a:rPr lang="en-US" sz="1800" dirty="0"/>
                  <a:t> – the only way to get reliable pair distribution functions </a:t>
                </a:r>
              </a:p>
              <a:p>
                <a:pPr lvl="1"/>
                <a:r>
                  <a:rPr lang="en-US" sz="1800" dirty="0"/>
                  <a:t>Can’t just make Ce foils thinner to achieve higher pressures or increase X-ray transmission – no passivation layer</a:t>
                </a:r>
              </a:p>
              <a:p>
                <a:endParaRPr lang="en-US" sz="1400" dirty="0"/>
              </a:p>
              <a:p>
                <a:endParaRPr lang="en-US" sz="1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8C689B3-E0F4-724A-AA90-6083B36123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>
                <a:blip r:embed="rId2"/>
                <a:stretch>
                  <a:fillRect l="-1565" t="-1000" r="-1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5323905-9A8E-B546-8905-76DB5D23B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38" y="5054033"/>
            <a:ext cx="2439298" cy="1803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6BD251-690B-F348-A251-7D604EA9A6E7}"/>
              </a:ext>
            </a:extLst>
          </p:cNvPr>
          <p:cNvSpPr/>
          <p:nvPr/>
        </p:nvSpPr>
        <p:spPr>
          <a:xfrm>
            <a:off x="7776318" y="5257800"/>
            <a:ext cx="13676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Cadien</a:t>
            </a:r>
            <a:r>
              <a:rPr lang="en-US" sz="1100" dirty="0"/>
              <a:t> et al., 2013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C8BF95-37A2-6942-BF20-F1DB12549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699" y="5310339"/>
            <a:ext cx="1990725" cy="1090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36CEA5-5183-1B45-AC63-F5FD02A817D6}"/>
              </a:ext>
            </a:extLst>
          </p:cNvPr>
          <p:cNvSpPr txBox="1"/>
          <p:nvPr/>
        </p:nvSpPr>
        <p:spPr>
          <a:xfrm>
            <a:off x="3314874" y="6361159"/>
            <a:ext cx="1614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PI C. </a:t>
            </a:r>
            <a:r>
              <a:rPr lang="en-US" sz="900" dirty="0" err="1"/>
              <a:t>Bolme</a:t>
            </a:r>
            <a:r>
              <a:rPr lang="en-US" sz="900" dirty="0"/>
              <a:t>,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219FD-FFF8-C24A-A44F-03AB90C82ABE}"/>
              </a:ext>
            </a:extLst>
          </p:cNvPr>
          <p:cNvSpPr txBox="1"/>
          <p:nvPr/>
        </p:nvSpPr>
        <p:spPr>
          <a:xfrm>
            <a:off x="381000" y="551170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from A. Gleason</a:t>
            </a:r>
          </a:p>
        </p:txBody>
      </p:sp>
    </p:spTree>
    <p:extLst>
      <p:ext uri="{BB962C8B-B14F-4D97-AF65-F5344CB8AC3E}">
        <p14:creationId xmlns:p14="http://schemas.microsoft.com/office/powerpoint/2010/main" val="273496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2634E-1D84-AA46-9763-A705B1D6D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7F5BC1-DD29-B245-BA69-0F65A199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issues – will physics allow us to get to 350ps and 25keV? (75 keV in 3</a:t>
            </a:r>
            <a:r>
              <a:rPr lang="en-US" baseline="30000" dirty="0"/>
              <a:t>rd</a:t>
            </a:r>
            <a:r>
              <a:rPr lang="en-US" dirty="0"/>
              <a:t> harmonic?)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5D090-5D85-1A4A-9136-BE91E56C38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Fast Framing with UXI, Dec 2019 LDAC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2A864D-D179-B54F-91E0-9A409351AAA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Transversal time of carriers is non-trivial at 1ns, 25um</a:t>
            </a:r>
          </a:p>
          <a:p>
            <a:pPr marL="800100" lvl="1" indent="-342900"/>
            <a:r>
              <a:rPr lang="en-US" dirty="0"/>
              <a:t>25um, 50V -&gt; 2*10</a:t>
            </a:r>
            <a:r>
              <a:rPr lang="en-US" baseline="30000" dirty="0"/>
              <a:t>4</a:t>
            </a:r>
            <a:r>
              <a:rPr lang="en-US" dirty="0"/>
              <a:t> V/cm -&gt; 5*10</a:t>
            </a:r>
            <a:r>
              <a:rPr lang="en-US" baseline="30000" dirty="0"/>
              <a:t>6</a:t>
            </a:r>
            <a:r>
              <a:rPr lang="en-US" dirty="0"/>
              <a:t> cm/s for holes in Si</a:t>
            </a:r>
          </a:p>
          <a:p>
            <a:pPr marL="800100" lvl="1" indent="-342900"/>
            <a:r>
              <a:rPr lang="en-US" dirty="0"/>
              <a:t>Flat distribution in depth -&gt; 0.5ns spread in arrival at ASIC</a:t>
            </a:r>
          </a:p>
          <a:p>
            <a:pPr marL="1033463" lvl="2" indent="-342900"/>
            <a:r>
              <a:rPr lang="en-US" dirty="0"/>
              <a:t>Limits minimum gate width</a:t>
            </a:r>
          </a:p>
          <a:p>
            <a:pPr marL="1033463" lvl="2" indent="-342900"/>
            <a:r>
              <a:rPr lang="en-US" dirty="0"/>
              <a:t>Can do better at higher bias, cold: ~30-40%; or collect e</a:t>
            </a:r>
            <a:r>
              <a:rPr lang="en-US" baseline="30000" dirty="0"/>
              <a:t>-</a:t>
            </a:r>
            <a:endParaRPr lang="en-US" dirty="0"/>
          </a:p>
          <a:p>
            <a:pPr marL="1257300" lvl="3" indent="-342900"/>
            <a:r>
              <a:rPr lang="en-US" dirty="0"/>
              <a:t>Can also do better with new materials, e.g. GaAs</a:t>
            </a:r>
          </a:p>
          <a:p>
            <a:pPr marL="1490663" lvl="4" indent="-342900"/>
            <a:r>
              <a:rPr lang="en-US" dirty="0"/>
              <a:t>20um GaAs sensors expected next summer [2020]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QE for FEL hard X-rays is poor in Si at 25um</a:t>
            </a:r>
          </a:p>
          <a:p>
            <a:pPr marL="800100" lvl="1" indent="-342900"/>
            <a:r>
              <a:rPr lang="en-US" dirty="0"/>
              <a:t>~0.5 at 6keV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materials</a:t>
            </a:r>
          </a:p>
          <a:p>
            <a:pPr marL="800100" lvl="1" indent="-342900"/>
            <a:r>
              <a:rPr lang="en-US" dirty="0"/>
              <a:t>Don’t care about leakage at least at sub-ns collection times</a:t>
            </a:r>
          </a:p>
          <a:p>
            <a:pPr marL="800100" lvl="1" indent="-342900"/>
            <a:r>
              <a:rPr lang="en-US" dirty="0"/>
              <a:t>Important in many applications – collaboration is vital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2650FB-FACC-5B46-B87F-C58E3D42DFC8}"/>
              </a:ext>
            </a:extLst>
          </p:cNvPr>
          <p:cNvCxnSpPr>
            <a:cxnSpLocks/>
          </p:cNvCxnSpPr>
          <p:nvPr/>
        </p:nvCxnSpPr>
        <p:spPr>
          <a:xfrm flipV="1">
            <a:off x="2362200" y="3842266"/>
            <a:ext cx="2514600" cy="25585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E64960-DD09-834E-8B7D-916C50EFBE47}"/>
              </a:ext>
            </a:extLst>
          </p:cNvPr>
          <p:cNvSpPr txBox="1"/>
          <p:nvPr/>
        </p:nvSpPr>
        <p:spPr>
          <a:xfrm>
            <a:off x="7325139" y="354913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summer?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866B84-EC58-554C-8DC6-276F891B5ECC}"/>
              </a:ext>
            </a:extLst>
          </p:cNvPr>
          <p:cNvCxnSpPr>
            <a:cxnSpLocks/>
          </p:cNvCxnSpPr>
          <p:nvPr/>
        </p:nvCxnSpPr>
        <p:spPr>
          <a:xfrm flipH="1">
            <a:off x="6607733" y="3733800"/>
            <a:ext cx="7074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421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7328EF-EF58-0042-BF19-C5570DDF69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8332CA-FE65-9D44-AEAF-24613745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 regime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3A8D98-DECA-3E40-A6BD-D220E6C1388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Pulsed dilation tube (SLOS-TRXI, HSLOS) technology allows ~100x time magnification with good (~6 um) spatial resolution</a:t>
            </a:r>
          </a:p>
          <a:p>
            <a:pPr marL="800100" lvl="1" indent="-342900"/>
            <a:r>
              <a:rPr lang="en-US" dirty="0"/>
              <a:t>Tech in use for ~ a decade at OMEGA, NIF</a:t>
            </a:r>
          </a:p>
          <a:p>
            <a:pPr marL="800100" lvl="1" indent="-342900"/>
            <a:r>
              <a:rPr lang="en-US" dirty="0"/>
              <a:t>With Icarus, can image at 25 </a:t>
            </a:r>
            <a:r>
              <a:rPr lang="en-US" dirty="0" err="1"/>
              <a:t>ps</a:t>
            </a:r>
            <a:endParaRPr lang="en-US" dirty="0"/>
          </a:p>
          <a:p>
            <a:pPr marL="800100" lvl="1" indent="-342900"/>
            <a:r>
              <a:rPr lang="en-US" dirty="0"/>
              <a:t>If Tantalus can frame at 500 </a:t>
            </a:r>
            <a:r>
              <a:rPr lang="en-US" dirty="0" err="1"/>
              <a:t>ps</a:t>
            </a:r>
            <a:r>
              <a:rPr lang="en-US" dirty="0"/>
              <a:t> -&gt; 5 </a:t>
            </a:r>
            <a:r>
              <a:rPr lang="en-US" dirty="0" err="1"/>
              <a:t>ps</a:t>
            </a:r>
            <a:r>
              <a:rPr lang="en-US" dirty="0"/>
              <a:t> regime?</a:t>
            </a:r>
          </a:p>
          <a:p>
            <a:pPr marL="1033463" lvl="2" indent="-342900"/>
            <a:r>
              <a:rPr lang="en-US" dirty="0"/>
              <a:t>Presumably challenging to fight timing jitter</a:t>
            </a:r>
          </a:p>
          <a:p>
            <a:pPr marL="1257300" lvl="3" indent="-342900"/>
            <a:r>
              <a:rPr lang="en-US" dirty="0"/>
              <a:t>Might need to sort through the data afterwards</a:t>
            </a:r>
          </a:p>
        </p:txBody>
      </p:sp>
      <p:pic>
        <p:nvPicPr>
          <p:cNvPr id="8" name="Picture 7" descr="A picture containing person, clothes&#10;&#10;Description automatically generated">
            <a:extLst>
              <a:ext uri="{FF2B5EF4-FFF2-40B4-BE49-F238E27FC236}">
                <a16:creationId xmlns:a16="http://schemas.microsoft.com/office/drawing/2014/main" id="{112EAED1-E0AD-474D-AA4F-ED5868377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629544"/>
            <a:ext cx="3048000" cy="208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09DFF-059D-B842-908D-F3742D812147}"/>
              </a:ext>
            </a:extLst>
          </p:cNvPr>
          <p:cNvSpPr txBox="1"/>
          <p:nvPr/>
        </p:nvSpPr>
        <p:spPr>
          <a:xfrm>
            <a:off x="829856" y="5301612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trivial undertaking to integrate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390D7D-1EE7-AB4F-B0FC-E3483B83D18A}"/>
              </a:ext>
            </a:extLst>
          </p:cNvPr>
          <p:cNvCxnSpPr/>
          <p:nvPr/>
        </p:nvCxnSpPr>
        <p:spPr>
          <a:xfrm>
            <a:off x="4038600" y="5670944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29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BA88DD-258F-9D43-B5F0-394D71894A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932F59-059D-9046-B95D-B372FEA3E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C5821-DC49-E143-B92E-68D63733995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Intro to UXI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Past work with Icarus at LCLS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Ongoing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Harder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Bright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38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6863EF-9934-374E-A897-2F5FE2E36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BD36294-2849-48A8-8531-5354CF3095D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88F5F-65F7-4547-826E-EF5DA9CC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 anchor="b">
            <a:normAutofit/>
          </a:bodyPr>
          <a:lstStyle/>
          <a:p>
            <a:r>
              <a:rPr lang="en-US" dirty="0"/>
              <a:t>MEC-U (2028)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53747-612F-E54F-9991-10A196AFA0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>
            <a:normAutofit/>
          </a:bodyPr>
          <a:lstStyle/>
          <a:p>
            <a:r>
              <a:rPr lang="en-US" dirty="0"/>
              <a:t>Everything at MEC but scarier: petawatt laser -&gt; more EMP -&gt; harder detectors farther away -&gt; more pixels</a:t>
            </a:r>
          </a:p>
        </p:txBody>
      </p:sp>
      <p:pic>
        <p:nvPicPr>
          <p:cNvPr id="6" name="Picture 5" descr="A picture containing sandglass, indoor&#10;&#10;Description automatically generated">
            <a:extLst>
              <a:ext uri="{FF2B5EF4-FFF2-40B4-BE49-F238E27FC236}">
                <a16:creationId xmlns:a16="http://schemas.microsoft.com/office/drawing/2014/main" id="{168A6120-FC46-E747-981F-91501B7B4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2" r="8489" b="2"/>
          <a:stretch/>
        </p:blipFill>
        <p:spPr>
          <a:xfrm>
            <a:off x="4648200" y="1252729"/>
            <a:ext cx="3886200" cy="5065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28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81B9BF-5D92-1244-B1A8-7A189B4CF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0DD8D6-8E59-9C42-B106-DFD5836F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is very exciting, but lots of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E0330-38A5-BF40-9FC9-676C2BEE2A4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Just some of the people/groups I’m working with who are doing the work: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UXI collaborators at Sandia, LLNL, Rochester</a:t>
            </a:r>
          </a:p>
          <a:p>
            <a:pPr marL="800100" lvl="1" indent="-342900"/>
            <a:r>
              <a:rPr lang="en-US" dirty="0"/>
              <a:t>A. Carpenter, Q. Looker, M. Wood, on and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Advanced </a:t>
            </a:r>
            <a:r>
              <a:rPr lang="en-US" dirty="0" err="1"/>
              <a:t>hCMOS</a:t>
            </a:r>
            <a:r>
              <a:rPr lang="en-US" dirty="0"/>
              <a:t> Systems</a:t>
            </a:r>
          </a:p>
          <a:p>
            <a:pPr marL="800100" lvl="1" indent="-342900"/>
            <a:r>
              <a:rPr lang="en-US" dirty="0"/>
              <a:t>M. Sanchez, </a:t>
            </a:r>
            <a:r>
              <a:rPr lang="en-US" dirty="0" err="1"/>
              <a:t>L.Claus</a:t>
            </a:r>
            <a:r>
              <a:rPr lang="en-US" dirty="0"/>
              <a:t>, M. Dayton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LCLS</a:t>
            </a:r>
          </a:p>
          <a:p>
            <a:pPr marL="800100" lvl="1" indent="-342900"/>
            <a:r>
              <a:rPr lang="en-US" dirty="0"/>
              <a:t>MEC (E. </a:t>
            </a:r>
            <a:r>
              <a:rPr lang="en-US" dirty="0" err="1"/>
              <a:t>Galtier</a:t>
            </a:r>
            <a:r>
              <a:rPr lang="en-US" dirty="0"/>
              <a:t>, B. </a:t>
            </a:r>
            <a:r>
              <a:rPr lang="en-US" dirty="0" err="1"/>
              <a:t>Nagler</a:t>
            </a:r>
            <a:r>
              <a:rPr lang="en-US" dirty="0"/>
              <a:t>, HJ Lee, D. </a:t>
            </a:r>
            <a:r>
              <a:rPr lang="en-US" dirty="0" err="1"/>
              <a:t>Khagani</a:t>
            </a:r>
            <a:r>
              <a:rPr lang="en-US" dirty="0"/>
              <a:t>, G. Dyer)</a:t>
            </a:r>
          </a:p>
          <a:p>
            <a:pPr marL="800100" lvl="1" indent="-342900"/>
            <a:r>
              <a:rPr lang="en-US" dirty="0" err="1"/>
              <a:t>Multipulses</a:t>
            </a:r>
            <a:r>
              <a:rPr lang="en-US" dirty="0"/>
              <a:t> (FJ Decker, N. </a:t>
            </a:r>
            <a:r>
              <a:rPr lang="en-US" dirty="0" err="1"/>
              <a:t>Burdet</a:t>
            </a:r>
            <a:r>
              <a:rPr lang="en-US" dirty="0"/>
              <a:t>, S. Vetter)</a:t>
            </a:r>
          </a:p>
          <a:p>
            <a:pPr marL="800100" lvl="1" indent="-342900"/>
            <a:r>
              <a:rPr lang="en-US" dirty="0"/>
              <a:t>Fast feedback (S. </a:t>
            </a:r>
            <a:r>
              <a:rPr lang="en-US" dirty="0" err="1"/>
              <a:t>Möller</a:t>
            </a:r>
            <a:r>
              <a:rPr lang="en-US" dirty="0"/>
              <a:t>, A. </a:t>
            </a:r>
            <a:r>
              <a:rPr lang="en-US" dirty="0" err="1"/>
              <a:t>Halavanau</a:t>
            </a:r>
            <a:r>
              <a:rPr lang="en-US" dirty="0"/>
              <a:t>)</a:t>
            </a:r>
          </a:p>
          <a:p>
            <a:pPr marL="800100" lvl="1" indent="-342900"/>
            <a:r>
              <a:rPr lang="en-US" dirty="0"/>
              <a:t>DAQ (D. Damiani, M. Browne)</a:t>
            </a:r>
          </a:p>
          <a:p>
            <a:pPr marL="800100" lvl="1" indent="-342900"/>
            <a:r>
              <a:rPr lang="en-US" dirty="0"/>
              <a:t>XCS (D. Zhu, M. </a:t>
            </a:r>
            <a:r>
              <a:rPr lang="en-US" dirty="0" err="1"/>
              <a:t>Seaberg</a:t>
            </a:r>
            <a:r>
              <a:rPr lang="en-US" dirty="0"/>
              <a:t>)</a:t>
            </a:r>
          </a:p>
          <a:p>
            <a:pPr marL="800100" lvl="1" indent="-342900"/>
            <a:r>
              <a:rPr lang="en-US" dirty="0"/>
              <a:t>Users (A. Gleason, R. Sandberg, L. </a:t>
            </a:r>
            <a:r>
              <a:rPr lang="en-US" dirty="0" err="1"/>
              <a:t>Dresselhaus</a:t>
            </a:r>
            <a:r>
              <a:rPr lang="en-US" dirty="0"/>
              <a:t>-Marais, 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6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F91034-F16B-434D-AA42-2F8DF785E1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42DB1C-F964-6545-93AA-89AF5E05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perspective (250ms frame rate)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AADEEE-E9EE-F445-8F07-2C6DA44E98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262939"/>
            <a:ext cx="8108950" cy="502585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17554-F4EC-A14B-B02E-0EAE34AFDF76}"/>
              </a:ext>
            </a:extLst>
          </p:cNvPr>
          <p:cNvSpPr txBox="1"/>
          <p:nvPr/>
        </p:nvSpPr>
        <p:spPr>
          <a:xfrm>
            <a:off x="6019800" y="116744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350ps *10</a:t>
            </a:r>
            <a:r>
              <a:rPr lang="en-US" baseline="30000" dirty="0"/>
              <a:t>12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3227E5-30D7-374F-B8B9-357FC74C56CE}"/>
              </a:ext>
            </a:extLst>
          </p:cNvPr>
          <p:cNvCxnSpPr/>
          <p:nvPr/>
        </p:nvCxnSpPr>
        <p:spPr>
          <a:xfrm flipH="1">
            <a:off x="3733800" y="301410"/>
            <a:ext cx="213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BC50B9-CE1A-954B-AF6C-7EBA3382B11C}"/>
              </a:ext>
            </a:extLst>
          </p:cNvPr>
          <p:cNvCxnSpPr>
            <a:cxnSpLocks/>
          </p:cNvCxnSpPr>
          <p:nvPr/>
        </p:nvCxnSpPr>
        <p:spPr>
          <a:xfrm>
            <a:off x="3733800" y="301410"/>
            <a:ext cx="0" cy="2041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747BFD-C866-9A42-B90D-AEF66778FCC7}"/>
              </a:ext>
            </a:extLst>
          </p:cNvPr>
          <p:cNvSpPr txBox="1"/>
          <p:nvPr/>
        </p:nvSpPr>
        <p:spPr>
          <a:xfrm>
            <a:off x="6769804" y="515529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Magnitude/decade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081B16-F6FC-E443-B2F6-83377D401816}"/>
              </a:ext>
            </a:extLst>
          </p:cNvPr>
          <p:cNvCxnSpPr/>
          <p:nvPr/>
        </p:nvCxnSpPr>
        <p:spPr>
          <a:xfrm>
            <a:off x="7239000" y="403508"/>
            <a:ext cx="174130" cy="194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26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1F6F7-0A1C-E546-9879-4416C007D9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0D7486-E085-3642-B4C9-95E25789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impractical setup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6F79A3-5C7D-D448-954D-488C674A973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59701" y="1243013"/>
            <a:ext cx="7303947" cy="5065712"/>
          </a:xfrm>
        </p:spPr>
      </p:pic>
    </p:spTree>
    <p:extLst>
      <p:ext uri="{BB962C8B-B14F-4D97-AF65-F5344CB8AC3E}">
        <p14:creationId xmlns:p14="http://schemas.microsoft.com/office/powerpoint/2010/main" val="4811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E1860D-D540-4D42-8A56-0A34623D4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FC4BC-712B-4E4B-AE35-DB96FC71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UXI collaboration and Icarus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115A3-B354-E246-B31F-CFF15C1A4A7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Ultrafast X-ray Imager family of detectors from Sandia</a:t>
            </a:r>
          </a:p>
          <a:p>
            <a:pPr marL="800100" lvl="1" indent="-342900"/>
            <a:r>
              <a:rPr lang="en-US" dirty="0"/>
              <a:t>…, Icarus, Daedalus, Tantalus, …</a:t>
            </a:r>
          </a:p>
          <a:p>
            <a:pPr marL="800100" lvl="1" indent="-342900"/>
            <a:r>
              <a:rPr lang="en-US" dirty="0"/>
              <a:t>Icarus takes 4 frames in 8 ns (or longer)</a:t>
            </a:r>
          </a:p>
          <a:p>
            <a:pPr marL="800100" lvl="1" indent="-342900"/>
            <a:r>
              <a:rPr lang="en-US" dirty="0"/>
              <a:t>25 um Si sensor, 25 um pixel pitch, 2.5x1.3 cm, 1 (10?) Hz, EMP hard, can see single photons at 6 keV, full well ~250 photons</a:t>
            </a:r>
          </a:p>
          <a:p>
            <a:pPr marL="1033463" lvl="2" indent="-342900"/>
            <a:r>
              <a:rPr lang="en-US" dirty="0"/>
              <a:t>GaAs sensors in packaging</a:t>
            </a:r>
          </a:p>
          <a:p>
            <a:pPr marL="800100" lvl="1" indent="-342900"/>
            <a:r>
              <a:rPr lang="en-US" dirty="0"/>
              <a:t>Sensor/</a:t>
            </a:r>
            <a:r>
              <a:rPr lang="en-US" dirty="0" err="1"/>
              <a:t>asic</a:t>
            </a:r>
            <a:r>
              <a:rPr lang="en-US" dirty="0"/>
              <a:t> built at MESA (very not commercial process, high demand at Z machine, NIF, Omega)</a:t>
            </a:r>
          </a:p>
          <a:p>
            <a:pPr marL="800100" lvl="1" indent="-342900"/>
            <a:r>
              <a:rPr lang="en-US" dirty="0"/>
              <a:t>Readout we use comes from LLNL -&gt; integrated in DAQ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have collaborated since 2017</a:t>
            </a:r>
          </a:p>
          <a:p>
            <a:pPr marL="800100" lvl="1" indent="-342900"/>
            <a:r>
              <a:rPr lang="en-US" dirty="0"/>
              <a:t>We get sensors for </a:t>
            </a:r>
            <a:r>
              <a:rPr lang="en-US" dirty="0" err="1"/>
              <a:t>expts</a:t>
            </a:r>
            <a:r>
              <a:rPr lang="en-US" dirty="0"/>
              <a:t>, some input on new features</a:t>
            </a:r>
          </a:p>
          <a:p>
            <a:pPr marL="800100" lvl="1" indent="-342900"/>
            <a:r>
              <a:rPr lang="en-US" dirty="0"/>
              <a:t>They get calibration data with LCLS beam + diagnostics</a:t>
            </a:r>
          </a:p>
          <a:p>
            <a:pPr marL="800100" lvl="1" indent="-342900"/>
            <a:r>
              <a:rPr lang="en-US" dirty="0"/>
              <a:t>Several in house, in house + user experiments at LCLS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Detectors built with non-commercial process; imperfect</a:t>
            </a:r>
          </a:p>
          <a:p>
            <a:pPr marL="800100" lvl="1" indent="-342900"/>
            <a:r>
              <a:rPr lang="en-US" dirty="0"/>
              <a:t>Spinoff company AHS developing commercial design</a:t>
            </a:r>
          </a:p>
          <a:p>
            <a:pPr marL="1033463" lvl="2" indent="-342900"/>
            <a:r>
              <a:rPr lang="en-US" dirty="0"/>
              <a:t>See talk tomorrow by Liam Claus</a:t>
            </a:r>
          </a:p>
          <a:p>
            <a:pPr marL="800100" lvl="1" indent="-342900"/>
            <a:r>
              <a:rPr lang="en-US" dirty="0"/>
              <a:t>SBIR with </a:t>
            </a:r>
            <a:r>
              <a:rPr lang="en-US" dirty="0" err="1"/>
              <a:t>Sydor</a:t>
            </a:r>
            <a:r>
              <a:rPr lang="en-US" dirty="0"/>
              <a:t> to get features we want underway</a:t>
            </a:r>
          </a:p>
        </p:txBody>
      </p:sp>
    </p:spTree>
    <p:extLst>
      <p:ext uri="{BB962C8B-B14F-4D97-AF65-F5344CB8AC3E}">
        <p14:creationId xmlns:p14="http://schemas.microsoft.com/office/powerpoint/2010/main" val="269668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B69323-A4C8-504E-82F8-6327E16CEC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4ABF58-2EFD-AC49-AED3-920503ACC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want this?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112C9-5011-CD4D-81E8-7F50099B287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accelerator gives us four pulses down to 350ps separation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Burst mode imagers give us access to ns-scale science</a:t>
            </a:r>
          </a:p>
          <a:p>
            <a:pPr marL="800100" lvl="1" indent="-342900"/>
            <a:r>
              <a:rPr lang="en-US" dirty="0"/>
              <a:t>E.g. shock propagation in materials, ICF implosion dynamics</a:t>
            </a:r>
          </a:p>
          <a:p>
            <a:pPr marL="800100" lvl="1" indent="-342900"/>
            <a:r>
              <a:rPr lang="en-US" dirty="0"/>
              <a:t>XPCS (would work if we could run at 120 Hz) (will work when…)</a:t>
            </a:r>
          </a:p>
          <a:p>
            <a:pPr marL="800100" lvl="1" indent="-342900"/>
            <a:r>
              <a:rPr lang="en-US" dirty="0"/>
              <a:t>Next UXI version designed to reach 500 </a:t>
            </a:r>
            <a:r>
              <a:rPr lang="en-US" dirty="0" err="1"/>
              <a:t>ps</a:t>
            </a:r>
            <a:r>
              <a:rPr lang="en-US" dirty="0"/>
              <a:t>; 300 </a:t>
            </a:r>
            <a:r>
              <a:rPr lang="en-US" dirty="0" err="1"/>
              <a:t>ps</a:t>
            </a:r>
            <a:r>
              <a:rPr lang="en-US" dirty="0"/>
              <a:t> possible</a:t>
            </a:r>
          </a:p>
          <a:p>
            <a:pPr marL="1033463" lvl="2" indent="-342900"/>
            <a:r>
              <a:rPr lang="en-US" dirty="0"/>
              <a:t>proposed </a:t>
            </a:r>
            <a:r>
              <a:rPr lang="en-US" dirty="0" err="1"/>
              <a:t>SparkPixDelta</a:t>
            </a:r>
            <a:r>
              <a:rPr lang="en-US" dirty="0"/>
              <a:t> would reach this (accumulation mode)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frames in a time scan on one pumped sample</a:t>
            </a:r>
          </a:p>
          <a:p>
            <a:pPr marL="800100" lvl="1" indent="-342900"/>
            <a:r>
              <a:rPr lang="en-US" dirty="0"/>
              <a:t>Esp. valuable for low-rate optical laser </a:t>
            </a:r>
            <a:r>
              <a:rPr lang="en-US" dirty="0" err="1"/>
              <a:t>expts</a:t>
            </a:r>
            <a:r>
              <a:rPr lang="en-US" dirty="0"/>
              <a:t> that blow up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Gate away unwanted time-dependent backgrounds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100x time magnification with HSLOS (pulsed dilation tube, </a:t>
            </a:r>
            <a:r>
              <a:rPr lang="en-US" dirty="0">
                <a:hlinkClick r:id="rId2"/>
              </a:rPr>
              <a:t>https://aip.scitation.org/doi/full/10.1063/1.5039648</a:t>
            </a:r>
            <a:r>
              <a:rPr lang="en-US" dirty="0"/>
              <a:t>) to reach &lt;30 </a:t>
            </a:r>
            <a:r>
              <a:rPr lang="en-US" dirty="0" err="1"/>
              <a:t>ps</a:t>
            </a:r>
            <a:r>
              <a:rPr lang="en-US" dirty="0"/>
              <a:t> science with split/delay etc.</a:t>
            </a:r>
          </a:p>
        </p:txBody>
      </p:sp>
    </p:spTree>
    <p:extLst>
      <p:ext uri="{BB962C8B-B14F-4D97-AF65-F5344CB8AC3E}">
        <p14:creationId xmlns:p14="http://schemas.microsoft.com/office/powerpoint/2010/main" val="16824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470CE-9491-DB44-9BA0-0BE49E1D7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74A6E2-7D53-E347-9630-ABC807A1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“1-2” time structure for 4 pulses at LCLS</a:t>
            </a:r>
          </a:p>
        </p:txBody>
      </p:sp>
      <p:pic>
        <p:nvPicPr>
          <p:cNvPr id="5" name="Content Placeholder 14">
            <a:extLst>
              <a:ext uri="{FF2B5EF4-FFF2-40B4-BE49-F238E27FC236}">
                <a16:creationId xmlns:a16="http://schemas.microsoft.com/office/drawing/2014/main" id="{0D37E595-4F92-F148-A146-7F7B29E89BA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53758" y="1447800"/>
            <a:ext cx="8907799" cy="487045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31B03-C812-364E-985A-AB328628F445}"/>
              </a:ext>
            </a:extLst>
          </p:cNvPr>
          <p:cNvSpPr txBox="1"/>
          <p:nvPr/>
        </p:nvSpPr>
        <p:spPr>
          <a:xfrm>
            <a:off x="1828800" y="5856586"/>
            <a:ext cx="433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(1+2)ns period just fits this pulse pattern. We spent a few minutes fine adjusting  frame timing during last experiment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CF8EF8-7DB0-2141-87DB-283C1458A92A}"/>
              </a:ext>
            </a:extLst>
          </p:cNvPr>
          <p:cNvCxnSpPr>
            <a:cxnSpLocks/>
          </p:cNvCxnSpPr>
          <p:nvPr/>
        </p:nvCxnSpPr>
        <p:spPr>
          <a:xfrm flipH="1" flipV="1">
            <a:off x="2895600" y="3883025"/>
            <a:ext cx="549016" cy="1956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35A6F6-64AC-0A4B-9689-A9ACC955EBC5}"/>
              </a:ext>
            </a:extLst>
          </p:cNvPr>
          <p:cNvCxnSpPr>
            <a:cxnSpLocks/>
          </p:cNvCxnSpPr>
          <p:nvPr/>
        </p:nvCxnSpPr>
        <p:spPr>
          <a:xfrm flipV="1">
            <a:off x="1066800" y="5257800"/>
            <a:ext cx="1524000" cy="685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29B0D22-E29B-364B-84A0-2B45F319DEB1}"/>
              </a:ext>
            </a:extLst>
          </p:cNvPr>
          <p:cNvSpPr txBox="1"/>
          <p:nvPr/>
        </p:nvSpPr>
        <p:spPr>
          <a:xfrm>
            <a:off x="2186637" y="5350565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620741-53E4-DD4E-B136-4A6E5E3B6370}"/>
              </a:ext>
            </a:extLst>
          </p:cNvPr>
          <p:cNvCxnSpPr>
            <a:cxnSpLocks/>
          </p:cNvCxnSpPr>
          <p:nvPr/>
        </p:nvCxnSpPr>
        <p:spPr>
          <a:xfrm flipV="1">
            <a:off x="5905500" y="4861058"/>
            <a:ext cx="647700" cy="387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32A2C8-649D-D940-BFA9-5B8956FA2B86}"/>
              </a:ext>
            </a:extLst>
          </p:cNvPr>
          <p:cNvCxnSpPr>
            <a:cxnSpLocks/>
          </p:cNvCxnSpPr>
          <p:nvPr/>
        </p:nvCxnSpPr>
        <p:spPr>
          <a:xfrm>
            <a:off x="5867400" y="5257800"/>
            <a:ext cx="685800" cy="462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DEF5F1D-0760-B241-B797-DABB3220EF54}"/>
              </a:ext>
            </a:extLst>
          </p:cNvPr>
          <p:cNvSpPr txBox="1"/>
          <p:nvPr/>
        </p:nvSpPr>
        <p:spPr>
          <a:xfrm>
            <a:off x="5030149" y="4965628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Debye</a:t>
            </a:r>
          </a:p>
          <a:p>
            <a:r>
              <a:rPr lang="en-US" sz="1400" dirty="0"/>
              <a:t>Scherrer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200930-050F-0F4D-88A9-97861CADA048}"/>
              </a:ext>
            </a:extLst>
          </p:cNvPr>
          <p:cNvCxnSpPr/>
          <p:nvPr/>
        </p:nvCxnSpPr>
        <p:spPr>
          <a:xfrm>
            <a:off x="4419600" y="1828800"/>
            <a:ext cx="762000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6E2380-8E25-8C44-9E69-4F0C93A8ABD7}"/>
              </a:ext>
            </a:extLst>
          </p:cNvPr>
          <p:cNvCxnSpPr/>
          <p:nvPr/>
        </p:nvCxnSpPr>
        <p:spPr>
          <a:xfrm>
            <a:off x="6019800" y="1608947"/>
            <a:ext cx="762000" cy="677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E14DD9-1E01-2B41-A56E-C7F4421B4304}"/>
              </a:ext>
            </a:extLst>
          </p:cNvPr>
          <p:cNvSpPr txBox="1"/>
          <p:nvPr/>
        </p:nvSpPr>
        <p:spPr>
          <a:xfrm>
            <a:off x="3697081" y="1246549"/>
            <a:ext cx="87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Icarus 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A34816-4BA2-444E-8647-66048EDAE9AB}"/>
              </a:ext>
            </a:extLst>
          </p:cNvPr>
          <p:cNvSpPr txBox="1"/>
          <p:nvPr/>
        </p:nvSpPr>
        <p:spPr>
          <a:xfrm>
            <a:off x="4832216" y="1198403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Readout board in fancy housing</a:t>
            </a:r>
          </a:p>
        </p:txBody>
      </p:sp>
    </p:spTree>
    <p:extLst>
      <p:ext uri="{BB962C8B-B14F-4D97-AF65-F5344CB8AC3E}">
        <p14:creationId xmlns:p14="http://schemas.microsoft.com/office/powerpoint/2010/main" val="6997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A5019F-8659-1A42-BF66-85DA286A6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B13E9D-F30A-744D-A5EF-A13F63D3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Highlights from “First x-ray test of the Icarus nanosecond-gated camera at LCLS” (</a:t>
            </a:r>
            <a:r>
              <a:rPr lang="en-US" sz="2000" dirty="0" err="1"/>
              <a:t>doi</a:t>
            </a:r>
            <a:r>
              <a:rPr lang="en-US" sz="2000" dirty="0"/>
              <a:t>: </a:t>
            </a:r>
            <a:r>
              <a:rPr lang="en-US" sz="2000" dirty="0">
                <a:hlinkClick r:id="rId2"/>
              </a:rPr>
              <a:t>10.1117/12.2520974</a:t>
            </a:r>
            <a:r>
              <a:rPr lang="en-US" sz="2000" dirty="0"/>
              <a:t>), Hart et 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02D80-E382-7844-B5E1-C3A3A0D2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295400"/>
            <a:ext cx="3441700" cy="234706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B5D25F6-A803-EF46-8C57-4D8E94D0E73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3581400" y="2934873"/>
            <a:ext cx="4800600" cy="3817438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3B92E9-7379-2D42-B475-21E6E7362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356" y="1223229"/>
            <a:ext cx="2901950" cy="1978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B0B562-F728-BF42-812D-15A42AE26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77" y="3940518"/>
            <a:ext cx="3082423" cy="2102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0A9C1-5390-A148-9E53-5AD92B0EAC29}"/>
              </a:ext>
            </a:extLst>
          </p:cNvPr>
          <p:cNvSpPr txBox="1"/>
          <p:nvPr/>
        </p:nvSpPr>
        <p:spPr>
          <a:xfrm>
            <a:off x="3723640" y="364046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Pump energy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31D363-FD44-8141-BCE0-F2357CEE6194}"/>
              </a:ext>
            </a:extLst>
          </p:cNvPr>
          <p:cNvCxnSpPr/>
          <p:nvPr/>
        </p:nvCxnSpPr>
        <p:spPr>
          <a:xfrm flipV="1">
            <a:off x="4343400" y="3763010"/>
            <a:ext cx="0" cy="1081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070250-0022-5B4F-AB96-CE8C8F60E710}"/>
              </a:ext>
            </a:extLst>
          </p:cNvPr>
          <p:cNvSpPr txBox="1"/>
          <p:nvPr/>
        </p:nvSpPr>
        <p:spPr>
          <a:xfrm>
            <a:off x="8252765" y="3964283"/>
            <a:ext cx="8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Pumped frames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540B30-34B8-0040-A174-6F5A44013513}"/>
              </a:ext>
            </a:extLst>
          </p:cNvPr>
          <p:cNvCxnSpPr/>
          <p:nvPr/>
        </p:nvCxnSpPr>
        <p:spPr>
          <a:xfrm flipH="1" flipV="1">
            <a:off x="8077200" y="3886624"/>
            <a:ext cx="175565" cy="230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605587-B2D9-2F42-BE68-D98B6937A3BF}"/>
              </a:ext>
            </a:extLst>
          </p:cNvPr>
          <p:cNvCxnSpPr/>
          <p:nvPr/>
        </p:nvCxnSpPr>
        <p:spPr>
          <a:xfrm flipH="1">
            <a:off x="8077200" y="4117457"/>
            <a:ext cx="175565" cy="186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7E9F97-DAB8-714F-B1F8-BCF6D922EADC}"/>
              </a:ext>
            </a:extLst>
          </p:cNvPr>
          <p:cNvCxnSpPr>
            <a:cxnSpLocks/>
          </p:cNvCxnSpPr>
          <p:nvPr/>
        </p:nvCxnSpPr>
        <p:spPr>
          <a:xfrm flipH="1">
            <a:off x="8077200" y="4124723"/>
            <a:ext cx="175565" cy="103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100481-FA4A-E94E-8546-7E8060A2E617}"/>
              </a:ext>
            </a:extLst>
          </p:cNvPr>
          <p:cNvCxnSpPr/>
          <p:nvPr/>
        </p:nvCxnSpPr>
        <p:spPr>
          <a:xfrm flipH="1">
            <a:off x="7086600" y="2590800"/>
            <a:ext cx="3810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98EEEB-5219-BB40-8074-C850549DF8BD}"/>
              </a:ext>
            </a:extLst>
          </p:cNvPr>
          <p:cNvCxnSpPr/>
          <p:nvPr/>
        </p:nvCxnSpPr>
        <p:spPr>
          <a:xfrm flipH="1">
            <a:off x="7239000" y="2819400"/>
            <a:ext cx="5334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0E98B1-2AF8-B947-BF2E-43E3D7D7FA54}"/>
              </a:ext>
            </a:extLst>
          </p:cNvPr>
          <p:cNvSpPr txBox="1"/>
          <p:nvPr/>
        </p:nvSpPr>
        <p:spPr>
          <a:xfrm>
            <a:off x="7315424" y="2312542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Cold Cu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21EDF6-AE8C-5F43-B5C6-053A5774A109}"/>
              </a:ext>
            </a:extLst>
          </p:cNvPr>
          <p:cNvSpPr txBox="1"/>
          <p:nvPr/>
        </p:nvSpPr>
        <p:spPr>
          <a:xfrm>
            <a:off x="7731564" y="2678056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Hot Cu</a:t>
            </a:r>
          </a:p>
        </p:txBody>
      </p:sp>
    </p:spTree>
    <p:extLst>
      <p:ext uri="{BB962C8B-B14F-4D97-AF65-F5344CB8AC3E}">
        <p14:creationId xmlns:p14="http://schemas.microsoft.com/office/powerpoint/2010/main" val="2757047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4588A4-8725-FE41-BDAB-0479326612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F64527-2734-B444-95E5-6AC537E0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ICF void collapse: MEClv08 (above, XPCI, Nov 2020)</a:t>
            </a:r>
            <a:br>
              <a:rPr lang="en-US" dirty="0"/>
            </a:br>
            <a:r>
              <a:rPr lang="en-US" dirty="0"/>
              <a:t>MECx493 (below, direct illumination, 10ns flat top drive)</a:t>
            </a:r>
          </a:p>
        </p:txBody>
      </p:sp>
      <p:pic>
        <p:nvPicPr>
          <p:cNvPr id="10" name="Content Placeholder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C066E14-09FA-114A-B697-AF1E81561F4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058068" cy="4953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14C7A-F956-5346-9362-E726DB99E1C5}"/>
              </a:ext>
            </a:extLst>
          </p:cNvPr>
          <p:cNvSpPr txBox="1"/>
          <p:nvPr/>
        </p:nvSpPr>
        <p:spPr>
          <a:xfrm>
            <a:off x="6212556" y="5948919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Hodge et al.,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7B57A-C02D-CC4F-AF5B-5FFEA39955E0}"/>
              </a:ext>
            </a:extLst>
          </p:cNvPr>
          <p:cNvSpPr txBox="1"/>
          <p:nvPr/>
        </p:nvSpPr>
        <p:spPr>
          <a:xfrm>
            <a:off x="258918" y="6266971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40x magnification at detector (25 um pixels) with Be CRLs</a:t>
            </a:r>
          </a:p>
        </p:txBody>
      </p:sp>
    </p:spTree>
    <p:extLst>
      <p:ext uri="{BB962C8B-B14F-4D97-AF65-F5344CB8AC3E}">
        <p14:creationId xmlns:p14="http://schemas.microsoft.com/office/powerpoint/2010/main" val="42616902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-white-July26" id="{FF8E164A-AA27-CC44-B7D6-2D827A5601D2}" vid="{910BC43D-2252-044D-9E2E-D0125F53F5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9C022A5BACE4D8A86646BFE6F373A" ma:contentTypeVersion="6" ma:contentTypeDescription="Create a new document." ma:contentTypeScope="" ma:versionID="fa09eca8e9885d653412965b564ef40e">
  <xsd:schema xmlns:xsd="http://www.w3.org/2001/XMLSchema" xmlns:xs="http://www.w3.org/2001/XMLSchema" xmlns:p="http://schemas.microsoft.com/office/2006/metadata/properties" xmlns:ns1="http://schemas.microsoft.com/sharepoint/v3" xmlns:ns2="be4c3ea6-cad5-4867-91d9-7216788d6e80" targetNamespace="http://schemas.microsoft.com/office/2006/metadata/properties" ma:root="true" ma:fieldsID="5e650a32204f281424193f6b0635a9f5" ns1:_="" ns2:_="">
    <xsd:import namespace="http://schemas.microsoft.com/sharepoint/v3"/>
    <xsd:import namespace="be4c3ea6-cad5-4867-91d9-7216788d6e8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AreasOfScience" minOccurs="0"/>
                <xsd:element ref="ns2:Instruments" minOccurs="0"/>
                <xsd:element ref="ns2:ContentCategory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c3ea6-cad5-4867-91d9-7216788d6e80" elementFormDefault="qualified">
    <xsd:import namespace="http://schemas.microsoft.com/office/2006/documentManagement/types"/>
    <xsd:import namespace="http://schemas.microsoft.com/office/infopath/2007/PartnerControls"/>
    <xsd:element name="AreasOfScience" ma:index="10" nillable="true" ma:displayName="AreasOfScience" ma:list="{e1f02b6c-c9b2-4349-9939-471bf3a1aa7d}" ma:internalName="AreasOfScience" ma:showField="Title" ma:web="be4c3ea6-cad5-4867-91d9-7216788d6e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struments" ma:index="11" nillable="true" ma:displayName="Instruments" ma:list="{b890da74-bd63-4911-b17a-af6e8f3c956b}" ma:internalName="Instruments" ma:showField="Title" ma:web="be4c3ea6-cad5-4867-91d9-7216788d6e80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ntentCategory1" ma:index="12" nillable="true" ma:displayName="ContentCategory" ma:format="Dropdown" ma:internalName="ContentCategory1">
      <xsd:simpleType>
        <xsd:restriction base="dms:Choice">
          <xsd:enumeration value="Articles"/>
          <xsd:enumeration value="Design Documents"/>
          <xsd:enumeration value="Posters"/>
          <xsd:enumeration value="Talks"/>
          <xsd:enumeration value="XFEL Facilities"/>
          <xsd:enumeration value="X-Ray Interes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easOfScience xmlns="be4c3ea6-cad5-4867-91d9-7216788d6e80"/>
    <ContentCategory1 xmlns="be4c3ea6-cad5-4867-91d9-7216788d6e80">Talks</ContentCategory1>
    <PublishingExpirationDate xmlns="http://schemas.microsoft.com/sharepoint/v3" xsi:nil="true"/>
    <Instruments xmlns="be4c3ea6-cad5-4867-91d9-7216788d6e80">
      <Value>7</Value>
    </Instruments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0C2239-B20E-4DE6-814B-AECCA40A8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e4c3ea6-cad5-4867-91d9-7216788d6e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DC465C-0AFA-4B02-8D00-CB14DF55DD98}">
  <ds:schemaRefs>
    <ds:schemaRef ds:uri="http://schemas.microsoft.com/office/2006/metadata/properties"/>
    <ds:schemaRef ds:uri="http://schemas.microsoft.com/office/infopath/2007/PartnerControls"/>
    <ds:schemaRef ds:uri="be4c3ea6-cad5-4867-91d9-7216788d6e80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D38D205-A273-4ABA-A83A-77DB3B1F88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10656</TotalTime>
  <Words>1634</Words>
  <Application>Microsoft Macintosh PowerPoint</Application>
  <PresentationFormat>On-screen Show (4:3)</PresentationFormat>
  <Paragraphs>210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 Math</vt:lpstr>
      <vt:lpstr>Blank</vt:lpstr>
      <vt:lpstr>Nanosecond imaging at LCLS with UXI detectors</vt:lpstr>
      <vt:lpstr>Outline</vt:lpstr>
      <vt:lpstr>Local perspective (250ms frame rate)</vt:lpstr>
      <vt:lpstr>... impractical setup</vt:lpstr>
      <vt:lpstr>UXI collaboration and Icarus</vt:lpstr>
      <vt:lpstr>Why do we want this?</vt:lpstr>
      <vt:lpstr>Current “1-2” time structure for 4 pulses at LCLS</vt:lpstr>
      <vt:lpstr>Highlights from “First x-ray test of the Icarus nanosecond-gated camera at LCLS” (doi: 10.1117/12.2520974), Hart et al.</vt:lpstr>
      <vt:lpstr>ICF void collapse: MEClv08 (above, XPCI, Nov 2020) MECx493 (below, direct illumination, 10ns flat top drive)</vt:lpstr>
      <vt:lpstr>See Optics Express, “Multi-frame, ultrafast, x-ray microscope for imaging shockwave dynamics”, 2022</vt:lpstr>
      <vt:lpstr> Next expt: imaging laser powder bed fusion (3d metal printing) from 2-200ns – Leora Dresselhaus-Marais et al.</vt:lpstr>
      <vt:lpstr>Later this year</vt:lpstr>
      <vt:lpstr>Problems just requiring work</vt:lpstr>
      <vt:lpstr>Laser table, beam monitoring improvements underway</vt:lpstr>
      <vt:lpstr>Tantalus is the first UXI ROIC designed in a commercial foundry</vt:lpstr>
      <vt:lpstr>Challenges</vt:lpstr>
      <vt:lpstr>Ce liquid-liquid transition and ejecta at 25keV</vt:lpstr>
      <vt:lpstr>Sensor issues – will physics allow us to get to 350ps and 25keV? (75 keV in 3rd harmonic?)</vt:lpstr>
      <vt:lpstr>PS regime</vt:lpstr>
      <vt:lpstr>MEC-U (2028)</vt:lpstr>
      <vt:lpstr>The future is very exciting, but lots of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Nanosecond imaging at LCLS with UXI detectors</dc:title>
  <dc:creator>Hart, Philip Adam</dc:creator>
  <cp:lastModifiedBy>Hart, Philip Adam</cp:lastModifiedBy>
  <cp:revision>14</cp:revision>
  <dcterms:created xsi:type="dcterms:W3CDTF">2023-03-04T22:49:43Z</dcterms:created>
  <dcterms:modified xsi:type="dcterms:W3CDTF">2023-03-13T06:36:43Z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0x0101003309C022A5BACE4D8A86646BFE6F373A</vt:lpwstr>
  </property>
</Properties>
</file>