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8"/>
  </p:notesMasterIdLst>
  <p:handoutMasterIdLst>
    <p:handoutMasterId r:id="rId39"/>
  </p:handoutMasterIdLst>
  <p:sldIdLst>
    <p:sldId id="941" r:id="rId2"/>
    <p:sldId id="975" r:id="rId3"/>
    <p:sldId id="256" r:id="rId4"/>
    <p:sldId id="976" r:id="rId5"/>
    <p:sldId id="279" r:id="rId6"/>
    <p:sldId id="1040" r:id="rId7"/>
    <p:sldId id="995" r:id="rId8"/>
    <p:sldId id="989" r:id="rId9"/>
    <p:sldId id="997" r:id="rId10"/>
    <p:sldId id="310" r:id="rId11"/>
    <p:sldId id="1035" r:id="rId12"/>
    <p:sldId id="931" r:id="rId13"/>
    <p:sldId id="996" r:id="rId14"/>
    <p:sldId id="357" r:id="rId15"/>
    <p:sldId id="1033" r:id="rId16"/>
    <p:sldId id="1037" r:id="rId17"/>
    <p:sldId id="322" r:id="rId18"/>
    <p:sldId id="264" r:id="rId19"/>
    <p:sldId id="885" r:id="rId20"/>
    <p:sldId id="314" r:id="rId21"/>
    <p:sldId id="936" r:id="rId22"/>
    <p:sldId id="940" r:id="rId23"/>
    <p:sldId id="1038" r:id="rId24"/>
    <p:sldId id="937" r:id="rId25"/>
    <p:sldId id="1039" r:id="rId26"/>
    <p:sldId id="809" r:id="rId27"/>
    <p:sldId id="934" r:id="rId28"/>
    <p:sldId id="928" r:id="rId29"/>
    <p:sldId id="961" r:id="rId30"/>
    <p:sldId id="815" r:id="rId31"/>
    <p:sldId id="957" r:id="rId32"/>
    <p:sldId id="889" r:id="rId33"/>
    <p:sldId id="875" r:id="rId34"/>
    <p:sldId id="304" r:id="rId35"/>
    <p:sldId id="977" r:id="rId36"/>
    <p:sldId id="95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  <a:srgbClr val="221AC0"/>
    <a:srgbClr val="A1ACFF"/>
    <a:srgbClr val="51C5FF"/>
    <a:srgbClr val="C000C0"/>
    <a:srgbClr val="970000"/>
    <a:srgbClr val="DB3600"/>
    <a:srgbClr val="A20000"/>
    <a:srgbClr val="000051"/>
    <a:srgbClr val="0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50000" autoAdjust="0"/>
  </p:normalViewPr>
  <p:slideViewPr>
    <p:cSldViewPr snapToGrid="0" snapToObjects="1">
      <p:cViewPr varScale="1">
        <p:scale>
          <a:sx n="124" d="100"/>
          <a:sy n="124" d="100"/>
        </p:scale>
        <p:origin x="72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icolo/work/GruppoV_UFSD/Excel/TestBeam2015_Landau_Jitter_componen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Downloads/RSD2_Digitiz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Downloads/RSD2_Digitiz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Downloads/RSD2_Digitiz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Comparison WF2 Simulation (gain = 20, Cdet = 3 pF) - Data</a:t>
            </a:r>
          </a:p>
          <a:p>
            <a:pPr>
              <a:defRPr/>
            </a:pPr>
            <a:r>
              <a:rPr lang="en-US"/>
              <a:t>Band bars show variation with temperature (T =  -20 C -&gt; 20 C), and gain (G = 20 -&gt; 30) </a:t>
            </a:r>
          </a:p>
        </c:rich>
      </c:tx>
      <c:layout>
        <c:manualLayout>
          <c:xMode val="edge"/>
          <c:yMode val="edge"/>
          <c:x val="0.16940823852362069"/>
          <c:y val="2.067343226717563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25168018402801"/>
          <c:y val="0.20012239450104299"/>
          <c:w val="0.78830496291698005"/>
          <c:h val="0.58317934034469499"/>
        </c:manualLayout>
      </c:layout>
      <c:scatterChart>
        <c:scatterStyle val="lineMarker"/>
        <c:varyColors val="0"/>
        <c:ser>
          <c:idx val="3"/>
          <c:order val="0"/>
          <c:tx>
            <c:strRef>
              <c:f>'G23 - many thicknesses'!$W$3</c:f>
              <c:strCache>
                <c:ptCount val="1"/>
                <c:pt idx="0">
                  <c:v>Measured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fixedVal"/>
            <c:noEndCap val="0"/>
            <c:val val="5"/>
            <c:spPr>
              <a:ln w="69850" cmpd="sng">
                <a:solidFill>
                  <a:schemeClr val="tx1">
                    <a:alpha val="73000"/>
                  </a:schemeClr>
                </a:solidFill>
                <a:headEnd type="none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'G23 - many thicknesses'!$J$4:$J$12</c:f>
              <c:numCache>
                <c:formatCode>General</c:formatCode>
                <c:ptCount val="9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35</c:v>
                </c:pt>
                <c:pt idx="6">
                  <c:v>80</c:v>
                </c:pt>
                <c:pt idx="8">
                  <c:v>45</c:v>
                </c:pt>
              </c:numCache>
            </c:numRef>
          </c:xVal>
          <c:yVal>
            <c:numRef>
              <c:f>'G23 - many thicknesses'!$W$4:$W$12</c:f>
              <c:numCache>
                <c:formatCode>General</c:formatCode>
                <c:ptCount val="9"/>
                <c:pt idx="1">
                  <c:v>35</c:v>
                </c:pt>
                <c:pt idx="4">
                  <c:v>110</c:v>
                </c:pt>
                <c:pt idx="5">
                  <c:v>25</c:v>
                </c:pt>
                <c:pt idx="6">
                  <c:v>58</c:v>
                </c:pt>
                <c:pt idx="7">
                  <c:v>30</c:v>
                </c:pt>
                <c:pt idx="8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B6-4A40-AC3D-AEE0BC583678}"/>
            </c:ext>
          </c:extLst>
        </c:ser>
        <c:ser>
          <c:idx val="2"/>
          <c:order val="1"/>
          <c:tx>
            <c:strRef>
              <c:f>'G23 - many thicknesses'!$U$3</c:f>
              <c:strCache>
                <c:ptCount val="1"/>
                <c:pt idx="0">
                  <c:v>WF2: total resolution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'G23 - many thicknesses'!$I$21:$I$28</c:f>
              <c:numCache>
                <c:formatCode>General</c:formatCode>
                <c:ptCount val="8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  <c:pt idx="4">
                  <c:v>75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</c:numCache>
            </c:numRef>
          </c:xVal>
          <c:yVal>
            <c:numRef>
              <c:f>'G23 - many thicknesses'!$M$21:$M$28</c:f>
              <c:numCache>
                <c:formatCode>General</c:formatCode>
                <c:ptCount val="8"/>
                <c:pt idx="0">
                  <c:v>20.314772949752598</c:v>
                </c:pt>
                <c:pt idx="1">
                  <c:v>21.931712199461309</c:v>
                </c:pt>
                <c:pt idx="2">
                  <c:v>23.430749027719962</c:v>
                </c:pt>
                <c:pt idx="3">
                  <c:v>27.932955446926844</c:v>
                </c:pt>
                <c:pt idx="4">
                  <c:v>29.732137494637012</c:v>
                </c:pt>
                <c:pt idx="5">
                  <c:v>39.824615503479755</c:v>
                </c:pt>
                <c:pt idx="6">
                  <c:v>69.778220097678044</c:v>
                </c:pt>
                <c:pt idx="7">
                  <c:v>126.49110640673517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B6-4A40-AC3D-AEE0BC583678}"/>
            </c:ext>
          </c:extLst>
        </c:ser>
        <c:ser>
          <c:idx val="1"/>
          <c:order val="2"/>
          <c:tx>
            <c:strRef>
              <c:f>'G23 - many thicknesses'!$T$3</c:f>
              <c:strCache>
                <c:ptCount val="1"/>
                <c:pt idx="0">
                  <c:v>WF2: Jitter</c:v>
                </c:pt>
              </c:strCache>
            </c:strRef>
          </c:tx>
          <c:spPr>
            <a:ln w="4762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'G23 - many thicknesses'!$I$21:$I$28</c:f>
              <c:numCache>
                <c:formatCode>General</c:formatCode>
                <c:ptCount val="8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  <c:pt idx="4">
                  <c:v>75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</c:numCache>
            </c:numRef>
          </c:xVal>
          <c:yVal>
            <c:numRef>
              <c:f>'G23 - many thicknesses'!$K$21:$K$28</c:f>
              <c:numCache>
                <c:formatCode>General</c:formatCode>
                <c:ptCount val="8"/>
                <c:pt idx="0">
                  <c:v>13.7</c:v>
                </c:pt>
                <c:pt idx="1">
                  <c:v>16</c:v>
                </c:pt>
                <c:pt idx="2">
                  <c:v>18</c:v>
                </c:pt>
                <c:pt idx="3">
                  <c:v>19.5</c:v>
                </c:pt>
                <c:pt idx="4">
                  <c:v>22</c:v>
                </c:pt>
                <c:pt idx="5">
                  <c:v>31</c:v>
                </c:pt>
                <c:pt idx="6">
                  <c:v>63</c:v>
                </c:pt>
                <c:pt idx="7">
                  <c:v>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3B6-4A40-AC3D-AEE0BC583678}"/>
            </c:ext>
          </c:extLst>
        </c:ser>
        <c:ser>
          <c:idx val="0"/>
          <c:order val="3"/>
          <c:tx>
            <c:strRef>
              <c:f>'G23 - many thicknesses'!$O$3</c:f>
              <c:strCache>
                <c:ptCount val="1"/>
                <c:pt idx="0">
                  <c:v>WF2: Non-unif. Ionization </c:v>
                </c:pt>
              </c:strCache>
            </c:strRef>
          </c:tx>
          <c:spPr>
            <a:ln w="47625">
              <a:solidFill>
                <a:srgbClr val="7030A0"/>
              </a:solidFill>
              <a:prstDash val="sysDash"/>
            </a:ln>
          </c:spPr>
          <c:marker>
            <c:symbol val="none"/>
          </c:marker>
          <c:xVal>
            <c:numRef>
              <c:f>'G23 - many thicknesses'!$I$21:$I$28</c:f>
              <c:numCache>
                <c:formatCode>General</c:formatCode>
                <c:ptCount val="8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  <c:pt idx="4">
                  <c:v>75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</c:numCache>
            </c:numRef>
          </c:xVal>
          <c:yVal>
            <c:numRef>
              <c:f>'G23 - many thicknesses'!$J$21:$J$28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20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3B6-4A40-AC3D-AEE0BC583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154496"/>
        <c:axId val="518157616"/>
      </c:scatterChart>
      <c:valAx>
        <c:axId val="518154496"/>
        <c:scaling>
          <c:orientation val="minMax"/>
          <c:max val="3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Thickness [mm]</a:t>
                </a:r>
              </a:p>
            </c:rich>
          </c:tx>
          <c:layout>
            <c:manualLayout>
              <c:xMode val="edge"/>
              <c:yMode val="edge"/>
              <c:x val="0.42974042059898299"/>
              <c:y val="0.86880658983272996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 w="38100">
            <a:solidFill>
              <a:schemeClr val="tx1"/>
            </a:solidFill>
          </a:ln>
        </c:spPr>
        <c:crossAx val="518157616"/>
        <c:crossesAt val="0"/>
        <c:crossBetween val="midCat"/>
        <c:majorUnit val="50"/>
      </c:valAx>
      <c:valAx>
        <c:axId val="518157616"/>
        <c:scaling>
          <c:orientation val="minMax"/>
          <c:max val="1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Resolution [ps]</a:t>
                </a:r>
              </a:p>
            </c:rich>
          </c:tx>
          <c:layout>
            <c:manualLayout>
              <c:xMode val="edge"/>
              <c:yMode val="edge"/>
              <c:x val="6.3950829229119988E-2"/>
              <c:y val="0.29797630869545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8100">
            <a:solidFill>
              <a:schemeClr val="tx1"/>
            </a:solidFill>
          </a:ln>
        </c:spPr>
        <c:crossAx val="518154496"/>
        <c:crossesAt val="0"/>
        <c:crossBetween val="midCat"/>
      </c:valAx>
    </c:plotArea>
    <c:legend>
      <c:legendPos val="l"/>
      <c:layout>
        <c:manualLayout>
          <c:xMode val="edge"/>
          <c:yMode val="edge"/>
          <c:x val="0.15417017462797628"/>
          <c:y val="0.16514388590976659"/>
          <c:w val="0.37645853275087193"/>
          <c:h val="0.2302289490528827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RSD2 crosses: spatial resolution when the total AC amplitude = 60  mV</a:t>
            </a:r>
          </a:p>
        </c:rich>
      </c:tx>
      <c:layout>
        <c:manualLayout>
          <c:xMode val="edge"/>
          <c:yMode val="edge"/>
          <c:x val="0.13645833333333332"/>
          <c:y val="2.0141283611629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0.11918242762179347"/>
          <c:y val="0.15374618482135988"/>
          <c:w val="0.83934047187700467"/>
          <c:h val="0.656143970812741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1300 um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22225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37835031941963421"/>
                  <c:y val="0.11374864590014194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</c:trendlineLbl>
          </c:trendline>
          <c:xVal>
            <c:numRef>
              <c:f>Sheet1!$CB$425:$CB$428</c:f>
              <c:numCache>
                <c:formatCode>General</c:formatCode>
                <c:ptCount val="4"/>
                <c:pt idx="0">
                  <c:v>1300</c:v>
                </c:pt>
                <c:pt idx="1">
                  <c:v>450</c:v>
                </c:pt>
                <c:pt idx="2">
                  <c:v>340</c:v>
                </c:pt>
                <c:pt idx="3">
                  <c:v>200</c:v>
                </c:pt>
              </c:numCache>
            </c:numRef>
          </c:xVal>
          <c:yVal>
            <c:numRef>
              <c:f>Sheet1!$CC$425:$CC$428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3C-DA43-8B45-89AE0B9A116B}"/>
            </c:ext>
          </c:extLst>
        </c:ser>
        <c:ser>
          <c:idx val="3"/>
          <c:order val="1"/>
          <c:tx>
            <c:strRef>
              <c:f>Sheet1!$AH$25</c:f>
              <c:strCache>
                <c:ptCount val="1"/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strRef>
              <c:f>Sheet1!$AP$41:$AP$46</c:f>
              <c:strCache>
                <c:ptCount val="6"/>
                <c:pt idx="0">
                  <c:v>Gain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strCache>
            </c:strRef>
          </c:xVal>
          <c:yVal>
            <c:numRef>
              <c:f>Sheet1!$AT$20:$AT$31</c:f>
              <c:numCache>
                <c:formatCode>General</c:formatCode>
                <c:ptCount val="12"/>
                <c:pt idx="0">
                  <c:v>9.6519428096109241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3C-DA43-8B45-89AE0B9A116B}"/>
            </c:ext>
          </c:extLst>
        </c:ser>
        <c:ser>
          <c:idx val="1"/>
          <c:order val="2"/>
          <c:tx>
            <c:strRef>
              <c:f>Sheet1!$K$23</c:f>
              <c:strCache>
                <c:ptCount val="1"/>
              </c:strCache>
            </c:strRef>
          </c:tx>
          <c:spPr>
            <a:ln w="25400" cap="rnd">
              <a:solidFill>
                <a:schemeClr val="accent4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strRef>
              <c:f>Sheet1!$AP$41:$AP$46</c:f>
              <c:strCache>
                <c:ptCount val="6"/>
                <c:pt idx="0">
                  <c:v>Gain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strCache>
            </c:strRef>
          </c:xVal>
          <c:yVal>
            <c:numRef>
              <c:f>Sheet1!$AS$34:$AS$39</c:f>
              <c:numCache>
                <c:formatCode>General</c:formatCode>
                <c:ptCount val="6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43C-DA43-8B45-89AE0B9A116B}"/>
            </c:ext>
          </c:extLst>
        </c:ser>
        <c:ser>
          <c:idx val="2"/>
          <c:order val="3"/>
          <c:tx>
            <c:strRef>
              <c:f>Sheet1!$J$23</c:f>
              <c:strCache>
                <c:ptCount val="1"/>
              </c:strCache>
            </c:strRef>
          </c:tx>
          <c:spPr>
            <a:ln w="254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Sheet1!$AG$40:$AG$45</c:f>
              <c:numCache>
                <c:formatCode>General</c:formatCode>
                <c:ptCount val="6"/>
              </c:numCache>
            </c:numRef>
          </c:xVal>
          <c:yVal>
            <c:numRef>
              <c:f>Sheet1!$AR$41:$AR$46</c:f>
              <c:numCache>
                <c:formatCode>General</c:formatCode>
                <c:ptCount val="6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43C-DA43-8B45-89AE0B9A1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430959"/>
        <c:axId val="414208895"/>
      </c:scatterChart>
      <c:valAx>
        <c:axId val="148143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Pitch [um]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414208895"/>
        <c:crosses val="autoZero"/>
        <c:crossBetween val="midCat"/>
      </c:valAx>
      <c:valAx>
        <c:axId val="41420889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Resolution [um]</a:t>
                </a:r>
              </a:p>
            </c:rich>
          </c:tx>
          <c:layout>
            <c:manualLayout>
              <c:xMode val="edge"/>
              <c:yMode val="edge"/>
              <c:x val="3.4161832849252054E-2"/>
              <c:y val="0.21986662529499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814309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RSD2 crosses: spatial resolution for 4 different pitch sizes</a:t>
            </a:r>
            <a:endParaRPr lang="en-IT"/>
          </a:p>
        </c:rich>
      </c:tx>
      <c:layout>
        <c:manualLayout>
          <c:xMode val="edge"/>
          <c:yMode val="edge"/>
          <c:x val="0.166599804890148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9.1183080739112035E-2"/>
          <c:y val="0.1202311573392028"/>
          <c:w val="0.88823487215193953"/>
          <c:h val="0.66687078052260806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Sheet1!$I$4</c:f>
              <c:strCache>
                <c:ptCount val="1"/>
                <c:pt idx="0">
                  <c:v>1300 um 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square"/>
            <c:size val="1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Sheet1!$C$11:$C$14</c:f>
              <c:numCache>
                <c:formatCode>General</c:formatCode>
                <c:ptCount val="4"/>
                <c:pt idx="0">
                  <c:v>29</c:v>
                </c:pt>
                <c:pt idx="1">
                  <c:v>53</c:v>
                </c:pt>
                <c:pt idx="2">
                  <c:v>69</c:v>
                </c:pt>
                <c:pt idx="3">
                  <c:v>154</c:v>
                </c:pt>
              </c:numCache>
            </c:numRef>
          </c:xVal>
          <c:yVal>
            <c:numRef>
              <c:f>Sheet1!$I$11:$I$14</c:f>
              <c:numCache>
                <c:formatCode>General</c:formatCode>
                <c:ptCount val="4"/>
                <c:pt idx="0">
                  <c:v>95</c:v>
                </c:pt>
                <c:pt idx="1">
                  <c:v>50</c:v>
                </c:pt>
                <c:pt idx="2">
                  <c:v>33</c:v>
                </c:pt>
                <c:pt idx="3">
                  <c:v>15.4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85-264E-8585-44750C5AF4CE}"/>
            </c:ext>
          </c:extLst>
        </c:ser>
        <c:ser>
          <c:idx val="5"/>
          <c:order val="1"/>
          <c:tx>
            <c:strRef>
              <c:f>Sheet1!$S$4</c:f>
              <c:strCache>
                <c:ptCount val="1"/>
                <c:pt idx="0">
                  <c:v>450 um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iamond"/>
            <c:size val="1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Sheet1!$O$9:$O$17</c:f>
              <c:numCache>
                <c:formatCode>General</c:formatCode>
                <c:ptCount val="9"/>
                <c:pt idx="0">
                  <c:v>32</c:v>
                </c:pt>
                <c:pt idx="1">
                  <c:v>39</c:v>
                </c:pt>
                <c:pt idx="2">
                  <c:v>48</c:v>
                </c:pt>
                <c:pt idx="3">
                  <c:v>57</c:v>
                </c:pt>
                <c:pt idx="4">
                  <c:v>80</c:v>
                </c:pt>
                <c:pt idx="5">
                  <c:v>83</c:v>
                </c:pt>
                <c:pt idx="6">
                  <c:v>103</c:v>
                </c:pt>
                <c:pt idx="7">
                  <c:v>108</c:v>
                </c:pt>
                <c:pt idx="8">
                  <c:v>80</c:v>
                </c:pt>
              </c:numCache>
            </c:numRef>
          </c:xVal>
          <c:yVal>
            <c:numRef>
              <c:f>Sheet1!$T$9:$T$17</c:f>
              <c:numCache>
                <c:formatCode>General</c:formatCode>
                <c:ptCount val="9"/>
                <c:pt idx="0">
                  <c:v>34</c:v>
                </c:pt>
                <c:pt idx="1">
                  <c:v>25.3</c:v>
                </c:pt>
                <c:pt idx="2">
                  <c:v>19.899999999999999</c:v>
                </c:pt>
                <c:pt idx="3">
                  <c:v>15.5</c:v>
                </c:pt>
                <c:pt idx="4">
                  <c:v>10.6</c:v>
                </c:pt>
                <c:pt idx="5">
                  <c:v>10.1</c:v>
                </c:pt>
                <c:pt idx="6">
                  <c:v>8.4</c:v>
                </c:pt>
                <c:pt idx="7">
                  <c:v>7.9</c:v>
                </c:pt>
                <c:pt idx="8">
                  <c:v>10.6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F85-264E-8585-44750C5AF4CE}"/>
            </c:ext>
          </c:extLst>
        </c:ser>
        <c:ser>
          <c:idx val="6"/>
          <c:order val="2"/>
          <c:tx>
            <c:strRef>
              <c:f>Sheet1!$AM$4</c:f>
              <c:strCache>
                <c:ptCount val="1"/>
                <c:pt idx="0">
                  <c:v>340 um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triangle"/>
            <c:size val="12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Sheet1!$AF$12:$AF$20</c:f>
              <c:numCache>
                <c:formatCode>General</c:formatCode>
                <c:ptCount val="9"/>
                <c:pt idx="0">
                  <c:v>20.7</c:v>
                </c:pt>
                <c:pt idx="1">
                  <c:v>23</c:v>
                </c:pt>
                <c:pt idx="2">
                  <c:v>30.6</c:v>
                </c:pt>
                <c:pt idx="3">
                  <c:v>39</c:v>
                </c:pt>
                <c:pt idx="4">
                  <c:v>59.5</c:v>
                </c:pt>
                <c:pt idx="5">
                  <c:v>76</c:v>
                </c:pt>
                <c:pt idx="6">
                  <c:v>94</c:v>
                </c:pt>
                <c:pt idx="7">
                  <c:v>139</c:v>
                </c:pt>
                <c:pt idx="8">
                  <c:v>173</c:v>
                </c:pt>
              </c:numCache>
            </c:numRef>
          </c:xVal>
          <c:yVal>
            <c:numRef>
              <c:f>Sheet1!$AO$12:$AO$20</c:f>
              <c:numCache>
                <c:formatCode>General</c:formatCode>
                <c:ptCount val="9"/>
                <c:pt idx="0">
                  <c:v>44.8</c:v>
                </c:pt>
                <c:pt idx="1">
                  <c:v>34.1</c:v>
                </c:pt>
                <c:pt idx="2">
                  <c:v>21.87</c:v>
                </c:pt>
                <c:pt idx="3">
                  <c:v>19.899999999999999</c:v>
                </c:pt>
                <c:pt idx="4">
                  <c:v>13.85</c:v>
                </c:pt>
                <c:pt idx="5">
                  <c:v>12.8</c:v>
                </c:pt>
                <c:pt idx="6">
                  <c:v>10.6</c:v>
                </c:pt>
                <c:pt idx="7">
                  <c:v>7.4</c:v>
                </c:pt>
                <c:pt idx="8">
                  <c:v>6.33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85-264E-8585-44750C5AF4CE}"/>
            </c:ext>
          </c:extLst>
        </c:ser>
        <c:ser>
          <c:idx val="0"/>
          <c:order val="3"/>
          <c:tx>
            <c:strRef>
              <c:f>Sheet1!$BF$4</c:f>
              <c:strCache>
                <c:ptCount val="1"/>
                <c:pt idx="0">
                  <c:v>200 um</c:v>
                </c:pt>
              </c:strCache>
            </c:strRef>
          </c:tx>
          <c:spPr>
            <a:ln w="19050" cap="rnd">
              <a:solidFill>
                <a:srgbClr val="221AC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rgbClr val="221AC0"/>
              </a:solidFill>
              <a:ln w="9525">
                <a:noFill/>
              </a:ln>
              <a:effectLst/>
            </c:spPr>
          </c:marker>
          <c:xVal>
            <c:numRef>
              <c:f>Sheet1!$AW$11:$AW$20</c:f>
              <c:numCache>
                <c:formatCode>0.0</c:formatCode>
                <c:ptCount val="10"/>
                <c:pt idx="0">
                  <c:v>12.595375497009083</c:v>
                </c:pt>
                <c:pt idx="1">
                  <c:v>20.7</c:v>
                </c:pt>
                <c:pt idx="2">
                  <c:v>23</c:v>
                </c:pt>
                <c:pt idx="3">
                  <c:v>30.6</c:v>
                </c:pt>
                <c:pt idx="4">
                  <c:v>39</c:v>
                </c:pt>
                <c:pt idx="5">
                  <c:v>59.5</c:v>
                </c:pt>
                <c:pt idx="6" formatCode="General">
                  <c:v>76</c:v>
                </c:pt>
                <c:pt idx="7" formatCode="General">
                  <c:v>94</c:v>
                </c:pt>
                <c:pt idx="8" formatCode="General">
                  <c:v>139</c:v>
                </c:pt>
                <c:pt idx="9" formatCode="General">
                  <c:v>173</c:v>
                </c:pt>
              </c:numCache>
            </c:numRef>
          </c:xVal>
          <c:yVal>
            <c:numRef>
              <c:f>Sheet1!$BF$11:$BF$20</c:f>
              <c:numCache>
                <c:formatCode>General</c:formatCode>
                <c:ptCount val="10"/>
                <c:pt idx="0">
                  <c:v>45.9</c:v>
                </c:pt>
                <c:pt idx="1">
                  <c:v>26</c:v>
                </c:pt>
                <c:pt idx="2">
                  <c:v>24.13</c:v>
                </c:pt>
                <c:pt idx="3">
                  <c:v>18.5</c:v>
                </c:pt>
                <c:pt idx="4">
                  <c:v>15.9</c:v>
                </c:pt>
                <c:pt idx="5">
                  <c:v>10.5</c:v>
                </c:pt>
                <c:pt idx="6">
                  <c:v>8.5</c:v>
                </c:pt>
                <c:pt idx="7">
                  <c:v>7.8</c:v>
                </c:pt>
                <c:pt idx="8">
                  <c:v>5.2</c:v>
                </c:pt>
                <c:pt idx="9">
                  <c:v>4.4000000000000004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F85-264E-8585-44750C5AF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430959"/>
        <c:axId val="414208895"/>
      </c:scatterChart>
      <c:valAx>
        <c:axId val="1481430959"/>
        <c:scaling>
          <c:orientation val="minMax"/>
          <c:max val="1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Total AC amplitude [mV]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414208895"/>
        <c:crosses val="autoZero"/>
        <c:crossBetween val="midCat"/>
      </c:valAx>
      <c:valAx>
        <c:axId val="41420889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Resolution [um]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814309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29065651615728"/>
          <c:y val="0.16058593711473404"/>
          <c:w val="0.1530910322971592"/>
          <c:h val="0.29019043028145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RSD2 Crosses: time jitter  for 3 different pixel sizes </a:t>
            </a:r>
          </a:p>
        </c:rich>
      </c:tx>
      <c:layout>
        <c:manualLayout>
          <c:xMode val="edge"/>
          <c:yMode val="edge"/>
          <c:x val="0.19943178970201289"/>
          <c:y val="4.0752140510302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9.9070645740715543E-2"/>
          <c:y val="0.15374618482135988"/>
          <c:w val="0.85945219200861922"/>
          <c:h val="0.6892936469260561"/>
        </c:manualLayout>
      </c:layout>
      <c:scatterChart>
        <c:scatterStyle val="smoothMarker"/>
        <c:varyColors val="0"/>
        <c:ser>
          <c:idx val="3"/>
          <c:order val="0"/>
          <c:tx>
            <c:strRef>
              <c:f>Sheet1!$V$35</c:f>
              <c:strCache>
                <c:ptCount val="1"/>
                <c:pt idx="0">
                  <c:v>Calculated Jitter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Sheet1!$U$36:$U$60</c:f>
              <c:numCache>
                <c:formatCode>General</c:formatCode>
                <c:ptCount val="2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75</c:v>
                </c:pt>
                <c:pt idx="14">
                  <c:v>85</c:v>
                </c:pt>
                <c:pt idx="15">
                  <c:v>95</c:v>
                </c:pt>
                <c:pt idx="16">
                  <c:v>105</c:v>
                </c:pt>
                <c:pt idx="17">
                  <c:v>115</c:v>
                </c:pt>
                <c:pt idx="18">
                  <c:v>125</c:v>
                </c:pt>
                <c:pt idx="19">
                  <c:v>135</c:v>
                </c:pt>
                <c:pt idx="20">
                  <c:v>145</c:v>
                </c:pt>
                <c:pt idx="21">
                  <c:v>155</c:v>
                </c:pt>
                <c:pt idx="22">
                  <c:v>165</c:v>
                </c:pt>
                <c:pt idx="23">
                  <c:v>175</c:v>
                </c:pt>
                <c:pt idx="24">
                  <c:v>185</c:v>
                </c:pt>
              </c:numCache>
            </c:numRef>
          </c:xVal>
          <c:yVal>
            <c:numRef>
              <c:f>Sheet1!$AA$36:$AA$60</c:f>
              <c:numCache>
                <c:formatCode>General</c:formatCode>
                <c:ptCount val="25"/>
                <c:pt idx="0">
                  <c:v>240</c:v>
                </c:pt>
                <c:pt idx="1">
                  <c:v>120</c:v>
                </c:pt>
                <c:pt idx="2">
                  <c:v>80</c:v>
                </c:pt>
                <c:pt idx="3">
                  <c:v>60</c:v>
                </c:pt>
                <c:pt idx="4">
                  <c:v>48</c:v>
                </c:pt>
                <c:pt idx="5">
                  <c:v>40</c:v>
                </c:pt>
                <c:pt idx="6">
                  <c:v>34.285714285714285</c:v>
                </c:pt>
                <c:pt idx="7">
                  <c:v>30</c:v>
                </c:pt>
                <c:pt idx="8">
                  <c:v>26.666666666666668</c:v>
                </c:pt>
                <c:pt idx="9">
                  <c:v>24</c:v>
                </c:pt>
                <c:pt idx="10">
                  <c:v>21.818181818181817</c:v>
                </c:pt>
                <c:pt idx="11">
                  <c:v>20</c:v>
                </c:pt>
                <c:pt idx="12">
                  <c:v>18.46153846153846</c:v>
                </c:pt>
                <c:pt idx="13">
                  <c:v>16</c:v>
                </c:pt>
                <c:pt idx="14">
                  <c:v>14.117647058823529</c:v>
                </c:pt>
                <c:pt idx="15">
                  <c:v>12.631578947368421</c:v>
                </c:pt>
                <c:pt idx="16">
                  <c:v>11.428571428571429</c:v>
                </c:pt>
                <c:pt idx="17">
                  <c:v>10.434782608695652</c:v>
                </c:pt>
                <c:pt idx="18">
                  <c:v>9.6</c:v>
                </c:pt>
                <c:pt idx="19">
                  <c:v>8.8888888888888893</c:v>
                </c:pt>
                <c:pt idx="20">
                  <c:v>8.2758620689655178</c:v>
                </c:pt>
                <c:pt idx="21">
                  <c:v>7.741935483870968</c:v>
                </c:pt>
                <c:pt idx="22">
                  <c:v>7.2727272727272725</c:v>
                </c:pt>
                <c:pt idx="23">
                  <c:v>6.8571428571428568</c:v>
                </c:pt>
                <c:pt idx="24">
                  <c:v>6.4864864864864868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0E-A243-BF2A-9D5077CF07C8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1300 x 1300 um^2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Sheet1!$C$16:$C$18</c:f>
              <c:numCache>
                <c:formatCode>General</c:formatCode>
                <c:ptCount val="3"/>
                <c:pt idx="0">
                  <c:v>25</c:v>
                </c:pt>
                <c:pt idx="1">
                  <c:v>44</c:v>
                </c:pt>
                <c:pt idx="2">
                  <c:v>63</c:v>
                </c:pt>
              </c:numCache>
            </c:numRef>
          </c:xVal>
          <c:yVal>
            <c:numRef>
              <c:f>Sheet1!$H$16:$H$18</c:f>
              <c:numCache>
                <c:formatCode>0.00</c:formatCode>
                <c:ptCount val="3"/>
                <c:pt idx="0">
                  <c:v>56.745043836444431</c:v>
                </c:pt>
                <c:pt idx="1">
                  <c:v>32.878564445547191</c:v>
                </c:pt>
                <c:pt idx="2">
                  <c:v>23.402777612924499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0E-A243-BF2A-9D5077CF07C8}"/>
            </c:ext>
          </c:extLst>
        </c:ser>
        <c:ser>
          <c:idx val="0"/>
          <c:order val="2"/>
          <c:tx>
            <c:strRef>
              <c:f>Sheet1!$U$5</c:f>
              <c:strCache>
                <c:ptCount val="1"/>
                <c:pt idx="0">
                  <c:v>450 x 450 um^2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Sheet1!$O$10:$O$16</c:f>
              <c:numCache>
                <c:formatCode>General</c:formatCode>
                <c:ptCount val="7"/>
                <c:pt idx="0">
                  <c:v>39</c:v>
                </c:pt>
                <c:pt idx="1">
                  <c:v>48</c:v>
                </c:pt>
                <c:pt idx="2">
                  <c:v>57</c:v>
                </c:pt>
                <c:pt idx="3">
                  <c:v>80</c:v>
                </c:pt>
                <c:pt idx="4">
                  <c:v>83</c:v>
                </c:pt>
                <c:pt idx="5">
                  <c:v>103</c:v>
                </c:pt>
                <c:pt idx="6">
                  <c:v>108</c:v>
                </c:pt>
              </c:numCache>
            </c:numRef>
          </c:xVal>
          <c:yVal>
            <c:numRef>
              <c:f>Sheet1!$Y$10:$Y$16</c:f>
              <c:numCache>
                <c:formatCode>0.0</c:formatCode>
                <c:ptCount val="7"/>
                <c:pt idx="0">
                  <c:v>36.371554819666422</c:v>
                </c:pt>
                <c:pt idx="1">
                  <c:v>28.908303305451881</c:v>
                </c:pt>
                <c:pt idx="2">
                  <c:v>22.726416347501864</c:v>
                </c:pt>
                <c:pt idx="3">
                  <c:v>17.598011251274958</c:v>
                </c:pt>
                <c:pt idx="4">
                  <c:v>16.497272501841024</c:v>
                </c:pt>
                <c:pt idx="5">
                  <c:v>15.370426148939398</c:v>
                </c:pt>
                <c:pt idx="6">
                  <c:v>14.211263138792415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0E-A243-BF2A-9D5077CF07C8}"/>
            </c:ext>
          </c:extLst>
        </c:ser>
        <c:ser>
          <c:idx val="2"/>
          <c:order val="3"/>
          <c:tx>
            <c:strRef>
              <c:f>Sheet1!$AM$5</c:f>
              <c:strCache>
                <c:ptCount val="1"/>
                <c:pt idx="0">
                  <c:v>200 x 340 um^2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7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Sheet1!$AF$12:$AF$20</c:f>
              <c:numCache>
                <c:formatCode>General</c:formatCode>
                <c:ptCount val="9"/>
                <c:pt idx="0">
                  <c:v>20.7</c:v>
                </c:pt>
                <c:pt idx="1">
                  <c:v>23</c:v>
                </c:pt>
                <c:pt idx="2">
                  <c:v>30.6</c:v>
                </c:pt>
                <c:pt idx="3">
                  <c:v>39</c:v>
                </c:pt>
                <c:pt idx="4">
                  <c:v>59.5</c:v>
                </c:pt>
                <c:pt idx="5">
                  <c:v>76</c:v>
                </c:pt>
                <c:pt idx="6">
                  <c:v>94</c:v>
                </c:pt>
                <c:pt idx="7">
                  <c:v>139</c:v>
                </c:pt>
                <c:pt idx="8">
                  <c:v>173</c:v>
                </c:pt>
              </c:numCache>
            </c:numRef>
          </c:xVal>
          <c:yVal>
            <c:numRef>
              <c:f>Sheet1!$AR$12:$AR$20</c:f>
              <c:numCache>
                <c:formatCode>General</c:formatCode>
                <c:ptCount val="9"/>
                <c:pt idx="0">
                  <c:v>54.801551072939532</c:v>
                </c:pt>
                <c:pt idx="1">
                  <c:v>56.540604878264254</c:v>
                </c:pt>
                <c:pt idx="2">
                  <c:v>39.413703200790465</c:v>
                </c:pt>
                <c:pt idx="3">
                  <c:v>30.311054089226261</c:v>
                </c:pt>
                <c:pt idx="4">
                  <c:v>18.677258899528056</c:v>
                </c:pt>
                <c:pt idx="5">
                  <c:v>15.749285698088025</c:v>
                </c:pt>
                <c:pt idx="6">
                  <c:v>12.041594578792296</c:v>
                </c:pt>
                <c:pt idx="7">
                  <c:v>8.662563131083088</c:v>
                </c:pt>
                <c:pt idx="8">
                  <c:v>7.7775317421403054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C0E-A243-BF2A-9D5077CF0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430959"/>
        <c:axId val="414208895"/>
      </c:scatterChart>
      <c:valAx>
        <c:axId val="148143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Total AC amplitude [mV]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414208895"/>
        <c:crosses val="autoZero"/>
        <c:crossBetween val="midCat"/>
        <c:majorUnit val="20"/>
      </c:valAx>
      <c:valAx>
        <c:axId val="414208895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Jitter  [ps]</a:t>
                </a:r>
              </a:p>
            </c:rich>
          </c:tx>
          <c:layout>
            <c:manualLayout>
              <c:xMode val="edge"/>
              <c:yMode val="edge"/>
              <c:x val="1.7820406081701743E-2"/>
              <c:y val="0.36208637154738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IT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814309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50434733274541"/>
          <c:y val="0.17113151734411577"/>
          <c:w val="0.25129593755043428"/>
          <c:h val="0.32563479626273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DC4-9F1A-4D40-BD3E-5D42405AE465}" type="datetime1">
              <a:rPr lang="en-US" smtClean="0"/>
              <a:pPr/>
              <a:t>3/21/24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CDFC-C9C8-4F49-BC57-6716D5963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C1A-A65D-3448-B4DE-9EA30E2A25BF}" type="datetime1">
              <a:rPr lang="en-US" smtClean="0"/>
              <a:pPr/>
              <a:t>3/21/24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49D7-FFFE-CB40-96E0-8C697DD2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3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2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0FE2E9-3C11-AC4B-975B-40FE64FF754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0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3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49D7-FFFE-CB40-96E0-8C697DD2A9E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87359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93835" y="3322582"/>
            <a:ext cx="6699052" cy="3438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INFN, Torino, ULITIMA, 13 March 2023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7578" y="-14942"/>
            <a:ext cx="11814423" cy="6678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DD8B82A-F05E-EC8E-B991-745C28C50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885" y="17145"/>
            <a:ext cx="1554310" cy="1081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27595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01221" y="3415202"/>
            <a:ext cx="6513817" cy="34381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INFN, Torino, ULITIMA, 13 March 2023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77578" y="76200"/>
            <a:ext cx="11814423" cy="6417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1B5D18D-5D62-E471-BE4D-A1122E08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885" y="17145"/>
            <a:ext cx="1554310" cy="1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7825" y="11815"/>
            <a:ext cx="11814175" cy="6667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i="0" dirty="0">
                <a:effectLst/>
              </a:rPr>
              <a:t>The power of gaining and sharing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6759B-A128-7647-AC62-53665ACE5E52}"/>
              </a:ext>
            </a:extLst>
          </p:cNvPr>
          <p:cNvSpPr txBox="1"/>
          <p:nvPr/>
        </p:nvSpPr>
        <p:spPr>
          <a:xfrm>
            <a:off x="2757601" y="5999950"/>
            <a:ext cx="7054621" cy="77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u="sng" dirty="0"/>
              <a:t>N. Cartiglia</a:t>
            </a:r>
            <a:r>
              <a:rPr lang="en-US" b="1" dirty="0"/>
              <a:t>, R. Arcidiacono</a:t>
            </a:r>
          </a:p>
          <a:p>
            <a:pPr algn="ctr">
              <a:lnSpc>
                <a:spcPct val="130000"/>
              </a:lnSpc>
            </a:pPr>
            <a:r>
              <a:rPr lang="en-US" b="1" dirty="0"/>
              <a:t>INFN Torino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75930E5-551E-EDA2-8E82-E5721C5001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79" y="1460008"/>
            <a:ext cx="5659662" cy="393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A9F1A-DE6B-6DD8-8250-C6C5A73B0025}"/>
              </a:ext>
            </a:extLst>
          </p:cNvPr>
          <p:cNvSpPr txBox="1"/>
          <p:nvPr/>
        </p:nvSpPr>
        <p:spPr>
          <a:xfrm>
            <a:off x="377825" y="676681"/>
            <a:ext cx="11814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0" dirty="0">
                <a:solidFill>
                  <a:schemeClr val="accent1"/>
                </a:solidFill>
                <a:effectLst/>
                <a:latin typeface="+mj-lt"/>
              </a:rPr>
              <a:t>Silicon sensors with  internal gain and built-in charge sharing</a:t>
            </a:r>
            <a:endParaRPr lang="en-IT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01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C960F3-FE16-72B8-49F9-6212A3420C8F}"/>
              </a:ext>
            </a:extLst>
          </p:cNvPr>
          <p:cNvSpPr txBox="1"/>
          <p:nvPr/>
        </p:nvSpPr>
        <p:spPr>
          <a:xfrm>
            <a:off x="407988" y="2238733"/>
            <a:ext cx="5480218" cy="33239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u="sng" dirty="0">
                <a:solidFill>
                  <a:schemeClr val="tx2"/>
                </a:solidFill>
              </a:rPr>
              <a:t>A incomplete list of resistive detectors:</a:t>
            </a:r>
          </a:p>
          <a:p>
            <a:pPr algn="ctr"/>
            <a:endParaRPr lang="en-GB" b="1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Multi-gap Resistive Plate Chambers (MRPC)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surface Resistive Plate Counter (</a:t>
            </a:r>
            <a:r>
              <a:rPr lang="en-GB" dirty="0" err="1">
                <a:solidFill>
                  <a:schemeClr val="tx2"/>
                </a:solidFill>
              </a:rPr>
              <a:t>sRPC</a:t>
            </a:r>
            <a:r>
              <a:rPr lang="en-GB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MicroCAT’s</a:t>
            </a:r>
            <a:r>
              <a:rPr lang="en-GB" dirty="0">
                <a:solidFill>
                  <a:schemeClr val="tx2"/>
                </a:solidFill>
              </a:rPr>
              <a:t> two-dimensional interpolating readout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/>
                </a:solidFill>
              </a:rPr>
              <a:t>μ</a:t>
            </a:r>
            <a:r>
              <a:rPr lang="en-GB" dirty="0">
                <a:solidFill>
                  <a:schemeClr val="tx2"/>
                </a:solidFill>
              </a:rPr>
              <a:t>-Resistive-WELL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Small-pad resistive </a:t>
            </a:r>
            <a:r>
              <a:rPr lang="en-GB" dirty="0" err="1">
                <a:solidFill>
                  <a:schemeClr val="tx2"/>
                </a:solidFill>
              </a:rPr>
              <a:t>MicroMegas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Resistive-strip bulk </a:t>
            </a:r>
            <a:r>
              <a:rPr lang="en-GB" dirty="0" err="1">
                <a:solidFill>
                  <a:srgbClr val="FF0000"/>
                </a:solidFill>
              </a:rPr>
              <a:t>MicroMegas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Resistive PICOSEC </a:t>
            </a:r>
            <a:r>
              <a:rPr lang="en-GB" dirty="0" err="1">
                <a:solidFill>
                  <a:srgbClr val="FF0000"/>
                </a:solidFill>
              </a:rPr>
              <a:t>MicroMegas</a:t>
            </a:r>
            <a:r>
              <a:rPr lang="en-GB" dirty="0">
                <a:solidFill>
                  <a:srgbClr val="FF0000"/>
                </a:solidFill>
              </a:rPr>
              <a:t>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4D Diamond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Resistive Silicon Detectors (RSD)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5D8C8-0E84-6D49-8499-F71795AA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113332"/>
            <a:ext cx="11376024" cy="8015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We are working on extending the list of resistive detectors geometries that can be modelled. </a:t>
            </a:r>
            <a:r>
              <a:rPr lang="en-US" sz="1800" dirty="0">
                <a:solidFill>
                  <a:srgbClr val="FF0000"/>
                </a:solidFill>
              </a:rPr>
              <a:t>Some of the detector types will be used to benchmark the model.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B2478-CFDE-2940-B5F6-82140C75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602895"/>
          </a:xfrm>
        </p:spPr>
        <p:txBody>
          <a:bodyPr/>
          <a:lstStyle/>
          <a:p>
            <a:r>
              <a:rPr lang="en-GB" dirty="0"/>
              <a:t>Some of the detectors containing resistive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E19E3-82DA-9C4F-A83B-D3A8675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FE4354C-207A-2647-AEFE-EC72903F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272" y="6282930"/>
            <a:ext cx="2543048" cy="5149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467C5FC-3EFD-FE9F-4D34-D4634F5D5B6F}"/>
              </a:ext>
            </a:extLst>
          </p:cNvPr>
          <p:cNvSpPr txBox="1"/>
          <p:nvPr/>
        </p:nvSpPr>
        <p:spPr>
          <a:xfrm>
            <a:off x="5702669" y="6455358"/>
            <a:ext cx="5477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Image taken from G. </a:t>
            </a:r>
            <a:r>
              <a:rPr lang="en-GB" sz="1200" dirty="0" err="1">
                <a:solidFill>
                  <a:schemeClr val="tx2"/>
                </a:solidFill>
              </a:rPr>
              <a:t>Bencivenni</a:t>
            </a:r>
            <a:r>
              <a:rPr lang="en-GB" sz="1200" dirty="0">
                <a:solidFill>
                  <a:schemeClr val="tx2"/>
                </a:solidFill>
              </a:rPr>
              <a:t> et al., </a:t>
            </a:r>
            <a:r>
              <a:rPr lang="en-GB" sz="1200" dirty="0" err="1">
                <a:solidFill>
                  <a:schemeClr val="tx2"/>
                </a:solidFill>
              </a:rPr>
              <a:t>Nucl.Instrum.Meth.A</a:t>
            </a:r>
            <a:r>
              <a:rPr lang="en-GB" sz="1200" dirty="0">
                <a:solidFill>
                  <a:schemeClr val="tx2"/>
                </a:solidFill>
              </a:rPr>
              <a:t> 958 (2020) 162050.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ADDFFF-9DE3-97D5-20B0-7ABF4BAAFABD}"/>
              </a:ext>
            </a:extLst>
          </p:cNvPr>
          <p:cNvGrpSpPr/>
          <p:nvPr/>
        </p:nvGrpSpPr>
        <p:grpSpPr>
          <a:xfrm>
            <a:off x="3795040" y="6288867"/>
            <a:ext cx="1687441" cy="514966"/>
            <a:chOff x="4481559" y="5776021"/>
            <a:chExt cx="2970118" cy="868188"/>
          </a:xfrm>
        </p:grpSpPr>
        <p:pic>
          <p:nvPicPr>
            <p:cNvPr id="14" name="Picture 1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FC8A9E0-7F87-69D4-3E9B-09028402B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1559" y="5776021"/>
              <a:ext cx="2970118" cy="868188"/>
            </a:xfrm>
            <a:prstGeom prst="rect">
              <a:avLst/>
            </a:prstGeom>
          </p:spPr>
        </p:pic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23696E3-E075-D3A3-0F8B-99BF654E7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0484" b="58556"/>
            <a:stretch/>
          </p:blipFill>
          <p:spPr>
            <a:xfrm>
              <a:off x="4481560" y="5776021"/>
              <a:ext cx="2064714" cy="359811"/>
            </a:xfrm>
            <a:prstGeom prst="rect">
              <a:avLst/>
            </a:prstGeom>
          </p:spPr>
        </p:pic>
      </p:grpSp>
      <p:pic>
        <p:nvPicPr>
          <p:cNvPr id="17" name="Picture 16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32E19723-51FC-E7CF-3DD4-4E9A68E1C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113" y="6282930"/>
            <a:ext cx="855855" cy="529522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7B410B83-CBC5-3B0E-12DD-5E6AF378A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226" y="2562578"/>
            <a:ext cx="4689812" cy="26006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DC683F-EAD3-52D0-37F7-64F0D9E2DE9B}"/>
              </a:ext>
            </a:extLst>
          </p:cNvPr>
          <p:cNvSpPr txBox="1"/>
          <p:nvPr/>
        </p:nvSpPr>
        <p:spPr>
          <a:xfrm>
            <a:off x="6982688" y="2027778"/>
            <a:ext cx="4290888" cy="421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Fast grounding </a:t>
            </a:r>
            <a:r>
              <a:rPr lang="en-US" sz="1600" dirty="0" err="1">
                <a:solidFill>
                  <a:prstClr val="black"/>
                </a:solidFill>
              </a:rPr>
              <a:t>μ</a:t>
            </a:r>
            <a:r>
              <a:rPr lang="en-US" sz="1600" dirty="0">
                <a:solidFill>
                  <a:prstClr val="black"/>
                </a:solidFill>
              </a:rPr>
              <a:t>-Resistive-WELL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AA3B5C-8B6B-94F5-635C-BFB15B9B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5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757DE-C8DB-6E8B-0AB4-A22AB539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AD905-2D2B-ECD4-4F7B-C43E222C09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23660-C731-46CA-B177-F39DAF3A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0" y="-14942"/>
            <a:ext cx="12074762" cy="667871"/>
          </a:xfrm>
        </p:spPr>
        <p:txBody>
          <a:bodyPr/>
          <a:lstStyle/>
          <a:p>
            <a:r>
              <a:rPr lang="en-IT" b="1" dirty="0"/>
              <a:t>Resistive Silicon Detector </a:t>
            </a:r>
            <a:r>
              <a:rPr lang="en-IT" dirty="0"/>
              <a:t>(RSD)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A4E15C5-56C1-1BD0-77AB-D2274EF5284A}"/>
              </a:ext>
            </a:extLst>
          </p:cNvPr>
          <p:cNvSpPr txBox="1"/>
          <p:nvPr/>
        </p:nvSpPr>
        <p:spPr>
          <a:xfrm>
            <a:off x="1044832" y="4304515"/>
            <a:ext cx="10412678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2400" b="1" dirty="0"/>
              <a:t>Resistive Silicon Detectors </a:t>
            </a:r>
          </a:p>
          <a:p>
            <a:pPr algn="ctr">
              <a:lnSpc>
                <a:spcPct val="130000"/>
              </a:lnSpc>
            </a:pPr>
            <a:r>
              <a:rPr lang="en-IT" sz="2400" b="1" dirty="0"/>
              <a:t>combine low-gain  &amp;&amp; resistive read-out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91FB33-659D-D1BE-9620-880E9BB33B3B}"/>
              </a:ext>
            </a:extLst>
          </p:cNvPr>
          <p:cNvGrpSpPr/>
          <p:nvPr/>
        </p:nvGrpSpPr>
        <p:grpSpPr>
          <a:xfrm>
            <a:off x="3061219" y="1122852"/>
            <a:ext cx="5382028" cy="2405647"/>
            <a:chOff x="4385525" y="1496634"/>
            <a:chExt cx="7258105" cy="3019940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450149D-CC98-0E7A-ADB7-9670A242C97F}"/>
                </a:ext>
              </a:extLst>
            </p:cNvPr>
            <p:cNvSpPr/>
            <p:nvPr/>
          </p:nvSpPr>
          <p:spPr>
            <a:xfrm>
              <a:off x="9962708" y="2703914"/>
              <a:ext cx="763695" cy="16372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2D28F23-53B1-D0D9-5F4C-D04383589C3F}"/>
                </a:ext>
              </a:extLst>
            </p:cNvPr>
            <p:cNvSpPr/>
            <p:nvPr/>
          </p:nvSpPr>
          <p:spPr>
            <a:xfrm>
              <a:off x="6070803" y="2708341"/>
              <a:ext cx="763695" cy="13866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0F052176-8B2D-AC20-F88C-E006CFB8C7CF}"/>
                </a:ext>
              </a:extLst>
            </p:cNvPr>
            <p:cNvCxnSpPr/>
            <p:nvPr/>
          </p:nvCxnSpPr>
          <p:spPr>
            <a:xfrm flipH="1">
              <a:off x="9927667" y="1931815"/>
              <a:ext cx="616414" cy="32065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170EB38F-B187-FFC2-0149-D014C884502C}"/>
                </a:ext>
              </a:extLst>
            </p:cNvPr>
            <p:cNvCxnSpPr>
              <a:cxnSpLocks/>
            </p:cNvCxnSpPr>
            <p:nvPr/>
          </p:nvCxnSpPr>
          <p:spPr>
            <a:xfrm>
              <a:off x="7860407" y="1919132"/>
              <a:ext cx="463331" cy="333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2D17F79-C509-4D84-5A43-9277546FEDFC}"/>
                </a:ext>
              </a:extLst>
            </p:cNvPr>
            <p:cNvSpPr/>
            <p:nvPr/>
          </p:nvSpPr>
          <p:spPr>
            <a:xfrm>
              <a:off x="5445007" y="2735186"/>
              <a:ext cx="6046049" cy="17739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A317A33-0FB6-40BF-3F06-54062C60F048}"/>
                </a:ext>
              </a:extLst>
            </p:cNvPr>
            <p:cNvSpPr/>
            <p:nvPr/>
          </p:nvSpPr>
          <p:spPr>
            <a:xfrm>
              <a:off x="5432266" y="4325383"/>
              <a:ext cx="6046049" cy="19119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EE3293AC-64D5-6F68-2761-EE53F4A0164A}"/>
                </a:ext>
              </a:extLst>
            </p:cNvPr>
            <p:cNvGrpSpPr/>
            <p:nvPr/>
          </p:nvGrpSpPr>
          <p:grpSpPr>
            <a:xfrm>
              <a:off x="4385525" y="2735550"/>
              <a:ext cx="6949763" cy="894763"/>
              <a:chOff x="1770795" y="2598180"/>
              <a:chExt cx="6949763" cy="894763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C73BF551-1422-BAD6-DA2B-30057DED866F}"/>
                  </a:ext>
                </a:extLst>
              </p:cNvPr>
              <p:cNvSpPr/>
              <p:nvPr/>
            </p:nvSpPr>
            <p:spPr>
              <a:xfrm>
                <a:off x="2981189" y="2598180"/>
                <a:ext cx="5739369" cy="23710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9" name="Line 55">
                <a:extLst>
                  <a:ext uri="{FF2B5EF4-FFF2-40B4-BE49-F238E27FC236}">
                    <a16:creationId xmlns:a16="http://schemas.microsoft.com/office/drawing/2014/main" id="{3C84C8C4-E152-2C7A-6C90-A2797F13D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0597" y="2689013"/>
                <a:ext cx="9841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210" name="Line 55">
                <a:extLst>
                  <a:ext uri="{FF2B5EF4-FFF2-40B4-BE49-F238E27FC236}">
                    <a16:creationId xmlns:a16="http://schemas.microsoft.com/office/drawing/2014/main" id="{59D9C7E8-0DCE-1883-32F3-DB824960B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5687" y="2689013"/>
                <a:ext cx="0" cy="5861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grpSp>
            <p:nvGrpSpPr>
              <p:cNvPr id="211" name="Group 324">
                <a:extLst>
                  <a:ext uri="{FF2B5EF4-FFF2-40B4-BE49-F238E27FC236}">
                    <a16:creationId xmlns:a16="http://schemas.microsoft.com/office/drawing/2014/main" id="{5755E95F-B6B7-26CB-0558-713FD64CAB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795" y="2978299"/>
                <a:ext cx="518087" cy="514644"/>
                <a:chOff x="2110" y="1699"/>
                <a:chExt cx="309" cy="288"/>
              </a:xfrm>
            </p:grpSpPr>
            <p:grpSp>
              <p:nvGrpSpPr>
                <p:cNvPr id="212" name="Group 126">
                  <a:extLst>
                    <a:ext uri="{FF2B5EF4-FFF2-40B4-BE49-F238E27FC236}">
                      <a16:creationId xmlns:a16="http://schemas.microsoft.com/office/drawing/2014/main" id="{1F7235EF-E6CB-C9E7-0C62-25463838A8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0" y="1872"/>
                  <a:ext cx="288" cy="115"/>
                  <a:chOff x="1152" y="2160"/>
                  <a:chExt cx="288" cy="115"/>
                </a:xfrm>
              </p:grpSpPr>
              <p:sp>
                <p:nvSpPr>
                  <p:cNvPr id="214" name="Line 127">
                    <a:extLst>
                      <a:ext uri="{FF2B5EF4-FFF2-40B4-BE49-F238E27FC236}">
                        <a16:creationId xmlns:a16="http://schemas.microsoft.com/office/drawing/2014/main" id="{E4BF50C4-AF3D-639A-0E57-C7A3A34CC4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160"/>
                    <a:ext cx="28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215" name="Line 128">
                    <a:extLst>
                      <a:ext uri="{FF2B5EF4-FFF2-40B4-BE49-F238E27FC236}">
                        <a16:creationId xmlns:a16="http://schemas.microsoft.com/office/drawing/2014/main" id="{7EB25160-3D27-B40C-498F-878A0570D1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10" y="2218"/>
                    <a:ext cx="1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216" name="Line 129">
                    <a:extLst>
                      <a:ext uri="{FF2B5EF4-FFF2-40B4-BE49-F238E27FC236}">
                        <a16:creationId xmlns:a16="http://schemas.microsoft.com/office/drawing/2014/main" id="{B8403437-A3D6-3A8B-1C63-B1CF8FA97E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7" y="2275"/>
                    <a:ext cx="5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sp>
              <p:nvSpPr>
                <p:cNvPr id="213" name="Freeform 323">
                  <a:extLst>
                    <a:ext uri="{FF2B5EF4-FFF2-40B4-BE49-F238E27FC236}">
                      <a16:creationId xmlns:a16="http://schemas.microsoft.com/office/drawing/2014/main" id="{F27A912B-AD26-8DBA-3405-96DD00E89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1699"/>
                  <a:ext cx="288" cy="173"/>
                </a:xfrm>
                <a:custGeom>
                  <a:avLst/>
                  <a:gdLst>
                    <a:gd name="T0" fmla="*/ 115 w 288"/>
                    <a:gd name="T1" fmla="*/ 0 h 173"/>
                    <a:gd name="T2" fmla="*/ 0 w 288"/>
                    <a:gd name="T3" fmla="*/ 173 h 173"/>
                    <a:gd name="T4" fmla="*/ 288 w 288"/>
                    <a:gd name="T5" fmla="*/ 173 h 173"/>
                    <a:gd name="T6" fmla="*/ 115 w 288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8" h="173">
                      <a:moveTo>
                        <a:pt x="115" y="0"/>
                      </a:moveTo>
                      <a:lnTo>
                        <a:pt x="0" y="173"/>
                      </a:lnTo>
                      <a:lnTo>
                        <a:pt x="288" y="17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880CCD-EBAA-AA61-F77D-5745FAADFEA8}"/>
                </a:ext>
              </a:extLst>
            </p:cNvPr>
            <p:cNvGrpSpPr/>
            <p:nvPr/>
          </p:nvGrpSpPr>
          <p:grpSpPr>
            <a:xfrm>
              <a:off x="5612123" y="2820354"/>
              <a:ext cx="6031507" cy="101277"/>
              <a:chOff x="1735494" y="2138844"/>
              <a:chExt cx="5372458" cy="218809"/>
            </a:xfrm>
          </p:grpSpPr>
          <p:grpSp>
            <p:nvGrpSpPr>
              <p:cNvPr id="190" name="Group 367">
                <a:extLst>
                  <a:ext uri="{FF2B5EF4-FFF2-40B4-BE49-F238E27FC236}">
                    <a16:creationId xmlns:a16="http://schemas.microsoft.com/office/drawing/2014/main" id="{A1E26BAB-6BA9-9595-D866-A838CE7ED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100619" y="1773719"/>
                <a:ext cx="184150" cy="914400"/>
                <a:chOff x="691" y="3197"/>
                <a:chExt cx="116" cy="576"/>
              </a:xfrm>
            </p:grpSpPr>
            <p:sp>
              <p:nvSpPr>
                <p:cNvPr id="206" name="Freeform 244">
                  <a:extLst>
                    <a:ext uri="{FF2B5EF4-FFF2-40B4-BE49-F238E27FC236}">
                      <a16:creationId xmlns:a16="http://schemas.microsoft.com/office/drawing/2014/main" id="{B69A5958-4371-B7A2-BBAC-CE6670C9A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7" name="Freeform 366">
                  <a:extLst>
                    <a:ext uri="{FF2B5EF4-FFF2-40B4-BE49-F238E27FC236}">
                      <a16:creationId xmlns:a16="http://schemas.microsoft.com/office/drawing/2014/main" id="{B0923A3D-3EF8-F56D-1822-963A660D2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1" name="Group 367">
                <a:extLst>
                  <a:ext uri="{FF2B5EF4-FFF2-40B4-BE49-F238E27FC236}">
                    <a16:creationId xmlns:a16="http://schemas.microsoft.com/office/drawing/2014/main" id="{9301AF7F-2318-4054-C12C-7CB1E18257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007197" y="1775306"/>
                <a:ext cx="184150" cy="914400"/>
                <a:chOff x="691" y="3197"/>
                <a:chExt cx="116" cy="576"/>
              </a:xfrm>
            </p:grpSpPr>
            <p:sp>
              <p:nvSpPr>
                <p:cNvPr id="204" name="Freeform 244">
                  <a:extLst>
                    <a:ext uri="{FF2B5EF4-FFF2-40B4-BE49-F238E27FC236}">
                      <a16:creationId xmlns:a16="http://schemas.microsoft.com/office/drawing/2014/main" id="{0FDA9C61-A981-831F-BDE6-0B284F2BE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5" name="Freeform 366">
                  <a:extLst>
                    <a:ext uri="{FF2B5EF4-FFF2-40B4-BE49-F238E27FC236}">
                      <a16:creationId xmlns:a16="http://schemas.microsoft.com/office/drawing/2014/main" id="{866CCFB0-5C27-570C-4899-30C153034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2" name="Group 367">
                <a:extLst>
                  <a:ext uri="{FF2B5EF4-FFF2-40B4-BE49-F238E27FC236}">
                    <a16:creationId xmlns:a16="http://schemas.microsoft.com/office/drawing/2014/main" id="{6583E080-6CE6-59A3-E554-249E98BD78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913775" y="1776893"/>
                <a:ext cx="184150" cy="914400"/>
                <a:chOff x="691" y="3197"/>
                <a:chExt cx="116" cy="576"/>
              </a:xfrm>
            </p:grpSpPr>
            <p:sp>
              <p:nvSpPr>
                <p:cNvPr id="202" name="Freeform 244">
                  <a:extLst>
                    <a:ext uri="{FF2B5EF4-FFF2-40B4-BE49-F238E27FC236}">
                      <a16:creationId xmlns:a16="http://schemas.microsoft.com/office/drawing/2014/main" id="{D02CC282-958F-5ECD-D9FF-5647F7916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3" name="Freeform 366">
                  <a:extLst>
                    <a:ext uri="{FF2B5EF4-FFF2-40B4-BE49-F238E27FC236}">
                      <a16:creationId xmlns:a16="http://schemas.microsoft.com/office/drawing/2014/main" id="{B0B1C543-0C98-C77D-9D66-4F3525B1F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3" name="Group 367">
                <a:extLst>
                  <a:ext uri="{FF2B5EF4-FFF2-40B4-BE49-F238E27FC236}">
                    <a16:creationId xmlns:a16="http://schemas.microsoft.com/office/drawing/2014/main" id="{EF4B8B2D-76F1-04E7-5F83-45998A989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795409" y="1778393"/>
                <a:ext cx="184150" cy="914400"/>
                <a:chOff x="691" y="3197"/>
                <a:chExt cx="116" cy="576"/>
              </a:xfrm>
            </p:grpSpPr>
            <p:sp>
              <p:nvSpPr>
                <p:cNvPr id="200" name="Freeform 244">
                  <a:extLst>
                    <a:ext uri="{FF2B5EF4-FFF2-40B4-BE49-F238E27FC236}">
                      <a16:creationId xmlns:a16="http://schemas.microsoft.com/office/drawing/2014/main" id="{BF4EFB6D-F977-C34D-0AB3-3D2CDCB1D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201" name="Freeform 366">
                  <a:extLst>
                    <a:ext uri="{FF2B5EF4-FFF2-40B4-BE49-F238E27FC236}">
                      <a16:creationId xmlns:a16="http://schemas.microsoft.com/office/drawing/2014/main" id="{1CAA7B9F-D2F7-65D8-946C-07AD93BAC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4" name="Group 367">
                <a:extLst>
                  <a:ext uri="{FF2B5EF4-FFF2-40B4-BE49-F238E27FC236}">
                    <a16:creationId xmlns:a16="http://schemas.microsoft.com/office/drawing/2014/main" id="{D8F6D295-7B3D-58C1-0073-D62CD31BF2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677043" y="1779893"/>
                <a:ext cx="184150" cy="914400"/>
                <a:chOff x="691" y="3197"/>
                <a:chExt cx="116" cy="576"/>
              </a:xfrm>
            </p:grpSpPr>
            <p:sp>
              <p:nvSpPr>
                <p:cNvPr id="198" name="Freeform 244">
                  <a:extLst>
                    <a:ext uri="{FF2B5EF4-FFF2-40B4-BE49-F238E27FC236}">
                      <a16:creationId xmlns:a16="http://schemas.microsoft.com/office/drawing/2014/main" id="{2C9ED387-BD99-B628-BCB0-6DD520759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6" cy="576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99" name="Freeform 366">
                  <a:extLst>
                    <a:ext uri="{FF2B5EF4-FFF2-40B4-BE49-F238E27FC236}">
                      <a16:creationId xmlns:a16="http://schemas.microsoft.com/office/drawing/2014/main" id="{FEB65993-FF89-963D-6454-76FF74343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5" name="Group 367">
                <a:extLst>
                  <a:ext uri="{FF2B5EF4-FFF2-40B4-BE49-F238E27FC236}">
                    <a16:creationId xmlns:a16="http://schemas.microsoft.com/office/drawing/2014/main" id="{68BE107A-3663-28B4-9CDF-F6B2AE09B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6545183" y="1794884"/>
                <a:ext cx="211138" cy="914400"/>
                <a:chOff x="674" y="3197"/>
                <a:chExt cx="133" cy="576"/>
              </a:xfrm>
            </p:grpSpPr>
            <p:sp>
              <p:nvSpPr>
                <p:cNvPr id="196" name="Freeform 244">
                  <a:extLst>
                    <a:ext uri="{FF2B5EF4-FFF2-40B4-BE49-F238E27FC236}">
                      <a16:creationId xmlns:a16="http://schemas.microsoft.com/office/drawing/2014/main" id="{9288461D-B03C-647C-6174-5ED720A0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" y="3197"/>
                  <a:ext cx="133" cy="399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97" name="Freeform 366">
                  <a:extLst>
                    <a:ext uri="{FF2B5EF4-FFF2-40B4-BE49-F238E27FC236}">
                      <a16:creationId xmlns:a16="http://schemas.microsoft.com/office/drawing/2014/main" id="{69187245-6796-7C3A-A656-FD9238853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197"/>
                  <a:ext cx="115" cy="576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3F04F34-E138-0DF3-1636-8CB27BBB2512}"/>
                </a:ext>
              </a:extLst>
            </p:cNvPr>
            <p:cNvGrpSpPr/>
            <p:nvPr/>
          </p:nvGrpSpPr>
          <p:grpSpPr>
            <a:xfrm>
              <a:off x="10332133" y="1506145"/>
              <a:ext cx="1280966" cy="1151991"/>
              <a:chOff x="5886669" y="3185530"/>
              <a:chExt cx="1280966" cy="1151991"/>
            </a:xfrm>
          </p:grpSpPr>
          <p:sp>
            <p:nvSpPr>
              <p:cNvPr id="187" name="Line 55">
                <a:extLst>
                  <a:ext uri="{FF2B5EF4-FFF2-40B4-BE49-F238E27FC236}">
                    <a16:creationId xmlns:a16="http://schemas.microsoft.com/office/drawing/2014/main" id="{0BB6FD43-2386-7CAA-F7A4-EA18A5A18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8" name="AutoShape 56">
                <a:extLst>
                  <a:ext uri="{FF2B5EF4-FFF2-40B4-BE49-F238E27FC236}">
                    <a16:creationId xmlns:a16="http://schemas.microsoft.com/office/drawing/2014/main" id="{0FDA63F4-FB4B-B925-141A-0D3754D71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9" name="Line 55">
                <a:extLst>
                  <a:ext uri="{FF2B5EF4-FFF2-40B4-BE49-F238E27FC236}">
                    <a16:creationId xmlns:a16="http://schemas.microsoft.com/office/drawing/2014/main" id="{D9AFA1F2-FD49-6A80-7F9C-758072642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6669" y="3595918"/>
                <a:ext cx="0" cy="7416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B79C2B15-41D3-A632-90BA-CD473D06B6C3}"/>
                </a:ext>
              </a:extLst>
            </p:cNvPr>
            <p:cNvGrpSpPr/>
            <p:nvPr/>
          </p:nvGrpSpPr>
          <p:grpSpPr>
            <a:xfrm>
              <a:off x="6444984" y="1496634"/>
              <a:ext cx="1292432" cy="1175267"/>
              <a:chOff x="5875203" y="3185530"/>
              <a:chExt cx="1292432" cy="1175267"/>
            </a:xfrm>
          </p:grpSpPr>
          <p:sp>
            <p:nvSpPr>
              <p:cNvPr id="184" name="Line 55">
                <a:extLst>
                  <a:ext uri="{FF2B5EF4-FFF2-40B4-BE49-F238E27FC236}">
                    <a16:creationId xmlns:a16="http://schemas.microsoft.com/office/drawing/2014/main" id="{7274F1ED-D692-A20F-8850-C7C12493B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5" name="AutoShape 56">
                <a:extLst>
                  <a:ext uri="{FF2B5EF4-FFF2-40B4-BE49-F238E27FC236}">
                    <a16:creationId xmlns:a16="http://schemas.microsoft.com/office/drawing/2014/main" id="{1D78D3F1-2BD9-E23D-AAFD-76C522F06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86" name="Line 55">
                <a:extLst>
                  <a:ext uri="{FF2B5EF4-FFF2-40B4-BE49-F238E27FC236}">
                    <a16:creationId xmlns:a16="http://schemas.microsoft.com/office/drawing/2014/main" id="{8ADDDF99-37B5-9AD4-B186-CA0418144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75203" y="3596653"/>
                <a:ext cx="11466" cy="764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55005889-0B67-A2DA-6909-7EB197CF4461}"/>
                </a:ext>
              </a:extLst>
            </p:cNvPr>
            <p:cNvSpPr/>
            <p:nvPr/>
          </p:nvSpPr>
          <p:spPr>
            <a:xfrm>
              <a:off x="5765123" y="3100724"/>
              <a:ext cx="5391788" cy="11127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AE34C7A-CEAC-FF6A-03A5-FF48DF0CCB50}"/>
                </a:ext>
              </a:extLst>
            </p:cNvPr>
            <p:cNvSpPr/>
            <p:nvPr/>
          </p:nvSpPr>
          <p:spPr>
            <a:xfrm>
              <a:off x="9968066" y="2477304"/>
              <a:ext cx="746872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F60DFB0-D68D-F250-1CD9-89DCC2A4343A}"/>
                </a:ext>
              </a:extLst>
            </p:cNvPr>
            <p:cNvSpPr/>
            <p:nvPr/>
          </p:nvSpPr>
          <p:spPr>
            <a:xfrm>
              <a:off x="6086528" y="2488288"/>
              <a:ext cx="746872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3699715-029C-685E-9C4F-A1FAD94D92B1}"/>
              </a:ext>
            </a:extLst>
          </p:cNvPr>
          <p:cNvCxnSpPr>
            <a:cxnSpLocks/>
          </p:cNvCxnSpPr>
          <p:nvPr/>
        </p:nvCxnSpPr>
        <p:spPr>
          <a:xfrm>
            <a:off x="4464096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19BA24-6AFD-4CD6-D6CB-6BA3C566E2DC}"/>
              </a:ext>
            </a:extLst>
          </p:cNvPr>
          <p:cNvCxnSpPr>
            <a:cxnSpLocks/>
          </p:cNvCxnSpPr>
          <p:nvPr/>
        </p:nvCxnSpPr>
        <p:spPr>
          <a:xfrm>
            <a:off x="4756353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48206B-BD91-2D4B-464D-DB69B3A563CD}"/>
              </a:ext>
            </a:extLst>
          </p:cNvPr>
          <p:cNvCxnSpPr>
            <a:cxnSpLocks/>
          </p:cNvCxnSpPr>
          <p:nvPr/>
        </p:nvCxnSpPr>
        <p:spPr>
          <a:xfrm>
            <a:off x="5048610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BA78735-8519-0040-3BE1-3E25138472DB}"/>
              </a:ext>
            </a:extLst>
          </p:cNvPr>
          <p:cNvCxnSpPr>
            <a:cxnSpLocks/>
          </p:cNvCxnSpPr>
          <p:nvPr/>
        </p:nvCxnSpPr>
        <p:spPr>
          <a:xfrm>
            <a:off x="5340867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9842885-A793-2D5A-8827-102F58099FBC}"/>
              </a:ext>
            </a:extLst>
          </p:cNvPr>
          <p:cNvCxnSpPr>
            <a:cxnSpLocks/>
          </p:cNvCxnSpPr>
          <p:nvPr/>
        </p:nvCxnSpPr>
        <p:spPr>
          <a:xfrm>
            <a:off x="5633124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ADDD4D-7681-F496-2F58-04AE3A0D8841}"/>
              </a:ext>
            </a:extLst>
          </p:cNvPr>
          <p:cNvCxnSpPr>
            <a:cxnSpLocks/>
          </p:cNvCxnSpPr>
          <p:nvPr/>
        </p:nvCxnSpPr>
        <p:spPr>
          <a:xfrm>
            <a:off x="5925381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182226-ECD1-3B33-EC8D-7A58FC023751}"/>
              </a:ext>
            </a:extLst>
          </p:cNvPr>
          <p:cNvCxnSpPr>
            <a:cxnSpLocks/>
          </p:cNvCxnSpPr>
          <p:nvPr/>
        </p:nvCxnSpPr>
        <p:spPr>
          <a:xfrm>
            <a:off x="6217638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52924CA-C392-88D8-EB18-9073E80C7B3D}"/>
              </a:ext>
            </a:extLst>
          </p:cNvPr>
          <p:cNvCxnSpPr>
            <a:cxnSpLocks/>
          </p:cNvCxnSpPr>
          <p:nvPr/>
        </p:nvCxnSpPr>
        <p:spPr>
          <a:xfrm>
            <a:off x="6509895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14AFCEB-69E9-7DCB-4586-CC2C5D78A338}"/>
              </a:ext>
            </a:extLst>
          </p:cNvPr>
          <p:cNvCxnSpPr>
            <a:cxnSpLocks/>
          </p:cNvCxnSpPr>
          <p:nvPr/>
        </p:nvCxnSpPr>
        <p:spPr>
          <a:xfrm>
            <a:off x="6802152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53C98F5-75F5-5E42-9D4C-581EA5822530}"/>
              </a:ext>
            </a:extLst>
          </p:cNvPr>
          <p:cNvCxnSpPr>
            <a:cxnSpLocks/>
          </p:cNvCxnSpPr>
          <p:nvPr/>
        </p:nvCxnSpPr>
        <p:spPr>
          <a:xfrm>
            <a:off x="7094409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B3FA882-F3D4-07E5-27F5-4F39BBFF34CB}"/>
              </a:ext>
            </a:extLst>
          </p:cNvPr>
          <p:cNvCxnSpPr>
            <a:cxnSpLocks/>
          </p:cNvCxnSpPr>
          <p:nvPr/>
        </p:nvCxnSpPr>
        <p:spPr>
          <a:xfrm>
            <a:off x="7386665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7AF4AB5-48B2-CDDE-5011-1ED2412AA91D}"/>
              </a:ext>
            </a:extLst>
          </p:cNvPr>
          <p:cNvCxnSpPr>
            <a:cxnSpLocks/>
          </p:cNvCxnSpPr>
          <p:nvPr/>
        </p:nvCxnSpPr>
        <p:spPr>
          <a:xfrm>
            <a:off x="7678922" y="2320594"/>
            <a:ext cx="0" cy="1048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DFED6A47-C48B-785C-C442-7CFA9C8F0883}"/>
              </a:ext>
            </a:extLst>
          </p:cNvPr>
          <p:cNvSpPr txBox="1"/>
          <p:nvPr/>
        </p:nvSpPr>
        <p:spPr>
          <a:xfrm>
            <a:off x="3868515" y="2911506"/>
            <a:ext cx="835485" cy="377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b="1" dirty="0"/>
              <a:t>p</a:t>
            </a:r>
            <a:r>
              <a:rPr lang="en-IT" sz="1600" b="1" dirty="0"/>
              <a:t>-bulk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E9E87F6-5B42-B050-03BC-6EC5178ACA63}"/>
              </a:ext>
            </a:extLst>
          </p:cNvPr>
          <p:cNvSpPr txBox="1"/>
          <p:nvPr/>
        </p:nvSpPr>
        <p:spPr>
          <a:xfrm>
            <a:off x="3430882" y="1464363"/>
            <a:ext cx="389850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n</a:t>
            </a:r>
            <a:r>
              <a:rPr lang="en-US" sz="1600" b="1" baseline="30000" dirty="0"/>
              <a:t>+</a:t>
            </a:r>
            <a:endParaRPr lang="en-IT" sz="1600" b="1" baseline="30000" dirty="0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ABD55234-62B6-E014-4CB6-9E99ABCA9353}"/>
              </a:ext>
            </a:extLst>
          </p:cNvPr>
          <p:cNvCxnSpPr>
            <a:stCxn id="219" idx="2"/>
          </p:cNvCxnSpPr>
          <p:nvPr/>
        </p:nvCxnSpPr>
        <p:spPr>
          <a:xfrm>
            <a:off x="3625807" y="1841454"/>
            <a:ext cx="301377" cy="348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DF5FB768-7CB5-F9C2-2697-AADB1343D9FF}"/>
              </a:ext>
            </a:extLst>
          </p:cNvPr>
          <p:cNvSpPr txBox="1"/>
          <p:nvPr/>
        </p:nvSpPr>
        <p:spPr>
          <a:xfrm>
            <a:off x="3233070" y="2884883"/>
            <a:ext cx="471604" cy="28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baseline="30000" dirty="0"/>
              <a:t>p++</a:t>
            </a:r>
            <a:endParaRPr lang="en-IT" sz="1600" b="1" baseline="30000" dirty="0"/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219991C-3549-773F-19CD-AA212E5E0F7B}"/>
              </a:ext>
            </a:extLst>
          </p:cNvPr>
          <p:cNvCxnSpPr>
            <a:cxnSpLocks/>
            <a:stCxn id="221" idx="2"/>
          </p:cNvCxnSpPr>
          <p:nvPr/>
        </p:nvCxnSpPr>
        <p:spPr>
          <a:xfrm>
            <a:off x="3468872" y="3167012"/>
            <a:ext cx="341310" cy="243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29BBD078-1DFA-92E7-DF66-663648C76FA1}"/>
              </a:ext>
            </a:extLst>
          </p:cNvPr>
          <p:cNvSpPr txBox="1"/>
          <p:nvPr/>
        </p:nvSpPr>
        <p:spPr>
          <a:xfrm>
            <a:off x="8435710" y="1895716"/>
            <a:ext cx="1473480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Gain implant</a:t>
            </a:r>
            <a:endParaRPr lang="en-IT" sz="1600" b="1" dirty="0"/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1B8DA336-C691-CC08-136A-8E3A0FD2D8C1}"/>
              </a:ext>
            </a:extLst>
          </p:cNvPr>
          <p:cNvCxnSpPr>
            <a:cxnSpLocks/>
            <a:stCxn id="223" idx="1"/>
          </p:cNvCxnSpPr>
          <p:nvPr/>
        </p:nvCxnSpPr>
        <p:spPr>
          <a:xfrm flipH="1">
            <a:off x="8182916" y="2084262"/>
            <a:ext cx="252794" cy="337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3162896C-377F-C66E-769A-256A042D1E7E}"/>
              </a:ext>
            </a:extLst>
          </p:cNvPr>
          <p:cNvSpPr txBox="1"/>
          <p:nvPr/>
        </p:nvSpPr>
        <p:spPr>
          <a:xfrm>
            <a:off x="8551150" y="2654556"/>
            <a:ext cx="1213794" cy="412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30-50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1FF1BF2-99AD-01E1-91D7-D91DDF986648}"/>
              </a:ext>
            </a:extLst>
          </p:cNvPr>
          <p:cNvCxnSpPr/>
          <p:nvPr/>
        </p:nvCxnSpPr>
        <p:spPr>
          <a:xfrm>
            <a:off x="8443248" y="2320594"/>
            <a:ext cx="0" cy="1131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A1751046-27BD-0E8D-3A07-A182AA1AB2F7}"/>
              </a:ext>
            </a:extLst>
          </p:cNvPr>
          <p:cNvSpPr txBox="1"/>
          <p:nvPr/>
        </p:nvSpPr>
        <p:spPr>
          <a:xfrm>
            <a:off x="1053462" y="6040846"/>
            <a:ext cx="10412678" cy="51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2400" dirty="0">
                <a:solidFill>
                  <a:srgbClr val="FF0000"/>
                </a:solidFill>
              </a:rPr>
              <a:t>Note: RSD are also called AC-LGAD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35198-EE6F-83B0-A107-370122C5BB8B}"/>
              </a:ext>
            </a:extLst>
          </p:cNvPr>
          <p:cNvSpPr/>
          <p:nvPr/>
        </p:nvSpPr>
        <p:spPr>
          <a:xfrm>
            <a:off x="3968839" y="1956091"/>
            <a:ext cx="4255214" cy="158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35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C54B3D-2E87-434D-B754-DC7657366EA4}"/>
              </a:ext>
            </a:extLst>
          </p:cNvPr>
          <p:cNvSpPr/>
          <p:nvPr/>
        </p:nvSpPr>
        <p:spPr>
          <a:xfrm>
            <a:off x="1507076" y="5258527"/>
            <a:ext cx="2517079" cy="26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Internal gain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018BF-E61B-6D4C-92F5-99C46DA62D3C}"/>
              </a:ext>
            </a:extLst>
          </p:cNvPr>
          <p:cNvSpPr/>
          <p:nvPr/>
        </p:nvSpPr>
        <p:spPr>
          <a:xfrm>
            <a:off x="1507076" y="3043803"/>
            <a:ext cx="2517079" cy="26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Resistive read-out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94EE1E2-F433-774B-BC34-D0436117CB9D}"/>
              </a:ext>
            </a:extLst>
          </p:cNvPr>
          <p:cNvSpPr txBox="1"/>
          <p:nvPr/>
        </p:nvSpPr>
        <p:spPr>
          <a:xfrm>
            <a:off x="2017472" y="969920"/>
            <a:ext cx="1497526" cy="448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u="sng" dirty="0">
                <a:solidFill>
                  <a:srgbClr val="800000"/>
                </a:solidFill>
              </a:rPr>
              <a:t>Innovation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40B2EB-4C37-6354-5DDD-45B4473ED151}"/>
              </a:ext>
            </a:extLst>
          </p:cNvPr>
          <p:cNvGrpSpPr/>
          <p:nvPr/>
        </p:nvGrpSpPr>
        <p:grpSpPr>
          <a:xfrm>
            <a:off x="4024155" y="965914"/>
            <a:ext cx="3234707" cy="4992172"/>
            <a:chOff x="4024155" y="965914"/>
            <a:chExt cx="3234707" cy="49921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091864-DDF3-BD46-9C52-1738211033E3}"/>
                </a:ext>
              </a:extLst>
            </p:cNvPr>
            <p:cNvSpPr/>
            <p:nvPr/>
          </p:nvSpPr>
          <p:spPr>
            <a:xfrm>
              <a:off x="4716024" y="4917582"/>
              <a:ext cx="2517079" cy="2649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Thin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DAF585-6EF4-2F4F-B366-C0107CFC84D3}"/>
                </a:ext>
              </a:extLst>
            </p:cNvPr>
            <p:cNvSpPr/>
            <p:nvPr/>
          </p:nvSpPr>
          <p:spPr>
            <a:xfrm>
              <a:off x="4716024" y="5693102"/>
              <a:ext cx="2517079" cy="2649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Large signals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CE9A802-35C4-4742-8C2F-13028C745923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4024155" y="5050074"/>
              <a:ext cx="691869" cy="340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B93743A-168F-F442-8DB0-BBDE1816CED0}"/>
                </a:ext>
              </a:extLst>
            </p:cNvPr>
            <p:cNvCxnSpPr>
              <a:cxnSpLocks/>
              <a:stCxn id="7" idx="3"/>
              <a:endCxn id="29" idx="1"/>
            </p:cNvCxnSpPr>
            <p:nvPr/>
          </p:nvCxnSpPr>
          <p:spPr>
            <a:xfrm>
              <a:off x="4024155" y="5391019"/>
              <a:ext cx="691869" cy="4345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837367-1E09-0245-9342-A78BD30B7F9E}"/>
                </a:ext>
              </a:extLst>
            </p:cNvPr>
            <p:cNvSpPr/>
            <p:nvPr/>
          </p:nvSpPr>
          <p:spPr>
            <a:xfrm>
              <a:off x="4716025" y="1663625"/>
              <a:ext cx="2517079" cy="264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Continuous gain layer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220B9EE-4575-7242-8698-0384612505F6}"/>
                </a:ext>
              </a:extLst>
            </p:cNvPr>
            <p:cNvCxnSpPr>
              <a:cxnSpLocks/>
              <a:stCxn id="8" idx="3"/>
              <a:endCxn id="30" idx="1"/>
            </p:cNvCxnSpPr>
            <p:nvPr/>
          </p:nvCxnSpPr>
          <p:spPr>
            <a:xfrm flipV="1">
              <a:off x="4024155" y="1796117"/>
              <a:ext cx="691870" cy="1380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5D55D6D-202D-1246-B87B-C6F0E2E4229C}"/>
                </a:ext>
              </a:extLst>
            </p:cNvPr>
            <p:cNvCxnSpPr>
              <a:cxnSpLocks/>
              <a:stCxn id="8" idx="3"/>
              <a:endCxn id="31" idx="1"/>
            </p:cNvCxnSpPr>
            <p:nvPr/>
          </p:nvCxnSpPr>
          <p:spPr>
            <a:xfrm>
              <a:off x="4024155" y="3176295"/>
              <a:ext cx="709526" cy="1254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A9AE6B5-8A23-7F45-8CA3-B14F9F416715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>
              <a:off x="4024155" y="3176295"/>
              <a:ext cx="717628" cy="4270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F2AAF1-C6B5-F14F-A9B2-D55FC92AB10D}"/>
                </a:ext>
              </a:extLst>
            </p:cNvPr>
            <p:cNvSpPr/>
            <p:nvPr/>
          </p:nvSpPr>
          <p:spPr>
            <a:xfrm>
              <a:off x="4733681" y="4297998"/>
              <a:ext cx="2517079" cy="264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Signal sharing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319C6B-1636-9D44-B958-B0F19F4AD9DA}"/>
                </a:ext>
              </a:extLst>
            </p:cNvPr>
            <p:cNvSpPr/>
            <p:nvPr/>
          </p:nvSpPr>
          <p:spPr>
            <a:xfrm>
              <a:off x="4741783" y="3470856"/>
              <a:ext cx="2517079" cy="264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Large pixels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CD6186-54F9-3C4D-90AB-A84E13FA5838}"/>
                </a:ext>
              </a:extLst>
            </p:cNvPr>
            <p:cNvSpPr/>
            <p:nvPr/>
          </p:nvSpPr>
          <p:spPr>
            <a:xfrm>
              <a:off x="4741783" y="2426354"/>
              <a:ext cx="2517079" cy="264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Continuous cathode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69AB17D-8258-7A46-9662-A3FD6B719F7F}"/>
                </a:ext>
              </a:extLst>
            </p:cNvPr>
            <p:cNvCxnSpPr>
              <a:cxnSpLocks/>
              <a:stCxn id="8" idx="3"/>
              <a:endCxn id="48" idx="1"/>
            </p:cNvCxnSpPr>
            <p:nvPr/>
          </p:nvCxnSpPr>
          <p:spPr>
            <a:xfrm flipV="1">
              <a:off x="4024155" y="2558846"/>
              <a:ext cx="717628" cy="6174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0D54D14-17F9-614D-BC5C-46787793F461}"/>
                </a:ext>
              </a:extLst>
            </p:cNvPr>
            <p:cNvSpPr txBox="1"/>
            <p:nvPr/>
          </p:nvSpPr>
          <p:spPr>
            <a:xfrm>
              <a:off x="4857663" y="965914"/>
              <a:ext cx="2121093" cy="448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000" b="1" u="sng" dirty="0">
                  <a:solidFill>
                    <a:srgbClr val="800000"/>
                  </a:solidFill>
                </a:rPr>
                <a:t>Sensor property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1BFE3C-F9FD-9566-AE9D-6810F5CCAF1F}"/>
              </a:ext>
            </a:extLst>
          </p:cNvPr>
          <p:cNvGrpSpPr/>
          <p:nvPr/>
        </p:nvGrpSpPr>
        <p:grpSpPr>
          <a:xfrm>
            <a:off x="7233103" y="965914"/>
            <a:ext cx="3914547" cy="5247252"/>
            <a:chOff x="7233103" y="965914"/>
            <a:chExt cx="3914547" cy="5247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47F52E-E734-C34F-88ED-A46DD9D6F04B}"/>
                </a:ext>
              </a:extLst>
            </p:cNvPr>
            <p:cNvSpPr/>
            <p:nvPr/>
          </p:nvSpPr>
          <p:spPr>
            <a:xfrm>
              <a:off x="7881891" y="4918824"/>
              <a:ext cx="3240000" cy="266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Low material budget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69BCC4-278F-1C42-8D5C-D19BA370F9C9}"/>
                </a:ext>
              </a:extLst>
            </p:cNvPr>
            <p:cNvSpPr/>
            <p:nvPr/>
          </p:nvSpPr>
          <p:spPr>
            <a:xfrm>
              <a:off x="7881891" y="5432795"/>
              <a:ext cx="3240000" cy="266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100% efficiency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CD38DAF-D1BE-C54A-8707-6262E492D9DA}"/>
                </a:ext>
              </a:extLst>
            </p:cNvPr>
            <p:cNvSpPr/>
            <p:nvPr/>
          </p:nvSpPr>
          <p:spPr>
            <a:xfrm>
              <a:off x="7881891" y="5946766"/>
              <a:ext cx="3240000" cy="266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Excellent temporal precision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50A18DB-A85B-5141-AB8B-C0441BBD3C0F}"/>
                </a:ext>
              </a:extLst>
            </p:cNvPr>
            <p:cNvCxnSpPr>
              <a:cxnSpLocks/>
              <a:stCxn id="29" idx="3"/>
              <a:endCxn id="43" idx="1"/>
            </p:cNvCxnSpPr>
            <p:nvPr/>
          </p:nvCxnSpPr>
          <p:spPr>
            <a:xfrm>
              <a:off x="7233103" y="5825594"/>
              <a:ext cx="648788" cy="2543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5B5EC0A-86ED-6F42-89B8-089159DAC46E}"/>
                </a:ext>
              </a:extLst>
            </p:cNvPr>
            <p:cNvCxnSpPr>
              <a:cxnSpLocks/>
              <a:stCxn id="29" idx="3"/>
              <a:endCxn id="42" idx="1"/>
            </p:cNvCxnSpPr>
            <p:nvPr/>
          </p:nvCxnSpPr>
          <p:spPr>
            <a:xfrm flipV="1">
              <a:off x="7233103" y="5565995"/>
              <a:ext cx="648788" cy="259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06436A-8CFD-A14C-BE68-57C876D2C2C3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7233103" y="5050074"/>
              <a:ext cx="648788" cy="19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DE7C5C-27F2-D94D-9F88-F87BF0E2F7C8}"/>
                </a:ext>
              </a:extLst>
            </p:cNvPr>
            <p:cNvSpPr/>
            <p:nvPr/>
          </p:nvSpPr>
          <p:spPr>
            <a:xfrm>
              <a:off x="7907650" y="1665219"/>
              <a:ext cx="3240000" cy="266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100% fill factor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DCC6DE3-94A2-C94A-96D9-88D4734B42C6}"/>
                </a:ext>
              </a:extLst>
            </p:cNvPr>
            <p:cNvCxnSpPr>
              <a:cxnSpLocks/>
              <a:stCxn id="30" idx="3"/>
              <a:endCxn id="44" idx="1"/>
            </p:cNvCxnSpPr>
            <p:nvPr/>
          </p:nvCxnSpPr>
          <p:spPr>
            <a:xfrm>
              <a:off x="7233104" y="1796117"/>
              <a:ext cx="674546" cy="23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AC7278-1EC1-754B-826D-88C680BF9C04}"/>
                </a:ext>
              </a:extLst>
            </p:cNvPr>
            <p:cNvSpPr/>
            <p:nvPr/>
          </p:nvSpPr>
          <p:spPr>
            <a:xfrm>
              <a:off x="7907650" y="4296176"/>
              <a:ext cx="3240000" cy="266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Excellent spatial precision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AE00201-453C-3C4A-996D-5C3818D6A334}"/>
                </a:ext>
              </a:extLst>
            </p:cNvPr>
            <p:cNvCxnSpPr>
              <a:cxnSpLocks/>
              <a:stCxn id="31" idx="3"/>
              <a:endCxn id="45" idx="1"/>
            </p:cNvCxnSpPr>
            <p:nvPr/>
          </p:nvCxnSpPr>
          <p:spPr>
            <a:xfrm flipV="1">
              <a:off x="7250760" y="4429376"/>
              <a:ext cx="656890" cy="1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C342ED-2C99-C24D-AB24-A8C26EFE0798}"/>
                </a:ext>
              </a:extLst>
            </p:cNvPr>
            <p:cNvSpPr/>
            <p:nvPr/>
          </p:nvSpPr>
          <p:spPr>
            <a:xfrm>
              <a:off x="7907648" y="3184630"/>
              <a:ext cx="3240000" cy="266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Reduced power consumption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124E608-3189-E645-B1EC-CE06CD9359FA}"/>
                </a:ext>
              </a:extLst>
            </p:cNvPr>
            <p:cNvSpPr/>
            <p:nvPr/>
          </p:nvSpPr>
          <p:spPr>
            <a:xfrm>
              <a:off x="7907650" y="3729911"/>
              <a:ext cx="3240000" cy="266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Space for electronics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85CAE4A-1449-5F44-A281-05036F1B6E26}"/>
                </a:ext>
              </a:extLst>
            </p:cNvPr>
            <p:cNvCxnSpPr>
              <a:cxnSpLocks/>
              <a:stCxn id="13" idx="3"/>
              <a:endCxn id="46" idx="1"/>
            </p:cNvCxnSpPr>
            <p:nvPr/>
          </p:nvCxnSpPr>
          <p:spPr>
            <a:xfrm flipV="1">
              <a:off x="7258862" y="3317830"/>
              <a:ext cx="648786" cy="285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5B443EF-1B61-A144-955C-63DAFB84938A}"/>
                </a:ext>
              </a:extLst>
            </p:cNvPr>
            <p:cNvCxnSpPr>
              <a:cxnSpLocks/>
              <a:stCxn id="13" idx="3"/>
              <a:endCxn id="47" idx="1"/>
            </p:cNvCxnSpPr>
            <p:nvPr/>
          </p:nvCxnSpPr>
          <p:spPr>
            <a:xfrm>
              <a:off x="7258862" y="3603348"/>
              <a:ext cx="648788" cy="2597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3F00E8-195E-9542-9ECB-9092D379EDC4}"/>
                </a:ext>
              </a:extLst>
            </p:cNvPr>
            <p:cNvSpPr/>
            <p:nvPr/>
          </p:nvSpPr>
          <p:spPr>
            <a:xfrm>
              <a:off x="7907648" y="2169567"/>
              <a:ext cx="3240000" cy="266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Uniform weighting field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65E728-82BD-B84E-9559-A9F73A5058D4}"/>
                </a:ext>
              </a:extLst>
            </p:cNvPr>
            <p:cNvSpPr/>
            <p:nvPr/>
          </p:nvSpPr>
          <p:spPr>
            <a:xfrm>
              <a:off x="7907650" y="2683538"/>
              <a:ext cx="3240000" cy="266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Uniform carriers drift velocity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96113E1-4B29-A449-9F65-3AA1C8AE6071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 flipV="1">
              <a:off x="7258862" y="2302767"/>
              <a:ext cx="648786" cy="25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6E90B64-6123-CB47-BFB8-DE1876A73D36}"/>
                </a:ext>
              </a:extLst>
            </p:cNvPr>
            <p:cNvCxnSpPr>
              <a:cxnSpLocks/>
              <a:stCxn id="48" idx="3"/>
              <a:endCxn id="50" idx="1"/>
            </p:cNvCxnSpPr>
            <p:nvPr/>
          </p:nvCxnSpPr>
          <p:spPr>
            <a:xfrm>
              <a:off x="7258862" y="2558846"/>
              <a:ext cx="648788" cy="2578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D16AA06-5903-244E-BD8B-47378685EC4C}"/>
                </a:ext>
              </a:extLst>
            </p:cNvPr>
            <p:cNvSpPr txBox="1"/>
            <p:nvPr/>
          </p:nvSpPr>
          <p:spPr>
            <a:xfrm>
              <a:off x="8092019" y="965914"/>
              <a:ext cx="2757486" cy="448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000" b="1" u="sng" dirty="0">
                  <a:solidFill>
                    <a:srgbClr val="800000"/>
                  </a:solidFill>
                </a:rPr>
                <a:t>Experimental feature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8E98E1-6D42-F6C6-590C-118B225E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</a:t>
            </a:r>
            <a:r>
              <a:rPr lang="en-GB" dirty="0"/>
              <a:t>h</a:t>
            </a:r>
            <a:r>
              <a:rPr lang="en-IT" dirty="0"/>
              <a:t>y RSDs are well suited for future experiments?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D75E6-DB49-41D8-C62C-73EAD9C5E9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4C1BA-CACE-604C-8AF1-D450182C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A16EA418-D993-F440-9CA4-05EAFFAD641C}"/>
              </a:ext>
            </a:extLst>
          </p:cNvPr>
          <p:cNvSpPr/>
          <p:nvPr/>
        </p:nvSpPr>
        <p:spPr>
          <a:xfrm flipH="1">
            <a:off x="8699937" y="4680101"/>
            <a:ext cx="258536" cy="169486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EC464B1-72FF-014A-AA2A-DCF4EAFA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2B7B7-17E9-5B41-8298-8EA7E7705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35203">
            <a:no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3200" dirty="0">
                <a:solidFill>
                  <a:srgbClr val="800000"/>
                </a:solidFill>
              </a:rPr>
              <a:t> RSD principle of operation in motion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293A7B-E06E-0148-8CA4-4478B0C015D7}"/>
              </a:ext>
            </a:extLst>
          </p:cNvPr>
          <p:cNvSpPr/>
          <p:nvPr/>
        </p:nvSpPr>
        <p:spPr>
          <a:xfrm rot="3110930" flipV="1">
            <a:off x="7209447" y="4013172"/>
            <a:ext cx="165063" cy="270520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39D2-B67E-8642-A6A8-3BEA6C3597A5}"/>
              </a:ext>
            </a:extLst>
          </p:cNvPr>
          <p:cNvGrpSpPr/>
          <p:nvPr/>
        </p:nvGrpSpPr>
        <p:grpSpPr>
          <a:xfrm>
            <a:off x="2008415" y="2818643"/>
            <a:ext cx="9667286" cy="3722915"/>
            <a:chOff x="2008415" y="2818643"/>
            <a:chExt cx="9667286" cy="372291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BA0D3A48-AB61-8C44-AFD6-5DDCD9FA9EAB}"/>
                </a:ext>
              </a:extLst>
            </p:cNvPr>
            <p:cNvSpPr/>
            <p:nvPr/>
          </p:nvSpPr>
          <p:spPr>
            <a:xfrm>
              <a:off x="2008415" y="2818643"/>
              <a:ext cx="9667286" cy="3722915"/>
            </a:xfrm>
            <a:prstGeom prst="cube">
              <a:avLst>
                <a:gd name="adj" fmla="val 933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10EE24D-764B-194A-A5F2-F4EA390161EA}"/>
                </a:ext>
              </a:extLst>
            </p:cNvPr>
            <p:cNvSpPr/>
            <p:nvPr/>
          </p:nvSpPr>
          <p:spPr>
            <a:xfrm>
              <a:off x="5277495" y="2856116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C7928F90-5F2A-3A63-2529-F97F130719B1}"/>
                </a:ext>
              </a:extLst>
            </p:cNvPr>
            <p:cNvSpPr/>
            <p:nvPr/>
          </p:nvSpPr>
          <p:spPr>
            <a:xfrm rot="10800000">
              <a:off x="4988433" y="3346855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63B8C76-C2DE-65D4-5BB5-FCB185BCF3F0}"/>
                </a:ext>
              </a:extLst>
            </p:cNvPr>
            <p:cNvSpPr/>
            <p:nvPr/>
          </p:nvSpPr>
          <p:spPr>
            <a:xfrm>
              <a:off x="8990424" y="2857312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2EE84BCB-17EB-D039-1BF2-C4FD1113D577}"/>
                </a:ext>
              </a:extLst>
            </p:cNvPr>
            <p:cNvSpPr/>
            <p:nvPr/>
          </p:nvSpPr>
          <p:spPr>
            <a:xfrm rot="10800000">
              <a:off x="8701362" y="3348051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F6201B0-61F3-4FB3-E67A-EA9C6E2FC9A1}"/>
                </a:ext>
              </a:extLst>
            </p:cNvPr>
            <p:cNvSpPr/>
            <p:nvPr/>
          </p:nvSpPr>
          <p:spPr>
            <a:xfrm>
              <a:off x="3483583" y="4784590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B9B25DA-17CA-FBC4-BEC7-E86084DF7F80}"/>
                </a:ext>
              </a:extLst>
            </p:cNvPr>
            <p:cNvSpPr/>
            <p:nvPr/>
          </p:nvSpPr>
          <p:spPr>
            <a:xfrm rot="10800000">
              <a:off x="3194521" y="5275329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FC9F82B-0CD2-13E4-B1B3-54204235B79F}"/>
                </a:ext>
              </a:extLst>
            </p:cNvPr>
            <p:cNvSpPr/>
            <p:nvPr/>
          </p:nvSpPr>
          <p:spPr>
            <a:xfrm>
              <a:off x="7196512" y="4785786"/>
              <a:ext cx="1290069" cy="1199847"/>
            </a:xfrm>
            <a:prstGeom prst="parallelogram">
              <a:avLst>
                <a:gd name="adj" fmla="val 986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66D9CA9C-D3EC-40C9-A0B5-CDA616A76398}"/>
                </a:ext>
              </a:extLst>
            </p:cNvPr>
            <p:cNvSpPr/>
            <p:nvPr/>
          </p:nvSpPr>
          <p:spPr>
            <a:xfrm rot="10800000">
              <a:off x="6907450" y="5276525"/>
              <a:ext cx="2022980" cy="82145"/>
            </a:xfrm>
            <a:prstGeom prst="parallelogram">
              <a:avLst>
                <a:gd name="adj" fmla="val 100302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85CC3FE-18C2-AA4A-8AEB-304AC177495A}"/>
              </a:ext>
            </a:extLst>
          </p:cNvPr>
          <p:cNvSpPr/>
          <p:nvPr/>
        </p:nvSpPr>
        <p:spPr>
          <a:xfrm>
            <a:off x="3241141" y="2447694"/>
            <a:ext cx="138873" cy="10644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032B0517-9A4B-1043-A666-6A4B0C895B1C}"/>
              </a:ext>
            </a:extLst>
          </p:cNvPr>
          <p:cNvSpPr/>
          <p:nvPr/>
        </p:nvSpPr>
        <p:spPr>
          <a:xfrm rot="2794649">
            <a:off x="7027507" y="3914699"/>
            <a:ext cx="408041" cy="543326"/>
          </a:xfrm>
          <a:prstGeom prst="donut">
            <a:avLst>
              <a:gd name="adj" fmla="val 15658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64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0787 L 0.32227 0.2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03009 L 0.33932 0.25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 animBg="1"/>
      <p:bldP spid="14" grpId="0" animBg="1"/>
      <p:bldP spid="14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89F3D-D866-6045-A78D-98F65880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of signal sharing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3E1D7-F533-304D-9F56-7A62A0B697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930A-9609-CD41-B54C-E5543070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14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611F58-93A3-7A48-81D5-04AD19D128B5}"/>
              </a:ext>
            </a:extLst>
          </p:cNvPr>
          <p:cNvGrpSpPr/>
          <p:nvPr/>
        </p:nvGrpSpPr>
        <p:grpSpPr>
          <a:xfrm>
            <a:off x="2153894" y="687327"/>
            <a:ext cx="8261790" cy="5631625"/>
            <a:chOff x="6233193" y="2069510"/>
            <a:chExt cx="3783784" cy="30945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406017-3DB4-7D47-B72C-31A8ABDE1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3748" y="2112855"/>
              <a:ext cx="1694758" cy="145076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3B8CCC2-E4A6-9E46-A1F7-B8DE07FED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1470" y="2112855"/>
              <a:ext cx="1735507" cy="145076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415758-4464-5F4A-95FE-49774FE89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784" y="3497100"/>
              <a:ext cx="1875557" cy="145076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5F4E7C6-5CB3-5346-A9C1-2AB4740DB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8140" y="3500562"/>
              <a:ext cx="1804703" cy="145076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4C8ABF-7A9A-BE49-913F-0B7BDBA1DF54}"/>
                </a:ext>
              </a:extLst>
            </p:cNvPr>
            <p:cNvSpPr/>
            <p:nvPr/>
          </p:nvSpPr>
          <p:spPr>
            <a:xfrm>
              <a:off x="7920905" y="2134098"/>
              <a:ext cx="360565" cy="459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1B3070-7A87-1C44-A5FA-15B4EB9C50A3}"/>
                </a:ext>
              </a:extLst>
            </p:cNvPr>
            <p:cNvSpPr/>
            <p:nvPr/>
          </p:nvSpPr>
          <p:spPr>
            <a:xfrm>
              <a:off x="9587524" y="2141008"/>
              <a:ext cx="415319" cy="419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72BEB5F-8684-CA4D-B388-707CEDEF5006}"/>
                </a:ext>
              </a:extLst>
            </p:cNvPr>
            <p:cNvSpPr/>
            <p:nvPr/>
          </p:nvSpPr>
          <p:spPr>
            <a:xfrm>
              <a:off x="9566656" y="3567079"/>
              <a:ext cx="415319" cy="419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2DA8E-B41B-CE4C-B0F1-FBC1607DE7A5}"/>
                </a:ext>
              </a:extLst>
            </p:cNvPr>
            <p:cNvSpPr txBox="1"/>
            <p:nvPr/>
          </p:nvSpPr>
          <p:spPr>
            <a:xfrm>
              <a:off x="7393435" y="2266840"/>
              <a:ext cx="517564" cy="3093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/>
                <a:t>Pad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42D99E-97D3-B74D-9ED8-37E3BACAC96D}"/>
                </a:ext>
              </a:extLst>
            </p:cNvPr>
            <p:cNvSpPr txBox="1"/>
            <p:nvPr/>
          </p:nvSpPr>
          <p:spPr>
            <a:xfrm>
              <a:off x="9348376" y="2266840"/>
              <a:ext cx="517564" cy="3093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/>
                <a:t>Pad 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917C21-201B-AD4B-AAF1-C5C9443B8E3E}"/>
                </a:ext>
              </a:extLst>
            </p:cNvPr>
            <p:cNvSpPr txBox="1"/>
            <p:nvPr/>
          </p:nvSpPr>
          <p:spPr>
            <a:xfrm>
              <a:off x="9348376" y="3653640"/>
              <a:ext cx="517564" cy="3093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/>
                <a:t>Pad 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531940-9509-DB49-995D-120222FD9E7A}"/>
                </a:ext>
              </a:extLst>
            </p:cNvPr>
            <p:cNvSpPr txBox="1"/>
            <p:nvPr/>
          </p:nvSpPr>
          <p:spPr>
            <a:xfrm>
              <a:off x="6684644" y="3665027"/>
              <a:ext cx="517564" cy="3093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/>
                <a:t>Pad 3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D30D624-5BD5-A54E-B896-DFF12A1F2C01}"/>
                </a:ext>
              </a:extLst>
            </p:cNvPr>
            <p:cNvGrpSpPr/>
            <p:nvPr/>
          </p:nvGrpSpPr>
          <p:grpSpPr>
            <a:xfrm>
              <a:off x="6551897" y="4812241"/>
              <a:ext cx="1508406" cy="347996"/>
              <a:chOff x="8626969" y="4574839"/>
              <a:chExt cx="1508406" cy="34799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25163C2-7CD4-4942-86DF-6A031BB7DF25}"/>
                  </a:ext>
                </a:extLst>
              </p:cNvPr>
              <p:cNvSpPr txBox="1"/>
              <p:nvPr/>
            </p:nvSpPr>
            <p:spPr>
              <a:xfrm>
                <a:off x="8626969" y="4574839"/>
                <a:ext cx="1508406" cy="2092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050" b="1"/>
                  <a:t>0          2         4          6          8        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F88E0D-C2BE-0E4C-A011-806639FA1BD3}"/>
                  </a:ext>
                </a:extLst>
              </p:cNvPr>
              <p:cNvSpPr txBox="1"/>
              <p:nvPr/>
            </p:nvSpPr>
            <p:spPr>
              <a:xfrm>
                <a:off x="9196170" y="4706930"/>
                <a:ext cx="495115" cy="21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100" b="1"/>
                  <a:t>Time [ns]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97D9F85-E003-174C-AB7B-70BE5298D35F}"/>
                </a:ext>
              </a:extLst>
            </p:cNvPr>
            <p:cNvGrpSpPr/>
            <p:nvPr/>
          </p:nvGrpSpPr>
          <p:grpSpPr>
            <a:xfrm>
              <a:off x="8220549" y="4822421"/>
              <a:ext cx="1629519" cy="341610"/>
              <a:chOff x="8626969" y="4574839"/>
              <a:chExt cx="1629519" cy="341610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2CBBDF3-E8E4-6A4C-8D2E-4A0A86EC6454}"/>
                  </a:ext>
                </a:extLst>
              </p:cNvPr>
              <p:cNvSpPr txBox="1"/>
              <p:nvPr/>
            </p:nvSpPr>
            <p:spPr>
              <a:xfrm>
                <a:off x="8626969" y="4574839"/>
                <a:ext cx="1604327" cy="2092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050" b="1"/>
                  <a:t>0          2         4          6          8        10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03805F5-14DB-F74F-B2C7-B97E737C9F70}"/>
                  </a:ext>
                </a:extLst>
              </p:cNvPr>
              <p:cNvSpPr txBox="1"/>
              <p:nvPr/>
            </p:nvSpPr>
            <p:spPr>
              <a:xfrm>
                <a:off x="9761373" y="4700544"/>
                <a:ext cx="495115" cy="21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100" b="1"/>
                  <a:t>Time [ns]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DD019E-3296-8741-B233-71621C49E15D}"/>
                </a:ext>
              </a:extLst>
            </p:cNvPr>
            <p:cNvSpPr txBox="1"/>
            <p:nvPr/>
          </p:nvSpPr>
          <p:spPr>
            <a:xfrm>
              <a:off x="8214117" y="3395690"/>
              <a:ext cx="1604327" cy="2092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50" b="1"/>
                <a:t>0          2         4          6          8        10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639665-0440-D843-9D90-EFD7F2FB8B76}"/>
                </a:ext>
              </a:extLst>
            </p:cNvPr>
            <p:cNvSpPr txBox="1"/>
            <p:nvPr/>
          </p:nvSpPr>
          <p:spPr>
            <a:xfrm>
              <a:off x="6591342" y="3422599"/>
              <a:ext cx="1604327" cy="2092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50" b="1"/>
                <a:t>0          2         4          6          8        10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E3578C0-B027-E742-80F8-765A8A9CD69D}"/>
                </a:ext>
              </a:extLst>
            </p:cNvPr>
            <p:cNvGrpSpPr/>
            <p:nvPr/>
          </p:nvGrpSpPr>
          <p:grpSpPr>
            <a:xfrm>
              <a:off x="6233193" y="2164947"/>
              <a:ext cx="480261" cy="1474970"/>
              <a:chOff x="8571824" y="4568481"/>
              <a:chExt cx="480261" cy="147497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13B5211-6124-0245-B4BD-F33B9B236B90}"/>
                  </a:ext>
                </a:extLst>
              </p:cNvPr>
              <p:cNvSpPr txBox="1"/>
              <p:nvPr/>
            </p:nvSpPr>
            <p:spPr>
              <a:xfrm>
                <a:off x="8714076" y="4574839"/>
                <a:ext cx="338009" cy="14686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t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60</a:t>
                </a:r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         </a:t>
                </a:r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40</a:t>
                </a:r>
              </a:p>
              <a:p>
                <a:pPr algn="r">
                  <a:lnSpc>
                    <a:spcPct val="130000"/>
                  </a:lnSpc>
                </a:pPr>
                <a:endParaRPr lang="en-US" sz="1050" b="1"/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20</a:t>
                </a:r>
              </a:p>
              <a:p>
                <a:pPr algn="r">
                  <a:lnSpc>
                    <a:spcPct val="130000"/>
                  </a:lnSpc>
                </a:pPr>
                <a:endParaRPr lang="en-US" sz="1050" b="1"/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0</a:t>
                </a:r>
              </a:p>
              <a:p>
                <a:pPr algn="r">
                  <a:lnSpc>
                    <a:spcPct val="130000"/>
                  </a:lnSpc>
                </a:pPr>
                <a:endParaRPr lang="en-US" sz="1050" b="1"/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-20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677D33-D571-2048-A43E-692ED73F0E30}"/>
                  </a:ext>
                </a:extLst>
              </p:cNvPr>
              <p:cNvSpPr txBox="1"/>
              <p:nvPr/>
            </p:nvSpPr>
            <p:spPr>
              <a:xfrm rot="16200000">
                <a:off x="8193678" y="4946627"/>
                <a:ext cx="939686" cy="183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sz="1100" b="1"/>
                  <a:t>Amplitude [mV]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6422B6-B84F-5A4F-89C1-C3A085DDAD54}"/>
                </a:ext>
              </a:extLst>
            </p:cNvPr>
            <p:cNvSpPr txBox="1"/>
            <p:nvPr/>
          </p:nvSpPr>
          <p:spPr>
            <a:xfrm>
              <a:off x="8071975" y="2156412"/>
              <a:ext cx="306590" cy="1468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sz="1050" b="1"/>
                <a:t>60</a:t>
              </a:r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         </a:t>
              </a:r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40</a:t>
              </a:r>
            </a:p>
            <a:p>
              <a:pPr algn="r">
                <a:lnSpc>
                  <a:spcPct val="130000"/>
                </a:lnSpc>
              </a:pPr>
              <a:endParaRPr lang="en-US" sz="1050" b="1"/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20</a:t>
              </a:r>
            </a:p>
            <a:p>
              <a:pPr algn="r">
                <a:lnSpc>
                  <a:spcPct val="130000"/>
                </a:lnSpc>
              </a:pPr>
              <a:endParaRPr lang="en-US" sz="1050" b="1"/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0</a:t>
              </a:r>
            </a:p>
            <a:p>
              <a:pPr algn="r">
                <a:lnSpc>
                  <a:spcPct val="130000"/>
                </a:lnSpc>
              </a:pPr>
              <a:endParaRPr lang="en-US" sz="1050" b="1"/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-20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3680554-4CE6-5B41-A09E-B682FA963FA3}"/>
                </a:ext>
              </a:extLst>
            </p:cNvPr>
            <p:cNvGrpSpPr/>
            <p:nvPr/>
          </p:nvGrpSpPr>
          <p:grpSpPr>
            <a:xfrm>
              <a:off x="6233193" y="3547348"/>
              <a:ext cx="417642" cy="1474970"/>
              <a:chOff x="8634443" y="4568481"/>
              <a:chExt cx="417642" cy="147497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5FC9384-3E6F-F642-8BDA-31AF987251EB}"/>
                  </a:ext>
                </a:extLst>
              </p:cNvPr>
              <p:cNvSpPr txBox="1"/>
              <p:nvPr/>
            </p:nvSpPr>
            <p:spPr>
              <a:xfrm>
                <a:off x="8714076" y="4574839"/>
                <a:ext cx="338009" cy="14686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t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60</a:t>
                </a:r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         </a:t>
                </a:r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40</a:t>
                </a:r>
              </a:p>
              <a:p>
                <a:pPr algn="r">
                  <a:lnSpc>
                    <a:spcPct val="130000"/>
                  </a:lnSpc>
                </a:pPr>
                <a:endParaRPr lang="en-US" sz="1050" b="1"/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20</a:t>
                </a:r>
              </a:p>
              <a:p>
                <a:pPr algn="r">
                  <a:lnSpc>
                    <a:spcPct val="130000"/>
                  </a:lnSpc>
                </a:pPr>
                <a:endParaRPr lang="en-US" sz="1050" b="1"/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0</a:t>
                </a:r>
              </a:p>
              <a:p>
                <a:pPr algn="r">
                  <a:lnSpc>
                    <a:spcPct val="130000"/>
                  </a:lnSpc>
                </a:pPr>
                <a:endParaRPr lang="en-US" sz="1050" b="1"/>
              </a:p>
              <a:p>
                <a:pPr algn="r">
                  <a:lnSpc>
                    <a:spcPct val="130000"/>
                  </a:lnSpc>
                </a:pPr>
                <a:r>
                  <a:rPr lang="en-US" sz="1050" b="1"/>
                  <a:t>-20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5FCFF95-E43E-FF49-A20F-FF4AD52BE654}"/>
                  </a:ext>
                </a:extLst>
              </p:cNvPr>
              <p:cNvSpPr txBox="1"/>
              <p:nvPr/>
            </p:nvSpPr>
            <p:spPr>
              <a:xfrm rot="16200000">
                <a:off x="8256297" y="4946627"/>
                <a:ext cx="939686" cy="183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sz="1100" b="1"/>
                  <a:t>Amplitude [mV]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5E8FF9-6BB1-A246-9C9E-DF728E41062A}"/>
                </a:ext>
              </a:extLst>
            </p:cNvPr>
            <p:cNvSpPr txBox="1"/>
            <p:nvPr/>
          </p:nvSpPr>
          <p:spPr>
            <a:xfrm>
              <a:off x="7997686" y="3560495"/>
              <a:ext cx="324202" cy="1468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sz="1050" b="1"/>
                <a:t>60</a:t>
              </a:r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         </a:t>
              </a:r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40</a:t>
              </a:r>
            </a:p>
            <a:p>
              <a:pPr algn="r">
                <a:lnSpc>
                  <a:spcPct val="130000"/>
                </a:lnSpc>
              </a:pPr>
              <a:endParaRPr lang="en-US" sz="1050" b="1"/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20</a:t>
              </a:r>
            </a:p>
            <a:p>
              <a:pPr algn="r">
                <a:lnSpc>
                  <a:spcPct val="130000"/>
                </a:lnSpc>
              </a:pPr>
              <a:endParaRPr lang="en-US" sz="1050" b="1"/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0</a:t>
              </a:r>
            </a:p>
            <a:p>
              <a:pPr algn="r">
                <a:lnSpc>
                  <a:spcPct val="130000"/>
                </a:lnSpc>
              </a:pPr>
              <a:endParaRPr lang="en-US" sz="1050" b="1"/>
            </a:p>
            <a:p>
              <a:pPr algn="r">
                <a:lnSpc>
                  <a:spcPct val="130000"/>
                </a:lnSpc>
              </a:pPr>
              <a:r>
                <a:rPr lang="en-US" sz="1050" b="1"/>
                <a:t>-20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060EC9-321A-A943-BCC7-A5EB9B6CFB1A}"/>
                </a:ext>
              </a:extLst>
            </p:cNvPr>
            <p:cNvGrpSpPr/>
            <p:nvPr/>
          </p:nvGrpSpPr>
          <p:grpSpPr>
            <a:xfrm>
              <a:off x="7239237" y="3233231"/>
              <a:ext cx="1243268" cy="1023454"/>
              <a:chOff x="9530950" y="3160832"/>
              <a:chExt cx="873669" cy="77737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D3EEEAD-8AE9-A44C-BEDB-13BFE870D800}"/>
                  </a:ext>
                </a:extLst>
              </p:cNvPr>
              <p:cNvGrpSpPr/>
              <p:nvPr/>
            </p:nvGrpSpPr>
            <p:grpSpPr>
              <a:xfrm>
                <a:off x="9530950" y="3160832"/>
                <a:ext cx="873669" cy="777377"/>
                <a:chOff x="4910536" y="1755827"/>
                <a:chExt cx="2907912" cy="2496412"/>
              </a:xfrm>
            </p:grpSpPr>
            <p:pic>
              <p:nvPicPr>
                <p:cNvPr id="53" name="Immagine 10" descr="Immagine che contiene sedendo, nero, monitor, computer&#10;&#10;Descrizione generata automaticamente">
                  <a:extLst>
                    <a:ext uri="{FF2B5EF4-FFF2-40B4-BE49-F238E27FC236}">
                      <a16:creationId xmlns:a16="http://schemas.microsoft.com/office/drawing/2014/main" id="{87024F96-0249-4B40-8496-C7C10432A8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910536" y="1755827"/>
                  <a:ext cx="2907912" cy="249641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4" name="Ovale 6">
                  <a:extLst>
                    <a:ext uri="{FF2B5EF4-FFF2-40B4-BE49-F238E27FC236}">
                      <a16:creationId xmlns:a16="http://schemas.microsoft.com/office/drawing/2014/main" id="{A6016112-FA3B-C34C-A29E-E9B25BCA787D}"/>
                    </a:ext>
                  </a:extLst>
                </p:cNvPr>
                <p:cNvSpPr/>
                <p:nvPr/>
              </p:nvSpPr>
              <p:spPr>
                <a:xfrm>
                  <a:off x="6033969" y="3188043"/>
                  <a:ext cx="153229" cy="217023"/>
                </a:xfrm>
                <a:custGeom>
                  <a:avLst/>
                  <a:gdLst>
                    <a:gd name="connsiteX0" fmla="*/ 0 w 153229"/>
                    <a:gd name="connsiteY0" fmla="*/ 108512 h 217023"/>
                    <a:gd name="connsiteX1" fmla="*/ 76615 w 153229"/>
                    <a:gd name="connsiteY1" fmla="*/ 0 h 217023"/>
                    <a:gd name="connsiteX2" fmla="*/ 153230 w 153229"/>
                    <a:gd name="connsiteY2" fmla="*/ 108512 h 217023"/>
                    <a:gd name="connsiteX3" fmla="*/ 76615 w 153229"/>
                    <a:gd name="connsiteY3" fmla="*/ 217024 h 217023"/>
                    <a:gd name="connsiteX4" fmla="*/ 0 w 153229"/>
                    <a:gd name="connsiteY4" fmla="*/ 108512 h 21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29" h="217023" fill="none" extrusionOk="0">
                      <a:moveTo>
                        <a:pt x="0" y="108512"/>
                      </a:moveTo>
                      <a:cubicBezTo>
                        <a:pt x="2628" y="48894"/>
                        <a:pt x="34872" y="-1174"/>
                        <a:pt x="76615" y="0"/>
                      </a:cubicBezTo>
                      <a:cubicBezTo>
                        <a:pt x="113304" y="-861"/>
                        <a:pt x="147347" y="54121"/>
                        <a:pt x="153230" y="108512"/>
                      </a:cubicBezTo>
                      <a:cubicBezTo>
                        <a:pt x="153153" y="167712"/>
                        <a:pt x="115875" y="221267"/>
                        <a:pt x="76615" y="217024"/>
                      </a:cubicBezTo>
                      <a:cubicBezTo>
                        <a:pt x="43334" y="222081"/>
                        <a:pt x="700" y="168610"/>
                        <a:pt x="0" y="108512"/>
                      </a:cubicBezTo>
                      <a:close/>
                    </a:path>
                    <a:path w="153229" h="217023" stroke="0" extrusionOk="0">
                      <a:moveTo>
                        <a:pt x="0" y="108512"/>
                      </a:moveTo>
                      <a:cubicBezTo>
                        <a:pt x="-4993" y="45502"/>
                        <a:pt x="33525" y="292"/>
                        <a:pt x="76615" y="0"/>
                      </a:cubicBezTo>
                      <a:cubicBezTo>
                        <a:pt x="126645" y="1625"/>
                        <a:pt x="152506" y="48605"/>
                        <a:pt x="153230" y="108512"/>
                      </a:cubicBezTo>
                      <a:cubicBezTo>
                        <a:pt x="149739" y="171851"/>
                        <a:pt x="118014" y="222076"/>
                        <a:pt x="76615" y="217024"/>
                      </a:cubicBezTo>
                      <a:cubicBezTo>
                        <a:pt x="28626" y="213918"/>
                        <a:pt x="10389" y="173406"/>
                        <a:pt x="0" y="1085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ellipse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40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D9CA2B5-2F17-BA45-955F-AB10DEB95130}"/>
                    </a:ext>
                  </a:extLst>
                </p:cNvPr>
                <p:cNvSpPr/>
                <p:nvPr/>
              </p:nvSpPr>
              <p:spPr>
                <a:xfrm>
                  <a:off x="6214117" y="2823403"/>
                  <a:ext cx="297076" cy="24907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03B8DD2-73F3-F54E-B6C6-8C67BBCD2AD2}"/>
                    </a:ext>
                  </a:extLst>
                </p:cNvPr>
                <p:cNvSpPr/>
                <p:nvPr/>
              </p:nvSpPr>
              <p:spPr>
                <a:xfrm>
                  <a:off x="6217319" y="3394294"/>
                  <a:ext cx="297076" cy="2490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8EB3A3C-A410-4049-9367-876DB8C87F6A}"/>
                    </a:ext>
                  </a:extLst>
                </p:cNvPr>
                <p:cNvSpPr/>
                <p:nvPr/>
              </p:nvSpPr>
              <p:spPr>
                <a:xfrm>
                  <a:off x="5603144" y="3405066"/>
                  <a:ext cx="297076" cy="249075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CA4FB3E-28FE-7F43-BDAC-CA6C83713D74}"/>
                    </a:ext>
                  </a:extLst>
                </p:cNvPr>
                <p:cNvSpPr/>
                <p:nvPr/>
              </p:nvSpPr>
              <p:spPr>
                <a:xfrm>
                  <a:off x="5597579" y="2825462"/>
                  <a:ext cx="297076" cy="2490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69C2DFD-022A-F44C-8483-43133E46486F}"/>
                  </a:ext>
                </a:extLst>
              </p:cNvPr>
              <p:cNvSpPr txBox="1"/>
              <p:nvPr/>
            </p:nvSpPr>
            <p:spPr>
              <a:xfrm>
                <a:off x="9628995" y="3348127"/>
                <a:ext cx="140691" cy="23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9BF0F3-41F7-E14C-8C30-21FA79483D5A}"/>
                  </a:ext>
                </a:extLst>
              </p:cNvPr>
              <p:cNvSpPr txBox="1"/>
              <p:nvPr/>
            </p:nvSpPr>
            <p:spPr>
              <a:xfrm>
                <a:off x="9976619" y="3344233"/>
                <a:ext cx="140691" cy="23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05959D-EB71-D840-9C3F-B8AF4220B47B}"/>
                  </a:ext>
                </a:extLst>
              </p:cNvPr>
              <p:cNvSpPr txBox="1"/>
              <p:nvPr/>
            </p:nvSpPr>
            <p:spPr>
              <a:xfrm>
                <a:off x="9979797" y="3580460"/>
                <a:ext cx="140691" cy="23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01A6BD-8410-7347-97DF-48679133EBFE}"/>
                  </a:ext>
                </a:extLst>
              </p:cNvPr>
              <p:cNvSpPr txBox="1"/>
              <p:nvPr/>
            </p:nvSpPr>
            <p:spPr>
              <a:xfrm>
                <a:off x="9617767" y="3585998"/>
                <a:ext cx="140691" cy="23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9AD35B-B060-5B46-A706-B125D04B7B20}"/>
                </a:ext>
              </a:extLst>
            </p:cNvPr>
            <p:cNvSpPr txBox="1"/>
            <p:nvPr/>
          </p:nvSpPr>
          <p:spPr>
            <a:xfrm>
              <a:off x="7207248" y="2096020"/>
              <a:ext cx="439775" cy="158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50" b="1">
                  <a:solidFill>
                    <a:schemeClr val="bg1"/>
                  </a:solidFill>
                </a:rPr>
                <a:t>P 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3D54FE-FEF3-D34E-9141-BAE4108721A5}"/>
                </a:ext>
              </a:extLst>
            </p:cNvPr>
            <p:cNvSpPr txBox="1"/>
            <p:nvPr/>
          </p:nvSpPr>
          <p:spPr>
            <a:xfrm>
              <a:off x="8842640" y="2069510"/>
              <a:ext cx="516071" cy="168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Pad 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B87558E-60E9-824A-8FC8-2A760112C773}"/>
              </a:ext>
            </a:extLst>
          </p:cNvPr>
          <p:cNvSpPr txBox="1"/>
          <p:nvPr/>
        </p:nvSpPr>
        <p:spPr>
          <a:xfrm>
            <a:off x="2662744" y="6289659"/>
            <a:ext cx="7423155" cy="377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/>
              <a:t>The laser is shot at the position of the red dot: the signal is seen in 4 pads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B04F0C-37CD-C54B-81CD-525B2226279F}"/>
              </a:ext>
            </a:extLst>
          </p:cNvPr>
          <p:cNvSpPr txBox="1"/>
          <p:nvPr/>
        </p:nvSpPr>
        <p:spPr>
          <a:xfrm>
            <a:off x="10118572" y="1770610"/>
            <a:ext cx="2023758" cy="697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/>
              <a:t>50-mm thick RSD,</a:t>
            </a:r>
          </a:p>
          <a:p>
            <a:pPr>
              <a:lnSpc>
                <a:spcPct val="130000"/>
              </a:lnSpc>
            </a:pPr>
            <a:r>
              <a:rPr lang="en-US" sz="1600" b="1"/>
              <a:t>Gain ~ 20</a:t>
            </a:r>
          </a:p>
        </p:txBody>
      </p:sp>
    </p:spTree>
    <p:extLst>
      <p:ext uri="{BB962C8B-B14F-4D97-AF65-F5344CB8AC3E}">
        <p14:creationId xmlns:p14="http://schemas.microsoft.com/office/powerpoint/2010/main" val="38139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757DE-C8DB-6E8B-0AB4-A22AB539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AD905-2D2B-ECD4-4F7B-C43E222C09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23660-C731-46CA-B177-F39DAF3A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Present RSD research paths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D4C80D-CC2B-416C-1511-2CE8500AF490}"/>
              </a:ext>
            </a:extLst>
          </p:cNvPr>
          <p:cNvGrpSpPr/>
          <p:nvPr/>
        </p:nvGrpSpPr>
        <p:grpSpPr>
          <a:xfrm>
            <a:off x="637968" y="1143000"/>
            <a:ext cx="11283099" cy="2980947"/>
            <a:chOff x="450575" y="2026271"/>
            <a:chExt cx="12045098" cy="27635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853826-6126-1856-E35C-C4B22F3211EB}"/>
                </a:ext>
              </a:extLst>
            </p:cNvPr>
            <p:cNvSpPr txBox="1"/>
            <p:nvPr/>
          </p:nvSpPr>
          <p:spPr>
            <a:xfrm>
              <a:off x="2289910" y="2026271"/>
              <a:ext cx="2480838" cy="34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RSD (AC-LGAD)</a:t>
              </a:r>
              <a:endParaRPr lang="en-GB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9A7561-75B3-36E0-D1BA-497F24AE5CBB}"/>
                </a:ext>
              </a:extLst>
            </p:cNvPr>
            <p:cNvSpPr/>
            <p:nvPr/>
          </p:nvSpPr>
          <p:spPr>
            <a:xfrm>
              <a:off x="1516741" y="3613273"/>
              <a:ext cx="3936051" cy="95139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0026DC-1777-B6BD-847D-6C5CBC4BAEAF}"/>
                </a:ext>
              </a:extLst>
            </p:cNvPr>
            <p:cNvSpPr/>
            <p:nvPr/>
          </p:nvSpPr>
          <p:spPr>
            <a:xfrm>
              <a:off x="4505834" y="3363245"/>
              <a:ext cx="525639" cy="10850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AF0D2E-6983-5ED0-B2AA-C0ACCF3FBDBF}"/>
                </a:ext>
              </a:extLst>
            </p:cNvPr>
            <p:cNvSpPr/>
            <p:nvPr/>
          </p:nvSpPr>
          <p:spPr>
            <a:xfrm>
              <a:off x="3198742" y="3364712"/>
              <a:ext cx="525639" cy="9336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3526ED-105F-1AD1-5FB9-4B94D76F34D2}"/>
                </a:ext>
              </a:extLst>
            </p:cNvPr>
            <p:cNvSpPr/>
            <p:nvPr/>
          </p:nvSpPr>
          <p:spPr>
            <a:xfrm>
              <a:off x="1827100" y="3366179"/>
              <a:ext cx="525639" cy="91897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943FF4-9FB8-A7E5-5D9F-DFF23A599CA6}"/>
                </a:ext>
              </a:extLst>
            </p:cNvPr>
            <p:cNvCxnSpPr/>
            <p:nvPr/>
          </p:nvCxnSpPr>
          <p:spPr>
            <a:xfrm flipH="1">
              <a:off x="4481716" y="2851545"/>
              <a:ext cx="424268" cy="21250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66C02E1-D95C-815B-7D82-3959525C1CC5}"/>
                </a:ext>
              </a:extLst>
            </p:cNvPr>
            <p:cNvCxnSpPr>
              <a:cxnSpLocks/>
            </p:cNvCxnSpPr>
            <p:nvPr/>
          </p:nvCxnSpPr>
          <p:spPr>
            <a:xfrm>
              <a:off x="3058855" y="2843140"/>
              <a:ext cx="318903" cy="22091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76220E-E63F-7604-98C5-A3C970B909E6}"/>
                </a:ext>
              </a:extLst>
            </p:cNvPr>
            <p:cNvSpPr/>
            <p:nvPr/>
          </p:nvSpPr>
          <p:spPr>
            <a:xfrm>
              <a:off x="1396375" y="3383970"/>
              <a:ext cx="4161396" cy="1175634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896CE8-B81C-1171-076E-BE54C04E975B}"/>
                </a:ext>
              </a:extLst>
            </p:cNvPr>
            <p:cNvSpPr/>
            <p:nvPr/>
          </p:nvSpPr>
          <p:spPr>
            <a:xfrm>
              <a:off x="1837923" y="3345947"/>
              <a:ext cx="514059" cy="341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C592EE-EB43-C152-C5C2-1489B846FADC}"/>
                </a:ext>
              </a:extLst>
            </p:cNvPr>
            <p:cNvSpPr/>
            <p:nvPr/>
          </p:nvSpPr>
          <p:spPr>
            <a:xfrm>
              <a:off x="3211273" y="3335033"/>
              <a:ext cx="514059" cy="341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D82AC6-BED5-27A2-E03B-AFA46B13D2BD}"/>
                </a:ext>
              </a:extLst>
            </p:cNvPr>
            <p:cNvSpPr/>
            <p:nvPr/>
          </p:nvSpPr>
          <p:spPr>
            <a:xfrm>
              <a:off x="4509522" y="3332907"/>
              <a:ext cx="514059" cy="341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FFCC77-DD51-BB45-DE55-F3BEA89239F3}"/>
                </a:ext>
              </a:extLst>
            </p:cNvPr>
            <p:cNvSpPr/>
            <p:nvPr/>
          </p:nvSpPr>
          <p:spPr>
            <a:xfrm>
              <a:off x="1387606" y="4437854"/>
              <a:ext cx="4161396" cy="12671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4A0E7A-3C4A-40B0-0578-316EFD2C4D4E}"/>
                </a:ext>
              </a:extLst>
            </p:cNvPr>
            <p:cNvGrpSpPr/>
            <p:nvPr/>
          </p:nvGrpSpPr>
          <p:grpSpPr>
            <a:xfrm>
              <a:off x="3456778" y="2571159"/>
              <a:ext cx="881668" cy="763262"/>
              <a:chOff x="3475949" y="1901442"/>
              <a:chExt cx="881668" cy="763262"/>
            </a:xfrm>
          </p:grpSpPr>
          <p:sp>
            <p:nvSpPr>
              <p:cNvPr id="157" name="Line 55">
                <a:extLst>
                  <a:ext uri="{FF2B5EF4-FFF2-40B4-BE49-F238E27FC236}">
                    <a16:creationId xmlns:a16="http://schemas.microsoft.com/office/drawing/2014/main" id="{65D37840-0C68-FEE1-E015-3EAB8C065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949" y="2173423"/>
                <a:ext cx="8816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58" name="AutoShape 56">
                <a:extLst>
                  <a:ext uri="{FF2B5EF4-FFF2-40B4-BE49-F238E27FC236}">
                    <a16:creationId xmlns:a16="http://schemas.microsoft.com/office/drawing/2014/main" id="{47A4C1AC-AB0E-2BA8-850F-E1F517D8A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692733" y="1988624"/>
                <a:ext cx="545957" cy="37159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59" name="Line 55">
                <a:extLst>
                  <a:ext uri="{FF2B5EF4-FFF2-40B4-BE49-F238E27FC236}">
                    <a16:creationId xmlns:a16="http://schemas.microsoft.com/office/drawing/2014/main" id="{F8E2818D-41AD-ADF2-1C2A-45795C338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7474" y="2174409"/>
                <a:ext cx="0" cy="4902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CFAC82-DE6A-2CFF-2E47-B7F8C62BEB30}"/>
                </a:ext>
              </a:extLst>
            </p:cNvPr>
            <p:cNvGrpSpPr/>
            <p:nvPr/>
          </p:nvGrpSpPr>
          <p:grpSpPr>
            <a:xfrm>
              <a:off x="1509610" y="3180962"/>
              <a:ext cx="3950312" cy="192499"/>
              <a:chOff x="1528781" y="2511245"/>
              <a:chExt cx="3950312" cy="192499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CA2CD3F-78A2-F40D-F0DB-294B9CBB100E}"/>
                  </a:ext>
                </a:extLst>
              </p:cNvPr>
              <p:cNvSpPr/>
              <p:nvPr/>
            </p:nvSpPr>
            <p:spPr>
              <a:xfrm>
                <a:off x="1528781" y="2557260"/>
                <a:ext cx="3950312" cy="14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B53BD274-AB6A-01A2-978D-37B12F939DB4}"/>
                  </a:ext>
                </a:extLst>
              </p:cNvPr>
              <p:cNvSpPr/>
              <p:nvPr/>
            </p:nvSpPr>
            <p:spPr>
              <a:xfrm>
                <a:off x="1845752" y="2524286"/>
                <a:ext cx="514059" cy="341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7C9795-DD5B-44B3-A0A0-B5BF97AF59A1}"/>
                  </a:ext>
                </a:extLst>
              </p:cNvPr>
              <p:cNvSpPr/>
              <p:nvPr/>
            </p:nvSpPr>
            <p:spPr>
              <a:xfrm>
                <a:off x="3219102" y="2513371"/>
                <a:ext cx="514059" cy="341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976FF36A-9D2D-663F-8517-14CC56DF743B}"/>
                  </a:ext>
                </a:extLst>
              </p:cNvPr>
              <p:cNvSpPr/>
              <p:nvPr/>
            </p:nvSpPr>
            <p:spPr>
              <a:xfrm>
                <a:off x="4549625" y="2511245"/>
                <a:ext cx="514059" cy="3410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20143F-48E9-38EE-F7D6-2E338867D898}"/>
                </a:ext>
              </a:extLst>
            </p:cNvPr>
            <p:cNvGrpSpPr/>
            <p:nvPr/>
          </p:nvGrpSpPr>
          <p:grpSpPr>
            <a:xfrm>
              <a:off x="667151" y="3384211"/>
              <a:ext cx="4783407" cy="592994"/>
              <a:chOff x="686322" y="2714494"/>
              <a:chExt cx="4783407" cy="592994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955CB2E2-5BBB-D7A5-0C28-B357CC2DC9A2}"/>
                  </a:ext>
                </a:extLst>
              </p:cNvPr>
              <p:cNvSpPr/>
              <p:nvPr/>
            </p:nvSpPr>
            <p:spPr>
              <a:xfrm>
                <a:off x="1519416" y="2714494"/>
                <a:ext cx="3950313" cy="157136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Line 55">
                <a:extLst>
                  <a:ext uri="{FF2B5EF4-FFF2-40B4-BE49-F238E27FC236}">
                    <a16:creationId xmlns:a16="http://schemas.microsoft.com/office/drawing/2014/main" id="{030F63AC-ADE3-1CAE-26CF-42BA14DE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374" y="2774693"/>
                <a:ext cx="67740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46" name="Line 55">
                <a:extLst>
                  <a:ext uri="{FF2B5EF4-FFF2-40B4-BE49-F238E27FC236}">
                    <a16:creationId xmlns:a16="http://schemas.microsoft.com/office/drawing/2014/main" id="{0FAE5329-414E-A803-E56F-0303A7019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1760" y="2774693"/>
                <a:ext cx="0" cy="3884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EFBB401-EBDB-FB15-9DF7-04E9CE8B4779}"/>
                  </a:ext>
                </a:extLst>
              </p:cNvPr>
              <p:cNvGrpSpPr/>
              <p:nvPr/>
            </p:nvGrpSpPr>
            <p:grpSpPr>
              <a:xfrm>
                <a:off x="686322" y="2966414"/>
                <a:ext cx="356591" cy="341074"/>
                <a:chOff x="686322" y="2966414"/>
                <a:chExt cx="356591" cy="341074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CF01CAC2-80C1-CBE9-9859-503B6E5AEDE5}"/>
                    </a:ext>
                  </a:extLst>
                </p:cNvPr>
                <p:cNvGrpSpPr/>
                <p:nvPr/>
              </p:nvGrpSpPr>
              <p:grpSpPr>
                <a:xfrm>
                  <a:off x="686322" y="3171295"/>
                  <a:ext cx="332357" cy="136193"/>
                  <a:chOff x="686322" y="3171295"/>
                  <a:chExt cx="332357" cy="136193"/>
                </a:xfrm>
              </p:grpSpPr>
              <p:sp>
                <p:nvSpPr>
                  <p:cNvPr id="150" name="Line 127">
                    <a:extLst>
                      <a:ext uri="{FF2B5EF4-FFF2-40B4-BE49-F238E27FC236}">
                        <a16:creationId xmlns:a16="http://schemas.microsoft.com/office/drawing/2014/main" id="{F38C551E-669B-DBAA-CC23-AC2FF89F4F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6322" y="3171295"/>
                    <a:ext cx="33235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51" name="Line 128">
                    <a:extLst>
                      <a:ext uri="{FF2B5EF4-FFF2-40B4-BE49-F238E27FC236}">
                        <a16:creationId xmlns:a16="http://schemas.microsoft.com/office/drawing/2014/main" id="{2FCAC003-5D81-9C9C-F65C-1FA2F45734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255" y="3239984"/>
                    <a:ext cx="19849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52" name="Line 129">
                    <a:extLst>
                      <a:ext uri="{FF2B5EF4-FFF2-40B4-BE49-F238E27FC236}">
                        <a16:creationId xmlns:a16="http://schemas.microsoft.com/office/drawing/2014/main" id="{B5D71CB0-3513-DF43-1393-0E326A5C08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034" y="3307488"/>
                    <a:ext cx="6693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sp>
              <p:nvSpPr>
                <p:cNvPr id="149" name="Freeform 323">
                  <a:extLst>
                    <a:ext uri="{FF2B5EF4-FFF2-40B4-BE49-F238E27FC236}">
                      <a16:creationId xmlns:a16="http://schemas.microsoft.com/office/drawing/2014/main" id="{90BE60AE-14F8-A509-A207-940486ABA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556" y="2966414"/>
                  <a:ext cx="332357" cy="204881"/>
                </a:xfrm>
                <a:custGeom>
                  <a:avLst/>
                  <a:gdLst>
                    <a:gd name="T0" fmla="*/ 115 w 288"/>
                    <a:gd name="T1" fmla="*/ 0 h 173"/>
                    <a:gd name="T2" fmla="*/ 0 w 288"/>
                    <a:gd name="T3" fmla="*/ 173 h 173"/>
                    <a:gd name="T4" fmla="*/ 288 w 288"/>
                    <a:gd name="T5" fmla="*/ 173 h 173"/>
                    <a:gd name="T6" fmla="*/ 115 w 288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8" h="173">
                      <a:moveTo>
                        <a:pt x="115" y="0"/>
                      </a:moveTo>
                      <a:lnTo>
                        <a:pt x="0" y="173"/>
                      </a:lnTo>
                      <a:lnTo>
                        <a:pt x="288" y="17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16DEDCB-FAC7-25E7-8A63-4D47CCF9536B}"/>
                </a:ext>
              </a:extLst>
            </p:cNvPr>
            <p:cNvGrpSpPr/>
            <p:nvPr/>
          </p:nvGrpSpPr>
          <p:grpSpPr>
            <a:xfrm>
              <a:off x="1511398" y="3440414"/>
              <a:ext cx="4151388" cy="67120"/>
              <a:chOff x="1530569" y="2770697"/>
              <a:chExt cx="4151388" cy="6712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A07D067-7E56-D36C-E60E-0221587B5E7A}"/>
                  </a:ext>
                </a:extLst>
              </p:cNvPr>
              <p:cNvGrpSpPr/>
              <p:nvPr/>
            </p:nvGrpSpPr>
            <p:grpSpPr>
              <a:xfrm>
                <a:off x="1530569" y="2770697"/>
                <a:ext cx="706572" cy="56488"/>
                <a:chOff x="1530569" y="2770697"/>
                <a:chExt cx="706572" cy="56488"/>
              </a:xfrm>
            </p:grpSpPr>
            <p:sp>
              <p:nvSpPr>
                <p:cNvPr id="142" name="Freeform 244">
                  <a:extLst>
                    <a:ext uri="{FF2B5EF4-FFF2-40B4-BE49-F238E27FC236}">
                      <a16:creationId xmlns:a16="http://schemas.microsoft.com/office/drawing/2014/main" id="{9E7CA812-FF50-AD70-FC58-DA29D7E91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1855611" y="2445655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345CE5DF-46A7-8E6D-4C6D-053C480DA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1855854" y="2445898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1DCC055B-2127-4E90-06BF-141349DD49FF}"/>
                  </a:ext>
                </a:extLst>
              </p:cNvPr>
              <p:cNvGrpSpPr/>
              <p:nvPr/>
            </p:nvGrpSpPr>
            <p:grpSpPr>
              <a:xfrm>
                <a:off x="2231097" y="2771184"/>
                <a:ext cx="706572" cy="56488"/>
                <a:chOff x="2231097" y="2771184"/>
                <a:chExt cx="706572" cy="56488"/>
              </a:xfrm>
            </p:grpSpPr>
            <p:sp>
              <p:nvSpPr>
                <p:cNvPr id="140" name="Freeform 244">
                  <a:extLst>
                    <a:ext uri="{FF2B5EF4-FFF2-40B4-BE49-F238E27FC236}">
                      <a16:creationId xmlns:a16="http://schemas.microsoft.com/office/drawing/2014/main" id="{C40DC315-B882-DE30-A073-CACAE26A4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556139" y="2446142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41" name="Freeform 366">
                  <a:extLst>
                    <a:ext uri="{FF2B5EF4-FFF2-40B4-BE49-F238E27FC236}">
                      <a16:creationId xmlns:a16="http://schemas.microsoft.com/office/drawing/2014/main" id="{85285986-3E30-46E0-F403-0ADE32C86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556382" y="2446385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5151880-AE98-F9C2-343B-FB00F3AEF058}"/>
                  </a:ext>
                </a:extLst>
              </p:cNvPr>
              <p:cNvGrpSpPr/>
              <p:nvPr/>
            </p:nvGrpSpPr>
            <p:grpSpPr>
              <a:xfrm>
                <a:off x="2931624" y="2771671"/>
                <a:ext cx="706572" cy="56488"/>
                <a:chOff x="2931624" y="2771671"/>
                <a:chExt cx="706572" cy="56488"/>
              </a:xfrm>
            </p:grpSpPr>
            <p:sp>
              <p:nvSpPr>
                <p:cNvPr id="138" name="Freeform 244">
                  <a:extLst>
                    <a:ext uri="{FF2B5EF4-FFF2-40B4-BE49-F238E27FC236}">
                      <a16:creationId xmlns:a16="http://schemas.microsoft.com/office/drawing/2014/main" id="{4DBD96BF-A640-F31F-A242-4484A2518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256666" y="2446629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9" name="Freeform 366">
                  <a:extLst>
                    <a:ext uri="{FF2B5EF4-FFF2-40B4-BE49-F238E27FC236}">
                      <a16:creationId xmlns:a16="http://schemas.microsoft.com/office/drawing/2014/main" id="{166FF6E8-2181-A2C9-AC1D-09BE010F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256909" y="2446872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6E16AAE-A1C6-0C0C-C098-B5A9825E2211}"/>
                  </a:ext>
                </a:extLst>
              </p:cNvPr>
              <p:cNvGrpSpPr/>
              <p:nvPr/>
            </p:nvGrpSpPr>
            <p:grpSpPr>
              <a:xfrm>
                <a:off x="3612878" y="2772131"/>
                <a:ext cx="706572" cy="56488"/>
                <a:chOff x="3612878" y="2772131"/>
                <a:chExt cx="706572" cy="56488"/>
              </a:xfrm>
            </p:grpSpPr>
            <p:sp>
              <p:nvSpPr>
                <p:cNvPr id="136" name="Freeform 244">
                  <a:extLst>
                    <a:ext uri="{FF2B5EF4-FFF2-40B4-BE49-F238E27FC236}">
                      <a16:creationId xmlns:a16="http://schemas.microsoft.com/office/drawing/2014/main" id="{FBA966D9-1EC9-4C64-856A-E0C5F1594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37920" y="2447089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7" name="Freeform 366">
                  <a:extLst>
                    <a:ext uri="{FF2B5EF4-FFF2-40B4-BE49-F238E27FC236}">
                      <a16:creationId xmlns:a16="http://schemas.microsoft.com/office/drawing/2014/main" id="{2B7C08B5-2674-DEC1-A88C-568AFDAE8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38163" y="2447332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2A78B56-DAE8-D328-9F4E-BC4D78726393}"/>
                  </a:ext>
                </a:extLst>
              </p:cNvPr>
              <p:cNvGrpSpPr/>
              <p:nvPr/>
            </p:nvGrpSpPr>
            <p:grpSpPr>
              <a:xfrm>
                <a:off x="4294131" y="2772591"/>
                <a:ext cx="706572" cy="56488"/>
                <a:chOff x="4294131" y="2772591"/>
                <a:chExt cx="706572" cy="56488"/>
              </a:xfrm>
            </p:grpSpPr>
            <p:sp>
              <p:nvSpPr>
                <p:cNvPr id="134" name="Freeform 244">
                  <a:extLst>
                    <a:ext uri="{FF2B5EF4-FFF2-40B4-BE49-F238E27FC236}">
                      <a16:creationId xmlns:a16="http://schemas.microsoft.com/office/drawing/2014/main" id="{90DE122B-B6B2-E0AC-27B8-E4F15374F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619173" y="2447549"/>
                  <a:ext cx="56488" cy="706572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5" name="Freeform 366">
                  <a:extLst>
                    <a:ext uri="{FF2B5EF4-FFF2-40B4-BE49-F238E27FC236}">
                      <a16:creationId xmlns:a16="http://schemas.microsoft.com/office/drawing/2014/main" id="{0B05AAA0-00CF-FF74-E324-E67E82E72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619416" y="2447792"/>
                  <a:ext cx="56001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06111B51-DE74-B20B-202F-3B7ED76C6FB4}"/>
                  </a:ext>
                </a:extLst>
              </p:cNvPr>
              <p:cNvGrpSpPr/>
              <p:nvPr/>
            </p:nvGrpSpPr>
            <p:grpSpPr>
              <a:xfrm>
                <a:off x="4975385" y="2773050"/>
                <a:ext cx="706572" cy="64767"/>
                <a:chOff x="4975385" y="2773050"/>
                <a:chExt cx="706572" cy="64767"/>
              </a:xfrm>
            </p:grpSpPr>
            <p:sp>
              <p:nvSpPr>
                <p:cNvPr id="132" name="Freeform 244">
                  <a:extLst>
                    <a:ext uri="{FF2B5EF4-FFF2-40B4-BE49-F238E27FC236}">
                      <a16:creationId xmlns:a16="http://schemas.microsoft.com/office/drawing/2014/main" id="{5A7C3A5A-3A9A-C92B-E7B7-A90B6A163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187725" y="2560710"/>
                  <a:ext cx="64767" cy="489448"/>
                </a:xfrm>
                <a:custGeom>
                  <a:avLst/>
                  <a:gdLst>
                    <a:gd name="T0" fmla="*/ 58 w 116"/>
                    <a:gd name="T1" fmla="*/ 0 h 1152"/>
                    <a:gd name="T2" fmla="*/ 58 w 116"/>
                    <a:gd name="T3" fmla="*/ 230 h 1152"/>
                    <a:gd name="T4" fmla="*/ 116 w 116"/>
                    <a:gd name="T5" fmla="*/ 288 h 1152"/>
                    <a:gd name="T6" fmla="*/ 0 w 116"/>
                    <a:gd name="T7" fmla="*/ 403 h 1152"/>
                    <a:gd name="T8" fmla="*/ 116 w 116"/>
                    <a:gd name="T9" fmla="*/ 518 h 1152"/>
                    <a:gd name="T10" fmla="*/ 0 w 116"/>
                    <a:gd name="T11" fmla="*/ 634 h 1152"/>
                    <a:gd name="T12" fmla="*/ 116 w 116"/>
                    <a:gd name="T13" fmla="*/ 749 h 1152"/>
                    <a:gd name="T14" fmla="*/ 0 w 116"/>
                    <a:gd name="T15" fmla="*/ 864 h 1152"/>
                    <a:gd name="T16" fmla="*/ 58 w 116"/>
                    <a:gd name="T17" fmla="*/ 922 h 1152"/>
                    <a:gd name="T18" fmla="*/ 58 w 116"/>
                    <a:gd name="T19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" h="1152">
                      <a:moveTo>
                        <a:pt x="58" y="0"/>
                      </a:moveTo>
                      <a:lnTo>
                        <a:pt x="58" y="230"/>
                      </a:lnTo>
                      <a:lnTo>
                        <a:pt x="116" y="288"/>
                      </a:lnTo>
                      <a:lnTo>
                        <a:pt x="0" y="403"/>
                      </a:lnTo>
                      <a:lnTo>
                        <a:pt x="116" y="518"/>
                      </a:lnTo>
                      <a:lnTo>
                        <a:pt x="0" y="634"/>
                      </a:lnTo>
                      <a:lnTo>
                        <a:pt x="116" y="749"/>
                      </a:lnTo>
                      <a:lnTo>
                        <a:pt x="0" y="864"/>
                      </a:lnTo>
                      <a:lnTo>
                        <a:pt x="58" y="922"/>
                      </a:lnTo>
                      <a:lnTo>
                        <a:pt x="58" y="115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33" name="Freeform 366">
                  <a:extLst>
                    <a:ext uri="{FF2B5EF4-FFF2-40B4-BE49-F238E27FC236}">
                      <a16:creationId xmlns:a16="http://schemas.microsoft.com/office/drawing/2014/main" id="{D52B5754-A96B-32C2-3B2B-D6979093B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300670" y="2448252"/>
                  <a:ext cx="56002" cy="706572"/>
                </a:xfrm>
                <a:custGeom>
                  <a:avLst/>
                  <a:gdLst>
                    <a:gd name="T0" fmla="*/ 58 w 115"/>
                    <a:gd name="T1" fmla="*/ 0 h 576"/>
                    <a:gd name="T2" fmla="*/ 0 w 115"/>
                    <a:gd name="T3" fmla="*/ 115 h 576"/>
                    <a:gd name="T4" fmla="*/ 58 w 115"/>
                    <a:gd name="T5" fmla="*/ 576 h 576"/>
                    <a:gd name="T6" fmla="*/ 115 w 115"/>
                    <a:gd name="T7" fmla="*/ 115 h 576"/>
                    <a:gd name="T8" fmla="*/ 58 w 115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576">
                      <a:moveTo>
                        <a:pt x="58" y="0"/>
                      </a:moveTo>
                      <a:lnTo>
                        <a:pt x="0" y="115"/>
                      </a:lnTo>
                      <a:lnTo>
                        <a:pt x="58" y="576"/>
                      </a:lnTo>
                      <a:lnTo>
                        <a:pt x="115" y="1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08B6D19-3DEB-ABC3-804B-955A977ACAFD}"/>
                </a:ext>
              </a:extLst>
            </p:cNvPr>
            <p:cNvGrpSpPr/>
            <p:nvPr/>
          </p:nvGrpSpPr>
          <p:grpSpPr>
            <a:xfrm>
              <a:off x="4760103" y="2569438"/>
              <a:ext cx="881668" cy="623025"/>
              <a:chOff x="4779274" y="1899721"/>
              <a:chExt cx="881668" cy="623025"/>
            </a:xfrm>
          </p:grpSpPr>
          <p:sp>
            <p:nvSpPr>
              <p:cNvPr id="123" name="Line 55">
                <a:extLst>
                  <a:ext uri="{FF2B5EF4-FFF2-40B4-BE49-F238E27FC236}">
                    <a16:creationId xmlns:a16="http://schemas.microsoft.com/office/drawing/2014/main" id="{349D58BF-2791-604C-5FE5-C37B78AF1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274" y="2171700"/>
                <a:ext cx="8816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4" name="AutoShape 56">
                <a:extLst>
                  <a:ext uri="{FF2B5EF4-FFF2-40B4-BE49-F238E27FC236}">
                    <a16:creationId xmlns:a16="http://schemas.microsoft.com/office/drawing/2014/main" id="{FDEF5235-B6AB-2258-E88E-08C2AE601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96058" y="1986902"/>
                <a:ext cx="545956" cy="37159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5" name="Line 55">
                <a:extLst>
                  <a:ext uri="{FF2B5EF4-FFF2-40B4-BE49-F238E27FC236}">
                    <a16:creationId xmlns:a16="http://schemas.microsoft.com/office/drawing/2014/main" id="{9825FFC4-B30F-40E3-6AA6-24EE63A98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9274" y="2171700"/>
                <a:ext cx="0" cy="3510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EF9C373-7B4E-D90A-C96C-8CE53FDAC991}"/>
                </a:ext>
              </a:extLst>
            </p:cNvPr>
            <p:cNvGrpSpPr/>
            <p:nvPr/>
          </p:nvGrpSpPr>
          <p:grpSpPr>
            <a:xfrm>
              <a:off x="2092535" y="2563134"/>
              <a:ext cx="881668" cy="629330"/>
              <a:chOff x="2111706" y="1893417"/>
              <a:chExt cx="881668" cy="629330"/>
            </a:xfrm>
          </p:grpSpPr>
          <p:sp>
            <p:nvSpPr>
              <p:cNvPr id="120" name="Line 55">
                <a:extLst>
                  <a:ext uri="{FF2B5EF4-FFF2-40B4-BE49-F238E27FC236}">
                    <a16:creationId xmlns:a16="http://schemas.microsoft.com/office/drawing/2014/main" id="{DE01F352-C9C2-2983-16D4-E4B2999BB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706" y="2165398"/>
                <a:ext cx="8816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1" name="AutoShape 56">
                <a:extLst>
                  <a:ext uri="{FF2B5EF4-FFF2-40B4-BE49-F238E27FC236}">
                    <a16:creationId xmlns:a16="http://schemas.microsoft.com/office/drawing/2014/main" id="{038E09C7-AF45-4DD0-5753-1C43FBDE1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28490" y="1980599"/>
                <a:ext cx="545957" cy="37159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22" name="Line 55">
                <a:extLst>
                  <a:ext uri="{FF2B5EF4-FFF2-40B4-BE49-F238E27FC236}">
                    <a16:creationId xmlns:a16="http://schemas.microsoft.com/office/drawing/2014/main" id="{F7A9B945-B0B7-4900-8527-A25D9A2BD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1706" y="2165885"/>
                <a:ext cx="0" cy="3568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EA5AA9-8F7F-4285-6539-68092A42C2B0}"/>
                </a:ext>
              </a:extLst>
            </p:cNvPr>
            <p:cNvGrpSpPr/>
            <p:nvPr/>
          </p:nvGrpSpPr>
          <p:grpSpPr>
            <a:xfrm>
              <a:off x="450575" y="3200141"/>
              <a:ext cx="2974877" cy="1589728"/>
              <a:chOff x="469746" y="2530424"/>
              <a:chExt cx="2974877" cy="1589728"/>
            </a:xfrm>
          </p:grpSpPr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90E8C29C-6CD3-8EB8-1C53-F051637BC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8291" y="2602830"/>
                <a:ext cx="152556" cy="151732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BF4D789-66F0-CDE8-EEE7-F6CA3D603989}"/>
                  </a:ext>
                </a:extLst>
              </p:cNvPr>
              <p:cNvSpPr txBox="1"/>
              <p:nvPr/>
            </p:nvSpPr>
            <p:spPr>
              <a:xfrm rot="21400427">
                <a:off x="2901035" y="2595324"/>
                <a:ext cx="543588" cy="129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-+</a:t>
                </a: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808874A1-53F0-ECBF-19BC-BE640EA4D6AD}"/>
                  </a:ext>
                </a:extLst>
              </p:cNvPr>
              <p:cNvSpPr/>
              <p:nvPr/>
            </p:nvSpPr>
            <p:spPr>
              <a:xfrm flipV="1">
                <a:off x="469746" y="2530424"/>
                <a:ext cx="626272" cy="319172"/>
              </a:xfrm>
              <a:custGeom>
                <a:avLst/>
                <a:gdLst>
                  <a:gd name="connsiteX0" fmla="*/ 0 w 1496233"/>
                  <a:gd name="connsiteY0" fmla="*/ 568773 h 584900"/>
                  <a:gd name="connsiteX1" fmla="*/ 339481 w 1496233"/>
                  <a:gd name="connsiteY1" fmla="*/ 556199 h 584900"/>
                  <a:gd name="connsiteX2" fmla="*/ 477788 w 1496233"/>
                  <a:gd name="connsiteY2" fmla="*/ 304702 h 584900"/>
                  <a:gd name="connsiteX3" fmla="*/ 603522 w 1496233"/>
                  <a:gd name="connsiteY3" fmla="*/ 28055 h 584900"/>
                  <a:gd name="connsiteX4" fmla="*/ 779550 w 1496233"/>
                  <a:gd name="connsiteY4" fmla="*/ 40630 h 584900"/>
                  <a:gd name="connsiteX5" fmla="*/ 905284 w 1496233"/>
                  <a:gd name="connsiteY5" fmla="*/ 304702 h 584900"/>
                  <a:gd name="connsiteX6" fmla="*/ 1144178 w 1496233"/>
                  <a:gd name="connsiteY6" fmla="*/ 493324 h 584900"/>
                  <a:gd name="connsiteX7" fmla="*/ 1496233 w 1496233"/>
                  <a:gd name="connsiteY7" fmla="*/ 581348 h 584900"/>
                  <a:gd name="connsiteX8" fmla="*/ 1496233 w 1496233"/>
                  <a:gd name="connsiteY8" fmla="*/ 581348 h 58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233" h="584900">
                    <a:moveTo>
                      <a:pt x="0" y="568773"/>
                    </a:moveTo>
                    <a:cubicBezTo>
                      <a:pt x="129925" y="584492"/>
                      <a:pt x="259850" y="600211"/>
                      <a:pt x="339481" y="556199"/>
                    </a:cubicBezTo>
                    <a:cubicBezTo>
                      <a:pt x="419112" y="512187"/>
                      <a:pt x="433781" y="392726"/>
                      <a:pt x="477788" y="304702"/>
                    </a:cubicBezTo>
                    <a:cubicBezTo>
                      <a:pt x="521795" y="216678"/>
                      <a:pt x="553228" y="72067"/>
                      <a:pt x="603522" y="28055"/>
                    </a:cubicBezTo>
                    <a:cubicBezTo>
                      <a:pt x="653816" y="-15957"/>
                      <a:pt x="729256" y="-5478"/>
                      <a:pt x="779550" y="40630"/>
                    </a:cubicBezTo>
                    <a:cubicBezTo>
                      <a:pt x="829844" y="86738"/>
                      <a:pt x="844513" y="229253"/>
                      <a:pt x="905284" y="304702"/>
                    </a:cubicBezTo>
                    <a:cubicBezTo>
                      <a:pt x="966055" y="380151"/>
                      <a:pt x="1045687" y="447216"/>
                      <a:pt x="1144178" y="493324"/>
                    </a:cubicBezTo>
                    <a:cubicBezTo>
                      <a:pt x="1242669" y="539432"/>
                      <a:pt x="1496233" y="581348"/>
                      <a:pt x="1496233" y="581348"/>
                    </a:cubicBezTo>
                    <a:lnTo>
                      <a:pt x="1496233" y="581348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76DFC05-EA0C-50F6-0DF4-81E0E218E2D1}"/>
                </a:ext>
              </a:extLst>
            </p:cNvPr>
            <p:cNvSpPr/>
            <p:nvPr/>
          </p:nvSpPr>
          <p:spPr>
            <a:xfrm>
              <a:off x="2845638" y="2563133"/>
              <a:ext cx="691127" cy="375022"/>
            </a:xfrm>
            <a:custGeom>
              <a:avLst/>
              <a:gdLst>
                <a:gd name="connsiteX0" fmla="*/ 0 w 2454442"/>
                <a:gd name="connsiteY0" fmla="*/ 299425 h 1053204"/>
                <a:gd name="connsiteX1" fmla="*/ 288758 w 2454442"/>
                <a:gd name="connsiteY1" fmla="*/ 309050 h 1053204"/>
                <a:gd name="connsiteX2" fmla="*/ 356134 w 2454442"/>
                <a:gd name="connsiteY2" fmla="*/ 713311 h 1053204"/>
                <a:gd name="connsiteX3" fmla="*/ 423511 w 2454442"/>
                <a:gd name="connsiteY3" fmla="*/ 1011694 h 1053204"/>
                <a:gd name="connsiteX4" fmla="*/ 558265 w 2454442"/>
                <a:gd name="connsiteY4" fmla="*/ 982818 h 1053204"/>
                <a:gd name="connsiteX5" fmla="*/ 683393 w 2454442"/>
                <a:gd name="connsiteY5" fmla="*/ 386052 h 1053204"/>
                <a:gd name="connsiteX6" fmla="*/ 789271 w 2454442"/>
                <a:gd name="connsiteY6" fmla="*/ 135795 h 1053204"/>
                <a:gd name="connsiteX7" fmla="*/ 1001027 w 2454442"/>
                <a:gd name="connsiteY7" fmla="*/ 1042 h 1053204"/>
                <a:gd name="connsiteX8" fmla="*/ 1472665 w 2454442"/>
                <a:gd name="connsiteY8" fmla="*/ 203172 h 1053204"/>
                <a:gd name="connsiteX9" fmla="*/ 1896177 w 2454442"/>
                <a:gd name="connsiteY9" fmla="*/ 280174 h 1053204"/>
                <a:gd name="connsiteX10" fmla="*/ 2454442 w 2454442"/>
                <a:gd name="connsiteY10" fmla="*/ 270549 h 10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442" h="1053204">
                  <a:moveTo>
                    <a:pt x="0" y="299425"/>
                  </a:moveTo>
                  <a:cubicBezTo>
                    <a:pt x="114701" y="269747"/>
                    <a:pt x="229402" y="240069"/>
                    <a:pt x="288758" y="309050"/>
                  </a:cubicBezTo>
                  <a:cubicBezTo>
                    <a:pt x="348114" y="378031"/>
                    <a:pt x="333675" y="596204"/>
                    <a:pt x="356134" y="713311"/>
                  </a:cubicBezTo>
                  <a:cubicBezTo>
                    <a:pt x="378593" y="830418"/>
                    <a:pt x="389823" y="966776"/>
                    <a:pt x="423511" y="1011694"/>
                  </a:cubicBezTo>
                  <a:cubicBezTo>
                    <a:pt x="457199" y="1056612"/>
                    <a:pt x="514951" y="1087092"/>
                    <a:pt x="558265" y="982818"/>
                  </a:cubicBezTo>
                  <a:cubicBezTo>
                    <a:pt x="601579" y="878544"/>
                    <a:pt x="644892" y="527222"/>
                    <a:pt x="683393" y="386052"/>
                  </a:cubicBezTo>
                  <a:cubicBezTo>
                    <a:pt x="721894" y="244882"/>
                    <a:pt x="736332" y="199963"/>
                    <a:pt x="789271" y="135795"/>
                  </a:cubicBezTo>
                  <a:cubicBezTo>
                    <a:pt x="842210" y="71627"/>
                    <a:pt x="887128" y="-10187"/>
                    <a:pt x="1001027" y="1042"/>
                  </a:cubicBezTo>
                  <a:cubicBezTo>
                    <a:pt x="1114926" y="12271"/>
                    <a:pt x="1323473" y="156650"/>
                    <a:pt x="1472665" y="203172"/>
                  </a:cubicBezTo>
                  <a:cubicBezTo>
                    <a:pt x="1621857" y="249694"/>
                    <a:pt x="1732548" y="268945"/>
                    <a:pt x="1896177" y="280174"/>
                  </a:cubicBezTo>
                  <a:cubicBezTo>
                    <a:pt x="2059806" y="291403"/>
                    <a:pt x="2257124" y="280976"/>
                    <a:pt x="2454442" y="27054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6F14183-81AF-4C9E-EF74-E3BE181617F9}"/>
                </a:ext>
              </a:extLst>
            </p:cNvPr>
            <p:cNvSpPr/>
            <p:nvPr/>
          </p:nvSpPr>
          <p:spPr>
            <a:xfrm>
              <a:off x="4173335" y="2629709"/>
              <a:ext cx="691127" cy="297887"/>
            </a:xfrm>
            <a:custGeom>
              <a:avLst/>
              <a:gdLst>
                <a:gd name="connsiteX0" fmla="*/ 0 w 2454442"/>
                <a:gd name="connsiteY0" fmla="*/ 299425 h 1053204"/>
                <a:gd name="connsiteX1" fmla="*/ 288758 w 2454442"/>
                <a:gd name="connsiteY1" fmla="*/ 309050 h 1053204"/>
                <a:gd name="connsiteX2" fmla="*/ 356134 w 2454442"/>
                <a:gd name="connsiteY2" fmla="*/ 713311 h 1053204"/>
                <a:gd name="connsiteX3" fmla="*/ 423511 w 2454442"/>
                <a:gd name="connsiteY3" fmla="*/ 1011694 h 1053204"/>
                <a:gd name="connsiteX4" fmla="*/ 558265 w 2454442"/>
                <a:gd name="connsiteY4" fmla="*/ 982818 h 1053204"/>
                <a:gd name="connsiteX5" fmla="*/ 683393 w 2454442"/>
                <a:gd name="connsiteY5" fmla="*/ 386052 h 1053204"/>
                <a:gd name="connsiteX6" fmla="*/ 789271 w 2454442"/>
                <a:gd name="connsiteY6" fmla="*/ 135795 h 1053204"/>
                <a:gd name="connsiteX7" fmla="*/ 1001027 w 2454442"/>
                <a:gd name="connsiteY7" fmla="*/ 1042 h 1053204"/>
                <a:gd name="connsiteX8" fmla="*/ 1472665 w 2454442"/>
                <a:gd name="connsiteY8" fmla="*/ 203172 h 1053204"/>
                <a:gd name="connsiteX9" fmla="*/ 1896177 w 2454442"/>
                <a:gd name="connsiteY9" fmla="*/ 280174 h 1053204"/>
                <a:gd name="connsiteX10" fmla="*/ 2454442 w 2454442"/>
                <a:gd name="connsiteY10" fmla="*/ 270549 h 10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442" h="1053204">
                  <a:moveTo>
                    <a:pt x="0" y="299425"/>
                  </a:moveTo>
                  <a:cubicBezTo>
                    <a:pt x="114701" y="269747"/>
                    <a:pt x="229402" y="240069"/>
                    <a:pt x="288758" y="309050"/>
                  </a:cubicBezTo>
                  <a:cubicBezTo>
                    <a:pt x="348114" y="378031"/>
                    <a:pt x="333675" y="596204"/>
                    <a:pt x="356134" y="713311"/>
                  </a:cubicBezTo>
                  <a:cubicBezTo>
                    <a:pt x="378593" y="830418"/>
                    <a:pt x="389823" y="966776"/>
                    <a:pt x="423511" y="1011694"/>
                  </a:cubicBezTo>
                  <a:cubicBezTo>
                    <a:pt x="457199" y="1056612"/>
                    <a:pt x="514951" y="1087092"/>
                    <a:pt x="558265" y="982818"/>
                  </a:cubicBezTo>
                  <a:cubicBezTo>
                    <a:pt x="601579" y="878544"/>
                    <a:pt x="644892" y="527222"/>
                    <a:pt x="683393" y="386052"/>
                  </a:cubicBezTo>
                  <a:cubicBezTo>
                    <a:pt x="721894" y="244882"/>
                    <a:pt x="736332" y="199963"/>
                    <a:pt x="789271" y="135795"/>
                  </a:cubicBezTo>
                  <a:cubicBezTo>
                    <a:pt x="842210" y="71627"/>
                    <a:pt x="887128" y="-10187"/>
                    <a:pt x="1001027" y="1042"/>
                  </a:cubicBezTo>
                  <a:cubicBezTo>
                    <a:pt x="1114926" y="12271"/>
                    <a:pt x="1323473" y="156650"/>
                    <a:pt x="1472665" y="203172"/>
                  </a:cubicBezTo>
                  <a:cubicBezTo>
                    <a:pt x="1621857" y="249694"/>
                    <a:pt x="1732548" y="268945"/>
                    <a:pt x="1896177" y="280174"/>
                  </a:cubicBezTo>
                  <a:cubicBezTo>
                    <a:pt x="2059806" y="291403"/>
                    <a:pt x="2257124" y="280976"/>
                    <a:pt x="2454442" y="27054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E94B724-2F86-04C2-D0E8-B25CF1ABD65C}"/>
                </a:ext>
              </a:extLst>
            </p:cNvPr>
            <p:cNvSpPr/>
            <p:nvPr/>
          </p:nvSpPr>
          <p:spPr>
            <a:xfrm>
              <a:off x="5547642" y="2722054"/>
              <a:ext cx="691127" cy="117894"/>
            </a:xfrm>
            <a:custGeom>
              <a:avLst/>
              <a:gdLst>
                <a:gd name="connsiteX0" fmla="*/ 0 w 2454442"/>
                <a:gd name="connsiteY0" fmla="*/ 299425 h 1053204"/>
                <a:gd name="connsiteX1" fmla="*/ 288758 w 2454442"/>
                <a:gd name="connsiteY1" fmla="*/ 309050 h 1053204"/>
                <a:gd name="connsiteX2" fmla="*/ 356134 w 2454442"/>
                <a:gd name="connsiteY2" fmla="*/ 713311 h 1053204"/>
                <a:gd name="connsiteX3" fmla="*/ 423511 w 2454442"/>
                <a:gd name="connsiteY3" fmla="*/ 1011694 h 1053204"/>
                <a:gd name="connsiteX4" fmla="*/ 558265 w 2454442"/>
                <a:gd name="connsiteY4" fmla="*/ 982818 h 1053204"/>
                <a:gd name="connsiteX5" fmla="*/ 683393 w 2454442"/>
                <a:gd name="connsiteY5" fmla="*/ 386052 h 1053204"/>
                <a:gd name="connsiteX6" fmla="*/ 789271 w 2454442"/>
                <a:gd name="connsiteY6" fmla="*/ 135795 h 1053204"/>
                <a:gd name="connsiteX7" fmla="*/ 1001027 w 2454442"/>
                <a:gd name="connsiteY7" fmla="*/ 1042 h 1053204"/>
                <a:gd name="connsiteX8" fmla="*/ 1472665 w 2454442"/>
                <a:gd name="connsiteY8" fmla="*/ 203172 h 1053204"/>
                <a:gd name="connsiteX9" fmla="*/ 1896177 w 2454442"/>
                <a:gd name="connsiteY9" fmla="*/ 280174 h 1053204"/>
                <a:gd name="connsiteX10" fmla="*/ 2454442 w 2454442"/>
                <a:gd name="connsiteY10" fmla="*/ 270549 h 10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442" h="1053204">
                  <a:moveTo>
                    <a:pt x="0" y="299425"/>
                  </a:moveTo>
                  <a:cubicBezTo>
                    <a:pt x="114701" y="269747"/>
                    <a:pt x="229402" y="240069"/>
                    <a:pt x="288758" y="309050"/>
                  </a:cubicBezTo>
                  <a:cubicBezTo>
                    <a:pt x="348114" y="378031"/>
                    <a:pt x="333675" y="596204"/>
                    <a:pt x="356134" y="713311"/>
                  </a:cubicBezTo>
                  <a:cubicBezTo>
                    <a:pt x="378593" y="830418"/>
                    <a:pt x="389823" y="966776"/>
                    <a:pt x="423511" y="1011694"/>
                  </a:cubicBezTo>
                  <a:cubicBezTo>
                    <a:pt x="457199" y="1056612"/>
                    <a:pt x="514951" y="1087092"/>
                    <a:pt x="558265" y="982818"/>
                  </a:cubicBezTo>
                  <a:cubicBezTo>
                    <a:pt x="601579" y="878544"/>
                    <a:pt x="644892" y="527222"/>
                    <a:pt x="683393" y="386052"/>
                  </a:cubicBezTo>
                  <a:cubicBezTo>
                    <a:pt x="721894" y="244882"/>
                    <a:pt x="736332" y="199963"/>
                    <a:pt x="789271" y="135795"/>
                  </a:cubicBezTo>
                  <a:cubicBezTo>
                    <a:pt x="842210" y="71627"/>
                    <a:pt x="887128" y="-10187"/>
                    <a:pt x="1001027" y="1042"/>
                  </a:cubicBezTo>
                  <a:cubicBezTo>
                    <a:pt x="1114926" y="12271"/>
                    <a:pt x="1323473" y="156650"/>
                    <a:pt x="1472665" y="203172"/>
                  </a:cubicBezTo>
                  <a:cubicBezTo>
                    <a:pt x="1621857" y="249694"/>
                    <a:pt x="1732548" y="268945"/>
                    <a:pt x="1896177" y="280174"/>
                  </a:cubicBezTo>
                  <a:cubicBezTo>
                    <a:pt x="2059806" y="291403"/>
                    <a:pt x="2257124" y="280976"/>
                    <a:pt x="2454442" y="27054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E3F3217-5633-1C4F-2485-DC499123F33C}"/>
                </a:ext>
              </a:extLst>
            </p:cNvPr>
            <p:cNvSpPr/>
            <p:nvPr/>
          </p:nvSpPr>
          <p:spPr>
            <a:xfrm>
              <a:off x="955025" y="3456935"/>
              <a:ext cx="2063712" cy="319393"/>
            </a:xfrm>
            <a:custGeom>
              <a:avLst/>
              <a:gdLst>
                <a:gd name="connsiteX0" fmla="*/ 2063712 w 2063712"/>
                <a:gd name="connsiteY0" fmla="*/ 37079 h 393213"/>
                <a:gd name="connsiteX1" fmla="*/ 1322566 w 2063712"/>
                <a:gd name="connsiteY1" fmla="*/ 37079 h 393213"/>
                <a:gd name="connsiteX2" fmla="*/ 552545 w 2063712"/>
                <a:gd name="connsiteY2" fmla="*/ 27453 h 393213"/>
                <a:gd name="connsiteX3" fmla="*/ 80907 w 2063712"/>
                <a:gd name="connsiteY3" fmla="*/ 27453 h 393213"/>
                <a:gd name="connsiteX4" fmla="*/ 3905 w 2063712"/>
                <a:gd name="connsiteY4" fmla="*/ 393213 h 39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12" h="393213">
                  <a:moveTo>
                    <a:pt x="2063712" y="37079"/>
                  </a:moveTo>
                  <a:lnTo>
                    <a:pt x="1322566" y="37079"/>
                  </a:lnTo>
                  <a:lnTo>
                    <a:pt x="552545" y="27453"/>
                  </a:lnTo>
                  <a:cubicBezTo>
                    <a:pt x="345602" y="25849"/>
                    <a:pt x="172347" y="-33507"/>
                    <a:pt x="80907" y="27453"/>
                  </a:cubicBezTo>
                  <a:cubicBezTo>
                    <a:pt x="-10533" y="88413"/>
                    <a:pt x="-3314" y="240813"/>
                    <a:pt x="3905" y="39321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311134-8017-46C4-F852-21A0EC9BAEC9}"/>
                </a:ext>
              </a:extLst>
            </p:cNvPr>
            <p:cNvSpPr txBox="1"/>
            <p:nvPr/>
          </p:nvSpPr>
          <p:spPr>
            <a:xfrm>
              <a:off x="8689817" y="2040657"/>
              <a:ext cx="2480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DC-RSD</a:t>
              </a:r>
              <a:endParaRPr lang="en-GB" b="1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45492FA-F8F6-BE91-36F2-F66ED66196BF}"/>
                </a:ext>
              </a:extLst>
            </p:cNvPr>
            <p:cNvGrpSpPr/>
            <p:nvPr/>
          </p:nvGrpSpPr>
          <p:grpSpPr>
            <a:xfrm>
              <a:off x="9820702" y="2581917"/>
              <a:ext cx="899524" cy="741152"/>
              <a:chOff x="9104320" y="1901209"/>
              <a:chExt cx="899524" cy="741152"/>
            </a:xfrm>
          </p:grpSpPr>
          <p:sp>
            <p:nvSpPr>
              <p:cNvPr id="114" name="Line 55">
                <a:extLst>
                  <a:ext uri="{FF2B5EF4-FFF2-40B4-BE49-F238E27FC236}">
                    <a16:creationId xmlns:a16="http://schemas.microsoft.com/office/drawing/2014/main" id="{E41AE667-6E64-3C12-395A-F26196264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4320" y="2165312"/>
                <a:ext cx="8995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5" name="AutoShape 56">
                <a:extLst>
                  <a:ext uri="{FF2B5EF4-FFF2-40B4-BE49-F238E27FC236}">
                    <a16:creationId xmlns:a16="http://schemas.microsoft.com/office/drawing/2014/main" id="{6526DAAE-C15A-3F91-5DBC-FF5F6E108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338931" y="1976721"/>
                <a:ext cx="530141" cy="37911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6" name="Line 55">
                <a:extLst>
                  <a:ext uri="{FF2B5EF4-FFF2-40B4-BE49-F238E27FC236}">
                    <a16:creationId xmlns:a16="http://schemas.microsoft.com/office/drawing/2014/main" id="{72C8CA7D-F823-D5C3-83FD-AEA9C7DA0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16078" y="2166269"/>
                <a:ext cx="0" cy="4760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FBEFDB-7858-32D5-12A7-3FB87BFDD2F1}"/>
                </a:ext>
              </a:extLst>
            </p:cNvPr>
            <p:cNvSpPr/>
            <p:nvPr/>
          </p:nvSpPr>
          <p:spPr>
            <a:xfrm>
              <a:off x="7841373" y="3593843"/>
              <a:ext cx="3960000" cy="90411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5BD732-E787-635E-4A90-CD5D213DE848}"/>
                </a:ext>
              </a:extLst>
            </p:cNvPr>
            <p:cNvSpPr/>
            <p:nvPr/>
          </p:nvSpPr>
          <p:spPr>
            <a:xfrm>
              <a:off x="10891005" y="3351057"/>
              <a:ext cx="536284" cy="1053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A8D566-C447-B115-25C0-B2F63225326A}"/>
                </a:ext>
              </a:extLst>
            </p:cNvPr>
            <p:cNvSpPr/>
            <p:nvPr/>
          </p:nvSpPr>
          <p:spPr>
            <a:xfrm>
              <a:off x="9557440" y="3352482"/>
              <a:ext cx="536284" cy="906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EA2B97-A26F-28A5-07F7-81E0F3C2DBE4}"/>
                </a:ext>
              </a:extLst>
            </p:cNvPr>
            <p:cNvSpPr/>
            <p:nvPr/>
          </p:nvSpPr>
          <p:spPr>
            <a:xfrm>
              <a:off x="8158018" y="3353906"/>
              <a:ext cx="536284" cy="8923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9BD7AF-4971-65F4-1E41-013304E3057C}"/>
                </a:ext>
              </a:extLst>
            </p:cNvPr>
            <p:cNvCxnSpPr/>
            <p:nvPr/>
          </p:nvCxnSpPr>
          <p:spPr>
            <a:xfrm flipH="1">
              <a:off x="10866398" y="2854181"/>
              <a:ext cx="432860" cy="20635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A69AEF-B294-C958-820F-88358755660F}"/>
                </a:ext>
              </a:extLst>
            </p:cNvPr>
            <p:cNvCxnSpPr>
              <a:cxnSpLocks/>
            </p:cNvCxnSpPr>
            <p:nvPr/>
          </p:nvCxnSpPr>
          <p:spPr>
            <a:xfrm>
              <a:off x="9414720" y="2846019"/>
              <a:ext cx="325362" cy="21451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B80F9A-71F0-3A9F-99CB-B8AA2BDFFB1D}"/>
                </a:ext>
              </a:extLst>
            </p:cNvPr>
            <p:cNvSpPr/>
            <p:nvPr/>
          </p:nvSpPr>
          <p:spPr>
            <a:xfrm>
              <a:off x="7718570" y="3371181"/>
              <a:ext cx="4161600" cy="117720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02C30B-86FE-B867-2AC9-AA31FFA8BDD2}"/>
                </a:ext>
              </a:extLst>
            </p:cNvPr>
            <p:cNvSpPr/>
            <p:nvPr/>
          </p:nvSpPr>
          <p:spPr>
            <a:xfrm>
              <a:off x="9570225" y="3323663"/>
              <a:ext cx="524470" cy="33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58EB03-F1E0-DE90-4E76-9C4EF5F1CB29}"/>
                </a:ext>
              </a:extLst>
            </p:cNvPr>
            <p:cNvSpPr/>
            <p:nvPr/>
          </p:nvSpPr>
          <p:spPr>
            <a:xfrm>
              <a:off x="10894767" y="3321598"/>
              <a:ext cx="524470" cy="33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9C3DCA-AA89-2E8B-7100-400736D04B86}"/>
                </a:ext>
              </a:extLst>
            </p:cNvPr>
            <p:cNvSpPr/>
            <p:nvPr/>
          </p:nvSpPr>
          <p:spPr>
            <a:xfrm>
              <a:off x="7709623" y="4424354"/>
              <a:ext cx="4170547" cy="10883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988A7A-8726-09BD-887A-1D53EF868F13}"/>
                </a:ext>
              </a:extLst>
            </p:cNvPr>
            <p:cNvSpPr/>
            <p:nvPr/>
          </p:nvSpPr>
          <p:spPr>
            <a:xfrm>
              <a:off x="8149967" y="3334301"/>
              <a:ext cx="524470" cy="33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67F944-0A93-8D0E-592A-596D844A7511}"/>
                </a:ext>
              </a:extLst>
            </p:cNvPr>
            <p:cNvGrpSpPr/>
            <p:nvPr/>
          </p:nvGrpSpPr>
          <p:grpSpPr>
            <a:xfrm>
              <a:off x="7834482" y="3371417"/>
              <a:ext cx="4507924" cy="444758"/>
              <a:chOff x="7118100" y="2690709"/>
              <a:chExt cx="4507924" cy="44475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322D5E5-19D5-E3B6-B1A1-79C7B7A9E277}"/>
                  </a:ext>
                </a:extLst>
              </p:cNvPr>
              <p:cNvSpPr/>
              <p:nvPr/>
            </p:nvSpPr>
            <p:spPr>
              <a:xfrm>
                <a:off x="7118100" y="2690709"/>
                <a:ext cx="3960000" cy="152584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Line 55">
                <a:extLst>
                  <a:ext uri="{FF2B5EF4-FFF2-40B4-BE49-F238E27FC236}">
                    <a16:creationId xmlns:a16="http://schemas.microsoft.com/office/drawing/2014/main" id="{9CBDF7EF-7205-FF46-8D85-A685F963B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4897" y="2769825"/>
                <a:ext cx="6911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3" name="Line 55">
                <a:extLst>
                  <a:ext uri="{FF2B5EF4-FFF2-40B4-BE49-F238E27FC236}">
                    <a16:creationId xmlns:a16="http://schemas.microsoft.com/office/drawing/2014/main" id="{A02A87FE-1129-3D42-AB11-A580888DF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19194" y="2758274"/>
                <a:ext cx="0" cy="3771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185859-5453-5F23-98C2-2F4C542F7746}"/>
                </a:ext>
              </a:extLst>
            </p:cNvPr>
            <p:cNvGrpSpPr/>
            <p:nvPr/>
          </p:nvGrpSpPr>
          <p:grpSpPr>
            <a:xfrm>
              <a:off x="12156585" y="3824094"/>
              <a:ext cx="339088" cy="132248"/>
              <a:chOff x="11440203" y="3143386"/>
              <a:chExt cx="339088" cy="132248"/>
            </a:xfrm>
          </p:grpSpPr>
          <p:sp>
            <p:nvSpPr>
              <p:cNvPr id="108" name="Line 127">
                <a:extLst>
                  <a:ext uri="{FF2B5EF4-FFF2-40B4-BE49-F238E27FC236}">
                    <a16:creationId xmlns:a16="http://schemas.microsoft.com/office/drawing/2014/main" id="{61BB700C-5983-B0E7-68D7-6543F9BAE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40203" y="3143386"/>
                <a:ext cx="339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9" name="Line 128">
                <a:extLst>
                  <a:ext uri="{FF2B5EF4-FFF2-40B4-BE49-F238E27FC236}">
                    <a16:creationId xmlns:a16="http://schemas.microsoft.com/office/drawing/2014/main" id="{E805D33B-73D2-C959-4AF4-3CB331E79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08492" y="3210085"/>
                <a:ext cx="2025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10" name="Line 129">
                <a:extLst>
                  <a:ext uri="{FF2B5EF4-FFF2-40B4-BE49-F238E27FC236}">
                    <a16:creationId xmlns:a16="http://schemas.microsoft.com/office/drawing/2014/main" id="{C8404248-DB15-4169-A664-1FAB2EACE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75603" y="3275634"/>
                <a:ext cx="682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44" name="Freeform 323">
              <a:extLst>
                <a:ext uri="{FF2B5EF4-FFF2-40B4-BE49-F238E27FC236}">
                  <a16:creationId xmlns:a16="http://schemas.microsoft.com/office/drawing/2014/main" id="{9C07CCA3-A629-F635-B282-38CD897A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302" y="3616038"/>
              <a:ext cx="339088" cy="198946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6965A26-5C70-E6E6-4E8A-6ECB50F7D706}"/>
                </a:ext>
              </a:extLst>
            </p:cNvPr>
            <p:cNvGrpSpPr/>
            <p:nvPr/>
          </p:nvGrpSpPr>
          <p:grpSpPr>
            <a:xfrm>
              <a:off x="7835923" y="3425993"/>
              <a:ext cx="720882" cy="54852"/>
              <a:chOff x="7119541" y="2745285"/>
              <a:chExt cx="720882" cy="54852"/>
            </a:xfrm>
          </p:grpSpPr>
          <p:sp>
            <p:nvSpPr>
              <p:cNvPr id="106" name="Freeform 244">
                <a:extLst>
                  <a:ext uri="{FF2B5EF4-FFF2-40B4-BE49-F238E27FC236}">
                    <a16:creationId xmlns:a16="http://schemas.microsoft.com/office/drawing/2014/main" id="{974118FE-4E74-5ED2-1325-20EF8C5CC4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452556" y="2412270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7" name="Freeform 366">
                <a:extLst>
                  <a:ext uri="{FF2B5EF4-FFF2-40B4-BE49-F238E27FC236}">
                    <a16:creationId xmlns:a16="http://schemas.microsoft.com/office/drawing/2014/main" id="{38E2DA38-E8FB-89A1-8A50-A26115DE246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452792" y="2412506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E1F60-D043-D925-CD70-78138CF75BE5}"/>
                </a:ext>
              </a:extLst>
            </p:cNvPr>
            <p:cNvGrpSpPr/>
            <p:nvPr/>
          </p:nvGrpSpPr>
          <p:grpSpPr>
            <a:xfrm>
              <a:off x="8550638" y="3426466"/>
              <a:ext cx="720882" cy="54852"/>
              <a:chOff x="7834256" y="2745758"/>
              <a:chExt cx="720882" cy="54852"/>
            </a:xfrm>
          </p:grpSpPr>
          <p:sp>
            <p:nvSpPr>
              <p:cNvPr id="104" name="Freeform 244">
                <a:extLst>
                  <a:ext uri="{FF2B5EF4-FFF2-40B4-BE49-F238E27FC236}">
                    <a16:creationId xmlns:a16="http://schemas.microsoft.com/office/drawing/2014/main" id="{FC9ED6EA-C2EC-474D-4CF3-7499C6AFF18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167271" y="2412743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5" name="Freeform 366">
                <a:extLst>
                  <a:ext uri="{FF2B5EF4-FFF2-40B4-BE49-F238E27FC236}">
                    <a16:creationId xmlns:a16="http://schemas.microsoft.com/office/drawing/2014/main" id="{E7E4AC88-BCB3-936F-BD65-2542B8934A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167507" y="2412979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D5408E5-3EED-5805-E5D1-DDFC5729A30D}"/>
                </a:ext>
              </a:extLst>
            </p:cNvPr>
            <p:cNvGrpSpPr/>
            <p:nvPr/>
          </p:nvGrpSpPr>
          <p:grpSpPr>
            <a:xfrm>
              <a:off x="9265354" y="3426939"/>
              <a:ext cx="720882" cy="54852"/>
              <a:chOff x="8548972" y="2746231"/>
              <a:chExt cx="720882" cy="54852"/>
            </a:xfrm>
          </p:grpSpPr>
          <p:sp>
            <p:nvSpPr>
              <p:cNvPr id="102" name="Freeform 244">
                <a:extLst>
                  <a:ext uri="{FF2B5EF4-FFF2-40B4-BE49-F238E27FC236}">
                    <a16:creationId xmlns:a16="http://schemas.microsoft.com/office/drawing/2014/main" id="{95495941-C673-778C-9690-07C92CEBAFF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881987" y="2413216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3" name="Freeform 366">
                <a:extLst>
                  <a:ext uri="{FF2B5EF4-FFF2-40B4-BE49-F238E27FC236}">
                    <a16:creationId xmlns:a16="http://schemas.microsoft.com/office/drawing/2014/main" id="{AE9981F0-F0C6-C522-3787-059229FE76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882223" y="2413452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A7A9006-985C-C612-1720-8F963C7D04BB}"/>
                </a:ext>
              </a:extLst>
            </p:cNvPr>
            <p:cNvGrpSpPr/>
            <p:nvPr/>
          </p:nvGrpSpPr>
          <p:grpSpPr>
            <a:xfrm>
              <a:off x="9960404" y="3427385"/>
              <a:ext cx="720882" cy="54852"/>
              <a:chOff x="9244022" y="2746677"/>
              <a:chExt cx="720882" cy="54852"/>
            </a:xfrm>
          </p:grpSpPr>
          <p:sp>
            <p:nvSpPr>
              <p:cNvPr id="100" name="Freeform 244">
                <a:extLst>
                  <a:ext uri="{FF2B5EF4-FFF2-40B4-BE49-F238E27FC236}">
                    <a16:creationId xmlns:a16="http://schemas.microsoft.com/office/drawing/2014/main" id="{A969A5F4-E5A3-911A-5E46-9A57F404EBC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577037" y="2413662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101" name="Freeform 366">
                <a:extLst>
                  <a:ext uri="{FF2B5EF4-FFF2-40B4-BE49-F238E27FC236}">
                    <a16:creationId xmlns:a16="http://schemas.microsoft.com/office/drawing/2014/main" id="{786B08C6-D315-61A5-9DCA-DC196BE618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577273" y="2413898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48A963-10C3-749B-C82C-5C253B11FC1C}"/>
                </a:ext>
              </a:extLst>
            </p:cNvPr>
            <p:cNvGrpSpPr/>
            <p:nvPr/>
          </p:nvGrpSpPr>
          <p:grpSpPr>
            <a:xfrm>
              <a:off x="10655454" y="3427832"/>
              <a:ext cx="720882" cy="54852"/>
              <a:chOff x="9939072" y="2747124"/>
              <a:chExt cx="720882" cy="54852"/>
            </a:xfrm>
          </p:grpSpPr>
          <p:sp>
            <p:nvSpPr>
              <p:cNvPr id="98" name="Freeform 244">
                <a:extLst>
                  <a:ext uri="{FF2B5EF4-FFF2-40B4-BE49-F238E27FC236}">
                    <a16:creationId xmlns:a16="http://schemas.microsoft.com/office/drawing/2014/main" id="{168D7A20-AAC5-FD7C-A3A3-199E7E7701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272087" y="2414109"/>
                <a:ext cx="54852" cy="720882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9" name="Freeform 366">
                <a:extLst>
                  <a:ext uri="{FF2B5EF4-FFF2-40B4-BE49-F238E27FC236}">
                    <a16:creationId xmlns:a16="http://schemas.microsoft.com/office/drawing/2014/main" id="{F4AD841B-5654-9098-BD6C-1DD4E7720C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272323" y="2414345"/>
                <a:ext cx="54379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DDBF8C7-02C3-46FC-7AB7-682AC162181B}"/>
                </a:ext>
              </a:extLst>
            </p:cNvPr>
            <p:cNvGrpSpPr/>
            <p:nvPr/>
          </p:nvGrpSpPr>
          <p:grpSpPr>
            <a:xfrm>
              <a:off x="11350505" y="3428278"/>
              <a:ext cx="720882" cy="69039"/>
              <a:chOff x="10634123" y="2747570"/>
              <a:chExt cx="720882" cy="69039"/>
            </a:xfrm>
          </p:grpSpPr>
          <p:sp>
            <p:nvSpPr>
              <p:cNvPr id="96" name="Freeform 244">
                <a:extLst>
                  <a:ext uri="{FF2B5EF4-FFF2-40B4-BE49-F238E27FC236}">
                    <a16:creationId xmlns:a16="http://schemas.microsoft.com/office/drawing/2014/main" id="{AF8097E5-505C-191A-E568-B082958641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825505" y="2556188"/>
                <a:ext cx="69039" cy="451803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 dirty="0"/>
              </a:p>
            </p:txBody>
          </p:sp>
          <p:sp>
            <p:nvSpPr>
              <p:cNvPr id="97" name="Freeform 366">
                <a:extLst>
                  <a:ext uri="{FF2B5EF4-FFF2-40B4-BE49-F238E27FC236}">
                    <a16:creationId xmlns:a16="http://schemas.microsoft.com/office/drawing/2014/main" id="{F8499561-9EA8-F24B-9482-EDA4EC8C87A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967374" y="2414791"/>
                <a:ext cx="54380" cy="720882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86EF10-0122-DC4A-BD2F-622AEF54166E}"/>
                </a:ext>
              </a:extLst>
            </p:cNvPr>
            <p:cNvGrpSpPr/>
            <p:nvPr/>
          </p:nvGrpSpPr>
          <p:grpSpPr>
            <a:xfrm>
              <a:off x="11150423" y="2580245"/>
              <a:ext cx="899524" cy="726725"/>
              <a:chOff x="10434041" y="1899537"/>
              <a:chExt cx="899524" cy="726725"/>
            </a:xfrm>
          </p:grpSpPr>
          <p:sp>
            <p:nvSpPr>
              <p:cNvPr id="93" name="Line 55">
                <a:extLst>
                  <a:ext uri="{FF2B5EF4-FFF2-40B4-BE49-F238E27FC236}">
                    <a16:creationId xmlns:a16="http://schemas.microsoft.com/office/drawing/2014/main" id="{7D27E8FA-E7BD-F912-EC4E-E9577C688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4041" y="2163640"/>
                <a:ext cx="8995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4" name="AutoShape 56">
                <a:extLst>
                  <a:ext uri="{FF2B5EF4-FFF2-40B4-BE49-F238E27FC236}">
                    <a16:creationId xmlns:a16="http://schemas.microsoft.com/office/drawing/2014/main" id="{A107142F-239E-B1FF-6925-B1A54775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668652" y="1975049"/>
                <a:ext cx="530141" cy="37911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5" name="Line 55">
                <a:extLst>
                  <a:ext uri="{FF2B5EF4-FFF2-40B4-BE49-F238E27FC236}">
                    <a16:creationId xmlns:a16="http://schemas.microsoft.com/office/drawing/2014/main" id="{40E20197-47BD-B9C1-F359-64C29874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34041" y="2163640"/>
                <a:ext cx="0" cy="4626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969B54E-67C2-257A-20C1-9883B92DA4BE}"/>
                </a:ext>
              </a:extLst>
            </p:cNvPr>
            <p:cNvGrpSpPr/>
            <p:nvPr/>
          </p:nvGrpSpPr>
          <p:grpSpPr>
            <a:xfrm>
              <a:off x="8428828" y="2574124"/>
              <a:ext cx="899525" cy="753300"/>
              <a:chOff x="7712446" y="1893416"/>
              <a:chExt cx="899525" cy="753300"/>
            </a:xfrm>
          </p:grpSpPr>
          <p:sp>
            <p:nvSpPr>
              <p:cNvPr id="90" name="Line 55">
                <a:extLst>
                  <a:ext uri="{FF2B5EF4-FFF2-40B4-BE49-F238E27FC236}">
                    <a16:creationId xmlns:a16="http://schemas.microsoft.com/office/drawing/2014/main" id="{07CB75B0-AFD2-764B-53A7-05509E091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2447" y="2157519"/>
                <a:ext cx="8995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1" name="AutoShape 56">
                <a:extLst>
                  <a:ext uri="{FF2B5EF4-FFF2-40B4-BE49-F238E27FC236}">
                    <a16:creationId xmlns:a16="http://schemas.microsoft.com/office/drawing/2014/main" id="{EE767284-5514-3C66-6224-8F69E98A2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947058" y="1968928"/>
                <a:ext cx="530141" cy="37911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2" name="Line 55">
                <a:extLst>
                  <a:ext uri="{FF2B5EF4-FFF2-40B4-BE49-F238E27FC236}">
                    <a16:creationId xmlns:a16="http://schemas.microsoft.com/office/drawing/2014/main" id="{2EB7D817-84E8-63DA-B007-C08110738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2446" y="2157992"/>
                <a:ext cx="1" cy="4887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BFBB9D5-B919-F764-5E1C-81FE85768A42}"/>
                </a:ext>
              </a:extLst>
            </p:cNvPr>
            <p:cNvCxnSpPr>
              <a:cxnSpLocks/>
            </p:cNvCxnSpPr>
            <p:nvPr/>
          </p:nvCxnSpPr>
          <p:spPr>
            <a:xfrm>
              <a:off x="9235728" y="3272547"/>
              <a:ext cx="152556" cy="151732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26CC09-52B9-C1E1-7C44-0818BA987EFF}"/>
                </a:ext>
              </a:extLst>
            </p:cNvPr>
            <p:cNvSpPr txBox="1"/>
            <p:nvPr/>
          </p:nvSpPr>
          <p:spPr>
            <a:xfrm rot="21400427">
              <a:off x="9108472" y="3265041"/>
              <a:ext cx="543588" cy="129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-+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FF24233-BEF8-B9AB-1AD7-1339514CAA7D}"/>
                </a:ext>
              </a:extLst>
            </p:cNvPr>
            <p:cNvSpPr/>
            <p:nvPr/>
          </p:nvSpPr>
          <p:spPr>
            <a:xfrm flipV="1">
              <a:off x="9297762" y="2705520"/>
              <a:ext cx="196327" cy="334809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9409282-8791-B000-5FF7-F472AE546EDC}"/>
                </a:ext>
              </a:extLst>
            </p:cNvPr>
            <p:cNvSpPr/>
            <p:nvPr/>
          </p:nvSpPr>
          <p:spPr>
            <a:xfrm flipV="1">
              <a:off x="10625463" y="2682499"/>
              <a:ext cx="196327" cy="334809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F068DA9-2CB1-42AC-1A47-4C190B9F6323}"/>
                </a:ext>
              </a:extLst>
            </p:cNvPr>
            <p:cNvSpPr/>
            <p:nvPr/>
          </p:nvSpPr>
          <p:spPr>
            <a:xfrm>
              <a:off x="8534631" y="2987764"/>
              <a:ext cx="572157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F4A8365-3EC4-F57D-3879-319F515E2125}"/>
                </a:ext>
              </a:extLst>
            </p:cNvPr>
            <p:cNvSpPr/>
            <p:nvPr/>
          </p:nvSpPr>
          <p:spPr>
            <a:xfrm flipH="1">
              <a:off x="9510623" y="2973657"/>
              <a:ext cx="446022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94FBC70-0CFF-00B7-83E2-3DDCA83F4798}"/>
                </a:ext>
              </a:extLst>
            </p:cNvPr>
            <p:cNvSpPr/>
            <p:nvPr/>
          </p:nvSpPr>
          <p:spPr>
            <a:xfrm>
              <a:off x="2109178" y="2962465"/>
              <a:ext cx="868073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161A689-55A6-FFB8-95CC-B0BF239DCC69}"/>
                </a:ext>
              </a:extLst>
            </p:cNvPr>
            <p:cNvSpPr/>
            <p:nvPr/>
          </p:nvSpPr>
          <p:spPr>
            <a:xfrm flipH="1">
              <a:off x="3106028" y="2966894"/>
              <a:ext cx="414753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3D672DC-5A3F-16BB-781F-81CCBE059EC5}"/>
                </a:ext>
              </a:extLst>
            </p:cNvPr>
            <p:cNvSpPr/>
            <p:nvPr/>
          </p:nvSpPr>
          <p:spPr>
            <a:xfrm flipH="1">
              <a:off x="3123222" y="2972114"/>
              <a:ext cx="1497119" cy="474820"/>
            </a:xfrm>
            <a:custGeom>
              <a:avLst/>
              <a:gdLst>
                <a:gd name="connsiteX0" fmla="*/ 572157 w 572157"/>
                <a:gd name="connsiteY0" fmla="*/ 462013 h 474820"/>
                <a:gd name="connsiteX1" fmla="*/ 158271 w 572157"/>
                <a:gd name="connsiteY1" fmla="*/ 471638 h 474820"/>
                <a:gd name="connsiteX2" fmla="*/ 13892 w 572157"/>
                <a:gd name="connsiteY2" fmla="*/ 423512 h 474820"/>
                <a:gd name="connsiteX3" fmla="*/ 13892 w 572157"/>
                <a:gd name="connsiteY3" fmla="*/ 0 h 47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57" h="474820">
                  <a:moveTo>
                    <a:pt x="572157" y="462013"/>
                  </a:moveTo>
                  <a:cubicBezTo>
                    <a:pt x="411736" y="470034"/>
                    <a:pt x="251315" y="478055"/>
                    <a:pt x="158271" y="471638"/>
                  </a:cubicBezTo>
                  <a:cubicBezTo>
                    <a:pt x="65227" y="465221"/>
                    <a:pt x="37955" y="502118"/>
                    <a:pt x="13892" y="423512"/>
                  </a:cubicBezTo>
                  <a:cubicBezTo>
                    <a:pt x="-10171" y="344906"/>
                    <a:pt x="1860" y="172453"/>
                    <a:pt x="1389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373D744-8205-A5C5-1435-8063CA3070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8658" y="355303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81A43F5-AB1B-7F73-B031-5E536DD7A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6849" y="355087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CC31454-32E3-B577-58B6-2B2B7A4C0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5040" y="354872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6E0D1E0-546D-77CA-CFEF-2AB9359E1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3231" y="354656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5EE1F7A-C7EB-1A4A-D9BB-B4A49A562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1422" y="354441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316B46-49D7-944A-6BA8-6B8870EE5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613" y="354225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4926DF6-59D4-66BA-3038-727FC0358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7804" y="354009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097DB9E-9FFB-8805-C631-63B2FC9E3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5995" y="353794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460109-E08C-BF94-02BB-45782572DA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4186" y="353578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6A26DB9-51E7-DCCE-F9F7-30F47910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2377" y="353363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D6DF0DE-7C3E-5738-9BB4-5293D4F360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3133" y="351672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0034EA7-9C02-2067-6F2E-E7E113108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1324" y="351456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4A5DF77-4FF5-43AD-0609-02D99676E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9515" y="351240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0AE96E3-56B1-4634-9ED7-02542B1202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7706" y="351025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45637C0-54AF-E88B-77D8-7AC1738A6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5897" y="350809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D01D23A-18F1-CE45-5D29-914AD6073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4088" y="3505941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0E8244D-91EF-D77C-EADA-7EDB268B4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2279" y="3503785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D8BAB51-21B9-03D5-FACD-AC8C3581D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0470" y="3501629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B257412-302E-8F88-4BC8-446D38907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8661" y="3499473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84A2D4E-E8A6-AEC8-9AF4-A03773D8F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6852" y="3497317"/>
              <a:ext cx="0" cy="87201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F04B037-98D7-934D-394B-97EB013724ED}"/>
                </a:ext>
              </a:extLst>
            </p:cNvPr>
            <p:cNvSpPr txBox="1"/>
            <p:nvPr/>
          </p:nvSpPr>
          <p:spPr>
            <a:xfrm>
              <a:off x="10047251" y="3842127"/>
              <a:ext cx="112030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E Field</a:t>
              </a:r>
              <a:endParaRPr lang="en-GB" b="1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A24DBA-4CC0-BDBF-1FC1-E6D510E53FA8}"/>
                </a:ext>
              </a:extLst>
            </p:cNvPr>
            <p:cNvSpPr txBox="1"/>
            <p:nvPr/>
          </p:nvSpPr>
          <p:spPr>
            <a:xfrm>
              <a:off x="3858407" y="3843874"/>
              <a:ext cx="112030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E Field</a:t>
              </a:r>
              <a:endParaRPr lang="en-GB" b="1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5C7CDA9-72F5-7B2B-1CF6-5C5A7475BE54}"/>
                </a:ext>
              </a:extLst>
            </p:cNvPr>
            <p:cNvSpPr txBox="1"/>
            <p:nvPr/>
          </p:nvSpPr>
          <p:spPr>
            <a:xfrm>
              <a:off x="6127855" y="3498354"/>
              <a:ext cx="112030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/>
                <a:t>Cathode</a:t>
              </a:r>
              <a:endParaRPr lang="en-GB" sz="1400" b="1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5010C8B-6552-FC6D-1678-86C64EF662C7}"/>
                </a:ext>
              </a:extLst>
            </p:cNvPr>
            <p:cNvSpPr txBox="1"/>
            <p:nvPr/>
          </p:nvSpPr>
          <p:spPr>
            <a:xfrm>
              <a:off x="6130525" y="4057570"/>
              <a:ext cx="112030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/>
                <a:t>Anode</a:t>
              </a:r>
              <a:endParaRPr lang="en-GB" sz="1400" b="1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49D1D88-B606-DD62-945E-9A15EADCEBC3}"/>
                </a:ext>
              </a:extLst>
            </p:cNvPr>
            <p:cNvCxnSpPr>
              <a:stCxn id="84" idx="3"/>
              <a:endCxn id="107" idx="0"/>
            </p:cNvCxnSpPr>
            <p:nvPr/>
          </p:nvCxnSpPr>
          <p:spPr>
            <a:xfrm flipV="1">
              <a:off x="7248162" y="3453419"/>
              <a:ext cx="587761" cy="1988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6172B3E-4C05-232F-89FC-4C1C68F9B8D8}"/>
                </a:ext>
              </a:extLst>
            </p:cNvPr>
            <p:cNvCxnSpPr>
              <a:cxnSpLocks/>
              <a:stCxn id="85" idx="3"/>
              <a:endCxn id="40" idx="1"/>
            </p:cNvCxnSpPr>
            <p:nvPr/>
          </p:nvCxnSpPr>
          <p:spPr>
            <a:xfrm>
              <a:off x="7250832" y="4211459"/>
              <a:ext cx="458791" cy="267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57A1740-3111-001E-7A1C-C8FB6F1E223C}"/>
                </a:ext>
              </a:extLst>
            </p:cNvPr>
            <p:cNvCxnSpPr>
              <a:cxnSpLocks/>
              <a:stCxn id="85" idx="1"/>
              <a:endCxn id="17" idx="3"/>
            </p:cNvCxnSpPr>
            <p:nvPr/>
          </p:nvCxnSpPr>
          <p:spPr>
            <a:xfrm flipH="1">
              <a:off x="5549002" y="4211459"/>
              <a:ext cx="581523" cy="289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BBA03B5-DAF2-E360-60B5-698DE8FF91A4}"/>
                </a:ext>
              </a:extLst>
            </p:cNvPr>
            <p:cNvCxnSpPr>
              <a:cxnSpLocks/>
              <a:stCxn id="84" idx="1"/>
              <a:endCxn id="144" idx="3"/>
            </p:cNvCxnSpPr>
            <p:nvPr/>
          </p:nvCxnSpPr>
          <p:spPr>
            <a:xfrm flipH="1" flipV="1">
              <a:off x="5450558" y="3462779"/>
              <a:ext cx="677297" cy="1894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4A4E15C5-56C1-1BD0-77AB-D2274EF5284A}"/>
              </a:ext>
            </a:extLst>
          </p:cNvPr>
          <p:cNvSpPr txBox="1"/>
          <p:nvPr/>
        </p:nvSpPr>
        <p:spPr>
          <a:xfrm>
            <a:off x="931294" y="4312705"/>
            <a:ext cx="4840971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This design has been manufactured in several productions by FBK, BNL, and HPK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DE1A0B0-F4DA-0A0B-B024-847079177C28}"/>
              </a:ext>
            </a:extLst>
          </p:cNvPr>
          <p:cNvSpPr txBox="1"/>
          <p:nvPr/>
        </p:nvSpPr>
        <p:spPr>
          <a:xfrm>
            <a:off x="6249642" y="4275860"/>
            <a:ext cx="5838142" cy="113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dirty="0"/>
              <a:t>This design is presently under development  by FBK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The main advantage of the DC-RSD design is the ability to control the signal spread</a:t>
            </a:r>
          </a:p>
        </p:txBody>
      </p:sp>
    </p:spTree>
    <p:extLst>
      <p:ext uri="{BB962C8B-B14F-4D97-AF65-F5344CB8AC3E}">
        <p14:creationId xmlns:p14="http://schemas.microsoft.com/office/powerpoint/2010/main" val="37183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0687-C935-7B05-56A1-CD4B5B82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803B9-0B00-0A92-6C92-56345307F6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CD982-5353-8F97-EEB5-C808F47563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FBK RSD productions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2F342-F408-B9D8-FBEE-007880A946A7}"/>
              </a:ext>
            </a:extLst>
          </p:cNvPr>
          <p:cNvSpPr txBox="1"/>
          <p:nvPr/>
        </p:nvSpPr>
        <p:spPr>
          <a:xfrm>
            <a:off x="460974" y="709093"/>
            <a:ext cx="9034717" cy="293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We have produced two RSD productions at FBK</a:t>
            </a:r>
          </a:p>
          <a:p>
            <a:pPr>
              <a:lnSpc>
                <a:spcPct val="130000"/>
              </a:lnSpc>
            </a:pPr>
            <a:endParaRPr lang="en-IT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RSD1</a:t>
            </a:r>
            <a:r>
              <a:rPr lang="en-IT" dirty="0"/>
              <a:t> proved that the resistive read-out approach works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IT" dirty="0"/>
              <a:t>une of  production parameters such as n+ resistivity and AC-coupling parameters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dirty="0"/>
          </a:p>
          <a:p>
            <a:pPr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8C3A4-9A20-2425-3D39-F20A286675C4}"/>
              </a:ext>
            </a:extLst>
          </p:cNvPr>
          <p:cNvSpPr txBox="1"/>
          <p:nvPr/>
        </p:nvSpPr>
        <p:spPr>
          <a:xfrm>
            <a:off x="410992" y="2623829"/>
            <a:ext cx="8870136" cy="2532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RSD2: 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Optimize the fabrication parameters (resistivity, oxide, gain layer)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Reduce as much as possible the metal area of the pads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Design electrodes shape that would maximize the response uniformity obtained with the collected charge </a:t>
            </a:r>
          </a:p>
          <a:p>
            <a:pPr marL="1200150" lvl="2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cross-shape electrodes</a:t>
            </a:r>
          </a:p>
        </p:txBody>
      </p:sp>
    </p:spTree>
    <p:extLst>
      <p:ext uri="{BB962C8B-B14F-4D97-AF65-F5344CB8AC3E}">
        <p14:creationId xmlns:p14="http://schemas.microsoft.com/office/powerpoint/2010/main" val="34646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D1659-74B9-A676-2B7E-2ADAB032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EEB7B-FCDB-A785-A1BC-BEDE7D6F08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0F40E-BDB1-F538-E7C1-36AD4573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RSD2 sensors with cross-shaped electrodes</a:t>
            </a:r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8A4A8C2-83EC-6879-2C64-1C9D5BD4AC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41" y="3050956"/>
            <a:ext cx="8966587" cy="3381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2D9F4B-C1D7-9DC1-EFBF-F6EC81ED5D69}"/>
              </a:ext>
            </a:extLst>
          </p:cNvPr>
          <p:cNvSpPr txBox="1"/>
          <p:nvPr/>
        </p:nvSpPr>
        <p:spPr>
          <a:xfrm>
            <a:off x="8181571" y="6226789"/>
            <a:ext cx="1923925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b="1" dirty="0"/>
              <a:t>Pitch = 1300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endParaRPr lang="x-none" b="1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80BF4-FB5C-2272-5D37-191D9117DD4D}"/>
              </a:ext>
            </a:extLst>
          </p:cNvPr>
          <p:cNvSpPr txBox="1"/>
          <p:nvPr/>
        </p:nvSpPr>
        <p:spPr>
          <a:xfrm>
            <a:off x="4469892" y="6240333"/>
            <a:ext cx="1837362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</a:t>
            </a:r>
            <a:r>
              <a:rPr lang="x-none" b="1" dirty="0"/>
              <a:t>itch = 450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r>
              <a:rPr lang="x-none" b="1" baseline="30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28EF0-2AED-035A-C4AC-E4799F33FA32}"/>
              </a:ext>
            </a:extLst>
          </p:cNvPr>
          <p:cNvSpPr txBox="1"/>
          <p:nvPr/>
        </p:nvSpPr>
        <p:spPr>
          <a:xfrm>
            <a:off x="1094866" y="6226789"/>
            <a:ext cx="2129109" cy="412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     </a:t>
            </a:r>
            <a:r>
              <a:rPr lang="x-none" b="1" dirty="0"/>
              <a:t>200 x 340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</a:t>
            </a:r>
            <a:r>
              <a:rPr lang="x-none" b="1" baseline="30000" dirty="0"/>
              <a:t>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43949-536A-ECD0-2C12-9797DADF3B86}"/>
              </a:ext>
            </a:extLst>
          </p:cNvPr>
          <p:cNvSpPr txBox="1"/>
          <p:nvPr/>
        </p:nvSpPr>
        <p:spPr>
          <a:xfrm>
            <a:off x="684798" y="961745"/>
            <a:ext cx="7334737" cy="77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Several geometries are exploded in RSD2, for example cross with different pitch and arm length: </a:t>
            </a:r>
            <a:r>
              <a:rPr lang="x-none" b="1"/>
              <a:t>200</a:t>
            </a:r>
            <a:r>
              <a:rPr lang="x-none" b="1" dirty="0"/>
              <a:t>, 340,  450,  and 1300 </a:t>
            </a:r>
            <a:r>
              <a:rPr lang="x-none" b="1" dirty="0">
                <a:latin typeface="Symbol" pitchFamily="2" charset="2"/>
              </a:rPr>
              <a:t>m</a:t>
            </a:r>
            <a:r>
              <a:rPr lang="x-none" b="1" dirty="0"/>
              <a:t>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7DC26-2028-D33D-7A2C-2486FECD7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876">
            <a:off x="9385534" y="883413"/>
            <a:ext cx="2456253" cy="2150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45DE4E-6E4C-55A0-4950-D7679DB233E9}"/>
              </a:ext>
            </a:extLst>
          </p:cNvPr>
          <p:cNvSpPr txBox="1"/>
          <p:nvPr/>
        </p:nvSpPr>
        <p:spPr>
          <a:xfrm>
            <a:off x="9564127" y="526053"/>
            <a:ext cx="198483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</a:t>
            </a:r>
            <a:r>
              <a:rPr lang="x-none" b="1" dirty="0"/>
              <a:t>itch = 0.45 mm</a:t>
            </a:r>
            <a:r>
              <a:rPr lang="x-none" b="1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78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40B5-3F88-3743-8363-A360B8E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94D-A112-AA44-B512-243BFE45FE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0B3EB-9D13-4C4E-941A-8B6FB724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x-none"/>
              <a:t>osition </a:t>
            </a:r>
            <a:r>
              <a:rPr lang="x-none" dirty="0"/>
              <a:t>reconstruction using charge imbalance</a:t>
            </a:r>
          </a:p>
        </p:txBody>
      </p:sp>
      <p:pic>
        <p:nvPicPr>
          <p:cNvPr id="6" name="Picture 5" descr="A picture containing picture frame&#10;&#10;Description automatically generated">
            <a:extLst>
              <a:ext uri="{FF2B5EF4-FFF2-40B4-BE49-F238E27FC236}">
                <a16:creationId xmlns:a16="http://schemas.microsoft.com/office/drawing/2014/main" id="{68B42DA3-BE0F-5F44-AFC8-E14C4748E8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31" y="760677"/>
            <a:ext cx="4417024" cy="433118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8785194-7E6E-8540-A35B-591D5CD9CE25}"/>
              </a:ext>
            </a:extLst>
          </p:cNvPr>
          <p:cNvSpPr/>
          <p:nvPr/>
        </p:nvSpPr>
        <p:spPr>
          <a:xfrm>
            <a:off x="8715780" y="2964881"/>
            <a:ext cx="755374" cy="775252"/>
          </a:xfrm>
          <a:prstGeom prst="roundRect">
            <a:avLst/>
          </a:prstGeom>
          <a:solidFill>
            <a:schemeClr val="bg2">
              <a:alpha val="9289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7CEEB-4AD9-AB48-A78D-5686127971B5}"/>
              </a:ext>
            </a:extLst>
          </p:cNvPr>
          <p:cNvSpPr txBox="1"/>
          <p:nvPr/>
        </p:nvSpPr>
        <p:spPr>
          <a:xfrm>
            <a:off x="692509" y="1380198"/>
            <a:ext cx="5790353" cy="124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The position is reconstructed using the charge imbalance among the electrodes positioned at the 4 corners</a:t>
            </a:r>
            <a:endParaRPr lang="x-non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D25-82B0-4649-B788-20B870CEB285}"/>
                  </a:ext>
                </a:extLst>
              </p:cNvPr>
              <p:cNvSpPr txBox="1"/>
              <p:nvPr/>
            </p:nvSpPr>
            <p:spPr>
              <a:xfrm>
                <a:off x="1246896" y="2993008"/>
                <a:ext cx="4608249" cy="574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𝑐𝑒𝑛𝑡𝑒𝑟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𝑝𝑖𝑡𝑐h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D25-82B0-4649-B788-20B870CEB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96" y="2993008"/>
                <a:ext cx="4608249" cy="574388"/>
              </a:xfrm>
              <a:prstGeom prst="rect">
                <a:avLst/>
              </a:prstGeom>
              <a:blipFill>
                <a:blip r:embed="rId3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64E4AC-8E37-4C41-8EC9-E5405A9B26A4}"/>
                  </a:ext>
                </a:extLst>
              </p:cNvPr>
              <p:cNvSpPr txBox="1"/>
              <p:nvPr/>
            </p:nvSpPr>
            <p:spPr>
              <a:xfrm>
                <a:off x="1246896" y="3768475"/>
                <a:ext cx="4662880" cy="574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𝑐𝑒𝑛𝑡𝑒𝑟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𝑝𝑖𝑡𝑐h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64E4AC-8E37-4C41-8EC9-E5405A9B2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96" y="3768475"/>
                <a:ext cx="4662880" cy="574388"/>
              </a:xfrm>
              <a:prstGeom prst="rect">
                <a:avLst/>
              </a:prstGeom>
              <a:blipFill>
                <a:blip r:embed="rId4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0EE0674-F769-314A-854A-87AE2F67CA6A}"/>
              </a:ext>
            </a:extLst>
          </p:cNvPr>
          <p:cNvSpPr txBox="1"/>
          <p:nvPr/>
        </p:nvSpPr>
        <p:spPr>
          <a:xfrm>
            <a:off x="9280981" y="2758093"/>
            <a:ext cx="314510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3</a:t>
            </a:r>
            <a:endParaRPr lang="x-non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80D37-7185-F241-8DD5-85539D87ABC2}"/>
              </a:ext>
            </a:extLst>
          </p:cNvPr>
          <p:cNvSpPr txBox="1"/>
          <p:nvPr/>
        </p:nvSpPr>
        <p:spPr>
          <a:xfrm>
            <a:off x="9289481" y="3418750"/>
            <a:ext cx="314510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4</a:t>
            </a:r>
            <a:endParaRPr lang="x-non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E3716B-F2AA-1B47-9A86-BBB9C92B5438}"/>
              </a:ext>
            </a:extLst>
          </p:cNvPr>
          <p:cNvSpPr txBox="1"/>
          <p:nvPr/>
        </p:nvSpPr>
        <p:spPr>
          <a:xfrm>
            <a:off x="8591443" y="2773044"/>
            <a:ext cx="312906" cy="413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1</a:t>
            </a:r>
            <a:endParaRPr lang="x-none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98EE7-2D0B-BC47-AAF9-3AF51B0AA5BA}"/>
              </a:ext>
            </a:extLst>
          </p:cNvPr>
          <p:cNvSpPr txBox="1"/>
          <p:nvPr/>
        </p:nvSpPr>
        <p:spPr>
          <a:xfrm>
            <a:off x="8582943" y="3459576"/>
            <a:ext cx="312906" cy="413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2</a:t>
            </a:r>
            <a:endParaRPr lang="x-non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FC4B25-52D3-41CF-B12D-0F9F6992ECA2}"/>
                  </a:ext>
                </a:extLst>
              </p:cNvPr>
              <p:cNvSpPr/>
              <p:nvPr/>
            </p:nvSpPr>
            <p:spPr>
              <a:xfrm>
                <a:off x="1246897" y="4543943"/>
                <a:ext cx="3621569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@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𝑒𝑑𝑔𝑒</m:t>
                          </m:r>
                        </m:sub>
                      </m:sSub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FC4B25-52D3-41CF-B12D-0F9F6992E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97" y="4543943"/>
                <a:ext cx="3621569" cy="661912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177A81-22D5-5C9F-423C-A5E8F4457F9B}"/>
                  </a:ext>
                </a:extLst>
              </p:cNvPr>
              <p:cNvSpPr/>
              <p:nvPr/>
            </p:nvSpPr>
            <p:spPr>
              <a:xfrm>
                <a:off x="1246896" y="5247465"/>
                <a:ext cx="3610860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@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𝑒𝑑𝑔𝑒</m:t>
                          </m:r>
                        </m:sub>
                      </m:sSub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177A81-22D5-5C9F-423C-A5E8F445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96" y="5247465"/>
                <a:ext cx="3610860" cy="661912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78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D0891-31FE-1D46-8CA7-D66CB350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EC577-DEAC-0D47-921D-27F4CAEEA9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02A487-3AAE-D249-9CD2-81A8ECD6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x-none"/>
              <a:t>valuate the </a:t>
            </a:r>
            <a:r>
              <a:rPr lang="en-US" dirty="0"/>
              <a:t>spatial resolution using  laser TCT</a:t>
            </a:r>
            <a:endParaRPr lang="x-non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CEAA85-D851-A17B-0A71-E0415D63EE08}"/>
              </a:ext>
            </a:extLst>
          </p:cNvPr>
          <p:cNvGrpSpPr/>
          <p:nvPr/>
        </p:nvGrpSpPr>
        <p:grpSpPr>
          <a:xfrm>
            <a:off x="1575015" y="926752"/>
            <a:ext cx="4339699" cy="4118189"/>
            <a:chOff x="1575015" y="926752"/>
            <a:chExt cx="4339699" cy="41181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3F288A-0D58-446A-B273-8AEC93125CC4}"/>
                </a:ext>
              </a:extLst>
            </p:cNvPr>
            <p:cNvSpPr txBox="1"/>
            <p:nvPr/>
          </p:nvSpPr>
          <p:spPr>
            <a:xfrm>
              <a:off x="1713053" y="926752"/>
              <a:ext cx="3796232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x-none" b="1" dirty="0"/>
                <a:t>Shoot the laser in a grid of points</a:t>
              </a:r>
            </a:p>
          </p:txBody>
        </p:sp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B2C7AF79-2194-AA72-2E17-EED07BDE3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37"/>
            <a:stretch/>
          </p:blipFill>
          <p:spPr>
            <a:xfrm>
              <a:off x="1575015" y="1453256"/>
              <a:ext cx="4339699" cy="359168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9A0606-2AC2-10FA-8B79-BDF4A42F5074}"/>
              </a:ext>
            </a:extLst>
          </p:cNvPr>
          <p:cNvGrpSpPr/>
          <p:nvPr/>
        </p:nvGrpSpPr>
        <p:grpSpPr>
          <a:xfrm>
            <a:off x="5920198" y="869870"/>
            <a:ext cx="5843266" cy="4165116"/>
            <a:chOff x="5920198" y="1006782"/>
            <a:chExt cx="5843266" cy="4165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6C719E-0678-CD70-F4EE-B33F28770D19}"/>
                </a:ext>
              </a:extLst>
            </p:cNvPr>
            <p:cNvSpPr txBox="1"/>
            <p:nvPr/>
          </p:nvSpPr>
          <p:spPr>
            <a:xfrm>
              <a:off x="5920198" y="1006782"/>
              <a:ext cx="5843266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/>
                <a:t>Reconstruct the hit position with charge imbalance</a:t>
              </a:r>
              <a:endParaRPr lang="x-none" b="1" dirty="0"/>
            </a:p>
          </p:txBody>
        </p:sp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71C0CFA7-D981-6AFC-6069-F9035E5F3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13"/>
            <a:stretch/>
          </p:blipFill>
          <p:spPr>
            <a:xfrm>
              <a:off x="6682717" y="1476405"/>
              <a:ext cx="4528223" cy="369549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7CAE219-244A-1022-DFAA-0A416B4E9D36}"/>
              </a:ext>
            </a:extLst>
          </p:cNvPr>
          <p:cNvSpPr txBox="1"/>
          <p:nvPr/>
        </p:nvSpPr>
        <p:spPr>
          <a:xfrm>
            <a:off x="1713053" y="5044401"/>
            <a:ext cx="884305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b="1" dirty="0"/>
              <a:t>First take-home result: </a:t>
            </a:r>
            <a:r>
              <a:rPr lang="x-none" dirty="0"/>
              <a:t>even without any additional correction, the cross-shaped electrodes provide a </a:t>
            </a:r>
            <a:r>
              <a:rPr lang="x-none"/>
              <a:t>fairly accurate</a:t>
            </a:r>
            <a:r>
              <a:rPr lang="en-US" dirty="0"/>
              <a:t> position</a:t>
            </a:r>
            <a:r>
              <a:rPr lang="x-none"/>
              <a:t> </a:t>
            </a:r>
            <a:r>
              <a:rPr lang="x-none" dirty="0"/>
              <a:t>reconstruction</a:t>
            </a:r>
          </a:p>
          <a:p>
            <a:pPr>
              <a:lnSpc>
                <a:spcPct val="130000"/>
              </a:lnSpc>
            </a:pPr>
            <a:r>
              <a:rPr lang="x-none" b="1" dirty="0"/>
              <a:t>Second take-home result: </a:t>
            </a:r>
            <a:r>
              <a:rPr lang="x-none" dirty="0"/>
              <a:t>near the pads, the reconstructed positions are systematically shifted with respect </a:t>
            </a:r>
            <a:r>
              <a:rPr lang="en-US" dirty="0"/>
              <a:t>to</a:t>
            </a:r>
            <a:r>
              <a:rPr lang="x-none" dirty="0"/>
              <a:t> true positions</a:t>
            </a:r>
          </a:p>
        </p:txBody>
      </p:sp>
    </p:spTree>
    <p:extLst>
      <p:ext uri="{BB962C8B-B14F-4D97-AF65-F5344CB8AC3E}">
        <p14:creationId xmlns:p14="http://schemas.microsoft.com/office/powerpoint/2010/main" val="7117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0C17D-E301-617D-DF47-850D9E7C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E6544-AFBC-7E82-A3F9-14240CD7AD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2F3AE-B8F9-B5D6-4C6B-9329E2B49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64477"/>
            <a:ext cx="11814423" cy="641762"/>
          </a:xfrm>
        </p:spPr>
        <p:txBody>
          <a:bodyPr/>
          <a:lstStyle/>
          <a:p>
            <a:r>
              <a:rPr lang="en-IT" dirty="0"/>
              <a:t>Outline</a:t>
            </a:r>
            <a:endParaRPr lang="en-IT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14348-3414-3B6F-C95B-670C9176B0D2}"/>
              </a:ext>
            </a:extLst>
          </p:cNvPr>
          <p:cNvSpPr txBox="1"/>
          <p:nvPr/>
        </p:nvSpPr>
        <p:spPr>
          <a:xfrm>
            <a:off x="2316216" y="3272763"/>
            <a:ext cx="7964040" cy="384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Requirements of future HEP experiments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First design innovation: </a:t>
            </a:r>
            <a:r>
              <a:rPr lang="en-IT" sz="2400" u="sng" dirty="0"/>
              <a:t>low-gain avalanche diode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Second design innovation: </a:t>
            </a:r>
            <a:r>
              <a:rPr lang="en-IT" sz="2400" u="sng" dirty="0"/>
              <a:t>resistive read-out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Resistive Silicon Detectors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Experimental results 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400" dirty="0"/>
              <a:t>Conclusions and outlook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sz="2400" dirty="0"/>
          </a:p>
        </p:txBody>
      </p:sp>
      <p:pic>
        <p:nvPicPr>
          <p:cNvPr id="1026" name="Picture 2" descr="Are you up for the TrackML challenge?">
            <a:extLst>
              <a:ext uri="{FF2B5EF4-FFF2-40B4-BE49-F238E27FC236}">
                <a16:creationId xmlns:a16="http://schemas.microsoft.com/office/drawing/2014/main" id="{360ACB5C-75D7-5A9B-0716-8EAD0AD7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8" y="792842"/>
            <a:ext cx="4141695" cy="22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75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D0891-31FE-1D46-8CA7-D66CB350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EC577-DEAC-0D47-921D-27F4CAEEA9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02A487-3AAE-D249-9CD2-81A8ECD6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the reconstructed position </a:t>
            </a:r>
            <a:endParaRPr lang="x-none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90299F-4208-D94F-8231-33804FC5BB84}"/>
              </a:ext>
            </a:extLst>
          </p:cNvPr>
          <p:cNvCxnSpPr>
            <a:cxnSpLocks/>
          </p:cNvCxnSpPr>
          <p:nvPr/>
        </p:nvCxnSpPr>
        <p:spPr>
          <a:xfrm>
            <a:off x="7901351" y="3989620"/>
            <a:ext cx="537983" cy="228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E7F25E0-8A48-E74C-B2E7-659645D32BCF}"/>
              </a:ext>
            </a:extLst>
          </p:cNvPr>
          <p:cNvSpPr/>
          <p:nvPr/>
        </p:nvSpPr>
        <p:spPr>
          <a:xfrm>
            <a:off x="8429395" y="4153074"/>
            <a:ext cx="154112" cy="1849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97EDCF-E730-7F49-BA33-1EE682D9F194}"/>
              </a:ext>
            </a:extLst>
          </p:cNvPr>
          <p:cNvSpPr/>
          <p:nvPr/>
        </p:nvSpPr>
        <p:spPr>
          <a:xfrm>
            <a:off x="7792770" y="3897153"/>
            <a:ext cx="154112" cy="1849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02936E-79E6-1949-A050-9CEC1D8899E2}"/>
              </a:ext>
            </a:extLst>
          </p:cNvPr>
          <p:cNvSpPr txBox="1"/>
          <p:nvPr/>
        </p:nvSpPr>
        <p:spPr>
          <a:xfrm>
            <a:off x="7010921" y="3333825"/>
            <a:ext cx="1662635" cy="413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dirty="0"/>
              <a:t>Laser Position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420C3-6258-AA40-9706-B54593DC0EA9}"/>
              </a:ext>
            </a:extLst>
          </p:cNvPr>
          <p:cNvSpPr txBox="1"/>
          <p:nvPr/>
        </p:nvSpPr>
        <p:spPr>
          <a:xfrm>
            <a:off x="8757817" y="4201835"/>
            <a:ext cx="2791149" cy="413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/>
              <a:t>Reconstr</a:t>
            </a:r>
            <a:r>
              <a:rPr lang="en-US" dirty="0"/>
              <a:t>u</a:t>
            </a:r>
            <a:r>
              <a:rPr lang="x-none"/>
              <a:t>cted </a:t>
            </a:r>
            <a:r>
              <a:rPr lang="x-none" dirty="0"/>
              <a:t>position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E6A1A-57E8-D074-48E5-07DCEB173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275" y="1978565"/>
            <a:ext cx="5833642" cy="4446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15924-3B98-53B7-1D61-D36D9EA5F758}"/>
              </a:ext>
            </a:extLst>
          </p:cNvPr>
          <p:cNvSpPr txBox="1"/>
          <p:nvPr/>
        </p:nvSpPr>
        <p:spPr>
          <a:xfrm>
            <a:off x="1519965" y="804375"/>
            <a:ext cx="9152069" cy="84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/>
              <a:t>Compute the migration map: </a:t>
            </a:r>
          </a:p>
          <a:p>
            <a:pPr algn="ctr">
              <a:lnSpc>
                <a:spcPct val="130000"/>
              </a:lnSpc>
            </a:pPr>
            <a:r>
              <a:rPr lang="en-US" sz="2000" dirty="0"/>
              <a:t>For each laser position, </a:t>
            </a:r>
            <a:r>
              <a:rPr lang="x-none" sz="2000"/>
              <a:t>co</a:t>
            </a:r>
            <a:r>
              <a:rPr lang="en-US" sz="2000" dirty="0" err="1"/>
              <a:t>nnect</a:t>
            </a:r>
            <a:r>
              <a:rPr lang="x-none" sz="2000"/>
              <a:t> </a:t>
            </a:r>
            <a:r>
              <a:rPr lang="x-none" sz="2000" dirty="0"/>
              <a:t>the true and </a:t>
            </a:r>
            <a:r>
              <a:rPr lang="x-none" sz="2000"/>
              <a:t>reconstructed positions</a:t>
            </a:r>
            <a:r>
              <a:rPr lang="en-US" sz="2000" dirty="0"/>
              <a:t>.</a:t>
            </a:r>
            <a:r>
              <a:rPr lang="x-none" sz="2000"/>
              <a:t> 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88753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0687-C935-7B05-56A1-CD4B5B82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803B9-0B00-0A92-6C92-56345307F6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838782E-9AE3-9C98-5163-93B5655F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RSD2 spatial resolution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2F342-F408-B9D8-FBEE-007880A946A7}"/>
              </a:ext>
            </a:extLst>
          </p:cNvPr>
          <p:cNvSpPr txBox="1"/>
          <p:nvPr/>
        </p:nvSpPr>
        <p:spPr>
          <a:xfrm>
            <a:off x="437787" y="1803902"/>
            <a:ext cx="4782388" cy="341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RSDs at gain = 30 achieve a spatial resolution of about 2-3% of the pitch size:</a:t>
            </a:r>
          </a:p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RSD: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1300 x 1300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40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450 x 450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15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  <a:endParaRPr lang="en-IT" b="1" baseline="30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b="1" baseline="30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b="1" baseline="30000" dirty="0"/>
          </a:p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Traditional standard pixel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1300 x 1300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920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450 x 450 mm</a:t>
            </a:r>
            <a:r>
              <a:rPr lang="en-IT" b="1" baseline="30000" dirty="0"/>
              <a:t>2</a:t>
            </a:r>
            <a:r>
              <a:rPr lang="en-IT" b="1" dirty="0"/>
              <a:t>: </a:t>
            </a:r>
            <a:r>
              <a:rPr lang="en-IT" b="1" dirty="0">
                <a:latin typeface="Symbol" pitchFamily="2" charset="2"/>
              </a:rPr>
              <a:t>s</a:t>
            </a:r>
            <a:r>
              <a:rPr lang="en-IT" b="1" baseline="-25000" dirty="0">
                <a:latin typeface="+mj-lt"/>
              </a:rPr>
              <a:t>x</a:t>
            </a:r>
            <a:r>
              <a:rPr lang="en-IT" b="1" dirty="0"/>
              <a:t> ~ 320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 </a:t>
            </a:r>
            <a:endParaRPr lang="en-IT" b="1" baseline="30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A2E051-9EFC-4B90-6EB2-717014A10752}"/>
              </a:ext>
            </a:extLst>
          </p:cNvPr>
          <p:cNvGrpSpPr/>
          <p:nvPr/>
        </p:nvGrpSpPr>
        <p:grpSpPr>
          <a:xfrm>
            <a:off x="4823729" y="1153531"/>
            <a:ext cx="7270959" cy="5235694"/>
            <a:chOff x="1016000" y="250256"/>
            <a:chExt cx="10607040" cy="66077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7E9E49-1672-9763-24E0-0D5AFD66C6F9}"/>
                </a:ext>
              </a:extLst>
            </p:cNvPr>
            <p:cNvGrpSpPr/>
            <p:nvPr/>
          </p:nvGrpSpPr>
          <p:grpSpPr>
            <a:xfrm>
              <a:off x="1016000" y="250256"/>
              <a:ext cx="10607040" cy="6607744"/>
              <a:chOff x="0" y="-532533"/>
              <a:chExt cx="19767257" cy="19241235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CE5E0A50-08C3-CB24-B568-A3F96377192A}"/>
                  </a:ext>
                </a:extLst>
              </p:cNvPr>
              <p:cNvGraphicFramePr/>
              <p:nvPr/>
            </p:nvGraphicFramePr>
            <p:xfrm>
              <a:off x="0" y="9783954"/>
              <a:ext cx="19767257" cy="89247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0A365EF7-D3C8-839B-EA95-ADBBE3E9A99D}"/>
                  </a:ext>
                </a:extLst>
              </p:cNvPr>
              <p:cNvGraphicFramePr/>
              <p:nvPr/>
            </p:nvGraphicFramePr>
            <p:xfrm>
              <a:off x="582785" y="-532533"/>
              <a:ext cx="18753477" cy="103952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A20CD2-7B15-B8F3-20B2-A1BD9DA2B95E}"/>
                </a:ext>
              </a:extLst>
            </p:cNvPr>
            <p:cNvCxnSpPr/>
            <p:nvPr/>
          </p:nvCxnSpPr>
          <p:spPr>
            <a:xfrm>
              <a:off x="5567680" y="926010"/>
              <a:ext cx="0" cy="2174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5911C8-4A95-8A4A-B508-B93D2CCBB278}"/>
              </a:ext>
            </a:extLst>
          </p:cNvPr>
          <p:cNvSpPr txBox="1"/>
          <p:nvPr/>
        </p:nvSpPr>
        <p:spPr>
          <a:xfrm>
            <a:off x="7996445" y="1688970"/>
            <a:ext cx="981359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 dirty="0"/>
              <a:t>g</a:t>
            </a:r>
            <a:r>
              <a:rPr lang="en-IT" sz="1400" b="1" dirty="0"/>
              <a:t>ain = 30</a:t>
            </a:r>
          </a:p>
        </p:txBody>
      </p:sp>
    </p:spTree>
    <p:extLst>
      <p:ext uri="{BB962C8B-B14F-4D97-AF65-F5344CB8AC3E}">
        <p14:creationId xmlns:p14="http://schemas.microsoft.com/office/powerpoint/2010/main" val="137763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D51858-0229-B7BD-E934-E8D2966B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9E852-772B-F0F1-EA54-F5144F283C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7EA798-EFA8-76FB-20EA-3AB88443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RSD2 temporal resolution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0C002E-3139-AA7E-B86D-5C7CAC55D17D}"/>
              </a:ext>
            </a:extLst>
          </p:cNvPr>
          <p:cNvGrpSpPr/>
          <p:nvPr/>
        </p:nvGrpSpPr>
        <p:grpSpPr>
          <a:xfrm>
            <a:off x="1612964" y="2176040"/>
            <a:ext cx="9218784" cy="4178660"/>
            <a:chOff x="-304800" y="330201"/>
            <a:chExt cx="14523848" cy="7041078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BE7CEE2E-F575-732B-B2E3-7935D149C77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304800" y="330201"/>
            <a:ext cx="14523848" cy="7041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20C4BD-F5AD-6548-2576-05E44118C10C}"/>
                </a:ext>
              </a:extLst>
            </p:cNvPr>
            <p:cNvCxnSpPr/>
            <p:nvPr/>
          </p:nvCxnSpPr>
          <p:spPr>
            <a:xfrm>
              <a:off x="4881880" y="4012110"/>
              <a:ext cx="0" cy="2174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192C81-3CAE-96A9-F653-B40E6A3EEAEB}"/>
              </a:ext>
            </a:extLst>
          </p:cNvPr>
          <p:cNvSpPr txBox="1"/>
          <p:nvPr/>
        </p:nvSpPr>
        <p:spPr>
          <a:xfrm>
            <a:off x="4967561" y="4346393"/>
            <a:ext cx="981359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 dirty="0"/>
              <a:t>g</a:t>
            </a:r>
            <a:r>
              <a:rPr lang="en-IT" sz="1400" b="1" dirty="0"/>
              <a:t>ain = 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A5871-67BC-86E2-E806-C2B3F255E1D3}"/>
              </a:ext>
            </a:extLst>
          </p:cNvPr>
          <p:cNvSpPr txBox="1"/>
          <p:nvPr/>
        </p:nvSpPr>
        <p:spPr>
          <a:xfrm>
            <a:off x="1550532" y="955827"/>
            <a:ext cx="9343649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The resolution </a:t>
            </a:r>
            <a:r>
              <a:rPr lang="en-IT" dirty="0"/>
              <a:t>depends mostly upon the signal size and </a:t>
            </a:r>
            <a:r>
              <a:rPr lang="en-IT" b="1" dirty="0"/>
              <a:t>weakly on the pixel size</a:t>
            </a:r>
          </a:p>
          <a:p>
            <a:pPr>
              <a:lnSpc>
                <a:spcPct val="130000"/>
              </a:lnSpc>
            </a:pPr>
            <a:r>
              <a:rPr lang="en-IT" dirty="0"/>
              <a:t>RSDs at gain = 30 achieve a temporal jitter of about 20 ps</a:t>
            </a:r>
          </a:p>
        </p:txBody>
      </p:sp>
    </p:spTree>
    <p:extLst>
      <p:ext uri="{BB962C8B-B14F-4D97-AF65-F5344CB8AC3E}">
        <p14:creationId xmlns:p14="http://schemas.microsoft.com/office/powerpoint/2010/main" val="178789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BD95C-A765-748A-8BD5-59C503E5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0FF9D-F118-5020-8F18-CAD69FD3EC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FEAFCF-F297-447E-5362-E4A00D6D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RSD2 performance summary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FD3762EE-87D6-FACE-54A6-336A2F74F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16" y="1165437"/>
            <a:ext cx="8608545" cy="503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8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66250-1509-4C98-8343-16FC5E02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8CCA4-F16E-4A79-662D-A9AB129F6F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56E69-0C07-9429-E753-F4F72316A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Final goal of RSD R&amp;D: a completely new tracker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8B798-A402-44EF-7BEC-180148033B26}"/>
              </a:ext>
            </a:extLst>
          </p:cNvPr>
          <p:cNvSpPr txBox="1"/>
          <p:nvPr/>
        </p:nvSpPr>
        <p:spPr>
          <a:xfrm>
            <a:off x="871480" y="4503455"/>
            <a:ext cx="9919703" cy="2214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The design of a tracker based on RSD is truly innovative</a:t>
            </a:r>
            <a:r>
              <a:rPr lang="en-IT" dirty="0"/>
              <a:t>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It delivers ~ 20 -30 ps temporal resolution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IT" dirty="0"/>
              <a:t>or the same spatial resolution, the number of pixel is reduced by 50-100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 electronic circuitry can be easily accomodated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IT" dirty="0"/>
              <a:t>he power consumption is much lower, it might even be air cooled (~ 0.1-0.2 W/cm</a:t>
            </a:r>
            <a:r>
              <a:rPr lang="en-IT" baseline="30000" dirty="0"/>
              <a:t>2</a:t>
            </a:r>
            <a:r>
              <a:rPr lang="en-IT" dirty="0"/>
              <a:t>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 sensors can be really thin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F12A2C-CDC0-EDA5-F5DF-2E4440AB15C5}"/>
              </a:ext>
            </a:extLst>
          </p:cNvPr>
          <p:cNvGrpSpPr/>
          <p:nvPr/>
        </p:nvGrpSpPr>
        <p:grpSpPr>
          <a:xfrm>
            <a:off x="906649" y="1095793"/>
            <a:ext cx="10341725" cy="3326837"/>
            <a:chOff x="934657" y="1847190"/>
            <a:chExt cx="10341725" cy="33268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307F29-FE72-9BDD-F393-678E6EE743A0}"/>
                </a:ext>
              </a:extLst>
            </p:cNvPr>
            <p:cNvSpPr txBox="1"/>
            <p:nvPr/>
          </p:nvSpPr>
          <p:spPr>
            <a:xfrm>
              <a:off x="1843447" y="4654526"/>
              <a:ext cx="2722220" cy="51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400" b="1" dirty="0"/>
                <a:t>Standard Tracker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3E94CB-AE24-4A2B-C15B-700519AB67B0}"/>
                </a:ext>
              </a:extLst>
            </p:cNvPr>
            <p:cNvSpPr txBox="1"/>
            <p:nvPr/>
          </p:nvSpPr>
          <p:spPr>
            <a:xfrm>
              <a:off x="6717781" y="4632589"/>
              <a:ext cx="3926075" cy="51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400" b="1" dirty="0"/>
                <a:t>LGAD-RSD-based tracker</a:t>
              </a: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58234A29-894C-477E-728C-3605929004A2}"/>
                </a:ext>
              </a:extLst>
            </p:cNvPr>
            <p:cNvSpPr/>
            <p:nvPr/>
          </p:nvSpPr>
          <p:spPr>
            <a:xfrm>
              <a:off x="6549722" y="2626137"/>
              <a:ext cx="4537370" cy="1741991"/>
            </a:xfrm>
            <a:prstGeom prst="cube">
              <a:avLst>
                <a:gd name="adj" fmla="val 7757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1DB44601-A46F-3623-015C-F221B7AF9AB9}"/>
                </a:ext>
              </a:extLst>
            </p:cNvPr>
            <p:cNvSpPr/>
            <p:nvPr/>
          </p:nvSpPr>
          <p:spPr>
            <a:xfrm>
              <a:off x="6586109" y="2368261"/>
              <a:ext cx="4448423" cy="1464439"/>
            </a:xfrm>
            <a:prstGeom prst="cube">
              <a:avLst>
                <a:gd name="adj" fmla="val 88052"/>
              </a:avLst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D9846D-3098-6482-7CB9-875A24C1750C}"/>
                </a:ext>
              </a:extLst>
            </p:cNvPr>
            <p:cNvGrpSpPr/>
            <p:nvPr/>
          </p:nvGrpSpPr>
          <p:grpSpPr>
            <a:xfrm flipV="1">
              <a:off x="6586507" y="3662323"/>
              <a:ext cx="3146675" cy="174040"/>
              <a:chOff x="3017806" y="2631464"/>
              <a:chExt cx="4804941" cy="1319204"/>
            </a:xfrm>
          </p:grpSpPr>
          <p:sp>
            <p:nvSpPr>
              <p:cNvPr id="1150" name="Rectangle 1149">
                <a:extLst>
                  <a:ext uri="{FF2B5EF4-FFF2-40B4-BE49-F238E27FC236}">
                    <a16:creationId xmlns:a16="http://schemas.microsoft.com/office/drawing/2014/main" id="{C20F42E2-AE0D-B5FF-902A-F98D0248C8D6}"/>
                  </a:ext>
                </a:extLst>
              </p:cNvPr>
              <p:cNvSpPr/>
              <p:nvPr/>
            </p:nvSpPr>
            <p:spPr>
              <a:xfrm>
                <a:off x="3017806" y="2631464"/>
                <a:ext cx="4804941" cy="1319204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  <a:effectLst>
                <a:innerShdw>
                  <a:srgbClr val="FFFFFF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151" name="Rectangle 1150">
                <a:extLst>
                  <a:ext uri="{FF2B5EF4-FFF2-40B4-BE49-F238E27FC236}">
                    <a16:creationId xmlns:a16="http://schemas.microsoft.com/office/drawing/2014/main" id="{D415738A-E67B-1436-08E8-FA105D44EA28}"/>
                  </a:ext>
                </a:extLst>
              </p:cNvPr>
              <p:cNvSpPr/>
              <p:nvPr/>
            </p:nvSpPr>
            <p:spPr>
              <a:xfrm>
                <a:off x="3533927" y="2644903"/>
                <a:ext cx="568864" cy="55875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7F885FBD-4F6F-0E2D-CE1C-F11BED35E2EB}"/>
                  </a:ext>
                </a:extLst>
              </p:cNvPr>
              <p:cNvSpPr/>
              <p:nvPr/>
            </p:nvSpPr>
            <p:spPr>
              <a:xfrm>
                <a:off x="6570071" y="2633052"/>
                <a:ext cx="568864" cy="55875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4D6B02-ACF2-9861-FFF5-CD03EA4F3E11}"/>
                </a:ext>
              </a:extLst>
            </p:cNvPr>
            <p:cNvSpPr/>
            <p:nvPr/>
          </p:nvSpPr>
          <p:spPr>
            <a:xfrm>
              <a:off x="6547565" y="3962436"/>
              <a:ext cx="3161802" cy="420156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  <a:effectLst>
              <a:innerShdw>
                <a:srgbClr val="FFFFFF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CC1EB8-A61F-BF44-DAED-3CFE5F99A323}"/>
                </a:ext>
              </a:extLst>
            </p:cNvPr>
            <p:cNvSpPr/>
            <p:nvPr/>
          </p:nvSpPr>
          <p:spPr>
            <a:xfrm>
              <a:off x="6920460" y="3928545"/>
              <a:ext cx="362322" cy="235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47720B-20B4-81BC-7B22-E8922BF73EA9}"/>
                </a:ext>
              </a:extLst>
            </p:cNvPr>
            <p:cNvSpPr/>
            <p:nvPr/>
          </p:nvSpPr>
          <p:spPr>
            <a:xfrm>
              <a:off x="8854252" y="3923979"/>
              <a:ext cx="362322" cy="235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8" name="Freeform 345">
              <a:extLst>
                <a:ext uri="{FF2B5EF4-FFF2-40B4-BE49-F238E27FC236}">
                  <a16:creationId xmlns:a16="http://schemas.microsoft.com/office/drawing/2014/main" id="{14EEA974-B29B-21ED-82F8-E32F63091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047" y="3989899"/>
              <a:ext cx="187078" cy="471572"/>
            </a:xfrm>
            <a:custGeom>
              <a:avLst/>
              <a:gdLst>
                <a:gd name="T0" fmla="*/ 115 w 230"/>
                <a:gd name="T1" fmla="*/ 0 h 576"/>
                <a:gd name="T2" fmla="*/ 0 w 230"/>
                <a:gd name="T3" fmla="*/ 230 h 576"/>
                <a:gd name="T4" fmla="*/ 115 w 230"/>
                <a:gd name="T5" fmla="*/ 576 h 576"/>
                <a:gd name="T6" fmla="*/ 230 w 230"/>
                <a:gd name="T7" fmla="*/ 230 h 576"/>
                <a:gd name="T8" fmla="*/ 115 w 230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576">
                  <a:moveTo>
                    <a:pt x="115" y="0"/>
                  </a:moveTo>
                  <a:lnTo>
                    <a:pt x="0" y="230"/>
                  </a:lnTo>
                  <a:lnTo>
                    <a:pt x="115" y="576"/>
                  </a:lnTo>
                  <a:lnTo>
                    <a:pt x="230" y="230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BCB9C5-0308-FB14-CDED-9AD53A599ADE}"/>
                </a:ext>
              </a:extLst>
            </p:cNvPr>
            <p:cNvGrpSpPr/>
            <p:nvPr/>
          </p:nvGrpSpPr>
          <p:grpSpPr>
            <a:xfrm>
              <a:off x="6592510" y="3975638"/>
              <a:ext cx="2926006" cy="40341"/>
              <a:chOff x="1735494" y="2140433"/>
              <a:chExt cx="5372457" cy="190234"/>
            </a:xfrm>
          </p:grpSpPr>
          <p:sp>
            <p:nvSpPr>
              <p:cNvPr id="1144" name="Freeform 366">
                <a:extLst>
                  <a:ext uri="{FF2B5EF4-FFF2-40B4-BE49-F238E27FC236}">
                    <a16:creationId xmlns:a16="http://schemas.microsoft.com/office/drawing/2014/main" id="{2CE2A138-78FB-FF3A-E8C2-B18000B586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01413" y="1774514"/>
                <a:ext cx="182562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5" name="Freeform 366">
                <a:extLst>
                  <a:ext uri="{FF2B5EF4-FFF2-40B4-BE49-F238E27FC236}">
                    <a16:creationId xmlns:a16="http://schemas.microsoft.com/office/drawing/2014/main" id="{097FAFA2-B82B-2585-2941-B51943552C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007991" y="1776100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6" name="Freeform 366">
                <a:extLst>
                  <a:ext uri="{FF2B5EF4-FFF2-40B4-BE49-F238E27FC236}">
                    <a16:creationId xmlns:a16="http://schemas.microsoft.com/office/drawing/2014/main" id="{7B92500E-CC4B-F59E-DCF7-A5DF921CD18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914570" y="1777687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7" name="Freeform 366">
                <a:extLst>
                  <a:ext uri="{FF2B5EF4-FFF2-40B4-BE49-F238E27FC236}">
                    <a16:creationId xmlns:a16="http://schemas.microsoft.com/office/drawing/2014/main" id="{F1915342-550A-E3CC-3FB1-8574E7E704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796204" y="1779187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8" name="Freeform 366">
                <a:extLst>
                  <a:ext uri="{FF2B5EF4-FFF2-40B4-BE49-F238E27FC236}">
                    <a16:creationId xmlns:a16="http://schemas.microsoft.com/office/drawing/2014/main" id="{1F9F4AEC-110B-6C03-6E6D-49572C079A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677838" y="1780688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49" name="Freeform 366">
                <a:extLst>
                  <a:ext uri="{FF2B5EF4-FFF2-40B4-BE49-F238E27FC236}">
                    <a16:creationId xmlns:a16="http://schemas.microsoft.com/office/drawing/2014/main" id="{C8EE65A2-5764-9A90-BBB6-625D1CB0E6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6559471" y="1782187"/>
                <a:ext cx="182560" cy="914400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 b="1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800E88-1D3F-4C04-86A5-F2A6C1B4C4AA}"/>
                </a:ext>
              </a:extLst>
            </p:cNvPr>
            <p:cNvSpPr/>
            <p:nvPr/>
          </p:nvSpPr>
          <p:spPr>
            <a:xfrm>
              <a:off x="6547566" y="4331349"/>
              <a:ext cx="3176472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21" name="Chord 20">
              <a:extLst>
                <a:ext uri="{FF2B5EF4-FFF2-40B4-BE49-F238E27FC236}">
                  <a16:creationId xmlns:a16="http://schemas.microsoft.com/office/drawing/2014/main" id="{BBFCF07B-968A-B758-7104-382F875203AB}"/>
                </a:ext>
              </a:extLst>
            </p:cNvPr>
            <p:cNvSpPr/>
            <p:nvPr/>
          </p:nvSpPr>
          <p:spPr>
            <a:xfrm rot="5237057">
              <a:off x="7006193" y="3855081"/>
              <a:ext cx="170859" cy="141814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31F03D59-1023-813E-477D-CB57215071DF}"/>
                </a:ext>
              </a:extLst>
            </p:cNvPr>
            <p:cNvSpPr/>
            <p:nvPr/>
          </p:nvSpPr>
          <p:spPr>
            <a:xfrm rot="5237057">
              <a:off x="8940948" y="3850158"/>
              <a:ext cx="170859" cy="141814"/>
            </a:xfrm>
            <a:prstGeom prst="chord">
              <a:avLst>
                <a:gd name="adj1" fmla="val 5610245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F8D220-51C3-C54C-0D4F-2DE407AFA8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4830" y="4136911"/>
              <a:ext cx="525453" cy="150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537E70-D0BE-4FA0-F2BB-CB83B2776685}"/>
                </a:ext>
              </a:extLst>
            </p:cNvPr>
            <p:cNvSpPr txBox="1"/>
            <p:nvPr/>
          </p:nvSpPr>
          <p:spPr>
            <a:xfrm>
              <a:off x="10150492" y="3847579"/>
              <a:ext cx="1109599" cy="252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00" b="1" dirty="0"/>
                <a:t>Resistive implant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9EF2B5-A92E-E730-5525-FC8853AA6699}"/>
                </a:ext>
              </a:extLst>
            </p:cNvPr>
            <p:cNvCxnSpPr>
              <a:cxnSpLocks/>
              <a:stCxn id="24" idx="1"/>
              <a:endCxn id="38" idx="3"/>
            </p:cNvCxnSpPr>
            <p:nvPr/>
          </p:nvCxnSpPr>
          <p:spPr>
            <a:xfrm flipH="1">
              <a:off x="9724036" y="3973832"/>
              <a:ext cx="426456" cy="27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863">
              <a:extLst>
                <a:ext uri="{FF2B5EF4-FFF2-40B4-BE49-F238E27FC236}">
                  <a16:creationId xmlns:a16="http://schemas.microsoft.com/office/drawing/2014/main" id="{B802DA89-9D38-0C40-E14B-9AF2E3985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717" y="3521540"/>
              <a:ext cx="255140" cy="241792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9F4A3A-8A1F-5AD2-1DEB-AB7D777FDEB4}"/>
                </a:ext>
              </a:extLst>
            </p:cNvPr>
            <p:cNvSpPr txBox="1"/>
            <p:nvPr/>
          </p:nvSpPr>
          <p:spPr>
            <a:xfrm>
              <a:off x="10601897" y="3219977"/>
              <a:ext cx="674485" cy="489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50" b="1" dirty="0"/>
                <a:t>~ 50 </a:t>
              </a:r>
              <a:r>
                <a:rPr lang="en-US" sz="1050" b="1" dirty="0">
                  <a:latin typeface="Symbol" pitchFamily="2" charset="2"/>
                </a:rPr>
                <a:t>m</a:t>
              </a:r>
              <a:r>
                <a:rPr lang="en-US" sz="1050" b="1" dirty="0"/>
                <a:t>m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61B91DA-398F-6B41-DE86-C7F0DAAA941A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252" y="3091556"/>
              <a:ext cx="0" cy="4423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283F0EF-5388-5B6A-B3DA-E20FDBF76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82187" y="3640429"/>
              <a:ext cx="221223" cy="992965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1C7E88-AD45-5D0E-3D4D-8B8F5C90CF7A}"/>
                </a:ext>
              </a:extLst>
            </p:cNvPr>
            <p:cNvSpPr txBox="1"/>
            <p:nvPr/>
          </p:nvSpPr>
          <p:spPr>
            <a:xfrm>
              <a:off x="7605882" y="3884975"/>
              <a:ext cx="42651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---</a:t>
              </a:r>
            </a:p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 --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4AEC86-7788-ECD7-94DB-E2A4D5E36B57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V="1">
              <a:off x="8165587" y="2355961"/>
              <a:ext cx="1057637" cy="130176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7100DA-122C-1ED4-BAA3-45E8ABC21D6A}"/>
                </a:ext>
              </a:extLst>
            </p:cNvPr>
            <p:cNvCxnSpPr>
              <a:cxnSpLocks/>
            </p:cNvCxnSpPr>
            <p:nvPr/>
          </p:nvCxnSpPr>
          <p:spPr>
            <a:xfrm>
              <a:off x="7148655" y="3133917"/>
              <a:ext cx="3073054" cy="1426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FCB41F-36F2-9B8D-2530-A45E0BB8D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709" y="3166736"/>
              <a:ext cx="0" cy="144585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A5732E-B6E2-65A2-3790-857F8781A846}"/>
                </a:ext>
              </a:extLst>
            </p:cNvPr>
            <p:cNvSpPr/>
            <p:nvPr/>
          </p:nvSpPr>
          <p:spPr>
            <a:xfrm flipV="1">
              <a:off x="8910288" y="3442281"/>
              <a:ext cx="223650" cy="128882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7567B33-13AD-577D-495E-E7345615E744}"/>
                </a:ext>
              </a:extLst>
            </p:cNvPr>
            <p:cNvSpPr/>
            <p:nvPr/>
          </p:nvSpPr>
          <p:spPr>
            <a:xfrm>
              <a:off x="6563644" y="4068211"/>
              <a:ext cx="3169537" cy="4571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A070832-984D-6D9B-5BAB-4E4D1D49F986}"/>
                </a:ext>
              </a:extLst>
            </p:cNvPr>
            <p:cNvSpPr/>
            <p:nvPr/>
          </p:nvSpPr>
          <p:spPr>
            <a:xfrm flipV="1">
              <a:off x="7013738" y="3292845"/>
              <a:ext cx="449029" cy="262170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F9661C-6C7D-41A9-C948-E17B718D8996}"/>
                </a:ext>
              </a:extLst>
            </p:cNvPr>
            <p:cNvGrpSpPr/>
            <p:nvPr/>
          </p:nvGrpSpPr>
          <p:grpSpPr>
            <a:xfrm>
              <a:off x="6654502" y="3976582"/>
              <a:ext cx="2947371" cy="43478"/>
              <a:chOff x="4242745" y="3383672"/>
              <a:chExt cx="4627513" cy="75672"/>
            </a:xfrm>
          </p:grpSpPr>
          <p:grpSp>
            <p:nvGrpSpPr>
              <p:cNvPr id="1106" name="Group 1105">
                <a:extLst>
                  <a:ext uri="{FF2B5EF4-FFF2-40B4-BE49-F238E27FC236}">
                    <a16:creationId xmlns:a16="http://schemas.microsoft.com/office/drawing/2014/main" id="{98AB3FE3-37E1-7581-84E4-4A789047904A}"/>
                  </a:ext>
                </a:extLst>
              </p:cNvPr>
              <p:cNvGrpSpPr/>
              <p:nvPr/>
            </p:nvGrpSpPr>
            <p:grpSpPr>
              <a:xfrm>
                <a:off x="6574448" y="3391604"/>
                <a:ext cx="2295810" cy="67740"/>
                <a:chOff x="1735494" y="2138844"/>
                <a:chExt cx="5372458" cy="191824"/>
              </a:xfrm>
            </p:grpSpPr>
            <p:grpSp>
              <p:nvGrpSpPr>
                <p:cNvPr id="1126" name="Group 367">
                  <a:extLst>
                    <a:ext uri="{FF2B5EF4-FFF2-40B4-BE49-F238E27FC236}">
                      <a16:creationId xmlns:a16="http://schemas.microsoft.com/office/drawing/2014/main" id="{F8391345-C950-E4D7-7F7A-BC1699EC56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100619" y="1773719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42" name="Freeform 244">
                    <a:extLst>
                      <a:ext uri="{FF2B5EF4-FFF2-40B4-BE49-F238E27FC236}">
                        <a16:creationId xmlns:a16="http://schemas.microsoft.com/office/drawing/2014/main" id="{5297471D-3225-3589-800C-9AE5EEF1E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43" name="Freeform 366">
                    <a:extLst>
                      <a:ext uri="{FF2B5EF4-FFF2-40B4-BE49-F238E27FC236}">
                        <a16:creationId xmlns:a16="http://schemas.microsoft.com/office/drawing/2014/main" id="{53CC452A-F957-210C-8662-532CD8E6A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27" name="Group 367">
                  <a:extLst>
                    <a:ext uri="{FF2B5EF4-FFF2-40B4-BE49-F238E27FC236}">
                      <a16:creationId xmlns:a16="http://schemas.microsoft.com/office/drawing/2014/main" id="{55617375-07B8-E717-D993-77525F834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007197" y="1775306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40" name="Freeform 244">
                    <a:extLst>
                      <a:ext uri="{FF2B5EF4-FFF2-40B4-BE49-F238E27FC236}">
                        <a16:creationId xmlns:a16="http://schemas.microsoft.com/office/drawing/2014/main" id="{C5F40342-A916-2878-0302-96B24087B3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41" name="Freeform 366">
                    <a:extLst>
                      <a:ext uri="{FF2B5EF4-FFF2-40B4-BE49-F238E27FC236}">
                        <a16:creationId xmlns:a16="http://schemas.microsoft.com/office/drawing/2014/main" id="{C52D66A0-93D8-3A20-D5BE-8424C85AB8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28" name="Group 367">
                  <a:extLst>
                    <a:ext uri="{FF2B5EF4-FFF2-40B4-BE49-F238E27FC236}">
                      <a16:creationId xmlns:a16="http://schemas.microsoft.com/office/drawing/2014/main" id="{E9DCBB03-88EE-B86C-3198-9D38F727B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913775" y="1776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8" name="Freeform 244">
                    <a:extLst>
                      <a:ext uri="{FF2B5EF4-FFF2-40B4-BE49-F238E27FC236}">
                        <a16:creationId xmlns:a16="http://schemas.microsoft.com/office/drawing/2014/main" id="{AD4EC0F8-AEB8-1AAB-6994-69EF570ADB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9" name="Freeform 366">
                    <a:extLst>
                      <a:ext uri="{FF2B5EF4-FFF2-40B4-BE49-F238E27FC236}">
                        <a16:creationId xmlns:a16="http://schemas.microsoft.com/office/drawing/2014/main" id="{A5E6E8EE-7322-B3A5-D719-1233982D1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29" name="Group 367">
                  <a:extLst>
                    <a:ext uri="{FF2B5EF4-FFF2-40B4-BE49-F238E27FC236}">
                      <a16:creationId xmlns:a16="http://schemas.microsoft.com/office/drawing/2014/main" id="{62C93E57-7D22-0BEA-A272-A6EE95DD04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795409" y="1778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6" name="Freeform 244">
                    <a:extLst>
                      <a:ext uri="{FF2B5EF4-FFF2-40B4-BE49-F238E27FC236}">
                        <a16:creationId xmlns:a16="http://schemas.microsoft.com/office/drawing/2014/main" id="{589268BC-383D-7F22-839C-A065B6740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7" name="Freeform 366">
                    <a:extLst>
                      <a:ext uri="{FF2B5EF4-FFF2-40B4-BE49-F238E27FC236}">
                        <a16:creationId xmlns:a16="http://schemas.microsoft.com/office/drawing/2014/main" id="{4F05121A-058F-3C7F-4857-1BC4FC39B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30" name="Group 367">
                  <a:extLst>
                    <a:ext uri="{FF2B5EF4-FFF2-40B4-BE49-F238E27FC236}">
                      <a16:creationId xmlns:a16="http://schemas.microsoft.com/office/drawing/2014/main" id="{091E21C2-2E29-4BA2-85FB-604271FDAB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677043" y="1779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4" name="Freeform 244">
                    <a:extLst>
                      <a:ext uri="{FF2B5EF4-FFF2-40B4-BE49-F238E27FC236}">
                        <a16:creationId xmlns:a16="http://schemas.microsoft.com/office/drawing/2014/main" id="{95F575BF-3ED5-4B91-CDC5-0333C2CD53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5" name="Freeform 366">
                    <a:extLst>
                      <a:ext uri="{FF2B5EF4-FFF2-40B4-BE49-F238E27FC236}">
                        <a16:creationId xmlns:a16="http://schemas.microsoft.com/office/drawing/2014/main" id="{1C71AF79-F74C-667A-179F-44280C47F7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31" name="Group 367">
                  <a:extLst>
                    <a:ext uri="{FF2B5EF4-FFF2-40B4-BE49-F238E27FC236}">
                      <a16:creationId xmlns:a16="http://schemas.microsoft.com/office/drawing/2014/main" id="{2FA68CF2-5BE7-3B9F-D650-306A659815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6558677" y="1781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2" name="Freeform 244">
                    <a:extLst>
                      <a:ext uri="{FF2B5EF4-FFF2-40B4-BE49-F238E27FC236}">
                        <a16:creationId xmlns:a16="http://schemas.microsoft.com/office/drawing/2014/main" id="{59CC638C-7DB9-1E9C-785D-2D05BF662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33" name="Freeform 366">
                    <a:extLst>
                      <a:ext uri="{FF2B5EF4-FFF2-40B4-BE49-F238E27FC236}">
                        <a16:creationId xmlns:a16="http://schemas.microsoft.com/office/drawing/2014/main" id="{360F1CE6-A9FD-548B-CAD9-7809B4895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</p:grpSp>
          <p:grpSp>
            <p:nvGrpSpPr>
              <p:cNvPr id="1107" name="Group 1106">
                <a:extLst>
                  <a:ext uri="{FF2B5EF4-FFF2-40B4-BE49-F238E27FC236}">
                    <a16:creationId xmlns:a16="http://schemas.microsoft.com/office/drawing/2014/main" id="{EC0ABAC4-1F29-FF6E-3EC3-7FB1707D9084}"/>
                  </a:ext>
                </a:extLst>
              </p:cNvPr>
              <p:cNvGrpSpPr/>
              <p:nvPr/>
            </p:nvGrpSpPr>
            <p:grpSpPr>
              <a:xfrm>
                <a:off x="4242745" y="3383672"/>
                <a:ext cx="2295810" cy="67740"/>
                <a:chOff x="1735494" y="2138844"/>
                <a:chExt cx="5372458" cy="191824"/>
              </a:xfrm>
            </p:grpSpPr>
            <p:grpSp>
              <p:nvGrpSpPr>
                <p:cNvPr id="1108" name="Group 367">
                  <a:extLst>
                    <a:ext uri="{FF2B5EF4-FFF2-40B4-BE49-F238E27FC236}">
                      <a16:creationId xmlns:a16="http://schemas.microsoft.com/office/drawing/2014/main" id="{445F9226-C183-C831-AA76-AD0A2E28B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100619" y="1773719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24" name="Freeform 244">
                    <a:extLst>
                      <a:ext uri="{FF2B5EF4-FFF2-40B4-BE49-F238E27FC236}">
                        <a16:creationId xmlns:a16="http://schemas.microsoft.com/office/drawing/2014/main" id="{317541E2-80BB-4E07-B0AC-ECCFDD45D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25" name="Freeform 366">
                    <a:extLst>
                      <a:ext uri="{FF2B5EF4-FFF2-40B4-BE49-F238E27FC236}">
                        <a16:creationId xmlns:a16="http://schemas.microsoft.com/office/drawing/2014/main" id="{024DA562-CDE4-9203-0881-ADB8E8E66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09" name="Group 367">
                  <a:extLst>
                    <a:ext uri="{FF2B5EF4-FFF2-40B4-BE49-F238E27FC236}">
                      <a16:creationId xmlns:a16="http://schemas.microsoft.com/office/drawing/2014/main" id="{39FA374B-FBA5-8D28-22F4-6567DEB146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007197" y="1775306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22" name="Freeform 244">
                    <a:extLst>
                      <a:ext uri="{FF2B5EF4-FFF2-40B4-BE49-F238E27FC236}">
                        <a16:creationId xmlns:a16="http://schemas.microsoft.com/office/drawing/2014/main" id="{4EA7811A-D72B-FABD-8132-0D1EEDD05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23" name="Freeform 366">
                    <a:extLst>
                      <a:ext uri="{FF2B5EF4-FFF2-40B4-BE49-F238E27FC236}">
                        <a16:creationId xmlns:a16="http://schemas.microsoft.com/office/drawing/2014/main" id="{ABA4A218-19B7-23E7-2429-0C20C973D3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0" name="Group 367">
                  <a:extLst>
                    <a:ext uri="{FF2B5EF4-FFF2-40B4-BE49-F238E27FC236}">
                      <a16:creationId xmlns:a16="http://schemas.microsoft.com/office/drawing/2014/main" id="{1ED0402E-5207-9253-AF8B-C100AE209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913775" y="1776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20" name="Freeform 244">
                    <a:extLst>
                      <a:ext uri="{FF2B5EF4-FFF2-40B4-BE49-F238E27FC236}">
                        <a16:creationId xmlns:a16="http://schemas.microsoft.com/office/drawing/2014/main" id="{CC3C82C4-9EB3-DCB5-BA36-390F09FC07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21" name="Freeform 366">
                    <a:extLst>
                      <a:ext uri="{FF2B5EF4-FFF2-40B4-BE49-F238E27FC236}">
                        <a16:creationId xmlns:a16="http://schemas.microsoft.com/office/drawing/2014/main" id="{9CBC0299-B614-D8C1-4A2C-27A550AEA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1" name="Group 367">
                  <a:extLst>
                    <a:ext uri="{FF2B5EF4-FFF2-40B4-BE49-F238E27FC236}">
                      <a16:creationId xmlns:a16="http://schemas.microsoft.com/office/drawing/2014/main" id="{29C5D7AD-DA0C-F8E8-3158-9CF5C4EFEF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795409" y="1778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8" name="Freeform 244">
                    <a:extLst>
                      <a:ext uri="{FF2B5EF4-FFF2-40B4-BE49-F238E27FC236}">
                        <a16:creationId xmlns:a16="http://schemas.microsoft.com/office/drawing/2014/main" id="{571604B8-5538-BEC9-605D-9C2E8B7390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19" name="Freeform 366">
                    <a:extLst>
                      <a:ext uri="{FF2B5EF4-FFF2-40B4-BE49-F238E27FC236}">
                        <a16:creationId xmlns:a16="http://schemas.microsoft.com/office/drawing/2014/main" id="{AB347F51-46AC-F1AA-DBEE-579DFFB49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2" name="Group 367">
                  <a:extLst>
                    <a:ext uri="{FF2B5EF4-FFF2-40B4-BE49-F238E27FC236}">
                      <a16:creationId xmlns:a16="http://schemas.microsoft.com/office/drawing/2014/main" id="{027F2A92-F390-F72F-D151-1541E0973F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677043" y="1779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6" name="Freeform 244">
                    <a:extLst>
                      <a:ext uri="{FF2B5EF4-FFF2-40B4-BE49-F238E27FC236}">
                        <a16:creationId xmlns:a16="http://schemas.microsoft.com/office/drawing/2014/main" id="{31F0A5CC-82C9-AD3D-2CCF-19D991E8D4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17" name="Freeform 366">
                    <a:extLst>
                      <a:ext uri="{FF2B5EF4-FFF2-40B4-BE49-F238E27FC236}">
                        <a16:creationId xmlns:a16="http://schemas.microsoft.com/office/drawing/2014/main" id="{B1D70B11-E0FD-B5F7-638D-722F78910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  <p:grpSp>
              <p:nvGrpSpPr>
                <p:cNvPr id="1113" name="Group 367">
                  <a:extLst>
                    <a:ext uri="{FF2B5EF4-FFF2-40B4-BE49-F238E27FC236}">
                      <a16:creationId xmlns:a16="http://schemas.microsoft.com/office/drawing/2014/main" id="{453267BD-5DE1-0355-13B7-1353ED8CDC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6558677" y="1781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4" name="Freeform 244">
                    <a:extLst>
                      <a:ext uri="{FF2B5EF4-FFF2-40B4-BE49-F238E27FC236}">
                        <a16:creationId xmlns:a16="http://schemas.microsoft.com/office/drawing/2014/main" id="{1E6CCB9F-A6E0-D86D-737C-DE3858518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  <p:sp>
                <p:nvSpPr>
                  <p:cNvPr id="1115" name="Freeform 366">
                    <a:extLst>
                      <a:ext uri="{FF2B5EF4-FFF2-40B4-BE49-F238E27FC236}">
                        <a16:creationId xmlns:a16="http://schemas.microsoft.com/office/drawing/2014/main" id="{72EAA7C4-2078-9430-183A-DCFC850A9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900" b="1"/>
                  </a:p>
                </p:txBody>
              </p:sp>
            </p:grp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B3578D-7E53-CD11-FCFA-9EE14C433014}"/>
                </a:ext>
              </a:extLst>
            </p:cNvPr>
            <p:cNvSpPr/>
            <p:nvPr/>
          </p:nvSpPr>
          <p:spPr>
            <a:xfrm>
              <a:off x="6563075" y="3968600"/>
              <a:ext cx="3160961" cy="65043"/>
            </a:xfrm>
            <a:prstGeom prst="rect">
              <a:avLst/>
            </a:prstGeom>
            <a:solidFill>
              <a:srgbClr val="3366FF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844B0280-6B6B-E1EF-404A-DAF85F002D5A}"/>
                </a:ext>
              </a:extLst>
            </p:cNvPr>
            <p:cNvSpPr/>
            <p:nvPr/>
          </p:nvSpPr>
          <p:spPr>
            <a:xfrm>
              <a:off x="7894374" y="3876395"/>
              <a:ext cx="849859" cy="5580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20BC9371-7CB2-177D-CF90-63F8057ABB10}"/>
                </a:ext>
              </a:extLst>
            </p:cNvPr>
            <p:cNvSpPr/>
            <p:nvPr/>
          </p:nvSpPr>
          <p:spPr>
            <a:xfrm rot="10800000">
              <a:off x="7515069" y="3870841"/>
              <a:ext cx="221223" cy="64849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100" b="1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DA54AD7-0C1C-E926-E12A-AD99F3B05C21}"/>
                </a:ext>
              </a:extLst>
            </p:cNvPr>
            <p:cNvGrpSpPr/>
            <p:nvPr/>
          </p:nvGrpSpPr>
          <p:grpSpPr>
            <a:xfrm>
              <a:off x="7447569" y="3230626"/>
              <a:ext cx="338415" cy="241792"/>
              <a:chOff x="5979067" y="3529033"/>
              <a:chExt cx="531328" cy="420830"/>
            </a:xfrm>
          </p:grpSpPr>
          <p:sp>
            <p:nvSpPr>
              <p:cNvPr id="1104" name="Line 55">
                <a:extLst>
                  <a:ext uri="{FF2B5EF4-FFF2-40B4-BE49-F238E27FC236}">
                    <a16:creationId xmlns:a16="http://schemas.microsoft.com/office/drawing/2014/main" id="{F1693307-38DA-2F40-6E45-5648CF06B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05" name="AutoShape 56">
                <a:extLst>
                  <a:ext uri="{FF2B5EF4-FFF2-40B4-BE49-F238E27FC236}">
                    <a16:creationId xmlns:a16="http://schemas.microsoft.com/office/drawing/2014/main" id="{E56FCA3F-4863-F15D-BAA5-890536150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6C1FF1D-D162-972A-B506-1AE7DD3E0508}"/>
                </a:ext>
              </a:extLst>
            </p:cNvPr>
            <p:cNvGrpSpPr/>
            <p:nvPr/>
          </p:nvGrpSpPr>
          <p:grpSpPr>
            <a:xfrm>
              <a:off x="7889497" y="2473206"/>
              <a:ext cx="338415" cy="241792"/>
              <a:chOff x="5979067" y="3529033"/>
              <a:chExt cx="531328" cy="420830"/>
            </a:xfrm>
          </p:grpSpPr>
          <p:sp>
            <p:nvSpPr>
              <p:cNvPr id="1102" name="Line 55">
                <a:extLst>
                  <a:ext uri="{FF2B5EF4-FFF2-40B4-BE49-F238E27FC236}">
                    <a16:creationId xmlns:a16="http://schemas.microsoft.com/office/drawing/2014/main" id="{F7EA1AB9-EBA1-03BE-998D-67F25103B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03" name="AutoShape 56">
                <a:extLst>
                  <a:ext uri="{FF2B5EF4-FFF2-40B4-BE49-F238E27FC236}">
                    <a16:creationId xmlns:a16="http://schemas.microsoft.com/office/drawing/2014/main" id="{061BCEA0-71D4-C0AB-95CD-9C8B21CFB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8A085A-E49D-2D13-A909-2C27C70689B0}"/>
                </a:ext>
              </a:extLst>
            </p:cNvPr>
            <p:cNvGrpSpPr/>
            <p:nvPr/>
          </p:nvGrpSpPr>
          <p:grpSpPr>
            <a:xfrm>
              <a:off x="9385623" y="2475735"/>
              <a:ext cx="338415" cy="241792"/>
              <a:chOff x="5979067" y="3529033"/>
              <a:chExt cx="531328" cy="420830"/>
            </a:xfrm>
          </p:grpSpPr>
          <p:sp>
            <p:nvSpPr>
              <p:cNvPr id="1100" name="Line 55">
                <a:extLst>
                  <a:ext uri="{FF2B5EF4-FFF2-40B4-BE49-F238E27FC236}">
                    <a16:creationId xmlns:a16="http://schemas.microsoft.com/office/drawing/2014/main" id="{89C233E8-D36D-8C7D-FD81-B6412FAA5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101" name="AutoShape 56">
                <a:extLst>
                  <a:ext uri="{FF2B5EF4-FFF2-40B4-BE49-F238E27FC236}">
                    <a16:creationId xmlns:a16="http://schemas.microsoft.com/office/drawing/2014/main" id="{48BCB6D5-0C3C-8651-B3AC-8919BE49E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74EEA-F3B8-7675-7964-56D9070B9EED}"/>
                </a:ext>
              </a:extLst>
            </p:cNvPr>
            <p:cNvSpPr txBox="1"/>
            <p:nvPr/>
          </p:nvSpPr>
          <p:spPr>
            <a:xfrm>
              <a:off x="7931052" y="2882966"/>
              <a:ext cx="1057870" cy="4324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 b="1" dirty="0"/>
                <a:t>Pixel size </a:t>
              </a:r>
            </a:p>
            <a:p>
              <a:pPr algn="ctr">
                <a:lnSpc>
                  <a:spcPct val="130000"/>
                </a:lnSpc>
              </a:pPr>
              <a:r>
                <a:rPr lang="en-US" sz="900" b="1" dirty="0"/>
                <a:t>~ 250 x 250 </a:t>
              </a:r>
              <a:r>
                <a:rPr lang="en-US" sz="900" b="1" dirty="0">
                  <a:latin typeface="Symbol" pitchFamily="2" charset="2"/>
                </a:rPr>
                <a:t>m</a:t>
              </a:r>
              <a:r>
                <a:rPr lang="en-US" sz="900" b="1" dirty="0"/>
                <a:t>m</a:t>
              </a:r>
              <a:r>
                <a:rPr lang="en-US" sz="900" b="1" baseline="30000" dirty="0"/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7BC7E7F-D0C6-1D51-4F74-AA5FA87AA8EE}"/>
                </a:ext>
              </a:extLst>
            </p:cNvPr>
            <p:cNvSpPr txBox="1"/>
            <p:nvPr/>
          </p:nvSpPr>
          <p:spPr>
            <a:xfrm>
              <a:off x="934657" y="3996304"/>
              <a:ext cx="742511" cy="234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800" b="1" dirty="0"/>
                <a:t>Silicon bulk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5BD7D6-D1B5-A267-43A0-4107227FC7BD}"/>
                </a:ext>
              </a:extLst>
            </p:cNvPr>
            <p:cNvSpPr txBox="1"/>
            <p:nvPr/>
          </p:nvSpPr>
          <p:spPr>
            <a:xfrm>
              <a:off x="938094" y="3304649"/>
              <a:ext cx="630301" cy="234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800" b="1" dirty="0"/>
                <a:t>Contacts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AD9436-4866-A367-F6BF-5FC8FEB05309}"/>
                </a:ext>
              </a:extLst>
            </p:cNvPr>
            <p:cNvSpPr txBox="1"/>
            <p:nvPr/>
          </p:nvSpPr>
          <p:spPr>
            <a:xfrm>
              <a:off x="952866" y="2807752"/>
              <a:ext cx="716863" cy="234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800" b="1" dirty="0"/>
                <a:t>Electronics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BB1D93-54BE-117A-4DF0-15512BA6FDAD}"/>
                </a:ext>
              </a:extLst>
            </p:cNvPr>
            <p:cNvSpPr txBox="1"/>
            <p:nvPr/>
          </p:nvSpPr>
          <p:spPr>
            <a:xfrm>
              <a:off x="5667097" y="3069969"/>
              <a:ext cx="658565" cy="470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b="1" dirty="0"/>
                <a:t>~ 150 </a:t>
              </a:r>
              <a:r>
                <a:rPr lang="en-US" sz="1000" b="1" dirty="0">
                  <a:latin typeface="Symbol" pitchFamily="2" charset="2"/>
                </a:rPr>
                <a:t>m</a:t>
              </a:r>
              <a:r>
                <a:rPr lang="en-US" sz="1000" b="1" dirty="0"/>
                <a:t>m 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7834B4-F7DF-AE76-5E81-B0CAB84A640F}"/>
                </a:ext>
              </a:extLst>
            </p:cNvPr>
            <p:cNvGrpSpPr/>
            <p:nvPr/>
          </p:nvGrpSpPr>
          <p:grpSpPr>
            <a:xfrm>
              <a:off x="9044212" y="3246748"/>
              <a:ext cx="338415" cy="241792"/>
              <a:chOff x="5979067" y="3529033"/>
              <a:chExt cx="531328" cy="420830"/>
            </a:xfrm>
          </p:grpSpPr>
          <p:sp>
            <p:nvSpPr>
              <p:cNvPr id="1098" name="Line 55">
                <a:extLst>
                  <a:ext uri="{FF2B5EF4-FFF2-40B4-BE49-F238E27FC236}">
                    <a16:creationId xmlns:a16="http://schemas.microsoft.com/office/drawing/2014/main" id="{00AEC825-18A5-34AE-3721-30E1ABF84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067" y="374036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900" b="1"/>
              </a:p>
            </p:txBody>
          </p:sp>
          <p:sp>
            <p:nvSpPr>
              <p:cNvPr id="1099" name="AutoShape 56">
                <a:extLst>
                  <a:ext uri="{FF2B5EF4-FFF2-40B4-BE49-F238E27FC236}">
                    <a16:creationId xmlns:a16="http://schemas.microsoft.com/office/drawing/2014/main" id="{9899EE60-6092-90A2-491A-215683BEA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08382" y="362748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900" b="1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D3A937B-74EC-9D94-FEB3-FB2841F3E2AB}"/>
                </a:ext>
              </a:extLst>
            </p:cNvPr>
            <p:cNvGrpSpPr/>
            <p:nvPr/>
          </p:nvGrpSpPr>
          <p:grpSpPr>
            <a:xfrm>
              <a:off x="1724212" y="1847190"/>
              <a:ext cx="4687484" cy="2529878"/>
              <a:chOff x="2254897" y="2812082"/>
              <a:chExt cx="4687484" cy="252987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68E9A95-3C13-9A51-C5B1-015456B15DBF}"/>
                  </a:ext>
                </a:extLst>
              </p:cNvPr>
              <p:cNvGrpSpPr/>
              <p:nvPr/>
            </p:nvGrpSpPr>
            <p:grpSpPr>
              <a:xfrm>
                <a:off x="2880298" y="2812082"/>
                <a:ext cx="2350168" cy="1378862"/>
                <a:chOff x="3664492" y="746516"/>
                <a:chExt cx="6665806" cy="3973522"/>
              </a:xfrm>
            </p:grpSpPr>
            <p:grpSp>
              <p:nvGrpSpPr>
                <p:cNvPr id="836" name="Group 835">
                  <a:extLst>
                    <a:ext uri="{FF2B5EF4-FFF2-40B4-BE49-F238E27FC236}">
                      <a16:creationId xmlns:a16="http://schemas.microsoft.com/office/drawing/2014/main" id="{B33EDAF8-6DC7-A576-75E4-73AF4F7F7D81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1094" name="Rectangle 1093">
                    <a:extLst>
                      <a:ext uri="{FF2B5EF4-FFF2-40B4-BE49-F238E27FC236}">
                        <a16:creationId xmlns:a16="http://schemas.microsoft.com/office/drawing/2014/main" id="{A1DDE85E-701D-B753-0BC3-BCB1FC7865FC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95" name="Rectangle 1094">
                    <a:extLst>
                      <a:ext uri="{FF2B5EF4-FFF2-40B4-BE49-F238E27FC236}">
                        <a16:creationId xmlns:a16="http://schemas.microsoft.com/office/drawing/2014/main" id="{43B1F355-E35B-CF04-1856-9EE2B99AC33E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96" name="Rectangle 1095">
                    <a:extLst>
                      <a:ext uri="{FF2B5EF4-FFF2-40B4-BE49-F238E27FC236}">
                        <a16:creationId xmlns:a16="http://schemas.microsoft.com/office/drawing/2014/main" id="{1BE8BFF3-B981-347A-EDFD-56C318F5B01E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97" name="Rectangle 1096">
                    <a:extLst>
                      <a:ext uri="{FF2B5EF4-FFF2-40B4-BE49-F238E27FC236}">
                        <a16:creationId xmlns:a16="http://schemas.microsoft.com/office/drawing/2014/main" id="{8725064F-3FF7-92F4-D0CD-EFBC06B4889F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837" name="Cube 836">
                  <a:extLst>
                    <a:ext uri="{FF2B5EF4-FFF2-40B4-BE49-F238E27FC236}">
                      <a16:creationId xmlns:a16="http://schemas.microsoft.com/office/drawing/2014/main" id="{0B99B837-E0C8-5A78-EC70-075D47B4DCBB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B81F5008-3644-1775-300B-0B5AE4F96032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1088" name="Freeform 366">
                    <a:extLst>
                      <a:ext uri="{FF2B5EF4-FFF2-40B4-BE49-F238E27FC236}">
                        <a16:creationId xmlns:a16="http://schemas.microsoft.com/office/drawing/2014/main" id="{2F581636-0986-1F9D-306A-7DF48CEFF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89" name="Freeform 366">
                    <a:extLst>
                      <a:ext uri="{FF2B5EF4-FFF2-40B4-BE49-F238E27FC236}">
                        <a16:creationId xmlns:a16="http://schemas.microsoft.com/office/drawing/2014/main" id="{C87648A6-BAA9-7B37-33E9-A6B7C69A8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0" name="Freeform 366">
                    <a:extLst>
                      <a:ext uri="{FF2B5EF4-FFF2-40B4-BE49-F238E27FC236}">
                        <a16:creationId xmlns:a16="http://schemas.microsoft.com/office/drawing/2014/main" id="{50F5A03E-0DC4-EE15-8F96-5DC4157E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1" name="Freeform 366">
                    <a:extLst>
                      <a:ext uri="{FF2B5EF4-FFF2-40B4-BE49-F238E27FC236}">
                        <a16:creationId xmlns:a16="http://schemas.microsoft.com/office/drawing/2014/main" id="{6D34F91A-9FB1-65D7-B461-06BA5D943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2" name="Freeform 366">
                    <a:extLst>
                      <a:ext uri="{FF2B5EF4-FFF2-40B4-BE49-F238E27FC236}">
                        <a16:creationId xmlns:a16="http://schemas.microsoft.com/office/drawing/2014/main" id="{1A26CCFF-E7D4-0C73-F870-E291A7759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093" name="Freeform 366">
                    <a:extLst>
                      <a:ext uri="{FF2B5EF4-FFF2-40B4-BE49-F238E27FC236}">
                        <a16:creationId xmlns:a16="http://schemas.microsoft.com/office/drawing/2014/main" id="{ACCDFBD7-3B2B-C0AD-D734-F0D14E10C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839" name="Freeform 863">
                  <a:extLst>
                    <a:ext uri="{FF2B5EF4-FFF2-40B4-BE49-F238E27FC236}">
                      <a16:creationId xmlns:a16="http://schemas.microsoft.com/office/drawing/2014/main" id="{06EA0431-5EC8-AB5C-6E27-7BC24F597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840" name="Straight Connector 839">
                  <a:extLst>
                    <a:ext uri="{FF2B5EF4-FFF2-40B4-BE49-F238E27FC236}">
                      <a16:creationId xmlns:a16="http://schemas.microsoft.com/office/drawing/2014/main" id="{BD187459-ABC8-9A2F-B868-2087B6555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Straight Connector 840">
                  <a:extLst>
                    <a:ext uri="{FF2B5EF4-FFF2-40B4-BE49-F238E27FC236}">
                      <a16:creationId xmlns:a16="http://schemas.microsoft.com/office/drawing/2014/main" id="{52A2E4E0-E952-9C58-7842-DF5DCEB06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Straight Connector 841">
                  <a:extLst>
                    <a:ext uri="{FF2B5EF4-FFF2-40B4-BE49-F238E27FC236}">
                      <a16:creationId xmlns:a16="http://schemas.microsoft.com/office/drawing/2014/main" id="{19ACBD2F-4616-B404-2984-57533568FD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Straight Connector 842">
                  <a:extLst>
                    <a:ext uri="{FF2B5EF4-FFF2-40B4-BE49-F238E27FC236}">
                      <a16:creationId xmlns:a16="http://schemas.microsoft.com/office/drawing/2014/main" id="{7A04F96F-C10D-24A1-9596-CA8E72EBE8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85205" y="3226136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Connector 843">
                  <a:extLst>
                    <a:ext uri="{FF2B5EF4-FFF2-40B4-BE49-F238E27FC236}">
                      <a16:creationId xmlns:a16="http://schemas.microsoft.com/office/drawing/2014/main" id="{2CF750A3-A446-942C-9649-F36A0AA1E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Straight Connector 844">
                  <a:extLst>
                    <a:ext uri="{FF2B5EF4-FFF2-40B4-BE49-F238E27FC236}">
                      <a16:creationId xmlns:a16="http://schemas.microsoft.com/office/drawing/2014/main" id="{5490B605-2C60-597A-1D2F-8691D46D81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Straight Connector 845">
                  <a:extLst>
                    <a:ext uri="{FF2B5EF4-FFF2-40B4-BE49-F238E27FC236}">
                      <a16:creationId xmlns:a16="http://schemas.microsoft.com/office/drawing/2014/main" id="{1B3412D7-27DA-5478-0588-A2E33767C5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Straight Connector 846">
                  <a:extLst>
                    <a:ext uri="{FF2B5EF4-FFF2-40B4-BE49-F238E27FC236}">
                      <a16:creationId xmlns:a16="http://schemas.microsoft.com/office/drawing/2014/main" id="{9642A9DD-7067-76AF-E085-5E3204C024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>
                  <a:extLst>
                    <a:ext uri="{FF2B5EF4-FFF2-40B4-BE49-F238E27FC236}">
                      <a16:creationId xmlns:a16="http://schemas.microsoft.com/office/drawing/2014/main" id="{89A96D60-FBC1-F25E-DB19-841FFD2ED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>
                  <a:extLst>
                    <a:ext uri="{FF2B5EF4-FFF2-40B4-BE49-F238E27FC236}">
                      <a16:creationId xmlns:a16="http://schemas.microsoft.com/office/drawing/2014/main" id="{08377786-986A-E916-B6C9-0E6F2DFD4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>
                  <a:extLst>
                    <a:ext uri="{FF2B5EF4-FFF2-40B4-BE49-F238E27FC236}">
                      <a16:creationId xmlns:a16="http://schemas.microsoft.com/office/drawing/2014/main" id="{CC70F773-D77D-EEE2-FBB3-3DB742B2BC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>
                  <a:extLst>
                    <a:ext uri="{FF2B5EF4-FFF2-40B4-BE49-F238E27FC236}">
                      <a16:creationId xmlns:a16="http://schemas.microsoft.com/office/drawing/2014/main" id="{ED0DD749-1A36-5169-0823-3D4D5C21C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>
                  <a:extLst>
                    <a:ext uri="{FF2B5EF4-FFF2-40B4-BE49-F238E27FC236}">
                      <a16:creationId xmlns:a16="http://schemas.microsoft.com/office/drawing/2014/main" id="{9879D025-EB0F-C43D-5FF8-60D929B53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Straight Connector 852">
                  <a:extLst>
                    <a:ext uri="{FF2B5EF4-FFF2-40B4-BE49-F238E27FC236}">
                      <a16:creationId xmlns:a16="http://schemas.microsoft.com/office/drawing/2014/main" id="{2A79C2F1-2076-A87E-BB37-8F5B5B09AD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Straight Connector 853">
                  <a:extLst>
                    <a:ext uri="{FF2B5EF4-FFF2-40B4-BE49-F238E27FC236}">
                      <a16:creationId xmlns:a16="http://schemas.microsoft.com/office/drawing/2014/main" id="{994A3F8A-EC8D-1B5A-1B4B-4F1F2DD00C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>
                  <a:extLst>
                    <a:ext uri="{FF2B5EF4-FFF2-40B4-BE49-F238E27FC236}">
                      <a16:creationId xmlns:a16="http://schemas.microsoft.com/office/drawing/2014/main" id="{440921AC-1CE1-3736-4C11-AADE87B7C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>
                  <a:extLst>
                    <a:ext uri="{FF2B5EF4-FFF2-40B4-BE49-F238E27FC236}">
                      <a16:creationId xmlns:a16="http://schemas.microsoft.com/office/drawing/2014/main" id="{13E8F64E-4D65-F1AB-F8D8-0B0EE99A95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>
                  <a:extLst>
                    <a:ext uri="{FF2B5EF4-FFF2-40B4-BE49-F238E27FC236}">
                      <a16:creationId xmlns:a16="http://schemas.microsoft.com/office/drawing/2014/main" id="{D7E2C1C5-7EA3-43C0-713C-9655C90D6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>
                  <a:extLst>
                    <a:ext uri="{FF2B5EF4-FFF2-40B4-BE49-F238E27FC236}">
                      <a16:creationId xmlns:a16="http://schemas.microsoft.com/office/drawing/2014/main" id="{BF386DDC-5C5E-EBF4-44C6-A41F86F0DB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>
                  <a:extLst>
                    <a:ext uri="{FF2B5EF4-FFF2-40B4-BE49-F238E27FC236}">
                      <a16:creationId xmlns:a16="http://schemas.microsoft.com/office/drawing/2014/main" id="{D381E32F-0EC0-C174-4979-30BEF9DE91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>
                  <a:extLst>
                    <a:ext uri="{FF2B5EF4-FFF2-40B4-BE49-F238E27FC236}">
                      <a16:creationId xmlns:a16="http://schemas.microsoft.com/office/drawing/2014/main" id="{CCE3B112-E2CA-3653-95A1-A51F82DE3D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>
                  <a:extLst>
                    <a:ext uri="{FF2B5EF4-FFF2-40B4-BE49-F238E27FC236}">
                      <a16:creationId xmlns:a16="http://schemas.microsoft.com/office/drawing/2014/main" id="{42593508-2C76-EDC4-B358-E90C03F3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Straight Connector 861">
                  <a:extLst>
                    <a:ext uri="{FF2B5EF4-FFF2-40B4-BE49-F238E27FC236}">
                      <a16:creationId xmlns:a16="http://schemas.microsoft.com/office/drawing/2014/main" id="{C3FDA87B-89EC-737F-56AF-BA7351735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>
                  <a:extLst>
                    <a:ext uri="{FF2B5EF4-FFF2-40B4-BE49-F238E27FC236}">
                      <a16:creationId xmlns:a16="http://schemas.microsoft.com/office/drawing/2014/main" id="{587C9D39-4076-5652-C139-968EFF205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>
                  <a:extLst>
                    <a:ext uri="{FF2B5EF4-FFF2-40B4-BE49-F238E27FC236}">
                      <a16:creationId xmlns:a16="http://schemas.microsoft.com/office/drawing/2014/main" id="{506FBAA5-00E5-6538-55C4-7737BF9295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>
                  <a:extLst>
                    <a:ext uri="{FF2B5EF4-FFF2-40B4-BE49-F238E27FC236}">
                      <a16:creationId xmlns:a16="http://schemas.microsoft.com/office/drawing/2014/main" id="{9A487512-0518-4A70-9F98-5059DEDC4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>
                  <a:extLst>
                    <a:ext uri="{FF2B5EF4-FFF2-40B4-BE49-F238E27FC236}">
                      <a16:creationId xmlns:a16="http://schemas.microsoft.com/office/drawing/2014/main" id="{BB560840-719B-15B0-AE57-B7BDFC4D7E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20D10BD0-E0C2-37DF-C47F-FB06E5B1E59F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084" name="Rectangle 1083">
                    <a:extLst>
                      <a:ext uri="{FF2B5EF4-FFF2-40B4-BE49-F238E27FC236}">
                        <a16:creationId xmlns:a16="http://schemas.microsoft.com/office/drawing/2014/main" id="{A65912B3-B34D-0C86-52DC-EC5C61AFF82C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85" name="Rectangle 1084">
                    <a:extLst>
                      <a:ext uri="{FF2B5EF4-FFF2-40B4-BE49-F238E27FC236}">
                        <a16:creationId xmlns:a16="http://schemas.microsoft.com/office/drawing/2014/main" id="{A85AB7EC-AF2A-C3E2-DE52-F808F95446B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86" name="Chord 1085">
                    <a:extLst>
                      <a:ext uri="{FF2B5EF4-FFF2-40B4-BE49-F238E27FC236}">
                        <a16:creationId xmlns:a16="http://schemas.microsoft.com/office/drawing/2014/main" id="{DB258C6B-E9ED-2BC3-2A02-8795479DED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7" name="Rectangle 1086">
                    <a:extLst>
                      <a:ext uri="{FF2B5EF4-FFF2-40B4-BE49-F238E27FC236}">
                        <a16:creationId xmlns:a16="http://schemas.microsoft.com/office/drawing/2014/main" id="{11F671C3-9637-5AB6-AB96-AC65F778FC3F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cxnSp>
              <p:nvCxnSpPr>
                <p:cNvPr id="868" name="Straight Connector 867">
                  <a:extLst>
                    <a:ext uri="{FF2B5EF4-FFF2-40B4-BE49-F238E27FC236}">
                      <a16:creationId xmlns:a16="http://schemas.microsoft.com/office/drawing/2014/main" id="{F5B57616-BDA0-54BE-FCC4-CE61FFF34D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01236" y="2927776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>
                  <a:extLst>
                    <a:ext uri="{FF2B5EF4-FFF2-40B4-BE49-F238E27FC236}">
                      <a16:creationId xmlns:a16="http://schemas.microsoft.com/office/drawing/2014/main" id="{89CBB51C-414A-B411-4838-50EC7DE7FC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17267" y="2629416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>
                  <a:extLst>
                    <a:ext uri="{FF2B5EF4-FFF2-40B4-BE49-F238E27FC236}">
                      <a16:creationId xmlns:a16="http://schemas.microsoft.com/office/drawing/2014/main" id="{0E2EF0E6-3E0F-9EA6-EBE5-94E267EDCF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33298" y="2302181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>
                  <a:extLst>
                    <a:ext uri="{FF2B5EF4-FFF2-40B4-BE49-F238E27FC236}">
                      <a16:creationId xmlns:a16="http://schemas.microsoft.com/office/drawing/2014/main" id="{21EC1CA9-8203-3AD0-51CB-7CAAE27D5E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64315" y="1973183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F0BE2F5C-82A4-6056-02A1-C59E067759A4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0D5A5104-04DA-6FA8-A08A-8F3F1BBD4176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82" name="Line 55">
                      <a:extLst>
                        <a:ext uri="{FF2B5EF4-FFF2-40B4-BE49-F238E27FC236}">
                          <a16:creationId xmlns:a16="http://schemas.microsoft.com/office/drawing/2014/main" id="{DBF43F92-0C5A-6EE2-D29B-9937C8811D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83" name="AutoShape 56">
                      <a:extLst>
                        <a:ext uri="{FF2B5EF4-FFF2-40B4-BE49-F238E27FC236}">
                          <a16:creationId xmlns:a16="http://schemas.microsoft.com/office/drawing/2014/main" id="{4FBF5785-B6DB-0B6A-0C93-BCB7FA6C10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28C4EEDD-6086-5607-6A9B-08B5E60AB7B6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80" name="Line 55">
                      <a:extLst>
                        <a:ext uri="{FF2B5EF4-FFF2-40B4-BE49-F238E27FC236}">
                          <a16:creationId xmlns:a16="http://schemas.microsoft.com/office/drawing/2014/main" id="{4F43FA83-4509-69AF-DE13-B664E7EDB6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81" name="AutoShape 56">
                      <a:extLst>
                        <a:ext uri="{FF2B5EF4-FFF2-40B4-BE49-F238E27FC236}">
                          <a16:creationId xmlns:a16="http://schemas.microsoft.com/office/drawing/2014/main" id="{B6974BE5-FEBA-F583-D57D-014BE14F87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E14F856E-5754-B8E3-D95D-DE72AF41F0A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8" name="Line 55">
                      <a:extLst>
                        <a:ext uri="{FF2B5EF4-FFF2-40B4-BE49-F238E27FC236}">
                          <a16:creationId xmlns:a16="http://schemas.microsoft.com/office/drawing/2014/main" id="{51F93FAD-A7C8-8074-2950-33B02E0AC4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9" name="AutoShape 56">
                      <a:extLst>
                        <a:ext uri="{FF2B5EF4-FFF2-40B4-BE49-F238E27FC236}">
                          <a16:creationId xmlns:a16="http://schemas.microsoft.com/office/drawing/2014/main" id="{9B86841B-94A5-A341-D838-456422AFE4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69" name="Group 1068">
                    <a:extLst>
                      <a:ext uri="{FF2B5EF4-FFF2-40B4-BE49-F238E27FC236}">
                        <a16:creationId xmlns:a16="http://schemas.microsoft.com/office/drawing/2014/main" id="{E098B327-98C2-E1A9-4C74-8EA088518C34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6" name="Line 55">
                      <a:extLst>
                        <a:ext uri="{FF2B5EF4-FFF2-40B4-BE49-F238E27FC236}">
                          <a16:creationId xmlns:a16="http://schemas.microsoft.com/office/drawing/2014/main" id="{69FDAFD2-C585-7B0C-251F-DE05D7B207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7" name="AutoShape 56">
                      <a:extLst>
                        <a:ext uri="{FF2B5EF4-FFF2-40B4-BE49-F238E27FC236}">
                          <a16:creationId xmlns:a16="http://schemas.microsoft.com/office/drawing/2014/main" id="{1945A790-83B3-AD6A-8427-B19B1D67AA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70" name="Group 1069">
                    <a:extLst>
                      <a:ext uri="{FF2B5EF4-FFF2-40B4-BE49-F238E27FC236}">
                        <a16:creationId xmlns:a16="http://schemas.microsoft.com/office/drawing/2014/main" id="{6E55DAF0-727E-3B5B-46DD-EFEA6EC6D7B9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4" name="Line 55">
                      <a:extLst>
                        <a:ext uri="{FF2B5EF4-FFF2-40B4-BE49-F238E27FC236}">
                          <a16:creationId xmlns:a16="http://schemas.microsoft.com/office/drawing/2014/main" id="{DBC55D18-4678-8B17-DA29-0994F0F788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5" name="AutoShape 56">
                      <a:extLst>
                        <a:ext uri="{FF2B5EF4-FFF2-40B4-BE49-F238E27FC236}">
                          <a16:creationId xmlns:a16="http://schemas.microsoft.com/office/drawing/2014/main" id="{B29BC6E0-568B-5AF0-868C-C7B1DE40DB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71" name="Group 1070">
                    <a:extLst>
                      <a:ext uri="{FF2B5EF4-FFF2-40B4-BE49-F238E27FC236}">
                        <a16:creationId xmlns:a16="http://schemas.microsoft.com/office/drawing/2014/main" id="{27D01920-DBE7-9C2B-EBDD-4F26F7E0F21E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72" name="Line 55">
                      <a:extLst>
                        <a:ext uri="{FF2B5EF4-FFF2-40B4-BE49-F238E27FC236}">
                          <a16:creationId xmlns:a16="http://schemas.microsoft.com/office/drawing/2014/main" id="{188EE130-E6D8-68EC-030D-12DB8E98EC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73" name="AutoShape 56">
                      <a:extLst>
                        <a:ext uri="{FF2B5EF4-FFF2-40B4-BE49-F238E27FC236}">
                          <a16:creationId xmlns:a16="http://schemas.microsoft.com/office/drawing/2014/main" id="{C1A58C90-8FCF-3F75-DABA-648F687396C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2B08F532-7DD5-C029-EBF0-EABB27CEE6E9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F5E4FF90-D140-BD9A-F7EC-CB00E5646E3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64" name="Line 55">
                      <a:extLst>
                        <a:ext uri="{FF2B5EF4-FFF2-40B4-BE49-F238E27FC236}">
                          <a16:creationId xmlns:a16="http://schemas.microsoft.com/office/drawing/2014/main" id="{63776D62-7E11-ADBD-36AD-45993F00B8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65" name="AutoShape 56">
                      <a:extLst>
                        <a:ext uri="{FF2B5EF4-FFF2-40B4-BE49-F238E27FC236}">
                          <a16:creationId xmlns:a16="http://schemas.microsoft.com/office/drawing/2014/main" id="{8794D977-0B6A-ADCC-4D11-462ECBF893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CB0A4D5F-EFE5-A1BD-7A62-8EE1C1159ABB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62" name="Line 55">
                      <a:extLst>
                        <a:ext uri="{FF2B5EF4-FFF2-40B4-BE49-F238E27FC236}">
                          <a16:creationId xmlns:a16="http://schemas.microsoft.com/office/drawing/2014/main" id="{550CF800-00F2-C8E3-88A4-94401A6C3C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63" name="AutoShape 56">
                      <a:extLst>
                        <a:ext uri="{FF2B5EF4-FFF2-40B4-BE49-F238E27FC236}">
                          <a16:creationId xmlns:a16="http://schemas.microsoft.com/office/drawing/2014/main" id="{E0BB2B00-C798-635E-B689-2106A8E10D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0" name="Group 1049">
                    <a:extLst>
                      <a:ext uri="{FF2B5EF4-FFF2-40B4-BE49-F238E27FC236}">
                        <a16:creationId xmlns:a16="http://schemas.microsoft.com/office/drawing/2014/main" id="{F79C3EC1-D927-A50A-2965-E2F852B8CF4B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60" name="Line 55">
                      <a:extLst>
                        <a:ext uri="{FF2B5EF4-FFF2-40B4-BE49-F238E27FC236}">
                          <a16:creationId xmlns:a16="http://schemas.microsoft.com/office/drawing/2014/main" id="{721E7204-AE8B-3FF4-E485-648CE62E4D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61" name="AutoShape 56">
                      <a:extLst>
                        <a:ext uri="{FF2B5EF4-FFF2-40B4-BE49-F238E27FC236}">
                          <a16:creationId xmlns:a16="http://schemas.microsoft.com/office/drawing/2014/main" id="{BFFE48F9-202C-9444-F146-EE782E0F54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1" name="Group 1050">
                    <a:extLst>
                      <a:ext uri="{FF2B5EF4-FFF2-40B4-BE49-F238E27FC236}">
                        <a16:creationId xmlns:a16="http://schemas.microsoft.com/office/drawing/2014/main" id="{D06048BD-2F9F-C6C5-059D-AFE509BED5B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58" name="Line 55">
                      <a:extLst>
                        <a:ext uri="{FF2B5EF4-FFF2-40B4-BE49-F238E27FC236}">
                          <a16:creationId xmlns:a16="http://schemas.microsoft.com/office/drawing/2014/main" id="{2FB8FA6E-880C-1534-785D-B77C1322E3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59" name="AutoShape 56">
                      <a:extLst>
                        <a:ext uri="{FF2B5EF4-FFF2-40B4-BE49-F238E27FC236}">
                          <a16:creationId xmlns:a16="http://schemas.microsoft.com/office/drawing/2014/main" id="{F11C919C-9F43-EBC5-2C8E-14293DB94F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2" name="Group 1051">
                    <a:extLst>
                      <a:ext uri="{FF2B5EF4-FFF2-40B4-BE49-F238E27FC236}">
                        <a16:creationId xmlns:a16="http://schemas.microsoft.com/office/drawing/2014/main" id="{E9B76C0A-9A10-55F3-3FFC-EECA994DC9D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56" name="Line 55">
                      <a:extLst>
                        <a:ext uri="{FF2B5EF4-FFF2-40B4-BE49-F238E27FC236}">
                          <a16:creationId xmlns:a16="http://schemas.microsoft.com/office/drawing/2014/main" id="{2CFE51C4-62FE-A80C-44CD-3D095635E7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57" name="AutoShape 56">
                      <a:extLst>
                        <a:ext uri="{FF2B5EF4-FFF2-40B4-BE49-F238E27FC236}">
                          <a16:creationId xmlns:a16="http://schemas.microsoft.com/office/drawing/2014/main" id="{5D56FF91-C47F-A67E-9BDD-B5C007D2DF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53" name="Group 1052">
                    <a:extLst>
                      <a:ext uri="{FF2B5EF4-FFF2-40B4-BE49-F238E27FC236}">
                        <a16:creationId xmlns:a16="http://schemas.microsoft.com/office/drawing/2014/main" id="{7E5F06D3-D2C6-9A73-633C-E7E6F9B6737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54" name="Line 55">
                      <a:extLst>
                        <a:ext uri="{FF2B5EF4-FFF2-40B4-BE49-F238E27FC236}">
                          <a16:creationId xmlns:a16="http://schemas.microsoft.com/office/drawing/2014/main" id="{1895CF52-635C-5804-DD43-196EA84F3F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55" name="AutoShape 56">
                      <a:extLst>
                        <a:ext uri="{FF2B5EF4-FFF2-40B4-BE49-F238E27FC236}">
                          <a16:creationId xmlns:a16="http://schemas.microsoft.com/office/drawing/2014/main" id="{7854E79F-DC51-1370-F578-33F45E667D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44C4F77A-05D6-9E39-A818-F8E92633EB98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30" name="Group 1029">
                    <a:extLst>
                      <a:ext uri="{FF2B5EF4-FFF2-40B4-BE49-F238E27FC236}">
                        <a16:creationId xmlns:a16="http://schemas.microsoft.com/office/drawing/2014/main" id="{1C1B71B5-C7E6-C3FC-7CA2-88DFD8CB98F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6" name="Line 55">
                      <a:extLst>
                        <a:ext uri="{FF2B5EF4-FFF2-40B4-BE49-F238E27FC236}">
                          <a16:creationId xmlns:a16="http://schemas.microsoft.com/office/drawing/2014/main" id="{15B8E57E-32E1-8ECE-4B74-AC60C5E1DA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7" name="AutoShape 56">
                      <a:extLst>
                        <a:ext uri="{FF2B5EF4-FFF2-40B4-BE49-F238E27FC236}">
                          <a16:creationId xmlns:a16="http://schemas.microsoft.com/office/drawing/2014/main" id="{8557B759-23E6-60D0-A1F5-664D2DB261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1C8951FA-F645-FDC3-1035-152DA3CC3846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4" name="Line 55">
                      <a:extLst>
                        <a:ext uri="{FF2B5EF4-FFF2-40B4-BE49-F238E27FC236}">
                          <a16:creationId xmlns:a16="http://schemas.microsoft.com/office/drawing/2014/main" id="{36E15152-78D9-232C-B96D-FBBD4E13D2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5" name="AutoShape 56">
                      <a:extLst>
                        <a:ext uri="{FF2B5EF4-FFF2-40B4-BE49-F238E27FC236}">
                          <a16:creationId xmlns:a16="http://schemas.microsoft.com/office/drawing/2014/main" id="{508061A5-05B2-998B-5FE0-673F871551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BC33D2D8-7C6C-CF86-6052-81D4B1CBF63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2" name="Line 55">
                      <a:extLst>
                        <a:ext uri="{FF2B5EF4-FFF2-40B4-BE49-F238E27FC236}">
                          <a16:creationId xmlns:a16="http://schemas.microsoft.com/office/drawing/2014/main" id="{039A769A-AF89-1933-C709-A2241F68A5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3" name="AutoShape 56">
                      <a:extLst>
                        <a:ext uri="{FF2B5EF4-FFF2-40B4-BE49-F238E27FC236}">
                          <a16:creationId xmlns:a16="http://schemas.microsoft.com/office/drawing/2014/main" id="{83F40D47-6B4B-CBE2-8D45-ED4D872015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3" name="Group 1032">
                    <a:extLst>
                      <a:ext uri="{FF2B5EF4-FFF2-40B4-BE49-F238E27FC236}">
                        <a16:creationId xmlns:a16="http://schemas.microsoft.com/office/drawing/2014/main" id="{C97E1DDB-8987-4CCD-C0D3-37E5D24E431E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40" name="Line 55">
                      <a:extLst>
                        <a:ext uri="{FF2B5EF4-FFF2-40B4-BE49-F238E27FC236}">
                          <a16:creationId xmlns:a16="http://schemas.microsoft.com/office/drawing/2014/main" id="{8C5D605D-5E9F-7291-713C-FC15ED4533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41" name="AutoShape 56">
                      <a:extLst>
                        <a:ext uri="{FF2B5EF4-FFF2-40B4-BE49-F238E27FC236}">
                          <a16:creationId xmlns:a16="http://schemas.microsoft.com/office/drawing/2014/main" id="{13C5B01F-082D-4373-8371-7B7AD62C6F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4" name="Group 1033">
                    <a:extLst>
                      <a:ext uri="{FF2B5EF4-FFF2-40B4-BE49-F238E27FC236}">
                        <a16:creationId xmlns:a16="http://schemas.microsoft.com/office/drawing/2014/main" id="{A2F6AEE3-34B6-E70D-8B00-306C89BA1740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38" name="Line 55">
                      <a:extLst>
                        <a:ext uri="{FF2B5EF4-FFF2-40B4-BE49-F238E27FC236}">
                          <a16:creationId xmlns:a16="http://schemas.microsoft.com/office/drawing/2014/main" id="{013E8DE4-E0CF-31E1-2A14-77F795636D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39" name="AutoShape 56">
                      <a:extLst>
                        <a:ext uri="{FF2B5EF4-FFF2-40B4-BE49-F238E27FC236}">
                          <a16:creationId xmlns:a16="http://schemas.microsoft.com/office/drawing/2014/main" id="{8F88298B-2FF0-EF07-293C-5E6D2083A3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35" name="Group 1034">
                    <a:extLst>
                      <a:ext uri="{FF2B5EF4-FFF2-40B4-BE49-F238E27FC236}">
                        <a16:creationId xmlns:a16="http://schemas.microsoft.com/office/drawing/2014/main" id="{2CA044C0-7288-3B61-0A8E-2CF7E145420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36" name="Line 55">
                      <a:extLst>
                        <a:ext uri="{FF2B5EF4-FFF2-40B4-BE49-F238E27FC236}">
                          <a16:creationId xmlns:a16="http://schemas.microsoft.com/office/drawing/2014/main" id="{6A7CB629-D438-FB06-620F-82B07ABDD1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37" name="AutoShape 56">
                      <a:extLst>
                        <a:ext uri="{FF2B5EF4-FFF2-40B4-BE49-F238E27FC236}">
                          <a16:creationId xmlns:a16="http://schemas.microsoft.com/office/drawing/2014/main" id="{C8B57F73-7FAE-8D5A-3213-C3B523251E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D6897B48-042D-EB6C-46A0-C882A17B451E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012" name="Group 1011">
                    <a:extLst>
                      <a:ext uri="{FF2B5EF4-FFF2-40B4-BE49-F238E27FC236}">
                        <a16:creationId xmlns:a16="http://schemas.microsoft.com/office/drawing/2014/main" id="{17F327E4-6FBE-485C-93E9-76C80E3167EB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8" name="Line 55">
                      <a:extLst>
                        <a:ext uri="{FF2B5EF4-FFF2-40B4-BE49-F238E27FC236}">
                          <a16:creationId xmlns:a16="http://schemas.microsoft.com/office/drawing/2014/main" id="{E0B22663-E996-B532-29F2-FC5636ECA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9" name="AutoShape 56">
                      <a:extLst>
                        <a:ext uri="{FF2B5EF4-FFF2-40B4-BE49-F238E27FC236}">
                          <a16:creationId xmlns:a16="http://schemas.microsoft.com/office/drawing/2014/main" id="{08E08396-D48B-B162-FE92-0E57405255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3" name="Group 1012">
                    <a:extLst>
                      <a:ext uri="{FF2B5EF4-FFF2-40B4-BE49-F238E27FC236}">
                        <a16:creationId xmlns:a16="http://schemas.microsoft.com/office/drawing/2014/main" id="{D6FDDF67-D73D-1992-E773-BD981DFF2EB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6" name="Line 55">
                      <a:extLst>
                        <a:ext uri="{FF2B5EF4-FFF2-40B4-BE49-F238E27FC236}">
                          <a16:creationId xmlns:a16="http://schemas.microsoft.com/office/drawing/2014/main" id="{47CE2EE9-D244-EAC3-3B6C-27D4903520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7" name="AutoShape 56">
                      <a:extLst>
                        <a:ext uri="{FF2B5EF4-FFF2-40B4-BE49-F238E27FC236}">
                          <a16:creationId xmlns:a16="http://schemas.microsoft.com/office/drawing/2014/main" id="{617333E2-333E-F965-5D5F-0FDDDAAEDA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FCE1327A-07DC-23E3-0102-CB28BC6A2DB9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4" name="Line 55">
                      <a:extLst>
                        <a:ext uri="{FF2B5EF4-FFF2-40B4-BE49-F238E27FC236}">
                          <a16:creationId xmlns:a16="http://schemas.microsoft.com/office/drawing/2014/main" id="{90163B93-4B9E-466C-3D25-88904D6CC2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5" name="AutoShape 56">
                      <a:extLst>
                        <a:ext uri="{FF2B5EF4-FFF2-40B4-BE49-F238E27FC236}">
                          <a16:creationId xmlns:a16="http://schemas.microsoft.com/office/drawing/2014/main" id="{584965BF-280A-C046-45EB-4FA9692339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B8220418-C2DA-D851-7ACA-15B68DE9B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2" name="Line 55">
                      <a:extLst>
                        <a:ext uri="{FF2B5EF4-FFF2-40B4-BE49-F238E27FC236}">
                          <a16:creationId xmlns:a16="http://schemas.microsoft.com/office/drawing/2014/main" id="{167A758F-F490-436C-FE6B-7A0736CE2D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3" name="AutoShape 56">
                      <a:extLst>
                        <a:ext uri="{FF2B5EF4-FFF2-40B4-BE49-F238E27FC236}">
                          <a16:creationId xmlns:a16="http://schemas.microsoft.com/office/drawing/2014/main" id="{96235FAF-0E15-09F9-DD63-2DF849322C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6" name="Group 1015">
                    <a:extLst>
                      <a:ext uri="{FF2B5EF4-FFF2-40B4-BE49-F238E27FC236}">
                        <a16:creationId xmlns:a16="http://schemas.microsoft.com/office/drawing/2014/main" id="{F4E4A5C7-0B8A-5CBB-2D4A-F32A3ECBA6C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20" name="Line 55">
                      <a:extLst>
                        <a:ext uri="{FF2B5EF4-FFF2-40B4-BE49-F238E27FC236}">
                          <a16:creationId xmlns:a16="http://schemas.microsoft.com/office/drawing/2014/main" id="{583B7D20-5210-7A0A-7129-8655CA08BE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21" name="AutoShape 56">
                      <a:extLst>
                        <a:ext uri="{FF2B5EF4-FFF2-40B4-BE49-F238E27FC236}">
                          <a16:creationId xmlns:a16="http://schemas.microsoft.com/office/drawing/2014/main" id="{0435D635-2071-072A-8B0D-36D88E9CC7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017" name="Group 1016">
                    <a:extLst>
                      <a:ext uri="{FF2B5EF4-FFF2-40B4-BE49-F238E27FC236}">
                        <a16:creationId xmlns:a16="http://schemas.microsoft.com/office/drawing/2014/main" id="{09355586-0336-BC65-D080-2A9162205478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18" name="Line 55">
                      <a:extLst>
                        <a:ext uri="{FF2B5EF4-FFF2-40B4-BE49-F238E27FC236}">
                          <a16:creationId xmlns:a16="http://schemas.microsoft.com/office/drawing/2014/main" id="{30EA1C40-70CA-9B21-3548-CE22DE6C13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19" name="AutoShape 56">
                      <a:extLst>
                        <a:ext uri="{FF2B5EF4-FFF2-40B4-BE49-F238E27FC236}">
                          <a16:creationId xmlns:a16="http://schemas.microsoft.com/office/drawing/2014/main" id="{E7E1A62F-38BE-7E79-8ACB-F307DDA698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271D22C7-A5F2-CCB1-98B9-451E7E5B9C42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94" name="Group 993">
                    <a:extLst>
                      <a:ext uri="{FF2B5EF4-FFF2-40B4-BE49-F238E27FC236}">
                        <a16:creationId xmlns:a16="http://schemas.microsoft.com/office/drawing/2014/main" id="{6119C130-94B8-A3DF-6FCE-84554151307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10" name="Line 55">
                      <a:extLst>
                        <a:ext uri="{FF2B5EF4-FFF2-40B4-BE49-F238E27FC236}">
                          <a16:creationId xmlns:a16="http://schemas.microsoft.com/office/drawing/2014/main" id="{E75C1847-7F19-44F1-01CC-0AAEBC7591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11" name="AutoShape 56">
                      <a:extLst>
                        <a:ext uri="{FF2B5EF4-FFF2-40B4-BE49-F238E27FC236}">
                          <a16:creationId xmlns:a16="http://schemas.microsoft.com/office/drawing/2014/main" id="{3C0FD580-B2AF-5A94-146A-3C4E7E4FC2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5" name="Group 994">
                    <a:extLst>
                      <a:ext uri="{FF2B5EF4-FFF2-40B4-BE49-F238E27FC236}">
                        <a16:creationId xmlns:a16="http://schemas.microsoft.com/office/drawing/2014/main" id="{64CAD4F3-D34D-3F37-6EB8-561C8D12BCB3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8" name="Line 55">
                      <a:extLst>
                        <a:ext uri="{FF2B5EF4-FFF2-40B4-BE49-F238E27FC236}">
                          <a16:creationId xmlns:a16="http://schemas.microsoft.com/office/drawing/2014/main" id="{32C1E4A0-FC3A-CBAE-243A-E9C92C2D07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9" name="AutoShape 56">
                      <a:extLst>
                        <a:ext uri="{FF2B5EF4-FFF2-40B4-BE49-F238E27FC236}">
                          <a16:creationId xmlns:a16="http://schemas.microsoft.com/office/drawing/2014/main" id="{E651DD2D-0A87-89A2-67C5-FF39E1D420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6" name="Group 995">
                    <a:extLst>
                      <a:ext uri="{FF2B5EF4-FFF2-40B4-BE49-F238E27FC236}">
                        <a16:creationId xmlns:a16="http://schemas.microsoft.com/office/drawing/2014/main" id="{1EB0BACB-84B0-60DB-0DB1-8D80EBC35168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6" name="Line 55">
                      <a:extLst>
                        <a:ext uri="{FF2B5EF4-FFF2-40B4-BE49-F238E27FC236}">
                          <a16:creationId xmlns:a16="http://schemas.microsoft.com/office/drawing/2014/main" id="{DC99CEC4-C488-E7E8-CE17-F7FC00FA1B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7" name="AutoShape 56">
                      <a:extLst>
                        <a:ext uri="{FF2B5EF4-FFF2-40B4-BE49-F238E27FC236}">
                          <a16:creationId xmlns:a16="http://schemas.microsoft.com/office/drawing/2014/main" id="{FA793A41-331F-780C-9465-2F9E19FEBD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D011EDBA-E6D8-0639-B470-38C7D4038CDC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4" name="Line 55">
                      <a:extLst>
                        <a:ext uri="{FF2B5EF4-FFF2-40B4-BE49-F238E27FC236}">
                          <a16:creationId xmlns:a16="http://schemas.microsoft.com/office/drawing/2014/main" id="{A45ECF93-8AD8-6589-AFA7-803039E7C6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5" name="AutoShape 56">
                      <a:extLst>
                        <a:ext uri="{FF2B5EF4-FFF2-40B4-BE49-F238E27FC236}">
                          <a16:creationId xmlns:a16="http://schemas.microsoft.com/office/drawing/2014/main" id="{8AFB196A-7A2C-30AD-58DC-29F5F1A3D6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30900CBE-C1A6-C5DD-42EE-D61A5305108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2" name="Line 55">
                      <a:extLst>
                        <a:ext uri="{FF2B5EF4-FFF2-40B4-BE49-F238E27FC236}">
                          <a16:creationId xmlns:a16="http://schemas.microsoft.com/office/drawing/2014/main" id="{E5AA0C9F-FDBD-9948-AD67-D77E93214D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3" name="AutoShape 56">
                      <a:extLst>
                        <a:ext uri="{FF2B5EF4-FFF2-40B4-BE49-F238E27FC236}">
                          <a16:creationId xmlns:a16="http://schemas.microsoft.com/office/drawing/2014/main" id="{36C4A49C-2069-E857-4A6E-8FF93CA8ED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99" name="Group 998">
                    <a:extLst>
                      <a:ext uri="{FF2B5EF4-FFF2-40B4-BE49-F238E27FC236}">
                        <a16:creationId xmlns:a16="http://schemas.microsoft.com/office/drawing/2014/main" id="{95235A68-37C5-9AD6-70FC-F676A21BD8A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000" name="Line 55">
                      <a:extLst>
                        <a:ext uri="{FF2B5EF4-FFF2-40B4-BE49-F238E27FC236}">
                          <a16:creationId xmlns:a16="http://schemas.microsoft.com/office/drawing/2014/main" id="{72726B94-0557-4532-8789-9E5C2C5D1F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001" name="AutoShape 56">
                      <a:extLst>
                        <a:ext uri="{FF2B5EF4-FFF2-40B4-BE49-F238E27FC236}">
                          <a16:creationId xmlns:a16="http://schemas.microsoft.com/office/drawing/2014/main" id="{762ED114-0060-0233-A5A5-E754066BB0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6385A4F7-D4FC-2E71-7A1B-C9CABD1432EF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E429E12A-A9F4-7FBD-3D27-6296BAC0D498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92" name="Line 55">
                      <a:extLst>
                        <a:ext uri="{FF2B5EF4-FFF2-40B4-BE49-F238E27FC236}">
                          <a16:creationId xmlns:a16="http://schemas.microsoft.com/office/drawing/2014/main" id="{1D820418-8E35-F098-81C7-8355F2E517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93" name="AutoShape 56">
                      <a:extLst>
                        <a:ext uri="{FF2B5EF4-FFF2-40B4-BE49-F238E27FC236}">
                          <a16:creationId xmlns:a16="http://schemas.microsoft.com/office/drawing/2014/main" id="{1EE27F84-F872-1CA4-F812-EC0669FC99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77" name="Group 976">
                    <a:extLst>
                      <a:ext uri="{FF2B5EF4-FFF2-40B4-BE49-F238E27FC236}">
                        <a16:creationId xmlns:a16="http://schemas.microsoft.com/office/drawing/2014/main" id="{B0AB67FC-68D3-73F9-109A-F9828D2F759F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90" name="Line 55">
                      <a:extLst>
                        <a:ext uri="{FF2B5EF4-FFF2-40B4-BE49-F238E27FC236}">
                          <a16:creationId xmlns:a16="http://schemas.microsoft.com/office/drawing/2014/main" id="{2CA25B3E-E1E6-C080-E677-6CD2665636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91" name="AutoShape 56">
                      <a:extLst>
                        <a:ext uri="{FF2B5EF4-FFF2-40B4-BE49-F238E27FC236}">
                          <a16:creationId xmlns:a16="http://schemas.microsoft.com/office/drawing/2014/main" id="{E11234B1-A1E9-D65C-953E-C2FE18E99E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78" name="Group 977">
                    <a:extLst>
                      <a:ext uri="{FF2B5EF4-FFF2-40B4-BE49-F238E27FC236}">
                        <a16:creationId xmlns:a16="http://schemas.microsoft.com/office/drawing/2014/main" id="{21CB272E-9B2B-8ED2-58DC-63C9D87CE55A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8" name="Line 55">
                      <a:extLst>
                        <a:ext uri="{FF2B5EF4-FFF2-40B4-BE49-F238E27FC236}">
                          <a16:creationId xmlns:a16="http://schemas.microsoft.com/office/drawing/2014/main" id="{970C30EC-6568-3787-22F8-5F53DA70CE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9" name="AutoShape 56">
                      <a:extLst>
                        <a:ext uri="{FF2B5EF4-FFF2-40B4-BE49-F238E27FC236}">
                          <a16:creationId xmlns:a16="http://schemas.microsoft.com/office/drawing/2014/main" id="{099056A1-CE15-235E-0DA6-31E7CF9188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79" name="Group 978">
                    <a:extLst>
                      <a:ext uri="{FF2B5EF4-FFF2-40B4-BE49-F238E27FC236}">
                        <a16:creationId xmlns:a16="http://schemas.microsoft.com/office/drawing/2014/main" id="{BC7B7B80-C0FB-8A77-7801-ED9521196C3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6" name="Line 55">
                      <a:extLst>
                        <a:ext uri="{FF2B5EF4-FFF2-40B4-BE49-F238E27FC236}">
                          <a16:creationId xmlns:a16="http://schemas.microsoft.com/office/drawing/2014/main" id="{1FE5CF99-F5DF-68A8-ADE1-6F5A46A29D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7" name="AutoShape 56">
                      <a:extLst>
                        <a:ext uri="{FF2B5EF4-FFF2-40B4-BE49-F238E27FC236}">
                          <a16:creationId xmlns:a16="http://schemas.microsoft.com/office/drawing/2014/main" id="{5B5AED68-9D56-50D3-49D6-AD5243AC5E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3A844605-4474-8853-D217-0A78DA6DF139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4" name="Line 55">
                      <a:extLst>
                        <a:ext uri="{FF2B5EF4-FFF2-40B4-BE49-F238E27FC236}">
                          <a16:creationId xmlns:a16="http://schemas.microsoft.com/office/drawing/2014/main" id="{685989D2-61CA-D7E7-B415-A4F84DB66F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5" name="AutoShape 56">
                      <a:extLst>
                        <a:ext uri="{FF2B5EF4-FFF2-40B4-BE49-F238E27FC236}">
                          <a16:creationId xmlns:a16="http://schemas.microsoft.com/office/drawing/2014/main" id="{5D654E37-8BD5-F33B-ABA4-02D11CCF77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225C8FB8-98E6-8922-3108-92CB94E0304E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82" name="Line 55">
                      <a:extLst>
                        <a:ext uri="{FF2B5EF4-FFF2-40B4-BE49-F238E27FC236}">
                          <a16:creationId xmlns:a16="http://schemas.microsoft.com/office/drawing/2014/main" id="{47173A06-8DCA-5028-6FDF-020AB09E15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83" name="AutoShape 56">
                      <a:extLst>
                        <a:ext uri="{FF2B5EF4-FFF2-40B4-BE49-F238E27FC236}">
                          <a16:creationId xmlns:a16="http://schemas.microsoft.com/office/drawing/2014/main" id="{06EE910D-966D-8745-5241-EA3E045927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78" name="Group 877">
                  <a:extLst>
                    <a:ext uri="{FF2B5EF4-FFF2-40B4-BE49-F238E27FC236}">
                      <a16:creationId xmlns:a16="http://schemas.microsoft.com/office/drawing/2014/main" id="{95008CAC-4C48-68D2-9367-461360FD9FD9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74" name="Line 55">
                    <a:extLst>
                      <a:ext uri="{FF2B5EF4-FFF2-40B4-BE49-F238E27FC236}">
                        <a16:creationId xmlns:a16="http://schemas.microsoft.com/office/drawing/2014/main" id="{E5294F69-70B3-3F85-7EB9-417C94FAB3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75" name="AutoShape 56">
                    <a:extLst>
                      <a:ext uri="{FF2B5EF4-FFF2-40B4-BE49-F238E27FC236}">
                        <a16:creationId xmlns:a16="http://schemas.microsoft.com/office/drawing/2014/main" id="{0335C891-779F-3817-2F92-F26121B9A4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79" name="Group 878">
                  <a:extLst>
                    <a:ext uri="{FF2B5EF4-FFF2-40B4-BE49-F238E27FC236}">
                      <a16:creationId xmlns:a16="http://schemas.microsoft.com/office/drawing/2014/main" id="{76EFF3A0-3A38-7F7E-84EC-A688207D4301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72" name="Line 55">
                    <a:extLst>
                      <a:ext uri="{FF2B5EF4-FFF2-40B4-BE49-F238E27FC236}">
                        <a16:creationId xmlns:a16="http://schemas.microsoft.com/office/drawing/2014/main" id="{9F8028BC-6446-A839-C658-07EB86A0C4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73" name="AutoShape 56">
                    <a:extLst>
                      <a:ext uri="{FF2B5EF4-FFF2-40B4-BE49-F238E27FC236}">
                        <a16:creationId xmlns:a16="http://schemas.microsoft.com/office/drawing/2014/main" id="{0AB1D59B-957F-7C91-8849-63C3CA82C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D1D60A75-A464-3C7F-3EE3-8B741DB5CD7F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70" name="Line 55">
                    <a:extLst>
                      <a:ext uri="{FF2B5EF4-FFF2-40B4-BE49-F238E27FC236}">
                        <a16:creationId xmlns:a16="http://schemas.microsoft.com/office/drawing/2014/main" id="{353F9995-12C5-0444-6733-8843BE839C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71" name="AutoShape 56">
                    <a:extLst>
                      <a:ext uri="{FF2B5EF4-FFF2-40B4-BE49-F238E27FC236}">
                        <a16:creationId xmlns:a16="http://schemas.microsoft.com/office/drawing/2014/main" id="{F92081D8-6648-F118-4AAD-2062F0F784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DBECCD37-3116-6DDC-3D69-01CC1D843833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8" name="Line 55">
                    <a:extLst>
                      <a:ext uri="{FF2B5EF4-FFF2-40B4-BE49-F238E27FC236}">
                        <a16:creationId xmlns:a16="http://schemas.microsoft.com/office/drawing/2014/main" id="{A1829D78-D0AF-2287-14F9-15B6C1AAD3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9" name="AutoShape 56">
                    <a:extLst>
                      <a:ext uri="{FF2B5EF4-FFF2-40B4-BE49-F238E27FC236}">
                        <a16:creationId xmlns:a16="http://schemas.microsoft.com/office/drawing/2014/main" id="{E0AD0D49-3E96-9BC1-86EA-5F4D58A5E3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2" name="Group 881">
                  <a:extLst>
                    <a:ext uri="{FF2B5EF4-FFF2-40B4-BE49-F238E27FC236}">
                      <a16:creationId xmlns:a16="http://schemas.microsoft.com/office/drawing/2014/main" id="{B3EC440C-14B3-BB67-4F85-42AFC7930389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966" name="Line 55">
                    <a:extLst>
                      <a:ext uri="{FF2B5EF4-FFF2-40B4-BE49-F238E27FC236}">
                        <a16:creationId xmlns:a16="http://schemas.microsoft.com/office/drawing/2014/main" id="{93605959-30B8-7757-0EFB-E99DBEEC73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967" name="AutoShape 56">
                    <a:extLst>
                      <a:ext uri="{FF2B5EF4-FFF2-40B4-BE49-F238E27FC236}">
                        <a16:creationId xmlns:a16="http://schemas.microsoft.com/office/drawing/2014/main" id="{FA2F77CE-738A-7B8B-56AA-460F7E0042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883" name="Group 882">
                  <a:extLst>
                    <a:ext uri="{FF2B5EF4-FFF2-40B4-BE49-F238E27FC236}">
                      <a16:creationId xmlns:a16="http://schemas.microsoft.com/office/drawing/2014/main" id="{29A11020-4D72-FDC7-0A65-285D965C9987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48" name="Group 947">
                    <a:extLst>
                      <a:ext uri="{FF2B5EF4-FFF2-40B4-BE49-F238E27FC236}">
                        <a16:creationId xmlns:a16="http://schemas.microsoft.com/office/drawing/2014/main" id="{D0AEDE42-65FC-DB35-F105-CACCBBDAC599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64" name="Line 55">
                      <a:extLst>
                        <a:ext uri="{FF2B5EF4-FFF2-40B4-BE49-F238E27FC236}">
                          <a16:creationId xmlns:a16="http://schemas.microsoft.com/office/drawing/2014/main" id="{2B551F64-FDE7-9A11-A0C5-CEC8D6A19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65" name="AutoShape 56">
                      <a:extLst>
                        <a:ext uri="{FF2B5EF4-FFF2-40B4-BE49-F238E27FC236}">
                          <a16:creationId xmlns:a16="http://schemas.microsoft.com/office/drawing/2014/main" id="{4824C38C-ABD5-8191-ACAA-FF394A8F64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49" name="Group 948">
                    <a:extLst>
                      <a:ext uri="{FF2B5EF4-FFF2-40B4-BE49-F238E27FC236}">
                        <a16:creationId xmlns:a16="http://schemas.microsoft.com/office/drawing/2014/main" id="{33885F28-3977-5D64-16FB-00AA12156BA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62" name="Line 55">
                      <a:extLst>
                        <a:ext uri="{FF2B5EF4-FFF2-40B4-BE49-F238E27FC236}">
                          <a16:creationId xmlns:a16="http://schemas.microsoft.com/office/drawing/2014/main" id="{F1972890-90D6-8E32-3B88-591207A1F9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63" name="AutoShape 56">
                      <a:extLst>
                        <a:ext uri="{FF2B5EF4-FFF2-40B4-BE49-F238E27FC236}">
                          <a16:creationId xmlns:a16="http://schemas.microsoft.com/office/drawing/2014/main" id="{29AD3A67-4001-216A-0F09-9A5A57CBDC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0" name="Group 949">
                    <a:extLst>
                      <a:ext uri="{FF2B5EF4-FFF2-40B4-BE49-F238E27FC236}">
                        <a16:creationId xmlns:a16="http://schemas.microsoft.com/office/drawing/2014/main" id="{6BE51750-B381-4E57-B8A1-1AC176790AA0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60" name="Line 55">
                      <a:extLst>
                        <a:ext uri="{FF2B5EF4-FFF2-40B4-BE49-F238E27FC236}">
                          <a16:creationId xmlns:a16="http://schemas.microsoft.com/office/drawing/2014/main" id="{77679BB7-A071-DE19-4487-7BF126E207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61" name="AutoShape 56">
                      <a:extLst>
                        <a:ext uri="{FF2B5EF4-FFF2-40B4-BE49-F238E27FC236}">
                          <a16:creationId xmlns:a16="http://schemas.microsoft.com/office/drawing/2014/main" id="{9E099234-DAC7-261A-7973-8A45B9EEDB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1" name="Group 950">
                    <a:extLst>
                      <a:ext uri="{FF2B5EF4-FFF2-40B4-BE49-F238E27FC236}">
                        <a16:creationId xmlns:a16="http://schemas.microsoft.com/office/drawing/2014/main" id="{38A568C2-70F2-964B-003E-EEEDA84050AC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58" name="Line 55">
                      <a:extLst>
                        <a:ext uri="{FF2B5EF4-FFF2-40B4-BE49-F238E27FC236}">
                          <a16:creationId xmlns:a16="http://schemas.microsoft.com/office/drawing/2014/main" id="{97BBC0D6-52E8-867E-183E-44E5635C68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59" name="AutoShape 56">
                      <a:extLst>
                        <a:ext uri="{FF2B5EF4-FFF2-40B4-BE49-F238E27FC236}">
                          <a16:creationId xmlns:a16="http://schemas.microsoft.com/office/drawing/2014/main" id="{60CF285F-804A-459E-85AC-4B0AED10AD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2" name="Group 951">
                    <a:extLst>
                      <a:ext uri="{FF2B5EF4-FFF2-40B4-BE49-F238E27FC236}">
                        <a16:creationId xmlns:a16="http://schemas.microsoft.com/office/drawing/2014/main" id="{6236459F-444B-5942-8A24-85BB2BA8844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56" name="Line 55">
                      <a:extLst>
                        <a:ext uri="{FF2B5EF4-FFF2-40B4-BE49-F238E27FC236}">
                          <a16:creationId xmlns:a16="http://schemas.microsoft.com/office/drawing/2014/main" id="{26785BEA-21FB-6871-FE88-9999CFFBEA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57" name="AutoShape 56">
                      <a:extLst>
                        <a:ext uri="{FF2B5EF4-FFF2-40B4-BE49-F238E27FC236}">
                          <a16:creationId xmlns:a16="http://schemas.microsoft.com/office/drawing/2014/main" id="{53151218-57AC-4856-7D0A-93EEB0989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53" name="Group 952">
                    <a:extLst>
                      <a:ext uri="{FF2B5EF4-FFF2-40B4-BE49-F238E27FC236}">
                        <a16:creationId xmlns:a16="http://schemas.microsoft.com/office/drawing/2014/main" id="{661E2D2E-5EFE-5A33-B20F-C91287CB2A3A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54" name="Line 55">
                      <a:extLst>
                        <a:ext uri="{FF2B5EF4-FFF2-40B4-BE49-F238E27FC236}">
                          <a16:creationId xmlns:a16="http://schemas.microsoft.com/office/drawing/2014/main" id="{003ABDB6-3F88-895A-92D8-452995ED49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55" name="AutoShape 56">
                      <a:extLst>
                        <a:ext uri="{FF2B5EF4-FFF2-40B4-BE49-F238E27FC236}">
                          <a16:creationId xmlns:a16="http://schemas.microsoft.com/office/drawing/2014/main" id="{E341B81D-E592-3858-0BA3-D0BE20BA87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84" name="Group 883">
                  <a:extLst>
                    <a:ext uri="{FF2B5EF4-FFF2-40B4-BE49-F238E27FC236}">
                      <a16:creationId xmlns:a16="http://schemas.microsoft.com/office/drawing/2014/main" id="{CE90B9DC-8FE7-1539-D3F5-0D0C32266B64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930" name="Group 929">
                    <a:extLst>
                      <a:ext uri="{FF2B5EF4-FFF2-40B4-BE49-F238E27FC236}">
                        <a16:creationId xmlns:a16="http://schemas.microsoft.com/office/drawing/2014/main" id="{BA46ED2D-B164-13C6-EFFB-6297B929BD9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6" name="Line 55">
                      <a:extLst>
                        <a:ext uri="{FF2B5EF4-FFF2-40B4-BE49-F238E27FC236}">
                          <a16:creationId xmlns:a16="http://schemas.microsoft.com/office/drawing/2014/main" id="{FFA3ECB1-91AE-2872-BC86-9DDF7E7F65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7" name="AutoShape 56">
                      <a:extLst>
                        <a:ext uri="{FF2B5EF4-FFF2-40B4-BE49-F238E27FC236}">
                          <a16:creationId xmlns:a16="http://schemas.microsoft.com/office/drawing/2014/main" id="{D505C2C0-6F5E-8A1B-208A-A95FCA8FA0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1" name="Group 930">
                    <a:extLst>
                      <a:ext uri="{FF2B5EF4-FFF2-40B4-BE49-F238E27FC236}">
                        <a16:creationId xmlns:a16="http://schemas.microsoft.com/office/drawing/2014/main" id="{0BEB3C48-F10B-D273-8C61-B7E108BC3718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4" name="Line 55">
                      <a:extLst>
                        <a:ext uri="{FF2B5EF4-FFF2-40B4-BE49-F238E27FC236}">
                          <a16:creationId xmlns:a16="http://schemas.microsoft.com/office/drawing/2014/main" id="{BA0C8D0A-6FAA-F10B-297F-F8B6094AD1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5" name="AutoShape 56">
                      <a:extLst>
                        <a:ext uri="{FF2B5EF4-FFF2-40B4-BE49-F238E27FC236}">
                          <a16:creationId xmlns:a16="http://schemas.microsoft.com/office/drawing/2014/main" id="{2507E77A-D8F3-A0FA-F475-890F19CE6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2" name="Group 931">
                    <a:extLst>
                      <a:ext uri="{FF2B5EF4-FFF2-40B4-BE49-F238E27FC236}">
                        <a16:creationId xmlns:a16="http://schemas.microsoft.com/office/drawing/2014/main" id="{E8419F7D-2B1A-697F-FBB9-22319EFC6694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2" name="Line 55">
                      <a:extLst>
                        <a:ext uri="{FF2B5EF4-FFF2-40B4-BE49-F238E27FC236}">
                          <a16:creationId xmlns:a16="http://schemas.microsoft.com/office/drawing/2014/main" id="{69C8AC83-3F24-B1B6-3318-8055FE0CEE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3" name="AutoShape 56">
                      <a:extLst>
                        <a:ext uri="{FF2B5EF4-FFF2-40B4-BE49-F238E27FC236}">
                          <a16:creationId xmlns:a16="http://schemas.microsoft.com/office/drawing/2014/main" id="{0FE89077-0F68-1AC8-1061-AB51764F4E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3" name="Group 932">
                    <a:extLst>
                      <a:ext uri="{FF2B5EF4-FFF2-40B4-BE49-F238E27FC236}">
                        <a16:creationId xmlns:a16="http://schemas.microsoft.com/office/drawing/2014/main" id="{73C53F23-2A1C-42CB-FE41-355C3E58B4F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40" name="Line 55">
                      <a:extLst>
                        <a:ext uri="{FF2B5EF4-FFF2-40B4-BE49-F238E27FC236}">
                          <a16:creationId xmlns:a16="http://schemas.microsoft.com/office/drawing/2014/main" id="{D49B88F4-53CD-BB05-2954-B4F0DD945A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41" name="AutoShape 56">
                      <a:extLst>
                        <a:ext uri="{FF2B5EF4-FFF2-40B4-BE49-F238E27FC236}">
                          <a16:creationId xmlns:a16="http://schemas.microsoft.com/office/drawing/2014/main" id="{DBB0D62F-9783-284C-9D60-68221CF4C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4" name="Group 933">
                    <a:extLst>
                      <a:ext uri="{FF2B5EF4-FFF2-40B4-BE49-F238E27FC236}">
                        <a16:creationId xmlns:a16="http://schemas.microsoft.com/office/drawing/2014/main" id="{56F02B3C-8ECD-3DA4-7420-2B92EA40C633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38" name="Line 55">
                      <a:extLst>
                        <a:ext uri="{FF2B5EF4-FFF2-40B4-BE49-F238E27FC236}">
                          <a16:creationId xmlns:a16="http://schemas.microsoft.com/office/drawing/2014/main" id="{B31C8DFF-B07F-EE39-D5CF-0D45846DFA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39" name="AutoShape 56">
                      <a:extLst>
                        <a:ext uri="{FF2B5EF4-FFF2-40B4-BE49-F238E27FC236}">
                          <a16:creationId xmlns:a16="http://schemas.microsoft.com/office/drawing/2014/main" id="{22C2307D-E421-67D2-3254-5166E3740F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935" name="Group 934">
                    <a:extLst>
                      <a:ext uri="{FF2B5EF4-FFF2-40B4-BE49-F238E27FC236}">
                        <a16:creationId xmlns:a16="http://schemas.microsoft.com/office/drawing/2014/main" id="{9C2FFDD7-CAAD-0219-7D90-6F0EF42A4BCC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936" name="Line 55">
                      <a:extLst>
                        <a:ext uri="{FF2B5EF4-FFF2-40B4-BE49-F238E27FC236}">
                          <a16:creationId xmlns:a16="http://schemas.microsoft.com/office/drawing/2014/main" id="{0934D85A-68BD-23F8-CD4E-E98445F66B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937" name="AutoShape 56">
                      <a:extLst>
                        <a:ext uri="{FF2B5EF4-FFF2-40B4-BE49-F238E27FC236}">
                          <a16:creationId xmlns:a16="http://schemas.microsoft.com/office/drawing/2014/main" id="{EF523AB8-EA33-E493-199E-14BE5AE522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885" name="Group 884">
                  <a:extLst>
                    <a:ext uri="{FF2B5EF4-FFF2-40B4-BE49-F238E27FC236}">
                      <a16:creationId xmlns:a16="http://schemas.microsoft.com/office/drawing/2014/main" id="{028E826C-3726-5AA6-CB23-5BEF462E9A2F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26" name="Rectangle 925">
                    <a:extLst>
                      <a:ext uri="{FF2B5EF4-FFF2-40B4-BE49-F238E27FC236}">
                        <a16:creationId xmlns:a16="http://schemas.microsoft.com/office/drawing/2014/main" id="{B50F47D7-E4A5-8619-4567-ABFF1944F808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27" name="Rectangle 926">
                    <a:extLst>
                      <a:ext uri="{FF2B5EF4-FFF2-40B4-BE49-F238E27FC236}">
                        <a16:creationId xmlns:a16="http://schemas.microsoft.com/office/drawing/2014/main" id="{DE085561-365A-9C5C-D81C-7B3A7E40605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28" name="Chord 927">
                    <a:extLst>
                      <a:ext uri="{FF2B5EF4-FFF2-40B4-BE49-F238E27FC236}">
                        <a16:creationId xmlns:a16="http://schemas.microsoft.com/office/drawing/2014/main" id="{A7C422B5-78BF-FCB3-7A5F-C833582181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9" name="Rectangle 928">
                    <a:extLst>
                      <a:ext uri="{FF2B5EF4-FFF2-40B4-BE49-F238E27FC236}">
                        <a16:creationId xmlns:a16="http://schemas.microsoft.com/office/drawing/2014/main" id="{2D2B8F24-B0D2-BB88-61EC-1382780E4B0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6" name="Group 885">
                  <a:extLst>
                    <a:ext uri="{FF2B5EF4-FFF2-40B4-BE49-F238E27FC236}">
                      <a16:creationId xmlns:a16="http://schemas.microsoft.com/office/drawing/2014/main" id="{2E27EB70-E8D9-1AEF-86A9-0FE69E34E3E2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22" name="Rectangle 921">
                    <a:extLst>
                      <a:ext uri="{FF2B5EF4-FFF2-40B4-BE49-F238E27FC236}">
                        <a16:creationId xmlns:a16="http://schemas.microsoft.com/office/drawing/2014/main" id="{1C509E3B-0073-0E8B-A97C-62487C46F383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23" name="Rectangle 922">
                    <a:extLst>
                      <a:ext uri="{FF2B5EF4-FFF2-40B4-BE49-F238E27FC236}">
                        <a16:creationId xmlns:a16="http://schemas.microsoft.com/office/drawing/2014/main" id="{5430513D-4EB0-5F17-EC83-8B850A0F447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24" name="Chord 923">
                    <a:extLst>
                      <a:ext uri="{FF2B5EF4-FFF2-40B4-BE49-F238E27FC236}">
                        <a16:creationId xmlns:a16="http://schemas.microsoft.com/office/drawing/2014/main" id="{77C8CC1B-46D6-F68C-5D25-72C15B0CCE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5" name="Rectangle 924">
                    <a:extLst>
                      <a:ext uri="{FF2B5EF4-FFF2-40B4-BE49-F238E27FC236}">
                        <a16:creationId xmlns:a16="http://schemas.microsoft.com/office/drawing/2014/main" id="{0DC62D99-D9F5-B73A-DDBC-60C123241636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7" name="Group 886">
                  <a:extLst>
                    <a:ext uri="{FF2B5EF4-FFF2-40B4-BE49-F238E27FC236}">
                      <a16:creationId xmlns:a16="http://schemas.microsoft.com/office/drawing/2014/main" id="{8C69B428-5E36-57F4-3AF6-1273BDF37007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18" name="Rectangle 917">
                    <a:extLst>
                      <a:ext uri="{FF2B5EF4-FFF2-40B4-BE49-F238E27FC236}">
                        <a16:creationId xmlns:a16="http://schemas.microsoft.com/office/drawing/2014/main" id="{AD57E9D4-A4D2-B8C9-A292-963F79D2B86E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19" name="Rectangle 918">
                    <a:extLst>
                      <a:ext uri="{FF2B5EF4-FFF2-40B4-BE49-F238E27FC236}">
                        <a16:creationId xmlns:a16="http://schemas.microsoft.com/office/drawing/2014/main" id="{98FEF54D-14A4-731D-2977-FB05F3E534CD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20" name="Chord 919">
                    <a:extLst>
                      <a:ext uri="{FF2B5EF4-FFF2-40B4-BE49-F238E27FC236}">
                        <a16:creationId xmlns:a16="http://schemas.microsoft.com/office/drawing/2014/main" id="{342A1995-514A-806C-ED3E-D8D5EDE5BD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1" name="Rectangle 920">
                    <a:extLst>
                      <a:ext uri="{FF2B5EF4-FFF2-40B4-BE49-F238E27FC236}">
                        <a16:creationId xmlns:a16="http://schemas.microsoft.com/office/drawing/2014/main" id="{BAC8E39B-6C95-B201-BA78-139B7EA873D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E05DA897-6EB1-C202-DE52-9B2B8FAF0D71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14" name="Rectangle 913">
                    <a:extLst>
                      <a:ext uri="{FF2B5EF4-FFF2-40B4-BE49-F238E27FC236}">
                        <a16:creationId xmlns:a16="http://schemas.microsoft.com/office/drawing/2014/main" id="{39C4D3A7-0B91-E49B-A714-C77BD2973C25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15" name="Rectangle 914">
                    <a:extLst>
                      <a:ext uri="{FF2B5EF4-FFF2-40B4-BE49-F238E27FC236}">
                        <a16:creationId xmlns:a16="http://schemas.microsoft.com/office/drawing/2014/main" id="{9BD48329-E294-6704-E81A-D0A1F3989C9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16" name="Chord 915">
                    <a:extLst>
                      <a:ext uri="{FF2B5EF4-FFF2-40B4-BE49-F238E27FC236}">
                        <a16:creationId xmlns:a16="http://schemas.microsoft.com/office/drawing/2014/main" id="{B2611588-B448-D057-F012-7DE265A172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7" name="Rectangle 916">
                    <a:extLst>
                      <a:ext uri="{FF2B5EF4-FFF2-40B4-BE49-F238E27FC236}">
                        <a16:creationId xmlns:a16="http://schemas.microsoft.com/office/drawing/2014/main" id="{5E2C5CB2-04BA-FFEF-D28A-3499CAFECA17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4A8AD603-8236-F09C-3732-49EEB02BE12F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10" name="Rectangle 909">
                    <a:extLst>
                      <a:ext uri="{FF2B5EF4-FFF2-40B4-BE49-F238E27FC236}">
                        <a16:creationId xmlns:a16="http://schemas.microsoft.com/office/drawing/2014/main" id="{8EA078FF-2888-6417-A11A-36817CDE1CF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11" name="Rectangle 910">
                    <a:extLst>
                      <a:ext uri="{FF2B5EF4-FFF2-40B4-BE49-F238E27FC236}">
                        <a16:creationId xmlns:a16="http://schemas.microsoft.com/office/drawing/2014/main" id="{71A05702-CFF4-F2C7-0920-7BE167E3008A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12" name="Chord 911">
                    <a:extLst>
                      <a:ext uri="{FF2B5EF4-FFF2-40B4-BE49-F238E27FC236}">
                        <a16:creationId xmlns:a16="http://schemas.microsoft.com/office/drawing/2014/main" id="{DE271038-ACF6-EAEC-47CF-F3E91CB78AF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3" name="Rectangle 912">
                    <a:extLst>
                      <a:ext uri="{FF2B5EF4-FFF2-40B4-BE49-F238E27FC236}">
                        <a16:creationId xmlns:a16="http://schemas.microsoft.com/office/drawing/2014/main" id="{631A4A5E-0A3B-EBCC-2881-C22DDE1704D1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0570A5EA-B71E-E974-046C-619363BE7677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06" name="Rectangle 905">
                    <a:extLst>
                      <a:ext uri="{FF2B5EF4-FFF2-40B4-BE49-F238E27FC236}">
                        <a16:creationId xmlns:a16="http://schemas.microsoft.com/office/drawing/2014/main" id="{01CC8081-1C20-BF9A-A95A-E9050E10724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07" name="Rectangle 906">
                    <a:extLst>
                      <a:ext uri="{FF2B5EF4-FFF2-40B4-BE49-F238E27FC236}">
                        <a16:creationId xmlns:a16="http://schemas.microsoft.com/office/drawing/2014/main" id="{34BA6EB9-61AE-ABAB-6969-4F78B5BFC6E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08" name="Chord 907">
                    <a:extLst>
                      <a:ext uri="{FF2B5EF4-FFF2-40B4-BE49-F238E27FC236}">
                        <a16:creationId xmlns:a16="http://schemas.microsoft.com/office/drawing/2014/main" id="{FCB7D41F-D009-064C-F5D1-EF144529DAA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B7913279-501D-A5EA-A0A9-BE93AAD2234E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1" name="Group 890">
                  <a:extLst>
                    <a:ext uri="{FF2B5EF4-FFF2-40B4-BE49-F238E27FC236}">
                      <a16:creationId xmlns:a16="http://schemas.microsoft.com/office/drawing/2014/main" id="{746241CB-F05F-29E6-DC3F-F87ED043621D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902" name="Rectangle 901">
                    <a:extLst>
                      <a:ext uri="{FF2B5EF4-FFF2-40B4-BE49-F238E27FC236}">
                        <a16:creationId xmlns:a16="http://schemas.microsoft.com/office/drawing/2014/main" id="{771001BA-A252-E88F-4E0C-D2DE7C06CDD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903" name="Rectangle 902">
                    <a:extLst>
                      <a:ext uri="{FF2B5EF4-FFF2-40B4-BE49-F238E27FC236}">
                        <a16:creationId xmlns:a16="http://schemas.microsoft.com/office/drawing/2014/main" id="{78A44D1C-E8C6-B143-914F-EC8437608D99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04" name="Chord 903">
                    <a:extLst>
                      <a:ext uri="{FF2B5EF4-FFF2-40B4-BE49-F238E27FC236}">
                        <a16:creationId xmlns:a16="http://schemas.microsoft.com/office/drawing/2014/main" id="{F1F38D7A-259C-B82D-7A25-E906A087CF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5" name="Rectangle 904">
                    <a:extLst>
                      <a:ext uri="{FF2B5EF4-FFF2-40B4-BE49-F238E27FC236}">
                        <a16:creationId xmlns:a16="http://schemas.microsoft.com/office/drawing/2014/main" id="{D94D3723-9B88-4175-A963-FFE85B814AD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2" name="Group 891">
                  <a:extLst>
                    <a:ext uri="{FF2B5EF4-FFF2-40B4-BE49-F238E27FC236}">
                      <a16:creationId xmlns:a16="http://schemas.microsoft.com/office/drawing/2014/main" id="{4BAB3999-1890-EC80-B6B4-6E87A31A5463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898" name="Rectangle 897">
                    <a:extLst>
                      <a:ext uri="{FF2B5EF4-FFF2-40B4-BE49-F238E27FC236}">
                        <a16:creationId xmlns:a16="http://schemas.microsoft.com/office/drawing/2014/main" id="{8A161667-40CA-6AAE-A3F6-29BF79EA23F5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99" name="Rectangle 898">
                    <a:extLst>
                      <a:ext uri="{FF2B5EF4-FFF2-40B4-BE49-F238E27FC236}">
                        <a16:creationId xmlns:a16="http://schemas.microsoft.com/office/drawing/2014/main" id="{37EBD3A6-957B-44CD-4957-ED95585DD2D8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00" name="Chord 899">
                    <a:extLst>
                      <a:ext uri="{FF2B5EF4-FFF2-40B4-BE49-F238E27FC236}">
                        <a16:creationId xmlns:a16="http://schemas.microsoft.com/office/drawing/2014/main" id="{04E86607-371D-A375-C625-9E76679E7B1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1" name="Rectangle 900">
                    <a:extLst>
                      <a:ext uri="{FF2B5EF4-FFF2-40B4-BE49-F238E27FC236}">
                        <a16:creationId xmlns:a16="http://schemas.microsoft.com/office/drawing/2014/main" id="{E869DF31-DAF2-5988-5893-0E07F2B8B82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893" name="Group 892">
                  <a:extLst>
                    <a:ext uri="{FF2B5EF4-FFF2-40B4-BE49-F238E27FC236}">
                      <a16:creationId xmlns:a16="http://schemas.microsoft.com/office/drawing/2014/main" id="{1E3ACAC2-C8AE-62CA-9F8F-4A782BEFF9CD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896" name="Line 55">
                    <a:extLst>
                      <a:ext uri="{FF2B5EF4-FFF2-40B4-BE49-F238E27FC236}">
                        <a16:creationId xmlns:a16="http://schemas.microsoft.com/office/drawing/2014/main" id="{E588EFD7-BD59-FF95-8207-FC30DDAFAC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97" name="AutoShape 56">
                    <a:extLst>
                      <a:ext uri="{FF2B5EF4-FFF2-40B4-BE49-F238E27FC236}">
                        <a16:creationId xmlns:a16="http://schemas.microsoft.com/office/drawing/2014/main" id="{93A66D51-0E4F-3657-56E4-D31CB1B854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cxnSp>
              <p:nvCxnSpPr>
                <p:cNvPr id="894" name="Straight Connector 893">
                  <a:extLst>
                    <a:ext uri="{FF2B5EF4-FFF2-40B4-BE49-F238E27FC236}">
                      <a16:creationId xmlns:a16="http://schemas.microsoft.com/office/drawing/2014/main" id="{047149DA-A3EA-F894-0C97-7B0D957C3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42620" y="3376127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894">
                  <a:extLst>
                    <a:ext uri="{FF2B5EF4-FFF2-40B4-BE49-F238E27FC236}">
                      <a16:creationId xmlns:a16="http://schemas.microsoft.com/office/drawing/2014/main" id="{3EC71A91-8007-A5D7-F093-23B1B39DB8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30298" y="1708366"/>
                  <a:ext cx="0" cy="12227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51C877B-8AC1-90A4-7EC0-8FBE54551630}"/>
                  </a:ext>
                </a:extLst>
              </p:cNvPr>
              <p:cNvGrpSpPr/>
              <p:nvPr/>
            </p:nvGrpSpPr>
            <p:grpSpPr>
              <a:xfrm>
                <a:off x="4584730" y="2813548"/>
                <a:ext cx="2350168" cy="1222369"/>
                <a:chOff x="3664492" y="746516"/>
                <a:chExt cx="6665806" cy="3522550"/>
              </a:xfrm>
            </p:grpSpPr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895C0B69-3AA1-BE1C-B6CB-48138F3905E5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832" name="Rectangle 831">
                    <a:extLst>
                      <a:ext uri="{FF2B5EF4-FFF2-40B4-BE49-F238E27FC236}">
                        <a16:creationId xmlns:a16="http://schemas.microsoft.com/office/drawing/2014/main" id="{6AC64602-0DD0-849A-70C5-705E8D18166C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AFF991E1-1E19-F005-D389-6BDDF572A28B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34" name="Rectangle 833">
                    <a:extLst>
                      <a:ext uri="{FF2B5EF4-FFF2-40B4-BE49-F238E27FC236}">
                        <a16:creationId xmlns:a16="http://schemas.microsoft.com/office/drawing/2014/main" id="{10703CFF-55DA-E793-4D07-A2A65CBDCDB2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35" name="Rectangle 834">
                    <a:extLst>
                      <a:ext uri="{FF2B5EF4-FFF2-40B4-BE49-F238E27FC236}">
                        <a16:creationId xmlns:a16="http://schemas.microsoft.com/office/drawing/2014/main" id="{ECEF7CDC-988A-78FC-C63A-408164B99E74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5BB8AE81-0E86-4E79-34C4-EBD271045703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BC487F02-227D-7E2B-9AEF-2CFBF243FDD3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826" name="Freeform 366">
                    <a:extLst>
                      <a:ext uri="{FF2B5EF4-FFF2-40B4-BE49-F238E27FC236}">
                        <a16:creationId xmlns:a16="http://schemas.microsoft.com/office/drawing/2014/main" id="{DD266EA6-58BB-9524-F2B8-2119ACEC7A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7" name="Freeform 366">
                    <a:extLst>
                      <a:ext uri="{FF2B5EF4-FFF2-40B4-BE49-F238E27FC236}">
                        <a16:creationId xmlns:a16="http://schemas.microsoft.com/office/drawing/2014/main" id="{6B8A2616-4E5B-B531-5ECE-49EC81691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8" name="Freeform 366">
                    <a:extLst>
                      <a:ext uri="{FF2B5EF4-FFF2-40B4-BE49-F238E27FC236}">
                        <a16:creationId xmlns:a16="http://schemas.microsoft.com/office/drawing/2014/main" id="{A2E3933C-6F53-DEBD-94A2-3C1BA9223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29" name="Freeform 366">
                    <a:extLst>
                      <a:ext uri="{FF2B5EF4-FFF2-40B4-BE49-F238E27FC236}">
                        <a16:creationId xmlns:a16="http://schemas.microsoft.com/office/drawing/2014/main" id="{9A813985-29D5-6445-8C3A-0241B920E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30" name="Freeform 366">
                    <a:extLst>
                      <a:ext uri="{FF2B5EF4-FFF2-40B4-BE49-F238E27FC236}">
                        <a16:creationId xmlns:a16="http://schemas.microsoft.com/office/drawing/2014/main" id="{D2B1C299-CD31-3A10-700D-C2CB612CEF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831" name="Freeform 366">
                    <a:extLst>
                      <a:ext uri="{FF2B5EF4-FFF2-40B4-BE49-F238E27FC236}">
                        <a16:creationId xmlns:a16="http://schemas.microsoft.com/office/drawing/2014/main" id="{8F5D2BF2-4F78-FD7B-0A2F-0980BE0E9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583" name="Freeform 863">
                  <a:extLst>
                    <a:ext uri="{FF2B5EF4-FFF2-40B4-BE49-F238E27FC236}">
                      <a16:creationId xmlns:a16="http://schemas.microsoft.com/office/drawing/2014/main" id="{B88F76B3-9C7A-58F6-5596-A642A3B54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0B13648E-E745-B481-563A-E14D01533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0E06AAE6-864D-4B55-3EE9-0591FDBD1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41F7F95F-4412-9692-BDF8-F29B42606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BF5ED052-2ACA-DCD1-3578-7B74D7345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2DBC7B82-082A-4956-7481-B88D8E6A9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D9EAD876-0C2A-4E2C-84AB-61373A9ED6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74B6F5C7-5F2C-9396-6C19-F5FE62316F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B00192F8-F6DE-6082-DD79-615E6BC37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6D83ACE9-DB68-C6BE-F5A6-5998EE49C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2158BF92-DE36-3D7A-7ED9-A6E3EE0602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D4A69396-5A57-218D-FEAA-133E07E421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Straight Connector 594">
                  <a:extLst>
                    <a:ext uri="{FF2B5EF4-FFF2-40B4-BE49-F238E27FC236}">
                      <a16:creationId xmlns:a16="http://schemas.microsoft.com/office/drawing/2014/main" id="{70D08DC8-6C2F-9914-EF7E-76BFE3FA8A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Straight Connector 595">
                  <a:extLst>
                    <a:ext uri="{FF2B5EF4-FFF2-40B4-BE49-F238E27FC236}">
                      <a16:creationId xmlns:a16="http://schemas.microsoft.com/office/drawing/2014/main" id="{D551F241-F444-B589-3407-404727AE5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A89B3572-AA85-8958-9D48-E82AF78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Straight Connector 597">
                  <a:extLst>
                    <a:ext uri="{FF2B5EF4-FFF2-40B4-BE49-F238E27FC236}">
                      <a16:creationId xmlns:a16="http://schemas.microsoft.com/office/drawing/2014/main" id="{6854591D-F377-8B24-A02B-35E69746D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60459564-6EE4-4211-B5EE-DC28F53CE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E50BA9A8-AFEF-7981-3313-8062BA2559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5584DAC7-1557-8B75-9394-663D08590B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9624D9A9-14B8-DF0E-5C65-590CA9440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A2E8DD92-5E44-9B45-41DD-61977E081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44F9365E-AE4E-0A2E-1E05-06F32FD2E3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3B977B92-C5F1-8FB7-B260-7E8CCD9BB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92B91270-EB97-F4D2-AF34-709E0F9379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60F56F74-2C00-1AA8-C8AD-3E49FE7AE0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43213A0C-5669-6421-6527-08AA968E6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756F3F9B-3D3A-4241-A621-937B9DB85C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DC4E6F37-A6DB-1C54-78EC-491211339590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822" name="Rectangle 821">
                    <a:extLst>
                      <a:ext uri="{FF2B5EF4-FFF2-40B4-BE49-F238E27FC236}">
                        <a16:creationId xmlns:a16="http://schemas.microsoft.com/office/drawing/2014/main" id="{4E325CEA-3EBD-C272-4FF4-F633DFE63FE5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4EC07F25-B4C4-7238-5D09-EAF1C63CB3D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24" name="Chord 823">
                    <a:extLst>
                      <a:ext uri="{FF2B5EF4-FFF2-40B4-BE49-F238E27FC236}">
                        <a16:creationId xmlns:a16="http://schemas.microsoft.com/office/drawing/2014/main" id="{D6069182-9B95-077F-AF5A-A16CE8391F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EA7CAFD3-A65C-E233-8005-66253E13435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11" name="Group 610">
                  <a:extLst>
                    <a:ext uri="{FF2B5EF4-FFF2-40B4-BE49-F238E27FC236}">
                      <a16:creationId xmlns:a16="http://schemas.microsoft.com/office/drawing/2014/main" id="{8A02BCB4-DB6B-2595-2D2B-90C1E37EE8DD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804" name="Group 803">
                    <a:extLst>
                      <a:ext uri="{FF2B5EF4-FFF2-40B4-BE49-F238E27FC236}">
                        <a16:creationId xmlns:a16="http://schemas.microsoft.com/office/drawing/2014/main" id="{D15EB11D-6631-863C-88AE-6DA77FFC4E2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20" name="Line 55">
                      <a:extLst>
                        <a:ext uri="{FF2B5EF4-FFF2-40B4-BE49-F238E27FC236}">
                          <a16:creationId xmlns:a16="http://schemas.microsoft.com/office/drawing/2014/main" id="{068DB37D-252A-E0E8-C605-67D8B11A43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21" name="AutoShape 56">
                      <a:extLst>
                        <a:ext uri="{FF2B5EF4-FFF2-40B4-BE49-F238E27FC236}">
                          <a16:creationId xmlns:a16="http://schemas.microsoft.com/office/drawing/2014/main" id="{EDA6C4A1-22A8-9EB3-2B53-29513E24BE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5" name="Group 804">
                    <a:extLst>
                      <a:ext uri="{FF2B5EF4-FFF2-40B4-BE49-F238E27FC236}">
                        <a16:creationId xmlns:a16="http://schemas.microsoft.com/office/drawing/2014/main" id="{0D176F1F-CD41-8D52-2E98-A6392DF00FB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8" name="Line 55">
                      <a:extLst>
                        <a:ext uri="{FF2B5EF4-FFF2-40B4-BE49-F238E27FC236}">
                          <a16:creationId xmlns:a16="http://schemas.microsoft.com/office/drawing/2014/main" id="{1945F943-BB66-3FFD-6682-CC01B0A8BB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9" name="AutoShape 56">
                      <a:extLst>
                        <a:ext uri="{FF2B5EF4-FFF2-40B4-BE49-F238E27FC236}">
                          <a16:creationId xmlns:a16="http://schemas.microsoft.com/office/drawing/2014/main" id="{112D7A49-7F6E-F8FC-9E24-B6565B334E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6" name="Group 805">
                    <a:extLst>
                      <a:ext uri="{FF2B5EF4-FFF2-40B4-BE49-F238E27FC236}">
                        <a16:creationId xmlns:a16="http://schemas.microsoft.com/office/drawing/2014/main" id="{A965F74F-591A-4384-BD5E-574A7E62A29D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6" name="Line 55">
                      <a:extLst>
                        <a:ext uri="{FF2B5EF4-FFF2-40B4-BE49-F238E27FC236}">
                          <a16:creationId xmlns:a16="http://schemas.microsoft.com/office/drawing/2014/main" id="{5F6AF1F6-1246-3ECF-1EA1-782D7EA9AD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7" name="AutoShape 56">
                      <a:extLst>
                        <a:ext uri="{FF2B5EF4-FFF2-40B4-BE49-F238E27FC236}">
                          <a16:creationId xmlns:a16="http://schemas.microsoft.com/office/drawing/2014/main" id="{907F76D4-62CD-1831-A600-9DE94E543A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7" name="Group 806">
                    <a:extLst>
                      <a:ext uri="{FF2B5EF4-FFF2-40B4-BE49-F238E27FC236}">
                        <a16:creationId xmlns:a16="http://schemas.microsoft.com/office/drawing/2014/main" id="{4C80272A-96FF-0CE8-34E3-770BEA0CDC7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4" name="Line 55">
                      <a:extLst>
                        <a:ext uri="{FF2B5EF4-FFF2-40B4-BE49-F238E27FC236}">
                          <a16:creationId xmlns:a16="http://schemas.microsoft.com/office/drawing/2014/main" id="{E00A33F3-7104-8F6D-F3AA-1B53214E1F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5" name="AutoShape 56">
                      <a:extLst>
                        <a:ext uri="{FF2B5EF4-FFF2-40B4-BE49-F238E27FC236}">
                          <a16:creationId xmlns:a16="http://schemas.microsoft.com/office/drawing/2014/main" id="{2546300D-1E29-E137-FC8A-5739F63493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8CA2A4E7-CD08-2A96-EAB0-208F1202A7C4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2" name="Line 55">
                      <a:extLst>
                        <a:ext uri="{FF2B5EF4-FFF2-40B4-BE49-F238E27FC236}">
                          <a16:creationId xmlns:a16="http://schemas.microsoft.com/office/drawing/2014/main" id="{F4786727-4BA6-8A3C-FE72-8767016431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3" name="AutoShape 56">
                      <a:extLst>
                        <a:ext uri="{FF2B5EF4-FFF2-40B4-BE49-F238E27FC236}">
                          <a16:creationId xmlns:a16="http://schemas.microsoft.com/office/drawing/2014/main" id="{12626B15-31BE-BA46-610E-C92CD595CD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18C59983-8EF8-F995-F529-9DF46641C846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10" name="Line 55">
                      <a:extLst>
                        <a:ext uri="{FF2B5EF4-FFF2-40B4-BE49-F238E27FC236}">
                          <a16:creationId xmlns:a16="http://schemas.microsoft.com/office/drawing/2014/main" id="{CD4EDBD4-BE5E-0CB7-03BB-0F8967DDB6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11" name="AutoShape 56">
                      <a:extLst>
                        <a:ext uri="{FF2B5EF4-FFF2-40B4-BE49-F238E27FC236}">
                          <a16:creationId xmlns:a16="http://schemas.microsoft.com/office/drawing/2014/main" id="{CC2EE430-35CC-DCC0-DB9C-07D728E861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2" name="Group 611">
                  <a:extLst>
                    <a:ext uri="{FF2B5EF4-FFF2-40B4-BE49-F238E27FC236}">
                      <a16:creationId xmlns:a16="http://schemas.microsoft.com/office/drawing/2014/main" id="{170C9C4C-4A96-8F78-350D-25C98DEB20CD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86" name="Group 785">
                    <a:extLst>
                      <a:ext uri="{FF2B5EF4-FFF2-40B4-BE49-F238E27FC236}">
                        <a16:creationId xmlns:a16="http://schemas.microsoft.com/office/drawing/2014/main" id="{1AF622EC-AB49-933D-DF5A-36BD119ACBB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02" name="Line 55">
                      <a:extLst>
                        <a:ext uri="{FF2B5EF4-FFF2-40B4-BE49-F238E27FC236}">
                          <a16:creationId xmlns:a16="http://schemas.microsoft.com/office/drawing/2014/main" id="{8159C284-3D96-552F-E2E5-8DA7BCB18C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03" name="AutoShape 56">
                      <a:extLst>
                        <a:ext uri="{FF2B5EF4-FFF2-40B4-BE49-F238E27FC236}">
                          <a16:creationId xmlns:a16="http://schemas.microsoft.com/office/drawing/2014/main" id="{12402AEE-2BB6-58B3-0C04-D35C813ABC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87" name="Group 786">
                    <a:extLst>
                      <a:ext uri="{FF2B5EF4-FFF2-40B4-BE49-F238E27FC236}">
                        <a16:creationId xmlns:a16="http://schemas.microsoft.com/office/drawing/2014/main" id="{AAD02EFD-7121-88FB-76E1-4E3588FA8F8F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800" name="Line 55">
                      <a:extLst>
                        <a:ext uri="{FF2B5EF4-FFF2-40B4-BE49-F238E27FC236}">
                          <a16:creationId xmlns:a16="http://schemas.microsoft.com/office/drawing/2014/main" id="{DD090493-0233-07DD-9245-3A1E455354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801" name="AutoShape 56">
                      <a:extLst>
                        <a:ext uri="{FF2B5EF4-FFF2-40B4-BE49-F238E27FC236}">
                          <a16:creationId xmlns:a16="http://schemas.microsoft.com/office/drawing/2014/main" id="{8BFFE751-D265-B7B2-D956-5C76180634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88" name="Group 787">
                    <a:extLst>
                      <a:ext uri="{FF2B5EF4-FFF2-40B4-BE49-F238E27FC236}">
                        <a16:creationId xmlns:a16="http://schemas.microsoft.com/office/drawing/2014/main" id="{755C8703-F610-8777-B43B-568A738FF23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8" name="Line 55">
                      <a:extLst>
                        <a:ext uri="{FF2B5EF4-FFF2-40B4-BE49-F238E27FC236}">
                          <a16:creationId xmlns:a16="http://schemas.microsoft.com/office/drawing/2014/main" id="{11B5B773-9DF4-DE5E-4443-AF01412BBD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9" name="AutoShape 56">
                      <a:extLst>
                        <a:ext uri="{FF2B5EF4-FFF2-40B4-BE49-F238E27FC236}">
                          <a16:creationId xmlns:a16="http://schemas.microsoft.com/office/drawing/2014/main" id="{05E6DFB8-71F4-9D67-C4FF-9A12A731D2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89" name="Group 788">
                    <a:extLst>
                      <a:ext uri="{FF2B5EF4-FFF2-40B4-BE49-F238E27FC236}">
                        <a16:creationId xmlns:a16="http://schemas.microsoft.com/office/drawing/2014/main" id="{9AB678F1-9C79-243F-1C8E-3C6549040C67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6" name="Line 55">
                      <a:extLst>
                        <a:ext uri="{FF2B5EF4-FFF2-40B4-BE49-F238E27FC236}">
                          <a16:creationId xmlns:a16="http://schemas.microsoft.com/office/drawing/2014/main" id="{962818FE-CA3B-EAF0-BE4E-3686B10BE6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7" name="AutoShape 56">
                      <a:extLst>
                        <a:ext uri="{FF2B5EF4-FFF2-40B4-BE49-F238E27FC236}">
                          <a16:creationId xmlns:a16="http://schemas.microsoft.com/office/drawing/2014/main" id="{51C3C12C-8FF5-50F1-8BBA-64E0EA3531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90" name="Group 789">
                    <a:extLst>
                      <a:ext uri="{FF2B5EF4-FFF2-40B4-BE49-F238E27FC236}">
                        <a16:creationId xmlns:a16="http://schemas.microsoft.com/office/drawing/2014/main" id="{DFAA93F2-575A-5872-B9C7-93F9C4546A0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4" name="Line 55">
                      <a:extLst>
                        <a:ext uri="{FF2B5EF4-FFF2-40B4-BE49-F238E27FC236}">
                          <a16:creationId xmlns:a16="http://schemas.microsoft.com/office/drawing/2014/main" id="{57218494-FA0C-05BE-A2E1-96143CA949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5" name="AutoShape 56">
                      <a:extLst>
                        <a:ext uri="{FF2B5EF4-FFF2-40B4-BE49-F238E27FC236}">
                          <a16:creationId xmlns:a16="http://schemas.microsoft.com/office/drawing/2014/main" id="{C7B8DA27-B398-2A36-23F0-6F32A09B75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4CB75E6D-5A4A-3CC9-EC38-A7994CA3615F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92" name="Line 55">
                      <a:extLst>
                        <a:ext uri="{FF2B5EF4-FFF2-40B4-BE49-F238E27FC236}">
                          <a16:creationId xmlns:a16="http://schemas.microsoft.com/office/drawing/2014/main" id="{6AD037E0-E10A-F3AB-2738-878D88D925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93" name="AutoShape 56">
                      <a:extLst>
                        <a:ext uri="{FF2B5EF4-FFF2-40B4-BE49-F238E27FC236}">
                          <a16:creationId xmlns:a16="http://schemas.microsoft.com/office/drawing/2014/main" id="{79EF0616-2AFC-9DD7-945C-5DEEFB983C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3" name="Group 612">
                  <a:extLst>
                    <a:ext uri="{FF2B5EF4-FFF2-40B4-BE49-F238E27FC236}">
                      <a16:creationId xmlns:a16="http://schemas.microsoft.com/office/drawing/2014/main" id="{93D91BA0-C8E1-9289-1FBF-DB66641A2069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68" name="Group 767">
                    <a:extLst>
                      <a:ext uri="{FF2B5EF4-FFF2-40B4-BE49-F238E27FC236}">
                        <a16:creationId xmlns:a16="http://schemas.microsoft.com/office/drawing/2014/main" id="{0EB447FD-8D0C-5CD8-4BFF-9C95B8B260A7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84" name="Line 55">
                      <a:extLst>
                        <a:ext uri="{FF2B5EF4-FFF2-40B4-BE49-F238E27FC236}">
                          <a16:creationId xmlns:a16="http://schemas.microsoft.com/office/drawing/2014/main" id="{70E7D6C2-1839-A7F4-14A8-BC6830A91D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85" name="AutoShape 56">
                      <a:extLst>
                        <a:ext uri="{FF2B5EF4-FFF2-40B4-BE49-F238E27FC236}">
                          <a16:creationId xmlns:a16="http://schemas.microsoft.com/office/drawing/2014/main" id="{E649B053-4AD5-3FCA-ABD6-FE2C49770D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69" name="Group 768">
                    <a:extLst>
                      <a:ext uri="{FF2B5EF4-FFF2-40B4-BE49-F238E27FC236}">
                        <a16:creationId xmlns:a16="http://schemas.microsoft.com/office/drawing/2014/main" id="{DDB526A8-87BC-BD6A-8CE3-867AFEC9C3D2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82" name="Line 55">
                      <a:extLst>
                        <a:ext uri="{FF2B5EF4-FFF2-40B4-BE49-F238E27FC236}">
                          <a16:creationId xmlns:a16="http://schemas.microsoft.com/office/drawing/2014/main" id="{0E76FBD3-E117-471C-10E1-19D66F2D14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83" name="AutoShape 56">
                      <a:extLst>
                        <a:ext uri="{FF2B5EF4-FFF2-40B4-BE49-F238E27FC236}">
                          <a16:creationId xmlns:a16="http://schemas.microsoft.com/office/drawing/2014/main" id="{E2EFB9FE-BD5B-6402-3BBA-375CDD9E74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0" name="Group 769">
                    <a:extLst>
                      <a:ext uri="{FF2B5EF4-FFF2-40B4-BE49-F238E27FC236}">
                        <a16:creationId xmlns:a16="http://schemas.microsoft.com/office/drawing/2014/main" id="{68DB0F30-6C94-AF2C-CE72-87272EF97FF0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80" name="Line 55">
                      <a:extLst>
                        <a:ext uri="{FF2B5EF4-FFF2-40B4-BE49-F238E27FC236}">
                          <a16:creationId xmlns:a16="http://schemas.microsoft.com/office/drawing/2014/main" id="{A1257D53-0528-F42B-8B4D-F48EEDF20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81" name="AutoShape 56">
                      <a:extLst>
                        <a:ext uri="{FF2B5EF4-FFF2-40B4-BE49-F238E27FC236}">
                          <a16:creationId xmlns:a16="http://schemas.microsoft.com/office/drawing/2014/main" id="{19190409-B9A4-60B3-6499-0E80583C60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1" name="Group 770">
                    <a:extLst>
                      <a:ext uri="{FF2B5EF4-FFF2-40B4-BE49-F238E27FC236}">
                        <a16:creationId xmlns:a16="http://schemas.microsoft.com/office/drawing/2014/main" id="{147E078B-CBDB-C4E0-1F66-37BD7E85395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78" name="Line 55">
                      <a:extLst>
                        <a:ext uri="{FF2B5EF4-FFF2-40B4-BE49-F238E27FC236}">
                          <a16:creationId xmlns:a16="http://schemas.microsoft.com/office/drawing/2014/main" id="{B64894A3-94E8-DE8E-873A-A0180D059B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79" name="AutoShape 56">
                      <a:extLst>
                        <a:ext uri="{FF2B5EF4-FFF2-40B4-BE49-F238E27FC236}">
                          <a16:creationId xmlns:a16="http://schemas.microsoft.com/office/drawing/2014/main" id="{15DC0D42-8B1A-3BDE-AC05-C865BF6DE1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2" name="Group 771">
                    <a:extLst>
                      <a:ext uri="{FF2B5EF4-FFF2-40B4-BE49-F238E27FC236}">
                        <a16:creationId xmlns:a16="http://schemas.microsoft.com/office/drawing/2014/main" id="{595CFAC0-3AAE-774C-D54C-3C4D8D78E997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76" name="Line 55">
                      <a:extLst>
                        <a:ext uri="{FF2B5EF4-FFF2-40B4-BE49-F238E27FC236}">
                          <a16:creationId xmlns:a16="http://schemas.microsoft.com/office/drawing/2014/main" id="{06955578-59F5-0AD1-D176-358AFE3894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77" name="AutoShape 56">
                      <a:extLst>
                        <a:ext uri="{FF2B5EF4-FFF2-40B4-BE49-F238E27FC236}">
                          <a16:creationId xmlns:a16="http://schemas.microsoft.com/office/drawing/2014/main" id="{0911BAAA-7055-E0F6-EA5C-0148B1CEB5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73" name="Group 772">
                    <a:extLst>
                      <a:ext uri="{FF2B5EF4-FFF2-40B4-BE49-F238E27FC236}">
                        <a16:creationId xmlns:a16="http://schemas.microsoft.com/office/drawing/2014/main" id="{68C4DB26-E04C-7CBF-F65B-D48B2CD0A9A8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74" name="Line 55">
                      <a:extLst>
                        <a:ext uri="{FF2B5EF4-FFF2-40B4-BE49-F238E27FC236}">
                          <a16:creationId xmlns:a16="http://schemas.microsoft.com/office/drawing/2014/main" id="{263D78E1-51ED-E979-F24E-3DD93BDE26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75" name="AutoShape 56">
                      <a:extLst>
                        <a:ext uri="{FF2B5EF4-FFF2-40B4-BE49-F238E27FC236}">
                          <a16:creationId xmlns:a16="http://schemas.microsoft.com/office/drawing/2014/main" id="{BCD65A30-0377-5A15-34C3-5C1C3B4711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4" name="Group 613">
                  <a:extLst>
                    <a:ext uri="{FF2B5EF4-FFF2-40B4-BE49-F238E27FC236}">
                      <a16:creationId xmlns:a16="http://schemas.microsoft.com/office/drawing/2014/main" id="{29D265CE-0805-8A9E-82C6-6DF7865AAE6F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50" name="Group 749">
                    <a:extLst>
                      <a:ext uri="{FF2B5EF4-FFF2-40B4-BE49-F238E27FC236}">
                        <a16:creationId xmlns:a16="http://schemas.microsoft.com/office/drawing/2014/main" id="{D78AEA0A-1259-79B3-F645-F2905E4A0CAD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6" name="Line 55">
                      <a:extLst>
                        <a:ext uri="{FF2B5EF4-FFF2-40B4-BE49-F238E27FC236}">
                          <a16:creationId xmlns:a16="http://schemas.microsoft.com/office/drawing/2014/main" id="{1A807145-750F-BA6B-8B9A-EC6263E843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7" name="AutoShape 56">
                      <a:extLst>
                        <a:ext uri="{FF2B5EF4-FFF2-40B4-BE49-F238E27FC236}">
                          <a16:creationId xmlns:a16="http://schemas.microsoft.com/office/drawing/2014/main" id="{BC4E70E3-F523-285B-092A-823F3CC6B3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1" name="Group 750">
                    <a:extLst>
                      <a:ext uri="{FF2B5EF4-FFF2-40B4-BE49-F238E27FC236}">
                        <a16:creationId xmlns:a16="http://schemas.microsoft.com/office/drawing/2014/main" id="{C3A5B6C0-7141-8541-5C41-EDF9E263B4BC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4" name="Line 55">
                      <a:extLst>
                        <a:ext uri="{FF2B5EF4-FFF2-40B4-BE49-F238E27FC236}">
                          <a16:creationId xmlns:a16="http://schemas.microsoft.com/office/drawing/2014/main" id="{17B10772-FF06-12C9-2C9E-602FA2EE83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5" name="AutoShape 56">
                      <a:extLst>
                        <a:ext uri="{FF2B5EF4-FFF2-40B4-BE49-F238E27FC236}">
                          <a16:creationId xmlns:a16="http://schemas.microsoft.com/office/drawing/2014/main" id="{4120B3C8-8C20-85BB-ADDF-1A38C0BD84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2" name="Group 751">
                    <a:extLst>
                      <a:ext uri="{FF2B5EF4-FFF2-40B4-BE49-F238E27FC236}">
                        <a16:creationId xmlns:a16="http://schemas.microsoft.com/office/drawing/2014/main" id="{56D0FD58-06F9-BDDB-DB67-0B614F41686A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2" name="Line 55">
                      <a:extLst>
                        <a:ext uri="{FF2B5EF4-FFF2-40B4-BE49-F238E27FC236}">
                          <a16:creationId xmlns:a16="http://schemas.microsoft.com/office/drawing/2014/main" id="{364C8A63-0793-9A25-5966-A11062300E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3" name="AutoShape 56">
                      <a:extLst>
                        <a:ext uri="{FF2B5EF4-FFF2-40B4-BE49-F238E27FC236}">
                          <a16:creationId xmlns:a16="http://schemas.microsoft.com/office/drawing/2014/main" id="{B32A3267-D83A-8A6D-0CE8-5F2AEBC54B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3" name="Group 752">
                    <a:extLst>
                      <a:ext uri="{FF2B5EF4-FFF2-40B4-BE49-F238E27FC236}">
                        <a16:creationId xmlns:a16="http://schemas.microsoft.com/office/drawing/2014/main" id="{A466BC08-384C-69EC-4DBE-E8FD163A3609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60" name="Line 55">
                      <a:extLst>
                        <a:ext uri="{FF2B5EF4-FFF2-40B4-BE49-F238E27FC236}">
                          <a16:creationId xmlns:a16="http://schemas.microsoft.com/office/drawing/2014/main" id="{5AF5243F-E4B5-EE01-85D3-F6125A3FD3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61" name="AutoShape 56">
                      <a:extLst>
                        <a:ext uri="{FF2B5EF4-FFF2-40B4-BE49-F238E27FC236}">
                          <a16:creationId xmlns:a16="http://schemas.microsoft.com/office/drawing/2014/main" id="{DF871307-369C-E730-2BBD-45C3CC75F9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4" name="Group 753">
                    <a:extLst>
                      <a:ext uri="{FF2B5EF4-FFF2-40B4-BE49-F238E27FC236}">
                        <a16:creationId xmlns:a16="http://schemas.microsoft.com/office/drawing/2014/main" id="{DA300254-F4A2-E890-FB4D-528693C4AB87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58" name="Line 55">
                      <a:extLst>
                        <a:ext uri="{FF2B5EF4-FFF2-40B4-BE49-F238E27FC236}">
                          <a16:creationId xmlns:a16="http://schemas.microsoft.com/office/drawing/2014/main" id="{BA63800C-C678-5999-B47A-792B46B407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59" name="AutoShape 56">
                      <a:extLst>
                        <a:ext uri="{FF2B5EF4-FFF2-40B4-BE49-F238E27FC236}">
                          <a16:creationId xmlns:a16="http://schemas.microsoft.com/office/drawing/2014/main" id="{A4B91ABC-1D76-EBCB-F488-94260E0733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55" name="Group 754">
                    <a:extLst>
                      <a:ext uri="{FF2B5EF4-FFF2-40B4-BE49-F238E27FC236}">
                        <a16:creationId xmlns:a16="http://schemas.microsoft.com/office/drawing/2014/main" id="{A2E33641-407E-EB8F-9AFF-B1CFD0011F57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56" name="Line 55">
                      <a:extLst>
                        <a:ext uri="{FF2B5EF4-FFF2-40B4-BE49-F238E27FC236}">
                          <a16:creationId xmlns:a16="http://schemas.microsoft.com/office/drawing/2014/main" id="{5444EF0F-5F2C-54A4-D6B4-C4FCE98187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57" name="AutoShape 56">
                      <a:extLst>
                        <a:ext uri="{FF2B5EF4-FFF2-40B4-BE49-F238E27FC236}">
                          <a16:creationId xmlns:a16="http://schemas.microsoft.com/office/drawing/2014/main" id="{BEF0BD6E-BF3A-F1DA-852F-07AF13155D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5" name="Group 614">
                  <a:extLst>
                    <a:ext uri="{FF2B5EF4-FFF2-40B4-BE49-F238E27FC236}">
                      <a16:creationId xmlns:a16="http://schemas.microsoft.com/office/drawing/2014/main" id="{283A68C8-54DD-3953-898D-DF615D16A340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32" name="Group 731">
                    <a:extLst>
                      <a:ext uri="{FF2B5EF4-FFF2-40B4-BE49-F238E27FC236}">
                        <a16:creationId xmlns:a16="http://schemas.microsoft.com/office/drawing/2014/main" id="{453153A0-E0AB-FEBD-AB8F-2C92683A1E5F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8" name="Line 55">
                      <a:extLst>
                        <a:ext uri="{FF2B5EF4-FFF2-40B4-BE49-F238E27FC236}">
                          <a16:creationId xmlns:a16="http://schemas.microsoft.com/office/drawing/2014/main" id="{C84FE567-CA51-8C72-A31A-FC7393EDAF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9" name="AutoShape 56">
                      <a:extLst>
                        <a:ext uri="{FF2B5EF4-FFF2-40B4-BE49-F238E27FC236}">
                          <a16:creationId xmlns:a16="http://schemas.microsoft.com/office/drawing/2014/main" id="{67D280B4-068D-D976-CB2B-76326ED0C1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5E05DDFF-8961-7AFC-AA9B-15C425D9FEAE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6" name="Line 55">
                      <a:extLst>
                        <a:ext uri="{FF2B5EF4-FFF2-40B4-BE49-F238E27FC236}">
                          <a16:creationId xmlns:a16="http://schemas.microsoft.com/office/drawing/2014/main" id="{5AA3A3C7-CE14-3136-1D99-FF94F881E7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7" name="AutoShape 56">
                      <a:extLst>
                        <a:ext uri="{FF2B5EF4-FFF2-40B4-BE49-F238E27FC236}">
                          <a16:creationId xmlns:a16="http://schemas.microsoft.com/office/drawing/2014/main" id="{08FB0783-CD7D-9B0B-234B-7FDACC90AE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271F4659-29B9-EB15-F196-6E123AA92D8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4" name="Line 55">
                      <a:extLst>
                        <a:ext uri="{FF2B5EF4-FFF2-40B4-BE49-F238E27FC236}">
                          <a16:creationId xmlns:a16="http://schemas.microsoft.com/office/drawing/2014/main" id="{F2C7177D-740C-4744-3E29-E919DBBE54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5" name="AutoShape 56">
                      <a:extLst>
                        <a:ext uri="{FF2B5EF4-FFF2-40B4-BE49-F238E27FC236}">
                          <a16:creationId xmlns:a16="http://schemas.microsoft.com/office/drawing/2014/main" id="{6A67AFD6-A9D6-7EB8-B807-810BE53C6C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5" name="Group 734">
                    <a:extLst>
                      <a:ext uri="{FF2B5EF4-FFF2-40B4-BE49-F238E27FC236}">
                        <a16:creationId xmlns:a16="http://schemas.microsoft.com/office/drawing/2014/main" id="{0AA60B96-1152-8671-385E-585542BDE371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2" name="Line 55">
                      <a:extLst>
                        <a:ext uri="{FF2B5EF4-FFF2-40B4-BE49-F238E27FC236}">
                          <a16:creationId xmlns:a16="http://schemas.microsoft.com/office/drawing/2014/main" id="{FFBCCFE4-312A-CF5C-1B6C-45664BFCD0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3" name="AutoShape 56">
                      <a:extLst>
                        <a:ext uri="{FF2B5EF4-FFF2-40B4-BE49-F238E27FC236}">
                          <a16:creationId xmlns:a16="http://schemas.microsoft.com/office/drawing/2014/main" id="{594675F6-875D-6EAF-D414-ACD49C2FB6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6" name="Group 735">
                    <a:extLst>
                      <a:ext uri="{FF2B5EF4-FFF2-40B4-BE49-F238E27FC236}">
                        <a16:creationId xmlns:a16="http://schemas.microsoft.com/office/drawing/2014/main" id="{6894F081-408F-3026-E555-88C0FCB76292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40" name="Line 55">
                      <a:extLst>
                        <a:ext uri="{FF2B5EF4-FFF2-40B4-BE49-F238E27FC236}">
                          <a16:creationId xmlns:a16="http://schemas.microsoft.com/office/drawing/2014/main" id="{00FE6EAF-723E-F7AC-1A9D-99F02249D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41" name="AutoShape 56">
                      <a:extLst>
                        <a:ext uri="{FF2B5EF4-FFF2-40B4-BE49-F238E27FC236}">
                          <a16:creationId xmlns:a16="http://schemas.microsoft.com/office/drawing/2014/main" id="{BE6A9177-9C9D-F54D-48AE-27C47A846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37" name="Group 736">
                    <a:extLst>
                      <a:ext uri="{FF2B5EF4-FFF2-40B4-BE49-F238E27FC236}">
                        <a16:creationId xmlns:a16="http://schemas.microsoft.com/office/drawing/2014/main" id="{481CA935-DA3D-8D84-FF8F-495DE776DE78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38" name="Line 55">
                      <a:extLst>
                        <a:ext uri="{FF2B5EF4-FFF2-40B4-BE49-F238E27FC236}">
                          <a16:creationId xmlns:a16="http://schemas.microsoft.com/office/drawing/2014/main" id="{18056C26-792B-7F58-22BC-AC9D9F5532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39" name="AutoShape 56">
                      <a:extLst>
                        <a:ext uri="{FF2B5EF4-FFF2-40B4-BE49-F238E27FC236}">
                          <a16:creationId xmlns:a16="http://schemas.microsoft.com/office/drawing/2014/main" id="{A10F892D-08D5-D056-4A6B-A19DC41F70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6" name="Group 615">
                  <a:extLst>
                    <a:ext uri="{FF2B5EF4-FFF2-40B4-BE49-F238E27FC236}">
                      <a16:creationId xmlns:a16="http://schemas.microsoft.com/office/drawing/2014/main" id="{D944B935-2A2B-9D1D-1463-352A7362E49A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714" name="Group 713">
                    <a:extLst>
                      <a:ext uri="{FF2B5EF4-FFF2-40B4-BE49-F238E27FC236}">
                        <a16:creationId xmlns:a16="http://schemas.microsoft.com/office/drawing/2014/main" id="{7F62318C-A75E-15F2-F1AA-0EB25A5CDB39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30" name="Line 55">
                      <a:extLst>
                        <a:ext uri="{FF2B5EF4-FFF2-40B4-BE49-F238E27FC236}">
                          <a16:creationId xmlns:a16="http://schemas.microsoft.com/office/drawing/2014/main" id="{BA6E2398-967E-7C43-E5C5-C764A25FEF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31" name="AutoShape 56">
                      <a:extLst>
                        <a:ext uri="{FF2B5EF4-FFF2-40B4-BE49-F238E27FC236}">
                          <a16:creationId xmlns:a16="http://schemas.microsoft.com/office/drawing/2014/main" id="{F36542B1-AFBD-4CEF-E402-A5F38BF47A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5" name="Group 714">
                    <a:extLst>
                      <a:ext uri="{FF2B5EF4-FFF2-40B4-BE49-F238E27FC236}">
                        <a16:creationId xmlns:a16="http://schemas.microsoft.com/office/drawing/2014/main" id="{FBE95AB7-8A2C-F0BF-B5EB-D7A615D06CB9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8" name="Line 55">
                      <a:extLst>
                        <a:ext uri="{FF2B5EF4-FFF2-40B4-BE49-F238E27FC236}">
                          <a16:creationId xmlns:a16="http://schemas.microsoft.com/office/drawing/2014/main" id="{0EB84496-9D27-A535-FD87-4F3FEB3DBA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9" name="AutoShape 56">
                      <a:extLst>
                        <a:ext uri="{FF2B5EF4-FFF2-40B4-BE49-F238E27FC236}">
                          <a16:creationId xmlns:a16="http://schemas.microsoft.com/office/drawing/2014/main" id="{590FFA1F-B90F-7811-8AB0-2154B2A011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F7FFD2B-83E7-94DA-DBCE-C3208E7185CA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6" name="Line 55">
                      <a:extLst>
                        <a:ext uri="{FF2B5EF4-FFF2-40B4-BE49-F238E27FC236}">
                          <a16:creationId xmlns:a16="http://schemas.microsoft.com/office/drawing/2014/main" id="{3F650CAB-4BAC-1650-09C6-5298BA4230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7" name="AutoShape 56">
                      <a:extLst>
                        <a:ext uri="{FF2B5EF4-FFF2-40B4-BE49-F238E27FC236}">
                          <a16:creationId xmlns:a16="http://schemas.microsoft.com/office/drawing/2014/main" id="{6157A499-5110-66B4-A8ED-6169E5F46B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0B149AE6-DD6E-FC4C-7849-32293358264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4" name="Line 55">
                      <a:extLst>
                        <a:ext uri="{FF2B5EF4-FFF2-40B4-BE49-F238E27FC236}">
                          <a16:creationId xmlns:a16="http://schemas.microsoft.com/office/drawing/2014/main" id="{FD919191-5C62-E679-2F1D-F27F18A341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5" name="AutoShape 56">
                      <a:extLst>
                        <a:ext uri="{FF2B5EF4-FFF2-40B4-BE49-F238E27FC236}">
                          <a16:creationId xmlns:a16="http://schemas.microsoft.com/office/drawing/2014/main" id="{D0DB353C-A38F-B6BB-CD60-62FF8B0957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635E9176-B1A0-CF7A-A82F-9E2D75EABE56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2" name="Line 55">
                      <a:extLst>
                        <a:ext uri="{FF2B5EF4-FFF2-40B4-BE49-F238E27FC236}">
                          <a16:creationId xmlns:a16="http://schemas.microsoft.com/office/drawing/2014/main" id="{88730D8A-14C2-F3C9-0560-19EBB83987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3" name="AutoShape 56">
                      <a:extLst>
                        <a:ext uri="{FF2B5EF4-FFF2-40B4-BE49-F238E27FC236}">
                          <a16:creationId xmlns:a16="http://schemas.microsoft.com/office/drawing/2014/main" id="{46149DEF-9E44-7562-9FCE-13C7710919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719" name="Group 718">
                    <a:extLst>
                      <a:ext uri="{FF2B5EF4-FFF2-40B4-BE49-F238E27FC236}">
                        <a16:creationId xmlns:a16="http://schemas.microsoft.com/office/drawing/2014/main" id="{C4E2A04B-A627-6B74-3D83-1AB940164BC9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20" name="Line 55">
                      <a:extLst>
                        <a:ext uri="{FF2B5EF4-FFF2-40B4-BE49-F238E27FC236}">
                          <a16:creationId xmlns:a16="http://schemas.microsoft.com/office/drawing/2014/main" id="{55777AFE-F5A2-1623-C518-14D6AD0DC6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21" name="AutoShape 56">
                      <a:extLst>
                        <a:ext uri="{FF2B5EF4-FFF2-40B4-BE49-F238E27FC236}">
                          <a16:creationId xmlns:a16="http://schemas.microsoft.com/office/drawing/2014/main" id="{79D3461D-392B-2948-9A5C-458C01FC68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17" name="Group 616">
                  <a:extLst>
                    <a:ext uri="{FF2B5EF4-FFF2-40B4-BE49-F238E27FC236}">
                      <a16:creationId xmlns:a16="http://schemas.microsoft.com/office/drawing/2014/main" id="{CC4A6597-F4AC-2EFC-CB8C-1E3708EE238A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12" name="Line 55">
                    <a:extLst>
                      <a:ext uri="{FF2B5EF4-FFF2-40B4-BE49-F238E27FC236}">
                        <a16:creationId xmlns:a16="http://schemas.microsoft.com/office/drawing/2014/main" id="{2E838A3E-153D-EA26-AFED-E3E61D2ED3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13" name="AutoShape 56">
                    <a:extLst>
                      <a:ext uri="{FF2B5EF4-FFF2-40B4-BE49-F238E27FC236}">
                        <a16:creationId xmlns:a16="http://schemas.microsoft.com/office/drawing/2014/main" id="{302859EB-409E-1D2C-E8B3-A4F2A256C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18" name="Group 617">
                  <a:extLst>
                    <a:ext uri="{FF2B5EF4-FFF2-40B4-BE49-F238E27FC236}">
                      <a16:creationId xmlns:a16="http://schemas.microsoft.com/office/drawing/2014/main" id="{81864DA1-D81E-5B43-4411-5CB793DADB0F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10" name="Line 55">
                    <a:extLst>
                      <a:ext uri="{FF2B5EF4-FFF2-40B4-BE49-F238E27FC236}">
                        <a16:creationId xmlns:a16="http://schemas.microsoft.com/office/drawing/2014/main" id="{C815055C-2EB8-2D95-AE1B-09E8A51638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11" name="AutoShape 56">
                    <a:extLst>
                      <a:ext uri="{FF2B5EF4-FFF2-40B4-BE49-F238E27FC236}">
                        <a16:creationId xmlns:a16="http://schemas.microsoft.com/office/drawing/2014/main" id="{43A40F1F-AF89-CA6D-27E7-62868044F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19" name="Group 618">
                  <a:extLst>
                    <a:ext uri="{FF2B5EF4-FFF2-40B4-BE49-F238E27FC236}">
                      <a16:creationId xmlns:a16="http://schemas.microsoft.com/office/drawing/2014/main" id="{F6D1E8CA-F572-7BC7-A648-CDE9B8CAEFBB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8" name="Line 55">
                    <a:extLst>
                      <a:ext uri="{FF2B5EF4-FFF2-40B4-BE49-F238E27FC236}">
                        <a16:creationId xmlns:a16="http://schemas.microsoft.com/office/drawing/2014/main" id="{3818079E-D135-14FA-C17D-E3A2A01FA8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9" name="AutoShape 56">
                    <a:extLst>
                      <a:ext uri="{FF2B5EF4-FFF2-40B4-BE49-F238E27FC236}">
                        <a16:creationId xmlns:a16="http://schemas.microsoft.com/office/drawing/2014/main" id="{5B80F9C1-45F7-5184-0817-6C1465E8BD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360AA479-C29A-F163-D210-A76E52D78534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6" name="Line 55">
                    <a:extLst>
                      <a:ext uri="{FF2B5EF4-FFF2-40B4-BE49-F238E27FC236}">
                        <a16:creationId xmlns:a16="http://schemas.microsoft.com/office/drawing/2014/main" id="{B71A69F4-543C-7691-1EF6-BD7C3750DA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7" name="AutoShape 56">
                    <a:extLst>
                      <a:ext uri="{FF2B5EF4-FFF2-40B4-BE49-F238E27FC236}">
                        <a16:creationId xmlns:a16="http://schemas.microsoft.com/office/drawing/2014/main" id="{09A0C58A-7B44-9B22-9149-993DAF7FBD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CAE9E560-7D53-B829-569C-4BA95D035846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704" name="Line 55">
                    <a:extLst>
                      <a:ext uri="{FF2B5EF4-FFF2-40B4-BE49-F238E27FC236}">
                        <a16:creationId xmlns:a16="http://schemas.microsoft.com/office/drawing/2014/main" id="{DBF876F2-E7EE-F55E-AA7F-BAB5862595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705" name="AutoShape 56">
                    <a:extLst>
                      <a:ext uri="{FF2B5EF4-FFF2-40B4-BE49-F238E27FC236}">
                        <a16:creationId xmlns:a16="http://schemas.microsoft.com/office/drawing/2014/main" id="{3ED384EE-4A56-9948-1A8E-AF01184D8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FC0454E-F932-2B78-4EF2-390CDEFFD24B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686" name="Group 685">
                    <a:extLst>
                      <a:ext uri="{FF2B5EF4-FFF2-40B4-BE49-F238E27FC236}">
                        <a16:creationId xmlns:a16="http://schemas.microsoft.com/office/drawing/2014/main" id="{AE6C104C-4163-A024-2ECD-45FDD572C33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02" name="Line 55">
                      <a:extLst>
                        <a:ext uri="{FF2B5EF4-FFF2-40B4-BE49-F238E27FC236}">
                          <a16:creationId xmlns:a16="http://schemas.microsoft.com/office/drawing/2014/main" id="{F578CD00-C70B-2161-3C5B-BA8933A616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03" name="AutoShape 56">
                      <a:extLst>
                        <a:ext uri="{FF2B5EF4-FFF2-40B4-BE49-F238E27FC236}">
                          <a16:creationId xmlns:a16="http://schemas.microsoft.com/office/drawing/2014/main" id="{728BC883-CDC3-60C0-F5B1-D063710298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87" name="Group 686">
                    <a:extLst>
                      <a:ext uri="{FF2B5EF4-FFF2-40B4-BE49-F238E27FC236}">
                        <a16:creationId xmlns:a16="http://schemas.microsoft.com/office/drawing/2014/main" id="{1D1AF8AB-B8CE-6683-0F66-FDE5BA42521E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700" name="Line 55">
                      <a:extLst>
                        <a:ext uri="{FF2B5EF4-FFF2-40B4-BE49-F238E27FC236}">
                          <a16:creationId xmlns:a16="http://schemas.microsoft.com/office/drawing/2014/main" id="{BF296BFB-6FC5-0123-F681-06D050AF71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701" name="AutoShape 56">
                      <a:extLst>
                        <a:ext uri="{FF2B5EF4-FFF2-40B4-BE49-F238E27FC236}">
                          <a16:creationId xmlns:a16="http://schemas.microsoft.com/office/drawing/2014/main" id="{8B3AC3DF-BD2F-5C40-FA8F-520C67CE4A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88" name="Group 687">
                    <a:extLst>
                      <a:ext uri="{FF2B5EF4-FFF2-40B4-BE49-F238E27FC236}">
                        <a16:creationId xmlns:a16="http://schemas.microsoft.com/office/drawing/2014/main" id="{A75FC03F-AB18-818B-ACAE-3FBB42CFFE9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8" name="Line 55">
                      <a:extLst>
                        <a:ext uri="{FF2B5EF4-FFF2-40B4-BE49-F238E27FC236}">
                          <a16:creationId xmlns:a16="http://schemas.microsoft.com/office/drawing/2014/main" id="{85B4B61C-153B-8943-8AD9-60D9D49D6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9" name="AutoShape 56">
                      <a:extLst>
                        <a:ext uri="{FF2B5EF4-FFF2-40B4-BE49-F238E27FC236}">
                          <a16:creationId xmlns:a16="http://schemas.microsoft.com/office/drawing/2014/main" id="{6FF704BC-8B5C-F976-0807-64912F6BC2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89" name="Group 688">
                    <a:extLst>
                      <a:ext uri="{FF2B5EF4-FFF2-40B4-BE49-F238E27FC236}">
                        <a16:creationId xmlns:a16="http://schemas.microsoft.com/office/drawing/2014/main" id="{D1D8DFA4-B6DC-D815-9D2C-C46D1CA1B813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6" name="Line 55">
                      <a:extLst>
                        <a:ext uri="{FF2B5EF4-FFF2-40B4-BE49-F238E27FC236}">
                          <a16:creationId xmlns:a16="http://schemas.microsoft.com/office/drawing/2014/main" id="{5AF4EC48-E407-A3D0-68CC-CB324118A7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7" name="AutoShape 56">
                      <a:extLst>
                        <a:ext uri="{FF2B5EF4-FFF2-40B4-BE49-F238E27FC236}">
                          <a16:creationId xmlns:a16="http://schemas.microsoft.com/office/drawing/2014/main" id="{55A45D28-B2BB-55AE-D563-84EC4F86B2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90" name="Group 689">
                    <a:extLst>
                      <a:ext uri="{FF2B5EF4-FFF2-40B4-BE49-F238E27FC236}">
                        <a16:creationId xmlns:a16="http://schemas.microsoft.com/office/drawing/2014/main" id="{60668D89-C3AD-51D1-FC07-32DC184389B5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4" name="Line 55">
                      <a:extLst>
                        <a:ext uri="{FF2B5EF4-FFF2-40B4-BE49-F238E27FC236}">
                          <a16:creationId xmlns:a16="http://schemas.microsoft.com/office/drawing/2014/main" id="{73CCF739-0737-283D-2723-1C224B6DCF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5" name="AutoShape 56">
                      <a:extLst>
                        <a:ext uri="{FF2B5EF4-FFF2-40B4-BE49-F238E27FC236}">
                          <a16:creationId xmlns:a16="http://schemas.microsoft.com/office/drawing/2014/main" id="{5E236E27-D8A0-C161-B436-43484DAA3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91" name="Group 690">
                    <a:extLst>
                      <a:ext uri="{FF2B5EF4-FFF2-40B4-BE49-F238E27FC236}">
                        <a16:creationId xmlns:a16="http://schemas.microsoft.com/office/drawing/2014/main" id="{E2966C4B-DC3B-AB27-138A-935A180459E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92" name="Line 55">
                      <a:extLst>
                        <a:ext uri="{FF2B5EF4-FFF2-40B4-BE49-F238E27FC236}">
                          <a16:creationId xmlns:a16="http://schemas.microsoft.com/office/drawing/2014/main" id="{96417B2A-98FF-DA54-AE18-EA41D982CB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93" name="AutoShape 56">
                      <a:extLst>
                        <a:ext uri="{FF2B5EF4-FFF2-40B4-BE49-F238E27FC236}">
                          <a16:creationId xmlns:a16="http://schemas.microsoft.com/office/drawing/2014/main" id="{3D7BC578-3D49-BE0D-8B0C-33318F1AD9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EF7CA37D-D70C-40EB-59DF-4DB4B27BF970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668" name="Group 667">
                    <a:extLst>
                      <a:ext uri="{FF2B5EF4-FFF2-40B4-BE49-F238E27FC236}">
                        <a16:creationId xmlns:a16="http://schemas.microsoft.com/office/drawing/2014/main" id="{5DEF5033-6107-FAD8-EBC7-B89544AAAB4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84" name="Line 55">
                      <a:extLst>
                        <a:ext uri="{FF2B5EF4-FFF2-40B4-BE49-F238E27FC236}">
                          <a16:creationId xmlns:a16="http://schemas.microsoft.com/office/drawing/2014/main" id="{77D45AA7-26C3-F573-E900-ED6366CAB8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85" name="AutoShape 56">
                      <a:extLst>
                        <a:ext uri="{FF2B5EF4-FFF2-40B4-BE49-F238E27FC236}">
                          <a16:creationId xmlns:a16="http://schemas.microsoft.com/office/drawing/2014/main" id="{36179D69-1310-8D95-5568-2784C56DF0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69" name="Group 668">
                    <a:extLst>
                      <a:ext uri="{FF2B5EF4-FFF2-40B4-BE49-F238E27FC236}">
                        <a16:creationId xmlns:a16="http://schemas.microsoft.com/office/drawing/2014/main" id="{6EE84AA7-8721-D789-FA49-BACB0AA7A09A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82" name="Line 55">
                      <a:extLst>
                        <a:ext uri="{FF2B5EF4-FFF2-40B4-BE49-F238E27FC236}">
                          <a16:creationId xmlns:a16="http://schemas.microsoft.com/office/drawing/2014/main" id="{64F03407-D4AB-55BA-8119-2B68BBA5CB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83" name="AutoShape 56">
                      <a:extLst>
                        <a:ext uri="{FF2B5EF4-FFF2-40B4-BE49-F238E27FC236}">
                          <a16:creationId xmlns:a16="http://schemas.microsoft.com/office/drawing/2014/main" id="{905574F1-39D5-CF8D-3556-E3BFA74D9E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0" name="Group 669">
                    <a:extLst>
                      <a:ext uri="{FF2B5EF4-FFF2-40B4-BE49-F238E27FC236}">
                        <a16:creationId xmlns:a16="http://schemas.microsoft.com/office/drawing/2014/main" id="{DD5D479C-66E4-4A53-604D-18B6E5EB249D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80" name="Line 55">
                      <a:extLst>
                        <a:ext uri="{FF2B5EF4-FFF2-40B4-BE49-F238E27FC236}">
                          <a16:creationId xmlns:a16="http://schemas.microsoft.com/office/drawing/2014/main" id="{476A3245-6563-43C5-50FB-A099A1E4C2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81" name="AutoShape 56">
                      <a:extLst>
                        <a:ext uri="{FF2B5EF4-FFF2-40B4-BE49-F238E27FC236}">
                          <a16:creationId xmlns:a16="http://schemas.microsoft.com/office/drawing/2014/main" id="{1A5E3BD1-1E65-2F34-ECEE-AA0FC7C010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1" name="Group 670">
                    <a:extLst>
                      <a:ext uri="{FF2B5EF4-FFF2-40B4-BE49-F238E27FC236}">
                        <a16:creationId xmlns:a16="http://schemas.microsoft.com/office/drawing/2014/main" id="{43FE51C9-CF26-D25E-03F4-A51A0AFE178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78" name="Line 55">
                      <a:extLst>
                        <a:ext uri="{FF2B5EF4-FFF2-40B4-BE49-F238E27FC236}">
                          <a16:creationId xmlns:a16="http://schemas.microsoft.com/office/drawing/2014/main" id="{B9D8460A-BA75-BEA0-E07D-63464C9381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79" name="AutoShape 56">
                      <a:extLst>
                        <a:ext uri="{FF2B5EF4-FFF2-40B4-BE49-F238E27FC236}">
                          <a16:creationId xmlns:a16="http://schemas.microsoft.com/office/drawing/2014/main" id="{B4836AA0-1458-7AFE-1BF0-FDCEE2C564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2" name="Group 671">
                    <a:extLst>
                      <a:ext uri="{FF2B5EF4-FFF2-40B4-BE49-F238E27FC236}">
                        <a16:creationId xmlns:a16="http://schemas.microsoft.com/office/drawing/2014/main" id="{B31399FB-4E80-38C5-C9E1-5CC36BB6906F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76" name="Line 55">
                      <a:extLst>
                        <a:ext uri="{FF2B5EF4-FFF2-40B4-BE49-F238E27FC236}">
                          <a16:creationId xmlns:a16="http://schemas.microsoft.com/office/drawing/2014/main" id="{229C04F5-A290-D914-CCED-1312C04361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77" name="AutoShape 56">
                      <a:extLst>
                        <a:ext uri="{FF2B5EF4-FFF2-40B4-BE49-F238E27FC236}">
                          <a16:creationId xmlns:a16="http://schemas.microsoft.com/office/drawing/2014/main" id="{32E92C2B-0236-8E3A-B45C-42C8745A5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673" name="Group 672">
                    <a:extLst>
                      <a:ext uri="{FF2B5EF4-FFF2-40B4-BE49-F238E27FC236}">
                        <a16:creationId xmlns:a16="http://schemas.microsoft.com/office/drawing/2014/main" id="{F40D006D-C522-D5FF-8482-96B3402C92F4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674" name="Line 55">
                      <a:extLst>
                        <a:ext uri="{FF2B5EF4-FFF2-40B4-BE49-F238E27FC236}">
                          <a16:creationId xmlns:a16="http://schemas.microsoft.com/office/drawing/2014/main" id="{1B6D52E3-C955-52B1-739E-E8AE965B8A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675" name="AutoShape 56">
                      <a:extLst>
                        <a:ext uri="{FF2B5EF4-FFF2-40B4-BE49-F238E27FC236}">
                          <a16:creationId xmlns:a16="http://schemas.microsoft.com/office/drawing/2014/main" id="{78CF2798-0BCB-182D-4845-ECB638EAB6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FD6F823D-A285-362C-4FC9-F56528A055AA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64" name="Rectangle 663">
                    <a:extLst>
                      <a:ext uri="{FF2B5EF4-FFF2-40B4-BE49-F238E27FC236}">
                        <a16:creationId xmlns:a16="http://schemas.microsoft.com/office/drawing/2014/main" id="{6C6414D4-C793-B404-C758-694A22F63637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65" name="Rectangle 664">
                    <a:extLst>
                      <a:ext uri="{FF2B5EF4-FFF2-40B4-BE49-F238E27FC236}">
                        <a16:creationId xmlns:a16="http://schemas.microsoft.com/office/drawing/2014/main" id="{871D8F1F-2FDC-D500-6928-5AF08BFF700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66" name="Chord 665">
                    <a:extLst>
                      <a:ext uri="{FF2B5EF4-FFF2-40B4-BE49-F238E27FC236}">
                        <a16:creationId xmlns:a16="http://schemas.microsoft.com/office/drawing/2014/main" id="{6EF1DB11-4B46-2153-A9B5-C59225AC43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7" name="Rectangle 666">
                    <a:extLst>
                      <a:ext uri="{FF2B5EF4-FFF2-40B4-BE49-F238E27FC236}">
                        <a16:creationId xmlns:a16="http://schemas.microsoft.com/office/drawing/2014/main" id="{27D6CA46-1C53-47F2-6A09-D3CC3E5D3134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B6B2D24D-6976-48C9-E54B-48ADCCD79EC2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E4CC69AA-E5BD-5C69-D2E9-E584E5EF01D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61" name="Rectangle 660">
                    <a:extLst>
                      <a:ext uri="{FF2B5EF4-FFF2-40B4-BE49-F238E27FC236}">
                        <a16:creationId xmlns:a16="http://schemas.microsoft.com/office/drawing/2014/main" id="{4F95C2A0-B975-A31F-F4B9-1815F1CEAD91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62" name="Chord 661">
                    <a:extLst>
                      <a:ext uri="{FF2B5EF4-FFF2-40B4-BE49-F238E27FC236}">
                        <a16:creationId xmlns:a16="http://schemas.microsoft.com/office/drawing/2014/main" id="{5D768724-5DD0-4EC8-F9C7-327CC7A50D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3" name="Rectangle 662">
                    <a:extLst>
                      <a:ext uri="{FF2B5EF4-FFF2-40B4-BE49-F238E27FC236}">
                        <a16:creationId xmlns:a16="http://schemas.microsoft.com/office/drawing/2014/main" id="{84BB0059-5E6C-6796-B9A2-5B125514D68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4681DBF4-8ADB-FDFC-EE48-DF5DBD71BE10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56" name="Rectangle 655">
                    <a:extLst>
                      <a:ext uri="{FF2B5EF4-FFF2-40B4-BE49-F238E27FC236}">
                        <a16:creationId xmlns:a16="http://schemas.microsoft.com/office/drawing/2014/main" id="{D974EA6B-F51B-307B-F97F-164DF766532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E1C8203A-07B2-316D-A87A-EA1BD02C148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58" name="Chord 657">
                    <a:extLst>
                      <a:ext uri="{FF2B5EF4-FFF2-40B4-BE49-F238E27FC236}">
                        <a16:creationId xmlns:a16="http://schemas.microsoft.com/office/drawing/2014/main" id="{CBA69A89-7C20-CE8B-2003-EBE78D5CCD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39ABED06-6F22-0C61-F03C-0282D1C8E187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106552E6-5061-794A-FF9D-C4CEFC01CA61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52" name="Rectangle 651">
                    <a:extLst>
                      <a:ext uri="{FF2B5EF4-FFF2-40B4-BE49-F238E27FC236}">
                        <a16:creationId xmlns:a16="http://schemas.microsoft.com/office/drawing/2014/main" id="{0E8A3103-1C10-E09D-E554-9F4BBA5600A4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53" name="Rectangle 652">
                    <a:extLst>
                      <a:ext uri="{FF2B5EF4-FFF2-40B4-BE49-F238E27FC236}">
                        <a16:creationId xmlns:a16="http://schemas.microsoft.com/office/drawing/2014/main" id="{392C44EB-7151-C46B-F7CC-39D57CB8999D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54" name="Chord 653">
                    <a:extLst>
                      <a:ext uri="{FF2B5EF4-FFF2-40B4-BE49-F238E27FC236}">
                        <a16:creationId xmlns:a16="http://schemas.microsoft.com/office/drawing/2014/main" id="{D96D3A3C-9DA6-D381-6337-11F3368AEB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5" name="Rectangle 654">
                    <a:extLst>
                      <a:ext uri="{FF2B5EF4-FFF2-40B4-BE49-F238E27FC236}">
                        <a16:creationId xmlns:a16="http://schemas.microsoft.com/office/drawing/2014/main" id="{BE77E606-3313-B086-3F2B-A1BF541357D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4EA36DDC-3F2B-AC37-2E89-006D298F854F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48" name="Rectangle 647">
                    <a:extLst>
                      <a:ext uri="{FF2B5EF4-FFF2-40B4-BE49-F238E27FC236}">
                        <a16:creationId xmlns:a16="http://schemas.microsoft.com/office/drawing/2014/main" id="{6A9ED829-5997-71B8-D97C-ABF45231DCA4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193FB502-7799-0F9B-9E85-59BF9BDF8CE9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50" name="Chord 649">
                    <a:extLst>
                      <a:ext uri="{FF2B5EF4-FFF2-40B4-BE49-F238E27FC236}">
                        <a16:creationId xmlns:a16="http://schemas.microsoft.com/office/drawing/2014/main" id="{4DBA86EF-6FA3-C687-52FC-98C726F712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1" name="Rectangle 650">
                    <a:extLst>
                      <a:ext uri="{FF2B5EF4-FFF2-40B4-BE49-F238E27FC236}">
                        <a16:creationId xmlns:a16="http://schemas.microsoft.com/office/drawing/2014/main" id="{6F3B2C31-296E-A1E3-3A84-C9269603305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29" name="Group 628">
                  <a:extLst>
                    <a:ext uri="{FF2B5EF4-FFF2-40B4-BE49-F238E27FC236}">
                      <a16:creationId xmlns:a16="http://schemas.microsoft.com/office/drawing/2014/main" id="{70764ABD-7667-D917-9C6F-2D369C0A7507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805D6E00-583E-B8DC-B515-0599F355EA81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45" name="Rectangle 644">
                    <a:extLst>
                      <a:ext uri="{FF2B5EF4-FFF2-40B4-BE49-F238E27FC236}">
                        <a16:creationId xmlns:a16="http://schemas.microsoft.com/office/drawing/2014/main" id="{63FD542F-869C-504D-839E-8CF4442669B0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46" name="Chord 645">
                    <a:extLst>
                      <a:ext uri="{FF2B5EF4-FFF2-40B4-BE49-F238E27FC236}">
                        <a16:creationId xmlns:a16="http://schemas.microsoft.com/office/drawing/2014/main" id="{010DDA91-8418-2C5B-BACE-756FE417D9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2CCF9B06-7CE7-6D9E-3ABA-3D7E0E492E5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6ED9CA70-29D7-91F0-BBBF-8E4D9DA01E24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56DC93C5-8E1A-7F6E-EE31-618B79523189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D888AE53-8BC8-3CF8-CD4F-BEFB0CBAA05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42" name="Chord 641">
                    <a:extLst>
                      <a:ext uri="{FF2B5EF4-FFF2-40B4-BE49-F238E27FC236}">
                        <a16:creationId xmlns:a16="http://schemas.microsoft.com/office/drawing/2014/main" id="{5DBA0DC3-9A4F-6261-8DA9-D52692E082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4A07CF3A-9DA6-6A85-A24D-A5926788716A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CA121862-B93B-0E0E-BE95-FC360AA84113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9454C0BE-957C-4FF5-4BED-7457ACD45782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37" name="Rectangle 636">
                    <a:extLst>
                      <a:ext uri="{FF2B5EF4-FFF2-40B4-BE49-F238E27FC236}">
                        <a16:creationId xmlns:a16="http://schemas.microsoft.com/office/drawing/2014/main" id="{AC1E15B1-31B1-A8FF-624B-F9541EB6B9B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38" name="Chord 637">
                    <a:extLst>
                      <a:ext uri="{FF2B5EF4-FFF2-40B4-BE49-F238E27FC236}">
                        <a16:creationId xmlns:a16="http://schemas.microsoft.com/office/drawing/2014/main" id="{1B3F71E6-FBA4-A3D7-1469-D2C18556A1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5381A777-10C3-815A-6BAA-3C96B8BC9CB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1595041B-2110-C0CB-A986-190A5AF57CFA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634" name="Line 55">
                    <a:extLst>
                      <a:ext uri="{FF2B5EF4-FFF2-40B4-BE49-F238E27FC236}">
                        <a16:creationId xmlns:a16="http://schemas.microsoft.com/office/drawing/2014/main" id="{CBE15E8A-0A44-9E6B-697A-A56923B70B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635" name="AutoShape 56">
                    <a:extLst>
                      <a:ext uri="{FF2B5EF4-FFF2-40B4-BE49-F238E27FC236}">
                        <a16:creationId xmlns:a16="http://schemas.microsoft.com/office/drawing/2014/main" id="{6B8D9657-89BA-3B02-A6B3-C39D5A929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5AB32542-4DA4-D447-E538-FC950A215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30298" y="1708366"/>
                  <a:ext cx="0" cy="25607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47032CD-132B-C50B-04E5-D8C46802D46E}"/>
                  </a:ext>
                </a:extLst>
              </p:cNvPr>
              <p:cNvGrpSpPr/>
              <p:nvPr/>
            </p:nvGrpSpPr>
            <p:grpSpPr>
              <a:xfrm>
                <a:off x="2255430" y="3429000"/>
                <a:ext cx="2345598" cy="1275175"/>
                <a:chOff x="3664492" y="746516"/>
                <a:chExt cx="6652844" cy="3674725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96803424-F43A-D32B-4BAF-CEC6BE525183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576" name="Rectangle 575">
                    <a:extLst>
                      <a:ext uri="{FF2B5EF4-FFF2-40B4-BE49-F238E27FC236}">
                        <a16:creationId xmlns:a16="http://schemas.microsoft.com/office/drawing/2014/main" id="{086A8DC8-7216-E9FB-420B-A29BA497F3B3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77" name="Rectangle 576">
                    <a:extLst>
                      <a:ext uri="{FF2B5EF4-FFF2-40B4-BE49-F238E27FC236}">
                        <a16:creationId xmlns:a16="http://schemas.microsoft.com/office/drawing/2014/main" id="{51D305EC-5150-FEE4-2AA9-1730B802D45C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78" name="Rectangle 577">
                    <a:extLst>
                      <a:ext uri="{FF2B5EF4-FFF2-40B4-BE49-F238E27FC236}">
                        <a16:creationId xmlns:a16="http://schemas.microsoft.com/office/drawing/2014/main" id="{A9FEA16B-74E6-663D-C207-09A527814066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79" name="Rectangle 578">
                    <a:extLst>
                      <a:ext uri="{FF2B5EF4-FFF2-40B4-BE49-F238E27FC236}">
                        <a16:creationId xmlns:a16="http://schemas.microsoft.com/office/drawing/2014/main" id="{179B9E5B-B471-3958-8C12-EACD30D1D0AE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BE9C3CF7-5F8C-322A-1824-755AF6C0AB9A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4" name="Freeform 345">
                  <a:extLst>
                    <a:ext uri="{FF2B5EF4-FFF2-40B4-BE49-F238E27FC236}">
                      <a16:creationId xmlns:a16="http://schemas.microsoft.com/office/drawing/2014/main" id="{C5DD9C8C-2D97-4360-81F3-EED80B701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027" y="3600488"/>
                  <a:ext cx="293721" cy="820753"/>
                </a:xfrm>
                <a:custGeom>
                  <a:avLst/>
                  <a:gdLst>
                    <a:gd name="T0" fmla="*/ 115 w 230"/>
                    <a:gd name="T1" fmla="*/ 0 h 576"/>
                    <a:gd name="T2" fmla="*/ 0 w 230"/>
                    <a:gd name="T3" fmla="*/ 230 h 576"/>
                    <a:gd name="T4" fmla="*/ 115 w 230"/>
                    <a:gd name="T5" fmla="*/ 576 h 576"/>
                    <a:gd name="T6" fmla="*/ 230 w 230"/>
                    <a:gd name="T7" fmla="*/ 230 h 576"/>
                    <a:gd name="T8" fmla="*/ 115 w 230"/>
                    <a:gd name="T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76">
                      <a:moveTo>
                        <a:pt x="115" y="0"/>
                      </a:moveTo>
                      <a:lnTo>
                        <a:pt x="0" y="230"/>
                      </a:lnTo>
                      <a:lnTo>
                        <a:pt x="115" y="576"/>
                      </a:lnTo>
                      <a:lnTo>
                        <a:pt x="230" y="23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55BF3968-043E-BCD8-0AB5-615E22D6093F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570" name="Freeform 366">
                    <a:extLst>
                      <a:ext uri="{FF2B5EF4-FFF2-40B4-BE49-F238E27FC236}">
                        <a16:creationId xmlns:a16="http://schemas.microsoft.com/office/drawing/2014/main" id="{FCADF7F5-4EF1-E194-2762-391B05C6C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1" name="Freeform 366">
                    <a:extLst>
                      <a:ext uri="{FF2B5EF4-FFF2-40B4-BE49-F238E27FC236}">
                        <a16:creationId xmlns:a16="http://schemas.microsoft.com/office/drawing/2014/main" id="{374BB15C-7B91-67E4-55C9-C5F83FB1A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2" name="Freeform 366">
                    <a:extLst>
                      <a:ext uri="{FF2B5EF4-FFF2-40B4-BE49-F238E27FC236}">
                        <a16:creationId xmlns:a16="http://schemas.microsoft.com/office/drawing/2014/main" id="{76589358-07BE-307B-8B1B-91B19A068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3" name="Freeform 366">
                    <a:extLst>
                      <a:ext uri="{FF2B5EF4-FFF2-40B4-BE49-F238E27FC236}">
                        <a16:creationId xmlns:a16="http://schemas.microsoft.com/office/drawing/2014/main" id="{3437D42E-C57F-6533-C896-486D0A1FF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4" name="Freeform 366">
                    <a:extLst>
                      <a:ext uri="{FF2B5EF4-FFF2-40B4-BE49-F238E27FC236}">
                        <a16:creationId xmlns:a16="http://schemas.microsoft.com/office/drawing/2014/main" id="{46D3DAF5-E9C4-46E7-4D25-DBD1ED86C2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575" name="Freeform 366">
                    <a:extLst>
                      <a:ext uri="{FF2B5EF4-FFF2-40B4-BE49-F238E27FC236}">
                        <a16:creationId xmlns:a16="http://schemas.microsoft.com/office/drawing/2014/main" id="{E696F44D-603F-1A28-1FFC-A7851130F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326" name="Freeform 863">
                  <a:extLst>
                    <a:ext uri="{FF2B5EF4-FFF2-40B4-BE49-F238E27FC236}">
                      <a16:creationId xmlns:a16="http://schemas.microsoft.com/office/drawing/2014/main" id="{A7CE2431-A039-6F50-914B-54E749698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32129D19-3CBA-5CD1-DF6B-B392F6B40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08EDC3AE-6823-8656-CD95-E5B2B8253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F0D87E41-F353-DE99-A294-DF419BA0C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D2570378-437C-925B-EF43-F0EB9AC9E2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972354CC-DC27-B136-4272-50E6598D8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B44480ED-DD73-A8CB-518E-A6DAA7174B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9AAABC6F-131B-AAE1-317A-45D08B02C1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8FBC1BF1-CEB4-6FE1-C1A6-574CF9B4B3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41971469-DABF-6D6C-5F44-A68093C20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A8703E4B-37B6-9351-5FC2-D5CE20ACC9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A966D80D-8D82-EE8E-DE51-E18285F510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AAB02A45-BB9B-A12D-77BF-B730D0ACE3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D31F9C1A-B460-E9A0-B9CC-D133049EB2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13178028-5D27-1972-CB25-776A6F6530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3A30C7FC-662F-6277-22A5-F1B17E13E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51D417AC-9785-AD01-D8FD-AE313D691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AB324FCC-156E-04F6-9389-38802F164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24401E79-D8C3-89D7-8DA4-F1334D940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F9432FA0-B8AF-F048-C8DF-F5F3498EAA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E16F41DE-1189-9945-B264-F363A36F53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840FC6F9-E600-9F73-63C2-AA1EBEE1B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089E1B16-AA08-3BB8-5E34-9D547A1D2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CBDC8C2E-1BA2-D958-AC13-A6CDE82A9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697E086C-BA9D-8770-6AC7-E7C96BACE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E48112D5-2528-10BB-6D3A-178D38CF6D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1DB40D9A-CD0B-CA6A-F6ED-5E24EE3083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551DAE7A-65FA-F285-A0C8-96E59507B7D1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566" name="Rectangle 565">
                    <a:extLst>
                      <a:ext uri="{FF2B5EF4-FFF2-40B4-BE49-F238E27FC236}">
                        <a16:creationId xmlns:a16="http://schemas.microsoft.com/office/drawing/2014/main" id="{1C6290F4-A795-9D71-D52B-A31753265606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567" name="Rectangle 566">
                    <a:extLst>
                      <a:ext uri="{FF2B5EF4-FFF2-40B4-BE49-F238E27FC236}">
                        <a16:creationId xmlns:a16="http://schemas.microsoft.com/office/drawing/2014/main" id="{D7923E62-13D4-BF80-408E-6D1B0BF67B88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68" name="Chord 567">
                    <a:extLst>
                      <a:ext uri="{FF2B5EF4-FFF2-40B4-BE49-F238E27FC236}">
                        <a16:creationId xmlns:a16="http://schemas.microsoft.com/office/drawing/2014/main" id="{B2E17348-1FCF-27E9-26C0-253700614F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:a16="http://schemas.microsoft.com/office/drawing/2014/main" id="{FF4877B1-CF9A-1EBE-E545-67DACF4C48A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A877553F-D194-06D1-542F-F208C3E4C5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33298" y="2302181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9761ADC9-1280-13B9-A3C2-E7571B8923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39704" y="2003821"/>
                  <a:ext cx="0" cy="134391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4661F99F-5627-31FC-B5F7-81F042E76CDB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548" name="Group 547">
                    <a:extLst>
                      <a:ext uri="{FF2B5EF4-FFF2-40B4-BE49-F238E27FC236}">
                        <a16:creationId xmlns:a16="http://schemas.microsoft.com/office/drawing/2014/main" id="{F3EEE16E-3F4E-CAEC-B524-B64DC3B6EBC3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64" name="Line 55">
                      <a:extLst>
                        <a:ext uri="{FF2B5EF4-FFF2-40B4-BE49-F238E27FC236}">
                          <a16:creationId xmlns:a16="http://schemas.microsoft.com/office/drawing/2014/main" id="{AE5027D3-3192-10BA-29AE-4EEA31D7F7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65" name="AutoShape 56">
                      <a:extLst>
                        <a:ext uri="{FF2B5EF4-FFF2-40B4-BE49-F238E27FC236}">
                          <a16:creationId xmlns:a16="http://schemas.microsoft.com/office/drawing/2014/main" id="{792D39C6-408E-D164-7B46-A219D790FA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D9838BB7-4F63-B23E-5A1A-B520E633E504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62" name="Line 55">
                      <a:extLst>
                        <a:ext uri="{FF2B5EF4-FFF2-40B4-BE49-F238E27FC236}">
                          <a16:creationId xmlns:a16="http://schemas.microsoft.com/office/drawing/2014/main" id="{973480C1-BA1D-950B-C105-CB1A5F46BE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63" name="AutoShape 56">
                      <a:extLst>
                        <a:ext uri="{FF2B5EF4-FFF2-40B4-BE49-F238E27FC236}">
                          <a16:creationId xmlns:a16="http://schemas.microsoft.com/office/drawing/2014/main" id="{25929757-5D57-0C62-73FE-065FB555D4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E6780B6D-75AD-919A-2463-F82FC05E1737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60" name="Line 55">
                      <a:extLst>
                        <a:ext uri="{FF2B5EF4-FFF2-40B4-BE49-F238E27FC236}">
                          <a16:creationId xmlns:a16="http://schemas.microsoft.com/office/drawing/2014/main" id="{99281DED-624A-C11B-BFFD-980F6D88F9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61" name="AutoShape 56">
                      <a:extLst>
                        <a:ext uri="{FF2B5EF4-FFF2-40B4-BE49-F238E27FC236}">
                          <a16:creationId xmlns:a16="http://schemas.microsoft.com/office/drawing/2014/main" id="{2ABFBFBA-417D-7E8F-4491-11C5459641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1" name="Group 550">
                    <a:extLst>
                      <a:ext uri="{FF2B5EF4-FFF2-40B4-BE49-F238E27FC236}">
                        <a16:creationId xmlns:a16="http://schemas.microsoft.com/office/drawing/2014/main" id="{36E32F7F-FBED-A68A-264F-788A83ADC51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58" name="Line 55">
                      <a:extLst>
                        <a:ext uri="{FF2B5EF4-FFF2-40B4-BE49-F238E27FC236}">
                          <a16:creationId xmlns:a16="http://schemas.microsoft.com/office/drawing/2014/main" id="{57456288-47A7-D1F5-C20B-A97D8C59F6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59" name="AutoShape 56">
                      <a:extLst>
                        <a:ext uri="{FF2B5EF4-FFF2-40B4-BE49-F238E27FC236}">
                          <a16:creationId xmlns:a16="http://schemas.microsoft.com/office/drawing/2014/main" id="{C0915273-15E1-2997-A69B-0C7A6FFDDE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DEAD58C7-23D3-D3CC-2018-021005D46643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56" name="Line 55">
                      <a:extLst>
                        <a:ext uri="{FF2B5EF4-FFF2-40B4-BE49-F238E27FC236}">
                          <a16:creationId xmlns:a16="http://schemas.microsoft.com/office/drawing/2014/main" id="{8F4983F6-11F5-3D7A-EB96-F7CB6D0EF9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57" name="AutoShape 56">
                      <a:extLst>
                        <a:ext uri="{FF2B5EF4-FFF2-40B4-BE49-F238E27FC236}">
                          <a16:creationId xmlns:a16="http://schemas.microsoft.com/office/drawing/2014/main" id="{F140183C-971B-18BA-9901-F789CD07F7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53" name="Group 552">
                    <a:extLst>
                      <a:ext uri="{FF2B5EF4-FFF2-40B4-BE49-F238E27FC236}">
                        <a16:creationId xmlns:a16="http://schemas.microsoft.com/office/drawing/2014/main" id="{43BA9F2E-8D86-E374-D519-DDF68C3190B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54" name="Line 55">
                      <a:extLst>
                        <a:ext uri="{FF2B5EF4-FFF2-40B4-BE49-F238E27FC236}">
                          <a16:creationId xmlns:a16="http://schemas.microsoft.com/office/drawing/2014/main" id="{A2101D5F-4C82-CE34-628A-19E609B642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55" name="AutoShape 56">
                      <a:extLst>
                        <a:ext uri="{FF2B5EF4-FFF2-40B4-BE49-F238E27FC236}">
                          <a16:creationId xmlns:a16="http://schemas.microsoft.com/office/drawing/2014/main" id="{696183CC-23DC-5FC8-15A6-635EFC534D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84EDF407-0F96-A489-7EB0-E12E52BDAE20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530" name="Group 529">
                    <a:extLst>
                      <a:ext uri="{FF2B5EF4-FFF2-40B4-BE49-F238E27FC236}">
                        <a16:creationId xmlns:a16="http://schemas.microsoft.com/office/drawing/2014/main" id="{BD6086C4-9747-11F7-808F-6508F412EEF1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6" name="Line 55">
                      <a:extLst>
                        <a:ext uri="{FF2B5EF4-FFF2-40B4-BE49-F238E27FC236}">
                          <a16:creationId xmlns:a16="http://schemas.microsoft.com/office/drawing/2014/main" id="{EBA97CD7-7020-AC75-E108-6A0DFA29E9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7" name="AutoShape 56">
                      <a:extLst>
                        <a:ext uri="{FF2B5EF4-FFF2-40B4-BE49-F238E27FC236}">
                          <a16:creationId xmlns:a16="http://schemas.microsoft.com/office/drawing/2014/main" id="{7D68E9E9-AF19-2845-F4AA-E813E4F733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1" name="Group 530">
                    <a:extLst>
                      <a:ext uri="{FF2B5EF4-FFF2-40B4-BE49-F238E27FC236}">
                        <a16:creationId xmlns:a16="http://schemas.microsoft.com/office/drawing/2014/main" id="{BCF3254E-D294-6BF9-B04F-47CC0F0C0E40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4" name="Line 55">
                      <a:extLst>
                        <a:ext uri="{FF2B5EF4-FFF2-40B4-BE49-F238E27FC236}">
                          <a16:creationId xmlns:a16="http://schemas.microsoft.com/office/drawing/2014/main" id="{4E1A8022-C376-67A6-9192-410EAF63CF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5" name="AutoShape 56">
                      <a:extLst>
                        <a:ext uri="{FF2B5EF4-FFF2-40B4-BE49-F238E27FC236}">
                          <a16:creationId xmlns:a16="http://schemas.microsoft.com/office/drawing/2014/main" id="{4113C06C-3903-5F36-818E-55DB040402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4EA281BC-F40E-8844-00CD-75F9C8B8936E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2" name="Line 55">
                      <a:extLst>
                        <a:ext uri="{FF2B5EF4-FFF2-40B4-BE49-F238E27FC236}">
                          <a16:creationId xmlns:a16="http://schemas.microsoft.com/office/drawing/2014/main" id="{F5FDC243-D7DF-18EA-8E49-0353A11656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3" name="AutoShape 56">
                      <a:extLst>
                        <a:ext uri="{FF2B5EF4-FFF2-40B4-BE49-F238E27FC236}">
                          <a16:creationId xmlns:a16="http://schemas.microsoft.com/office/drawing/2014/main" id="{CE33B48B-869B-89AE-453A-B51FE96350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CE0B9E93-75B9-8B2E-176E-5D14856183C6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40" name="Line 55">
                      <a:extLst>
                        <a:ext uri="{FF2B5EF4-FFF2-40B4-BE49-F238E27FC236}">
                          <a16:creationId xmlns:a16="http://schemas.microsoft.com/office/drawing/2014/main" id="{7DFD4EE9-8AE6-9CCD-7567-F50FBB9DEC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41" name="AutoShape 56">
                      <a:extLst>
                        <a:ext uri="{FF2B5EF4-FFF2-40B4-BE49-F238E27FC236}">
                          <a16:creationId xmlns:a16="http://schemas.microsoft.com/office/drawing/2014/main" id="{308155FC-1371-D894-13F7-28FEAD31D6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4" name="Group 533">
                    <a:extLst>
                      <a:ext uri="{FF2B5EF4-FFF2-40B4-BE49-F238E27FC236}">
                        <a16:creationId xmlns:a16="http://schemas.microsoft.com/office/drawing/2014/main" id="{F321CB03-4AB9-7EC5-135A-8F95C3082443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38" name="Line 55">
                      <a:extLst>
                        <a:ext uri="{FF2B5EF4-FFF2-40B4-BE49-F238E27FC236}">
                          <a16:creationId xmlns:a16="http://schemas.microsoft.com/office/drawing/2014/main" id="{531607C8-CA39-74FB-1FE2-A840DF669B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39" name="AutoShape 56">
                      <a:extLst>
                        <a:ext uri="{FF2B5EF4-FFF2-40B4-BE49-F238E27FC236}">
                          <a16:creationId xmlns:a16="http://schemas.microsoft.com/office/drawing/2014/main" id="{38CA88FD-0570-F83C-E2BF-31F04B410E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35" name="Group 534">
                    <a:extLst>
                      <a:ext uri="{FF2B5EF4-FFF2-40B4-BE49-F238E27FC236}">
                        <a16:creationId xmlns:a16="http://schemas.microsoft.com/office/drawing/2014/main" id="{6F182481-D085-C6E6-47A5-B355364894A4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36" name="Line 55">
                      <a:extLst>
                        <a:ext uri="{FF2B5EF4-FFF2-40B4-BE49-F238E27FC236}">
                          <a16:creationId xmlns:a16="http://schemas.microsoft.com/office/drawing/2014/main" id="{B5A58085-F6F1-D650-5FFF-FBFEAC7F87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37" name="AutoShape 56">
                      <a:extLst>
                        <a:ext uri="{FF2B5EF4-FFF2-40B4-BE49-F238E27FC236}">
                          <a16:creationId xmlns:a16="http://schemas.microsoft.com/office/drawing/2014/main" id="{0838B30A-8A87-9A4E-621F-AF756CF684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778689EB-417B-F71B-0E3C-60F130A3A0B1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5A568471-0ECC-D909-9597-9328DA67150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8" name="Line 55">
                      <a:extLst>
                        <a:ext uri="{FF2B5EF4-FFF2-40B4-BE49-F238E27FC236}">
                          <a16:creationId xmlns:a16="http://schemas.microsoft.com/office/drawing/2014/main" id="{C4B60F8F-6B00-876A-20E4-B4743328BA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9" name="AutoShape 56">
                      <a:extLst>
                        <a:ext uri="{FF2B5EF4-FFF2-40B4-BE49-F238E27FC236}">
                          <a16:creationId xmlns:a16="http://schemas.microsoft.com/office/drawing/2014/main" id="{38BA2C2F-A720-71A9-1DE7-5E313E50B7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3" name="Group 512">
                    <a:extLst>
                      <a:ext uri="{FF2B5EF4-FFF2-40B4-BE49-F238E27FC236}">
                        <a16:creationId xmlns:a16="http://schemas.microsoft.com/office/drawing/2014/main" id="{AF0B514C-FDAC-78EE-D60E-5D8135E8B1B6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6" name="Line 55">
                      <a:extLst>
                        <a:ext uri="{FF2B5EF4-FFF2-40B4-BE49-F238E27FC236}">
                          <a16:creationId xmlns:a16="http://schemas.microsoft.com/office/drawing/2014/main" id="{766C9909-819E-EE25-FB52-05C26460C7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7" name="AutoShape 56">
                      <a:extLst>
                        <a:ext uri="{FF2B5EF4-FFF2-40B4-BE49-F238E27FC236}">
                          <a16:creationId xmlns:a16="http://schemas.microsoft.com/office/drawing/2014/main" id="{1A33A7A7-03C6-742B-93C0-A514B4A1DF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4" name="Group 513">
                    <a:extLst>
                      <a:ext uri="{FF2B5EF4-FFF2-40B4-BE49-F238E27FC236}">
                        <a16:creationId xmlns:a16="http://schemas.microsoft.com/office/drawing/2014/main" id="{24E6BFC4-BA47-6DF5-2CD5-AA7E508B7C2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4" name="Line 55">
                      <a:extLst>
                        <a:ext uri="{FF2B5EF4-FFF2-40B4-BE49-F238E27FC236}">
                          <a16:creationId xmlns:a16="http://schemas.microsoft.com/office/drawing/2014/main" id="{B9684445-76D8-84C5-A820-6D6356E736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5" name="AutoShape 56">
                      <a:extLst>
                        <a:ext uri="{FF2B5EF4-FFF2-40B4-BE49-F238E27FC236}">
                          <a16:creationId xmlns:a16="http://schemas.microsoft.com/office/drawing/2014/main" id="{EDAA2B03-A8CC-A2BE-039E-42E61E6650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A0B266B6-62D4-C40E-CD17-735968702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2" name="Line 55">
                      <a:extLst>
                        <a:ext uri="{FF2B5EF4-FFF2-40B4-BE49-F238E27FC236}">
                          <a16:creationId xmlns:a16="http://schemas.microsoft.com/office/drawing/2014/main" id="{8462B5FC-D742-43EA-2FCC-2AA540F19E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3" name="AutoShape 56">
                      <a:extLst>
                        <a:ext uri="{FF2B5EF4-FFF2-40B4-BE49-F238E27FC236}">
                          <a16:creationId xmlns:a16="http://schemas.microsoft.com/office/drawing/2014/main" id="{5AD0A71D-7570-F1EA-21E6-D93BC4DA83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6D01BCC6-1D91-DB9D-424E-BB8A21069A52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20" name="Line 55">
                      <a:extLst>
                        <a:ext uri="{FF2B5EF4-FFF2-40B4-BE49-F238E27FC236}">
                          <a16:creationId xmlns:a16="http://schemas.microsoft.com/office/drawing/2014/main" id="{C418B181-C058-42EF-80DA-BA00C24951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21" name="AutoShape 56">
                      <a:extLst>
                        <a:ext uri="{FF2B5EF4-FFF2-40B4-BE49-F238E27FC236}">
                          <a16:creationId xmlns:a16="http://schemas.microsoft.com/office/drawing/2014/main" id="{52434464-875C-65D8-9525-BDC09F5888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D13839F8-210F-CE49-DC19-040545110457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18" name="Line 55">
                      <a:extLst>
                        <a:ext uri="{FF2B5EF4-FFF2-40B4-BE49-F238E27FC236}">
                          <a16:creationId xmlns:a16="http://schemas.microsoft.com/office/drawing/2014/main" id="{25ED1D2A-C5A4-56D3-08C6-C0971B731A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19" name="AutoShape 56">
                      <a:extLst>
                        <a:ext uri="{FF2B5EF4-FFF2-40B4-BE49-F238E27FC236}">
                          <a16:creationId xmlns:a16="http://schemas.microsoft.com/office/drawing/2014/main" id="{EF2F4E6E-60B6-9853-9FF1-33CBB2D26B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F66556C5-5A96-D8B4-E073-22810137A607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D18F3A2F-34C3-FDB5-6147-04FBE453EF9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10" name="Line 55">
                      <a:extLst>
                        <a:ext uri="{FF2B5EF4-FFF2-40B4-BE49-F238E27FC236}">
                          <a16:creationId xmlns:a16="http://schemas.microsoft.com/office/drawing/2014/main" id="{BF7B8A11-708F-48CA-7A8C-EF4070040E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11" name="AutoShape 56">
                      <a:extLst>
                        <a:ext uri="{FF2B5EF4-FFF2-40B4-BE49-F238E27FC236}">
                          <a16:creationId xmlns:a16="http://schemas.microsoft.com/office/drawing/2014/main" id="{C03EFD80-6FE0-7D5E-2E88-07110A1D4D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5" name="Group 494">
                    <a:extLst>
                      <a:ext uri="{FF2B5EF4-FFF2-40B4-BE49-F238E27FC236}">
                        <a16:creationId xmlns:a16="http://schemas.microsoft.com/office/drawing/2014/main" id="{06DD9F2F-941A-FA04-323F-27FA8681F25B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8" name="Line 55">
                      <a:extLst>
                        <a:ext uri="{FF2B5EF4-FFF2-40B4-BE49-F238E27FC236}">
                          <a16:creationId xmlns:a16="http://schemas.microsoft.com/office/drawing/2014/main" id="{805EA837-A636-591D-B173-D56CECACCE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9" name="AutoShape 56">
                      <a:extLst>
                        <a:ext uri="{FF2B5EF4-FFF2-40B4-BE49-F238E27FC236}">
                          <a16:creationId xmlns:a16="http://schemas.microsoft.com/office/drawing/2014/main" id="{F5BAABD7-F7E7-5289-7970-08754B30AB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ECDD5AEB-2F78-6B02-A568-8DC03265F8DD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6" name="Line 55">
                      <a:extLst>
                        <a:ext uri="{FF2B5EF4-FFF2-40B4-BE49-F238E27FC236}">
                          <a16:creationId xmlns:a16="http://schemas.microsoft.com/office/drawing/2014/main" id="{F287023C-5296-59B2-B00A-8E2DD0C831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7" name="AutoShape 56">
                      <a:extLst>
                        <a:ext uri="{FF2B5EF4-FFF2-40B4-BE49-F238E27FC236}">
                          <a16:creationId xmlns:a16="http://schemas.microsoft.com/office/drawing/2014/main" id="{BA46A79E-F770-9FF3-27CF-57E9B2EECC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7" name="Group 496">
                    <a:extLst>
                      <a:ext uri="{FF2B5EF4-FFF2-40B4-BE49-F238E27FC236}">
                        <a16:creationId xmlns:a16="http://schemas.microsoft.com/office/drawing/2014/main" id="{F640AFF9-4310-A4F3-BE23-42FD2B6E068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4" name="Line 55">
                      <a:extLst>
                        <a:ext uri="{FF2B5EF4-FFF2-40B4-BE49-F238E27FC236}">
                          <a16:creationId xmlns:a16="http://schemas.microsoft.com/office/drawing/2014/main" id="{013A24CA-E137-1078-5196-8D349FA982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5" name="AutoShape 56">
                      <a:extLst>
                        <a:ext uri="{FF2B5EF4-FFF2-40B4-BE49-F238E27FC236}">
                          <a16:creationId xmlns:a16="http://schemas.microsoft.com/office/drawing/2014/main" id="{377DD14C-37EB-CE22-49E1-0428442C7C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F32141A2-D972-64B1-9506-B3ADB901F61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2" name="Line 55">
                      <a:extLst>
                        <a:ext uri="{FF2B5EF4-FFF2-40B4-BE49-F238E27FC236}">
                          <a16:creationId xmlns:a16="http://schemas.microsoft.com/office/drawing/2014/main" id="{6F6433A4-698F-0970-5021-E89FFEDB90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3" name="AutoShape 56">
                      <a:extLst>
                        <a:ext uri="{FF2B5EF4-FFF2-40B4-BE49-F238E27FC236}">
                          <a16:creationId xmlns:a16="http://schemas.microsoft.com/office/drawing/2014/main" id="{5AF62B19-AC95-4813-9033-1E5A7B2801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CD9240F3-3A9F-8105-793F-0E378DE30CF7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500" name="Line 55">
                      <a:extLst>
                        <a:ext uri="{FF2B5EF4-FFF2-40B4-BE49-F238E27FC236}">
                          <a16:creationId xmlns:a16="http://schemas.microsoft.com/office/drawing/2014/main" id="{C38B6339-801C-AE82-0834-345D9F5502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501" name="AutoShape 56">
                      <a:extLst>
                        <a:ext uri="{FF2B5EF4-FFF2-40B4-BE49-F238E27FC236}">
                          <a16:creationId xmlns:a16="http://schemas.microsoft.com/office/drawing/2014/main" id="{AA6732B0-BD41-29C0-0B8D-7C55B82542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DA245E55-5A8B-5A62-120C-5231C01FA0D0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9084DE6F-68AA-1C1B-BC5C-632576EF872C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92" name="Line 55">
                      <a:extLst>
                        <a:ext uri="{FF2B5EF4-FFF2-40B4-BE49-F238E27FC236}">
                          <a16:creationId xmlns:a16="http://schemas.microsoft.com/office/drawing/2014/main" id="{3AA53968-C6E8-CFF0-DA81-4287E762BB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93" name="AutoShape 56">
                      <a:extLst>
                        <a:ext uri="{FF2B5EF4-FFF2-40B4-BE49-F238E27FC236}">
                          <a16:creationId xmlns:a16="http://schemas.microsoft.com/office/drawing/2014/main" id="{7A7E293B-6301-5FFD-2A84-0FECAF718F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C65FA3A1-7C61-0D50-F08D-CAA372ED7F7D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90" name="Line 55">
                      <a:extLst>
                        <a:ext uri="{FF2B5EF4-FFF2-40B4-BE49-F238E27FC236}">
                          <a16:creationId xmlns:a16="http://schemas.microsoft.com/office/drawing/2014/main" id="{8F729F35-C3D0-7591-4B9D-F1144841B8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91" name="AutoShape 56">
                      <a:extLst>
                        <a:ext uri="{FF2B5EF4-FFF2-40B4-BE49-F238E27FC236}">
                          <a16:creationId xmlns:a16="http://schemas.microsoft.com/office/drawing/2014/main" id="{CBF707EA-39A7-299C-CEDF-C08703D2D4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4007DAC5-3655-EFEF-2A55-4FF1ACE57F47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8" name="Line 55">
                      <a:extLst>
                        <a:ext uri="{FF2B5EF4-FFF2-40B4-BE49-F238E27FC236}">
                          <a16:creationId xmlns:a16="http://schemas.microsoft.com/office/drawing/2014/main" id="{2F97E8DC-6E41-D5C0-D3D0-EE6E141FEC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9" name="AutoShape 56">
                      <a:extLst>
                        <a:ext uri="{FF2B5EF4-FFF2-40B4-BE49-F238E27FC236}">
                          <a16:creationId xmlns:a16="http://schemas.microsoft.com/office/drawing/2014/main" id="{27912FAD-2C13-F140-402A-0B1E14B95B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79" name="Group 478">
                    <a:extLst>
                      <a:ext uri="{FF2B5EF4-FFF2-40B4-BE49-F238E27FC236}">
                        <a16:creationId xmlns:a16="http://schemas.microsoft.com/office/drawing/2014/main" id="{7389BE3D-98B3-D732-0C57-4F32ACCE0B6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6" name="Line 55">
                      <a:extLst>
                        <a:ext uri="{FF2B5EF4-FFF2-40B4-BE49-F238E27FC236}">
                          <a16:creationId xmlns:a16="http://schemas.microsoft.com/office/drawing/2014/main" id="{DCD13D1F-F15E-21F3-5ABE-DC2E2786EB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7" name="AutoShape 56">
                      <a:extLst>
                        <a:ext uri="{FF2B5EF4-FFF2-40B4-BE49-F238E27FC236}">
                          <a16:creationId xmlns:a16="http://schemas.microsoft.com/office/drawing/2014/main" id="{E004B59F-4941-AA11-10B0-844F01A894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CFC3210E-1E88-A4A6-0CDA-B81DA44AF938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4" name="Line 55">
                      <a:extLst>
                        <a:ext uri="{FF2B5EF4-FFF2-40B4-BE49-F238E27FC236}">
                          <a16:creationId xmlns:a16="http://schemas.microsoft.com/office/drawing/2014/main" id="{3A37027A-DF9C-2E4A-8188-5E62767E2E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5" name="AutoShape 56">
                      <a:extLst>
                        <a:ext uri="{FF2B5EF4-FFF2-40B4-BE49-F238E27FC236}">
                          <a16:creationId xmlns:a16="http://schemas.microsoft.com/office/drawing/2014/main" id="{4F2B076C-B0D4-3CE1-93BB-2090884940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E50A476A-96D9-F463-9757-11B4BAC51A6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82" name="Line 55">
                      <a:extLst>
                        <a:ext uri="{FF2B5EF4-FFF2-40B4-BE49-F238E27FC236}">
                          <a16:creationId xmlns:a16="http://schemas.microsoft.com/office/drawing/2014/main" id="{4C088324-5CBF-9317-EC0B-C69DBD7BD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83" name="AutoShape 56">
                      <a:extLst>
                        <a:ext uri="{FF2B5EF4-FFF2-40B4-BE49-F238E27FC236}">
                          <a16:creationId xmlns:a16="http://schemas.microsoft.com/office/drawing/2014/main" id="{B3EE8C16-9BC4-D5D9-A003-CF991569B7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1CA63A83-7A86-E2A2-3CD5-7FAD631A48B8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EFCC6F2C-9516-ECC5-2B99-BFB95A36BBFC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74" name="Line 55">
                      <a:extLst>
                        <a:ext uri="{FF2B5EF4-FFF2-40B4-BE49-F238E27FC236}">
                          <a16:creationId xmlns:a16="http://schemas.microsoft.com/office/drawing/2014/main" id="{DC9AD9C7-8517-DACC-6021-FA2F8F280B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75" name="AutoShape 56">
                      <a:extLst>
                        <a:ext uri="{FF2B5EF4-FFF2-40B4-BE49-F238E27FC236}">
                          <a16:creationId xmlns:a16="http://schemas.microsoft.com/office/drawing/2014/main" id="{58B9AB38-87A9-2942-7304-CC1A1B5C19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C120EAA4-CB63-03EA-0117-412B393D159B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72" name="Line 55">
                      <a:extLst>
                        <a:ext uri="{FF2B5EF4-FFF2-40B4-BE49-F238E27FC236}">
                          <a16:creationId xmlns:a16="http://schemas.microsoft.com/office/drawing/2014/main" id="{336658E6-F41A-E624-8ABF-A4408D8330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73" name="AutoShape 56">
                      <a:extLst>
                        <a:ext uri="{FF2B5EF4-FFF2-40B4-BE49-F238E27FC236}">
                          <a16:creationId xmlns:a16="http://schemas.microsoft.com/office/drawing/2014/main" id="{37ACE3B8-7BCA-22A1-7D9F-4CFE83EF3E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4D514FC7-7C98-C4D9-26B2-674455646400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70" name="Line 55">
                      <a:extLst>
                        <a:ext uri="{FF2B5EF4-FFF2-40B4-BE49-F238E27FC236}">
                          <a16:creationId xmlns:a16="http://schemas.microsoft.com/office/drawing/2014/main" id="{7B8E5F18-6452-ABC8-7414-6BA3EB2CA0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71" name="AutoShape 56">
                      <a:extLst>
                        <a:ext uri="{FF2B5EF4-FFF2-40B4-BE49-F238E27FC236}">
                          <a16:creationId xmlns:a16="http://schemas.microsoft.com/office/drawing/2014/main" id="{C5053A7C-4E0A-9011-8190-DB1B5FF0CE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10B9C381-03A5-FF05-4D1D-7A13A976EBA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68" name="Line 55">
                      <a:extLst>
                        <a:ext uri="{FF2B5EF4-FFF2-40B4-BE49-F238E27FC236}">
                          <a16:creationId xmlns:a16="http://schemas.microsoft.com/office/drawing/2014/main" id="{C6D1C918-E034-4F44-15ED-764D42F845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69" name="AutoShape 56">
                      <a:extLst>
                        <a:ext uri="{FF2B5EF4-FFF2-40B4-BE49-F238E27FC236}">
                          <a16:creationId xmlns:a16="http://schemas.microsoft.com/office/drawing/2014/main" id="{E83EF44A-5B2D-02DE-8DEF-964885679C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2" name="Group 461">
                    <a:extLst>
                      <a:ext uri="{FF2B5EF4-FFF2-40B4-BE49-F238E27FC236}">
                        <a16:creationId xmlns:a16="http://schemas.microsoft.com/office/drawing/2014/main" id="{F2E06765-8BD7-2CD3-2B4B-1F00F68E356D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66" name="Line 55">
                      <a:extLst>
                        <a:ext uri="{FF2B5EF4-FFF2-40B4-BE49-F238E27FC236}">
                          <a16:creationId xmlns:a16="http://schemas.microsoft.com/office/drawing/2014/main" id="{29775F1E-A823-5998-2798-0D492D1FC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67" name="AutoShape 56">
                      <a:extLst>
                        <a:ext uri="{FF2B5EF4-FFF2-40B4-BE49-F238E27FC236}">
                          <a16:creationId xmlns:a16="http://schemas.microsoft.com/office/drawing/2014/main" id="{BA5432AE-968D-9647-5C34-39F83787D5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63" name="Group 462">
                    <a:extLst>
                      <a:ext uri="{FF2B5EF4-FFF2-40B4-BE49-F238E27FC236}">
                        <a16:creationId xmlns:a16="http://schemas.microsoft.com/office/drawing/2014/main" id="{DD7DBE89-19A6-E3DE-1D36-F2331EDF1650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64" name="Line 55">
                      <a:extLst>
                        <a:ext uri="{FF2B5EF4-FFF2-40B4-BE49-F238E27FC236}">
                          <a16:creationId xmlns:a16="http://schemas.microsoft.com/office/drawing/2014/main" id="{06181D28-FF6A-9CE8-6140-136129CAB0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65" name="AutoShape 56">
                      <a:extLst>
                        <a:ext uri="{FF2B5EF4-FFF2-40B4-BE49-F238E27FC236}">
                          <a16:creationId xmlns:a16="http://schemas.microsoft.com/office/drawing/2014/main" id="{13590CEE-540A-1B18-B885-F3E3A7D522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0E3B001F-D111-0EF2-5D22-E63657DA1ABC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6" name="Line 55">
                    <a:extLst>
                      <a:ext uri="{FF2B5EF4-FFF2-40B4-BE49-F238E27FC236}">
                        <a16:creationId xmlns:a16="http://schemas.microsoft.com/office/drawing/2014/main" id="{2C65E367-3A04-DB42-8553-21CB3F363B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7" name="AutoShape 56">
                    <a:extLst>
                      <a:ext uri="{FF2B5EF4-FFF2-40B4-BE49-F238E27FC236}">
                        <a16:creationId xmlns:a16="http://schemas.microsoft.com/office/drawing/2014/main" id="{A82E4315-AFB8-95B0-2902-9876CB0E0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7CDB5FAE-A5BD-D6E6-96AA-53B991C23D0C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4" name="Line 55">
                    <a:extLst>
                      <a:ext uri="{FF2B5EF4-FFF2-40B4-BE49-F238E27FC236}">
                        <a16:creationId xmlns:a16="http://schemas.microsoft.com/office/drawing/2014/main" id="{241E317E-8368-60FD-014A-BA5D3835B6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5" name="AutoShape 56">
                    <a:extLst>
                      <a:ext uri="{FF2B5EF4-FFF2-40B4-BE49-F238E27FC236}">
                        <a16:creationId xmlns:a16="http://schemas.microsoft.com/office/drawing/2014/main" id="{712731DC-CF23-DA53-89C2-030849F30E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AF68D8C0-1193-0BA1-8D11-67B8BAFDFCD7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2" name="Line 55">
                    <a:extLst>
                      <a:ext uri="{FF2B5EF4-FFF2-40B4-BE49-F238E27FC236}">
                        <a16:creationId xmlns:a16="http://schemas.microsoft.com/office/drawing/2014/main" id="{A985A924-A15C-BC73-DBB0-3900D1E283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3" name="AutoShape 56">
                    <a:extLst>
                      <a:ext uri="{FF2B5EF4-FFF2-40B4-BE49-F238E27FC236}">
                        <a16:creationId xmlns:a16="http://schemas.microsoft.com/office/drawing/2014/main" id="{E1B2A6C5-1F63-6A4F-9536-3577315C5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7A343973-B25A-E17F-AE24-351FB1D59DC3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50" name="Line 55">
                    <a:extLst>
                      <a:ext uri="{FF2B5EF4-FFF2-40B4-BE49-F238E27FC236}">
                        <a16:creationId xmlns:a16="http://schemas.microsoft.com/office/drawing/2014/main" id="{5F2B10F5-DFEB-2AAA-2A01-56B1724BA0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1" name="AutoShape 56">
                    <a:extLst>
                      <a:ext uri="{FF2B5EF4-FFF2-40B4-BE49-F238E27FC236}">
                        <a16:creationId xmlns:a16="http://schemas.microsoft.com/office/drawing/2014/main" id="{2A89AAFC-23AB-1D78-1466-4D30D6EB8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2876E138-BF01-A42B-7A51-DC7BCCE2A361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448" name="Line 55">
                    <a:extLst>
                      <a:ext uri="{FF2B5EF4-FFF2-40B4-BE49-F238E27FC236}">
                        <a16:creationId xmlns:a16="http://schemas.microsoft.com/office/drawing/2014/main" id="{0A8499BE-28DC-7C64-BA53-3EBB80992C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9" name="AutoShape 56">
                    <a:extLst>
                      <a:ext uri="{FF2B5EF4-FFF2-40B4-BE49-F238E27FC236}">
                        <a16:creationId xmlns:a16="http://schemas.microsoft.com/office/drawing/2014/main" id="{DF8C1981-2BCE-030C-20B6-7580A4D72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15E2ED39-D8A9-3CF3-DB6A-88484BB108C2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095FB74F-C53F-17E0-E719-8B9749E9A54A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6" name="Line 55">
                      <a:extLst>
                        <a:ext uri="{FF2B5EF4-FFF2-40B4-BE49-F238E27FC236}">
                          <a16:creationId xmlns:a16="http://schemas.microsoft.com/office/drawing/2014/main" id="{F2109225-00CC-9123-F380-2A48B53C6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7" name="AutoShape 56">
                      <a:extLst>
                        <a:ext uri="{FF2B5EF4-FFF2-40B4-BE49-F238E27FC236}">
                          <a16:creationId xmlns:a16="http://schemas.microsoft.com/office/drawing/2014/main" id="{51F11A09-800A-42F6-AF05-05077BBF91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190B20CF-BBE0-6619-8EA7-A8231C90BD9F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4" name="Line 55">
                      <a:extLst>
                        <a:ext uri="{FF2B5EF4-FFF2-40B4-BE49-F238E27FC236}">
                          <a16:creationId xmlns:a16="http://schemas.microsoft.com/office/drawing/2014/main" id="{53634EDF-22BF-BA93-395A-23C9E12872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5" name="AutoShape 56">
                      <a:extLst>
                        <a:ext uri="{FF2B5EF4-FFF2-40B4-BE49-F238E27FC236}">
                          <a16:creationId xmlns:a16="http://schemas.microsoft.com/office/drawing/2014/main" id="{6B60E510-7F63-A6FF-665C-A55F076C9D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DD769D76-5EDE-5D7A-D2F9-9C54FB088A91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2" name="Line 55">
                      <a:extLst>
                        <a:ext uri="{FF2B5EF4-FFF2-40B4-BE49-F238E27FC236}">
                          <a16:creationId xmlns:a16="http://schemas.microsoft.com/office/drawing/2014/main" id="{1DFEC4F9-5385-CBD6-A131-B318F29B84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3" name="AutoShape 56">
                      <a:extLst>
                        <a:ext uri="{FF2B5EF4-FFF2-40B4-BE49-F238E27FC236}">
                          <a16:creationId xmlns:a16="http://schemas.microsoft.com/office/drawing/2014/main" id="{E66C0165-0D5D-2ECB-CB7F-E0848FCABB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261FFF85-614F-8223-7EA7-8079E3B8DF43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40" name="Line 55">
                      <a:extLst>
                        <a:ext uri="{FF2B5EF4-FFF2-40B4-BE49-F238E27FC236}">
                          <a16:creationId xmlns:a16="http://schemas.microsoft.com/office/drawing/2014/main" id="{D00FB266-4C59-DD1E-061C-F03F02CDD2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41" name="AutoShape 56">
                      <a:extLst>
                        <a:ext uri="{FF2B5EF4-FFF2-40B4-BE49-F238E27FC236}">
                          <a16:creationId xmlns:a16="http://schemas.microsoft.com/office/drawing/2014/main" id="{295B2446-AE0C-45EE-0EAB-6F73A5776E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4" name="Group 433">
                    <a:extLst>
                      <a:ext uri="{FF2B5EF4-FFF2-40B4-BE49-F238E27FC236}">
                        <a16:creationId xmlns:a16="http://schemas.microsoft.com/office/drawing/2014/main" id="{10D2780A-0C92-EFBD-F905-7E27FAA7049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38" name="Line 55">
                      <a:extLst>
                        <a:ext uri="{FF2B5EF4-FFF2-40B4-BE49-F238E27FC236}">
                          <a16:creationId xmlns:a16="http://schemas.microsoft.com/office/drawing/2014/main" id="{4047441D-20E8-F813-5854-2BADB934B9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39" name="AutoShape 56">
                      <a:extLst>
                        <a:ext uri="{FF2B5EF4-FFF2-40B4-BE49-F238E27FC236}">
                          <a16:creationId xmlns:a16="http://schemas.microsoft.com/office/drawing/2014/main" id="{1C4464B4-F7E8-85C1-DA4B-B1C42EF53B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35" name="Group 434">
                    <a:extLst>
                      <a:ext uri="{FF2B5EF4-FFF2-40B4-BE49-F238E27FC236}">
                        <a16:creationId xmlns:a16="http://schemas.microsoft.com/office/drawing/2014/main" id="{A1993E9F-4CFB-E482-2290-1511E8029BAC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36" name="Line 55">
                      <a:extLst>
                        <a:ext uri="{FF2B5EF4-FFF2-40B4-BE49-F238E27FC236}">
                          <a16:creationId xmlns:a16="http://schemas.microsoft.com/office/drawing/2014/main" id="{DECE10D1-3A62-D51E-3640-819AF624E0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37" name="AutoShape 56">
                      <a:extLst>
                        <a:ext uri="{FF2B5EF4-FFF2-40B4-BE49-F238E27FC236}">
                          <a16:creationId xmlns:a16="http://schemas.microsoft.com/office/drawing/2014/main" id="{8BBAF4FD-8339-60FC-5C5D-0421B7BEA9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856232B6-44E1-4547-CFAA-ABD184E0B93F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412" name="Group 411">
                    <a:extLst>
                      <a:ext uri="{FF2B5EF4-FFF2-40B4-BE49-F238E27FC236}">
                        <a16:creationId xmlns:a16="http://schemas.microsoft.com/office/drawing/2014/main" id="{D830AF6B-CF7E-4744-0B30-7AD9DC34BA7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8" name="Line 55">
                      <a:extLst>
                        <a:ext uri="{FF2B5EF4-FFF2-40B4-BE49-F238E27FC236}">
                          <a16:creationId xmlns:a16="http://schemas.microsoft.com/office/drawing/2014/main" id="{935F2712-343A-9D2D-8CBE-69B15D8298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9" name="AutoShape 56">
                      <a:extLst>
                        <a:ext uri="{FF2B5EF4-FFF2-40B4-BE49-F238E27FC236}">
                          <a16:creationId xmlns:a16="http://schemas.microsoft.com/office/drawing/2014/main" id="{0551ABA3-813B-E5A3-7E3E-55215AFA40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4A038701-D541-642D-28B8-F0EA21C60063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6" name="Line 55">
                      <a:extLst>
                        <a:ext uri="{FF2B5EF4-FFF2-40B4-BE49-F238E27FC236}">
                          <a16:creationId xmlns:a16="http://schemas.microsoft.com/office/drawing/2014/main" id="{94AABDA9-F8B5-D47F-C1CC-3284620B9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7" name="AutoShape 56">
                      <a:extLst>
                        <a:ext uri="{FF2B5EF4-FFF2-40B4-BE49-F238E27FC236}">
                          <a16:creationId xmlns:a16="http://schemas.microsoft.com/office/drawing/2014/main" id="{791A4146-6716-2E9E-D4F9-87B1431C5E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7118B6C1-5883-2B92-FD3E-D0BB8F56F058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4" name="Line 55">
                      <a:extLst>
                        <a:ext uri="{FF2B5EF4-FFF2-40B4-BE49-F238E27FC236}">
                          <a16:creationId xmlns:a16="http://schemas.microsoft.com/office/drawing/2014/main" id="{78FD3A96-DCCC-2D4C-E6EB-0BCA93767A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5" name="AutoShape 56">
                      <a:extLst>
                        <a:ext uri="{FF2B5EF4-FFF2-40B4-BE49-F238E27FC236}">
                          <a16:creationId xmlns:a16="http://schemas.microsoft.com/office/drawing/2014/main" id="{AF776C18-9FA8-5F10-AEDF-6113C52F4E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2CC1C918-D59C-43C0-354A-22CFB6383337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2" name="Line 55">
                      <a:extLst>
                        <a:ext uri="{FF2B5EF4-FFF2-40B4-BE49-F238E27FC236}">
                          <a16:creationId xmlns:a16="http://schemas.microsoft.com/office/drawing/2014/main" id="{2B582606-93CC-0000-00B6-7BCE23A78B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3" name="AutoShape 56">
                      <a:extLst>
                        <a:ext uri="{FF2B5EF4-FFF2-40B4-BE49-F238E27FC236}">
                          <a16:creationId xmlns:a16="http://schemas.microsoft.com/office/drawing/2014/main" id="{32686FA9-11AA-E8EF-B297-0B0A847A43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4847565B-BE95-686B-9268-AAE93DD9E13C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20" name="Line 55">
                      <a:extLst>
                        <a:ext uri="{FF2B5EF4-FFF2-40B4-BE49-F238E27FC236}">
                          <a16:creationId xmlns:a16="http://schemas.microsoft.com/office/drawing/2014/main" id="{863343B9-5514-49A3-1E56-6EB8C1879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21" name="AutoShape 56">
                      <a:extLst>
                        <a:ext uri="{FF2B5EF4-FFF2-40B4-BE49-F238E27FC236}">
                          <a16:creationId xmlns:a16="http://schemas.microsoft.com/office/drawing/2014/main" id="{57315760-D080-FF0A-EE86-B2432FEFD3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417" name="Group 416">
                    <a:extLst>
                      <a:ext uri="{FF2B5EF4-FFF2-40B4-BE49-F238E27FC236}">
                        <a16:creationId xmlns:a16="http://schemas.microsoft.com/office/drawing/2014/main" id="{6EB41C27-62B8-7300-9AB5-0064754F1C0D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418" name="Line 55">
                      <a:extLst>
                        <a:ext uri="{FF2B5EF4-FFF2-40B4-BE49-F238E27FC236}">
                          <a16:creationId xmlns:a16="http://schemas.microsoft.com/office/drawing/2014/main" id="{7686E655-21B8-0C54-3351-2C55845683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419" name="AutoShape 56">
                      <a:extLst>
                        <a:ext uri="{FF2B5EF4-FFF2-40B4-BE49-F238E27FC236}">
                          <a16:creationId xmlns:a16="http://schemas.microsoft.com/office/drawing/2014/main" id="{DDD1B900-11B8-F813-FBDB-2795B4F201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153D102F-36B0-404D-52A6-632525CF098D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E66E6E7B-A414-0C4A-F3F2-26EC27024E66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D3DD5E72-1017-C5A5-9AFC-C32C74E4A2A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10" name="Chord 409">
                    <a:extLst>
                      <a:ext uri="{FF2B5EF4-FFF2-40B4-BE49-F238E27FC236}">
                        <a16:creationId xmlns:a16="http://schemas.microsoft.com/office/drawing/2014/main" id="{37C634C4-9EA7-9267-051C-4DAA6D12DE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5B52FCB2-5B60-3B6A-40B4-CD13B858FA8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CE6486A0-8282-347B-A0E2-1F2A51D8F031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2AC17EDF-C31B-972A-E131-72DA25C3E04B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9292CDED-2BD3-CA0D-F9EE-AA842B7F4BA9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06" name="Chord 405">
                    <a:extLst>
                      <a:ext uri="{FF2B5EF4-FFF2-40B4-BE49-F238E27FC236}">
                        <a16:creationId xmlns:a16="http://schemas.microsoft.com/office/drawing/2014/main" id="{AA7D92A2-2143-B4CF-0A9D-343C3C0A51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BB64146E-047C-9145-4F0D-1EE568273DC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1CA856AE-3717-BF0C-3808-15C5F083E343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6FBE4708-E25A-5FB1-4FF6-3B6EFD6DF9A0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12401E17-AB4A-A546-3E71-825BD8C3E04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02" name="Chord 401">
                    <a:extLst>
                      <a:ext uri="{FF2B5EF4-FFF2-40B4-BE49-F238E27FC236}">
                        <a16:creationId xmlns:a16="http://schemas.microsoft.com/office/drawing/2014/main" id="{1FFFD90B-6B0F-93D9-D9DB-7BDE3BCEF3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B11EE982-4515-C826-82A2-31BF6CAB5D53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C1ED39E9-E700-63B8-7DC7-4608A759C731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3C96C9D8-3A6B-D97C-EAC5-31E47BDB944A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A6371107-3ABE-2150-C547-980F54C21D82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8" name="Chord 397">
                    <a:extLst>
                      <a:ext uri="{FF2B5EF4-FFF2-40B4-BE49-F238E27FC236}">
                        <a16:creationId xmlns:a16="http://schemas.microsoft.com/office/drawing/2014/main" id="{0B89D679-6D59-771C-E018-8C3C368AB4A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24853B20-5125-22D4-413D-1D3F775EB5F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209B6307-9C2C-0B5C-71CD-6A3566A0B98F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E09E8441-3F58-4088-7A4A-45E9F1C7049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041AF7D7-D5BE-262F-D450-EA67596EFA4A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4" name="Chord 393">
                    <a:extLst>
                      <a:ext uri="{FF2B5EF4-FFF2-40B4-BE49-F238E27FC236}">
                        <a16:creationId xmlns:a16="http://schemas.microsoft.com/office/drawing/2014/main" id="{E3A76177-7D45-8FB7-DC3F-3FEF0AE0900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8F60B29B-6D79-5C40-1EA4-304C31D57480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A99DCD5A-080B-E614-0641-04D46ACB4125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3B866D74-83B8-17DD-8D03-1C33591EE261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D970E5E8-C98A-60C9-9D94-ACF1512BF0E2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0" name="Chord 389">
                    <a:extLst>
                      <a:ext uri="{FF2B5EF4-FFF2-40B4-BE49-F238E27FC236}">
                        <a16:creationId xmlns:a16="http://schemas.microsoft.com/office/drawing/2014/main" id="{E59CB625-C616-9D82-03D7-8EF9A9DA62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2770541D-94D7-DE59-B5E4-B92201054D3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BD3B59C2-189D-5D69-4FD8-8E522D103463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D5FCD27D-0EC6-4801-7BB3-B8196585EC9A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83B70A53-BECF-3E8A-1E10-1E59834CB9F6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86" name="Chord 385">
                    <a:extLst>
                      <a:ext uri="{FF2B5EF4-FFF2-40B4-BE49-F238E27FC236}">
                        <a16:creationId xmlns:a16="http://schemas.microsoft.com/office/drawing/2014/main" id="{D64D89B6-5E86-FB20-C5FE-5E592B2A34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BAF78184-1A23-D853-D891-EAB8C5A6B0CF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FA104E90-79E3-C1BA-C613-26EEE918C161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EE1FC5FE-5819-AEA3-1600-B5B69E468E6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1AA94789-7BEF-BA5C-E6EE-9171AD2633F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82" name="Chord 381">
                    <a:extLst>
                      <a:ext uri="{FF2B5EF4-FFF2-40B4-BE49-F238E27FC236}">
                        <a16:creationId xmlns:a16="http://schemas.microsoft.com/office/drawing/2014/main" id="{BA2D87E7-E8F6-1810-27FD-588D9A1F9A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F9C1471C-21DA-4A7D-4595-E9C28CB89359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40F0DC80-91F4-A8B0-F39D-DB515D0470E2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378" name="Line 55">
                    <a:extLst>
                      <a:ext uri="{FF2B5EF4-FFF2-40B4-BE49-F238E27FC236}">
                        <a16:creationId xmlns:a16="http://schemas.microsoft.com/office/drawing/2014/main" id="{3A1F7DAE-539D-FEFC-5B68-77661FF94B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79" name="AutoShape 56">
                    <a:extLst>
                      <a:ext uri="{FF2B5EF4-FFF2-40B4-BE49-F238E27FC236}">
                        <a16:creationId xmlns:a16="http://schemas.microsoft.com/office/drawing/2014/main" id="{D45B1FB7-9CB5-599D-CA44-3EA446ACE0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E4AD321-0ABB-EEDB-70D5-8271BDDB8663}"/>
                  </a:ext>
                </a:extLst>
              </p:cNvPr>
              <p:cNvGrpSpPr/>
              <p:nvPr/>
            </p:nvGrpSpPr>
            <p:grpSpPr>
              <a:xfrm>
                <a:off x="2254897" y="3137123"/>
                <a:ext cx="4687484" cy="2204837"/>
                <a:chOff x="-1158939" y="-113286"/>
                <a:chExt cx="13295162" cy="6353769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3EFA3D36-5194-E673-6769-924F5D242D32}"/>
                    </a:ext>
                  </a:extLst>
                </p:cNvPr>
                <p:cNvGrpSpPr/>
                <p:nvPr/>
              </p:nvGrpSpPr>
              <p:grpSpPr>
                <a:xfrm flipV="1">
                  <a:off x="3670973" y="2642494"/>
                  <a:ext cx="4804941" cy="690773"/>
                  <a:chOff x="3017806" y="2631464"/>
                  <a:chExt cx="4804941" cy="1319204"/>
                </a:xfrm>
              </p:grpSpPr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8E6D670C-FD65-8CE8-F93C-7A3CC73EDDDD}"/>
                      </a:ext>
                    </a:extLst>
                  </p:cNvPr>
                  <p:cNvSpPr/>
                  <p:nvPr/>
                </p:nvSpPr>
                <p:spPr>
                  <a:xfrm>
                    <a:off x="3017806" y="2631464"/>
                    <a:ext cx="4804941" cy="1319204"/>
                  </a:xfrm>
                  <a:prstGeom prst="rect">
                    <a:avLst/>
                  </a:prstGeom>
                  <a:noFill/>
                  <a:ln>
                    <a:solidFill>
                      <a:srgbClr val="800000"/>
                    </a:solidFill>
                  </a:ln>
                  <a:effectLst>
                    <a:innerShdw>
                      <a:srgbClr val="FFFFFF"/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BA2915B8-DA2D-B0B7-723D-821CFBFE3C01}"/>
                      </a:ext>
                    </a:extLst>
                  </p:cNvPr>
                  <p:cNvSpPr/>
                  <p:nvPr/>
                </p:nvSpPr>
                <p:spPr>
                  <a:xfrm>
                    <a:off x="3533927" y="264490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0F49AED7-BFB9-2081-6A76-7CB2F377AFA7}"/>
                      </a:ext>
                    </a:extLst>
                  </p:cNvPr>
                  <p:cNvSpPr/>
                  <p:nvPr/>
                </p:nvSpPr>
                <p:spPr>
                  <a:xfrm>
                    <a:off x="5096141" y="2635031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667A2E05-3012-055E-BC85-88AA0172004B}"/>
                      </a:ext>
                    </a:extLst>
                  </p:cNvPr>
                  <p:cNvSpPr/>
                  <p:nvPr/>
                </p:nvSpPr>
                <p:spPr>
                  <a:xfrm>
                    <a:off x="6570071" y="2633052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id="{A07C5244-7373-D003-798E-99520922290B}"/>
                    </a:ext>
                  </a:extLst>
                </p:cNvPr>
                <p:cNvSpPr/>
                <p:nvPr/>
              </p:nvSpPr>
              <p:spPr>
                <a:xfrm>
                  <a:off x="3664492" y="786406"/>
                  <a:ext cx="6652844" cy="2548800"/>
                </a:xfrm>
                <a:prstGeom prst="cube">
                  <a:avLst>
                    <a:gd name="adj" fmla="val 72442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623B6A0-A233-AB99-061D-B2A7E26C53F6}"/>
                    </a:ext>
                  </a:extLst>
                </p:cNvPr>
                <p:cNvSpPr/>
                <p:nvPr/>
              </p:nvSpPr>
              <p:spPr>
                <a:xfrm>
                  <a:off x="-1157423" y="3531174"/>
                  <a:ext cx="9655893" cy="2581008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  <a:effectLst>
                  <a:innerShdw>
                    <a:srgbClr val="FFFFFF"/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553B3B32-6624-8D04-FCC0-9EDEBE02A306}"/>
                    </a:ext>
                  </a:extLst>
                </p:cNvPr>
                <p:cNvGrpSpPr/>
                <p:nvPr/>
              </p:nvGrpSpPr>
              <p:grpSpPr>
                <a:xfrm>
                  <a:off x="3694755" y="3575668"/>
                  <a:ext cx="4593969" cy="70212"/>
                  <a:chOff x="1735494" y="2140433"/>
                  <a:chExt cx="5372457" cy="190234"/>
                </a:xfrm>
              </p:grpSpPr>
              <p:sp>
                <p:nvSpPr>
                  <p:cNvPr id="312" name="Freeform 366">
                    <a:extLst>
                      <a:ext uri="{FF2B5EF4-FFF2-40B4-BE49-F238E27FC236}">
                        <a16:creationId xmlns:a16="http://schemas.microsoft.com/office/drawing/2014/main" id="{ADE89FD6-BC8E-00D3-908A-DA2360BB6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2101413" y="1774514"/>
                    <a:ext cx="182562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3" name="Freeform 366">
                    <a:extLst>
                      <a:ext uri="{FF2B5EF4-FFF2-40B4-BE49-F238E27FC236}">
                        <a16:creationId xmlns:a16="http://schemas.microsoft.com/office/drawing/2014/main" id="{7C9F5F08-1123-A3A7-899A-A310E4DA72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007991" y="1776100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4" name="Freeform 366">
                    <a:extLst>
                      <a:ext uri="{FF2B5EF4-FFF2-40B4-BE49-F238E27FC236}">
                        <a16:creationId xmlns:a16="http://schemas.microsoft.com/office/drawing/2014/main" id="{5B1DA248-F47F-8AFE-BBEA-E86FC67EE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3914570" y="17776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5" name="Freeform 366">
                    <a:extLst>
                      <a:ext uri="{FF2B5EF4-FFF2-40B4-BE49-F238E27FC236}">
                        <a16:creationId xmlns:a16="http://schemas.microsoft.com/office/drawing/2014/main" id="{3E6B8CE8-B255-51F4-0028-4AACB7761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4796204" y="1779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6" name="Freeform 366">
                    <a:extLst>
                      <a:ext uri="{FF2B5EF4-FFF2-40B4-BE49-F238E27FC236}">
                        <a16:creationId xmlns:a16="http://schemas.microsoft.com/office/drawing/2014/main" id="{8251C5A8-FFE6-B643-2DD1-A8C80FD155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677838" y="1780688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17" name="Freeform 366">
                    <a:extLst>
                      <a:ext uri="{FF2B5EF4-FFF2-40B4-BE49-F238E27FC236}">
                        <a16:creationId xmlns:a16="http://schemas.microsoft.com/office/drawing/2014/main" id="{F9A2C9F1-A7C4-5A60-ACF1-D63B28FB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6559471" y="1782187"/>
                    <a:ext cx="182560" cy="914400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653A8C4E-AEE4-AE2F-3581-241CF38AD3C0}"/>
                    </a:ext>
                  </a:extLst>
                </p:cNvPr>
                <p:cNvSpPr/>
                <p:nvPr/>
              </p:nvSpPr>
              <p:spPr>
                <a:xfrm>
                  <a:off x="-1158939" y="6108733"/>
                  <a:ext cx="9655894" cy="1317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8" name="Freeform 863">
                  <a:extLst>
                    <a:ext uri="{FF2B5EF4-FFF2-40B4-BE49-F238E27FC236}">
                      <a16:creationId xmlns:a16="http://schemas.microsoft.com/office/drawing/2014/main" id="{BC2B36BF-ECE4-63FF-D991-39EF7657C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813" y="2785328"/>
                  <a:ext cx="400582" cy="420830"/>
                </a:xfrm>
                <a:custGeom>
                  <a:avLst/>
                  <a:gdLst>
                    <a:gd name="T0" fmla="*/ 0 w 576"/>
                    <a:gd name="T1" fmla="*/ 231 h 461"/>
                    <a:gd name="T2" fmla="*/ 115 w 576"/>
                    <a:gd name="T3" fmla="*/ 461 h 461"/>
                    <a:gd name="T4" fmla="*/ 576 w 576"/>
                    <a:gd name="T5" fmla="*/ 231 h 461"/>
                    <a:gd name="T6" fmla="*/ 115 w 576"/>
                    <a:gd name="T7" fmla="*/ 0 h 461"/>
                    <a:gd name="T8" fmla="*/ 0 w 576"/>
                    <a:gd name="T9" fmla="*/ 23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6" h="461">
                      <a:moveTo>
                        <a:pt x="0" y="231"/>
                      </a:moveTo>
                      <a:lnTo>
                        <a:pt x="115" y="461"/>
                      </a:lnTo>
                      <a:lnTo>
                        <a:pt x="576" y="231"/>
                      </a:lnTo>
                      <a:lnTo>
                        <a:pt x="115" y="0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4F2D0C3-F340-02D7-90AB-9BABD957C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7150" y="770700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D90B0D5-0F09-D6C0-E3B5-607A411B9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738" y="230370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23C05F3-3E3E-16FB-2238-4A06F2B36A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6788" y="2343057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D1CE108-4815-BE5C-A9D9-BAA14D5AFB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7408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7E30256-9B77-325A-B35A-64CD8262E0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71507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BA8B223-5527-3B41-9DCD-BB6F696AA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5605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6386142-BDFC-240E-6D63-D5069FC356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7038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179B96A3-62DC-3B43-8E6E-6066DBFC9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38022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B3550F4-5AE3-4107-326B-81441034AE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79006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A3C4BCA-A965-AF82-ACD3-59EDDBFE7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990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11A0D6FA-782A-C86C-5954-576385D31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60974" y="2660706"/>
                  <a:ext cx="12625" cy="6783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BA039A1F-CB18-A6E7-05E3-84754CFC4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6640" y="765204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D431757-B7B7-7230-7139-1284948DA1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46130" y="759708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049E00C1-5819-75B5-73A6-1B4D56022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620" y="7542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F431258-3FB5-FA31-53DD-238D6C1447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5110" y="7487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C2296682-88FE-85EB-7363-5B89CB4DE6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7352" y="7520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D284A326-FB66-EC26-D936-DB1D272C1E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6842" y="746516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7C0AD6D-60F6-A13D-0034-812275997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63916" y="749812"/>
                  <a:ext cx="1888228" cy="18649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C31E1D24-2460-E173-10B8-6F3060F961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5955" y="201570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BF7CFF6A-011D-B0CA-84D9-578B830E97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9964" y="172771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6A86A63-67D0-A504-6564-AA68C11DA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8805" y="1439718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48EFA61-78D7-7254-5E20-7205B939D2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22" y="1151723"/>
                  <a:ext cx="4824842" cy="248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334069F8-44E3-D05A-DEC2-7BD542AE6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70797" y="2028809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D81B621-08BD-306F-D804-299C1575DB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4806" y="1714561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160EC265-4718-9A5F-40DD-E8BF58EDDA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2439" y="1453065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1A3E99B-798D-3607-DBF0-C30735CD2A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47656" y="1138818"/>
                  <a:ext cx="0" cy="7030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A47BFB32-203C-51F6-8E82-C098364014FD}"/>
                    </a:ext>
                  </a:extLst>
                </p:cNvPr>
                <p:cNvGrpSpPr/>
                <p:nvPr/>
              </p:nvGrpSpPr>
              <p:grpSpPr>
                <a:xfrm>
                  <a:off x="3750815" y="331294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FAFE7008-27A9-D298-0182-7FEADC413992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364626B2-9E6B-D2BF-E81A-6AC06D42C0ED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10" name="Chord 309">
                    <a:extLst>
                      <a:ext uri="{FF2B5EF4-FFF2-40B4-BE49-F238E27FC236}">
                        <a16:creationId xmlns:a16="http://schemas.microsoft.com/office/drawing/2014/main" id="{77A1674A-17C3-9648-D548-646C611E57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AD73F4AA-2604-D2B4-B293-546381F19816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6FAFBBB-BDDF-0577-B8A2-D440422E7894}"/>
                    </a:ext>
                  </a:extLst>
                </p:cNvPr>
                <p:cNvGrpSpPr/>
                <p:nvPr/>
              </p:nvGrpSpPr>
              <p:grpSpPr>
                <a:xfrm>
                  <a:off x="3978635" y="86931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EDC7DA60-B9F9-3E48-613F-C8ECFEE4073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6" name="Line 55">
                      <a:extLst>
                        <a:ext uri="{FF2B5EF4-FFF2-40B4-BE49-F238E27FC236}">
                          <a16:creationId xmlns:a16="http://schemas.microsoft.com/office/drawing/2014/main" id="{0C3ABD26-D68B-3B5A-28B2-7EA3DF668F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7" name="AutoShape 56">
                      <a:extLst>
                        <a:ext uri="{FF2B5EF4-FFF2-40B4-BE49-F238E27FC236}">
                          <a16:creationId xmlns:a16="http://schemas.microsoft.com/office/drawing/2014/main" id="{7E3EE571-CBDC-C7FE-63EC-6914113622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86C058AC-F570-EFB2-AC35-42D701F77BE1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4" name="Line 55">
                      <a:extLst>
                        <a:ext uri="{FF2B5EF4-FFF2-40B4-BE49-F238E27FC236}">
                          <a16:creationId xmlns:a16="http://schemas.microsoft.com/office/drawing/2014/main" id="{6D8418FD-F465-33F0-D012-CD1A8A207A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5" name="AutoShape 56">
                      <a:extLst>
                        <a:ext uri="{FF2B5EF4-FFF2-40B4-BE49-F238E27FC236}">
                          <a16:creationId xmlns:a16="http://schemas.microsoft.com/office/drawing/2014/main" id="{AE692A15-058F-807C-E342-2E7356BE60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A622E876-8049-885D-C5ED-F57F8C0856E5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2" name="Line 55">
                      <a:extLst>
                        <a:ext uri="{FF2B5EF4-FFF2-40B4-BE49-F238E27FC236}">
                          <a16:creationId xmlns:a16="http://schemas.microsoft.com/office/drawing/2014/main" id="{A19766F2-718B-A05E-3185-F450384E32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3" name="AutoShape 56">
                      <a:extLst>
                        <a:ext uri="{FF2B5EF4-FFF2-40B4-BE49-F238E27FC236}">
                          <a16:creationId xmlns:a16="http://schemas.microsoft.com/office/drawing/2014/main" id="{C4F37991-832C-81ED-933A-CF42CB65B2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67D4D603-848A-11FD-1F5B-2F8DF215629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300" name="Line 55">
                      <a:extLst>
                        <a:ext uri="{FF2B5EF4-FFF2-40B4-BE49-F238E27FC236}">
                          <a16:creationId xmlns:a16="http://schemas.microsoft.com/office/drawing/2014/main" id="{A6E22909-93F1-8CCB-C89F-3087BDF5B0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301" name="AutoShape 56">
                      <a:extLst>
                        <a:ext uri="{FF2B5EF4-FFF2-40B4-BE49-F238E27FC236}">
                          <a16:creationId xmlns:a16="http://schemas.microsoft.com/office/drawing/2014/main" id="{3D1D3ED9-997A-58F8-BAF9-56864F2FE8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4" name="Group 293">
                    <a:extLst>
                      <a:ext uri="{FF2B5EF4-FFF2-40B4-BE49-F238E27FC236}">
                        <a16:creationId xmlns:a16="http://schemas.microsoft.com/office/drawing/2014/main" id="{C55BC8FB-61E2-1C2D-8507-CC5A115343F9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98" name="Line 55">
                      <a:extLst>
                        <a:ext uri="{FF2B5EF4-FFF2-40B4-BE49-F238E27FC236}">
                          <a16:creationId xmlns:a16="http://schemas.microsoft.com/office/drawing/2014/main" id="{0CD5E891-1A5E-7AE7-3FAB-1CEA2E08DE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99" name="AutoShape 56">
                      <a:extLst>
                        <a:ext uri="{FF2B5EF4-FFF2-40B4-BE49-F238E27FC236}">
                          <a16:creationId xmlns:a16="http://schemas.microsoft.com/office/drawing/2014/main" id="{60D24EB3-572A-89C5-F9E6-45FC379713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95" name="Group 294">
                    <a:extLst>
                      <a:ext uri="{FF2B5EF4-FFF2-40B4-BE49-F238E27FC236}">
                        <a16:creationId xmlns:a16="http://schemas.microsoft.com/office/drawing/2014/main" id="{9D81E488-DBC1-3163-674C-6AE6072B9DA1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96" name="Line 55">
                      <a:extLst>
                        <a:ext uri="{FF2B5EF4-FFF2-40B4-BE49-F238E27FC236}">
                          <a16:creationId xmlns:a16="http://schemas.microsoft.com/office/drawing/2014/main" id="{5DEE9DB3-79EE-37F0-3290-3D7AE59F8B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97" name="AutoShape 56">
                      <a:extLst>
                        <a:ext uri="{FF2B5EF4-FFF2-40B4-BE49-F238E27FC236}">
                          <a16:creationId xmlns:a16="http://schemas.microsoft.com/office/drawing/2014/main" id="{D1E403B4-7B93-EEF7-1637-AF89DDDE00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1FD0E65-0C08-C657-E33C-65114C8A2BB2}"/>
                    </a:ext>
                  </a:extLst>
                </p:cNvPr>
                <p:cNvGrpSpPr/>
                <p:nvPr/>
              </p:nvGrpSpPr>
              <p:grpSpPr>
                <a:xfrm>
                  <a:off x="4537311" y="864941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72" name="Group 271">
                    <a:extLst>
                      <a:ext uri="{FF2B5EF4-FFF2-40B4-BE49-F238E27FC236}">
                        <a16:creationId xmlns:a16="http://schemas.microsoft.com/office/drawing/2014/main" id="{250E27DC-EB75-5593-2FBD-D3CC89E2378F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8" name="Line 55">
                      <a:extLst>
                        <a:ext uri="{FF2B5EF4-FFF2-40B4-BE49-F238E27FC236}">
                          <a16:creationId xmlns:a16="http://schemas.microsoft.com/office/drawing/2014/main" id="{F3221574-001E-DBBB-395E-5A055392CE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9" name="AutoShape 56">
                      <a:extLst>
                        <a:ext uri="{FF2B5EF4-FFF2-40B4-BE49-F238E27FC236}">
                          <a16:creationId xmlns:a16="http://schemas.microsoft.com/office/drawing/2014/main" id="{79A01AA9-9763-4DD5-26B0-3E4DC6856F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3" name="Group 272">
                    <a:extLst>
                      <a:ext uri="{FF2B5EF4-FFF2-40B4-BE49-F238E27FC236}">
                        <a16:creationId xmlns:a16="http://schemas.microsoft.com/office/drawing/2014/main" id="{C67CDA46-1AB0-D028-D235-96DEF51AC302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6" name="Line 55">
                      <a:extLst>
                        <a:ext uri="{FF2B5EF4-FFF2-40B4-BE49-F238E27FC236}">
                          <a16:creationId xmlns:a16="http://schemas.microsoft.com/office/drawing/2014/main" id="{157F4974-74BF-3EB5-6FE9-CDE3527B81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7" name="AutoShape 56">
                      <a:extLst>
                        <a:ext uri="{FF2B5EF4-FFF2-40B4-BE49-F238E27FC236}">
                          <a16:creationId xmlns:a16="http://schemas.microsoft.com/office/drawing/2014/main" id="{19F1C1E5-BB78-1A40-0626-A46B32E255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4" name="Group 273">
                    <a:extLst>
                      <a:ext uri="{FF2B5EF4-FFF2-40B4-BE49-F238E27FC236}">
                        <a16:creationId xmlns:a16="http://schemas.microsoft.com/office/drawing/2014/main" id="{4568917C-2977-90B1-C344-E10240F2774B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4" name="Line 55">
                      <a:extLst>
                        <a:ext uri="{FF2B5EF4-FFF2-40B4-BE49-F238E27FC236}">
                          <a16:creationId xmlns:a16="http://schemas.microsoft.com/office/drawing/2014/main" id="{FF3D2334-B76C-7C64-92BE-84771692EA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5" name="AutoShape 56">
                      <a:extLst>
                        <a:ext uri="{FF2B5EF4-FFF2-40B4-BE49-F238E27FC236}">
                          <a16:creationId xmlns:a16="http://schemas.microsoft.com/office/drawing/2014/main" id="{D83FB8E1-B8C5-B66A-F20B-FD120FE4C4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3ECD2EB4-F447-D1C0-3AA0-CEAC410064A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2" name="Line 55">
                      <a:extLst>
                        <a:ext uri="{FF2B5EF4-FFF2-40B4-BE49-F238E27FC236}">
                          <a16:creationId xmlns:a16="http://schemas.microsoft.com/office/drawing/2014/main" id="{A8ACE409-3FF7-18F6-A882-6163C145FB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3" name="AutoShape 56">
                      <a:extLst>
                        <a:ext uri="{FF2B5EF4-FFF2-40B4-BE49-F238E27FC236}">
                          <a16:creationId xmlns:a16="http://schemas.microsoft.com/office/drawing/2014/main" id="{CB5057CD-C997-D889-33C6-5F3F69BF63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9040B625-97A5-088B-9F87-CD2D5045C760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80" name="Line 55">
                      <a:extLst>
                        <a:ext uri="{FF2B5EF4-FFF2-40B4-BE49-F238E27FC236}">
                          <a16:creationId xmlns:a16="http://schemas.microsoft.com/office/drawing/2014/main" id="{1CCE4E36-7645-CB46-83F5-F162880BE9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81" name="AutoShape 56">
                      <a:extLst>
                        <a:ext uri="{FF2B5EF4-FFF2-40B4-BE49-F238E27FC236}">
                          <a16:creationId xmlns:a16="http://schemas.microsoft.com/office/drawing/2014/main" id="{725DC09F-8296-717E-743A-B1781E0383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D60967A1-EA61-BC19-696F-28D5C89F6ACD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78" name="Line 55">
                      <a:extLst>
                        <a:ext uri="{FF2B5EF4-FFF2-40B4-BE49-F238E27FC236}">
                          <a16:creationId xmlns:a16="http://schemas.microsoft.com/office/drawing/2014/main" id="{EF3A5207-BAB0-142A-26B0-8A4A24A937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79" name="AutoShape 56">
                      <a:extLst>
                        <a:ext uri="{FF2B5EF4-FFF2-40B4-BE49-F238E27FC236}">
                          <a16:creationId xmlns:a16="http://schemas.microsoft.com/office/drawing/2014/main" id="{F0F9A87B-2C45-AA5D-8875-22A409026E6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EA119BC3-0FCB-9EBE-0700-1755E7C503B3}"/>
                    </a:ext>
                  </a:extLst>
                </p:cNvPr>
                <p:cNvGrpSpPr/>
                <p:nvPr/>
              </p:nvGrpSpPr>
              <p:grpSpPr>
                <a:xfrm>
                  <a:off x="5095987" y="86056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54" name="Group 253">
                    <a:extLst>
                      <a:ext uri="{FF2B5EF4-FFF2-40B4-BE49-F238E27FC236}">
                        <a16:creationId xmlns:a16="http://schemas.microsoft.com/office/drawing/2014/main" id="{2344D05B-F976-09B8-4EF2-096E5BB72239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70" name="Line 55">
                      <a:extLst>
                        <a:ext uri="{FF2B5EF4-FFF2-40B4-BE49-F238E27FC236}">
                          <a16:creationId xmlns:a16="http://schemas.microsoft.com/office/drawing/2014/main" id="{366C777D-F50A-B914-25E5-2672268EDA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71" name="AutoShape 56">
                      <a:extLst>
                        <a:ext uri="{FF2B5EF4-FFF2-40B4-BE49-F238E27FC236}">
                          <a16:creationId xmlns:a16="http://schemas.microsoft.com/office/drawing/2014/main" id="{DAC8F675-4CDD-0F36-727F-C1EE2D5011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13A7CBEA-61A1-CF18-B843-042ABF012E42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8" name="Line 55">
                      <a:extLst>
                        <a:ext uri="{FF2B5EF4-FFF2-40B4-BE49-F238E27FC236}">
                          <a16:creationId xmlns:a16="http://schemas.microsoft.com/office/drawing/2014/main" id="{2632D041-7BA6-F1D1-BD27-B1A8578AE9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9" name="AutoShape 56">
                      <a:extLst>
                        <a:ext uri="{FF2B5EF4-FFF2-40B4-BE49-F238E27FC236}">
                          <a16:creationId xmlns:a16="http://schemas.microsoft.com/office/drawing/2014/main" id="{1BABA872-0EAB-35D8-EA5E-9E6809A7F2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6" name="Group 255">
                    <a:extLst>
                      <a:ext uri="{FF2B5EF4-FFF2-40B4-BE49-F238E27FC236}">
                        <a16:creationId xmlns:a16="http://schemas.microsoft.com/office/drawing/2014/main" id="{1E2301B1-4D68-D412-5394-618E967F1E06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6" name="Line 55">
                      <a:extLst>
                        <a:ext uri="{FF2B5EF4-FFF2-40B4-BE49-F238E27FC236}">
                          <a16:creationId xmlns:a16="http://schemas.microsoft.com/office/drawing/2014/main" id="{DA33682D-83A3-5885-25E5-2087564FB9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7" name="AutoShape 56">
                      <a:extLst>
                        <a:ext uri="{FF2B5EF4-FFF2-40B4-BE49-F238E27FC236}">
                          <a16:creationId xmlns:a16="http://schemas.microsoft.com/office/drawing/2014/main" id="{8D5F8641-885D-EAFE-E1A4-996858D7CD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7" name="Group 256">
                    <a:extLst>
                      <a:ext uri="{FF2B5EF4-FFF2-40B4-BE49-F238E27FC236}">
                        <a16:creationId xmlns:a16="http://schemas.microsoft.com/office/drawing/2014/main" id="{6C44ED1B-77D8-994A-3306-BCB6C6B367B3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4" name="Line 55">
                      <a:extLst>
                        <a:ext uri="{FF2B5EF4-FFF2-40B4-BE49-F238E27FC236}">
                          <a16:creationId xmlns:a16="http://schemas.microsoft.com/office/drawing/2014/main" id="{AA5CF39A-1F8A-F67C-56FA-279ACC2E51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5" name="AutoShape 56">
                      <a:extLst>
                        <a:ext uri="{FF2B5EF4-FFF2-40B4-BE49-F238E27FC236}">
                          <a16:creationId xmlns:a16="http://schemas.microsoft.com/office/drawing/2014/main" id="{83E36262-A6F6-CB16-F343-3EEFBE274C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D37DF11F-502C-4196-D9AB-0E4E4BF01037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2" name="Line 55">
                      <a:extLst>
                        <a:ext uri="{FF2B5EF4-FFF2-40B4-BE49-F238E27FC236}">
                          <a16:creationId xmlns:a16="http://schemas.microsoft.com/office/drawing/2014/main" id="{1C3B4D58-59A1-755C-E576-0AFE948D43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3" name="AutoShape 56">
                      <a:extLst>
                        <a:ext uri="{FF2B5EF4-FFF2-40B4-BE49-F238E27FC236}">
                          <a16:creationId xmlns:a16="http://schemas.microsoft.com/office/drawing/2014/main" id="{0EF24F35-DEB8-41E7-3463-55E54D5A18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9918D145-7D4D-B6C9-5A5D-824FCEA22AEF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60" name="Line 55">
                      <a:extLst>
                        <a:ext uri="{FF2B5EF4-FFF2-40B4-BE49-F238E27FC236}">
                          <a16:creationId xmlns:a16="http://schemas.microsoft.com/office/drawing/2014/main" id="{1791AE3E-38A8-9EC7-2A0D-876C9ACC2F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61" name="AutoShape 56">
                      <a:extLst>
                        <a:ext uri="{FF2B5EF4-FFF2-40B4-BE49-F238E27FC236}">
                          <a16:creationId xmlns:a16="http://schemas.microsoft.com/office/drawing/2014/main" id="{5E0ED65C-63F1-1349-2A42-623F89CD9B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39322174-47A0-4D7B-7D65-C583C96B04CF}"/>
                    </a:ext>
                  </a:extLst>
                </p:cNvPr>
                <p:cNvGrpSpPr/>
                <p:nvPr/>
              </p:nvGrpSpPr>
              <p:grpSpPr>
                <a:xfrm>
                  <a:off x="5606855" y="862169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56D467AC-8209-EB91-0E5C-652D2B63720E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52" name="Line 55">
                      <a:extLst>
                        <a:ext uri="{FF2B5EF4-FFF2-40B4-BE49-F238E27FC236}">
                          <a16:creationId xmlns:a16="http://schemas.microsoft.com/office/drawing/2014/main" id="{65C16610-EB27-754F-0D02-E1424309A7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53" name="AutoShape 56">
                      <a:extLst>
                        <a:ext uri="{FF2B5EF4-FFF2-40B4-BE49-F238E27FC236}">
                          <a16:creationId xmlns:a16="http://schemas.microsoft.com/office/drawing/2014/main" id="{11AF4C3B-9DE9-FF64-74E1-B2F1A58FB7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1EEF1C99-5698-8EF8-E303-D2BFBD86B721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50" name="Line 55">
                      <a:extLst>
                        <a:ext uri="{FF2B5EF4-FFF2-40B4-BE49-F238E27FC236}">
                          <a16:creationId xmlns:a16="http://schemas.microsoft.com/office/drawing/2014/main" id="{FF29AF08-98F4-A0D1-09BE-EAFC8BCAFC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51" name="AutoShape 56">
                      <a:extLst>
                        <a:ext uri="{FF2B5EF4-FFF2-40B4-BE49-F238E27FC236}">
                          <a16:creationId xmlns:a16="http://schemas.microsoft.com/office/drawing/2014/main" id="{06A583F5-80EB-7519-4AE0-DD1798B852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2100C8D3-0BE4-EF48-9305-EA5B1B60742C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8" name="Line 55">
                      <a:extLst>
                        <a:ext uri="{FF2B5EF4-FFF2-40B4-BE49-F238E27FC236}">
                          <a16:creationId xmlns:a16="http://schemas.microsoft.com/office/drawing/2014/main" id="{B9056FC6-16FC-2D83-5B63-E40F1C45A7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9" name="AutoShape 56">
                      <a:extLst>
                        <a:ext uri="{FF2B5EF4-FFF2-40B4-BE49-F238E27FC236}">
                          <a16:creationId xmlns:a16="http://schemas.microsoft.com/office/drawing/2014/main" id="{D7E3C01A-70B7-D57D-39C6-F16C92820F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39" name="Group 238">
                    <a:extLst>
                      <a:ext uri="{FF2B5EF4-FFF2-40B4-BE49-F238E27FC236}">
                        <a16:creationId xmlns:a16="http://schemas.microsoft.com/office/drawing/2014/main" id="{4EFACC94-2BAE-97BD-BF93-E80A7973870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6" name="Line 55">
                      <a:extLst>
                        <a:ext uri="{FF2B5EF4-FFF2-40B4-BE49-F238E27FC236}">
                          <a16:creationId xmlns:a16="http://schemas.microsoft.com/office/drawing/2014/main" id="{1F4AD381-878C-ABBC-1399-54F60B35A5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7" name="AutoShape 56">
                      <a:extLst>
                        <a:ext uri="{FF2B5EF4-FFF2-40B4-BE49-F238E27FC236}">
                          <a16:creationId xmlns:a16="http://schemas.microsoft.com/office/drawing/2014/main" id="{EE205A2E-CA31-F3B5-AB2F-704F69B373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4E40FA53-9410-E8D7-B2EE-96BFD92456FD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4" name="Line 55">
                      <a:extLst>
                        <a:ext uri="{FF2B5EF4-FFF2-40B4-BE49-F238E27FC236}">
                          <a16:creationId xmlns:a16="http://schemas.microsoft.com/office/drawing/2014/main" id="{5DACCB75-7B36-0F21-02F4-A17DE676C6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5" name="AutoShape 56">
                      <a:extLst>
                        <a:ext uri="{FF2B5EF4-FFF2-40B4-BE49-F238E27FC236}">
                          <a16:creationId xmlns:a16="http://schemas.microsoft.com/office/drawing/2014/main" id="{C7CCD3D7-EECF-22F6-2BD1-F3A7D68363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0A0E8A80-08EB-8324-6C82-156F80D34B8B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42" name="Line 55">
                      <a:extLst>
                        <a:ext uri="{FF2B5EF4-FFF2-40B4-BE49-F238E27FC236}">
                          <a16:creationId xmlns:a16="http://schemas.microsoft.com/office/drawing/2014/main" id="{5EB3C408-84DC-78E4-64C0-4227421C31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43" name="AutoShape 56">
                      <a:extLst>
                        <a:ext uri="{FF2B5EF4-FFF2-40B4-BE49-F238E27FC236}">
                          <a16:creationId xmlns:a16="http://schemas.microsoft.com/office/drawing/2014/main" id="{ED594E1F-5A4C-46BD-0904-8A95D1780A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9625C3C-F5DA-678F-1C28-43D522E3FBE5}"/>
                    </a:ext>
                  </a:extLst>
                </p:cNvPr>
                <p:cNvGrpSpPr/>
                <p:nvPr/>
              </p:nvGrpSpPr>
              <p:grpSpPr>
                <a:xfrm>
                  <a:off x="6147603" y="857795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5D243525-B076-B7FD-355E-9810BDD213B2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34" name="Line 55">
                      <a:extLst>
                        <a:ext uri="{FF2B5EF4-FFF2-40B4-BE49-F238E27FC236}">
                          <a16:creationId xmlns:a16="http://schemas.microsoft.com/office/drawing/2014/main" id="{E4D10EEE-E639-5888-0608-B04BCA94C0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35" name="AutoShape 56">
                      <a:extLst>
                        <a:ext uri="{FF2B5EF4-FFF2-40B4-BE49-F238E27FC236}">
                          <a16:creationId xmlns:a16="http://schemas.microsoft.com/office/drawing/2014/main" id="{D87243AD-B941-9E5F-0A07-1CAB901EF3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D4EA2EF1-CCC1-F607-B87E-8481846E02E5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32" name="Line 55">
                      <a:extLst>
                        <a:ext uri="{FF2B5EF4-FFF2-40B4-BE49-F238E27FC236}">
                          <a16:creationId xmlns:a16="http://schemas.microsoft.com/office/drawing/2014/main" id="{B4D564C6-C45C-02E9-F22E-DCE83E83A6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33" name="AutoShape 56">
                      <a:extLst>
                        <a:ext uri="{FF2B5EF4-FFF2-40B4-BE49-F238E27FC236}">
                          <a16:creationId xmlns:a16="http://schemas.microsoft.com/office/drawing/2014/main" id="{B4B7D0F9-899F-4108-AE6D-2BC9D059D8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0" name="Group 219">
                    <a:extLst>
                      <a:ext uri="{FF2B5EF4-FFF2-40B4-BE49-F238E27FC236}">
                        <a16:creationId xmlns:a16="http://schemas.microsoft.com/office/drawing/2014/main" id="{31EA27E5-FF25-9B23-7488-7708C18CA189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30" name="Line 55">
                      <a:extLst>
                        <a:ext uri="{FF2B5EF4-FFF2-40B4-BE49-F238E27FC236}">
                          <a16:creationId xmlns:a16="http://schemas.microsoft.com/office/drawing/2014/main" id="{B86C5050-1971-8A55-6E16-80801F7DD9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31" name="AutoShape 56">
                      <a:extLst>
                        <a:ext uri="{FF2B5EF4-FFF2-40B4-BE49-F238E27FC236}">
                          <a16:creationId xmlns:a16="http://schemas.microsoft.com/office/drawing/2014/main" id="{91603C01-5C6C-027A-0DE0-18C7E329A0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1" name="Group 220">
                    <a:extLst>
                      <a:ext uri="{FF2B5EF4-FFF2-40B4-BE49-F238E27FC236}">
                        <a16:creationId xmlns:a16="http://schemas.microsoft.com/office/drawing/2014/main" id="{C1B0C471-A1A5-05D0-13C6-F713AB1A8772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28" name="Line 55">
                      <a:extLst>
                        <a:ext uri="{FF2B5EF4-FFF2-40B4-BE49-F238E27FC236}">
                          <a16:creationId xmlns:a16="http://schemas.microsoft.com/office/drawing/2014/main" id="{A1917251-ABAF-7C9B-0343-576056BAB5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29" name="AutoShape 56">
                      <a:extLst>
                        <a:ext uri="{FF2B5EF4-FFF2-40B4-BE49-F238E27FC236}">
                          <a16:creationId xmlns:a16="http://schemas.microsoft.com/office/drawing/2014/main" id="{45C47EC8-7357-6ED2-F509-10E9D5EAD7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2" name="Group 221">
                    <a:extLst>
                      <a:ext uri="{FF2B5EF4-FFF2-40B4-BE49-F238E27FC236}">
                        <a16:creationId xmlns:a16="http://schemas.microsoft.com/office/drawing/2014/main" id="{34AEA8D5-4E32-041C-51E6-305783A2F3D0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26" name="Line 55">
                      <a:extLst>
                        <a:ext uri="{FF2B5EF4-FFF2-40B4-BE49-F238E27FC236}">
                          <a16:creationId xmlns:a16="http://schemas.microsoft.com/office/drawing/2014/main" id="{A68207DC-0DA7-E9EA-4A0D-9515A1BC5D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27" name="AutoShape 56">
                      <a:extLst>
                        <a:ext uri="{FF2B5EF4-FFF2-40B4-BE49-F238E27FC236}">
                          <a16:creationId xmlns:a16="http://schemas.microsoft.com/office/drawing/2014/main" id="{525601F8-9956-7C47-2190-FD5BBB78C0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23" name="Group 222">
                    <a:extLst>
                      <a:ext uri="{FF2B5EF4-FFF2-40B4-BE49-F238E27FC236}">
                        <a16:creationId xmlns:a16="http://schemas.microsoft.com/office/drawing/2014/main" id="{C91EBBEE-B432-148E-93BF-327EAE94D776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24" name="Line 55">
                      <a:extLst>
                        <a:ext uri="{FF2B5EF4-FFF2-40B4-BE49-F238E27FC236}">
                          <a16:creationId xmlns:a16="http://schemas.microsoft.com/office/drawing/2014/main" id="{E42A1917-463C-8B7E-5C78-4F3956AA1B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25" name="AutoShape 56">
                      <a:extLst>
                        <a:ext uri="{FF2B5EF4-FFF2-40B4-BE49-F238E27FC236}">
                          <a16:creationId xmlns:a16="http://schemas.microsoft.com/office/drawing/2014/main" id="{D60CD7C8-B5C7-5875-611A-3EFC9F0ABC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A273BFBD-38AB-5FAB-1E47-1B211999A155}"/>
                    </a:ext>
                  </a:extLst>
                </p:cNvPr>
                <p:cNvGrpSpPr/>
                <p:nvPr/>
              </p:nvGrpSpPr>
              <p:grpSpPr>
                <a:xfrm>
                  <a:off x="6712255" y="859397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FF806AFA-A84E-5504-EDF0-27A8DF586CC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6" name="Line 55">
                      <a:extLst>
                        <a:ext uri="{FF2B5EF4-FFF2-40B4-BE49-F238E27FC236}">
                          <a16:creationId xmlns:a16="http://schemas.microsoft.com/office/drawing/2014/main" id="{A5C742F2-370B-AC9C-0E59-D7DCB7FB32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7" name="AutoShape 56">
                      <a:extLst>
                        <a:ext uri="{FF2B5EF4-FFF2-40B4-BE49-F238E27FC236}">
                          <a16:creationId xmlns:a16="http://schemas.microsoft.com/office/drawing/2014/main" id="{7E9A68A0-D078-B9CD-C0A7-275AC02000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F46E6AFA-D35F-0380-EF0F-E4EACA5B0C51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4" name="Line 55">
                      <a:extLst>
                        <a:ext uri="{FF2B5EF4-FFF2-40B4-BE49-F238E27FC236}">
                          <a16:creationId xmlns:a16="http://schemas.microsoft.com/office/drawing/2014/main" id="{F32083A1-A3CB-8B11-C794-02C8DC9728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5" name="AutoShape 56">
                      <a:extLst>
                        <a:ext uri="{FF2B5EF4-FFF2-40B4-BE49-F238E27FC236}">
                          <a16:creationId xmlns:a16="http://schemas.microsoft.com/office/drawing/2014/main" id="{A0A54DD2-4CCC-6C29-EA39-0F7E32540B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939992FB-D282-6E7A-6FF9-9443188AFB53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2" name="Line 55">
                      <a:extLst>
                        <a:ext uri="{FF2B5EF4-FFF2-40B4-BE49-F238E27FC236}">
                          <a16:creationId xmlns:a16="http://schemas.microsoft.com/office/drawing/2014/main" id="{3A5B00DF-A8F8-9F99-705C-51D8B02D24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3" name="AutoShape 56">
                      <a:extLst>
                        <a:ext uri="{FF2B5EF4-FFF2-40B4-BE49-F238E27FC236}">
                          <a16:creationId xmlns:a16="http://schemas.microsoft.com/office/drawing/2014/main" id="{B24DAD4D-4B8C-BBB0-5368-B5F29C00A2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95155E1B-6646-ABE2-5A08-F578FD0C14A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10" name="Line 55">
                      <a:extLst>
                        <a:ext uri="{FF2B5EF4-FFF2-40B4-BE49-F238E27FC236}">
                          <a16:creationId xmlns:a16="http://schemas.microsoft.com/office/drawing/2014/main" id="{773A6B2E-206E-805A-5E35-FF247EC805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11" name="AutoShape 56">
                      <a:extLst>
                        <a:ext uri="{FF2B5EF4-FFF2-40B4-BE49-F238E27FC236}">
                          <a16:creationId xmlns:a16="http://schemas.microsoft.com/office/drawing/2014/main" id="{F9EED4CD-6BB3-49D0-CFAA-3661EB9BC1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59A50489-309E-DB94-4206-0F4434380C1E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08" name="Line 55">
                      <a:extLst>
                        <a:ext uri="{FF2B5EF4-FFF2-40B4-BE49-F238E27FC236}">
                          <a16:creationId xmlns:a16="http://schemas.microsoft.com/office/drawing/2014/main" id="{78CDED11-6746-40EB-A8AE-38B3166021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09" name="AutoShape 56">
                      <a:extLst>
                        <a:ext uri="{FF2B5EF4-FFF2-40B4-BE49-F238E27FC236}">
                          <a16:creationId xmlns:a16="http://schemas.microsoft.com/office/drawing/2014/main" id="{0CC671D1-490F-F982-9B01-B1AA379364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3C688C7E-7B21-D7F4-89DC-A0465F2D059E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206" name="Line 55">
                      <a:extLst>
                        <a:ext uri="{FF2B5EF4-FFF2-40B4-BE49-F238E27FC236}">
                          <a16:creationId xmlns:a16="http://schemas.microsoft.com/office/drawing/2014/main" id="{E49DC308-3257-3074-E869-DC360C54D1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207" name="AutoShape 56">
                      <a:extLst>
                        <a:ext uri="{FF2B5EF4-FFF2-40B4-BE49-F238E27FC236}">
                          <a16:creationId xmlns:a16="http://schemas.microsoft.com/office/drawing/2014/main" id="{608478C5-6634-F00E-9BFD-1CB7124291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D45A8A61-82D2-94A4-4E76-6BEE3CFD498C}"/>
                    </a:ext>
                  </a:extLst>
                </p:cNvPr>
                <p:cNvGrpSpPr/>
                <p:nvPr/>
              </p:nvGrpSpPr>
              <p:grpSpPr>
                <a:xfrm>
                  <a:off x="7235374" y="2373993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8" name="Line 55">
                    <a:extLst>
                      <a:ext uri="{FF2B5EF4-FFF2-40B4-BE49-F238E27FC236}">
                        <a16:creationId xmlns:a16="http://schemas.microsoft.com/office/drawing/2014/main" id="{781AD93C-5281-2B3D-F746-848C09789F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9" name="AutoShape 56">
                    <a:extLst>
                      <a:ext uri="{FF2B5EF4-FFF2-40B4-BE49-F238E27FC236}">
                        <a16:creationId xmlns:a16="http://schemas.microsoft.com/office/drawing/2014/main" id="{1DE7B8B0-EE7D-C232-016A-0E563ABC7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33CFDD0F-7C6D-24CF-9D57-5BDFBAD7AE0A}"/>
                    </a:ext>
                  </a:extLst>
                </p:cNvPr>
                <p:cNvGrpSpPr/>
                <p:nvPr/>
              </p:nvGrpSpPr>
              <p:grpSpPr>
                <a:xfrm>
                  <a:off x="7810552" y="1789907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6" name="Line 55">
                    <a:extLst>
                      <a:ext uri="{FF2B5EF4-FFF2-40B4-BE49-F238E27FC236}">
                        <a16:creationId xmlns:a16="http://schemas.microsoft.com/office/drawing/2014/main" id="{BF8BB579-4ECB-CFC4-0C45-4FBAAEA08F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7" name="AutoShape 56">
                    <a:extLst>
                      <a:ext uri="{FF2B5EF4-FFF2-40B4-BE49-F238E27FC236}">
                        <a16:creationId xmlns:a16="http://schemas.microsoft.com/office/drawing/2014/main" id="{C61D69EA-9BAA-2B65-73C6-3F8459BE72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7703F9D1-78E2-9956-EA18-335114C4DA37}"/>
                    </a:ext>
                  </a:extLst>
                </p:cNvPr>
                <p:cNvGrpSpPr/>
                <p:nvPr/>
              </p:nvGrpSpPr>
              <p:grpSpPr>
                <a:xfrm>
                  <a:off x="8129902" y="149276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4" name="Line 55">
                    <a:extLst>
                      <a:ext uri="{FF2B5EF4-FFF2-40B4-BE49-F238E27FC236}">
                        <a16:creationId xmlns:a16="http://schemas.microsoft.com/office/drawing/2014/main" id="{08B4701B-FAB0-EA51-3168-99900C816D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5" name="AutoShape 56">
                    <a:extLst>
                      <a:ext uri="{FF2B5EF4-FFF2-40B4-BE49-F238E27FC236}">
                        <a16:creationId xmlns:a16="http://schemas.microsoft.com/office/drawing/2014/main" id="{182BD654-DA62-2F11-41A9-0E86C44285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A7AFB909-D782-F444-3C0D-E199B8B5E655}"/>
                    </a:ext>
                  </a:extLst>
                </p:cNvPr>
                <p:cNvGrpSpPr/>
                <p:nvPr/>
              </p:nvGrpSpPr>
              <p:grpSpPr>
                <a:xfrm>
                  <a:off x="8384282" y="1209119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2" name="Line 55">
                    <a:extLst>
                      <a:ext uri="{FF2B5EF4-FFF2-40B4-BE49-F238E27FC236}">
                        <a16:creationId xmlns:a16="http://schemas.microsoft.com/office/drawing/2014/main" id="{E2D74B3F-E73D-822E-6B85-CF2DABCF08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3" name="AutoShape 56">
                    <a:extLst>
                      <a:ext uri="{FF2B5EF4-FFF2-40B4-BE49-F238E27FC236}">
                        <a16:creationId xmlns:a16="http://schemas.microsoft.com/office/drawing/2014/main" id="{5567570D-6944-57DB-D64A-98223D923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EF196E9-9BA1-F1D8-E87F-3DE4E42D4C47}"/>
                    </a:ext>
                  </a:extLst>
                </p:cNvPr>
                <p:cNvGrpSpPr/>
                <p:nvPr/>
              </p:nvGrpSpPr>
              <p:grpSpPr>
                <a:xfrm>
                  <a:off x="8698030" y="860920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90" name="Line 55">
                    <a:extLst>
                      <a:ext uri="{FF2B5EF4-FFF2-40B4-BE49-F238E27FC236}">
                        <a16:creationId xmlns:a16="http://schemas.microsoft.com/office/drawing/2014/main" id="{7262251D-0814-A5E7-3208-561473191C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91" name="AutoShape 56">
                    <a:extLst>
                      <a:ext uri="{FF2B5EF4-FFF2-40B4-BE49-F238E27FC236}">
                        <a16:creationId xmlns:a16="http://schemas.microsoft.com/office/drawing/2014/main" id="{C00142E3-17C3-9593-8192-B5712613FE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A77308F3-F7C4-F0DE-9502-D9E241E7CC39}"/>
                    </a:ext>
                  </a:extLst>
                </p:cNvPr>
                <p:cNvGrpSpPr/>
                <p:nvPr/>
              </p:nvGrpSpPr>
              <p:grpSpPr>
                <a:xfrm>
                  <a:off x="7769377" y="875362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8E11A5B6-A905-93C7-812B-2506EDF465D5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8" name="Line 55">
                      <a:extLst>
                        <a:ext uri="{FF2B5EF4-FFF2-40B4-BE49-F238E27FC236}">
                          <a16:creationId xmlns:a16="http://schemas.microsoft.com/office/drawing/2014/main" id="{378B27DE-58B0-5761-3FC0-912D35E1F9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9" name="AutoShape 56">
                      <a:extLst>
                        <a:ext uri="{FF2B5EF4-FFF2-40B4-BE49-F238E27FC236}">
                          <a16:creationId xmlns:a16="http://schemas.microsoft.com/office/drawing/2014/main" id="{6A2389B5-509C-564E-BA39-967EDCC015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3872AC66-1C47-7A0E-1921-5A51FBD29D77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6" name="Line 55">
                      <a:extLst>
                        <a:ext uri="{FF2B5EF4-FFF2-40B4-BE49-F238E27FC236}">
                          <a16:creationId xmlns:a16="http://schemas.microsoft.com/office/drawing/2014/main" id="{691AA19C-672E-5F0D-F115-E8C01396C0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7" name="AutoShape 56">
                      <a:extLst>
                        <a:ext uri="{FF2B5EF4-FFF2-40B4-BE49-F238E27FC236}">
                          <a16:creationId xmlns:a16="http://schemas.microsoft.com/office/drawing/2014/main" id="{E0B47A32-3A3A-F261-1231-B1A9E0D10B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F789A979-FA6A-B1FD-D712-1330FD200085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4" name="Line 55">
                      <a:extLst>
                        <a:ext uri="{FF2B5EF4-FFF2-40B4-BE49-F238E27FC236}">
                          <a16:creationId xmlns:a16="http://schemas.microsoft.com/office/drawing/2014/main" id="{08469000-A7F4-4127-5B9E-37FF1D6986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5" name="AutoShape 56">
                      <a:extLst>
                        <a:ext uri="{FF2B5EF4-FFF2-40B4-BE49-F238E27FC236}">
                          <a16:creationId xmlns:a16="http://schemas.microsoft.com/office/drawing/2014/main" id="{707A0818-FB1D-E8EA-DF4E-969D204B3B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5" name="Group 174">
                    <a:extLst>
                      <a:ext uri="{FF2B5EF4-FFF2-40B4-BE49-F238E27FC236}">
                        <a16:creationId xmlns:a16="http://schemas.microsoft.com/office/drawing/2014/main" id="{D07BB8B9-2D49-4F53-BB66-C77B1087F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2" name="Line 55">
                      <a:extLst>
                        <a:ext uri="{FF2B5EF4-FFF2-40B4-BE49-F238E27FC236}">
                          <a16:creationId xmlns:a16="http://schemas.microsoft.com/office/drawing/2014/main" id="{896516F8-8551-5F83-4CE4-2BBA7412F9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3" name="AutoShape 56">
                      <a:extLst>
                        <a:ext uri="{FF2B5EF4-FFF2-40B4-BE49-F238E27FC236}">
                          <a16:creationId xmlns:a16="http://schemas.microsoft.com/office/drawing/2014/main" id="{1FCA5239-A877-03F9-C554-8E10E26626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4E2B1A1B-4976-EB10-0EF6-57AE82AE6ED6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80" name="Line 55">
                      <a:extLst>
                        <a:ext uri="{FF2B5EF4-FFF2-40B4-BE49-F238E27FC236}">
                          <a16:creationId xmlns:a16="http://schemas.microsoft.com/office/drawing/2014/main" id="{3702A2BA-92F1-6907-7104-DCFF2A628C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81" name="AutoShape 56">
                      <a:extLst>
                        <a:ext uri="{FF2B5EF4-FFF2-40B4-BE49-F238E27FC236}">
                          <a16:creationId xmlns:a16="http://schemas.microsoft.com/office/drawing/2014/main" id="{CA6F5419-75DE-AAAE-93C8-017A297ED3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1CD9D04F-FB28-856F-1347-809769687123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78" name="Line 55">
                      <a:extLst>
                        <a:ext uri="{FF2B5EF4-FFF2-40B4-BE49-F238E27FC236}">
                          <a16:creationId xmlns:a16="http://schemas.microsoft.com/office/drawing/2014/main" id="{29B8D03E-56DE-C6DE-3E88-00152E5A7C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79" name="AutoShape 56">
                      <a:extLst>
                        <a:ext uri="{FF2B5EF4-FFF2-40B4-BE49-F238E27FC236}">
                          <a16:creationId xmlns:a16="http://schemas.microsoft.com/office/drawing/2014/main" id="{6C0162EF-EB9F-2BAD-9B9C-4CBE2BEC02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AA76B7E2-95A8-39F8-B599-B59EF6CA9C33}"/>
                    </a:ext>
                  </a:extLst>
                </p:cNvPr>
                <p:cNvGrpSpPr/>
                <p:nvPr/>
              </p:nvGrpSpPr>
              <p:grpSpPr>
                <a:xfrm>
                  <a:off x="8286567" y="874134"/>
                  <a:ext cx="1711301" cy="1685952"/>
                  <a:chOff x="3978635" y="869315"/>
                  <a:chExt cx="1711301" cy="1685952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4EA534E2-FB2D-A882-B93C-7137F2631378}"/>
                      </a:ext>
                    </a:extLst>
                  </p:cNvPr>
                  <p:cNvGrpSpPr/>
                  <p:nvPr/>
                </p:nvGrpSpPr>
                <p:grpSpPr>
                  <a:xfrm>
                    <a:off x="3978635" y="2382388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70" name="Line 55">
                      <a:extLst>
                        <a:ext uri="{FF2B5EF4-FFF2-40B4-BE49-F238E27FC236}">
                          <a16:creationId xmlns:a16="http://schemas.microsoft.com/office/drawing/2014/main" id="{FC427916-D650-95C5-7A88-5510E7CFD6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71" name="AutoShape 56">
                      <a:extLst>
                        <a:ext uri="{FF2B5EF4-FFF2-40B4-BE49-F238E27FC236}">
                          <a16:creationId xmlns:a16="http://schemas.microsoft.com/office/drawing/2014/main" id="{742E2C2F-6D3B-38D7-A00B-2F273570D5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EA13D6BC-BFB9-E74E-3CD0-2A475A1020CE}"/>
                      </a:ext>
                    </a:extLst>
                  </p:cNvPr>
                  <p:cNvGrpSpPr/>
                  <p:nvPr/>
                </p:nvGrpSpPr>
                <p:grpSpPr>
                  <a:xfrm>
                    <a:off x="4279495" y="2074500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8" name="Line 55">
                      <a:extLst>
                        <a:ext uri="{FF2B5EF4-FFF2-40B4-BE49-F238E27FC236}">
                          <a16:creationId xmlns:a16="http://schemas.microsoft.com/office/drawing/2014/main" id="{C03D0FB9-8561-2AD1-7C15-F71976989D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9" name="AutoShape 56">
                      <a:extLst>
                        <a:ext uri="{FF2B5EF4-FFF2-40B4-BE49-F238E27FC236}">
                          <a16:creationId xmlns:a16="http://schemas.microsoft.com/office/drawing/2014/main" id="{2D5AF9F1-92CC-71F2-ED43-306AAA2E22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782AD2AB-CFB5-6302-82CA-F247701F25E8}"/>
                      </a:ext>
                    </a:extLst>
                  </p:cNvPr>
                  <p:cNvGrpSpPr/>
                  <p:nvPr/>
                </p:nvGrpSpPr>
                <p:grpSpPr>
                  <a:xfrm>
                    <a:off x="4553813" y="1798302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6" name="Line 55">
                      <a:extLst>
                        <a:ext uri="{FF2B5EF4-FFF2-40B4-BE49-F238E27FC236}">
                          <a16:creationId xmlns:a16="http://schemas.microsoft.com/office/drawing/2014/main" id="{39FFD6DB-EB53-64CC-8750-29B355517D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7" name="AutoShape 56">
                      <a:extLst>
                        <a:ext uri="{FF2B5EF4-FFF2-40B4-BE49-F238E27FC236}">
                          <a16:creationId xmlns:a16="http://schemas.microsoft.com/office/drawing/2014/main" id="{A9763D3A-13F3-C37F-F781-8EFEC3151D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C96535A2-232E-409F-1EE8-52242B620BFF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63" y="1501156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4" name="Line 55">
                      <a:extLst>
                        <a:ext uri="{FF2B5EF4-FFF2-40B4-BE49-F238E27FC236}">
                          <a16:creationId xmlns:a16="http://schemas.microsoft.com/office/drawing/2014/main" id="{5E2D2156-05C3-1D32-F31E-7BEFEF4F55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5" name="AutoShape 56">
                      <a:extLst>
                        <a:ext uri="{FF2B5EF4-FFF2-40B4-BE49-F238E27FC236}">
                          <a16:creationId xmlns:a16="http://schemas.microsoft.com/office/drawing/2014/main" id="{6EA527DA-ECB4-B169-C16F-33FC813D5D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004EF574-8EF4-37DC-48FB-F876181E8BAB}"/>
                      </a:ext>
                    </a:extLst>
                  </p:cNvPr>
                  <p:cNvGrpSpPr/>
                  <p:nvPr/>
                </p:nvGrpSpPr>
                <p:grpSpPr>
                  <a:xfrm>
                    <a:off x="5127543" y="1217514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2" name="Line 55">
                      <a:extLst>
                        <a:ext uri="{FF2B5EF4-FFF2-40B4-BE49-F238E27FC236}">
                          <a16:creationId xmlns:a16="http://schemas.microsoft.com/office/drawing/2014/main" id="{3C221F21-EB11-A1BE-D0CC-B81836D4ED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3" name="AutoShape 56">
                      <a:extLst>
                        <a:ext uri="{FF2B5EF4-FFF2-40B4-BE49-F238E27FC236}">
                          <a16:creationId xmlns:a16="http://schemas.microsoft.com/office/drawing/2014/main" id="{DD5E8476-60A1-9A41-F000-3727C01750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A3E4A9D7-86E2-A422-39DF-062149966FE9}"/>
                      </a:ext>
                    </a:extLst>
                  </p:cNvPr>
                  <p:cNvGrpSpPr/>
                  <p:nvPr/>
                </p:nvGrpSpPr>
                <p:grpSpPr>
                  <a:xfrm>
                    <a:off x="5441291" y="869315"/>
                    <a:ext cx="248645" cy="172879"/>
                    <a:chOff x="3978635" y="2382388"/>
                    <a:chExt cx="248645" cy="172879"/>
                  </a:xfrm>
                </p:grpSpPr>
                <p:sp>
                  <p:nvSpPr>
                    <p:cNvPr id="160" name="Line 55">
                      <a:extLst>
                        <a:ext uri="{FF2B5EF4-FFF2-40B4-BE49-F238E27FC236}">
                          <a16:creationId xmlns:a16="http://schemas.microsoft.com/office/drawing/2014/main" id="{89DE05CB-2A21-A064-E970-9D282906B8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8635" y="2464738"/>
                      <a:ext cx="248645" cy="42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  <p:sp>
                  <p:nvSpPr>
                    <p:cNvPr id="161" name="AutoShape 56">
                      <a:extLst>
                        <a:ext uri="{FF2B5EF4-FFF2-40B4-BE49-F238E27FC236}">
                          <a16:creationId xmlns:a16="http://schemas.microsoft.com/office/drawing/2014/main" id="{AA4BFABF-F4E6-8A4B-B897-A1D819A2D5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0974" y="2397160"/>
                      <a:ext cx="172879" cy="14333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>
                        <a:defRPr/>
                      </a:pPr>
                      <a:endParaRPr lang="en-US" sz="1600"/>
                    </a:p>
                  </p:txBody>
                </p:sp>
              </p:grp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D890F46-D399-2A38-8DC1-E87336841654}"/>
                    </a:ext>
                  </a:extLst>
                </p:cNvPr>
                <p:cNvGrpSpPr/>
                <p:nvPr/>
              </p:nvGrpSpPr>
              <p:grpSpPr>
                <a:xfrm>
                  <a:off x="4285821" y="3309230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2188B744-DBE2-7449-127E-5755B72D869A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6340C71-3C43-1C03-309E-33822D0A5AF7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2" name="Chord 151">
                    <a:extLst>
                      <a:ext uri="{FF2B5EF4-FFF2-40B4-BE49-F238E27FC236}">
                        <a16:creationId xmlns:a16="http://schemas.microsoft.com/office/drawing/2014/main" id="{15130F71-CA03-A186-36AD-79B8CC584D9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D55F70-F3D3-9180-D8D2-5A9E320F6A2C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C2F21BA5-40A2-3BD2-1FC1-1AEA4345B28F}"/>
                    </a:ext>
                  </a:extLst>
                </p:cNvPr>
                <p:cNvGrpSpPr/>
                <p:nvPr/>
              </p:nvGrpSpPr>
              <p:grpSpPr>
                <a:xfrm>
                  <a:off x="4820827" y="3305519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5E55D4FA-4D4D-ECB5-F5B6-CEBDB1A7FE5D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92B01EF1-CCB0-30AC-1293-0134836A925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48" name="Chord 147">
                    <a:extLst>
                      <a:ext uri="{FF2B5EF4-FFF2-40B4-BE49-F238E27FC236}">
                        <a16:creationId xmlns:a16="http://schemas.microsoft.com/office/drawing/2014/main" id="{5955B0C1-85E3-AC24-4735-0043A73CB1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66EC1831-5923-8D44-49A4-459D8A878CBD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2FFC6BB-BBF6-9BB8-D5C9-0E3912409B6E}"/>
                    </a:ext>
                  </a:extLst>
                </p:cNvPr>
                <p:cNvGrpSpPr/>
                <p:nvPr/>
              </p:nvGrpSpPr>
              <p:grpSpPr>
                <a:xfrm>
                  <a:off x="5355833" y="3301808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F268C5BD-D6D4-5046-0805-C258F82AD4C9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55EA38DB-F4EE-9ABB-4476-6C57EFE48000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44" name="Chord 143">
                    <a:extLst>
                      <a:ext uri="{FF2B5EF4-FFF2-40B4-BE49-F238E27FC236}">
                        <a16:creationId xmlns:a16="http://schemas.microsoft.com/office/drawing/2014/main" id="{CE6FDA9F-576F-108E-0131-6DFE1F2834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A6882219-1DFD-B5DA-94E6-753390985BB0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D9405E8-22E4-1F18-420E-6FE4159C4F32}"/>
                    </a:ext>
                  </a:extLst>
                </p:cNvPr>
                <p:cNvGrpSpPr/>
                <p:nvPr/>
              </p:nvGrpSpPr>
              <p:grpSpPr>
                <a:xfrm>
                  <a:off x="5890839" y="3298097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9AD9372-804B-72D1-1DA7-7E496580C2C1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35E263C1-5317-1B56-09C3-765E414B1D1C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40" name="Chord 139">
                    <a:extLst>
                      <a:ext uri="{FF2B5EF4-FFF2-40B4-BE49-F238E27FC236}">
                        <a16:creationId xmlns:a16="http://schemas.microsoft.com/office/drawing/2014/main" id="{9FF9F8D6-5321-B8F9-CAE3-511263EC38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1343AD62-F595-22ED-9616-9C4F60E9C205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6C8E090D-F820-C807-7753-E4099B9FBD80}"/>
                    </a:ext>
                  </a:extLst>
                </p:cNvPr>
                <p:cNvGrpSpPr/>
                <p:nvPr/>
              </p:nvGrpSpPr>
              <p:grpSpPr>
                <a:xfrm>
                  <a:off x="6425845" y="329438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84578074-3EBA-0050-EB1B-96C6F59971BC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D0652970-4A4B-9ECC-3902-B25D577D45DE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6" name="Chord 135">
                    <a:extLst>
                      <a:ext uri="{FF2B5EF4-FFF2-40B4-BE49-F238E27FC236}">
                        <a16:creationId xmlns:a16="http://schemas.microsoft.com/office/drawing/2014/main" id="{13207407-A4BA-C6BD-AD42-532F9D949D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74EE31C-C4F2-C0F2-7AD2-76933B698C84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8DED48B9-5E8A-ACE7-0846-089410DDE890}"/>
                    </a:ext>
                  </a:extLst>
                </p:cNvPr>
                <p:cNvGrpSpPr/>
                <p:nvPr/>
              </p:nvGrpSpPr>
              <p:grpSpPr>
                <a:xfrm>
                  <a:off x="6960851" y="3296651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0B74CC0-A497-18C6-0228-1E6E728979AF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3B39E6AD-D2CA-59EF-69DE-C0B13E92390F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2" name="Chord 131">
                    <a:extLst>
                      <a:ext uri="{FF2B5EF4-FFF2-40B4-BE49-F238E27FC236}">
                        <a16:creationId xmlns:a16="http://schemas.microsoft.com/office/drawing/2014/main" id="{0DB0D74F-1344-B760-DBA1-B3D6B67D6B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179D842A-B8D7-B962-308D-B9A6E592A1E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F89D4646-603E-BFA2-5E45-A3F734C96326}"/>
                    </a:ext>
                  </a:extLst>
                </p:cNvPr>
                <p:cNvGrpSpPr/>
                <p:nvPr/>
              </p:nvGrpSpPr>
              <p:grpSpPr>
                <a:xfrm>
                  <a:off x="7495857" y="3298916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CDEE252E-1DC7-596D-E17D-2FA853E8CE4B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57DA9966-6554-207E-0752-957A5C494920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8" name="Chord 127">
                    <a:extLst>
                      <a:ext uri="{FF2B5EF4-FFF2-40B4-BE49-F238E27FC236}">
                        <a16:creationId xmlns:a16="http://schemas.microsoft.com/office/drawing/2014/main" id="{46989ECF-F145-C1FA-8E05-37EA469409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3427685D-9EF0-7A90-9E98-9D101044025B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AF95E251-839F-770B-5E2B-41DFFA40C05E}"/>
                    </a:ext>
                  </a:extLst>
                </p:cNvPr>
                <p:cNvGrpSpPr/>
                <p:nvPr/>
              </p:nvGrpSpPr>
              <p:grpSpPr>
                <a:xfrm>
                  <a:off x="8030863" y="3295205"/>
                  <a:ext cx="316783" cy="341609"/>
                  <a:chOff x="4193111" y="3301411"/>
                  <a:chExt cx="585403" cy="341609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E4F6528B-7CC3-9D7D-CC28-DA1ABAE59D20}"/>
                      </a:ext>
                    </a:extLst>
                  </p:cNvPr>
                  <p:cNvSpPr/>
                  <p:nvPr/>
                </p:nvSpPr>
                <p:spPr>
                  <a:xfrm>
                    <a:off x="4209650" y="3534453"/>
                    <a:ext cx="568864" cy="55875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CDA59160-9C6B-2DD5-C2E0-540FD310A255}"/>
                      </a:ext>
                    </a:extLst>
                  </p:cNvPr>
                  <p:cNvSpPr/>
                  <p:nvPr/>
                </p:nvSpPr>
                <p:spPr>
                  <a:xfrm>
                    <a:off x="4209651" y="3493704"/>
                    <a:ext cx="568863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4" name="Chord 123">
                    <a:extLst>
                      <a:ext uri="{FF2B5EF4-FFF2-40B4-BE49-F238E27FC236}">
                        <a16:creationId xmlns:a16="http://schemas.microsoft.com/office/drawing/2014/main" id="{D2162393-151D-DE51-DB6A-3ABF4991E0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52639" y="3383006"/>
                    <a:ext cx="297374" cy="222654"/>
                  </a:xfrm>
                  <a:prstGeom prst="chord">
                    <a:avLst>
                      <a:gd name="adj1" fmla="val 5610245"/>
                      <a:gd name="adj2" fmla="val 16200000"/>
                    </a:avLst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328C4C14-F63A-48FF-5C9B-0C11FDADBD71}"/>
                      </a:ext>
                    </a:extLst>
                  </p:cNvPr>
                  <p:cNvSpPr/>
                  <p:nvPr/>
                </p:nvSpPr>
                <p:spPr>
                  <a:xfrm>
                    <a:off x="4193111" y="3301411"/>
                    <a:ext cx="568860" cy="41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3BBED948-0EFA-5E14-3134-ACB65A738261}"/>
                    </a:ext>
                  </a:extLst>
                </p:cNvPr>
                <p:cNvGrpSpPr/>
                <p:nvPr/>
              </p:nvGrpSpPr>
              <p:grpSpPr>
                <a:xfrm>
                  <a:off x="7474241" y="2090901"/>
                  <a:ext cx="248645" cy="172879"/>
                  <a:chOff x="3978635" y="2382388"/>
                  <a:chExt cx="248645" cy="172879"/>
                </a:xfrm>
              </p:grpSpPr>
              <p:sp>
                <p:nvSpPr>
                  <p:cNvPr id="120" name="Line 55">
                    <a:extLst>
                      <a:ext uri="{FF2B5EF4-FFF2-40B4-BE49-F238E27FC236}">
                        <a16:creationId xmlns:a16="http://schemas.microsoft.com/office/drawing/2014/main" id="{9EAFC7FA-56E9-5DF3-DD9E-6283FA1EDB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635" y="2464738"/>
                    <a:ext cx="248645" cy="42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21" name="AutoShape 56">
                    <a:extLst>
                      <a:ext uri="{FF2B5EF4-FFF2-40B4-BE49-F238E27FC236}">
                        <a16:creationId xmlns:a16="http://schemas.microsoft.com/office/drawing/2014/main" id="{DD5DBE83-A173-F3A1-EA15-A9B2F044FD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0974" y="2397160"/>
                    <a:ext cx="172879" cy="1433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</p:grp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7EDAF3C-5646-BECB-AC21-37A2D81EB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37472" y="-113286"/>
                  <a:ext cx="3564564" cy="364445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D7990C43-9CE2-B2CB-35BB-C336B7627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31734" y="2547155"/>
                  <a:ext cx="3604489" cy="364937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2415BA4-697B-1FFA-6321-2F44916FFA7C}"/>
                </a:ext>
              </a:extLst>
            </p:cNvPr>
            <p:cNvSpPr txBox="1"/>
            <p:nvPr/>
          </p:nvSpPr>
          <p:spPr>
            <a:xfrm>
              <a:off x="10143804" y="4160149"/>
              <a:ext cx="907621" cy="2525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00" b="1" dirty="0"/>
                <a:t>Gain implant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4526E1E-6E7E-32C7-538A-AF2777CC73D5}"/>
                </a:ext>
              </a:extLst>
            </p:cNvPr>
            <p:cNvCxnSpPr>
              <a:cxnSpLocks/>
            </p:cNvCxnSpPr>
            <p:nvPr/>
          </p:nvCxnSpPr>
          <p:spPr>
            <a:xfrm>
              <a:off x="5667097" y="2947611"/>
              <a:ext cx="0" cy="8353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E1BAA1-7B37-CE71-895F-7D2ABF59FFCF}"/>
                </a:ext>
              </a:extLst>
            </p:cNvPr>
            <p:cNvSpPr txBox="1"/>
            <p:nvPr/>
          </p:nvSpPr>
          <p:spPr>
            <a:xfrm>
              <a:off x="3232271" y="3466880"/>
              <a:ext cx="4265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--</a:t>
              </a:r>
            </a:p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---</a:t>
              </a:r>
            </a:p>
            <a:p>
              <a:pPr algn="r"/>
              <a:r>
                <a:rPr lang="en-US" sz="800" b="1" dirty="0">
                  <a:solidFill>
                    <a:srgbClr val="FF0000"/>
                  </a:solidFill>
                </a:rPr>
                <a:t>- --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</a:t>
              </a:r>
            </a:p>
            <a:p>
              <a:pPr algn="ctr"/>
              <a:r>
                <a:rPr lang="en-US" sz="800" b="1" dirty="0">
                  <a:solidFill>
                    <a:srgbClr val="221AC0"/>
                  </a:solidFill>
                </a:rPr>
                <a:t>+++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65E5A20-4CBE-0EC9-5E13-F23E182724D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883" y="3424582"/>
              <a:ext cx="262902" cy="111668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AAF21BB-E5B6-097A-0D77-9CEFA251F9E6}"/>
                </a:ext>
              </a:extLst>
            </p:cNvPr>
            <p:cNvSpPr/>
            <p:nvPr/>
          </p:nvSpPr>
          <p:spPr>
            <a:xfrm flipV="1">
              <a:off x="3410460" y="3183995"/>
              <a:ext cx="223650" cy="128882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287872-13D5-8575-CEAE-F5530536D39F}"/>
                </a:ext>
              </a:extLst>
            </p:cNvPr>
            <p:cNvSpPr txBox="1"/>
            <p:nvPr/>
          </p:nvSpPr>
          <p:spPr>
            <a:xfrm>
              <a:off x="3608754" y="2464233"/>
              <a:ext cx="947863" cy="4324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 b="1" dirty="0"/>
                <a:t>Pixel size </a:t>
              </a:r>
            </a:p>
            <a:p>
              <a:pPr algn="ctr">
                <a:lnSpc>
                  <a:spcPct val="130000"/>
                </a:lnSpc>
              </a:pPr>
              <a:r>
                <a:rPr lang="en-US" sz="900" b="1" dirty="0"/>
                <a:t>~ 25 x 25 </a:t>
              </a:r>
              <a:r>
                <a:rPr lang="en-US" sz="900" b="1" dirty="0">
                  <a:latin typeface="Symbol" pitchFamily="2" charset="2"/>
                </a:rPr>
                <a:t>m</a:t>
              </a:r>
              <a:r>
                <a:rPr lang="en-US" sz="900" b="1" dirty="0"/>
                <a:t>m</a:t>
              </a:r>
              <a:r>
                <a:rPr lang="en-US" sz="900" b="1" baseline="30000" dirty="0"/>
                <a:t>2</a:t>
              </a: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24F0A18-9C2F-EF3D-146A-F39278D7AE61}"/>
                </a:ext>
              </a:extLst>
            </p:cNvPr>
            <p:cNvSpPr/>
            <p:nvPr/>
          </p:nvSpPr>
          <p:spPr>
            <a:xfrm flipV="1">
              <a:off x="7547951" y="2669432"/>
              <a:ext cx="449029" cy="126745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98D0D9C-056F-2F8C-CC2C-5E8AE398982B}"/>
                </a:ext>
              </a:extLst>
            </p:cNvPr>
            <p:cNvSpPr/>
            <p:nvPr/>
          </p:nvSpPr>
          <p:spPr>
            <a:xfrm flipV="1">
              <a:off x="9044212" y="2659958"/>
              <a:ext cx="449029" cy="45719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</p:grpSp>
    </p:spTree>
    <p:extLst>
      <p:ext uri="{BB962C8B-B14F-4D97-AF65-F5344CB8AC3E}">
        <p14:creationId xmlns:p14="http://schemas.microsoft.com/office/powerpoint/2010/main" val="3372070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5C3FE07-CA9A-164A-8A21-011B7238C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050" y="2458655"/>
            <a:ext cx="3269209" cy="2274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8EFEC1-016A-E742-9D2D-17299830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EA71E-4F47-164C-94BE-28B6E1F404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N. Cartiglia, INFN, Torino, ULITIMA, 13 March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92A0D-FF0A-FD48-AA60-39C3EC5F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5C630-EC5D-1C4D-91A6-7D797559AA7F}"/>
              </a:ext>
            </a:extLst>
          </p:cNvPr>
          <p:cNvSpPr txBox="1"/>
          <p:nvPr/>
        </p:nvSpPr>
        <p:spPr>
          <a:xfrm>
            <a:off x="832466" y="790713"/>
            <a:ext cx="10344400" cy="581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The combination of internal multiplication and built-in charge sharing </a:t>
            </a:r>
            <a:r>
              <a:rPr lang="en-GB" b="1" dirty="0"/>
              <a:t>leads to the design of a new type of silicon tracker. 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en-GB" b="1" dirty="0"/>
              <a:t>Resistive read-out &amp;&amp; LGAD can be used both in hybrid and monolithic sensors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en-GB" b="1" dirty="0"/>
              <a:t>The pixel size can be quite large given the very good spatial resolution. </a:t>
            </a:r>
          </a:p>
          <a:p>
            <a:pPr>
              <a:lnSpc>
                <a:spcPct val="130000"/>
              </a:lnSpc>
            </a:pPr>
            <a:r>
              <a:rPr lang="en-GB" b="1" dirty="0"/>
              <a:t>Limitations might be introduced by occupancy.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x-none" b="1"/>
              <a:t>Spatial resolution depends upon ~ 1/gain, ~ 1/pitch, and ~noise</a:t>
            </a:r>
            <a:endParaRPr lang="en-US" b="1" dirty="0"/>
          </a:p>
          <a:p>
            <a:pPr>
              <a:lnSpc>
                <a:spcPct val="130000"/>
              </a:lnSpc>
            </a:pPr>
            <a:endParaRPr lang="en-IT" b="1" dirty="0"/>
          </a:p>
          <a:p>
            <a:pPr>
              <a:lnSpc>
                <a:spcPct val="130000"/>
              </a:lnSpc>
            </a:pPr>
            <a:r>
              <a:rPr lang="en-IT" b="1" dirty="0"/>
              <a:t>The temporal resolution is weakly dependent on the pixel size</a:t>
            </a:r>
          </a:p>
          <a:p>
            <a:pPr>
              <a:lnSpc>
                <a:spcPct val="130000"/>
              </a:lnSpc>
            </a:pPr>
            <a:endParaRPr lang="en-IT" b="1" dirty="0"/>
          </a:p>
          <a:p>
            <a:pPr>
              <a:lnSpc>
                <a:spcPct val="130000"/>
              </a:lnSpc>
            </a:pPr>
            <a:r>
              <a:rPr lang="en-IT" b="1" dirty="0"/>
              <a:t>Our laboratory measurements yield to (</a:t>
            </a:r>
            <a:r>
              <a:rPr lang="en-US" b="1" dirty="0"/>
              <a:t>at gain = 30)</a:t>
            </a:r>
            <a:endParaRPr lang="en-IT" b="1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a spatial resolution of about  3% of</a:t>
            </a:r>
            <a:r>
              <a:rPr lang="x-none" b="1"/>
              <a:t> </a:t>
            </a:r>
            <a:r>
              <a:rPr lang="en-US" b="1" dirty="0"/>
              <a:t>the pixel size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a temporal resolution similar (but marginally worse) than that of standard LGADs</a:t>
            </a:r>
          </a:p>
          <a:p>
            <a:pPr>
              <a:lnSpc>
                <a:spcPct val="130000"/>
              </a:lnSpc>
            </a:pPr>
            <a:r>
              <a:rPr lang="en-GB" dirty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367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15C0F-AA39-F949-BCA3-B7899905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B4EFE-5B2A-C54B-BA94-A6B67CC8F6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2C6DE-0923-7B4C-8C6B-0CC9D5754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Acknowledgement</a:t>
            </a:r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F7C33-1C96-AF40-988E-ABDEFD5C6B0B}"/>
              </a:ext>
            </a:extLst>
          </p:cNvPr>
          <p:cNvSpPr txBox="1"/>
          <p:nvPr/>
        </p:nvSpPr>
        <p:spPr>
          <a:xfrm>
            <a:off x="1542585" y="1494983"/>
            <a:ext cx="9279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kindly acknowledge the following funding agencies, collaborations:</a:t>
            </a:r>
          </a:p>
          <a:p>
            <a:endParaRPr lang="en-US" dirty="0"/>
          </a:p>
          <a:p>
            <a:pPr marL="257175" indent="-257175">
              <a:buFont typeface="Wingdings" charset="2"/>
              <a:buChar char="Ø"/>
            </a:pPr>
            <a:r>
              <a:rPr lang="en-US" dirty="0"/>
              <a:t>RD50 collaboration</a:t>
            </a:r>
          </a:p>
          <a:p>
            <a:pPr marL="257175" indent="-257175">
              <a:buFont typeface="Wingdings" charset="2"/>
              <a:buChar char="Ø"/>
            </a:pPr>
            <a:r>
              <a:rPr lang="en-US" dirty="0"/>
              <a:t>INFN - Gruppo V 4DShare project</a:t>
            </a:r>
          </a:p>
          <a:p>
            <a:pPr marL="257175" indent="-257175">
              <a:buFont typeface="Wingdings" charset="2"/>
              <a:buChar char="Ø"/>
            </a:pPr>
            <a:r>
              <a:rPr lang="en-US" dirty="0"/>
              <a:t>INFN – FBK agreement on sensor production (</a:t>
            </a:r>
            <a:r>
              <a:rPr lang="en-US" dirty="0" err="1"/>
              <a:t>convenzione</a:t>
            </a:r>
            <a:r>
              <a:rPr lang="en-US" dirty="0"/>
              <a:t> INFN-FBK)</a:t>
            </a:r>
          </a:p>
          <a:p>
            <a:pPr marL="257175" indent="-257175">
              <a:buFont typeface="Wingdings" charset="2"/>
              <a:buChar char="Ø"/>
            </a:pPr>
            <a:r>
              <a:rPr lang="fr-FR" dirty="0"/>
              <a:t>Horizon 2020, </a:t>
            </a:r>
            <a:r>
              <a:rPr lang="fr-FR" dirty="0" err="1"/>
              <a:t>grant</a:t>
            </a:r>
            <a:r>
              <a:rPr lang="fr-FR" dirty="0"/>
              <a:t> UFSD669529</a:t>
            </a:r>
          </a:p>
        </p:txBody>
      </p:sp>
    </p:spTree>
    <p:extLst>
      <p:ext uri="{BB962C8B-B14F-4D97-AF65-F5344CB8AC3E}">
        <p14:creationId xmlns:p14="http://schemas.microsoft.com/office/powerpoint/2010/main" val="15577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1B118-B9E0-E87E-1768-C54DEFA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B9FB1-DD8F-17FC-D46C-02D74E5264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DC60C-DED5-2616-8C5C-E2536A108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T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046778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934CA-6B3B-EF4A-A228-6EDCCF15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96E96-2F31-4B4F-9583-DB95D62040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334FBD-008B-254B-9BDB-1889BA6F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78" y="-14942"/>
            <a:ext cx="11814423" cy="667871"/>
          </a:xfrm>
        </p:spPr>
        <p:txBody>
          <a:bodyPr/>
          <a:lstStyle/>
          <a:p>
            <a:r>
              <a:rPr lang="en-US" dirty="0"/>
              <a:t>State-of-the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FB6C8-329E-744A-B929-F7C97B15AD8C}"/>
              </a:ext>
            </a:extLst>
          </p:cNvPr>
          <p:cNvSpPr txBox="1"/>
          <p:nvPr/>
        </p:nvSpPr>
        <p:spPr>
          <a:xfrm>
            <a:off x="9216100" y="613204"/>
            <a:ext cx="630015" cy="305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bg1"/>
                </a:solidFill>
              </a:rPr>
              <a:t>Physicist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0DF01C-DC47-3B40-AA12-664246BB2D71}"/>
              </a:ext>
            </a:extLst>
          </p:cNvPr>
          <p:cNvCxnSpPr/>
          <p:nvPr/>
        </p:nvCxnSpPr>
        <p:spPr>
          <a:xfrm flipH="1">
            <a:off x="10645136" y="875539"/>
            <a:ext cx="301436" cy="1762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8F5546-FF4D-CE4A-A270-B84139B7FA7D}"/>
              </a:ext>
            </a:extLst>
          </p:cNvPr>
          <p:cNvCxnSpPr>
            <a:cxnSpLocks/>
          </p:cNvCxnSpPr>
          <p:nvPr/>
        </p:nvCxnSpPr>
        <p:spPr>
          <a:xfrm>
            <a:off x="9634215" y="868567"/>
            <a:ext cx="226576" cy="1832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0E2732A-7D32-4B4D-9A03-C53EB91A16E4}"/>
              </a:ext>
            </a:extLst>
          </p:cNvPr>
          <p:cNvSpPr/>
          <p:nvPr/>
        </p:nvSpPr>
        <p:spPr>
          <a:xfrm>
            <a:off x="8459854" y="1384655"/>
            <a:ext cx="2956608" cy="90496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6434E-B70C-BC4C-A43B-A75AD8444EB1}"/>
              </a:ext>
            </a:extLst>
          </p:cNvPr>
          <p:cNvSpPr/>
          <p:nvPr/>
        </p:nvSpPr>
        <p:spPr>
          <a:xfrm>
            <a:off x="8543189" y="1524551"/>
            <a:ext cx="2804813" cy="60754"/>
          </a:xfrm>
          <a:prstGeom prst="rect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F34B8-BE8E-6D4F-99C7-22B59212972E}"/>
              </a:ext>
            </a:extLst>
          </p:cNvPr>
          <p:cNvSpPr/>
          <p:nvPr/>
        </p:nvSpPr>
        <p:spPr>
          <a:xfrm>
            <a:off x="8541365" y="1297340"/>
            <a:ext cx="2806637" cy="1215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367882-D82A-F94A-8044-0FDEA4D9782D}"/>
              </a:ext>
            </a:extLst>
          </p:cNvPr>
          <p:cNvSpPr/>
          <p:nvPr/>
        </p:nvSpPr>
        <p:spPr>
          <a:xfrm>
            <a:off x="8791223" y="1269049"/>
            <a:ext cx="365231" cy="282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0AE69-02C0-424A-9CCE-08BFFED19F89}"/>
              </a:ext>
            </a:extLst>
          </p:cNvPr>
          <p:cNvSpPr/>
          <p:nvPr/>
        </p:nvSpPr>
        <p:spPr>
          <a:xfrm>
            <a:off x="9749064" y="1260160"/>
            <a:ext cx="365231" cy="282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0C47D-7C65-BE44-9B25-35400CAA1927}"/>
              </a:ext>
            </a:extLst>
          </p:cNvPr>
          <p:cNvSpPr/>
          <p:nvPr/>
        </p:nvSpPr>
        <p:spPr>
          <a:xfrm>
            <a:off x="10797817" y="1259210"/>
            <a:ext cx="365231" cy="282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C20F33-4928-594E-91B7-6A45F8FF3DDF}"/>
              </a:ext>
            </a:extLst>
          </p:cNvPr>
          <p:cNvSpPr/>
          <p:nvPr/>
        </p:nvSpPr>
        <p:spPr>
          <a:xfrm>
            <a:off x="8541365" y="1392886"/>
            <a:ext cx="2806637" cy="11244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2" name="Group 864">
            <a:extLst>
              <a:ext uri="{FF2B5EF4-FFF2-40B4-BE49-F238E27FC236}">
                <a16:creationId xmlns:a16="http://schemas.microsoft.com/office/drawing/2014/main" id="{20A68A76-D58E-434F-A5AF-CA665BD0F549}"/>
              </a:ext>
            </a:extLst>
          </p:cNvPr>
          <p:cNvGrpSpPr>
            <a:grpSpLocks/>
          </p:cNvGrpSpPr>
          <p:nvPr/>
        </p:nvGrpSpPr>
        <p:grpSpPr bwMode="auto">
          <a:xfrm>
            <a:off x="8053507" y="711377"/>
            <a:ext cx="2513025" cy="1042265"/>
            <a:chOff x="-646" y="1697"/>
            <a:chExt cx="3065" cy="1061"/>
          </a:xfrm>
        </p:grpSpPr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AABA7BDF-3A61-E748-9DCA-30E4048D5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46" y="1697"/>
              <a:ext cx="3065" cy="1061"/>
              <a:chOff x="967" y="3426"/>
              <a:chExt cx="3065" cy="1061"/>
            </a:xfrm>
          </p:grpSpPr>
          <p:sp>
            <p:nvSpPr>
              <p:cNvPr id="53" name="Line 55">
                <a:extLst>
                  <a:ext uri="{FF2B5EF4-FFF2-40B4-BE49-F238E27FC236}">
                    <a16:creationId xmlns:a16="http://schemas.microsoft.com/office/drawing/2014/main" id="{976C49D1-2D2B-304F-81B0-0CC6DCC11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8" y="3658"/>
                <a:ext cx="7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4" name="AutoShape 56">
                <a:extLst>
                  <a:ext uri="{FF2B5EF4-FFF2-40B4-BE49-F238E27FC236}">
                    <a16:creationId xmlns:a16="http://schemas.microsoft.com/office/drawing/2014/main" id="{875C945F-B7F4-344B-BC0A-84E2195FD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26" y="3496"/>
                <a:ext cx="461" cy="32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5" name="Line 55">
                <a:extLst>
                  <a:ext uri="{FF2B5EF4-FFF2-40B4-BE49-F238E27FC236}">
                    <a16:creationId xmlns:a16="http://schemas.microsoft.com/office/drawing/2014/main" id="{E03A7A7D-466F-4A49-BCDC-CA1CC1E5A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8" y="3658"/>
                <a:ext cx="0" cy="3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6" name="Line 55">
                <a:extLst>
                  <a:ext uri="{FF2B5EF4-FFF2-40B4-BE49-F238E27FC236}">
                    <a16:creationId xmlns:a16="http://schemas.microsoft.com/office/drawing/2014/main" id="{869CB39C-45E0-B94C-807E-3DE7526D0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7" y="4159"/>
                <a:ext cx="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7" name="Line 55">
                <a:extLst>
                  <a:ext uri="{FF2B5EF4-FFF2-40B4-BE49-F238E27FC236}">
                    <a16:creationId xmlns:a16="http://schemas.microsoft.com/office/drawing/2014/main" id="{EB0BFACD-83FB-8D4A-AB38-4A83768CD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6" y="4159"/>
                <a:ext cx="0" cy="3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52" name="Freeform 863">
              <a:extLst>
                <a:ext uri="{FF2B5EF4-FFF2-40B4-BE49-F238E27FC236}">
                  <a16:creationId xmlns:a16="http://schemas.microsoft.com/office/drawing/2014/main" id="{677391A6-49B5-0646-A325-483FD409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1699"/>
              <a:ext cx="576" cy="461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C7A2B-B0D8-0040-9CE1-1B7398966DB3}"/>
              </a:ext>
            </a:extLst>
          </p:cNvPr>
          <p:cNvSpPr/>
          <p:nvPr/>
        </p:nvSpPr>
        <p:spPr>
          <a:xfrm>
            <a:off x="8453623" y="2188630"/>
            <a:ext cx="2956608" cy="105103"/>
          </a:xfrm>
          <a:prstGeom prst="rect">
            <a:avLst/>
          </a:prstGeom>
          <a:solidFill>
            <a:schemeClr val="accent1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6" name="Group 324">
            <a:extLst>
              <a:ext uri="{FF2B5EF4-FFF2-40B4-BE49-F238E27FC236}">
                <a16:creationId xmlns:a16="http://schemas.microsoft.com/office/drawing/2014/main" id="{CFD912E7-3BFC-5442-9145-249C6836967B}"/>
              </a:ext>
            </a:extLst>
          </p:cNvPr>
          <p:cNvGrpSpPr>
            <a:grpSpLocks/>
          </p:cNvGrpSpPr>
          <p:nvPr/>
        </p:nvGrpSpPr>
        <p:grpSpPr bwMode="auto">
          <a:xfrm>
            <a:off x="7949464" y="1595957"/>
            <a:ext cx="253352" cy="282914"/>
            <a:chOff x="2110" y="1699"/>
            <a:chExt cx="309" cy="288"/>
          </a:xfrm>
        </p:grpSpPr>
        <p:grpSp>
          <p:nvGrpSpPr>
            <p:cNvPr id="46" name="Group 126">
              <a:extLst>
                <a:ext uri="{FF2B5EF4-FFF2-40B4-BE49-F238E27FC236}">
                  <a16:creationId xmlns:a16="http://schemas.microsoft.com/office/drawing/2014/main" id="{FDDBDEE4-683C-C844-9A33-0856B599D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" y="1872"/>
              <a:ext cx="288" cy="115"/>
              <a:chOff x="1152" y="2160"/>
              <a:chExt cx="288" cy="115"/>
            </a:xfrm>
          </p:grpSpPr>
          <p:sp>
            <p:nvSpPr>
              <p:cNvPr id="48" name="Line 127">
                <a:extLst>
                  <a:ext uri="{FF2B5EF4-FFF2-40B4-BE49-F238E27FC236}">
                    <a16:creationId xmlns:a16="http://schemas.microsoft.com/office/drawing/2014/main" id="{AE4F0D07-0164-3843-BCED-256D14A85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9" name="Line 128">
                <a:extLst>
                  <a:ext uri="{FF2B5EF4-FFF2-40B4-BE49-F238E27FC236}">
                    <a16:creationId xmlns:a16="http://schemas.microsoft.com/office/drawing/2014/main" id="{D4C6D76E-1B30-434B-BE30-8575A3654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0" y="2218"/>
                <a:ext cx="1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50" name="Line 129">
                <a:extLst>
                  <a:ext uri="{FF2B5EF4-FFF2-40B4-BE49-F238E27FC236}">
                    <a16:creationId xmlns:a16="http://schemas.microsoft.com/office/drawing/2014/main" id="{6CC13854-C597-C344-8CE6-036866D35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7" y="2275"/>
                <a:ext cx="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47" name="Freeform 323">
              <a:extLst>
                <a:ext uri="{FF2B5EF4-FFF2-40B4-BE49-F238E27FC236}">
                  <a16:creationId xmlns:a16="http://schemas.microsoft.com/office/drawing/2014/main" id="{23D57ED4-A206-E24A-8A3B-7884EB613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99"/>
              <a:ext cx="288" cy="173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0AABDE-32D6-E24E-931F-7B8E367628FA}"/>
              </a:ext>
            </a:extLst>
          </p:cNvPr>
          <p:cNvGrpSpPr/>
          <p:nvPr/>
        </p:nvGrpSpPr>
        <p:grpSpPr>
          <a:xfrm>
            <a:off x="8460641" y="1410422"/>
            <a:ext cx="2949497" cy="48809"/>
            <a:chOff x="1735494" y="2138844"/>
            <a:chExt cx="5372458" cy="191824"/>
          </a:xfrm>
        </p:grpSpPr>
        <p:grpSp>
          <p:nvGrpSpPr>
            <p:cNvPr id="28" name="Group 367">
              <a:extLst>
                <a:ext uri="{FF2B5EF4-FFF2-40B4-BE49-F238E27FC236}">
                  <a16:creationId xmlns:a16="http://schemas.microsoft.com/office/drawing/2014/main" id="{83ADDF37-3FFC-BA47-BB06-A4C14050C8C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100619" y="1773719"/>
              <a:ext cx="184150" cy="914400"/>
              <a:chOff x="691" y="3197"/>
              <a:chExt cx="116" cy="576"/>
            </a:xfrm>
          </p:grpSpPr>
          <p:sp>
            <p:nvSpPr>
              <p:cNvPr id="44" name="Freeform 244">
                <a:extLst>
                  <a:ext uri="{FF2B5EF4-FFF2-40B4-BE49-F238E27FC236}">
                    <a16:creationId xmlns:a16="http://schemas.microsoft.com/office/drawing/2014/main" id="{B870BA92-C9F3-4342-93D9-E62F3E2CC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5" name="Freeform 366">
                <a:extLst>
                  <a:ext uri="{FF2B5EF4-FFF2-40B4-BE49-F238E27FC236}">
                    <a16:creationId xmlns:a16="http://schemas.microsoft.com/office/drawing/2014/main" id="{4990C942-F186-E34E-9F57-DAB9B88B6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9" name="Group 367">
              <a:extLst>
                <a:ext uri="{FF2B5EF4-FFF2-40B4-BE49-F238E27FC236}">
                  <a16:creationId xmlns:a16="http://schemas.microsoft.com/office/drawing/2014/main" id="{C55BEE06-804E-0D4F-9C26-3CB22C2AF75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007197" y="1775306"/>
              <a:ext cx="184150" cy="914400"/>
              <a:chOff x="691" y="3197"/>
              <a:chExt cx="116" cy="576"/>
            </a:xfrm>
          </p:grpSpPr>
          <p:sp>
            <p:nvSpPr>
              <p:cNvPr id="42" name="Freeform 244">
                <a:extLst>
                  <a:ext uri="{FF2B5EF4-FFF2-40B4-BE49-F238E27FC236}">
                    <a16:creationId xmlns:a16="http://schemas.microsoft.com/office/drawing/2014/main" id="{457B5F3E-FE8D-A54C-84D9-7F3CBAB27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3" name="Freeform 366">
                <a:extLst>
                  <a:ext uri="{FF2B5EF4-FFF2-40B4-BE49-F238E27FC236}">
                    <a16:creationId xmlns:a16="http://schemas.microsoft.com/office/drawing/2014/main" id="{6481C4F1-81D2-DF4B-A529-C6C097AE3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0" name="Group 367">
              <a:extLst>
                <a:ext uri="{FF2B5EF4-FFF2-40B4-BE49-F238E27FC236}">
                  <a16:creationId xmlns:a16="http://schemas.microsoft.com/office/drawing/2014/main" id="{BB4CC768-FE8B-0140-9F95-C1095F305A6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13775" y="1776893"/>
              <a:ext cx="184150" cy="914400"/>
              <a:chOff x="691" y="3197"/>
              <a:chExt cx="116" cy="576"/>
            </a:xfrm>
          </p:grpSpPr>
          <p:sp>
            <p:nvSpPr>
              <p:cNvPr id="40" name="Freeform 244">
                <a:extLst>
                  <a:ext uri="{FF2B5EF4-FFF2-40B4-BE49-F238E27FC236}">
                    <a16:creationId xmlns:a16="http://schemas.microsoft.com/office/drawing/2014/main" id="{5CA8161C-13CC-EB47-AAD3-CEFD7014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1" name="Freeform 366">
                <a:extLst>
                  <a:ext uri="{FF2B5EF4-FFF2-40B4-BE49-F238E27FC236}">
                    <a16:creationId xmlns:a16="http://schemas.microsoft.com/office/drawing/2014/main" id="{257DAF17-538F-9546-BA18-DD260D0D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1" name="Group 367">
              <a:extLst>
                <a:ext uri="{FF2B5EF4-FFF2-40B4-BE49-F238E27FC236}">
                  <a16:creationId xmlns:a16="http://schemas.microsoft.com/office/drawing/2014/main" id="{0FE00860-BA7C-F343-B61D-C9BDB07F76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795409" y="1778393"/>
              <a:ext cx="184150" cy="914400"/>
              <a:chOff x="691" y="3197"/>
              <a:chExt cx="116" cy="576"/>
            </a:xfrm>
          </p:grpSpPr>
          <p:sp>
            <p:nvSpPr>
              <p:cNvPr id="38" name="Freeform 244">
                <a:extLst>
                  <a:ext uri="{FF2B5EF4-FFF2-40B4-BE49-F238E27FC236}">
                    <a16:creationId xmlns:a16="http://schemas.microsoft.com/office/drawing/2014/main" id="{12D115C7-684A-DC48-B750-9EF167B48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9" name="Freeform 366">
                <a:extLst>
                  <a:ext uri="{FF2B5EF4-FFF2-40B4-BE49-F238E27FC236}">
                    <a16:creationId xmlns:a16="http://schemas.microsoft.com/office/drawing/2014/main" id="{53B48622-60D2-8249-82B8-2C4F32284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2" name="Group 367">
              <a:extLst>
                <a:ext uri="{FF2B5EF4-FFF2-40B4-BE49-F238E27FC236}">
                  <a16:creationId xmlns:a16="http://schemas.microsoft.com/office/drawing/2014/main" id="{FC4BA140-AE05-034A-A597-5994B674697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677043" y="1779893"/>
              <a:ext cx="184150" cy="914400"/>
              <a:chOff x="691" y="3197"/>
              <a:chExt cx="116" cy="576"/>
            </a:xfrm>
          </p:grpSpPr>
          <p:sp>
            <p:nvSpPr>
              <p:cNvPr id="36" name="Freeform 244">
                <a:extLst>
                  <a:ext uri="{FF2B5EF4-FFF2-40B4-BE49-F238E27FC236}">
                    <a16:creationId xmlns:a16="http://schemas.microsoft.com/office/drawing/2014/main" id="{5E7B71E1-5E58-9649-8246-F152B4609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7" name="Freeform 366">
                <a:extLst>
                  <a:ext uri="{FF2B5EF4-FFF2-40B4-BE49-F238E27FC236}">
                    <a16:creationId xmlns:a16="http://schemas.microsoft.com/office/drawing/2014/main" id="{920AF590-B96A-2348-83B4-93A1F0492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33" name="Group 367">
              <a:extLst>
                <a:ext uri="{FF2B5EF4-FFF2-40B4-BE49-F238E27FC236}">
                  <a16:creationId xmlns:a16="http://schemas.microsoft.com/office/drawing/2014/main" id="{B1F0C784-7587-4543-B84E-E89421F47A5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558677" y="1781393"/>
              <a:ext cx="184150" cy="914400"/>
              <a:chOff x="691" y="3197"/>
              <a:chExt cx="116" cy="576"/>
            </a:xfrm>
          </p:grpSpPr>
          <p:sp>
            <p:nvSpPr>
              <p:cNvPr id="34" name="Freeform 244">
                <a:extLst>
                  <a:ext uri="{FF2B5EF4-FFF2-40B4-BE49-F238E27FC236}">
                    <a16:creationId xmlns:a16="http://schemas.microsoft.com/office/drawing/2014/main" id="{96641791-C99E-124B-B27E-2BC03249A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6" cy="57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5" name="Freeform 366">
                <a:extLst>
                  <a:ext uri="{FF2B5EF4-FFF2-40B4-BE49-F238E27FC236}">
                    <a16:creationId xmlns:a16="http://schemas.microsoft.com/office/drawing/2014/main" id="{96468F82-8F8F-F148-A66D-63171FEA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3197"/>
                <a:ext cx="115" cy="576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5A893C-5666-9443-8EAA-98564ED7FFCF}"/>
              </a:ext>
            </a:extLst>
          </p:cNvPr>
          <p:cNvGrpSpPr/>
          <p:nvPr/>
        </p:nvGrpSpPr>
        <p:grpSpPr>
          <a:xfrm>
            <a:off x="1091301" y="820565"/>
            <a:ext cx="2387482" cy="1396002"/>
            <a:chOff x="530481" y="480377"/>
            <a:chExt cx="4727319" cy="245177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AB40EC-8CCF-B247-8589-E78F97DCA443}"/>
                </a:ext>
              </a:extLst>
            </p:cNvPr>
            <p:cNvGrpSpPr/>
            <p:nvPr/>
          </p:nvGrpSpPr>
          <p:grpSpPr>
            <a:xfrm>
              <a:off x="530481" y="1478161"/>
              <a:ext cx="4727319" cy="1453994"/>
              <a:chOff x="720981" y="1878211"/>
              <a:chExt cx="2386941" cy="1453994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E375BBC-35B9-874B-96A9-529F86A7CBED}"/>
                  </a:ext>
                </a:extLst>
              </p:cNvPr>
              <p:cNvSpPr/>
              <p:nvPr/>
            </p:nvSpPr>
            <p:spPr>
              <a:xfrm>
                <a:off x="720981" y="1878211"/>
                <a:ext cx="2386941" cy="13656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FC214C-0B75-FE4C-B22F-22B7AE26EC70}"/>
                  </a:ext>
                </a:extLst>
              </p:cNvPr>
              <p:cNvSpPr/>
              <p:nvPr/>
            </p:nvSpPr>
            <p:spPr>
              <a:xfrm>
                <a:off x="720981" y="3224205"/>
                <a:ext cx="2386941" cy="108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5CF921F-7537-4D41-A8B3-808586AC6FC2}"/>
                </a:ext>
              </a:extLst>
            </p:cNvPr>
            <p:cNvGrpSpPr/>
            <p:nvPr/>
          </p:nvGrpSpPr>
          <p:grpSpPr>
            <a:xfrm>
              <a:off x="991320" y="1478161"/>
              <a:ext cx="1470102" cy="201817"/>
              <a:chOff x="1181820" y="1878211"/>
              <a:chExt cx="1470102" cy="201817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9DFF368-5D4B-F746-8E28-49BD97298779}"/>
                  </a:ext>
                </a:extLst>
              </p:cNvPr>
              <p:cNvSpPr/>
              <p:nvPr/>
            </p:nvSpPr>
            <p:spPr>
              <a:xfrm>
                <a:off x="1187654" y="187821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49DA0D7-6C1C-7144-937A-9B485CD534DD}"/>
                  </a:ext>
                </a:extLst>
              </p:cNvPr>
              <p:cNvSpPr/>
              <p:nvPr/>
            </p:nvSpPr>
            <p:spPr>
              <a:xfrm>
                <a:off x="1313526" y="2006861"/>
                <a:ext cx="1201850" cy="5825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4E47B5C-D8E7-3E4D-95E2-3111F4BBBC7B}"/>
                  </a:ext>
                </a:extLst>
              </p:cNvPr>
              <p:cNvSpPr/>
              <p:nvPr/>
            </p:nvSpPr>
            <p:spPr>
              <a:xfrm>
                <a:off x="1181820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0CE473E-401E-1A4E-B68D-130F455FB05D}"/>
                  </a:ext>
                </a:extLst>
              </p:cNvPr>
              <p:cNvSpPr/>
              <p:nvPr/>
            </p:nvSpPr>
            <p:spPr>
              <a:xfrm>
                <a:off x="2566669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84CC89F-74A4-A843-85D1-126432B3A38D}"/>
                </a:ext>
              </a:extLst>
            </p:cNvPr>
            <p:cNvSpPr txBox="1"/>
            <p:nvPr/>
          </p:nvSpPr>
          <p:spPr>
            <a:xfrm>
              <a:off x="1272637" y="480377"/>
              <a:ext cx="3558707" cy="537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b="1">
                  <a:ln w="0"/>
                  <a:solidFill>
                    <a:srgbClr val="FF0000"/>
                  </a:solidFill>
                </a:rPr>
                <a:t>No gain area ~ 50 um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48E149C-C695-044D-B396-BF73F9DACFDC}"/>
                </a:ext>
              </a:extLst>
            </p:cNvPr>
            <p:cNvGrpSpPr/>
            <p:nvPr/>
          </p:nvGrpSpPr>
          <p:grpSpPr>
            <a:xfrm>
              <a:off x="3359011" y="1479268"/>
              <a:ext cx="1470102" cy="201817"/>
              <a:chOff x="1181820" y="1878211"/>
              <a:chExt cx="1470102" cy="20181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7A5A710-5114-CB4E-A707-A0AB8E8CC947}"/>
                  </a:ext>
                </a:extLst>
              </p:cNvPr>
              <p:cNvSpPr/>
              <p:nvPr/>
            </p:nvSpPr>
            <p:spPr>
              <a:xfrm>
                <a:off x="1187654" y="187821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7CB55C3-49BC-0741-AF2A-22BE3CFC16D6}"/>
                  </a:ext>
                </a:extLst>
              </p:cNvPr>
              <p:cNvSpPr/>
              <p:nvPr/>
            </p:nvSpPr>
            <p:spPr>
              <a:xfrm>
                <a:off x="1319813" y="2006861"/>
                <a:ext cx="1201850" cy="5825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C217BC9-BCB1-E349-8465-12038FF15977}"/>
                  </a:ext>
                </a:extLst>
              </p:cNvPr>
              <p:cNvSpPr/>
              <p:nvPr/>
            </p:nvSpPr>
            <p:spPr>
              <a:xfrm>
                <a:off x="1181820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E6C841E-D0F8-264B-B8EB-D23598FE73F2}"/>
                  </a:ext>
                </a:extLst>
              </p:cNvPr>
              <p:cNvSpPr/>
              <p:nvPr/>
            </p:nvSpPr>
            <p:spPr>
              <a:xfrm>
                <a:off x="2566669" y="1880428"/>
                <a:ext cx="85253" cy="1996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3C6B12C-77B8-4B4A-8CE6-572F042CAB87}"/>
                </a:ext>
              </a:extLst>
            </p:cNvPr>
            <p:cNvSpPr/>
            <p:nvPr/>
          </p:nvSpPr>
          <p:spPr>
            <a:xfrm>
              <a:off x="2839404" y="1478161"/>
              <a:ext cx="106127" cy="642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E99D4C2-7E91-6347-9C18-42D73D5B8F9C}"/>
                </a:ext>
              </a:extLst>
            </p:cNvPr>
            <p:cNvCxnSpPr>
              <a:cxnSpLocks/>
            </p:cNvCxnSpPr>
            <p:nvPr/>
          </p:nvCxnSpPr>
          <p:spPr>
            <a:xfrm>
              <a:off x="2126711" y="1423072"/>
              <a:ext cx="151478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7D9E08-878A-8946-84C1-96253B2BFEF0}"/>
              </a:ext>
            </a:extLst>
          </p:cNvPr>
          <p:cNvGrpSpPr/>
          <p:nvPr/>
        </p:nvGrpSpPr>
        <p:grpSpPr>
          <a:xfrm>
            <a:off x="4725537" y="1384655"/>
            <a:ext cx="2389149" cy="829192"/>
            <a:chOff x="311505" y="1475858"/>
            <a:chExt cx="4730619" cy="145629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8671D9B-3A52-5848-A7D1-8B9B63451670}"/>
                </a:ext>
              </a:extLst>
            </p:cNvPr>
            <p:cNvGrpSpPr/>
            <p:nvPr/>
          </p:nvGrpSpPr>
          <p:grpSpPr>
            <a:xfrm>
              <a:off x="311505" y="1478161"/>
              <a:ext cx="4730619" cy="1453994"/>
              <a:chOff x="610415" y="1878211"/>
              <a:chExt cx="2388607" cy="14539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F7D2263-95D8-1545-BC15-848BC3DB5AFD}"/>
                  </a:ext>
                </a:extLst>
              </p:cNvPr>
              <p:cNvSpPr/>
              <p:nvPr/>
            </p:nvSpPr>
            <p:spPr>
              <a:xfrm>
                <a:off x="612081" y="1878211"/>
                <a:ext cx="2386941" cy="13656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B9ECDDC-F0E7-AB44-87D8-92B19E43283D}"/>
                  </a:ext>
                </a:extLst>
              </p:cNvPr>
              <p:cNvSpPr/>
              <p:nvPr/>
            </p:nvSpPr>
            <p:spPr>
              <a:xfrm>
                <a:off x="610415" y="3224205"/>
                <a:ext cx="2386941" cy="108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5B88478-61F6-0E4E-9282-7CA32E76D601}"/>
                </a:ext>
              </a:extLst>
            </p:cNvPr>
            <p:cNvGrpSpPr/>
            <p:nvPr/>
          </p:nvGrpSpPr>
          <p:grpSpPr>
            <a:xfrm>
              <a:off x="991308" y="1478161"/>
              <a:ext cx="1496525" cy="163161"/>
              <a:chOff x="1181808" y="1878211"/>
              <a:chExt cx="1496525" cy="163161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0973838-E514-EA4C-A8B3-14B590CFA3AB}"/>
                  </a:ext>
                </a:extLst>
              </p:cNvPr>
              <p:cNvSpPr/>
              <p:nvPr/>
            </p:nvSpPr>
            <p:spPr>
              <a:xfrm>
                <a:off x="1187654" y="187821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3DA7B0C-C105-104E-81D4-9F9C2BAEDA2F}"/>
                  </a:ext>
                </a:extLst>
              </p:cNvPr>
              <p:cNvSpPr/>
              <p:nvPr/>
            </p:nvSpPr>
            <p:spPr>
              <a:xfrm>
                <a:off x="1181808" y="1995652"/>
                <a:ext cx="1496525" cy="4572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96D2C6E-4999-BC45-9179-4C4A05616090}"/>
                </a:ext>
              </a:extLst>
            </p:cNvPr>
            <p:cNvGrpSpPr/>
            <p:nvPr/>
          </p:nvGrpSpPr>
          <p:grpSpPr>
            <a:xfrm>
              <a:off x="2738374" y="1475858"/>
              <a:ext cx="1479141" cy="165464"/>
              <a:chOff x="561183" y="1874801"/>
              <a:chExt cx="1479141" cy="16546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565C063-D62C-F648-9E2A-35FA380F9857}"/>
                  </a:ext>
                </a:extLst>
              </p:cNvPr>
              <p:cNvSpPr/>
              <p:nvPr/>
            </p:nvSpPr>
            <p:spPr>
              <a:xfrm>
                <a:off x="586730" y="1874801"/>
                <a:ext cx="1453594" cy="45719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4315524-AA6C-0649-A37C-3C55F8F1CF6F}"/>
                  </a:ext>
                </a:extLst>
              </p:cNvPr>
              <p:cNvSpPr/>
              <p:nvPr/>
            </p:nvSpPr>
            <p:spPr>
              <a:xfrm>
                <a:off x="561183" y="1994545"/>
                <a:ext cx="1479138" cy="4572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A12D127-9805-6F4B-B04D-E939170D29CD}"/>
                </a:ext>
              </a:extLst>
            </p:cNvPr>
            <p:cNvCxnSpPr/>
            <p:nvPr/>
          </p:nvCxnSpPr>
          <p:spPr>
            <a:xfrm>
              <a:off x="2420766" y="1685874"/>
              <a:ext cx="3622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rapezoid 71">
            <a:extLst>
              <a:ext uri="{FF2B5EF4-FFF2-40B4-BE49-F238E27FC236}">
                <a16:creationId xmlns:a16="http://schemas.microsoft.com/office/drawing/2014/main" id="{5828E6D0-AF0C-7443-AF47-F06AFDDE0C9C}"/>
              </a:ext>
            </a:extLst>
          </p:cNvPr>
          <p:cNvSpPr/>
          <p:nvPr/>
        </p:nvSpPr>
        <p:spPr>
          <a:xfrm rot="10800000">
            <a:off x="5818836" y="1384655"/>
            <a:ext cx="132365" cy="88876"/>
          </a:xfrm>
          <a:prstGeom prst="trapezoid">
            <a:avLst>
              <a:gd name="adj" fmla="val 9731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95831E74-670E-5A47-B9A3-C2645EBCA92A}"/>
              </a:ext>
            </a:extLst>
          </p:cNvPr>
          <p:cNvSpPr/>
          <p:nvPr/>
        </p:nvSpPr>
        <p:spPr>
          <a:xfrm rot="10800000">
            <a:off x="6696551" y="1384655"/>
            <a:ext cx="132365" cy="88876"/>
          </a:xfrm>
          <a:prstGeom prst="trapezoid">
            <a:avLst>
              <a:gd name="adj" fmla="val 9731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7E47CCCE-C894-CA4B-B3D7-CCA744B9998E}"/>
              </a:ext>
            </a:extLst>
          </p:cNvPr>
          <p:cNvSpPr/>
          <p:nvPr/>
        </p:nvSpPr>
        <p:spPr>
          <a:xfrm rot="10800000">
            <a:off x="4936499" y="1384655"/>
            <a:ext cx="132365" cy="88876"/>
          </a:xfrm>
          <a:prstGeom prst="trapezoid">
            <a:avLst>
              <a:gd name="adj" fmla="val 9731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8F3E5-DCAD-9545-8203-E41FF2E55D3D}"/>
              </a:ext>
            </a:extLst>
          </p:cNvPr>
          <p:cNvSpPr txBox="1"/>
          <p:nvPr/>
        </p:nvSpPr>
        <p:spPr>
          <a:xfrm>
            <a:off x="1472924" y="2379817"/>
            <a:ext cx="9341019" cy="305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/>
              <a:t>JTE + p-stop design                                                   Trench-isolated  design                                                            RSD  -- AC-LGAD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066F83A-D75A-7F47-BED9-DC4A0C39AFD9}"/>
              </a:ext>
            </a:extLst>
          </p:cNvPr>
          <p:cNvCxnSpPr>
            <a:cxnSpLocks/>
          </p:cNvCxnSpPr>
          <p:nvPr/>
        </p:nvCxnSpPr>
        <p:spPr>
          <a:xfrm>
            <a:off x="5860375" y="1125728"/>
            <a:ext cx="15868" cy="178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6EA7A996-AC00-0B4A-9697-E2E73571BA36}"/>
              </a:ext>
            </a:extLst>
          </p:cNvPr>
          <p:cNvSpPr/>
          <p:nvPr/>
        </p:nvSpPr>
        <p:spPr>
          <a:xfrm>
            <a:off x="1866084" y="1507429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6EA4A195-3388-B04B-8FF5-742A63E3F5F3}"/>
              </a:ext>
            </a:extLst>
          </p:cNvPr>
          <p:cNvSpPr/>
          <p:nvPr/>
        </p:nvSpPr>
        <p:spPr>
          <a:xfrm>
            <a:off x="2359253" y="1507429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B0A854B0-655F-AF47-9C29-1FD005D1DA34}"/>
              </a:ext>
            </a:extLst>
          </p:cNvPr>
          <p:cNvSpPr/>
          <p:nvPr/>
        </p:nvSpPr>
        <p:spPr>
          <a:xfrm flipH="1">
            <a:off x="2351571" y="1497854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F5E90F86-1285-E842-9E81-275B807CE827}"/>
              </a:ext>
            </a:extLst>
          </p:cNvPr>
          <p:cNvSpPr/>
          <p:nvPr/>
        </p:nvSpPr>
        <p:spPr>
          <a:xfrm flipH="1">
            <a:off x="1862879" y="1507429"/>
            <a:ext cx="364190" cy="1418276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7A442505-EA17-0F42-AD60-E7FC7DF3C4DB}"/>
              </a:ext>
            </a:extLst>
          </p:cNvPr>
          <p:cNvSpPr/>
          <p:nvPr/>
        </p:nvSpPr>
        <p:spPr>
          <a:xfrm>
            <a:off x="2411295" y="1509122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F163844D-2DEA-4045-992B-E6A462F575A1}"/>
              </a:ext>
            </a:extLst>
          </p:cNvPr>
          <p:cNvSpPr/>
          <p:nvPr/>
        </p:nvSpPr>
        <p:spPr>
          <a:xfrm>
            <a:off x="1914436" y="1519067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0683ED0B-BAB2-B54C-8D18-3C5CBEFED353}"/>
              </a:ext>
            </a:extLst>
          </p:cNvPr>
          <p:cNvSpPr/>
          <p:nvPr/>
        </p:nvSpPr>
        <p:spPr>
          <a:xfrm flipH="1">
            <a:off x="1925153" y="1509122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1EAB74C7-B94A-B249-8166-3797555E56B8}"/>
              </a:ext>
            </a:extLst>
          </p:cNvPr>
          <p:cNvSpPr/>
          <p:nvPr/>
        </p:nvSpPr>
        <p:spPr>
          <a:xfrm flipH="1">
            <a:off x="2411295" y="1509469"/>
            <a:ext cx="252238" cy="1407008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70DE9531-C098-3140-AD58-F83D44811CE4}"/>
              </a:ext>
            </a:extLst>
          </p:cNvPr>
          <p:cNvSpPr/>
          <p:nvPr/>
        </p:nvSpPr>
        <p:spPr>
          <a:xfrm>
            <a:off x="5680680" y="1460638"/>
            <a:ext cx="217772" cy="1453779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3C1B2695-B6D3-AA4F-9329-2A2860E1C329}"/>
              </a:ext>
            </a:extLst>
          </p:cNvPr>
          <p:cNvSpPr/>
          <p:nvPr/>
        </p:nvSpPr>
        <p:spPr>
          <a:xfrm flipH="1">
            <a:off x="5887781" y="1453499"/>
            <a:ext cx="171022" cy="1453779"/>
          </a:xfrm>
          <a:prstGeom prst="arc">
            <a:avLst>
              <a:gd name="adj1" fmla="val 16200000"/>
              <a:gd name="adj2" fmla="val 20865836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440B1C44-5D64-7040-B38D-34416B1EE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08" b="7953"/>
          <a:stretch/>
        </p:blipFill>
        <p:spPr>
          <a:xfrm>
            <a:off x="4850542" y="5156839"/>
            <a:ext cx="1988667" cy="144735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2D91E21-D816-0843-88A3-563607B2EE88}"/>
              </a:ext>
            </a:extLst>
          </p:cNvPr>
          <p:cNvSpPr txBox="1"/>
          <p:nvPr/>
        </p:nvSpPr>
        <p:spPr>
          <a:xfrm>
            <a:off x="741154" y="2725409"/>
            <a:ext cx="3093844" cy="258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rgbClr val="FF0000"/>
                </a:solidFill>
              </a:rPr>
              <a:t>JTE/p-stop UFSD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CMS &amp;&amp; ATLAS choice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Signal in a single pixel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Not 100% fill factor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Very well tested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High Occupancy OK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Rate ~ 50-100 MHz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Rad hardness ~ 2-3E15 n/cm2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7F294-598E-8B46-81D4-F38B6E075C45}"/>
              </a:ext>
            </a:extLst>
          </p:cNvPr>
          <p:cNvSpPr txBox="1"/>
          <p:nvPr/>
        </p:nvSpPr>
        <p:spPr>
          <a:xfrm>
            <a:off x="4320093" y="2745417"/>
            <a:ext cx="3833610" cy="286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rgbClr val="FF0000"/>
                </a:solidFill>
              </a:rPr>
              <a:t>UFSD evolution: use trenches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Signal in a single pixel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Almost 100% fill factor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Temporal resolution (50 </a:t>
            </a:r>
            <a:r>
              <a:rPr lang="en-US" sz="1400" b="1">
                <a:latin typeface="Symbol" pitchFamily="2" charset="2"/>
              </a:rPr>
              <a:t>m</a:t>
            </a:r>
            <a:r>
              <a:rPr lang="en-US" sz="1400" b="1"/>
              <a:t>m) : 35-40 </a:t>
            </a:r>
            <a:r>
              <a:rPr lang="en-US" sz="1400" b="1" err="1"/>
              <a:t>ps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High Occupancy OK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Rate ~ 50-100 MHz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Rad hardness: to be studied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9DFFBDA-96F1-1A47-9AD8-ED0B75413156}"/>
              </a:ext>
            </a:extLst>
          </p:cNvPr>
          <p:cNvSpPr txBox="1"/>
          <p:nvPr/>
        </p:nvSpPr>
        <p:spPr>
          <a:xfrm>
            <a:off x="4864934" y="850884"/>
            <a:ext cx="1710725" cy="30598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ln w="0"/>
                <a:solidFill>
                  <a:srgbClr val="FF0000"/>
                </a:solidFill>
              </a:rPr>
              <a:t>No gain area ~ 5 um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3D7C041-016F-FD45-AAF2-52AA5F4E399D}"/>
              </a:ext>
            </a:extLst>
          </p:cNvPr>
          <p:cNvCxnSpPr>
            <a:cxnSpLocks/>
          </p:cNvCxnSpPr>
          <p:nvPr/>
        </p:nvCxnSpPr>
        <p:spPr>
          <a:xfrm>
            <a:off x="2264203" y="1101760"/>
            <a:ext cx="15868" cy="178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5CCCEEC-FB9F-7548-8C93-EF737B8C25B6}"/>
              </a:ext>
            </a:extLst>
          </p:cNvPr>
          <p:cNvSpPr txBox="1"/>
          <p:nvPr/>
        </p:nvSpPr>
        <p:spPr>
          <a:xfrm>
            <a:off x="8216816" y="2775934"/>
            <a:ext cx="4104598" cy="342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rgbClr val="FF0000"/>
                </a:solidFill>
              </a:rPr>
              <a:t>RSD evolution: resistive readout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Signal in many pixels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100% fill factor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Excellent position resolution:</a:t>
            </a:r>
          </a:p>
          <a:p>
            <a:pPr lvl="1">
              <a:lnSpc>
                <a:spcPct val="130000"/>
              </a:lnSpc>
            </a:pPr>
            <a:r>
              <a:rPr lang="en-US" sz="1400" b="1"/>
              <a:t> ~ 5 </a:t>
            </a:r>
            <a:r>
              <a:rPr lang="en-US" sz="1400" b="1">
                <a:latin typeface="Symbol" pitchFamily="2" charset="2"/>
              </a:rPr>
              <a:t>m</a:t>
            </a:r>
            <a:r>
              <a:rPr lang="en-US" sz="1400" b="1"/>
              <a:t>m with large pixels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Temporal resolution (50 </a:t>
            </a:r>
            <a:r>
              <a:rPr lang="en-US" sz="1400" b="1">
                <a:latin typeface="Symbol" pitchFamily="2" charset="2"/>
              </a:rPr>
              <a:t>m</a:t>
            </a:r>
            <a:r>
              <a:rPr lang="en-US" sz="1400" b="1"/>
              <a:t>m) : 35-40 </a:t>
            </a:r>
            <a:r>
              <a:rPr lang="en-US" sz="1400" b="1" err="1"/>
              <a:t>ps</a:t>
            </a: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Rate ~ 10-50 MHz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Rad hardness: to be studied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969803D-9C52-8C4D-851A-F35169A2BD16}"/>
              </a:ext>
            </a:extLst>
          </p:cNvPr>
          <p:cNvGrpSpPr/>
          <p:nvPr/>
        </p:nvGrpSpPr>
        <p:grpSpPr>
          <a:xfrm>
            <a:off x="1127583" y="5307526"/>
            <a:ext cx="1930865" cy="1479629"/>
            <a:chOff x="7643047" y="2658024"/>
            <a:chExt cx="4646829" cy="4100573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1C071990-8142-E247-822B-0CD49B0C2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3" t="9895" r="21935"/>
            <a:stretch/>
          </p:blipFill>
          <p:spPr>
            <a:xfrm rot="10800000">
              <a:off x="7643047" y="2658024"/>
              <a:ext cx="4548953" cy="4100573"/>
            </a:xfrm>
            <a:prstGeom prst="rect">
              <a:avLst/>
            </a:prstGeom>
          </p:spPr>
        </p:pic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6A7C8D4-ED3D-2D47-9ED1-3DC2721DD543}"/>
                </a:ext>
              </a:extLst>
            </p:cNvPr>
            <p:cNvSpPr/>
            <p:nvPr/>
          </p:nvSpPr>
          <p:spPr>
            <a:xfrm>
              <a:off x="10009091" y="5811039"/>
              <a:ext cx="2226016" cy="881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HPK2  </a:t>
              </a:r>
            </a:p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16x16 array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DCECA528-B641-EE47-9734-A5B5A946F167}"/>
                </a:ext>
              </a:extLst>
            </p:cNvPr>
            <p:cNvCxnSpPr>
              <a:cxnSpLocks/>
            </p:cNvCxnSpPr>
            <p:nvPr/>
          </p:nvCxnSpPr>
          <p:spPr>
            <a:xfrm>
              <a:off x="9911443" y="2884146"/>
              <a:ext cx="2139043" cy="186746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BD363AA-30FE-4840-BD55-A060A5945EB4}"/>
                </a:ext>
              </a:extLst>
            </p:cNvPr>
            <p:cNvSpPr/>
            <p:nvPr/>
          </p:nvSpPr>
          <p:spPr>
            <a:xfrm rot="2520888">
              <a:off x="10063860" y="3441306"/>
              <a:ext cx="2226016" cy="503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2.1 cm</a:t>
              </a:r>
            </a:p>
          </p:txBody>
        </p:sp>
      </p:grpSp>
      <p:pic>
        <p:nvPicPr>
          <p:cNvPr id="120" name="Immagine 10" descr="Immagine che contiene sedendo, nero, monitor, computer&#10;&#10;Descrizione generata automaticamente">
            <a:extLst>
              <a:ext uri="{FF2B5EF4-FFF2-40B4-BE49-F238E27FC236}">
                <a16:creationId xmlns:a16="http://schemas.microsoft.com/office/drawing/2014/main" id="{2E5063AF-8BF9-8543-8DAA-24A4A34220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0758" y="5168173"/>
            <a:ext cx="2311204" cy="15857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107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A9497-C728-4A44-A96A-646E845E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172" y="6503980"/>
            <a:ext cx="744201" cy="316442"/>
          </a:xfrm>
        </p:spPr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CE8-E90D-7F4B-A12A-8D3CCC8092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619C9201-A6B4-8B4A-9925-1D695B6F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Reduced </a:t>
            </a:r>
            <a:r>
              <a:rPr lang="x-none" dirty="0"/>
              <a:t>material budget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084FC-D04B-D84D-85ED-F4044A8006F2}"/>
              </a:ext>
            </a:extLst>
          </p:cNvPr>
          <p:cNvSpPr txBox="1"/>
          <p:nvPr/>
        </p:nvSpPr>
        <p:spPr>
          <a:xfrm>
            <a:off x="1443321" y="723510"/>
            <a:ext cx="9951735" cy="108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The active thickness of RSD sensor is rather small ~ 50 um. </a:t>
            </a:r>
          </a:p>
          <a:p>
            <a:pPr>
              <a:lnSpc>
                <a:spcPct val="130000"/>
              </a:lnSpc>
            </a:pPr>
            <a:endParaRPr lang="en-US" sz="1400" dirty="0"/>
          </a:p>
          <a:p>
            <a:pPr>
              <a:lnSpc>
                <a:spcPct val="130000"/>
              </a:lnSpc>
            </a:pPr>
            <a:r>
              <a:rPr lang="en-US" b="1" dirty="0"/>
              <a:t>There is a clear path </a:t>
            </a:r>
            <a:r>
              <a:rPr lang="en-US" sz="2000" b="1" dirty="0"/>
              <a:t>leading</a:t>
            </a:r>
            <a:r>
              <a:rPr lang="en-US" b="1" dirty="0"/>
              <a:t> to &lt; 100 </a:t>
            </a:r>
            <a:r>
              <a:rPr lang="en-US" b="1" dirty="0">
                <a:latin typeface="Symbol" pitchFamily="2" charset="2"/>
              </a:rPr>
              <a:t>m</a:t>
            </a:r>
            <a:r>
              <a:rPr lang="en-US" b="1" dirty="0"/>
              <a:t>m material: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77EB0B-1B28-FF4A-8257-B1CB36D90B24}"/>
              </a:ext>
            </a:extLst>
          </p:cNvPr>
          <p:cNvCxnSpPr>
            <a:cxnSpLocks/>
          </p:cNvCxnSpPr>
          <p:nvPr/>
        </p:nvCxnSpPr>
        <p:spPr>
          <a:xfrm>
            <a:off x="9769506" y="1235119"/>
            <a:ext cx="0" cy="35383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C610981-186A-9B47-B17D-B323C12640B6}"/>
              </a:ext>
            </a:extLst>
          </p:cNvPr>
          <p:cNvCxnSpPr>
            <a:cxnSpLocks/>
          </p:cNvCxnSpPr>
          <p:nvPr/>
        </p:nvCxnSpPr>
        <p:spPr>
          <a:xfrm>
            <a:off x="2191464" y="3473621"/>
            <a:ext cx="0" cy="101398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66AA1BA-1D51-7346-AC91-AADA4B117AF7}"/>
              </a:ext>
            </a:extLst>
          </p:cNvPr>
          <p:cNvCxnSpPr>
            <a:cxnSpLocks/>
          </p:cNvCxnSpPr>
          <p:nvPr/>
        </p:nvCxnSpPr>
        <p:spPr>
          <a:xfrm>
            <a:off x="5757843" y="3110383"/>
            <a:ext cx="0" cy="35383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366A08D-0011-8F43-BA9F-2F7FF6B72889}"/>
              </a:ext>
            </a:extLst>
          </p:cNvPr>
          <p:cNvSpPr txBox="1"/>
          <p:nvPr/>
        </p:nvSpPr>
        <p:spPr>
          <a:xfrm>
            <a:off x="5829623" y="3083471"/>
            <a:ext cx="862737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/>
                </a:solidFill>
              </a:rPr>
              <a:t>50 um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F7C0F7C-B288-C446-9FE1-A9D6C377AC22}"/>
              </a:ext>
            </a:extLst>
          </p:cNvPr>
          <p:cNvCxnSpPr>
            <a:cxnSpLocks/>
          </p:cNvCxnSpPr>
          <p:nvPr/>
        </p:nvCxnSpPr>
        <p:spPr>
          <a:xfrm>
            <a:off x="9808827" y="3119326"/>
            <a:ext cx="0" cy="19246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8990B26-68B6-EE45-8FC2-AD7B1BC78AF4}"/>
              </a:ext>
            </a:extLst>
          </p:cNvPr>
          <p:cNvSpPr txBox="1"/>
          <p:nvPr/>
        </p:nvSpPr>
        <p:spPr>
          <a:xfrm>
            <a:off x="9880607" y="3009286"/>
            <a:ext cx="712054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bg1"/>
                </a:solidFill>
              </a:rPr>
              <a:t>25 um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A9D2B6-BF6C-A449-A3D0-0B58D2FB51FB}"/>
              </a:ext>
            </a:extLst>
          </p:cNvPr>
          <p:cNvSpPr/>
          <p:nvPr/>
        </p:nvSpPr>
        <p:spPr>
          <a:xfrm>
            <a:off x="608104" y="5484829"/>
            <a:ext cx="319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Present design: no material budget optimization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5B4C86C-7A4F-D949-925C-479D28D3751D}"/>
              </a:ext>
            </a:extLst>
          </p:cNvPr>
          <p:cNvGrpSpPr/>
          <p:nvPr/>
        </p:nvGrpSpPr>
        <p:grpSpPr>
          <a:xfrm>
            <a:off x="869844" y="2471384"/>
            <a:ext cx="2852377" cy="2593555"/>
            <a:chOff x="857486" y="2302396"/>
            <a:chExt cx="2852377" cy="25935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0104282-F96B-2147-AE06-0D2C5CF19CFF}"/>
                </a:ext>
              </a:extLst>
            </p:cNvPr>
            <p:cNvSpPr/>
            <p:nvPr/>
          </p:nvSpPr>
          <p:spPr>
            <a:xfrm>
              <a:off x="861287" y="3453202"/>
              <a:ext cx="2768861" cy="816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C840360-4AAD-5B41-B65D-9FF49174B3D0}"/>
                </a:ext>
              </a:extLst>
            </p:cNvPr>
            <p:cNvSpPr/>
            <p:nvPr/>
          </p:nvSpPr>
          <p:spPr>
            <a:xfrm>
              <a:off x="859354" y="3879617"/>
              <a:ext cx="2768861" cy="10139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B8BBF34-3A73-C745-BDAA-F5C94B18C8EA}"/>
                </a:ext>
              </a:extLst>
            </p:cNvPr>
            <p:cNvSpPr/>
            <p:nvPr/>
          </p:nvSpPr>
          <p:spPr>
            <a:xfrm>
              <a:off x="857486" y="2302396"/>
              <a:ext cx="2768861" cy="841590"/>
            </a:xfrm>
            <a:prstGeom prst="rect">
              <a:avLst/>
            </a:prstGeom>
            <a:solidFill>
              <a:srgbClr val="A1AC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ASIC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FC4EAA3-539D-9542-8219-2880418588BA}"/>
                </a:ext>
              </a:extLst>
            </p:cNvPr>
            <p:cNvSpPr/>
            <p:nvPr/>
          </p:nvSpPr>
          <p:spPr>
            <a:xfrm>
              <a:off x="1017819" y="3453202"/>
              <a:ext cx="2479466" cy="27322"/>
            </a:xfrm>
            <a:prstGeom prst="rect">
              <a:avLst/>
            </a:prstGeom>
            <a:solidFill>
              <a:srgbClr val="221A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4D6061-EF5C-C342-99FF-BBD958B3C146}"/>
                </a:ext>
              </a:extLst>
            </p:cNvPr>
            <p:cNvSpPr/>
            <p:nvPr/>
          </p:nvSpPr>
          <p:spPr>
            <a:xfrm>
              <a:off x="1057110" y="3496761"/>
              <a:ext cx="2394443" cy="2732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870B76-FB53-0A47-8F0C-AE5249451FAD}"/>
                </a:ext>
              </a:extLst>
            </p:cNvPr>
            <p:cNvSpPr/>
            <p:nvPr/>
          </p:nvSpPr>
          <p:spPr>
            <a:xfrm>
              <a:off x="866253" y="3428321"/>
              <a:ext cx="2761962" cy="290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9AA5C4-E9A0-6844-914A-E40B74627263}"/>
                </a:ext>
              </a:extLst>
            </p:cNvPr>
            <p:cNvSpPr/>
            <p:nvPr/>
          </p:nvSpPr>
          <p:spPr>
            <a:xfrm flipV="1">
              <a:off x="1125508" y="3398282"/>
              <a:ext cx="367126" cy="273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67891C4-73A4-5F44-A2CD-AAAFB4E33F93}"/>
                </a:ext>
              </a:extLst>
            </p:cNvPr>
            <p:cNvSpPr/>
            <p:nvPr/>
          </p:nvSpPr>
          <p:spPr>
            <a:xfrm flipV="1">
              <a:off x="2034877" y="3395841"/>
              <a:ext cx="367126" cy="273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20B96FE-C182-CD45-8FA7-8896F9A920E0}"/>
                </a:ext>
              </a:extLst>
            </p:cNvPr>
            <p:cNvSpPr/>
            <p:nvPr/>
          </p:nvSpPr>
          <p:spPr>
            <a:xfrm flipV="1">
              <a:off x="2946495" y="3398281"/>
              <a:ext cx="367126" cy="273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0FDA36F-4685-364F-B360-6B690F7334AE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64" y="3881971"/>
              <a:ext cx="0" cy="101398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F3AE6CC-6F0E-4940-89BC-3474A75653A5}"/>
                </a:ext>
              </a:extLst>
            </p:cNvPr>
            <p:cNvSpPr txBox="1"/>
            <p:nvPr/>
          </p:nvSpPr>
          <p:spPr>
            <a:xfrm>
              <a:off x="2311981" y="4108516"/>
              <a:ext cx="1130438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~200 </a:t>
              </a:r>
              <a:r>
                <a:rPr lang="en-US" b="1" dirty="0">
                  <a:solidFill>
                    <a:schemeClr val="bg1"/>
                  </a:solidFill>
                  <a:latin typeface="Symbol" pitchFamily="2" charset="2"/>
                </a:rPr>
                <a:t>m</a:t>
              </a:r>
              <a:r>
                <a:rPr lang="en-US" b="1" dirty="0">
                  <a:solidFill>
                    <a:schemeClr val="bg1"/>
                  </a:solidFill>
                </a:rPr>
                <a:t>m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747F403-7F35-064B-930B-353594F7305C}"/>
                </a:ext>
              </a:extLst>
            </p:cNvPr>
            <p:cNvCxnSpPr>
              <a:cxnSpLocks/>
            </p:cNvCxnSpPr>
            <p:nvPr/>
          </p:nvCxnSpPr>
          <p:spPr>
            <a:xfrm>
              <a:off x="1706859" y="3509790"/>
              <a:ext cx="0" cy="35383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17EF739-5F55-E74B-BE22-34835F4DA67E}"/>
                </a:ext>
              </a:extLst>
            </p:cNvPr>
            <p:cNvSpPr txBox="1"/>
            <p:nvPr/>
          </p:nvSpPr>
          <p:spPr>
            <a:xfrm>
              <a:off x="1778639" y="3482878"/>
              <a:ext cx="862737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/>
                <a:t>50 </a:t>
              </a:r>
              <a:r>
                <a:rPr lang="en-US" b="1" dirty="0">
                  <a:latin typeface="Symbol" pitchFamily="2" charset="2"/>
                </a:rPr>
                <a:t>m</a:t>
              </a:r>
              <a:r>
                <a:rPr lang="en-US" b="1" dirty="0"/>
                <a:t>m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D0EE25D-CD10-8848-8111-69D9C93C17C2}"/>
                </a:ext>
              </a:extLst>
            </p:cNvPr>
            <p:cNvSpPr/>
            <p:nvPr/>
          </p:nvSpPr>
          <p:spPr>
            <a:xfrm>
              <a:off x="1125508" y="3154122"/>
              <a:ext cx="367126" cy="24171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E7CEC85-02C8-3B44-94D3-FF17CC7270B1}"/>
                </a:ext>
              </a:extLst>
            </p:cNvPr>
            <p:cNvSpPr/>
            <p:nvPr/>
          </p:nvSpPr>
          <p:spPr>
            <a:xfrm>
              <a:off x="2018411" y="3156328"/>
              <a:ext cx="367126" cy="24171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41E17F-870D-784D-AA1D-B553C751C063}"/>
                </a:ext>
              </a:extLst>
            </p:cNvPr>
            <p:cNvSpPr/>
            <p:nvPr/>
          </p:nvSpPr>
          <p:spPr>
            <a:xfrm>
              <a:off x="2911314" y="3158534"/>
              <a:ext cx="367126" cy="24171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BAA7565-9CD6-3B41-8509-FB1EA60DA8CA}"/>
                </a:ext>
              </a:extLst>
            </p:cNvPr>
            <p:cNvCxnSpPr>
              <a:cxnSpLocks/>
            </p:cNvCxnSpPr>
            <p:nvPr/>
          </p:nvCxnSpPr>
          <p:spPr>
            <a:xfrm>
              <a:off x="2624366" y="2302396"/>
              <a:ext cx="0" cy="856095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43F7AC1-A77A-784B-BC3C-4729E34288BB}"/>
                </a:ext>
              </a:extLst>
            </p:cNvPr>
            <p:cNvSpPr txBox="1"/>
            <p:nvPr/>
          </p:nvSpPr>
          <p:spPr>
            <a:xfrm>
              <a:off x="2579425" y="2495410"/>
              <a:ext cx="1130438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~150 </a:t>
              </a:r>
              <a:r>
                <a:rPr lang="en-US" b="1" dirty="0">
                  <a:solidFill>
                    <a:schemeClr val="bg1"/>
                  </a:solidFill>
                  <a:latin typeface="Symbol" pitchFamily="2" charset="2"/>
                </a:rPr>
                <a:t>m</a:t>
              </a:r>
              <a:r>
                <a:rPr lang="en-US" b="1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FB7FF2-07F4-7841-B849-5219708E4E5E}"/>
              </a:ext>
            </a:extLst>
          </p:cNvPr>
          <p:cNvGrpSpPr/>
          <p:nvPr/>
        </p:nvGrpSpPr>
        <p:grpSpPr>
          <a:xfrm>
            <a:off x="4425764" y="2899431"/>
            <a:ext cx="3423597" cy="2622808"/>
            <a:chOff x="4707391" y="3272653"/>
            <a:chExt cx="3423597" cy="262280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3C6B8DD-0261-A846-B5F7-49619CD562BD}"/>
                </a:ext>
              </a:extLst>
            </p:cNvPr>
            <p:cNvSpPr/>
            <p:nvPr/>
          </p:nvSpPr>
          <p:spPr>
            <a:xfrm>
              <a:off x="4707391" y="5249130"/>
              <a:ext cx="34235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Thinned handle wafer: </a:t>
              </a:r>
            </a:p>
            <a:p>
              <a:pPr lvl="1"/>
              <a:r>
                <a:rPr lang="en-US" dirty="0"/>
                <a:t>500 um </a:t>
              </a:r>
              <a:r>
                <a:rPr lang="en-US" dirty="0">
                  <a:sym typeface="Wingdings" pitchFamily="2" charset="2"/>
                </a:rPr>
                <a:t> 10-20 um</a:t>
              </a:r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EAD28A5-7F46-7B4E-A565-B52F84082C45}"/>
                </a:ext>
              </a:extLst>
            </p:cNvPr>
            <p:cNvGrpSpPr/>
            <p:nvPr/>
          </p:nvGrpSpPr>
          <p:grpSpPr>
            <a:xfrm>
              <a:off x="4768579" y="3272653"/>
              <a:ext cx="2796910" cy="1628950"/>
              <a:chOff x="4909520" y="2703301"/>
              <a:chExt cx="2796910" cy="162895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8A16F0A-D9AC-3749-9A00-C7411190FC47}"/>
                  </a:ext>
                </a:extLst>
              </p:cNvPr>
              <p:cNvGrpSpPr/>
              <p:nvPr/>
            </p:nvGrpSpPr>
            <p:grpSpPr>
              <a:xfrm>
                <a:off x="4909521" y="3395841"/>
                <a:ext cx="2783595" cy="780671"/>
                <a:chOff x="5104298" y="4320178"/>
                <a:chExt cx="2783595" cy="780671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38A464C4-7981-D746-B521-D1C0C4CA60F5}"/>
                    </a:ext>
                  </a:extLst>
                </p:cNvPr>
                <p:cNvGrpSpPr/>
                <p:nvPr/>
              </p:nvGrpSpPr>
              <p:grpSpPr>
                <a:xfrm>
                  <a:off x="5113456" y="4320178"/>
                  <a:ext cx="2770794" cy="566782"/>
                  <a:chOff x="311505" y="1382177"/>
                  <a:chExt cx="4730619" cy="948412"/>
                </a:xfrm>
              </p:grpSpPr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0D4050E2-8955-CA4A-8E50-96ACAD62D987}"/>
                      </a:ext>
                    </a:extLst>
                  </p:cNvPr>
                  <p:cNvGrpSpPr/>
                  <p:nvPr/>
                </p:nvGrpSpPr>
                <p:grpSpPr>
                  <a:xfrm>
                    <a:off x="311505" y="1478161"/>
                    <a:ext cx="4730619" cy="852428"/>
                    <a:chOff x="610415" y="1878211"/>
                    <a:chExt cx="2388607" cy="852428"/>
                  </a:xfrm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9218DFB8-C828-6C43-B918-C8FED2249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081" y="1878211"/>
                      <a:ext cx="2386941" cy="713532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5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7B205452-7B8B-134B-B914-CA5D756C5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415" y="2580299"/>
                      <a:ext cx="2386941" cy="15034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A7812C98-733C-FE4E-8942-6A2D4ABA3080}"/>
                      </a:ext>
                    </a:extLst>
                  </p:cNvPr>
                  <p:cNvSpPr/>
                  <p:nvPr/>
                </p:nvSpPr>
                <p:spPr>
                  <a:xfrm>
                    <a:off x="582055" y="1478161"/>
                    <a:ext cx="4233230" cy="4571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B1570DF3-9F1A-D84B-AC79-16D768C005E6}"/>
                      </a:ext>
                    </a:extLst>
                  </p:cNvPr>
                  <p:cNvSpPr/>
                  <p:nvPr/>
                </p:nvSpPr>
                <p:spPr>
                  <a:xfrm>
                    <a:off x="649136" y="1551049"/>
                    <a:ext cx="4088068" cy="4571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2F94020A-6548-EC4D-A3D5-493BEB753ABE}"/>
                      </a:ext>
                    </a:extLst>
                  </p:cNvPr>
                  <p:cNvSpPr/>
                  <p:nvPr/>
                </p:nvSpPr>
                <p:spPr>
                  <a:xfrm>
                    <a:off x="323284" y="1436527"/>
                    <a:ext cx="4715540" cy="4861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DD2340FF-BC93-AA41-9A8A-D41EF6A51643}"/>
                      </a:ext>
                    </a:extLst>
                  </p:cNvPr>
                  <p:cNvSpPr/>
                  <p:nvPr/>
                </p:nvSpPr>
                <p:spPr>
                  <a:xfrm flipV="1">
                    <a:off x="765913" y="1386261"/>
                    <a:ext cx="626800" cy="45719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FF816655-3556-EF47-81A6-95284A12D538}"/>
                      </a:ext>
                    </a:extLst>
                  </p:cNvPr>
                  <p:cNvSpPr/>
                  <p:nvPr/>
                </p:nvSpPr>
                <p:spPr>
                  <a:xfrm flipV="1">
                    <a:off x="2318494" y="1382177"/>
                    <a:ext cx="626800" cy="45719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C4C980A6-0333-194D-BC9B-E57D9F5E5EA1}"/>
                      </a:ext>
                    </a:extLst>
                  </p:cNvPr>
                  <p:cNvSpPr/>
                  <p:nvPr/>
                </p:nvSpPr>
                <p:spPr>
                  <a:xfrm flipV="1">
                    <a:off x="3874912" y="1386260"/>
                    <a:ext cx="626800" cy="45719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6" name="Trapezoid 105">
                  <a:extLst>
                    <a:ext uri="{FF2B5EF4-FFF2-40B4-BE49-F238E27FC236}">
                      <a16:creationId xmlns:a16="http://schemas.microsoft.com/office/drawing/2014/main" id="{3DD342A1-547A-DE48-BDC3-CAA104FA7CD4}"/>
                    </a:ext>
                  </a:extLst>
                </p:cNvPr>
                <p:cNvSpPr/>
                <p:nvPr/>
              </p:nvSpPr>
              <p:spPr>
                <a:xfrm rot="10800000">
                  <a:off x="5104298" y="4867696"/>
                  <a:ext cx="294640" cy="223520"/>
                </a:xfrm>
                <a:prstGeom prst="trapezoid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7" name="Trapezoid 106">
                  <a:extLst>
                    <a:ext uri="{FF2B5EF4-FFF2-40B4-BE49-F238E27FC236}">
                      <a16:creationId xmlns:a16="http://schemas.microsoft.com/office/drawing/2014/main" id="{C1A4081E-7D15-E841-98EF-B245128A42B5}"/>
                    </a:ext>
                  </a:extLst>
                </p:cNvPr>
                <p:cNvSpPr/>
                <p:nvPr/>
              </p:nvSpPr>
              <p:spPr>
                <a:xfrm rot="10800000">
                  <a:off x="7593253" y="4877329"/>
                  <a:ext cx="294640" cy="223520"/>
                </a:xfrm>
                <a:prstGeom prst="trapezoid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39199CB-F119-F54D-B28D-FB228276B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843" y="3518733"/>
                <a:ext cx="0" cy="353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9F0D2BA-4E80-1C40-AB52-C5E5F8E37B7F}"/>
                  </a:ext>
                </a:extLst>
              </p:cNvPr>
              <p:cNvSpPr txBox="1"/>
              <p:nvPr/>
            </p:nvSpPr>
            <p:spPr>
              <a:xfrm>
                <a:off x="5829623" y="3491821"/>
                <a:ext cx="862737" cy="412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 dirty="0"/>
                  <a:t>50 </a:t>
                </a:r>
                <a:r>
                  <a:rPr lang="en-US" b="1" dirty="0">
                    <a:latin typeface="Symbol" pitchFamily="2" charset="2"/>
                  </a:rPr>
                  <a:t>m</a:t>
                </a:r>
                <a:r>
                  <a:rPr lang="en-US" b="1" dirty="0"/>
                  <a:t>m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0226884-C457-6B4D-867E-FFF4A8CCACA5}"/>
                  </a:ext>
                </a:extLst>
              </p:cNvPr>
              <p:cNvSpPr/>
              <p:nvPr/>
            </p:nvSpPr>
            <p:spPr>
              <a:xfrm>
                <a:off x="4909520" y="2757987"/>
                <a:ext cx="2768861" cy="378187"/>
              </a:xfrm>
              <a:prstGeom prst="rect">
                <a:avLst/>
              </a:prstGeom>
              <a:solidFill>
                <a:srgbClr val="A1A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ASIC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12E0681-F650-1748-9FD7-5997287B055C}"/>
                  </a:ext>
                </a:extLst>
              </p:cNvPr>
              <p:cNvSpPr/>
              <p:nvPr/>
            </p:nvSpPr>
            <p:spPr>
              <a:xfrm>
                <a:off x="5176843" y="3157166"/>
                <a:ext cx="367126" cy="23440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A63FC40-CA9A-3C44-876C-29F5F4A4863D}"/>
                  </a:ext>
                </a:extLst>
              </p:cNvPr>
              <p:cNvSpPr/>
              <p:nvPr/>
            </p:nvSpPr>
            <p:spPr>
              <a:xfrm>
                <a:off x="6087762" y="3154868"/>
                <a:ext cx="367126" cy="23440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5E0FAF4-4B9D-DE46-B326-239BABB107CF}"/>
                  </a:ext>
                </a:extLst>
              </p:cNvPr>
              <p:cNvSpPr/>
              <p:nvPr/>
            </p:nvSpPr>
            <p:spPr>
              <a:xfrm>
                <a:off x="6994177" y="3157074"/>
                <a:ext cx="367126" cy="23440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02CB8C4F-0584-DE45-B5B9-E3AC8542C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1484" y="2743265"/>
                <a:ext cx="0" cy="39732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62A255-438E-2F4F-AE96-3CFA79444899}"/>
                  </a:ext>
                </a:extLst>
              </p:cNvPr>
              <p:cNvSpPr txBox="1"/>
              <p:nvPr/>
            </p:nvSpPr>
            <p:spPr>
              <a:xfrm>
                <a:off x="6705835" y="2703301"/>
                <a:ext cx="1000595" cy="41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chemeClr val="bg1"/>
                    </a:solidFill>
                  </a:rPr>
                  <a:t>~50 </a:t>
                </a:r>
                <a:r>
                  <a:rPr lang="en-US" b="1" dirty="0">
                    <a:solidFill>
                      <a:schemeClr val="bg1"/>
                    </a:solidFill>
                    <a:latin typeface="Symbol" pitchFamily="2" charset="2"/>
                  </a:rPr>
                  <a:t>m</a:t>
                </a:r>
                <a:r>
                  <a:rPr lang="en-US" b="1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EDA0DEC-E9B4-F14D-9C2C-2EAA8E7CA2B6}"/>
                  </a:ext>
                </a:extLst>
              </p:cNvPr>
              <p:cNvSpPr txBox="1"/>
              <p:nvPr/>
            </p:nvSpPr>
            <p:spPr>
              <a:xfrm>
                <a:off x="5286647" y="3919509"/>
                <a:ext cx="1638590" cy="41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 dirty="0"/>
                  <a:t>Silicon beam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7BB4FD-4C83-1240-843A-1ABCFCCA0550}"/>
              </a:ext>
            </a:extLst>
          </p:cNvPr>
          <p:cNvGrpSpPr/>
          <p:nvPr/>
        </p:nvGrpSpPr>
        <p:grpSpPr>
          <a:xfrm>
            <a:off x="7393182" y="2471384"/>
            <a:ext cx="4391857" cy="3822003"/>
            <a:chOff x="7659100" y="2820390"/>
            <a:chExt cx="4391857" cy="382200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A781CCD-2109-D64F-AA8E-1A3910C9AD64}"/>
                </a:ext>
              </a:extLst>
            </p:cNvPr>
            <p:cNvSpPr/>
            <p:nvPr/>
          </p:nvSpPr>
          <p:spPr>
            <a:xfrm>
              <a:off x="8627360" y="5165065"/>
              <a:ext cx="342359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Thinned handle wafer: </a:t>
              </a:r>
            </a:p>
            <a:p>
              <a:r>
                <a:rPr lang="en-US" dirty="0"/>
                <a:t>	500 um </a:t>
              </a:r>
              <a:r>
                <a:rPr lang="en-US" dirty="0">
                  <a:sym typeface="Wingdings" pitchFamily="2" charset="2"/>
                </a:rPr>
                <a:t> 10-20 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ym typeface="Wingdings" pitchFamily="2" charset="2"/>
                </a:rPr>
                <a:t>Thinned active area:</a:t>
              </a:r>
            </a:p>
            <a:p>
              <a:r>
                <a:rPr lang="en-US" dirty="0">
                  <a:sym typeface="Wingdings" pitchFamily="2" charset="2"/>
                </a:rPr>
                <a:t>	50 um  25 um</a:t>
              </a:r>
            </a:p>
            <a:p>
              <a:r>
                <a:rPr lang="en-US" dirty="0">
                  <a:sym typeface="Wingdings" pitchFamily="2" charset="2"/>
                </a:rPr>
                <a:t>	50 </a:t>
              </a:r>
              <a:r>
                <a:rPr lang="en-US" dirty="0" err="1">
                  <a:sym typeface="Wingdings" pitchFamily="2" charset="2"/>
                </a:rPr>
                <a:t>ps</a:t>
              </a:r>
              <a:r>
                <a:rPr lang="en-US" dirty="0">
                  <a:sym typeface="Wingdings" pitchFamily="2" charset="2"/>
                </a:rPr>
                <a:t>  25 </a:t>
              </a:r>
              <a:r>
                <a:rPr lang="en-US" dirty="0" err="1">
                  <a:sym typeface="Wingdings" pitchFamily="2" charset="2"/>
                </a:rPr>
                <a:t>ps</a:t>
              </a:r>
              <a:endParaRPr lang="en-US" dirty="0">
                <a:sym typeface="Wingdings" pitchFamily="2" charset="2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8DFD6F9-0773-F245-90F9-73DC8EF800DC}"/>
                </a:ext>
              </a:extLst>
            </p:cNvPr>
            <p:cNvSpPr txBox="1"/>
            <p:nvPr/>
          </p:nvSpPr>
          <p:spPr>
            <a:xfrm>
              <a:off x="7659100" y="2820390"/>
              <a:ext cx="1428596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/>
                <a:t>~1 </a:t>
              </a:r>
              <a:r>
                <a:rPr lang="en-US" b="1" dirty="0">
                  <a:latin typeface="Symbol" pitchFamily="2" charset="2"/>
                </a:rPr>
                <a:t>m</a:t>
              </a:r>
              <a:r>
                <a:rPr lang="en-US" b="1" dirty="0"/>
                <a:t>m glue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2ABC258-D499-DD45-BA72-F4F2DDFB00AE}"/>
                </a:ext>
              </a:extLst>
            </p:cNvPr>
            <p:cNvGrpSpPr/>
            <p:nvPr/>
          </p:nvGrpSpPr>
          <p:grpSpPr>
            <a:xfrm>
              <a:off x="8716062" y="3384626"/>
              <a:ext cx="2789029" cy="1104235"/>
              <a:chOff x="8972489" y="2932822"/>
              <a:chExt cx="2789029" cy="110423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ECAC340-6296-0548-8647-493D95501F73}"/>
                  </a:ext>
                </a:extLst>
              </p:cNvPr>
              <p:cNvGrpSpPr/>
              <p:nvPr/>
            </p:nvGrpSpPr>
            <p:grpSpPr>
              <a:xfrm>
                <a:off x="8972489" y="3352075"/>
                <a:ext cx="2784029" cy="684982"/>
                <a:chOff x="8972489" y="4375539"/>
                <a:chExt cx="2784029" cy="684982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EE0152D5-A65C-0047-B0CD-CF09B3222323}"/>
                    </a:ext>
                  </a:extLst>
                </p:cNvPr>
                <p:cNvGrpSpPr/>
                <p:nvPr/>
              </p:nvGrpSpPr>
              <p:grpSpPr>
                <a:xfrm>
                  <a:off x="8980073" y="4375539"/>
                  <a:ext cx="2770794" cy="461460"/>
                  <a:chOff x="311505" y="1308945"/>
                  <a:chExt cx="4730619" cy="772174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7DB3A7-3BA4-AE4E-B73E-475F2CAC029A}"/>
                      </a:ext>
                    </a:extLst>
                  </p:cNvPr>
                  <p:cNvGrpSpPr/>
                  <p:nvPr/>
                </p:nvGrpSpPr>
                <p:grpSpPr>
                  <a:xfrm>
                    <a:off x="311505" y="1478161"/>
                    <a:ext cx="4730619" cy="602958"/>
                    <a:chOff x="610415" y="1878211"/>
                    <a:chExt cx="2388607" cy="602958"/>
                  </a:xfrm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BB098EE6-C13F-A44A-8A8B-814680ED0A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081" y="1878211"/>
                      <a:ext cx="2386941" cy="446683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5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EEC9214F-B699-8549-89F8-51700EC13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415" y="2330829"/>
                      <a:ext cx="2386941" cy="15034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972C54F-5624-374C-B121-679DF6726D0F}"/>
                      </a:ext>
                    </a:extLst>
                  </p:cNvPr>
                  <p:cNvSpPr/>
                  <p:nvPr/>
                </p:nvSpPr>
                <p:spPr>
                  <a:xfrm>
                    <a:off x="582055" y="1478161"/>
                    <a:ext cx="4233230" cy="4571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2DAD51E6-94C9-214F-B008-BB1448736CC5}"/>
                      </a:ext>
                    </a:extLst>
                  </p:cNvPr>
                  <p:cNvSpPr/>
                  <p:nvPr/>
                </p:nvSpPr>
                <p:spPr>
                  <a:xfrm>
                    <a:off x="649136" y="1551049"/>
                    <a:ext cx="4088068" cy="4571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9505156E-01FE-4349-98FD-5924FCB60CE4}"/>
                      </a:ext>
                    </a:extLst>
                  </p:cNvPr>
                  <p:cNvSpPr/>
                  <p:nvPr/>
                </p:nvSpPr>
                <p:spPr>
                  <a:xfrm>
                    <a:off x="323284" y="1436527"/>
                    <a:ext cx="4715540" cy="4861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4EF1431B-6E80-B946-994F-33DE55594BCA}"/>
                      </a:ext>
                    </a:extLst>
                  </p:cNvPr>
                  <p:cNvSpPr/>
                  <p:nvPr/>
                </p:nvSpPr>
                <p:spPr>
                  <a:xfrm flipV="1">
                    <a:off x="765913" y="1386261"/>
                    <a:ext cx="626800" cy="45719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D6809A1A-F027-D84A-ABA6-AFBCC0DD587A}"/>
                      </a:ext>
                    </a:extLst>
                  </p:cNvPr>
                  <p:cNvSpPr/>
                  <p:nvPr/>
                </p:nvSpPr>
                <p:spPr>
                  <a:xfrm flipV="1">
                    <a:off x="2318494" y="1382177"/>
                    <a:ext cx="626800" cy="45719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D7FEA8C7-3C05-8449-AF6F-30639F0E9AB8}"/>
                      </a:ext>
                    </a:extLst>
                  </p:cNvPr>
                  <p:cNvSpPr/>
                  <p:nvPr/>
                </p:nvSpPr>
                <p:spPr>
                  <a:xfrm flipV="1">
                    <a:off x="3874912" y="1386260"/>
                    <a:ext cx="626800" cy="45719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4E874248-F335-9240-914C-993B67BBC4AB}"/>
                      </a:ext>
                    </a:extLst>
                  </p:cNvPr>
                  <p:cNvSpPr/>
                  <p:nvPr/>
                </p:nvSpPr>
                <p:spPr>
                  <a:xfrm flipV="1">
                    <a:off x="582055" y="1308945"/>
                    <a:ext cx="4406973" cy="76923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26" name="Trapezoid 125">
                  <a:extLst>
                    <a:ext uri="{FF2B5EF4-FFF2-40B4-BE49-F238E27FC236}">
                      <a16:creationId xmlns:a16="http://schemas.microsoft.com/office/drawing/2014/main" id="{C26B1A6C-CDCF-1F43-AC63-3F5B7923293F}"/>
                    </a:ext>
                  </a:extLst>
                </p:cNvPr>
                <p:cNvSpPr/>
                <p:nvPr/>
              </p:nvSpPr>
              <p:spPr>
                <a:xfrm rot="10800000">
                  <a:off x="8972489" y="4837001"/>
                  <a:ext cx="294640" cy="223520"/>
                </a:xfrm>
                <a:prstGeom prst="trapezoid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7" name="Trapezoid 126">
                  <a:extLst>
                    <a:ext uri="{FF2B5EF4-FFF2-40B4-BE49-F238E27FC236}">
                      <a16:creationId xmlns:a16="http://schemas.microsoft.com/office/drawing/2014/main" id="{EAFE3BD0-A520-F747-AC5A-8C48D32B0E2F}"/>
                    </a:ext>
                  </a:extLst>
                </p:cNvPr>
                <p:cNvSpPr/>
                <p:nvPr/>
              </p:nvSpPr>
              <p:spPr>
                <a:xfrm rot="10800000">
                  <a:off x="11461878" y="4837001"/>
                  <a:ext cx="294640" cy="223520"/>
                </a:xfrm>
                <a:prstGeom prst="trapezoid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206ACFA1-E762-B247-A996-8147FCC94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8827" y="3527676"/>
                <a:ext cx="0" cy="1924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CE28CED-8223-3A42-95FA-3189AEA6AACA}"/>
                  </a:ext>
                </a:extLst>
              </p:cNvPr>
              <p:cNvSpPr txBox="1"/>
              <p:nvPr/>
            </p:nvSpPr>
            <p:spPr>
              <a:xfrm>
                <a:off x="9880607" y="3417636"/>
                <a:ext cx="708848" cy="341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b="1" dirty="0"/>
                  <a:t>25 </a:t>
                </a:r>
                <a:r>
                  <a:rPr lang="en-US" sz="1400" b="1" dirty="0">
                    <a:latin typeface="Symbol" pitchFamily="2" charset="2"/>
                  </a:rPr>
                  <a:t>m</a:t>
                </a:r>
                <a:r>
                  <a:rPr lang="en-US" sz="1400" b="1" dirty="0"/>
                  <a:t>m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217E998-25BA-624D-A2B3-39EE99870E52}"/>
                  </a:ext>
                </a:extLst>
              </p:cNvPr>
              <p:cNvSpPr/>
              <p:nvPr/>
            </p:nvSpPr>
            <p:spPr>
              <a:xfrm>
                <a:off x="8974540" y="2965697"/>
                <a:ext cx="2768861" cy="378187"/>
              </a:xfrm>
              <a:prstGeom prst="rect">
                <a:avLst/>
              </a:prstGeom>
              <a:solidFill>
                <a:srgbClr val="A1A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ASIC</a:t>
                </a: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998BF773-C3BB-9B4D-84FE-596B0438F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3281" y="2954752"/>
                <a:ext cx="0" cy="39732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7B31885-ED70-FC4E-952B-62173FEE717F}"/>
                  </a:ext>
                </a:extLst>
              </p:cNvPr>
              <p:cNvSpPr txBox="1"/>
              <p:nvPr/>
            </p:nvSpPr>
            <p:spPr>
              <a:xfrm>
                <a:off x="10765733" y="2932822"/>
                <a:ext cx="995785" cy="412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chemeClr val="bg1"/>
                    </a:solidFill>
                  </a:rPr>
                  <a:t>~50 </a:t>
                </a:r>
                <a:r>
                  <a:rPr lang="en-US" b="1" dirty="0">
                    <a:solidFill>
                      <a:schemeClr val="bg1"/>
                    </a:solidFill>
                    <a:latin typeface="Symbol" pitchFamily="2" charset="2"/>
                  </a:rPr>
                  <a:t>m</a:t>
                </a:r>
                <a:r>
                  <a:rPr lang="en-US" b="1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640C328-73E5-8944-897B-6B76A4440989}"/>
                </a:ext>
              </a:extLst>
            </p:cNvPr>
            <p:cNvCxnSpPr>
              <a:cxnSpLocks/>
              <a:stCxn id="117" idx="2"/>
              <a:endCxn id="135" idx="1"/>
            </p:cNvCxnSpPr>
            <p:nvPr/>
          </p:nvCxnSpPr>
          <p:spPr>
            <a:xfrm>
              <a:off x="8373398" y="3233132"/>
              <a:ext cx="508713" cy="593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0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40B5-3F88-3743-8363-A360B8E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94D-A112-AA44-B512-243BFE45FE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0B3EB-9D13-4C4E-941A-8B6FB724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accent1"/>
                </a:solidFill>
              </a:rPr>
              <a:t>Requirements of future HEP trackers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106A4-AB9F-9B84-66D3-656E1D2BBADF}"/>
              </a:ext>
            </a:extLst>
          </p:cNvPr>
          <p:cNvSpPr txBox="1"/>
          <p:nvPr/>
        </p:nvSpPr>
        <p:spPr>
          <a:xfrm>
            <a:off x="2430375" y="2726772"/>
            <a:ext cx="9809748" cy="2440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/>
              <a:t>Spatial resolution ~ 5 </a:t>
            </a:r>
            <a:r>
              <a:rPr lang="en-US" sz="2400" b="1" dirty="0">
                <a:latin typeface="Symbol" pitchFamily="2" charset="2"/>
              </a:rPr>
              <a:t>m</a:t>
            </a:r>
            <a:r>
              <a:rPr lang="en-US" sz="2400" b="1" dirty="0"/>
              <a:t>m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/>
              <a:t>Temporal resolution ~ 10 ps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/>
              <a:t>Very low material budget (sensor + elect. &lt; 100 </a:t>
            </a:r>
            <a:r>
              <a:rPr lang="en-US" sz="2400" b="1" dirty="0">
                <a:latin typeface="Symbol" pitchFamily="2" charset="2"/>
              </a:rPr>
              <a:t>m</a:t>
            </a:r>
            <a:r>
              <a:rPr lang="en-US" sz="2400" b="1" dirty="0"/>
              <a:t>m of silicon)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/>
              <a:t>Very low power consumption (air cooling &lt; 0.2 W/cm</a:t>
            </a:r>
            <a:r>
              <a:rPr lang="en-US" sz="2400" b="1" baseline="30000" dirty="0"/>
              <a:t>2</a:t>
            </a:r>
            <a:r>
              <a:rPr lang="en-US" sz="2400" b="1" dirty="0"/>
              <a:t>)</a:t>
            </a:r>
          </a:p>
          <a:p>
            <a:pPr>
              <a:lnSpc>
                <a:spcPct val="130000"/>
              </a:lnSpc>
            </a:pPr>
            <a:endParaRPr lang="en-US" sz="2400" b="1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CEE49819-2AB2-D4E8-A94E-596DFB372529}"/>
              </a:ext>
            </a:extLst>
          </p:cNvPr>
          <p:cNvSpPr/>
          <p:nvPr/>
        </p:nvSpPr>
        <p:spPr>
          <a:xfrm>
            <a:off x="698847" y="798935"/>
            <a:ext cx="3576782" cy="1156767"/>
          </a:xfrm>
          <a:prstGeom prst="wedgeRectCallout">
            <a:avLst>
              <a:gd name="adj1" fmla="val 48123"/>
              <a:gd name="adj2" fmla="val 12090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</a:t>
            </a:r>
            <a:r>
              <a:rPr lang="en-IT" b="1" dirty="0">
                <a:solidFill>
                  <a:schemeClr val="tx1"/>
                </a:solidFill>
              </a:rPr>
              <a:t>eed very small pixels: about 50k pixels/cm</a:t>
            </a:r>
            <a:r>
              <a:rPr lang="en-IT" b="1" baseline="30000" dirty="0">
                <a:solidFill>
                  <a:schemeClr val="tx1"/>
                </a:solidFill>
              </a:rPr>
              <a:t>2</a:t>
            </a:r>
            <a:r>
              <a:rPr lang="en-IT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DEDB470A-66E6-5C9F-7C62-C4C6B5F7BC9B}"/>
              </a:ext>
            </a:extLst>
          </p:cNvPr>
          <p:cNvSpPr/>
          <p:nvPr/>
        </p:nvSpPr>
        <p:spPr>
          <a:xfrm>
            <a:off x="7858018" y="911588"/>
            <a:ext cx="3205536" cy="865841"/>
          </a:xfrm>
          <a:prstGeom prst="wedgeRectCallout">
            <a:avLst>
              <a:gd name="adj1" fmla="val -77764"/>
              <a:gd name="adj2" fmla="val 238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Each pixel requires a lot of power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14B2EAF-3D5F-FE95-1D4F-460608C525B4}"/>
              </a:ext>
            </a:extLst>
          </p:cNvPr>
          <p:cNvSpPr/>
          <p:nvPr/>
        </p:nvSpPr>
        <p:spPr>
          <a:xfrm>
            <a:off x="698847" y="5211553"/>
            <a:ext cx="3205536" cy="865841"/>
          </a:xfrm>
          <a:prstGeom prst="wedgeRectCallout">
            <a:avLst>
              <a:gd name="adj1" fmla="val -69"/>
              <a:gd name="adj2" fmla="val -190997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The signal in thin sensors is very small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70E36CB-ABA3-27CF-439F-5C0513C2F5FE}"/>
              </a:ext>
            </a:extLst>
          </p:cNvPr>
          <p:cNvSpPr/>
          <p:nvPr/>
        </p:nvSpPr>
        <p:spPr>
          <a:xfrm>
            <a:off x="7134727" y="5675717"/>
            <a:ext cx="3804120" cy="865841"/>
          </a:xfrm>
          <a:prstGeom prst="wedgeRectCallout">
            <a:avLst>
              <a:gd name="adj1" fmla="val -79958"/>
              <a:gd name="adj2" fmla="val -167374"/>
            </a:avLst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Good temporal resolution requires a lot of power per pixel</a:t>
            </a:r>
          </a:p>
        </p:txBody>
      </p:sp>
    </p:spTree>
    <p:extLst>
      <p:ext uri="{BB962C8B-B14F-4D97-AF65-F5344CB8AC3E}">
        <p14:creationId xmlns:p14="http://schemas.microsoft.com/office/powerpoint/2010/main" val="17939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42C6174-6A7B-3843-A042-08E33FFC9A20}"/>
              </a:ext>
            </a:extLst>
          </p:cNvPr>
          <p:cNvGrpSpPr/>
          <p:nvPr/>
        </p:nvGrpSpPr>
        <p:grpSpPr>
          <a:xfrm>
            <a:off x="591613" y="818594"/>
            <a:ext cx="6810123" cy="2248706"/>
            <a:chOff x="596899" y="1703618"/>
            <a:chExt cx="8513445" cy="39484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72ABE2-AC20-8B44-8D79-6C10ED3D178E}"/>
                </a:ext>
              </a:extLst>
            </p:cNvPr>
            <p:cNvGrpSpPr/>
            <p:nvPr/>
          </p:nvGrpSpPr>
          <p:grpSpPr>
            <a:xfrm>
              <a:off x="596899" y="2988970"/>
              <a:ext cx="8509618" cy="2120600"/>
              <a:chOff x="2378009" y="2268747"/>
              <a:chExt cx="5184617" cy="166855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EE6741-8BA3-4C4A-89F9-FC4FD3FB8A9B}"/>
                  </a:ext>
                </a:extLst>
              </p:cNvPr>
              <p:cNvSpPr/>
              <p:nvPr/>
            </p:nvSpPr>
            <p:spPr>
              <a:xfrm>
                <a:off x="2378009" y="2268747"/>
                <a:ext cx="5184617" cy="166855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F5FBF7-F57F-BD4E-9F9A-D76658E56A87}"/>
                  </a:ext>
                </a:extLst>
              </p:cNvPr>
              <p:cNvSpPr/>
              <p:nvPr/>
            </p:nvSpPr>
            <p:spPr>
              <a:xfrm>
                <a:off x="2448909" y="2268747"/>
                <a:ext cx="5113716" cy="15702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943883-697F-B849-B8DA-A39389F7B4E0}"/>
                </a:ext>
              </a:extLst>
            </p:cNvPr>
            <p:cNvSpPr/>
            <p:nvPr/>
          </p:nvSpPr>
          <p:spPr>
            <a:xfrm>
              <a:off x="5757301" y="2988971"/>
              <a:ext cx="187561" cy="1643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096BE1-A83F-844F-B0EC-01E3D4EBC40D}"/>
                </a:ext>
              </a:extLst>
            </p:cNvPr>
            <p:cNvSpPr txBox="1"/>
            <p:nvPr/>
          </p:nvSpPr>
          <p:spPr>
            <a:xfrm>
              <a:off x="5544726" y="3225208"/>
              <a:ext cx="717219" cy="38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p-stop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2289D4-4C83-EA4A-9DC4-3CF0A7122C71}"/>
                </a:ext>
              </a:extLst>
            </p:cNvPr>
            <p:cNvSpPr txBox="1"/>
            <p:nvPr/>
          </p:nvSpPr>
          <p:spPr>
            <a:xfrm>
              <a:off x="5809290" y="5021987"/>
              <a:ext cx="793807" cy="51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 err="1">
                  <a:solidFill>
                    <a:schemeClr val="tx2"/>
                  </a:solidFill>
                </a:rPr>
                <a:t>V</a:t>
              </a:r>
              <a:r>
                <a:rPr lang="en-US" sz="2400" b="1" baseline="-25000" err="1">
                  <a:solidFill>
                    <a:schemeClr val="tx2"/>
                  </a:solidFill>
                </a:rPr>
                <a:t>Bias</a:t>
              </a:r>
              <a:endParaRPr lang="en-US" sz="2400" b="1">
                <a:solidFill>
                  <a:schemeClr val="tx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F1CAD5-D06C-F44E-B4E5-F9C032A51B3B}"/>
                </a:ext>
              </a:extLst>
            </p:cNvPr>
            <p:cNvSpPr/>
            <p:nvPr/>
          </p:nvSpPr>
          <p:spPr>
            <a:xfrm>
              <a:off x="2219653" y="2986797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1D6398-227F-E042-B035-4810FF1A46D4}"/>
                </a:ext>
              </a:extLst>
            </p:cNvPr>
            <p:cNvSpPr/>
            <p:nvPr/>
          </p:nvSpPr>
          <p:spPr>
            <a:xfrm>
              <a:off x="1693912" y="2978844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DD0321-553D-5743-89BE-ECC7658CD520}"/>
                </a:ext>
              </a:extLst>
            </p:cNvPr>
            <p:cNvSpPr/>
            <p:nvPr/>
          </p:nvSpPr>
          <p:spPr>
            <a:xfrm>
              <a:off x="1017558" y="2981649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C349AF-1C30-CD43-A76C-53A2A4F9C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164" y="2344629"/>
              <a:ext cx="5876" cy="626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6CB4E3-1A4B-6249-9DFB-097A5CFF2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5120" y="2344629"/>
              <a:ext cx="304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6A9FEB-008A-F449-A8D9-17B4278776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076" y="2344629"/>
              <a:ext cx="304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046D714-7D57-844D-935A-C40D0A87A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9032" y="2344629"/>
              <a:ext cx="304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2B914C-D517-FF4E-9EE2-05FC65179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9224" y="2355386"/>
              <a:ext cx="1" cy="220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670519F-5EA2-084C-A269-443323050577}"/>
                </a:ext>
              </a:extLst>
            </p:cNvPr>
            <p:cNvSpPr/>
            <p:nvPr/>
          </p:nvSpPr>
          <p:spPr>
            <a:xfrm rot="10800000">
              <a:off x="2521842" y="2560384"/>
              <a:ext cx="243219" cy="279698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5FA146-59B0-9245-B035-4C7E80614F79}"/>
                </a:ext>
              </a:extLst>
            </p:cNvPr>
            <p:cNvGrpSpPr/>
            <p:nvPr/>
          </p:nvGrpSpPr>
          <p:grpSpPr>
            <a:xfrm>
              <a:off x="3234878" y="2163144"/>
              <a:ext cx="5266225" cy="3488934"/>
              <a:chOff x="3069162" y="1442920"/>
              <a:chExt cx="5266225" cy="34889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4842248-8148-364E-9491-62BDC78B84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0430" y="1621177"/>
                <a:ext cx="8739" cy="629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FC65E6B-70E0-1447-B04A-95DCBB2137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6827" y="1621177"/>
                <a:ext cx="3041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360A21F5-F152-7143-A8E2-7468D954412D}"/>
                  </a:ext>
                </a:extLst>
              </p:cNvPr>
              <p:cNvSpPr/>
              <p:nvPr/>
            </p:nvSpPr>
            <p:spPr>
              <a:xfrm rot="5400000">
                <a:off x="3951467" y="1424023"/>
                <a:ext cx="364968" cy="402761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A0F818F-46BF-DC42-AC45-0D51C3C5EC55}"/>
                  </a:ext>
                </a:extLst>
              </p:cNvPr>
              <p:cNvSpPr/>
              <p:nvPr/>
            </p:nvSpPr>
            <p:spPr>
              <a:xfrm>
                <a:off x="3069162" y="2264366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C915C52-BBDE-AD49-A69A-9B6B1D8186BB}"/>
                  </a:ext>
                </a:extLst>
              </p:cNvPr>
              <p:cNvSpPr/>
              <p:nvPr/>
            </p:nvSpPr>
            <p:spPr>
              <a:xfrm>
                <a:off x="5145367" y="2258619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3A1B29B-013E-444E-B4B8-AAE901781F3E}"/>
                  </a:ext>
                </a:extLst>
              </p:cNvPr>
              <p:cNvSpPr/>
              <p:nvPr/>
            </p:nvSpPr>
            <p:spPr>
              <a:xfrm>
                <a:off x="6095186" y="2269910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0246DD1-6937-3746-BC23-8AD97334CB76}"/>
                  </a:ext>
                </a:extLst>
              </p:cNvPr>
              <p:cNvSpPr/>
              <p:nvPr/>
            </p:nvSpPr>
            <p:spPr>
              <a:xfrm>
                <a:off x="8227387" y="2246770"/>
                <a:ext cx="108000" cy="288000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BCFFCB2-1F48-1540-BC63-7E8106106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0012" y="4389347"/>
                <a:ext cx="0" cy="2334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E2D858A-870F-A745-89A7-5CD6DEDC0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65992" y="4608851"/>
                <a:ext cx="4086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81B9EA6-FDE5-E444-A581-4015D4F58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38400" y="4705834"/>
                <a:ext cx="27448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C291565-F813-D14E-B8BA-BDBF39AE2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5642" y="4698435"/>
                <a:ext cx="0" cy="2334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C3BB20-5FC4-BD4C-9716-C132161344D4}"/>
                </a:ext>
              </a:extLst>
            </p:cNvPr>
            <p:cNvSpPr/>
            <p:nvPr/>
          </p:nvSpPr>
          <p:spPr>
            <a:xfrm>
              <a:off x="1351543" y="2979795"/>
              <a:ext cx="237022" cy="173789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DF6E219-9200-3147-819D-219133B6ADB0}"/>
                </a:ext>
              </a:extLst>
            </p:cNvPr>
            <p:cNvGrpSpPr/>
            <p:nvPr/>
          </p:nvGrpSpPr>
          <p:grpSpPr>
            <a:xfrm>
              <a:off x="3338682" y="2146163"/>
              <a:ext cx="5052706" cy="931131"/>
              <a:chOff x="-972448" y="1436105"/>
              <a:chExt cx="5052706" cy="93113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E51CA2-0B13-624B-8EE6-52E3DA225BB0}"/>
                  </a:ext>
                </a:extLst>
              </p:cNvPr>
              <p:cNvSpPr/>
              <p:nvPr/>
            </p:nvSpPr>
            <p:spPr>
              <a:xfrm>
                <a:off x="2057719" y="2274526"/>
                <a:ext cx="2022539" cy="67951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F73BC54-DA95-7B48-AF8B-A7A6A47D1E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9395" y="1633405"/>
                <a:ext cx="8739" cy="629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B2393D1-72FF-7B4B-A0C3-450A8AE977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9395" y="1625403"/>
                <a:ext cx="3041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0E3D9C63-85D9-654B-89AF-57858808C5B4}"/>
                  </a:ext>
                </a:extLst>
              </p:cNvPr>
              <p:cNvSpPr/>
              <p:nvPr/>
            </p:nvSpPr>
            <p:spPr>
              <a:xfrm rot="5400000">
                <a:off x="3451693" y="1417208"/>
                <a:ext cx="364968" cy="402761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D0C7B0F-8E7B-674F-8A1C-5B73F3408EA9}"/>
                  </a:ext>
                </a:extLst>
              </p:cNvPr>
              <p:cNvSpPr/>
              <p:nvPr/>
            </p:nvSpPr>
            <p:spPr>
              <a:xfrm>
                <a:off x="-972448" y="2275913"/>
                <a:ext cx="1968575" cy="91323"/>
              </a:xfrm>
              <a:prstGeom prst="rect">
                <a:avLst/>
              </a:prstGeom>
              <a:solidFill>
                <a:srgbClr val="221A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1AC0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7FDBC0-D26E-A246-A11E-448DFA9C10EC}"/>
                </a:ext>
              </a:extLst>
            </p:cNvPr>
            <p:cNvSpPr txBox="1"/>
            <p:nvPr/>
          </p:nvSpPr>
          <p:spPr>
            <a:xfrm>
              <a:off x="7504969" y="4155557"/>
              <a:ext cx="881973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/>
                <a:t>p bulk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CAE7A6-2F92-BB44-AFD2-206477E21C68}"/>
                </a:ext>
              </a:extLst>
            </p:cNvPr>
            <p:cNvSpPr/>
            <p:nvPr/>
          </p:nvSpPr>
          <p:spPr>
            <a:xfrm>
              <a:off x="724027" y="2915389"/>
              <a:ext cx="1506384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40EA73-EB71-E648-BB05-BC8DDC958A21}"/>
                </a:ext>
              </a:extLst>
            </p:cNvPr>
            <p:cNvSpPr/>
            <p:nvPr/>
          </p:nvSpPr>
          <p:spPr>
            <a:xfrm>
              <a:off x="2430020" y="2920951"/>
              <a:ext cx="9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3CAAEC-C83F-AB48-88D2-EB743C97D138}"/>
                </a:ext>
              </a:extLst>
            </p:cNvPr>
            <p:cNvSpPr/>
            <p:nvPr/>
          </p:nvSpPr>
          <p:spPr>
            <a:xfrm>
              <a:off x="5399288" y="2921837"/>
              <a:ext cx="914852" cy="569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29C17CA-36FB-FF40-B9A8-AB50F4FC4ECF}"/>
                </a:ext>
              </a:extLst>
            </p:cNvPr>
            <p:cNvSpPr/>
            <p:nvPr/>
          </p:nvSpPr>
          <p:spPr>
            <a:xfrm>
              <a:off x="8390344" y="2912517"/>
              <a:ext cx="720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0996CC-4969-794D-B415-CD73499F98C7}"/>
                </a:ext>
              </a:extLst>
            </p:cNvPr>
            <p:cNvSpPr txBox="1"/>
            <p:nvPr/>
          </p:nvSpPr>
          <p:spPr>
            <a:xfrm>
              <a:off x="2456675" y="3340695"/>
              <a:ext cx="604653" cy="305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oxide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2BAF36A-D3E8-994A-8591-85B04538E422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V="1">
              <a:off x="2759002" y="2992951"/>
              <a:ext cx="102773" cy="3477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BAFB458-8CD8-EB47-BE8E-65ABF6F6393B}"/>
                </a:ext>
              </a:extLst>
            </p:cNvPr>
            <p:cNvSpPr/>
            <p:nvPr/>
          </p:nvSpPr>
          <p:spPr>
            <a:xfrm>
              <a:off x="3438525" y="3175680"/>
              <a:ext cx="1826356" cy="629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7F5DD32-B448-D941-B889-F89C77A512E7}"/>
                </a:ext>
              </a:extLst>
            </p:cNvPr>
            <p:cNvSpPr/>
            <p:nvPr/>
          </p:nvSpPr>
          <p:spPr>
            <a:xfrm>
              <a:off x="6423612" y="3160587"/>
              <a:ext cx="1881291" cy="71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2F1628-73F0-D648-93C7-E0FEF17C40DD}"/>
                </a:ext>
              </a:extLst>
            </p:cNvPr>
            <p:cNvSpPr txBox="1"/>
            <p:nvPr/>
          </p:nvSpPr>
          <p:spPr>
            <a:xfrm>
              <a:off x="3231100" y="3260669"/>
              <a:ext cx="963726" cy="305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Gain layer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9842551-9249-7E44-B621-973A4A009F8F}"/>
                </a:ext>
              </a:extLst>
            </p:cNvPr>
            <p:cNvSpPr txBox="1"/>
            <p:nvPr/>
          </p:nvSpPr>
          <p:spPr>
            <a:xfrm>
              <a:off x="2912093" y="3705184"/>
              <a:ext cx="402674" cy="305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JTE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E7801D1-54A8-0E4A-BE0E-D25B6877C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7698" y="3288325"/>
              <a:ext cx="57180" cy="4226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35D11DA-D548-CA42-A66A-E6A012E7FE31}"/>
                </a:ext>
              </a:extLst>
            </p:cNvPr>
            <p:cNvSpPr/>
            <p:nvPr/>
          </p:nvSpPr>
          <p:spPr>
            <a:xfrm>
              <a:off x="8904966" y="2988236"/>
              <a:ext cx="187561" cy="1643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B165E5D-FD6B-F847-BBED-0FE9375467A8}"/>
                </a:ext>
              </a:extLst>
            </p:cNvPr>
            <p:cNvSpPr txBox="1"/>
            <p:nvPr/>
          </p:nvSpPr>
          <p:spPr>
            <a:xfrm>
              <a:off x="5347833" y="1703618"/>
              <a:ext cx="1088540" cy="958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No gain</a:t>
              </a:r>
            </a:p>
            <a:p>
              <a:pPr algn="ctr">
                <a:lnSpc>
                  <a:spcPct val="130000"/>
                </a:lnSpc>
              </a:pPr>
              <a:r>
                <a:rPr lang="en-US" sz="1200" b="1"/>
                <a:t>50-80 </a:t>
              </a:r>
              <a:r>
                <a:rPr lang="en-US" sz="1200" b="1">
                  <a:latin typeface="Symbol" pitchFamily="2" charset="2"/>
                </a:rPr>
                <a:t>m</a:t>
              </a:r>
              <a:r>
                <a:rPr lang="en-US" sz="1200" b="1"/>
                <a:t>m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E2CBEE7-E0D2-6D4C-8A33-BC518C8E8E4F}"/>
                </a:ext>
              </a:extLst>
            </p:cNvPr>
            <p:cNvSpPr txBox="1"/>
            <p:nvPr/>
          </p:nvSpPr>
          <p:spPr>
            <a:xfrm>
              <a:off x="4997385" y="3571983"/>
              <a:ext cx="402674" cy="30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/>
                <a:t>JTE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B1A9E41B-94FE-AA44-973D-EFA1E23FF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3784" y="3266607"/>
              <a:ext cx="57180" cy="422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EF5434E-3F7F-7E42-B5E4-8F94E3322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Towards 100% fill factor: Trench Isolated LGAD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CFE3AE5-B167-9646-B774-779231703925}"/>
              </a:ext>
            </a:extLst>
          </p:cNvPr>
          <p:cNvSpPr/>
          <p:nvPr/>
        </p:nvSpPr>
        <p:spPr>
          <a:xfrm>
            <a:off x="10464800" y="2658253"/>
            <a:ext cx="203200" cy="248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8A02D2-5DC1-5943-AE1B-6697F10D20D8}"/>
              </a:ext>
            </a:extLst>
          </p:cNvPr>
          <p:cNvCxnSpPr/>
          <p:nvPr/>
        </p:nvCxnSpPr>
        <p:spPr>
          <a:xfrm>
            <a:off x="4362074" y="1436055"/>
            <a:ext cx="9268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0D92CE9-C99C-074F-80D2-746FF9CA7FE1}"/>
              </a:ext>
            </a:extLst>
          </p:cNvPr>
          <p:cNvSpPr txBox="1"/>
          <p:nvPr/>
        </p:nvSpPr>
        <p:spPr>
          <a:xfrm>
            <a:off x="7795258" y="1519193"/>
            <a:ext cx="4196445" cy="14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No-gain region ~ 50-80 </a:t>
            </a:r>
            <a:r>
              <a:rPr lang="en-US" b="1">
                <a:latin typeface="Symbol" pitchFamily="2" charset="2"/>
              </a:rPr>
              <a:t>m</a:t>
            </a:r>
            <a:r>
              <a:rPr lang="en-US" b="1"/>
              <a:t>m</a:t>
            </a:r>
          </a:p>
          <a:p>
            <a:pPr>
              <a:lnSpc>
                <a:spcPct val="130000"/>
              </a:lnSpc>
            </a:pPr>
            <a:r>
              <a:rPr lang="en-US" b="1">
                <a:sym typeface="Wingdings" pitchFamily="2" charset="2"/>
              </a:rPr>
              <a:t></a:t>
            </a:r>
            <a:r>
              <a:rPr lang="en-US" b="1"/>
              <a:t> cannot use UFSDs for small pixels</a:t>
            </a:r>
          </a:p>
          <a:p>
            <a:pPr>
              <a:lnSpc>
                <a:spcPct val="130000"/>
              </a:lnSpc>
            </a:pPr>
            <a:endParaRPr lang="en-US" b="1"/>
          </a:p>
          <a:p>
            <a:pPr>
              <a:lnSpc>
                <a:spcPct val="130000"/>
              </a:lnSpc>
            </a:pPr>
            <a:endParaRPr lang="en-US" b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876EFF-E260-444E-A1CA-3844A87C658B}"/>
              </a:ext>
            </a:extLst>
          </p:cNvPr>
          <p:cNvGrpSpPr/>
          <p:nvPr/>
        </p:nvGrpSpPr>
        <p:grpSpPr>
          <a:xfrm>
            <a:off x="519098" y="3059662"/>
            <a:ext cx="13224813" cy="3864962"/>
            <a:chOff x="519098" y="3059662"/>
            <a:chExt cx="13224813" cy="3864962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6B8DD48-EF5B-1E4A-B1C5-08284EA00997}"/>
                </a:ext>
              </a:extLst>
            </p:cNvPr>
            <p:cNvCxnSpPr>
              <a:cxnSpLocks/>
            </p:cNvCxnSpPr>
            <p:nvPr/>
          </p:nvCxnSpPr>
          <p:spPr>
            <a:xfrm>
              <a:off x="4617162" y="4212343"/>
              <a:ext cx="26829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310040-FC9E-0748-BEA7-354CEDAA0858}"/>
                </a:ext>
              </a:extLst>
            </p:cNvPr>
            <p:cNvGrpSpPr/>
            <p:nvPr/>
          </p:nvGrpSpPr>
          <p:grpSpPr>
            <a:xfrm>
              <a:off x="519098" y="3059662"/>
              <a:ext cx="13224813" cy="3864962"/>
              <a:chOff x="519098" y="3059662"/>
              <a:chExt cx="13224813" cy="386496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2B25ECF-1BA9-1F4C-B14A-99CE271C2ACE}"/>
                  </a:ext>
                </a:extLst>
              </p:cNvPr>
              <p:cNvGrpSpPr/>
              <p:nvPr/>
            </p:nvGrpSpPr>
            <p:grpSpPr>
              <a:xfrm>
                <a:off x="519098" y="3059662"/>
                <a:ext cx="13224813" cy="3864962"/>
                <a:chOff x="550270" y="2808208"/>
                <a:chExt cx="13224813" cy="3864962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DE0BF949-4F98-1741-98C2-3ACD4F9FC334}"/>
                    </a:ext>
                  </a:extLst>
                </p:cNvPr>
                <p:cNvGrpSpPr/>
                <p:nvPr/>
              </p:nvGrpSpPr>
              <p:grpSpPr>
                <a:xfrm>
                  <a:off x="550270" y="3472596"/>
                  <a:ext cx="6843201" cy="2368863"/>
                  <a:chOff x="596899" y="2146163"/>
                  <a:chExt cx="8509618" cy="3505915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A33EC57E-41F0-1A45-9F6C-556B6C1BC7BA}"/>
                      </a:ext>
                    </a:extLst>
                  </p:cNvPr>
                  <p:cNvGrpSpPr/>
                  <p:nvPr/>
                </p:nvGrpSpPr>
                <p:grpSpPr>
                  <a:xfrm>
                    <a:off x="596899" y="2988970"/>
                    <a:ext cx="8509618" cy="2120600"/>
                    <a:chOff x="2378009" y="2268747"/>
                    <a:chExt cx="5184617" cy="1668552"/>
                  </a:xfrm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84FC214C-066E-D640-9C4F-A7F4BFEAC6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8009" y="2268747"/>
                      <a:ext cx="5184617" cy="166855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5CEEE17F-2100-EB4E-B949-2089FF6E9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8909" y="2268747"/>
                      <a:ext cx="5113716" cy="1570233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2570DA29-CC78-B447-B0FA-6D928D64071E}"/>
                      </a:ext>
                    </a:extLst>
                  </p:cNvPr>
                  <p:cNvSpPr txBox="1"/>
                  <p:nvPr/>
                </p:nvSpPr>
                <p:spPr>
                  <a:xfrm>
                    <a:off x="5488897" y="3318554"/>
                    <a:ext cx="717220" cy="3809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trench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57B0061-A979-F945-8486-3120C80ADD73}"/>
                      </a:ext>
                    </a:extLst>
                  </p:cNvPr>
                  <p:cNvSpPr txBox="1"/>
                  <p:nvPr/>
                </p:nvSpPr>
                <p:spPr>
                  <a:xfrm>
                    <a:off x="5809290" y="5021987"/>
                    <a:ext cx="793807" cy="5195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sz="2400" b="1" err="1">
                        <a:solidFill>
                          <a:schemeClr val="tx2"/>
                        </a:solidFill>
                      </a:rPr>
                      <a:t>V</a:t>
                    </a:r>
                    <a:r>
                      <a:rPr lang="en-US" sz="2400" b="1" baseline="-25000" err="1">
                        <a:solidFill>
                          <a:schemeClr val="tx2"/>
                        </a:solidFill>
                      </a:rPr>
                      <a:t>Bias</a:t>
                    </a:r>
                    <a:endParaRPr lang="en-US" sz="2400" b="1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31E8F57-78BE-0149-B9EF-E6A1BB6585E5}"/>
                      </a:ext>
                    </a:extLst>
                  </p:cNvPr>
                  <p:cNvSpPr/>
                  <p:nvPr/>
                </p:nvSpPr>
                <p:spPr>
                  <a:xfrm>
                    <a:off x="2219653" y="2986797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6BDCF4AC-56F0-FC4F-9087-7DD1CC6C524A}"/>
                      </a:ext>
                    </a:extLst>
                  </p:cNvPr>
                  <p:cNvSpPr/>
                  <p:nvPr/>
                </p:nvSpPr>
                <p:spPr>
                  <a:xfrm>
                    <a:off x="1693912" y="2978844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A7466678-7B61-7745-B516-6D0F82D6E51B}"/>
                      </a:ext>
                    </a:extLst>
                  </p:cNvPr>
                  <p:cNvSpPr/>
                  <p:nvPr/>
                </p:nvSpPr>
                <p:spPr>
                  <a:xfrm>
                    <a:off x="1017558" y="2981649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A8D379F8-3E31-2143-AF69-CB13B95BB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38164" y="2344629"/>
                    <a:ext cx="5876" cy="6262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D9EBD60D-7CE0-2A42-B737-AC9E1C0BB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45120" y="2344629"/>
                    <a:ext cx="30410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38A1AFDF-AC73-DB4F-AC5C-24EF9FDC36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52076" y="2344629"/>
                    <a:ext cx="30410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A51F5480-FDB0-CF48-BA76-CEBFAE1609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59032" y="2344629"/>
                    <a:ext cx="30410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2BCAA43C-C8A3-0545-8A0C-23106D331A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49224" y="2355386"/>
                    <a:ext cx="1" cy="2208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riangle 97">
                    <a:extLst>
                      <a:ext uri="{FF2B5EF4-FFF2-40B4-BE49-F238E27FC236}">
                        <a16:creationId xmlns:a16="http://schemas.microsoft.com/office/drawing/2014/main" id="{89A84D29-F5AD-DE41-BCD3-F2B2130D07F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21842" y="2560384"/>
                    <a:ext cx="243219" cy="279698"/>
                  </a:xfrm>
                  <a:prstGeom prst="triangle">
                    <a:avLst/>
                  </a:prstGeom>
                  <a:no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13100B54-0D0B-8548-8B39-D534F78FBC7C}"/>
                      </a:ext>
                    </a:extLst>
                  </p:cNvPr>
                  <p:cNvGrpSpPr/>
                  <p:nvPr/>
                </p:nvGrpSpPr>
                <p:grpSpPr>
                  <a:xfrm>
                    <a:off x="3234878" y="2163144"/>
                    <a:ext cx="2605503" cy="3488934"/>
                    <a:chOff x="3069162" y="1442920"/>
                    <a:chExt cx="2605503" cy="3488934"/>
                  </a:xfrm>
                </p:grpSpPr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9BD99193-11FE-F949-8712-DAF3A06939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620430" y="1621177"/>
                      <a:ext cx="8739" cy="62949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>
                      <a:extLst>
                        <a:ext uri="{FF2B5EF4-FFF2-40B4-BE49-F238E27FC236}">
                          <a16:creationId xmlns:a16="http://schemas.microsoft.com/office/drawing/2014/main" id="{3EF1F239-0564-984A-B916-DCAA5AB359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6827" y="1621177"/>
                      <a:ext cx="30410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2" name="Triangle 121">
                      <a:extLst>
                        <a:ext uri="{FF2B5EF4-FFF2-40B4-BE49-F238E27FC236}">
                          <a16:creationId xmlns:a16="http://schemas.microsoft.com/office/drawing/2014/main" id="{C5645752-D9EA-0546-8B78-7773D225849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51467" y="1424023"/>
                      <a:ext cx="364968" cy="402761"/>
                    </a:xfrm>
                    <a:prstGeom prst="triangl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832E92F8-0654-594A-8DF5-489D6B56CC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9162" y="2264366"/>
                      <a:ext cx="108000" cy="288000"/>
                    </a:xfrm>
                    <a:prstGeom prst="rect">
                      <a:avLst/>
                    </a:prstGeom>
                    <a:solidFill>
                      <a:srgbClr val="221AC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21AC0"/>
                        </a:solidFill>
                      </a:endParaRPr>
                    </a:p>
                  </p:txBody>
                </p: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E566B171-019A-8B4E-A8D8-92857DF91E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480012" y="4389347"/>
                      <a:ext cx="0" cy="2334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CBEA07C9-2D86-C449-9905-43EA0AE12B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265992" y="4608851"/>
                      <a:ext cx="40867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C0446FF6-B188-0742-A516-D73B06696B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338400" y="4705834"/>
                      <a:ext cx="27448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32D44A87-9B67-204E-B588-2C79FFE1C3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475642" y="4698435"/>
                      <a:ext cx="0" cy="2334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9A515FF7-EA1E-7B4E-B288-F07D14E8B29C}"/>
                      </a:ext>
                    </a:extLst>
                  </p:cNvPr>
                  <p:cNvSpPr/>
                  <p:nvPr/>
                </p:nvSpPr>
                <p:spPr>
                  <a:xfrm>
                    <a:off x="1351543" y="2979795"/>
                    <a:ext cx="237022" cy="173789"/>
                  </a:xfrm>
                  <a:prstGeom prst="rect">
                    <a:avLst/>
                  </a:prstGeom>
                  <a:solidFill>
                    <a:srgbClr val="221A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221AC0"/>
                      </a:solidFill>
                    </a:endParaRPr>
                  </a:p>
                </p:txBody>
              </p: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1428B766-B0AB-A54D-9B14-0748AA5D3A3E}"/>
                      </a:ext>
                    </a:extLst>
                  </p:cNvPr>
                  <p:cNvGrpSpPr/>
                  <p:nvPr/>
                </p:nvGrpSpPr>
                <p:grpSpPr>
                  <a:xfrm>
                    <a:off x="3338681" y="2146163"/>
                    <a:ext cx="5764007" cy="925024"/>
                    <a:chOff x="-972449" y="1436105"/>
                    <a:chExt cx="5764007" cy="925024"/>
                  </a:xfrm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45E153C5-640F-4E4A-8E0E-63A23186A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910" y="2274523"/>
                      <a:ext cx="3234648" cy="86606"/>
                    </a:xfrm>
                    <a:prstGeom prst="rect">
                      <a:avLst/>
                    </a:prstGeom>
                    <a:solidFill>
                      <a:srgbClr val="221AC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21AC0"/>
                        </a:solidFill>
                      </a:endParaRPr>
                    </a:p>
                  </p:txBody>
                </p:sp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0C1C2A65-8D9F-C14F-912B-049A84CF0D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129395" y="1633405"/>
                      <a:ext cx="8739" cy="62949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5B2BC74A-2B2E-0B4D-95F7-F613EE431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129395" y="1625403"/>
                      <a:ext cx="30410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8" name="Triangle 117">
                      <a:extLst>
                        <a:ext uri="{FF2B5EF4-FFF2-40B4-BE49-F238E27FC236}">
                          <a16:creationId xmlns:a16="http://schemas.microsoft.com/office/drawing/2014/main" id="{4DB0CA55-994B-1647-964E-A4E42D36DFD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451693" y="1417208"/>
                      <a:ext cx="364968" cy="402761"/>
                    </a:xfrm>
                    <a:prstGeom prst="triangl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36243339-45F7-2D43-AEA2-C2C3E03482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72449" y="2275914"/>
                      <a:ext cx="2466390" cy="81901"/>
                    </a:xfrm>
                    <a:prstGeom prst="rect">
                      <a:avLst/>
                    </a:prstGeom>
                    <a:solidFill>
                      <a:srgbClr val="221AC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221AC0"/>
                        </a:solidFill>
                      </a:endParaRPr>
                    </a:p>
                  </p:txBody>
                </p:sp>
              </p:grp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0976E4FD-7CCA-2D47-83BE-4D88C293E3C3}"/>
                      </a:ext>
                    </a:extLst>
                  </p:cNvPr>
                  <p:cNvSpPr txBox="1"/>
                  <p:nvPr/>
                </p:nvSpPr>
                <p:spPr>
                  <a:xfrm>
                    <a:off x="7504969" y="4155557"/>
                    <a:ext cx="881973" cy="412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b="1"/>
                      <a:t>p bulk</a:t>
                    </a: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31865D4-EA3D-B44D-B1C7-49C1CC92937D}"/>
                      </a:ext>
                    </a:extLst>
                  </p:cNvPr>
                  <p:cNvSpPr/>
                  <p:nvPr/>
                </p:nvSpPr>
                <p:spPr>
                  <a:xfrm>
                    <a:off x="724027" y="2915389"/>
                    <a:ext cx="1506384" cy="720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D5D2467-F97A-5941-8571-B30E9854EF17}"/>
                      </a:ext>
                    </a:extLst>
                  </p:cNvPr>
                  <p:cNvSpPr/>
                  <p:nvPr/>
                </p:nvSpPr>
                <p:spPr>
                  <a:xfrm>
                    <a:off x="2430020" y="2920951"/>
                    <a:ext cx="972000" cy="720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4E104DC-4D10-8149-83E8-CC3E25DE1C33}"/>
                      </a:ext>
                    </a:extLst>
                  </p:cNvPr>
                  <p:cNvSpPr/>
                  <p:nvPr/>
                </p:nvSpPr>
                <p:spPr>
                  <a:xfrm>
                    <a:off x="5808898" y="2978738"/>
                    <a:ext cx="77207" cy="374036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89140931-EEAD-D944-8661-E9055F40C719}"/>
                      </a:ext>
                    </a:extLst>
                  </p:cNvPr>
                  <p:cNvSpPr txBox="1"/>
                  <p:nvPr/>
                </p:nvSpPr>
                <p:spPr>
                  <a:xfrm>
                    <a:off x="2456675" y="3340695"/>
                    <a:ext cx="604653" cy="3059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oxide</a:t>
                    </a:r>
                  </a:p>
                </p:txBody>
              </p:sp>
              <p:cxnSp>
                <p:nvCxnSpPr>
                  <p:cNvPr id="108" name="Straight Arrow Connector 107">
                    <a:extLst>
                      <a:ext uri="{FF2B5EF4-FFF2-40B4-BE49-F238E27FC236}">
                        <a16:creationId xmlns:a16="http://schemas.microsoft.com/office/drawing/2014/main" id="{DE7730AC-1B3F-8D4A-87CA-7AEACF86F8D2}"/>
                      </a:ext>
                    </a:extLst>
                  </p:cNvPr>
                  <p:cNvCxnSpPr>
                    <a:cxnSpLocks/>
                    <a:stCxn id="107" idx="0"/>
                  </p:cNvCxnSpPr>
                  <p:nvPr/>
                </p:nvCxnSpPr>
                <p:spPr>
                  <a:xfrm flipV="1">
                    <a:off x="2759002" y="2992951"/>
                    <a:ext cx="102773" cy="34774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B55AF2F8-A347-6B41-9DC2-10F60342694E}"/>
                      </a:ext>
                    </a:extLst>
                  </p:cNvPr>
                  <p:cNvSpPr/>
                  <p:nvPr/>
                </p:nvSpPr>
                <p:spPr>
                  <a:xfrm>
                    <a:off x="3438525" y="3175680"/>
                    <a:ext cx="2366546" cy="569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C7BD0AA-5ECA-9348-81ED-DDDC162A4D47}"/>
                      </a:ext>
                    </a:extLst>
                  </p:cNvPr>
                  <p:cNvSpPr/>
                  <p:nvPr/>
                </p:nvSpPr>
                <p:spPr>
                  <a:xfrm>
                    <a:off x="5886105" y="3160587"/>
                    <a:ext cx="3216583" cy="7201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1" name="Straight Arrow Connector 110">
                    <a:extLst>
                      <a:ext uri="{FF2B5EF4-FFF2-40B4-BE49-F238E27FC236}">
                        <a16:creationId xmlns:a16="http://schemas.microsoft.com/office/drawing/2014/main" id="{7261AAE1-C2DA-B744-8159-678CDF8CE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14768" y="2349077"/>
                    <a:ext cx="333473" cy="58734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9491E017-4F01-D54E-82A4-4F3BBE971E2F}"/>
                      </a:ext>
                    </a:extLst>
                  </p:cNvPr>
                  <p:cNvSpPr txBox="1"/>
                  <p:nvPr/>
                </p:nvSpPr>
                <p:spPr>
                  <a:xfrm>
                    <a:off x="3231100" y="3260669"/>
                    <a:ext cx="963726" cy="3059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Gain layer</a:t>
                    </a:r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7E7BAE3C-04B9-5446-A355-ABF1C97CBB99}"/>
                      </a:ext>
                    </a:extLst>
                  </p:cNvPr>
                  <p:cNvSpPr txBox="1"/>
                  <p:nvPr/>
                </p:nvSpPr>
                <p:spPr>
                  <a:xfrm>
                    <a:off x="2912093" y="3705184"/>
                    <a:ext cx="402674" cy="3059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JTE</a:t>
                    </a:r>
                  </a:p>
                </p:txBody>
              </p: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66762127-A217-0A42-8EA1-77905959B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77698" y="3288325"/>
                    <a:ext cx="57180" cy="42266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55ED00A4-D300-5342-80DB-50118C153B54}"/>
                      </a:ext>
                    </a:extLst>
                  </p:cNvPr>
                  <p:cNvSpPr/>
                  <p:nvPr/>
                </p:nvSpPr>
                <p:spPr>
                  <a:xfrm>
                    <a:off x="8306664" y="2951389"/>
                    <a:ext cx="77207" cy="374036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0EF494F-E56C-094E-B74D-5959B84FA178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96" y="3300622"/>
                    <a:ext cx="717220" cy="3809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1200" b="1"/>
                      <a:t>trench</a:t>
                    </a:r>
                  </a:p>
                </p:txBody>
              </p:sp>
            </p:grpSp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24BCE001-0E39-3148-A62B-4A4A249FB6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8165" t="1" b="-6287"/>
                <a:stretch/>
              </p:blipFill>
              <p:spPr>
                <a:xfrm>
                  <a:off x="8728242" y="4605042"/>
                  <a:ext cx="2487693" cy="2068128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B103190-9056-7F4E-A911-A1F71DFFB7B9}"/>
                    </a:ext>
                  </a:extLst>
                </p:cNvPr>
                <p:cNvSpPr/>
                <p:nvPr/>
              </p:nvSpPr>
              <p:spPr>
                <a:xfrm>
                  <a:off x="7679083" y="2808208"/>
                  <a:ext cx="6096000" cy="113467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b="1"/>
                    <a:t>Solution: use trenches for pad isolation</a:t>
                  </a:r>
                </a:p>
                <a:p>
                  <a:pPr>
                    <a:lnSpc>
                      <a:spcPct val="130000"/>
                    </a:lnSpc>
                  </a:pPr>
                  <a:endParaRPr lang="en-US" b="1"/>
                </a:p>
                <a:p>
                  <a:pPr>
                    <a:lnSpc>
                      <a:spcPct val="130000"/>
                    </a:lnSpc>
                  </a:pPr>
                  <a:r>
                    <a:rPr lang="en-US" b="1">
                      <a:sym typeface="Wingdings" pitchFamily="2" charset="2"/>
                    </a:rPr>
                    <a:t> No-gain region ~ 5 – 10 </a:t>
                  </a:r>
                  <a:r>
                    <a:rPr lang="en-US" b="1">
                      <a:latin typeface="Symbol" pitchFamily="2" charset="2"/>
                    </a:rPr>
                    <a:t>m</a:t>
                  </a:r>
                  <a:r>
                    <a:rPr lang="en-US" b="1"/>
                    <a:t>m</a:t>
                  </a:r>
                </a:p>
              </p:txBody>
            </p:sp>
          </p:grp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B0947DA-8E72-2F47-A7BB-48EA61F32911}"/>
                  </a:ext>
                </a:extLst>
              </p:cNvPr>
              <p:cNvSpPr txBox="1"/>
              <p:nvPr/>
            </p:nvSpPr>
            <p:spPr>
              <a:xfrm>
                <a:off x="4395284" y="3495058"/>
                <a:ext cx="784189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200" b="1"/>
                  <a:t>No gain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1200" b="1"/>
                  <a:t>5-10 </a:t>
                </a:r>
                <a:r>
                  <a:rPr lang="en-US" sz="1200" b="1">
                    <a:latin typeface="Symbol" pitchFamily="2" charset="2"/>
                  </a:rPr>
                  <a:t>m</a:t>
                </a:r>
                <a:r>
                  <a:rPr lang="en-US" sz="1200" b="1"/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72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07819E-231A-7444-84C8-8F8AF013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BBA03-AD04-5346-A287-4EF1A499067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90B070-DCF9-2447-A699-9A013FEE104E}"/>
              </a:ext>
            </a:extLst>
          </p:cNvPr>
          <p:cNvGrpSpPr/>
          <p:nvPr/>
        </p:nvGrpSpPr>
        <p:grpSpPr>
          <a:xfrm>
            <a:off x="2015168" y="1870612"/>
            <a:ext cx="8870516" cy="2019547"/>
            <a:chOff x="2378009" y="2268746"/>
            <a:chExt cx="5184617" cy="217813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561F3B2-FA8B-0A4B-AAB0-1D3569F8470F}"/>
                </a:ext>
              </a:extLst>
            </p:cNvPr>
            <p:cNvSpPr/>
            <p:nvPr/>
          </p:nvSpPr>
          <p:spPr>
            <a:xfrm>
              <a:off x="2378009" y="2268746"/>
              <a:ext cx="5184617" cy="217813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5BF6FB-A489-634D-8306-237EE9796E25}"/>
                </a:ext>
              </a:extLst>
            </p:cNvPr>
            <p:cNvSpPr/>
            <p:nvPr/>
          </p:nvSpPr>
          <p:spPr>
            <a:xfrm>
              <a:off x="2448909" y="2268747"/>
              <a:ext cx="5113716" cy="157023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BAFDC3B-AA5D-7240-A175-26E4BC3A4368}"/>
              </a:ext>
            </a:extLst>
          </p:cNvPr>
          <p:cNvSpPr/>
          <p:nvPr/>
        </p:nvSpPr>
        <p:spPr>
          <a:xfrm>
            <a:off x="7394426" y="1870614"/>
            <a:ext cx="195516" cy="119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EB641-CAC1-5C46-98EC-A984839AF2C4}"/>
              </a:ext>
            </a:extLst>
          </p:cNvPr>
          <p:cNvSpPr txBox="1"/>
          <p:nvPr/>
        </p:nvSpPr>
        <p:spPr>
          <a:xfrm>
            <a:off x="7172835" y="2042959"/>
            <a:ext cx="747637" cy="27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/>
              <a:t>p-stop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CB814-FC73-9B45-81C2-83A557B90DFA}"/>
              </a:ext>
            </a:extLst>
          </p:cNvPr>
          <p:cNvSpPr txBox="1"/>
          <p:nvPr/>
        </p:nvSpPr>
        <p:spPr>
          <a:xfrm>
            <a:off x="6548164" y="4285946"/>
            <a:ext cx="827473" cy="378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V</a:t>
            </a:r>
            <a:r>
              <a:rPr lang="en-US" sz="2400" b="1" baseline="-25000" dirty="0" err="1">
                <a:solidFill>
                  <a:schemeClr val="tx2"/>
                </a:solidFill>
              </a:rPr>
              <a:t>Bias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8ACFD-4180-144E-8951-80645E843E3C}"/>
              </a:ext>
            </a:extLst>
          </p:cNvPr>
          <p:cNvSpPr/>
          <p:nvPr/>
        </p:nvSpPr>
        <p:spPr>
          <a:xfrm>
            <a:off x="3706744" y="1869028"/>
            <a:ext cx="247074" cy="126786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D485F-5873-7345-A838-32438F1FDD9A}"/>
              </a:ext>
            </a:extLst>
          </p:cNvPr>
          <p:cNvSpPr/>
          <p:nvPr/>
        </p:nvSpPr>
        <p:spPr>
          <a:xfrm>
            <a:off x="3158706" y="1863226"/>
            <a:ext cx="247074" cy="126786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669BC4-021D-0C4E-9015-73D5B6FBA47A}"/>
              </a:ext>
            </a:extLst>
          </p:cNvPr>
          <p:cNvSpPr/>
          <p:nvPr/>
        </p:nvSpPr>
        <p:spPr>
          <a:xfrm>
            <a:off x="2453667" y="1865272"/>
            <a:ext cx="247074" cy="126786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34EEE-C269-0E44-8534-01193F1DC5EC}"/>
              </a:ext>
            </a:extLst>
          </p:cNvPr>
          <p:cNvCxnSpPr>
            <a:cxnSpLocks/>
          </p:cNvCxnSpPr>
          <p:nvPr/>
        </p:nvCxnSpPr>
        <p:spPr>
          <a:xfrm flipV="1">
            <a:off x="3830281" y="1400539"/>
            <a:ext cx="6125" cy="456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C67A0B-C51E-A44F-84F9-1A773F8A2E82}"/>
              </a:ext>
            </a:extLst>
          </p:cNvPr>
          <p:cNvCxnSpPr>
            <a:cxnSpLocks/>
          </p:cNvCxnSpPr>
          <p:nvPr/>
        </p:nvCxnSpPr>
        <p:spPr>
          <a:xfrm flipH="1">
            <a:off x="3837532" y="1400539"/>
            <a:ext cx="3170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8B4783-A900-AF49-9AD9-5271060D08AE}"/>
              </a:ext>
            </a:extLst>
          </p:cNvPr>
          <p:cNvCxnSpPr>
            <a:cxnSpLocks/>
          </p:cNvCxnSpPr>
          <p:nvPr/>
        </p:nvCxnSpPr>
        <p:spPr>
          <a:xfrm flipH="1">
            <a:off x="3844783" y="1400539"/>
            <a:ext cx="3170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45329A-8310-994D-96E5-0588FFA6EB81}"/>
              </a:ext>
            </a:extLst>
          </p:cNvPr>
          <p:cNvCxnSpPr>
            <a:cxnSpLocks/>
          </p:cNvCxnSpPr>
          <p:nvPr/>
        </p:nvCxnSpPr>
        <p:spPr>
          <a:xfrm flipH="1">
            <a:off x="3852034" y="1400539"/>
            <a:ext cx="317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7E3399-95D4-D74D-853A-4CBD0D5A9A77}"/>
              </a:ext>
            </a:extLst>
          </p:cNvPr>
          <p:cNvCxnSpPr>
            <a:cxnSpLocks/>
          </p:cNvCxnSpPr>
          <p:nvPr/>
        </p:nvCxnSpPr>
        <p:spPr>
          <a:xfrm flipV="1">
            <a:off x="4154533" y="1408387"/>
            <a:ext cx="1" cy="1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FA4458D7-7980-DF48-9611-D6D3A0DC9441}"/>
              </a:ext>
            </a:extLst>
          </p:cNvPr>
          <p:cNvSpPr/>
          <p:nvPr/>
        </p:nvSpPr>
        <p:spPr>
          <a:xfrm rot="10800000">
            <a:off x="4021749" y="1557941"/>
            <a:ext cx="253534" cy="204052"/>
          </a:xfrm>
          <a:prstGeom prst="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10DBEF-AD33-464B-BC76-1C05CC0706ED}"/>
              </a:ext>
            </a:extLst>
          </p:cNvPr>
          <p:cNvCxnSpPr>
            <a:cxnSpLocks/>
          </p:cNvCxnSpPr>
          <p:nvPr/>
        </p:nvCxnSpPr>
        <p:spPr>
          <a:xfrm flipV="1">
            <a:off x="5339673" y="1398184"/>
            <a:ext cx="9110" cy="459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DC5629-DD21-9444-8F42-38EF04B08CAD}"/>
              </a:ext>
            </a:extLst>
          </p:cNvPr>
          <p:cNvCxnSpPr>
            <a:cxnSpLocks/>
          </p:cNvCxnSpPr>
          <p:nvPr/>
        </p:nvCxnSpPr>
        <p:spPr>
          <a:xfrm flipH="1">
            <a:off x="5356765" y="1398184"/>
            <a:ext cx="317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riangle 44">
            <a:extLst>
              <a:ext uri="{FF2B5EF4-FFF2-40B4-BE49-F238E27FC236}">
                <a16:creationId xmlns:a16="http://schemas.microsoft.com/office/drawing/2014/main" id="{2023AA81-D1DE-BA45-A688-8DB96A3B4BE5}"/>
              </a:ext>
            </a:extLst>
          </p:cNvPr>
          <p:cNvSpPr/>
          <p:nvPr/>
        </p:nvSpPr>
        <p:spPr>
          <a:xfrm rot="5400000">
            <a:off x="5741843" y="1191346"/>
            <a:ext cx="266260" cy="419842"/>
          </a:xfrm>
          <a:prstGeom prst="triangl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1A4F2D-BF3A-8D47-8278-5BFA78970496}"/>
              </a:ext>
            </a:extLst>
          </p:cNvPr>
          <p:cNvSpPr/>
          <p:nvPr/>
        </p:nvSpPr>
        <p:spPr>
          <a:xfrm>
            <a:off x="4765025" y="1867418"/>
            <a:ext cx="112580" cy="210108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ABF91B-0E47-E94A-97AE-2D03134CECA4}"/>
              </a:ext>
            </a:extLst>
          </p:cNvPr>
          <p:cNvSpPr/>
          <p:nvPr/>
        </p:nvSpPr>
        <p:spPr>
          <a:xfrm>
            <a:off x="6929283" y="1863225"/>
            <a:ext cx="112580" cy="210108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F36E86-29BF-5645-B9CF-37D822F5C4D8}"/>
              </a:ext>
            </a:extLst>
          </p:cNvPr>
          <p:cNvSpPr/>
          <p:nvPr/>
        </p:nvSpPr>
        <p:spPr>
          <a:xfrm>
            <a:off x="7919385" y="1871462"/>
            <a:ext cx="112580" cy="210108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99B0FB-BAAC-784C-B12F-BF4CAF1228DE}"/>
              </a:ext>
            </a:extLst>
          </p:cNvPr>
          <p:cNvSpPr/>
          <p:nvPr/>
        </p:nvSpPr>
        <p:spPr>
          <a:xfrm>
            <a:off x="10142014" y="1854581"/>
            <a:ext cx="112580" cy="210108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6C8BBA-1F01-5B46-93E1-1915045E5460}"/>
              </a:ext>
            </a:extLst>
          </p:cNvPr>
          <p:cNvCxnSpPr>
            <a:cxnSpLocks/>
          </p:cNvCxnSpPr>
          <p:nvPr/>
        </p:nvCxnSpPr>
        <p:spPr>
          <a:xfrm flipV="1">
            <a:off x="7288512" y="3890164"/>
            <a:ext cx="0" cy="170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66E2C2-7BDB-2E4E-BC56-3AEFB4E8B590}"/>
              </a:ext>
            </a:extLst>
          </p:cNvPr>
          <p:cNvCxnSpPr>
            <a:cxnSpLocks/>
          </p:cNvCxnSpPr>
          <p:nvPr/>
        </p:nvCxnSpPr>
        <p:spPr>
          <a:xfrm flipH="1" flipV="1">
            <a:off x="7065415" y="4050302"/>
            <a:ext cx="42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69CE6F-7BE8-E34D-91E0-49B6096F2A09}"/>
              </a:ext>
            </a:extLst>
          </p:cNvPr>
          <p:cNvCxnSpPr>
            <a:cxnSpLocks/>
          </p:cNvCxnSpPr>
          <p:nvPr/>
        </p:nvCxnSpPr>
        <p:spPr>
          <a:xfrm flipH="1">
            <a:off x="7140894" y="4121055"/>
            <a:ext cx="2861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9462F2B-91C2-824D-8523-C48A7A703205}"/>
              </a:ext>
            </a:extLst>
          </p:cNvPr>
          <p:cNvCxnSpPr>
            <a:cxnSpLocks/>
          </p:cNvCxnSpPr>
          <p:nvPr/>
        </p:nvCxnSpPr>
        <p:spPr>
          <a:xfrm flipV="1">
            <a:off x="7283956" y="4115657"/>
            <a:ext cx="0" cy="170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25E22A9-5EEE-994C-926C-B689E67CB096}"/>
              </a:ext>
            </a:extLst>
          </p:cNvPr>
          <p:cNvSpPr/>
          <p:nvPr/>
        </p:nvSpPr>
        <p:spPr>
          <a:xfrm>
            <a:off x="2801817" y="1863920"/>
            <a:ext cx="247074" cy="126786"/>
          </a:xfrm>
          <a:prstGeom prst="rect">
            <a:avLst/>
          </a:prstGeom>
          <a:solidFill>
            <a:srgbClr val="221A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1AC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66C809-0203-6C41-941A-BFBF30DA7345}"/>
              </a:ext>
            </a:extLst>
          </p:cNvPr>
          <p:cNvGrpSpPr/>
          <p:nvPr/>
        </p:nvGrpSpPr>
        <p:grpSpPr>
          <a:xfrm>
            <a:off x="4873232" y="1255749"/>
            <a:ext cx="5266994" cy="679300"/>
            <a:chOff x="-972448" y="1436105"/>
            <a:chExt cx="5052706" cy="9311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9BD9DC3-B2C0-7546-94FB-AFC136B800F2}"/>
                </a:ext>
              </a:extLst>
            </p:cNvPr>
            <p:cNvSpPr/>
            <p:nvPr/>
          </p:nvSpPr>
          <p:spPr>
            <a:xfrm>
              <a:off x="2057719" y="2274526"/>
              <a:ext cx="2022539" cy="67951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BCBD90-8772-014D-AF03-BA9E0045F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9395" y="1633405"/>
              <a:ext cx="8739" cy="629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5D93C11-85DB-DA47-934E-EE33BE1554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9395" y="1625403"/>
              <a:ext cx="304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705AA3F-2B01-FA48-B43C-1E1DF983037B}"/>
                </a:ext>
              </a:extLst>
            </p:cNvPr>
            <p:cNvSpPr/>
            <p:nvPr/>
          </p:nvSpPr>
          <p:spPr>
            <a:xfrm rot="5400000">
              <a:off x="3451693" y="1417208"/>
              <a:ext cx="364968" cy="402761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17120CE-E888-624A-8D61-52D6EE1F0723}"/>
                </a:ext>
              </a:extLst>
            </p:cNvPr>
            <p:cNvSpPr/>
            <p:nvPr/>
          </p:nvSpPr>
          <p:spPr>
            <a:xfrm>
              <a:off x="-972448" y="2275913"/>
              <a:ext cx="1968575" cy="91323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21AC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FF6594-BD84-C34A-801F-FE2DDE7FED1F}"/>
              </a:ext>
            </a:extLst>
          </p:cNvPr>
          <p:cNvSpPr txBox="1"/>
          <p:nvPr/>
        </p:nvSpPr>
        <p:spPr>
          <a:xfrm>
            <a:off x="9022519" y="2721688"/>
            <a:ext cx="1306768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Epi p-bulk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1CB737-058D-8146-804B-48F8E452D28B}"/>
              </a:ext>
            </a:extLst>
          </p:cNvPr>
          <p:cNvSpPr/>
          <p:nvPr/>
        </p:nvSpPr>
        <p:spPr>
          <a:xfrm>
            <a:off x="2147688" y="1816933"/>
            <a:ext cx="1570271" cy="52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912E4-ED33-D34C-BAF0-06EC6BADC9F2}"/>
              </a:ext>
            </a:extLst>
          </p:cNvPr>
          <p:cNvSpPr/>
          <p:nvPr/>
        </p:nvSpPr>
        <p:spPr>
          <a:xfrm>
            <a:off x="3926033" y="1820990"/>
            <a:ext cx="1013223" cy="52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0893F0-2863-9D4C-9A44-1472FF4DFAA0}"/>
              </a:ext>
            </a:extLst>
          </p:cNvPr>
          <p:cNvSpPr/>
          <p:nvPr/>
        </p:nvSpPr>
        <p:spPr>
          <a:xfrm>
            <a:off x="7021229" y="1821637"/>
            <a:ext cx="953651" cy="41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385733-21CD-6040-952F-250D66A55C4F}"/>
              </a:ext>
            </a:extLst>
          </p:cNvPr>
          <p:cNvSpPr/>
          <p:nvPr/>
        </p:nvSpPr>
        <p:spPr>
          <a:xfrm>
            <a:off x="10139137" y="1814837"/>
            <a:ext cx="750536" cy="52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CF1136-EFBF-484C-ACCF-9368F21F679F}"/>
              </a:ext>
            </a:extLst>
          </p:cNvPr>
          <p:cNvSpPr txBox="1"/>
          <p:nvPr/>
        </p:nvSpPr>
        <p:spPr>
          <a:xfrm>
            <a:off x="3953818" y="2127212"/>
            <a:ext cx="630297" cy="223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/>
              <a:t>oxide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46751D-3836-4A41-95F7-D0129ACC0F2E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4268967" y="1873517"/>
            <a:ext cx="107132" cy="25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021285D-F85C-2E42-959E-780502BC0E4B}"/>
              </a:ext>
            </a:extLst>
          </p:cNvPr>
          <p:cNvSpPr/>
          <p:nvPr/>
        </p:nvSpPr>
        <p:spPr>
          <a:xfrm>
            <a:off x="4977309" y="2006826"/>
            <a:ext cx="1903813" cy="459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43DB56-0B47-E447-936B-E2A6ABD1F514}"/>
              </a:ext>
            </a:extLst>
          </p:cNvPr>
          <p:cNvSpPr/>
          <p:nvPr/>
        </p:nvSpPr>
        <p:spPr>
          <a:xfrm>
            <a:off x="8088995" y="1995815"/>
            <a:ext cx="1961078" cy="519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E304C5-C3E2-C24B-937C-E2EBDF7D1C5C}"/>
              </a:ext>
            </a:extLst>
          </p:cNvPr>
          <p:cNvSpPr txBox="1"/>
          <p:nvPr/>
        </p:nvSpPr>
        <p:spPr>
          <a:xfrm>
            <a:off x="4761087" y="2068829"/>
            <a:ext cx="1004598" cy="223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/>
              <a:t>Gain layer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A7BBC7-DA37-4348-ADB8-DB5CC6BA5F30}"/>
              </a:ext>
            </a:extLst>
          </p:cNvPr>
          <p:cNvSpPr txBox="1"/>
          <p:nvPr/>
        </p:nvSpPr>
        <p:spPr>
          <a:xfrm>
            <a:off x="4428551" y="2393122"/>
            <a:ext cx="419752" cy="223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/>
              <a:t>JTE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BB13D3-8EB6-304C-9B6D-A35820213696}"/>
              </a:ext>
            </a:extLst>
          </p:cNvPr>
          <p:cNvCxnSpPr>
            <a:cxnSpLocks/>
          </p:cNvCxnSpPr>
          <p:nvPr/>
        </p:nvCxnSpPr>
        <p:spPr>
          <a:xfrm flipV="1">
            <a:off x="4705420" y="2089005"/>
            <a:ext cx="59605" cy="308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6912287-3A4D-F24B-8404-BE68BBF771EE}"/>
              </a:ext>
            </a:extLst>
          </p:cNvPr>
          <p:cNvSpPr/>
          <p:nvPr/>
        </p:nvSpPr>
        <p:spPr>
          <a:xfrm>
            <a:off x="10675585" y="1870078"/>
            <a:ext cx="195516" cy="119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DD753-90CA-4148-BE6B-9B5BD8A7E314}"/>
              </a:ext>
            </a:extLst>
          </p:cNvPr>
          <p:cNvSpPr txBox="1"/>
          <p:nvPr/>
        </p:nvSpPr>
        <p:spPr>
          <a:xfrm>
            <a:off x="6967592" y="932894"/>
            <a:ext cx="1134706" cy="699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/>
              <a:t>No gain</a:t>
            </a:r>
          </a:p>
          <a:p>
            <a:pPr algn="ctr">
              <a:lnSpc>
                <a:spcPct val="130000"/>
              </a:lnSpc>
            </a:pPr>
            <a:r>
              <a:rPr lang="en-US" sz="1200" b="1"/>
              <a:t>50-80 </a:t>
            </a:r>
            <a:r>
              <a:rPr lang="en-US" sz="1200" b="1">
                <a:latin typeface="Symbol" pitchFamily="2" charset="2"/>
              </a:rPr>
              <a:t>m</a:t>
            </a:r>
            <a:r>
              <a:rPr lang="en-US" sz="1200" b="1"/>
              <a:t>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8C76B5-C306-7148-8C0A-BB53A6C96D7A}"/>
              </a:ext>
            </a:extLst>
          </p:cNvPr>
          <p:cNvSpPr txBox="1"/>
          <p:nvPr/>
        </p:nvSpPr>
        <p:spPr>
          <a:xfrm>
            <a:off x="6602281" y="2295946"/>
            <a:ext cx="419752" cy="223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/>
              <a:t>JTE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68F729-EAE2-3845-8B25-F5B985FF2281}"/>
              </a:ext>
            </a:extLst>
          </p:cNvPr>
          <p:cNvCxnSpPr>
            <a:cxnSpLocks/>
          </p:cNvCxnSpPr>
          <p:nvPr/>
        </p:nvCxnSpPr>
        <p:spPr>
          <a:xfrm flipV="1">
            <a:off x="6932099" y="2073161"/>
            <a:ext cx="59605" cy="308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F922A4A-EF11-2F41-873B-3AC7156B0A98}"/>
              </a:ext>
            </a:extLst>
          </p:cNvPr>
          <p:cNvGrpSpPr/>
          <p:nvPr/>
        </p:nvGrpSpPr>
        <p:grpSpPr>
          <a:xfrm>
            <a:off x="8648195" y="4605930"/>
            <a:ext cx="2473905" cy="2116369"/>
            <a:chOff x="7643047" y="2658024"/>
            <a:chExt cx="4646829" cy="410057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D0AEB8E-EBC0-124A-BB22-F6F900087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643047" y="2658024"/>
              <a:ext cx="4548953" cy="4100573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941AD25-1C4F-7647-9348-35C40BE62660}"/>
                </a:ext>
              </a:extLst>
            </p:cNvPr>
            <p:cNvSpPr/>
            <p:nvPr/>
          </p:nvSpPr>
          <p:spPr>
            <a:xfrm>
              <a:off x="10009091" y="5811039"/>
              <a:ext cx="2226016" cy="881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HPK2  </a:t>
              </a:r>
            </a:p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16x16 array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58B99FE-53D1-4A48-AEA3-0C80A13029FA}"/>
                </a:ext>
              </a:extLst>
            </p:cNvPr>
            <p:cNvCxnSpPr>
              <a:cxnSpLocks/>
            </p:cNvCxnSpPr>
            <p:nvPr/>
          </p:nvCxnSpPr>
          <p:spPr>
            <a:xfrm>
              <a:off x="9911443" y="2884146"/>
              <a:ext cx="2139043" cy="186746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77AD644-C9C6-0F4F-BE9C-C972E41224B7}"/>
                </a:ext>
              </a:extLst>
            </p:cNvPr>
            <p:cNvSpPr/>
            <p:nvPr/>
          </p:nvSpPr>
          <p:spPr>
            <a:xfrm rot="2520888">
              <a:off x="10063860" y="3441306"/>
              <a:ext cx="2226016" cy="503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2.1 cm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F2E6DE1-DCEC-0748-97B7-117AADBEF795}"/>
              </a:ext>
            </a:extLst>
          </p:cNvPr>
          <p:cNvSpPr txBox="1"/>
          <p:nvPr/>
        </p:nvSpPr>
        <p:spPr>
          <a:xfrm>
            <a:off x="8829234" y="3349586"/>
            <a:ext cx="1673856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bg1"/>
                </a:solidFill>
              </a:rPr>
              <a:t>Handle wafer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EF66B-3AF7-714C-BBDD-9DA49DB88AFB}"/>
              </a:ext>
            </a:extLst>
          </p:cNvPr>
          <p:cNvSpPr/>
          <p:nvPr/>
        </p:nvSpPr>
        <p:spPr>
          <a:xfrm>
            <a:off x="7974880" y="4092801"/>
            <a:ext cx="3861955" cy="41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Prototype of the final CMS sensor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F7FC05-1196-BA46-9323-2DDA9EBDAEA5}"/>
              </a:ext>
            </a:extLst>
          </p:cNvPr>
          <p:cNvSpPr txBox="1"/>
          <p:nvPr/>
        </p:nvSpPr>
        <p:spPr>
          <a:xfrm>
            <a:off x="464102" y="3918687"/>
            <a:ext cx="5875350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The ATLAS and CMS timing layers will use about 25 m</a:t>
            </a:r>
            <a:r>
              <a:rPr lang="en-US" sz="1600" b="1" baseline="30000" dirty="0"/>
              <a:t>2</a:t>
            </a:r>
            <a:r>
              <a:rPr lang="en-US" sz="1600" b="1" dirty="0"/>
              <a:t> of UFSD sensors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Very well tested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Will be used up to ~ 2 E15 </a:t>
            </a:r>
            <a:r>
              <a:rPr lang="en-US" sz="1600" dirty="0" err="1"/>
              <a:t>n</a:t>
            </a:r>
            <a:r>
              <a:rPr lang="en-US" sz="1600" baseline="-25000" dirty="0" err="1"/>
              <a:t>eq</a:t>
            </a:r>
            <a:r>
              <a:rPr lang="en-US" sz="1600" dirty="0"/>
              <a:t>/cm</a:t>
            </a:r>
            <a:r>
              <a:rPr lang="en-US" sz="1600" baseline="30000" dirty="0"/>
              <a:t>2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Gain ~ up to 40 when new ==&gt; up to 20 </a:t>
            </a:r>
            <a:r>
              <a:rPr lang="en-US" sz="1600" dirty="0" err="1"/>
              <a:t>fC</a:t>
            </a:r>
            <a:r>
              <a:rPr lang="en-US" sz="1600" dirty="0"/>
              <a:t>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Signal duration ~ 1 ns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Low noise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Rate ~ 50-100 MHz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Excellent production uniformity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4" name="Title 3">
            <a:extLst>
              <a:ext uri="{FF2B5EF4-FFF2-40B4-BE49-F238E27FC236}">
                <a16:creationId xmlns:a16="http://schemas.microsoft.com/office/drawing/2014/main" id="{D962BD99-8C7F-4E49-A4EE-FC83CF91D07C}"/>
              </a:ext>
            </a:extLst>
          </p:cNvPr>
          <p:cNvSpPr txBox="1">
            <a:spLocks/>
          </p:cNvSpPr>
          <p:nvPr/>
        </p:nvSpPr>
        <p:spPr>
          <a:xfrm>
            <a:off x="327596" y="-43469"/>
            <a:ext cx="11814175" cy="668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State-of-the-art: sensors for </a:t>
            </a:r>
            <a:r>
              <a:rPr lang="x-none" sz="3200"/>
              <a:t>ATLAS and CMS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406854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38090-945A-9627-307B-89D2B3FB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A7FD6-7F76-60A6-3DE7-0988066401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E6BA37-921A-F191-F5C4-61CEB7B5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Hit position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C213F3-959F-9594-5DBB-B441519D731B}"/>
                  </a:ext>
                </a:extLst>
              </p:cNvPr>
              <p:cNvSpPr txBox="1"/>
              <p:nvPr/>
            </p:nvSpPr>
            <p:spPr>
              <a:xfrm>
                <a:off x="3256004" y="1272745"/>
                <a:ext cx="6682150" cy="582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x-non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x-non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𝒉𝒊𝒕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𝒋𝒊𝒕𝒕𝒆𝒓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𝒔𝒊𝒈𝒏𝒂𝒍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𝒓𝒆𝒄𝒐𝒏𝒔𝒕𝒓𝒖𝒄𝒕𝒊𝒐𝒏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x-none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𝒔𝒆𝒏𝒔𝒐𝒓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C213F3-959F-9594-5DBB-B441519D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04" y="1272745"/>
                <a:ext cx="6682150" cy="582082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EA0784-FFE7-A216-C849-FEEDAADEB078}"/>
                  </a:ext>
                </a:extLst>
              </p:cNvPr>
              <p:cNvSpPr txBox="1"/>
              <p:nvPr/>
            </p:nvSpPr>
            <p:spPr>
              <a:xfrm>
                <a:off x="1280265" y="2039562"/>
                <a:ext cx="10163631" cy="4229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x-none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x-non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𝒊𝒕𝒕𝒆𝒓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x-none" dirty="0"/>
                  <a:t>:  contribution  due to the electronic noise. </a:t>
                </a:r>
                <a:r>
                  <a:rPr lang="x-none" b="1" dirty="0"/>
                  <a:t>This term determines the measurement precision</a:t>
                </a:r>
                <a:r>
                  <a:rPr lang="x-none" dirty="0"/>
                  <a:t>. </a:t>
                </a:r>
                <a:r>
                  <a:rPr lang="en-US" dirty="0"/>
                  <a:t>Se</a:t>
                </a:r>
                <a:r>
                  <a:rPr lang="x-none" dirty="0"/>
                  <a:t>e next slide</a:t>
                </a:r>
              </a:p>
              <a:p>
                <a:pPr>
                  <a:lnSpc>
                    <a:spcPct val="130000"/>
                  </a:lnSpc>
                </a:pPr>
                <a:endParaRPr lang="x-none" dirty="0"/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x-none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x-non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𝒔𝒊𝒈𝒏𝒂𝒍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x-none" dirty="0"/>
                  <a:t> : systematic error in the reconstruction of the signal amplitude. For example, the amplitude, due to the fitting method to determine the maximum of the gaussian, has a 1% systematic error. </a:t>
                </a:r>
              </a:p>
              <a:p>
                <a:pPr>
                  <a:lnSpc>
                    <a:spcPct val="130000"/>
                  </a:lnSpc>
                </a:pPr>
                <a:endParaRPr lang="x-none" dirty="0"/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x-none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x-non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𝒓𝒆𝒄𝒐𝒏𝒔𝒕𝒓𝒖𝒄𝒕𝒊𝒐𝒏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x-none" dirty="0"/>
                  <a:t>: Possible systematic errors in the reconstruction program, the position is always shifted in x or y. </a:t>
                </a:r>
                <a:r>
                  <a:rPr lang="x-none" b="1" dirty="0"/>
                  <a:t>This determines the measurement accuracy. </a:t>
                </a:r>
                <a:endParaRPr lang="x-none" dirty="0"/>
              </a:p>
              <a:p>
                <a:pPr>
                  <a:lnSpc>
                    <a:spcPct val="130000"/>
                  </a:lnSpc>
                </a:pPr>
                <a:endParaRPr lang="x-none" dirty="0"/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x-none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x-non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𝒔𝒆𝒏𝒔𝒐𝒓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x-none" dirty="0"/>
                  <a:t>:  </a:t>
                </a:r>
                <a:r>
                  <a:rPr lang="x-none" b="1" dirty="0"/>
                  <a:t>this term groups all sensor imperfections. </a:t>
                </a:r>
                <a:r>
                  <a:rPr lang="x-none" dirty="0"/>
                  <a:t>For example, uneven n+ resistivity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EA0784-FFE7-A216-C849-FEEDAADE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265" y="2039562"/>
                <a:ext cx="10163631" cy="4229556"/>
              </a:xfrm>
              <a:prstGeom prst="rect">
                <a:avLst/>
              </a:prstGeom>
              <a:blipFill>
                <a:blip r:embed="rId3"/>
                <a:stretch>
                  <a:fillRect l="-499" b="-59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275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18F7A-D027-524F-BE41-020E55F9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ACD5-DBBC-4041-9454-70A8D25A0F7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4DE12-0518-BE4A-BC25-67B06F0260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3168845" y="3297593"/>
            <a:ext cx="6699052" cy="393798"/>
          </a:xfrm>
        </p:spPr>
        <p:txBody>
          <a:bodyPr/>
          <a:lstStyle/>
          <a:p>
            <a:r>
              <a:rPr lang="en-US" sz="1200"/>
              <a:t>N. Cartiglia, INFN, Torino, ULITIMA, 13 March 2023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19D01D-B8B7-6C4C-B8CC-E01CB322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Spatial resolution: the role of jitter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1DE781-FA2C-D949-BDA8-86BC37964FAD}"/>
                  </a:ext>
                </a:extLst>
              </p:cNvPr>
              <p:cNvSpPr txBox="1"/>
              <p:nvPr/>
            </p:nvSpPr>
            <p:spPr>
              <a:xfrm>
                <a:off x="5803235" y="819539"/>
                <a:ext cx="2561357" cy="1022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𝒋𝒊𝒕𝒕𝒆𝒓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𝒆𝒍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𝒏𝒐𝒊𝒔𝒆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𝒅𝑨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x-non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1DE781-FA2C-D949-BDA8-86BC37964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235" y="819539"/>
                <a:ext cx="2561357" cy="10221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50F3E60-E8AE-9940-A8D9-D95053D583D4}"/>
              </a:ext>
            </a:extLst>
          </p:cNvPr>
          <p:cNvSpPr txBox="1"/>
          <p:nvPr/>
        </p:nvSpPr>
        <p:spPr>
          <a:xfrm>
            <a:off x="807040" y="851441"/>
            <a:ext cx="5107990" cy="69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x-none" sz="1600" dirty="0"/>
              <a:t>The main component of the position </a:t>
            </a:r>
            <a:r>
              <a:rPr lang="x-none" sz="1600"/>
              <a:t>resolution is </a:t>
            </a:r>
            <a:r>
              <a:rPr lang="x-none" sz="1600" dirty="0"/>
              <a:t>the position jitter, defined as: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27542C-4610-F94A-AE5E-49830E095E1F}"/>
              </a:ext>
            </a:extLst>
          </p:cNvPr>
          <p:cNvGrpSpPr/>
          <p:nvPr/>
        </p:nvGrpSpPr>
        <p:grpSpPr>
          <a:xfrm>
            <a:off x="807040" y="1526963"/>
            <a:ext cx="9989351" cy="1950275"/>
            <a:chOff x="811729" y="1865917"/>
            <a:chExt cx="9989351" cy="195027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A5CF75F-1A47-2741-A4A6-08EDC68F6381}"/>
                </a:ext>
              </a:extLst>
            </p:cNvPr>
            <p:cNvGrpSpPr/>
            <p:nvPr/>
          </p:nvGrpSpPr>
          <p:grpSpPr>
            <a:xfrm>
              <a:off x="8069862" y="1865917"/>
              <a:ext cx="2731218" cy="1950275"/>
              <a:chOff x="8172009" y="1344202"/>
              <a:chExt cx="3663922" cy="2642522"/>
            </a:xfrm>
          </p:grpSpPr>
          <p:pic>
            <p:nvPicPr>
              <p:cNvPr id="37" name="Picture 36" descr="Diagram&#10;&#10;Description automatically generated">
                <a:extLst>
                  <a:ext uri="{FF2B5EF4-FFF2-40B4-BE49-F238E27FC236}">
                    <a16:creationId xmlns:a16="http://schemas.microsoft.com/office/drawing/2014/main" id="{A227485C-2030-3B47-BBB5-1EEC1446B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72009" y="1766042"/>
                <a:ext cx="2301597" cy="222068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58B3298-47F5-4245-8975-15BC23AD2A54}"/>
                  </a:ext>
                </a:extLst>
              </p:cNvPr>
              <p:cNvSpPr/>
              <p:nvPr/>
            </p:nvSpPr>
            <p:spPr>
              <a:xfrm>
                <a:off x="9126586" y="2442301"/>
                <a:ext cx="1307889" cy="45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1600" dirty="0"/>
                  <a:t>100 mV 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C7808BE-525A-5448-97A3-6D00CA828C42}"/>
                  </a:ext>
                </a:extLst>
              </p:cNvPr>
              <p:cNvSpPr/>
              <p:nvPr/>
            </p:nvSpPr>
            <p:spPr>
              <a:xfrm>
                <a:off x="9693678" y="2927288"/>
                <a:ext cx="1002528" cy="45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1600" dirty="0"/>
                  <a:t>0 mV 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50DA4777-ECB1-D048-BD90-F85585F0B32B}"/>
                  </a:ext>
                </a:extLst>
              </p:cNvPr>
              <p:cNvCxnSpPr/>
              <p:nvPr/>
            </p:nvCxnSpPr>
            <p:spPr>
              <a:xfrm flipH="1">
                <a:off x="9013485" y="1568569"/>
                <a:ext cx="680193" cy="8484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AB9964-A15D-9649-B9BF-6AAFA7CB3D6F}"/>
                  </a:ext>
                </a:extLst>
              </p:cNvPr>
              <p:cNvSpPr/>
              <p:nvPr/>
            </p:nvSpPr>
            <p:spPr>
              <a:xfrm>
                <a:off x="9693678" y="1344202"/>
                <a:ext cx="2142253" cy="45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R</a:t>
                </a:r>
                <a:r>
                  <a:rPr lang="x-none" sz="1600" dirty="0"/>
                  <a:t>ead-out pad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1690FA1-2F31-EB4A-ACE6-FA129E2E5FC3}"/>
                  </a:ext>
                </a:extLst>
              </p:cNvPr>
              <p:cNvSpPr/>
              <p:nvPr/>
            </p:nvSpPr>
            <p:spPr>
              <a:xfrm>
                <a:off x="9028173" y="2535330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EFF8B92-22C3-0742-B52F-06C57A1AF326}"/>
                  </a:ext>
                </a:extLst>
              </p:cNvPr>
              <p:cNvSpPr/>
              <p:nvPr/>
            </p:nvSpPr>
            <p:spPr>
              <a:xfrm>
                <a:off x="9574115" y="3127571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9350B1-8A10-154F-9898-A9B8E9AC02BF}"/>
                </a:ext>
              </a:extLst>
            </p:cNvPr>
            <p:cNvSpPr/>
            <p:nvPr/>
          </p:nvSpPr>
          <p:spPr>
            <a:xfrm>
              <a:off x="811729" y="2084111"/>
              <a:ext cx="6096000" cy="169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x-none" sz="1600" dirty="0"/>
                <a:t>Imagine a system with a single read-out pad where a hit generates:</a:t>
              </a:r>
            </a:p>
            <a:p>
              <a:pPr marL="285750" indent="-285750">
                <a:lnSpc>
                  <a:spcPct val="130000"/>
                </a:lnSpc>
                <a:buFontTx/>
                <a:buChar char="-"/>
              </a:pPr>
              <a:r>
                <a:rPr lang="en-GB" sz="1600" dirty="0"/>
                <a:t>A</a:t>
              </a:r>
              <a:r>
                <a:rPr lang="x-none" sz="1600" dirty="0"/>
                <a:t> signal of 100 mV when shot near a pad</a:t>
              </a:r>
            </a:p>
            <a:p>
              <a:pPr marL="285750" indent="-285750">
                <a:lnSpc>
                  <a:spcPct val="130000"/>
                </a:lnSpc>
                <a:buFontTx/>
                <a:buChar char="-"/>
              </a:pPr>
              <a:r>
                <a:rPr lang="x-none" sz="1600" dirty="0"/>
                <a:t>A signal of 0 mV when shot at the opposite corner</a:t>
              </a:r>
            </a:p>
            <a:p>
              <a:pPr marL="285750" indent="-285750">
                <a:lnSpc>
                  <a:spcPct val="130000"/>
                </a:lnSpc>
                <a:buFontTx/>
                <a:buChar char="-"/>
              </a:pPr>
              <a:r>
                <a:rPr lang="x-none" sz="1600" dirty="0"/>
                <a:t>Noise </a:t>
              </a:r>
              <a:r>
                <a:rPr lang="en-US" sz="1600" dirty="0"/>
                <a:t>~</a:t>
              </a:r>
              <a:r>
                <a:rPr lang="x-none" sz="1600" dirty="0"/>
                <a:t>1 mV (as in our lab)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A872750-AD57-704E-A0B0-4C850E77E8A6}"/>
              </a:ext>
            </a:extLst>
          </p:cNvPr>
          <p:cNvGrpSpPr/>
          <p:nvPr/>
        </p:nvGrpSpPr>
        <p:grpSpPr>
          <a:xfrm>
            <a:off x="553338" y="3409606"/>
            <a:ext cx="11422726" cy="2693128"/>
            <a:chOff x="565479" y="4006651"/>
            <a:chExt cx="11422726" cy="26931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D2870E-214E-B44D-84C2-5DFC0DA897AF}"/>
                </a:ext>
              </a:extLst>
            </p:cNvPr>
            <p:cNvGrpSpPr/>
            <p:nvPr/>
          </p:nvGrpSpPr>
          <p:grpSpPr>
            <a:xfrm>
              <a:off x="6081730" y="4169758"/>
              <a:ext cx="5906475" cy="2530021"/>
              <a:chOff x="1864299" y="1449428"/>
              <a:chExt cx="7973072" cy="347797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72AE340-10F4-9947-851A-8B6F4C363C3E}"/>
                  </a:ext>
                </a:extLst>
              </p:cNvPr>
              <p:cNvGrpSpPr/>
              <p:nvPr/>
            </p:nvGrpSpPr>
            <p:grpSpPr>
              <a:xfrm>
                <a:off x="1864299" y="1449428"/>
                <a:ext cx="7876695" cy="3477974"/>
                <a:chOff x="1864299" y="1449428"/>
                <a:chExt cx="7876695" cy="3477974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43C5B81-0A22-AD48-A6E1-AE990A3A1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61972" y="1545022"/>
                  <a:ext cx="0" cy="2522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C2D34524-B0D7-EC4A-B0EF-592AE50A01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61972" y="4067504"/>
                  <a:ext cx="687902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261CC73-1A15-C14A-B948-DC65333256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972" y="1954925"/>
                  <a:ext cx="1870842" cy="2112579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2E2CAE6-348C-F34B-857B-13DC255575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1971" y="1954924"/>
                  <a:ext cx="5604646" cy="21125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B624E74-71C2-F54A-8780-F722BA50D65C}"/>
                    </a:ext>
                  </a:extLst>
                </p:cNvPr>
                <p:cNvSpPr txBox="1"/>
                <p:nvPr/>
              </p:nvSpPr>
              <p:spPr>
                <a:xfrm>
                  <a:off x="4050900" y="4067503"/>
                  <a:ext cx="4633283" cy="469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/>
                    <a:t>500                      1000                     1500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D8F7D4F-FFA3-9741-9F26-80C4A1FE802C}"/>
                    </a:ext>
                  </a:extLst>
                </p:cNvPr>
                <p:cNvSpPr txBox="1"/>
                <p:nvPr/>
              </p:nvSpPr>
              <p:spPr>
                <a:xfrm>
                  <a:off x="7609651" y="4458031"/>
                  <a:ext cx="1854871" cy="4693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/>
                    <a:t>distance [</a:t>
                  </a:r>
                  <a:r>
                    <a:rPr lang="en-US" sz="1400" b="1" dirty="0">
                      <a:latin typeface="Symbol" pitchFamily="2" charset="2"/>
                    </a:rPr>
                    <a:t>m</a:t>
                  </a:r>
                  <a:r>
                    <a:rPr lang="en-US" sz="1400" b="1" dirty="0"/>
                    <a:t>m]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F53903-BDFD-F943-818D-F6198EB98073}"/>
                    </a:ext>
                  </a:extLst>
                </p:cNvPr>
                <p:cNvSpPr txBox="1"/>
                <p:nvPr/>
              </p:nvSpPr>
              <p:spPr>
                <a:xfrm rot="16200000">
                  <a:off x="1032473" y="2281254"/>
                  <a:ext cx="2124730" cy="461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/>
                    <a:t>Amplitude [mV]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2B4CFA-B6AA-4B43-916C-14D032B9696A}"/>
                    </a:ext>
                  </a:extLst>
                </p:cNvPr>
                <p:cNvSpPr txBox="1"/>
                <p:nvPr/>
              </p:nvSpPr>
              <p:spPr>
                <a:xfrm rot="1302619">
                  <a:off x="4542574" y="3070362"/>
                  <a:ext cx="2456428" cy="4693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inter-pad: 1300 </a:t>
                  </a:r>
                  <a:r>
                    <a:rPr lang="en-US" sz="1400" b="1" dirty="0">
                      <a:solidFill>
                        <a:srgbClr val="FF0000"/>
                      </a:solidFill>
                      <a:latin typeface="Symbol" pitchFamily="2" charset="2"/>
                    </a:rPr>
                    <a:t>m</a:t>
                  </a:r>
                  <a:r>
                    <a:rPr lang="en-US" sz="1400" b="1" dirty="0">
                      <a:solidFill>
                        <a:srgbClr val="FF0000"/>
                      </a:solidFill>
                    </a:rPr>
                    <a:t>m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5C4C4C9-8819-BD4B-9BFD-5CE2E4A3F150}"/>
                    </a:ext>
                  </a:extLst>
                </p:cNvPr>
                <p:cNvSpPr txBox="1"/>
                <p:nvPr/>
              </p:nvSpPr>
              <p:spPr>
                <a:xfrm rot="2940000">
                  <a:off x="2897063" y="3024184"/>
                  <a:ext cx="1853684" cy="4609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>
                      <a:solidFill>
                        <a:srgbClr val="7030A0"/>
                      </a:solidFill>
                    </a:rPr>
                    <a:t>pitch: 450 </a:t>
                  </a:r>
                  <a:r>
                    <a:rPr lang="en-US" sz="1400" b="1" dirty="0">
                      <a:solidFill>
                        <a:srgbClr val="7030A0"/>
                      </a:solidFill>
                      <a:latin typeface="Symbol" pitchFamily="2" charset="2"/>
                    </a:rPr>
                    <a:t>m</a:t>
                  </a:r>
                  <a:r>
                    <a:rPr lang="en-US" sz="1400" b="1" dirty="0">
                      <a:solidFill>
                        <a:srgbClr val="7030A0"/>
                      </a:solidFill>
                    </a:rPr>
                    <a:t>m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BE1D277-9F5A-3744-8D90-9EA884EC5212}"/>
                    </a:ext>
                  </a:extLst>
                </p:cNvPr>
                <p:cNvSpPr txBox="1"/>
                <p:nvPr/>
              </p:nvSpPr>
              <p:spPr>
                <a:xfrm>
                  <a:off x="2287775" y="1666365"/>
                  <a:ext cx="658251" cy="469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/>
                    <a:t>100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E5957D9-21D2-9449-A66B-A020EFE0D8AA}"/>
                    </a:ext>
                  </a:extLst>
                </p:cNvPr>
                <p:cNvSpPr txBox="1"/>
                <p:nvPr/>
              </p:nvSpPr>
              <p:spPr>
                <a:xfrm>
                  <a:off x="2287773" y="2711107"/>
                  <a:ext cx="521926" cy="469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/>
                    <a:t>50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611B86C-63EF-334C-9E54-19D1672362D7}"/>
                    </a:ext>
                  </a:extLst>
                </p:cNvPr>
                <p:cNvSpPr txBox="1"/>
                <p:nvPr/>
              </p:nvSpPr>
              <p:spPr>
                <a:xfrm>
                  <a:off x="2430029" y="3755849"/>
                  <a:ext cx="385603" cy="469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/>
                    <a:t>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E3AB290-B7D4-CB41-A3B1-34B3916F44A5}"/>
                    </a:ext>
                  </a:extLst>
                </p:cNvPr>
                <p:cNvSpPr txBox="1"/>
                <p:nvPr/>
              </p:nvSpPr>
              <p:spPr>
                <a:xfrm>
                  <a:off x="2772619" y="4045289"/>
                  <a:ext cx="385603" cy="469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400" b="1" dirty="0"/>
                    <a:t>0</a:t>
                  </a: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53AFACE-B6CC-564C-BB56-C667987F61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888" y="1884054"/>
                  <a:ext cx="805123" cy="32841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E8782BA3-EF6D-F646-8539-80899D70BF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7745" y="1922302"/>
                  <a:ext cx="0" cy="38730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063650D-D0DA-8C42-992F-1D1A6A3C84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78888" y="2309611"/>
                  <a:ext cx="774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A3B747E-4D49-2F41-AA91-0FACFDF51DF2}"/>
                    </a:ext>
                  </a:extLst>
                </p:cNvPr>
                <p:cNvSpPr/>
                <p:nvPr/>
              </p:nvSpPr>
              <p:spPr>
                <a:xfrm rot="1198122">
                  <a:off x="5856406" y="3054078"/>
                  <a:ext cx="445077" cy="235313"/>
                </a:xfrm>
                <a:prstGeom prst="ellipse">
                  <a:avLst/>
                </a:prstGeom>
                <a:no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2FA695E-678D-A843-97C6-B84E706150D4}"/>
                    </a:ext>
                  </a:extLst>
                </p:cNvPr>
                <p:cNvCxnSpPr>
                  <a:cxnSpLocks/>
                  <a:stCxn id="21" idx="0"/>
                  <a:endCxn id="34" idx="1"/>
                </p:cNvCxnSpPr>
                <p:nvPr/>
              </p:nvCxnSpPr>
              <p:spPr>
                <a:xfrm flipV="1">
                  <a:off x="5856037" y="2091086"/>
                  <a:ext cx="92127" cy="9959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3B245AF-AB9E-B94C-A301-18F2ED7039BC}"/>
                    </a:ext>
                  </a:extLst>
                </p:cNvPr>
                <p:cNvCxnSpPr>
                  <a:cxnSpLocks/>
                  <a:endCxn id="33" idx="5"/>
                </p:cNvCxnSpPr>
                <p:nvPr/>
              </p:nvCxnSpPr>
              <p:spPr>
                <a:xfrm flipV="1">
                  <a:off x="6348358" y="3017092"/>
                  <a:ext cx="1032188" cy="3931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A3240C7-C701-7A45-8C8A-91346F9A734F}"/>
                    </a:ext>
                  </a:extLst>
                </p:cNvPr>
                <p:cNvSpPr/>
                <p:nvPr/>
              </p:nvSpPr>
              <p:spPr>
                <a:xfrm rot="1198122">
                  <a:off x="5883945" y="1508187"/>
                  <a:ext cx="2018674" cy="1520090"/>
                </a:xfrm>
                <a:prstGeom prst="ellipse">
                  <a:avLst/>
                </a:prstGeom>
                <a:no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FF9AFE61-86D5-5D4B-89F7-23CE79AD8E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48164" y="1898577"/>
                      <a:ext cx="925358" cy="38501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3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𝒆𝒍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𝒏𝒐𝒊𝒔𝒆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FF9AFE61-86D5-5D4B-89F7-23CE79AD8E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48164" y="1898577"/>
                      <a:ext cx="925358" cy="38501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704" r="-1852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7501082C-785A-FA43-998B-DFF45550FF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17577" y="2228645"/>
                      <a:ext cx="871261" cy="421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3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𝒋𝒊𝒕𝒕𝒆𝒓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7501082C-785A-FA43-998B-DFF45550FF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17577" y="2228645"/>
                      <a:ext cx="871261" cy="42142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922" b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6EA81C7-F57C-8E44-A804-46ACCBE0D7C2}"/>
                      </a:ext>
                    </a:extLst>
                  </p:cNvPr>
                  <p:cNvSpPr txBox="1"/>
                  <p:nvPr/>
                </p:nvSpPr>
                <p:spPr>
                  <a:xfrm rot="2795247">
                    <a:off x="3326423" y="2871601"/>
                    <a:ext cx="1505073" cy="3372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sz="1400" b="1" dirty="0">
                        <a:solidFill>
                          <a:srgbClr val="7030A0"/>
                        </a:solidFill>
                      </a:rPr>
                      <a:t>0.15 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𝒎𝑽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 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a14:m>
                    <a:endParaRPr lang="en-US" sz="14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6EA81C7-F57C-8E44-A804-46ACCBE0D7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95247">
                    <a:off x="3326423" y="2871601"/>
                    <a:ext cx="1505073" cy="3372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000" t="-1039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4CD42EB-4435-2045-8C63-EE4A89F7B5C8}"/>
                      </a:ext>
                    </a:extLst>
                  </p:cNvPr>
                  <p:cNvSpPr txBox="1"/>
                  <p:nvPr/>
                </p:nvSpPr>
                <p:spPr>
                  <a:xfrm rot="1264634">
                    <a:off x="3607481" y="2118197"/>
                    <a:ext cx="1464942" cy="3434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0.05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𝒎𝑽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 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a14:m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4CD42EB-4435-2045-8C63-EE4A89F7B5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264634">
                    <a:off x="3607481" y="2118197"/>
                    <a:ext cx="1464942" cy="3434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500" t="-9804" r="-2273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04CBE72-92E9-D145-BB0D-074CB98D0DE0}"/>
                      </a:ext>
                    </a:extLst>
                  </p:cNvPr>
                  <p:cNvSpPr txBox="1"/>
                  <p:nvPr/>
                </p:nvSpPr>
                <p:spPr>
                  <a:xfrm>
                    <a:off x="7416518" y="2797454"/>
                    <a:ext cx="2420853" cy="8350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𝒋𝒊𝒕𝒕𝒆𝒓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𝒆𝒍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𝒏𝒐𝒊𝒔𝒆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𝒅𝑽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oMath>
                      </m:oMathPara>
                    </a14:m>
                    <a:endParaRPr lang="en-US" sz="16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04CBE72-92E9-D145-BB0D-074CB98D0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6518" y="2797454"/>
                    <a:ext cx="2420853" cy="83508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497" t="-10204" r="-2797" b="-106122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60E979-1E36-B648-929E-003402129E56}"/>
                </a:ext>
              </a:extLst>
            </p:cNvPr>
            <p:cNvSpPr/>
            <p:nvPr/>
          </p:nvSpPr>
          <p:spPr>
            <a:xfrm>
              <a:off x="565479" y="4006651"/>
              <a:ext cx="4937570" cy="10177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x-none" sz="1600" dirty="0"/>
                <a:t>In this simplified system, the signal decreases by: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x-none" sz="1600" dirty="0"/>
                <a:t>Pitch 1300 </a:t>
              </a:r>
              <a:r>
                <a:rPr lang="x-none" sz="1600" dirty="0">
                  <a:latin typeface="Symbol" pitchFamily="2" charset="2"/>
                </a:rPr>
                <a:t>m</a:t>
              </a:r>
              <a:r>
                <a:rPr lang="x-none" sz="1600" dirty="0"/>
                <a:t>m: 0.05 mV/</a:t>
              </a:r>
              <a:r>
                <a:rPr lang="x-none" sz="1600" dirty="0">
                  <a:latin typeface="Symbol" pitchFamily="2" charset="2"/>
                </a:rPr>
                <a:t>m</a:t>
              </a:r>
              <a:r>
                <a:rPr lang="x-none" sz="1600" dirty="0"/>
                <a:t>m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x-none" sz="1600" dirty="0"/>
                <a:t>Pitch   450 </a:t>
              </a:r>
              <a:r>
                <a:rPr lang="x-none" sz="1600" dirty="0">
                  <a:latin typeface="Symbol" pitchFamily="2" charset="2"/>
                </a:rPr>
                <a:t>m</a:t>
              </a:r>
              <a:r>
                <a:rPr lang="x-none" sz="1600" dirty="0"/>
                <a:t>m: 0.15 mV/</a:t>
              </a:r>
              <a:r>
                <a:rPr lang="x-none" sz="1600" dirty="0">
                  <a:latin typeface="Symbol" pitchFamily="2" charset="2"/>
                </a:rPr>
                <a:t>m</a:t>
              </a:r>
              <a:r>
                <a:rPr lang="x-none" sz="1600" dirty="0"/>
                <a:t>m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F12186C-928C-D44E-81BC-A3C6504D6940}"/>
              </a:ext>
            </a:extLst>
          </p:cNvPr>
          <p:cNvSpPr/>
          <p:nvPr/>
        </p:nvSpPr>
        <p:spPr>
          <a:xfrm>
            <a:off x="564556" y="4549766"/>
            <a:ext cx="4761240" cy="1017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x-none" sz="1600" b="1" dirty="0"/>
              <a:t>So, the jitter is: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1600" b="1" dirty="0"/>
              <a:t>Pitch 1300 </a:t>
            </a:r>
            <a:r>
              <a:rPr lang="x-none" sz="1600" b="1" dirty="0">
                <a:latin typeface="Symbol" pitchFamily="2" charset="2"/>
              </a:rPr>
              <a:t>m</a:t>
            </a:r>
            <a:r>
              <a:rPr lang="x-none" sz="1600" b="1" dirty="0"/>
              <a:t>m: 1 mV/(0.05 mV/</a:t>
            </a:r>
            <a:r>
              <a:rPr lang="x-none" sz="1600" b="1" dirty="0">
                <a:latin typeface="Symbol" pitchFamily="2" charset="2"/>
              </a:rPr>
              <a:t>m</a:t>
            </a:r>
            <a:r>
              <a:rPr lang="x-none" sz="1600" b="1" dirty="0"/>
              <a:t>m) = </a:t>
            </a:r>
            <a:r>
              <a:rPr lang="x-none" sz="1600" b="1" dirty="0">
                <a:solidFill>
                  <a:srgbClr val="FF0000"/>
                </a:solidFill>
              </a:rPr>
              <a:t>20 </a:t>
            </a:r>
            <a:r>
              <a:rPr lang="x-none" sz="1600" b="1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x-none" sz="1600" b="1" dirty="0">
                <a:solidFill>
                  <a:srgbClr val="FF0000"/>
                </a:solidFill>
              </a:rPr>
              <a:t>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1600" b="1" dirty="0"/>
              <a:t>Pitch 450 </a:t>
            </a:r>
            <a:r>
              <a:rPr lang="x-none" sz="1600" b="1" dirty="0">
                <a:latin typeface="Symbol" pitchFamily="2" charset="2"/>
              </a:rPr>
              <a:t>m</a:t>
            </a:r>
            <a:r>
              <a:rPr lang="x-none" sz="1600" b="1" dirty="0"/>
              <a:t>m:  2 mV/(0.15 mV/</a:t>
            </a:r>
            <a:r>
              <a:rPr lang="x-none" sz="1600" b="1" dirty="0">
                <a:latin typeface="Symbol" pitchFamily="2" charset="2"/>
              </a:rPr>
              <a:t>m</a:t>
            </a:r>
            <a:r>
              <a:rPr lang="x-none" sz="1600" b="1" dirty="0"/>
              <a:t>m)  = </a:t>
            </a:r>
            <a:r>
              <a:rPr lang="x-none" sz="1600" b="1" dirty="0">
                <a:solidFill>
                  <a:srgbClr val="FF0000"/>
                </a:solidFill>
              </a:rPr>
              <a:t>7 </a:t>
            </a:r>
            <a:r>
              <a:rPr lang="x-none" sz="1600" b="1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x-none" sz="1600" b="1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282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44B74-A104-BF4D-8438-FFB1B7095C6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Irradiation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0418" y="717962"/>
            <a:ext cx="8530000" cy="18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rgbClr val="000000"/>
                </a:solidFill>
              </a:rPr>
              <a:t>Irradiation causes 3 main effects: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Decrease of  charge collection efficiency due to trapping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sym typeface="Wingdings"/>
              </a:rPr>
              <a:t>Doping creation/removal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Increased leakage current, shot noise</a:t>
            </a:r>
            <a:endParaRPr lang="en-US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130000"/>
              </a:lnSpc>
            </a:pPr>
            <a:endParaRPr lang="en-US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757F4-FF29-3D48-83E4-B9013303217C}"/>
              </a:ext>
            </a:extLst>
          </p:cNvPr>
          <p:cNvSpPr txBox="1"/>
          <p:nvPr/>
        </p:nvSpPr>
        <p:spPr>
          <a:xfrm>
            <a:off x="869643" y="2301996"/>
            <a:ext cx="10477548" cy="101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The main effect in LGAD is “acceptor removal”, i.e., the reduction of the gain implant doping</a:t>
            </a:r>
          </a:p>
          <a:p>
            <a:pPr>
              <a:lnSpc>
                <a:spcPct val="130000"/>
              </a:lnSpc>
            </a:pPr>
            <a:endParaRPr lang="en-US" b="1" baseline="30000"/>
          </a:p>
          <a:p>
            <a:pPr>
              <a:lnSpc>
                <a:spcPct val="130000"/>
              </a:lnSpc>
            </a:pPr>
            <a:r>
              <a:rPr lang="en-US" b="1"/>
              <a:t>The electric field due to the gain implant decreases </a:t>
            </a:r>
            <a:r>
              <a:rPr lang="en-US">
                <a:sym typeface="Wingdings" pitchFamily="2" charset="2"/>
              </a:rPr>
              <a:t> Compensated with higher bias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692B0-36F0-3747-BB21-4339013A1605}"/>
              </a:ext>
            </a:extLst>
          </p:cNvPr>
          <p:cNvSpPr txBox="1"/>
          <p:nvPr/>
        </p:nvSpPr>
        <p:spPr>
          <a:xfrm>
            <a:off x="869643" y="3694796"/>
            <a:ext cx="6365388" cy="269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/>
              <a:t>Main technique to decrease acceptor removal: </a:t>
            </a:r>
            <a:r>
              <a:rPr lang="en-US"/>
              <a:t>carbon implantation in the gain layer</a:t>
            </a:r>
          </a:p>
          <a:p>
            <a:pPr algn="ctr">
              <a:lnSpc>
                <a:spcPct val="130000"/>
              </a:lnSpc>
            </a:pPr>
            <a:endParaRPr lang="en-US" baseline="30000"/>
          </a:p>
          <a:p>
            <a:pPr algn="ctr">
              <a:lnSpc>
                <a:spcPct val="130000"/>
              </a:lnSpc>
            </a:pPr>
            <a:endParaRPr lang="en-US" baseline="30000"/>
          </a:p>
          <a:p>
            <a:pPr>
              <a:lnSpc>
                <a:spcPct val="130000"/>
              </a:lnSpc>
            </a:pPr>
            <a:r>
              <a:rPr lang="en-US"/>
              <a:t>Carbon spoils the properties of silicon sensors.</a:t>
            </a:r>
          </a:p>
          <a:p>
            <a:pPr>
              <a:lnSpc>
                <a:spcPct val="130000"/>
              </a:lnSpc>
            </a:pPr>
            <a:r>
              <a:rPr lang="en-US"/>
              <a:t>However, </a:t>
            </a:r>
            <a:r>
              <a:rPr lang="en-US" b="1"/>
              <a:t>in the right amount and only on the gain implant, it increases the sensor rad. resistance by a factor of 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8A1F83-1BDC-B544-BB16-2EA6A4DEEF99}"/>
              </a:ext>
            </a:extLst>
          </p:cNvPr>
          <p:cNvGrpSpPr/>
          <p:nvPr/>
        </p:nvGrpSpPr>
        <p:grpSpPr>
          <a:xfrm>
            <a:off x="8439055" y="4920447"/>
            <a:ext cx="2272083" cy="1621111"/>
            <a:chOff x="7457679" y="4041934"/>
            <a:chExt cx="2108760" cy="24996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DC4652-FBDC-A34E-9252-C9FAE69A45A1}"/>
                </a:ext>
              </a:extLst>
            </p:cNvPr>
            <p:cNvSpPr/>
            <p:nvPr/>
          </p:nvSpPr>
          <p:spPr>
            <a:xfrm>
              <a:off x="7457679" y="4041934"/>
              <a:ext cx="2108760" cy="24996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B8D8CB-F079-414F-B2EE-BC168E5BF02E}"/>
                </a:ext>
              </a:extLst>
            </p:cNvPr>
            <p:cNvSpPr/>
            <p:nvPr/>
          </p:nvSpPr>
          <p:spPr>
            <a:xfrm>
              <a:off x="7457679" y="6402712"/>
              <a:ext cx="2108760" cy="1388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9CE2A3-DDD6-1640-A9BC-D30D4085E2B5}"/>
                </a:ext>
              </a:extLst>
            </p:cNvPr>
            <p:cNvSpPr/>
            <p:nvPr/>
          </p:nvSpPr>
          <p:spPr>
            <a:xfrm>
              <a:off x="7738278" y="4043195"/>
              <a:ext cx="1528591" cy="116646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60F7F-7919-364C-B283-175F166F4F9C}"/>
                </a:ext>
              </a:extLst>
            </p:cNvPr>
            <p:cNvSpPr/>
            <p:nvPr/>
          </p:nvSpPr>
          <p:spPr>
            <a:xfrm rot="5400000">
              <a:off x="7420166" y="4254541"/>
              <a:ext cx="538816" cy="13925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A9AE5C-141A-3E4F-94A9-F32C8F03451E}"/>
                </a:ext>
              </a:extLst>
            </p:cNvPr>
            <p:cNvSpPr/>
            <p:nvPr/>
          </p:nvSpPr>
          <p:spPr>
            <a:xfrm rot="5400000">
              <a:off x="9056172" y="4254540"/>
              <a:ext cx="538814" cy="139255"/>
            </a:xfrm>
            <a:prstGeom prst="rect">
              <a:avLst/>
            </a:prstGeom>
            <a:solidFill>
              <a:srgbClr val="221A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1A851-D8DA-2D45-9D42-5485C5F44863}"/>
                </a:ext>
              </a:extLst>
            </p:cNvPr>
            <p:cNvSpPr/>
            <p:nvPr/>
          </p:nvSpPr>
          <p:spPr>
            <a:xfrm flipV="1">
              <a:off x="7845926" y="4328613"/>
              <a:ext cx="1332265" cy="1708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2A04D8-2FF3-4C4B-974E-DF03D322F06B}"/>
              </a:ext>
            </a:extLst>
          </p:cNvPr>
          <p:cNvCxnSpPr>
            <a:cxnSpLocks/>
          </p:cNvCxnSpPr>
          <p:nvPr/>
        </p:nvCxnSpPr>
        <p:spPr>
          <a:xfrm>
            <a:off x="8933976" y="4471296"/>
            <a:ext cx="0" cy="365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C1DB10-1D3C-1E4C-AFF8-874095B783AA}"/>
              </a:ext>
            </a:extLst>
          </p:cNvPr>
          <p:cNvCxnSpPr>
            <a:cxnSpLocks/>
          </p:cNvCxnSpPr>
          <p:nvPr/>
        </p:nvCxnSpPr>
        <p:spPr>
          <a:xfrm>
            <a:off x="918774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BCD244-5FF7-4B4A-81D4-949D746F67AF}"/>
              </a:ext>
            </a:extLst>
          </p:cNvPr>
          <p:cNvCxnSpPr>
            <a:cxnSpLocks/>
          </p:cNvCxnSpPr>
          <p:nvPr/>
        </p:nvCxnSpPr>
        <p:spPr>
          <a:xfrm>
            <a:off x="9419124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79DEFF-E9B8-8D47-8839-6CB152C39DAE}"/>
              </a:ext>
            </a:extLst>
          </p:cNvPr>
          <p:cNvCxnSpPr>
            <a:cxnSpLocks/>
          </p:cNvCxnSpPr>
          <p:nvPr/>
        </p:nvCxnSpPr>
        <p:spPr>
          <a:xfrm>
            <a:off x="969528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10C8EA-914A-2944-AE7A-DE8F30CF068C}"/>
              </a:ext>
            </a:extLst>
          </p:cNvPr>
          <p:cNvCxnSpPr>
            <a:cxnSpLocks/>
          </p:cNvCxnSpPr>
          <p:nvPr/>
        </p:nvCxnSpPr>
        <p:spPr>
          <a:xfrm>
            <a:off x="9859488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B9F92F-8B8A-C644-9F1E-541C149EBA1C}"/>
              </a:ext>
            </a:extLst>
          </p:cNvPr>
          <p:cNvCxnSpPr>
            <a:cxnSpLocks/>
          </p:cNvCxnSpPr>
          <p:nvPr/>
        </p:nvCxnSpPr>
        <p:spPr>
          <a:xfrm>
            <a:off x="10023691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C3EE27-A8CA-F442-B6C9-B77CE0EBBB85}"/>
              </a:ext>
            </a:extLst>
          </p:cNvPr>
          <p:cNvCxnSpPr>
            <a:cxnSpLocks/>
          </p:cNvCxnSpPr>
          <p:nvPr/>
        </p:nvCxnSpPr>
        <p:spPr>
          <a:xfrm>
            <a:off x="10187895" y="4535007"/>
            <a:ext cx="0" cy="30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786C7CE-16D5-2E47-A6DC-43B0C1B3E4CE}"/>
              </a:ext>
            </a:extLst>
          </p:cNvPr>
          <p:cNvSpPr/>
          <p:nvPr/>
        </p:nvSpPr>
        <p:spPr>
          <a:xfrm>
            <a:off x="8745764" y="5041896"/>
            <a:ext cx="1642035" cy="281294"/>
          </a:xfrm>
          <a:prstGeom prst="ellipse">
            <a:avLst/>
          </a:prstGeom>
          <a:solidFill>
            <a:schemeClr val="bg2">
              <a:alpha val="31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F70311-57D6-3245-B5FF-9EBA6532E464}"/>
              </a:ext>
            </a:extLst>
          </p:cNvPr>
          <p:cNvSpPr/>
          <p:nvPr/>
        </p:nvSpPr>
        <p:spPr>
          <a:xfrm>
            <a:off x="8057952" y="3982547"/>
            <a:ext cx="272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carbon implantation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254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0A4A323-AAF4-4649-8885-AB50DC567404}"/>
              </a:ext>
            </a:extLst>
          </p:cNvPr>
          <p:cNvGrpSpPr/>
          <p:nvPr/>
        </p:nvGrpSpPr>
        <p:grpSpPr>
          <a:xfrm>
            <a:off x="618484" y="736607"/>
            <a:ext cx="11640422" cy="6121393"/>
            <a:chOff x="1000396" y="714305"/>
            <a:chExt cx="11640422" cy="6121393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01773DB1-4C1D-A844-A7D2-088AD270E822}"/>
                </a:ext>
              </a:extLst>
            </p:cNvPr>
            <p:cNvSpPr/>
            <p:nvPr/>
          </p:nvSpPr>
          <p:spPr>
            <a:xfrm>
              <a:off x="1144473" y="714305"/>
              <a:ext cx="4260331" cy="309196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BDD7278D-4895-4D42-AA7D-C42F04072E6E}"/>
                </a:ext>
              </a:extLst>
            </p:cNvPr>
            <p:cNvSpPr/>
            <p:nvPr/>
          </p:nvSpPr>
          <p:spPr>
            <a:xfrm>
              <a:off x="7050256" y="772965"/>
              <a:ext cx="4223260" cy="309196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133E100-1018-A74B-8C76-E8BB549A397A}"/>
                </a:ext>
              </a:extLst>
            </p:cNvPr>
            <p:cNvSpPr/>
            <p:nvPr/>
          </p:nvSpPr>
          <p:spPr>
            <a:xfrm rot="16200000">
              <a:off x="9163321" y="3605464"/>
              <a:ext cx="91466" cy="19445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31E656-0A6A-D84E-85B7-6044C7D998A2}"/>
                </a:ext>
              </a:extLst>
            </p:cNvPr>
            <p:cNvSpPr txBox="1"/>
            <p:nvPr/>
          </p:nvSpPr>
          <p:spPr>
            <a:xfrm>
              <a:off x="2627871" y="6422956"/>
              <a:ext cx="1917513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/>
                <a:t>RSD (AC-LGAD)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EB70F16-7780-D543-9A9E-868A588C103E}"/>
                </a:ext>
              </a:extLst>
            </p:cNvPr>
            <p:cNvSpPr txBox="1"/>
            <p:nvPr/>
          </p:nvSpPr>
          <p:spPr>
            <a:xfrm>
              <a:off x="8284882" y="6422956"/>
              <a:ext cx="1039067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/>
                <a:t>DC-RSD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EBAD5D1-B5F3-F04B-ADAB-C72D9CFECF2B}"/>
                </a:ext>
              </a:extLst>
            </p:cNvPr>
            <p:cNvGrpSpPr/>
            <p:nvPr/>
          </p:nvGrpSpPr>
          <p:grpSpPr>
            <a:xfrm>
              <a:off x="1000396" y="3926548"/>
              <a:ext cx="5725246" cy="2301107"/>
              <a:chOff x="954131" y="3349301"/>
              <a:chExt cx="5725246" cy="230110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C8AD664-4BFF-E442-8746-123ECB5274C7}"/>
                  </a:ext>
                </a:extLst>
              </p:cNvPr>
              <p:cNvGrpSpPr/>
              <p:nvPr/>
            </p:nvGrpSpPr>
            <p:grpSpPr>
              <a:xfrm>
                <a:off x="1047569" y="3861718"/>
                <a:ext cx="4359600" cy="1733118"/>
                <a:chOff x="1147582" y="1176266"/>
                <a:chExt cx="5746330" cy="1723134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2B1D406-FF69-4F41-BB35-25F5EC436EA2}"/>
                    </a:ext>
                  </a:extLst>
                </p:cNvPr>
                <p:cNvSpPr/>
                <p:nvPr/>
              </p:nvSpPr>
              <p:spPr>
                <a:xfrm>
                  <a:off x="6474217" y="1454775"/>
                  <a:ext cx="383244" cy="41048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12028EC-062C-7D4D-8008-95DA6EA5EFFC}"/>
                    </a:ext>
                  </a:extLst>
                </p:cNvPr>
                <p:cNvSpPr/>
                <p:nvPr/>
              </p:nvSpPr>
              <p:spPr>
                <a:xfrm>
                  <a:off x="1210122" y="1458063"/>
                  <a:ext cx="383244" cy="41048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19723B8-D4AE-E148-B8AE-96AB89C31A04}"/>
                    </a:ext>
                  </a:extLst>
                </p:cNvPr>
                <p:cNvSpPr/>
                <p:nvPr/>
              </p:nvSpPr>
              <p:spPr>
                <a:xfrm>
                  <a:off x="1240831" y="1443597"/>
                  <a:ext cx="5502861" cy="169850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69944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6E579B4-3B0D-AD43-902A-452E25525D40}"/>
                    </a:ext>
                  </a:extLst>
                </p:cNvPr>
                <p:cNvSpPr/>
                <p:nvPr/>
              </p:nvSpPr>
              <p:spPr>
                <a:xfrm>
                  <a:off x="1159646" y="1430294"/>
                  <a:ext cx="5734266" cy="1462455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8C9E7CD-855C-5148-B79A-B34941C03C23}"/>
                    </a:ext>
                  </a:extLst>
                </p:cNvPr>
                <p:cNvSpPr/>
                <p:nvPr/>
              </p:nvSpPr>
              <p:spPr>
                <a:xfrm>
                  <a:off x="1642318" y="1662724"/>
                  <a:ext cx="4727308" cy="9971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ABC0116-9C97-1D42-B94C-971F9BC9E4CE}"/>
                    </a:ext>
                  </a:extLst>
                </p:cNvPr>
                <p:cNvSpPr/>
                <p:nvPr/>
              </p:nvSpPr>
              <p:spPr>
                <a:xfrm>
                  <a:off x="1159646" y="1289189"/>
                  <a:ext cx="5724549" cy="14110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A45E82F-4212-EE41-A2D7-CB51555F043A}"/>
                    </a:ext>
                  </a:extLst>
                </p:cNvPr>
                <p:cNvSpPr/>
                <p:nvPr/>
              </p:nvSpPr>
              <p:spPr>
                <a:xfrm>
                  <a:off x="2133154" y="1180381"/>
                  <a:ext cx="707156" cy="11099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C377433-0189-284E-95A3-6B441B6FC126}"/>
                    </a:ext>
                  </a:extLst>
                </p:cNvPr>
                <p:cNvSpPr/>
                <p:nvPr/>
              </p:nvSpPr>
              <p:spPr>
                <a:xfrm>
                  <a:off x="3655800" y="1183312"/>
                  <a:ext cx="707156" cy="9963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F09E87-E037-E744-BE7D-0D4AF6420117}"/>
                    </a:ext>
                  </a:extLst>
                </p:cNvPr>
                <p:cNvSpPr/>
                <p:nvPr/>
              </p:nvSpPr>
              <p:spPr>
                <a:xfrm>
                  <a:off x="5358741" y="1176266"/>
                  <a:ext cx="707156" cy="10469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84B55AD-5F60-A14D-AF18-0EBF7C250978}"/>
                    </a:ext>
                  </a:extLst>
                </p:cNvPr>
                <p:cNvSpPr/>
                <p:nvPr/>
              </p:nvSpPr>
              <p:spPr>
                <a:xfrm>
                  <a:off x="1147582" y="2729550"/>
                  <a:ext cx="5724549" cy="1698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E11A10D-C311-554F-998B-1425AE71D6B1}"/>
                    </a:ext>
                  </a:extLst>
                </p:cNvPr>
                <p:cNvGrpSpPr/>
                <p:nvPr/>
              </p:nvGrpSpPr>
              <p:grpSpPr>
                <a:xfrm>
                  <a:off x="1161170" y="1471936"/>
                  <a:ext cx="5710782" cy="80834"/>
                  <a:chOff x="1735494" y="2138844"/>
                  <a:chExt cx="5372459" cy="196583"/>
                </a:xfrm>
              </p:grpSpPr>
              <p:grpSp>
                <p:nvGrpSpPr>
                  <p:cNvPr id="19" name="Group 367">
                    <a:extLst>
                      <a:ext uri="{FF2B5EF4-FFF2-40B4-BE49-F238E27FC236}">
                        <a16:creationId xmlns:a16="http://schemas.microsoft.com/office/drawing/2014/main" id="{B7C3952F-89EF-FE44-B6A6-CD018603B6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100619" y="1773719"/>
                    <a:ext cx="184150" cy="914400"/>
                    <a:chOff x="691" y="3197"/>
                    <a:chExt cx="116" cy="576"/>
                  </a:xfrm>
                </p:grpSpPr>
                <p:sp>
                  <p:nvSpPr>
                    <p:cNvPr id="35" name="Freeform 244">
                      <a:extLst>
                        <a:ext uri="{FF2B5EF4-FFF2-40B4-BE49-F238E27FC236}">
                          <a16:creationId xmlns:a16="http://schemas.microsoft.com/office/drawing/2014/main" id="{F185876A-03AC-B242-B195-C20F6F526E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3" y="3249"/>
                      <a:ext cx="114" cy="524"/>
                    </a:xfrm>
                    <a:custGeom>
                      <a:avLst/>
                      <a:gdLst>
                        <a:gd name="T0" fmla="*/ 58 w 116"/>
                        <a:gd name="T1" fmla="*/ 0 h 1152"/>
                        <a:gd name="T2" fmla="*/ 58 w 116"/>
                        <a:gd name="T3" fmla="*/ 230 h 1152"/>
                        <a:gd name="T4" fmla="*/ 116 w 116"/>
                        <a:gd name="T5" fmla="*/ 288 h 1152"/>
                        <a:gd name="T6" fmla="*/ 0 w 116"/>
                        <a:gd name="T7" fmla="*/ 403 h 1152"/>
                        <a:gd name="T8" fmla="*/ 116 w 116"/>
                        <a:gd name="T9" fmla="*/ 518 h 1152"/>
                        <a:gd name="T10" fmla="*/ 0 w 116"/>
                        <a:gd name="T11" fmla="*/ 634 h 1152"/>
                        <a:gd name="T12" fmla="*/ 116 w 116"/>
                        <a:gd name="T13" fmla="*/ 749 h 1152"/>
                        <a:gd name="T14" fmla="*/ 0 w 116"/>
                        <a:gd name="T15" fmla="*/ 864 h 1152"/>
                        <a:gd name="T16" fmla="*/ 58 w 116"/>
                        <a:gd name="T17" fmla="*/ 922 h 1152"/>
                        <a:gd name="T18" fmla="*/ 58 w 116"/>
                        <a:gd name="T19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6" h="1152">
                          <a:moveTo>
                            <a:pt x="58" y="0"/>
                          </a:moveTo>
                          <a:lnTo>
                            <a:pt x="58" y="230"/>
                          </a:lnTo>
                          <a:lnTo>
                            <a:pt x="116" y="288"/>
                          </a:lnTo>
                          <a:lnTo>
                            <a:pt x="0" y="403"/>
                          </a:lnTo>
                          <a:lnTo>
                            <a:pt x="116" y="518"/>
                          </a:lnTo>
                          <a:lnTo>
                            <a:pt x="0" y="634"/>
                          </a:lnTo>
                          <a:lnTo>
                            <a:pt x="116" y="749"/>
                          </a:lnTo>
                          <a:lnTo>
                            <a:pt x="0" y="864"/>
                          </a:lnTo>
                          <a:lnTo>
                            <a:pt x="58" y="922"/>
                          </a:lnTo>
                          <a:lnTo>
                            <a:pt x="58" y="1152"/>
                          </a:ln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  <p:sp>
                  <p:nvSpPr>
                    <p:cNvPr id="36" name="Freeform 366">
                      <a:extLst>
                        <a:ext uri="{FF2B5EF4-FFF2-40B4-BE49-F238E27FC236}">
                          <a16:creationId xmlns:a16="http://schemas.microsoft.com/office/drawing/2014/main" id="{5C1B5ABF-3EFB-BB4F-90C8-3E68524B3C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5" cy="576"/>
                    </a:xfrm>
                    <a:custGeom>
                      <a:avLst/>
                      <a:gdLst>
                        <a:gd name="T0" fmla="*/ 58 w 115"/>
                        <a:gd name="T1" fmla="*/ 0 h 576"/>
                        <a:gd name="T2" fmla="*/ 0 w 115"/>
                        <a:gd name="T3" fmla="*/ 115 h 576"/>
                        <a:gd name="T4" fmla="*/ 58 w 115"/>
                        <a:gd name="T5" fmla="*/ 576 h 576"/>
                        <a:gd name="T6" fmla="*/ 115 w 115"/>
                        <a:gd name="T7" fmla="*/ 115 h 576"/>
                        <a:gd name="T8" fmla="*/ 58 w 115"/>
                        <a:gd name="T9" fmla="*/ 0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5" h="576">
                          <a:moveTo>
                            <a:pt x="58" y="0"/>
                          </a:moveTo>
                          <a:lnTo>
                            <a:pt x="0" y="115"/>
                          </a:lnTo>
                          <a:lnTo>
                            <a:pt x="58" y="576"/>
                          </a:lnTo>
                          <a:lnTo>
                            <a:pt x="115" y="115"/>
                          </a:lnTo>
                          <a:lnTo>
                            <a:pt x="58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Group 367">
                    <a:extLst>
                      <a:ext uri="{FF2B5EF4-FFF2-40B4-BE49-F238E27FC236}">
                        <a16:creationId xmlns:a16="http://schemas.microsoft.com/office/drawing/2014/main" id="{E817DF4B-9BC3-5047-BDEC-FA890E7484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007197" y="1775306"/>
                    <a:ext cx="184150" cy="914400"/>
                    <a:chOff x="691" y="3197"/>
                    <a:chExt cx="116" cy="576"/>
                  </a:xfrm>
                </p:grpSpPr>
                <p:sp>
                  <p:nvSpPr>
                    <p:cNvPr id="33" name="Freeform 244">
                      <a:extLst>
                        <a:ext uri="{FF2B5EF4-FFF2-40B4-BE49-F238E27FC236}">
                          <a16:creationId xmlns:a16="http://schemas.microsoft.com/office/drawing/2014/main" id="{D6534F2A-2AE7-F846-9812-6771E3699B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6" cy="576"/>
                    </a:xfrm>
                    <a:custGeom>
                      <a:avLst/>
                      <a:gdLst>
                        <a:gd name="T0" fmla="*/ 58 w 116"/>
                        <a:gd name="T1" fmla="*/ 0 h 1152"/>
                        <a:gd name="T2" fmla="*/ 58 w 116"/>
                        <a:gd name="T3" fmla="*/ 230 h 1152"/>
                        <a:gd name="T4" fmla="*/ 116 w 116"/>
                        <a:gd name="T5" fmla="*/ 288 h 1152"/>
                        <a:gd name="T6" fmla="*/ 0 w 116"/>
                        <a:gd name="T7" fmla="*/ 403 h 1152"/>
                        <a:gd name="T8" fmla="*/ 116 w 116"/>
                        <a:gd name="T9" fmla="*/ 518 h 1152"/>
                        <a:gd name="T10" fmla="*/ 0 w 116"/>
                        <a:gd name="T11" fmla="*/ 634 h 1152"/>
                        <a:gd name="T12" fmla="*/ 116 w 116"/>
                        <a:gd name="T13" fmla="*/ 749 h 1152"/>
                        <a:gd name="T14" fmla="*/ 0 w 116"/>
                        <a:gd name="T15" fmla="*/ 864 h 1152"/>
                        <a:gd name="T16" fmla="*/ 58 w 116"/>
                        <a:gd name="T17" fmla="*/ 922 h 1152"/>
                        <a:gd name="T18" fmla="*/ 58 w 116"/>
                        <a:gd name="T19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6" h="1152">
                          <a:moveTo>
                            <a:pt x="58" y="0"/>
                          </a:moveTo>
                          <a:lnTo>
                            <a:pt x="58" y="230"/>
                          </a:lnTo>
                          <a:lnTo>
                            <a:pt x="116" y="288"/>
                          </a:lnTo>
                          <a:lnTo>
                            <a:pt x="0" y="403"/>
                          </a:lnTo>
                          <a:lnTo>
                            <a:pt x="116" y="518"/>
                          </a:lnTo>
                          <a:lnTo>
                            <a:pt x="0" y="634"/>
                          </a:lnTo>
                          <a:lnTo>
                            <a:pt x="116" y="749"/>
                          </a:lnTo>
                          <a:lnTo>
                            <a:pt x="0" y="864"/>
                          </a:lnTo>
                          <a:lnTo>
                            <a:pt x="58" y="922"/>
                          </a:lnTo>
                          <a:lnTo>
                            <a:pt x="58" y="1152"/>
                          </a:ln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  <p:sp>
                  <p:nvSpPr>
                    <p:cNvPr id="34" name="Freeform 366">
                      <a:extLst>
                        <a:ext uri="{FF2B5EF4-FFF2-40B4-BE49-F238E27FC236}">
                          <a16:creationId xmlns:a16="http://schemas.microsoft.com/office/drawing/2014/main" id="{4C1C1A3B-A046-4F41-B201-C9CCEF52E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5" cy="576"/>
                    </a:xfrm>
                    <a:custGeom>
                      <a:avLst/>
                      <a:gdLst>
                        <a:gd name="T0" fmla="*/ 58 w 115"/>
                        <a:gd name="T1" fmla="*/ 0 h 576"/>
                        <a:gd name="T2" fmla="*/ 0 w 115"/>
                        <a:gd name="T3" fmla="*/ 115 h 576"/>
                        <a:gd name="T4" fmla="*/ 58 w 115"/>
                        <a:gd name="T5" fmla="*/ 576 h 576"/>
                        <a:gd name="T6" fmla="*/ 115 w 115"/>
                        <a:gd name="T7" fmla="*/ 115 h 576"/>
                        <a:gd name="T8" fmla="*/ 58 w 115"/>
                        <a:gd name="T9" fmla="*/ 0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5" h="576">
                          <a:moveTo>
                            <a:pt x="58" y="0"/>
                          </a:moveTo>
                          <a:lnTo>
                            <a:pt x="0" y="115"/>
                          </a:lnTo>
                          <a:lnTo>
                            <a:pt x="58" y="576"/>
                          </a:lnTo>
                          <a:lnTo>
                            <a:pt x="115" y="115"/>
                          </a:lnTo>
                          <a:lnTo>
                            <a:pt x="58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1" name="Group 367">
                    <a:extLst>
                      <a:ext uri="{FF2B5EF4-FFF2-40B4-BE49-F238E27FC236}">
                        <a16:creationId xmlns:a16="http://schemas.microsoft.com/office/drawing/2014/main" id="{C9D32089-A7F8-ED4D-932A-49FF871BEE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913775" y="1776893"/>
                    <a:ext cx="184150" cy="914400"/>
                    <a:chOff x="691" y="3197"/>
                    <a:chExt cx="116" cy="576"/>
                  </a:xfrm>
                </p:grpSpPr>
                <p:sp>
                  <p:nvSpPr>
                    <p:cNvPr id="31" name="Freeform 244">
                      <a:extLst>
                        <a:ext uri="{FF2B5EF4-FFF2-40B4-BE49-F238E27FC236}">
                          <a16:creationId xmlns:a16="http://schemas.microsoft.com/office/drawing/2014/main" id="{47AD3190-9F25-BE44-873F-51F3E96AC1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6" cy="576"/>
                    </a:xfrm>
                    <a:custGeom>
                      <a:avLst/>
                      <a:gdLst>
                        <a:gd name="T0" fmla="*/ 58 w 116"/>
                        <a:gd name="T1" fmla="*/ 0 h 1152"/>
                        <a:gd name="T2" fmla="*/ 58 w 116"/>
                        <a:gd name="T3" fmla="*/ 230 h 1152"/>
                        <a:gd name="T4" fmla="*/ 116 w 116"/>
                        <a:gd name="T5" fmla="*/ 288 h 1152"/>
                        <a:gd name="T6" fmla="*/ 0 w 116"/>
                        <a:gd name="T7" fmla="*/ 403 h 1152"/>
                        <a:gd name="T8" fmla="*/ 116 w 116"/>
                        <a:gd name="T9" fmla="*/ 518 h 1152"/>
                        <a:gd name="T10" fmla="*/ 0 w 116"/>
                        <a:gd name="T11" fmla="*/ 634 h 1152"/>
                        <a:gd name="T12" fmla="*/ 116 w 116"/>
                        <a:gd name="T13" fmla="*/ 749 h 1152"/>
                        <a:gd name="T14" fmla="*/ 0 w 116"/>
                        <a:gd name="T15" fmla="*/ 864 h 1152"/>
                        <a:gd name="T16" fmla="*/ 58 w 116"/>
                        <a:gd name="T17" fmla="*/ 922 h 1152"/>
                        <a:gd name="T18" fmla="*/ 58 w 116"/>
                        <a:gd name="T19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6" h="1152">
                          <a:moveTo>
                            <a:pt x="58" y="0"/>
                          </a:moveTo>
                          <a:lnTo>
                            <a:pt x="58" y="230"/>
                          </a:lnTo>
                          <a:lnTo>
                            <a:pt x="116" y="288"/>
                          </a:lnTo>
                          <a:lnTo>
                            <a:pt x="0" y="403"/>
                          </a:lnTo>
                          <a:lnTo>
                            <a:pt x="116" y="518"/>
                          </a:lnTo>
                          <a:lnTo>
                            <a:pt x="0" y="634"/>
                          </a:lnTo>
                          <a:lnTo>
                            <a:pt x="116" y="749"/>
                          </a:lnTo>
                          <a:lnTo>
                            <a:pt x="0" y="864"/>
                          </a:lnTo>
                          <a:lnTo>
                            <a:pt x="58" y="922"/>
                          </a:lnTo>
                          <a:lnTo>
                            <a:pt x="58" y="1152"/>
                          </a:ln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  <p:sp>
                  <p:nvSpPr>
                    <p:cNvPr id="32" name="Freeform 366">
                      <a:extLst>
                        <a:ext uri="{FF2B5EF4-FFF2-40B4-BE49-F238E27FC236}">
                          <a16:creationId xmlns:a16="http://schemas.microsoft.com/office/drawing/2014/main" id="{FFCAB499-971E-FE4E-A6E7-1B8CF32428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5" cy="576"/>
                    </a:xfrm>
                    <a:custGeom>
                      <a:avLst/>
                      <a:gdLst>
                        <a:gd name="T0" fmla="*/ 58 w 115"/>
                        <a:gd name="T1" fmla="*/ 0 h 576"/>
                        <a:gd name="T2" fmla="*/ 0 w 115"/>
                        <a:gd name="T3" fmla="*/ 115 h 576"/>
                        <a:gd name="T4" fmla="*/ 58 w 115"/>
                        <a:gd name="T5" fmla="*/ 576 h 576"/>
                        <a:gd name="T6" fmla="*/ 115 w 115"/>
                        <a:gd name="T7" fmla="*/ 115 h 576"/>
                        <a:gd name="T8" fmla="*/ 58 w 115"/>
                        <a:gd name="T9" fmla="*/ 0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5" h="576">
                          <a:moveTo>
                            <a:pt x="58" y="0"/>
                          </a:moveTo>
                          <a:lnTo>
                            <a:pt x="0" y="115"/>
                          </a:lnTo>
                          <a:lnTo>
                            <a:pt x="58" y="576"/>
                          </a:lnTo>
                          <a:lnTo>
                            <a:pt x="115" y="115"/>
                          </a:lnTo>
                          <a:lnTo>
                            <a:pt x="58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2" name="Group 367">
                    <a:extLst>
                      <a:ext uri="{FF2B5EF4-FFF2-40B4-BE49-F238E27FC236}">
                        <a16:creationId xmlns:a16="http://schemas.microsoft.com/office/drawing/2014/main" id="{1F27FFC6-FCEC-0D43-B10D-C4FDD3F6D0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795409" y="1778393"/>
                    <a:ext cx="184150" cy="914400"/>
                    <a:chOff x="691" y="3197"/>
                    <a:chExt cx="116" cy="576"/>
                  </a:xfrm>
                </p:grpSpPr>
                <p:sp>
                  <p:nvSpPr>
                    <p:cNvPr id="29" name="Freeform 244">
                      <a:extLst>
                        <a:ext uri="{FF2B5EF4-FFF2-40B4-BE49-F238E27FC236}">
                          <a16:creationId xmlns:a16="http://schemas.microsoft.com/office/drawing/2014/main" id="{A9D79833-88AD-1044-9E3E-E8B1190B0F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6" cy="576"/>
                    </a:xfrm>
                    <a:custGeom>
                      <a:avLst/>
                      <a:gdLst>
                        <a:gd name="T0" fmla="*/ 58 w 116"/>
                        <a:gd name="T1" fmla="*/ 0 h 1152"/>
                        <a:gd name="T2" fmla="*/ 58 w 116"/>
                        <a:gd name="T3" fmla="*/ 230 h 1152"/>
                        <a:gd name="T4" fmla="*/ 116 w 116"/>
                        <a:gd name="T5" fmla="*/ 288 h 1152"/>
                        <a:gd name="T6" fmla="*/ 0 w 116"/>
                        <a:gd name="T7" fmla="*/ 403 h 1152"/>
                        <a:gd name="T8" fmla="*/ 116 w 116"/>
                        <a:gd name="T9" fmla="*/ 518 h 1152"/>
                        <a:gd name="T10" fmla="*/ 0 w 116"/>
                        <a:gd name="T11" fmla="*/ 634 h 1152"/>
                        <a:gd name="T12" fmla="*/ 116 w 116"/>
                        <a:gd name="T13" fmla="*/ 749 h 1152"/>
                        <a:gd name="T14" fmla="*/ 0 w 116"/>
                        <a:gd name="T15" fmla="*/ 864 h 1152"/>
                        <a:gd name="T16" fmla="*/ 58 w 116"/>
                        <a:gd name="T17" fmla="*/ 922 h 1152"/>
                        <a:gd name="T18" fmla="*/ 58 w 116"/>
                        <a:gd name="T19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6" h="1152">
                          <a:moveTo>
                            <a:pt x="58" y="0"/>
                          </a:moveTo>
                          <a:lnTo>
                            <a:pt x="58" y="230"/>
                          </a:lnTo>
                          <a:lnTo>
                            <a:pt x="116" y="288"/>
                          </a:lnTo>
                          <a:lnTo>
                            <a:pt x="0" y="403"/>
                          </a:lnTo>
                          <a:lnTo>
                            <a:pt x="116" y="518"/>
                          </a:lnTo>
                          <a:lnTo>
                            <a:pt x="0" y="634"/>
                          </a:lnTo>
                          <a:lnTo>
                            <a:pt x="116" y="749"/>
                          </a:lnTo>
                          <a:lnTo>
                            <a:pt x="0" y="864"/>
                          </a:lnTo>
                          <a:lnTo>
                            <a:pt x="58" y="922"/>
                          </a:lnTo>
                          <a:lnTo>
                            <a:pt x="58" y="1152"/>
                          </a:ln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  <p:sp>
                  <p:nvSpPr>
                    <p:cNvPr id="30" name="Freeform 366">
                      <a:extLst>
                        <a:ext uri="{FF2B5EF4-FFF2-40B4-BE49-F238E27FC236}">
                          <a16:creationId xmlns:a16="http://schemas.microsoft.com/office/drawing/2014/main" id="{72133218-A423-ED4D-9ADC-FF55BF64AB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5" cy="576"/>
                    </a:xfrm>
                    <a:custGeom>
                      <a:avLst/>
                      <a:gdLst>
                        <a:gd name="T0" fmla="*/ 58 w 115"/>
                        <a:gd name="T1" fmla="*/ 0 h 576"/>
                        <a:gd name="T2" fmla="*/ 0 w 115"/>
                        <a:gd name="T3" fmla="*/ 115 h 576"/>
                        <a:gd name="T4" fmla="*/ 58 w 115"/>
                        <a:gd name="T5" fmla="*/ 576 h 576"/>
                        <a:gd name="T6" fmla="*/ 115 w 115"/>
                        <a:gd name="T7" fmla="*/ 115 h 576"/>
                        <a:gd name="T8" fmla="*/ 58 w 115"/>
                        <a:gd name="T9" fmla="*/ 0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5" h="576">
                          <a:moveTo>
                            <a:pt x="58" y="0"/>
                          </a:moveTo>
                          <a:lnTo>
                            <a:pt x="0" y="115"/>
                          </a:lnTo>
                          <a:lnTo>
                            <a:pt x="58" y="576"/>
                          </a:lnTo>
                          <a:lnTo>
                            <a:pt x="115" y="115"/>
                          </a:lnTo>
                          <a:lnTo>
                            <a:pt x="58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" name="Group 367">
                    <a:extLst>
                      <a:ext uri="{FF2B5EF4-FFF2-40B4-BE49-F238E27FC236}">
                        <a16:creationId xmlns:a16="http://schemas.microsoft.com/office/drawing/2014/main" id="{C9A798DD-BD66-C945-BA5B-789027ACFE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677043" y="1779893"/>
                    <a:ext cx="184150" cy="914400"/>
                    <a:chOff x="691" y="3197"/>
                    <a:chExt cx="116" cy="576"/>
                  </a:xfrm>
                </p:grpSpPr>
                <p:sp>
                  <p:nvSpPr>
                    <p:cNvPr id="27" name="Freeform 244">
                      <a:extLst>
                        <a:ext uri="{FF2B5EF4-FFF2-40B4-BE49-F238E27FC236}">
                          <a16:creationId xmlns:a16="http://schemas.microsoft.com/office/drawing/2014/main" id="{221C105A-C8D2-0F43-9F0F-770875FE3D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6" cy="576"/>
                    </a:xfrm>
                    <a:custGeom>
                      <a:avLst/>
                      <a:gdLst>
                        <a:gd name="T0" fmla="*/ 58 w 116"/>
                        <a:gd name="T1" fmla="*/ 0 h 1152"/>
                        <a:gd name="T2" fmla="*/ 58 w 116"/>
                        <a:gd name="T3" fmla="*/ 230 h 1152"/>
                        <a:gd name="T4" fmla="*/ 116 w 116"/>
                        <a:gd name="T5" fmla="*/ 288 h 1152"/>
                        <a:gd name="T6" fmla="*/ 0 w 116"/>
                        <a:gd name="T7" fmla="*/ 403 h 1152"/>
                        <a:gd name="T8" fmla="*/ 116 w 116"/>
                        <a:gd name="T9" fmla="*/ 518 h 1152"/>
                        <a:gd name="T10" fmla="*/ 0 w 116"/>
                        <a:gd name="T11" fmla="*/ 634 h 1152"/>
                        <a:gd name="T12" fmla="*/ 116 w 116"/>
                        <a:gd name="T13" fmla="*/ 749 h 1152"/>
                        <a:gd name="T14" fmla="*/ 0 w 116"/>
                        <a:gd name="T15" fmla="*/ 864 h 1152"/>
                        <a:gd name="T16" fmla="*/ 58 w 116"/>
                        <a:gd name="T17" fmla="*/ 922 h 1152"/>
                        <a:gd name="T18" fmla="*/ 58 w 116"/>
                        <a:gd name="T19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6" h="1152">
                          <a:moveTo>
                            <a:pt x="58" y="0"/>
                          </a:moveTo>
                          <a:lnTo>
                            <a:pt x="58" y="230"/>
                          </a:lnTo>
                          <a:lnTo>
                            <a:pt x="116" y="288"/>
                          </a:lnTo>
                          <a:lnTo>
                            <a:pt x="0" y="403"/>
                          </a:lnTo>
                          <a:lnTo>
                            <a:pt x="116" y="518"/>
                          </a:lnTo>
                          <a:lnTo>
                            <a:pt x="0" y="634"/>
                          </a:lnTo>
                          <a:lnTo>
                            <a:pt x="116" y="749"/>
                          </a:lnTo>
                          <a:lnTo>
                            <a:pt x="0" y="864"/>
                          </a:lnTo>
                          <a:lnTo>
                            <a:pt x="58" y="922"/>
                          </a:lnTo>
                          <a:lnTo>
                            <a:pt x="58" y="1152"/>
                          </a:ln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  <p:sp>
                  <p:nvSpPr>
                    <p:cNvPr id="28" name="Freeform 366">
                      <a:extLst>
                        <a:ext uri="{FF2B5EF4-FFF2-40B4-BE49-F238E27FC236}">
                          <a16:creationId xmlns:a16="http://schemas.microsoft.com/office/drawing/2014/main" id="{10AC7C36-B12F-0C48-8C1B-D47F52D0A7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5" cy="576"/>
                    </a:xfrm>
                    <a:custGeom>
                      <a:avLst/>
                      <a:gdLst>
                        <a:gd name="T0" fmla="*/ 58 w 115"/>
                        <a:gd name="T1" fmla="*/ 0 h 576"/>
                        <a:gd name="T2" fmla="*/ 0 w 115"/>
                        <a:gd name="T3" fmla="*/ 115 h 576"/>
                        <a:gd name="T4" fmla="*/ 58 w 115"/>
                        <a:gd name="T5" fmla="*/ 576 h 576"/>
                        <a:gd name="T6" fmla="*/ 115 w 115"/>
                        <a:gd name="T7" fmla="*/ 115 h 576"/>
                        <a:gd name="T8" fmla="*/ 58 w 115"/>
                        <a:gd name="T9" fmla="*/ 0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5" h="576">
                          <a:moveTo>
                            <a:pt x="58" y="0"/>
                          </a:moveTo>
                          <a:lnTo>
                            <a:pt x="0" y="115"/>
                          </a:lnTo>
                          <a:lnTo>
                            <a:pt x="58" y="576"/>
                          </a:lnTo>
                          <a:lnTo>
                            <a:pt x="115" y="115"/>
                          </a:lnTo>
                          <a:lnTo>
                            <a:pt x="58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" name="Group 367">
                    <a:extLst>
                      <a:ext uri="{FF2B5EF4-FFF2-40B4-BE49-F238E27FC236}">
                        <a16:creationId xmlns:a16="http://schemas.microsoft.com/office/drawing/2014/main" id="{62605585-3609-6044-A071-284B24D7C9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6556296" y="1783771"/>
                    <a:ext cx="188913" cy="914400"/>
                    <a:chOff x="688" y="3197"/>
                    <a:chExt cx="119" cy="576"/>
                  </a:xfrm>
                </p:grpSpPr>
                <p:sp>
                  <p:nvSpPr>
                    <p:cNvPr id="25" name="Freeform 244">
                      <a:extLst>
                        <a:ext uri="{FF2B5EF4-FFF2-40B4-BE49-F238E27FC236}">
                          <a16:creationId xmlns:a16="http://schemas.microsoft.com/office/drawing/2014/main" id="{7F0873F7-B4B9-E543-9C8F-05C99484B2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8" y="3197"/>
                      <a:ext cx="119" cy="507"/>
                    </a:xfrm>
                    <a:custGeom>
                      <a:avLst/>
                      <a:gdLst>
                        <a:gd name="T0" fmla="*/ 58 w 116"/>
                        <a:gd name="T1" fmla="*/ 0 h 1152"/>
                        <a:gd name="T2" fmla="*/ 58 w 116"/>
                        <a:gd name="T3" fmla="*/ 230 h 1152"/>
                        <a:gd name="T4" fmla="*/ 116 w 116"/>
                        <a:gd name="T5" fmla="*/ 288 h 1152"/>
                        <a:gd name="T6" fmla="*/ 0 w 116"/>
                        <a:gd name="T7" fmla="*/ 403 h 1152"/>
                        <a:gd name="T8" fmla="*/ 116 w 116"/>
                        <a:gd name="T9" fmla="*/ 518 h 1152"/>
                        <a:gd name="T10" fmla="*/ 0 w 116"/>
                        <a:gd name="T11" fmla="*/ 634 h 1152"/>
                        <a:gd name="T12" fmla="*/ 116 w 116"/>
                        <a:gd name="T13" fmla="*/ 749 h 1152"/>
                        <a:gd name="T14" fmla="*/ 0 w 116"/>
                        <a:gd name="T15" fmla="*/ 864 h 1152"/>
                        <a:gd name="T16" fmla="*/ 58 w 116"/>
                        <a:gd name="T17" fmla="*/ 922 h 1152"/>
                        <a:gd name="T18" fmla="*/ 58 w 116"/>
                        <a:gd name="T19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16" h="1152">
                          <a:moveTo>
                            <a:pt x="58" y="0"/>
                          </a:moveTo>
                          <a:lnTo>
                            <a:pt x="58" y="230"/>
                          </a:lnTo>
                          <a:lnTo>
                            <a:pt x="116" y="288"/>
                          </a:lnTo>
                          <a:lnTo>
                            <a:pt x="0" y="403"/>
                          </a:lnTo>
                          <a:lnTo>
                            <a:pt x="116" y="518"/>
                          </a:lnTo>
                          <a:lnTo>
                            <a:pt x="0" y="634"/>
                          </a:lnTo>
                          <a:lnTo>
                            <a:pt x="116" y="749"/>
                          </a:lnTo>
                          <a:lnTo>
                            <a:pt x="0" y="864"/>
                          </a:lnTo>
                          <a:lnTo>
                            <a:pt x="58" y="922"/>
                          </a:lnTo>
                          <a:lnTo>
                            <a:pt x="58" y="1152"/>
                          </a:ln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  <p:sp>
                  <p:nvSpPr>
                    <p:cNvPr id="26" name="Freeform 366">
                      <a:extLst>
                        <a:ext uri="{FF2B5EF4-FFF2-40B4-BE49-F238E27FC236}">
                          <a16:creationId xmlns:a16="http://schemas.microsoft.com/office/drawing/2014/main" id="{AD560D02-9DFD-A143-9048-284A799DC1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1" y="3197"/>
                      <a:ext cx="115" cy="576"/>
                    </a:xfrm>
                    <a:custGeom>
                      <a:avLst/>
                      <a:gdLst>
                        <a:gd name="T0" fmla="*/ 58 w 115"/>
                        <a:gd name="T1" fmla="*/ 0 h 576"/>
                        <a:gd name="T2" fmla="*/ 0 w 115"/>
                        <a:gd name="T3" fmla="*/ 115 h 576"/>
                        <a:gd name="T4" fmla="*/ 58 w 115"/>
                        <a:gd name="T5" fmla="*/ 576 h 576"/>
                        <a:gd name="T6" fmla="*/ 115 w 115"/>
                        <a:gd name="T7" fmla="*/ 115 h 576"/>
                        <a:gd name="T8" fmla="*/ 58 w 115"/>
                        <a:gd name="T9" fmla="*/ 0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5" h="576">
                          <a:moveTo>
                            <a:pt x="58" y="0"/>
                          </a:moveTo>
                          <a:lnTo>
                            <a:pt x="0" y="115"/>
                          </a:lnTo>
                          <a:lnTo>
                            <a:pt x="58" y="576"/>
                          </a:lnTo>
                          <a:lnTo>
                            <a:pt x="115" y="115"/>
                          </a:lnTo>
                          <a:lnTo>
                            <a:pt x="58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b="1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FCE3B39-B2E3-2345-9587-21150372E62B}"/>
                    </a:ext>
                  </a:extLst>
                </p:cNvPr>
                <p:cNvSpPr/>
                <p:nvPr/>
              </p:nvSpPr>
              <p:spPr>
                <a:xfrm>
                  <a:off x="1258395" y="1208519"/>
                  <a:ext cx="311246" cy="24765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EE3998E-7BFF-EB43-8EF2-42FEF7A15D45}"/>
                    </a:ext>
                  </a:extLst>
                </p:cNvPr>
                <p:cNvSpPr/>
                <p:nvPr/>
              </p:nvSpPr>
              <p:spPr>
                <a:xfrm>
                  <a:off x="6518563" y="1198105"/>
                  <a:ext cx="311246" cy="24765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3BE58A0-960F-7541-B942-CA9D0B47EDD6}"/>
                  </a:ext>
                </a:extLst>
              </p:cNvPr>
              <p:cNvSpPr txBox="1"/>
              <p:nvPr/>
            </p:nvSpPr>
            <p:spPr>
              <a:xfrm>
                <a:off x="1065724" y="5013955"/>
                <a:ext cx="726481" cy="34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b="1" dirty="0"/>
                  <a:t>p bulk</a:t>
                </a:r>
                <a:endParaRPr lang="x-none" sz="1400" b="1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08E7CC8-5F00-1D43-B1AD-F4DE11D8754F}"/>
                  </a:ext>
                </a:extLst>
              </p:cNvPr>
              <p:cNvSpPr txBox="1"/>
              <p:nvPr/>
            </p:nvSpPr>
            <p:spPr>
              <a:xfrm>
                <a:off x="1031042" y="5308198"/>
                <a:ext cx="524503" cy="342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p++</a:t>
                </a:r>
                <a:endParaRPr lang="x-non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EBC340-396D-A241-A0C2-B8AE7032F542}"/>
                  </a:ext>
                </a:extLst>
              </p:cNvPr>
              <p:cNvSpPr txBox="1"/>
              <p:nvPr/>
            </p:nvSpPr>
            <p:spPr>
              <a:xfrm>
                <a:off x="5560160" y="5052799"/>
                <a:ext cx="1119217" cy="305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/>
                  <a:t>gain implant</a:t>
                </a:r>
                <a:endParaRPr lang="x-none" sz="1200" b="1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A18516-C0E7-914F-8B8A-91577180DA10}"/>
                  </a:ext>
                </a:extLst>
              </p:cNvPr>
              <p:cNvSpPr txBox="1"/>
              <p:nvPr/>
            </p:nvSpPr>
            <p:spPr>
              <a:xfrm>
                <a:off x="954131" y="3448332"/>
                <a:ext cx="764953" cy="305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/>
                  <a:t>AC pad</a:t>
                </a:r>
                <a:endParaRPr lang="x-none" sz="1200" b="1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797C4B8-448E-B94D-B314-57DD99D53164}"/>
                  </a:ext>
                </a:extLst>
              </p:cNvPr>
              <p:cNvSpPr txBox="1"/>
              <p:nvPr/>
            </p:nvSpPr>
            <p:spPr>
              <a:xfrm>
                <a:off x="3586890" y="3829827"/>
                <a:ext cx="678391" cy="34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b="1" dirty="0"/>
                  <a:t>oxide</a:t>
                </a:r>
                <a:endParaRPr lang="x-none" sz="1400" b="1" dirty="0"/>
              </a:p>
            </p:txBody>
          </p:sp>
          <p:sp>
            <p:nvSpPr>
              <p:cNvPr id="87" name="Line 55">
                <a:extLst>
                  <a:ext uri="{FF2B5EF4-FFF2-40B4-BE49-F238E27FC236}">
                    <a16:creationId xmlns:a16="http://schemas.microsoft.com/office/drawing/2014/main" id="{6CBAF704-FE79-E845-A461-A81C04559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733" y="3560629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88" name="AutoShape 56">
                <a:extLst>
                  <a:ext uri="{FF2B5EF4-FFF2-40B4-BE49-F238E27FC236}">
                    <a16:creationId xmlns:a16="http://schemas.microsoft.com/office/drawing/2014/main" id="{7B232F84-65C4-8849-BC5C-84B469320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44048" y="3447748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 dirty="0"/>
              </a:p>
            </p:txBody>
          </p:sp>
          <p:sp>
            <p:nvSpPr>
              <p:cNvPr id="89" name="Line 55">
                <a:extLst>
                  <a:ext uri="{FF2B5EF4-FFF2-40B4-BE49-F238E27FC236}">
                    <a16:creationId xmlns:a16="http://schemas.microsoft.com/office/drawing/2014/main" id="{B1739F3C-B3E2-B34B-9B3C-4699069EB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4733" y="3560629"/>
                <a:ext cx="0" cy="2994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0" name="Line 55">
                <a:extLst>
                  <a:ext uri="{FF2B5EF4-FFF2-40B4-BE49-F238E27FC236}">
                    <a16:creationId xmlns:a16="http://schemas.microsoft.com/office/drawing/2014/main" id="{F102557A-57FC-784E-9538-F46DA19A1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233" y="3586643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1" name="AutoShape 56">
                <a:extLst>
                  <a:ext uri="{FF2B5EF4-FFF2-40B4-BE49-F238E27FC236}">
                    <a16:creationId xmlns:a16="http://schemas.microsoft.com/office/drawing/2014/main" id="{95578BDF-55B9-434F-8A5D-99CE27EF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388548" y="3473762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 dirty="0"/>
              </a:p>
            </p:txBody>
          </p:sp>
          <p:sp>
            <p:nvSpPr>
              <p:cNvPr id="92" name="Line 55">
                <a:extLst>
                  <a:ext uri="{FF2B5EF4-FFF2-40B4-BE49-F238E27FC236}">
                    <a16:creationId xmlns:a16="http://schemas.microsoft.com/office/drawing/2014/main" id="{034C5622-32B0-7A40-9349-1AF57F14A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9233" y="3586643"/>
                <a:ext cx="0" cy="2994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3" name="Line 55">
                <a:extLst>
                  <a:ext uri="{FF2B5EF4-FFF2-40B4-BE49-F238E27FC236}">
                    <a16:creationId xmlns:a16="http://schemas.microsoft.com/office/drawing/2014/main" id="{AB2AA15E-F785-6246-B30F-709358341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1839" y="3567392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94" name="AutoShape 56">
                <a:extLst>
                  <a:ext uri="{FF2B5EF4-FFF2-40B4-BE49-F238E27FC236}">
                    <a16:creationId xmlns:a16="http://schemas.microsoft.com/office/drawing/2014/main" id="{3A493479-1383-904A-A61A-007E44136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51154" y="3454511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 dirty="0"/>
              </a:p>
            </p:txBody>
          </p:sp>
          <p:sp>
            <p:nvSpPr>
              <p:cNvPr id="95" name="Line 55">
                <a:extLst>
                  <a:ext uri="{FF2B5EF4-FFF2-40B4-BE49-F238E27FC236}">
                    <a16:creationId xmlns:a16="http://schemas.microsoft.com/office/drawing/2014/main" id="{5A02221C-04E9-9E41-B819-BDD1BE99E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839" y="3567392"/>
                <a:ext cx="0" cy="2994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71EB168-1CD0-DE41-9E4F-49F458D6AE50}"/>
                </a:ext>
              </a:extLst>
            </p:cNvPr>
            <p:cNvGrpSpPr/>
            <p:nvPr/>
          </p:nvGrpSpPr>
          <p:grpSpPr>
            <a:xfrm>
              <a:off x="5654954" y="1811393"/>
              <a:ext cx="6985864" cy="4329018"/>
              <a:chOff x="5290550" y="1211483"/>
              <a:chExt cx="6985864" cy="432901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0A3A63-7E04-DB47-B8A2-681DB297DC4E}"/>
                  </a:ext>
                </a:extLst>
              </p:cNvPr>
              <p:cNvSpPr/>
              <p:nvPr/>
            </p:nvSpPr>
            <p:spPr>
              <a:xfrm>
                <a:off x="10642520" y="4055250"/>
                <a:ext cx="290758" cy="41286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D0D975-F727-E348-B0A1-B63A110EA19B}"/>
                  </a:ext>
                </a:extLst>
              </p:cNvPr>
              <p:cNvSpPr/>
              <p:nvPr/>
            </p:nvSpPr>
            <p:spPr>
              <a:xfrm>
                <a:off x="6648780" y="4058557"/>
                <a:ext cx="290758" cy="41286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8BF8386-EA00-5440-83B8-D4AD2E373693}"/>
                  </a:ext>
                </a:extLst>
              </p:cNvPr>
              <p:cNvSpPr/>
              <p:nvPr/>
            </p:nvSpPr>
            <p:spPr>
              <a:xfrm>
                <a:off x="6648780" y="4033616"/>
                <a:ext cx="4218743" cy="170834"/>
              </a:xfrm>
              <a:prstGeom prst="rect">
                <a:avLst/>
              </a:prstGeom>
              <a:solidFill>
                <a:schemeClr val="bg2">
                  <a:lumMod val="50000"/>
                  <a:alpha val="69944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D576DCD-9430-9949-A607-A7B0DD6E1E6D}"/>
                  </a:ext>
                </a:extLst>
              </p:cNvPr>
              <p:cNvSpPr/>
              <p:nvPr/>
            </p:nvSpPr>
            <p:spPr>
              <a:xfrm>
                <a:off x="6610485" y="4030627"/>
                <a:ext cx="4350447" cy="1470929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9FD2F1D-F797-B141-9DE2-489645046FF9}"/>
                  </a:ext>
                </a:extLst>
              </p:cNvPr>
              <p:cNvSpPr/>
              <p:nvPr/>
            </p:nvSpPr>
            <p:spPr>
              <a:xfrm>
                <a:off x="6976676" y="4264404"/>
                <a:ext cx="3586493" cy="100296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CA9015-CE38-8640-A994-C2F641155067}"/>
                  </a:ext>
                </a:extLst>
              </p:cNvPr>
              <p:cNvSpPr/>
              <p:nvPr/>
            </p:nvSpPr>
            <p:spPr>
              <a:xfrm>
                <a:off x="6601332" y="5337412"/>
                <a:ext cx="4343075" cy="17083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1AACD25-0C49-F64D-8850-9D0D791117EA}"/>
                  </a:ext>
                </a:extLst>
              </p:cNvPr>
              <p:cNvGrpSpPr/>
              <p:nvPr/>
            </p:nvGrpSpPr>
            <p:grpSpPr>
              <a:xfrm>
                <a:off x="6611641" y="3917526"/>
                <a:ext cx="4332631" cy="240884"/>
                <a:chOff x="1735494" y="1764104"/>
                <a:chExt cx="5372459" cy="582439"/>
              </a:xfrm>
            </p:grpSpPr>
            <p:grpSp>
              <p:nvGrpSpPr>
                <p:cNvPr id="49" name="Group 367">
                  <a:extLst>
                    <a:ext uri="{FF2B5EF4-FFF2-40B4-BE49-F238E27FC236}">
                      <a16:creationId xmlns:a16="http://schemas.microsoft.com/office/drawing/2014/main" id="{16E3B901-6997-6D4B-94B4-66DF2BD8F5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100619" y="1773719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65" name="Freeform 244">
                    <a:extLst>
                      <a:ext uri="{FF2B5EF4-FFF2-40B4-BE49-F238E27FC236}">
                        <a16:creationId xmlns:a16="http://schemas.microsoft.com/office/drawing/2014/main" id="{E106A4E4-3E4D-8744-85DF-C8BC7E083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" y="3249"/>
                    <a:ext cx="106" cy="524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66" name="Freeform 366">
                    <a:extLst>
                      <a:ext uri="{FF2B5EF4-FFF2-40B4-BE49-F238E27FC236}">
                        <a16:creationId xmlns:a16="http://schemas.microsoft.com/office/drawing/2014/main" id="{21632EFC-51B2-364F-9AD1-E477D6B03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</p:grpSp>
            <p:grpSp>
              <p:nvGrpSpPr>
                <p:cNvPr id="50" name="Group 367">
                  <a:extLst>
                    <a:ext uri="{FF2B5EF4-FFF2-40B4-BE49-F238E27FC236}">
                      <a16:creationId xmlns:a16="http://schemas.microsoft.com/office/drawing/2014/main" id="{17BED8F9-7269-C449-9B55-064B258C0C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007197" y="1775306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63" name="Freeform 244">
                    <a:extLst>
                      <a:ext uri="{FF2B5EF4-FFF2-40B4-BE49-F238E27FC236}">
                        <a16:creationId xmlns:a16="http://schemas.microsoft.com/office/drawing/2014/main" id="{7EB1D21D-6810-F149-A4B7-C0DDB27FF5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64" name="Freeform 366">
                    <a:extLst>
                      <a:ext uri="{FF2B5EF4-FFF2-40B4-BE49-F238E27FC236}">
                        <a16:creationId xmlns:a16="http://schemas.microsoft.com/office/drawing/2014/main" id="{1CA78442-3882-A547-A6AE-FDEB9DF627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</p:grpSp>
            <p:grpSp>
              <p:nvGrpSpPr>
                <p:cNvPr id="51" name="Group 367">
                  <a:extLst>
                    <a:ext uri="{FF2B5EF4-FFF2-40B4-BE49-F238E27FC236}">
                      <a16:creationId xmlns:a16="http://schemas.microsoft.com/office/drawing/2014/main" id="{5DB2C4CF-128A-014F-AAC1-CADAEC0F1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913775" y="1776894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61" name="Freeform 244">
                    <a:extLst>
                      <a:ext uri="{FF2B5EF4-FFF2-40B4-BE49-F238E27FC236}">
                        <a16:creationId xmlns:a16="http://schemas.microsoft.com/office/drawing/2014/main" id="{90AF5282-8322-6E42-861F-1A80B15F57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62" name="Freeform 366">
                    <a:extLst>
                      <a:ext uri="{FF2B5EF4-FFF2-40B4-BE49-F238E27FC236}">
                        <a16:creationId xmlns:a16="http://schemas.microsoft.com/office/drawing/2014/main" id="{DAE22A08-AF2D-8D47-B435-5BD4DA506A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</p:grpSp>
            <p:grpSp>
              <p:nvGrpSpPr>
                <p:cNvPr id="52" name="Group 367">
                  <a:extLst>
                    <a:ext uri="{FF2B5EF4-FFF2-40B4-BE49-F238E27FC236}">
                      <a16:creationId xmlns:a16="http://schemas.microsoft.com/office/drawing/2014/main" id="{D24A90D9-0F77-5347-8B0A-BA95FFE322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135013" y="811604"/>
                  <a:ext cx="563563" cy="2468564"/>
                  <a:chOff x="691" y="2411"/>
                  <a:chExt cx="355" cy="1555"/>
                </a:xfrm>
              </p:grpSpPr>
              <p:sp>
                <p:nvSpPr>
                  <p:cNvPr id="59" name="Freeform 244">
                    <a:extLst>
                      <a:ext uri="{FF2B5EF4-FFF2-40B4-BE49-F238E27FC236}">
                        <a16:creationId xmlns:a16="http://schemas.microsoft.com/office/drawing/2014/main" id="{8D4A7966-F81D-9441-BA91-1342741059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60" name="Freeform 366">
                    <a:extLst>
                      <a:ext uri="{FF2B5EF4-FFF2-40B4-BE49-F238E27FC236}">
                        <a16:creationId xmlns:a16="http://schemas.microsoft.com/office/drawing/2014/main" id="{87A271DD-2931-7342-B5B6-DCC70CA22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140" name="Freeform 244">
                    <a:extLst>
                      <a:ext uri="{FF2B5EF4-FFF2-40B4-BE49-F238E27FC236}">
                        <a16:creationId xmlns:a16="http://schemas.microsoft.com/office/drawing/2014/main" id="{62C2D794-5E61-EE4A-84E9-98492FCA9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0" y="3390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00B05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141" name="Freeform 244">
                    <a:extLst>
                      <a:ext uri="{FF2B5EF4-FFF2-40B4-BE49-F238E27FC236}">
                        <a16:creationId xmlns:a16="http://schemas.microsoft.com/office/drawing/2014/main" id="{1C74B0B3-CE27-1648-999F-242FB17AB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" y="2411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00B05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</p:grpSp>
            <p:grpSp>
              <p:nvGrpSpPr>
                <p:cNvPr id="53" name="Group 367">
                  <a:extLst>
                    <a:ext uri="{FF2B5EF4-FFF2-40B4-BE49-F238E27FC236}">
                      <a16:creationId xmlns:a16="http://schemas.microsoft.com/office/drawing/2014/main" id="{64601F1B-B844-AF49-8F6B-D3D6ADB9B5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677043" y="1779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57" name="Freeform 244">
                    <a:extLst>
                      <a:ext uri="{FF2B5EF4-FFF2-40B4-BE49-F238E27FC236}">
                        <a16:creationId xmlns:a16="http://schemas.microsoft.com/office/drawing/2014/main" id="{D8A98A0B-CBB1-624D-B48F-B8E4AA44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58" name="Freeform 366">
                    <a:extLst>
                      <a:ext uri="{FF2B5EF4-FFF2-40B4-BE49-F238E27FC236}">
                        <a16:creationId xmlns:a16="http://schemas.microsoft.com/office/drawing/2014/main" id="{AFB26B42-B1D0-F34F-B420-1C2BE172F3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</p:grpSp>
            <p:grpSp>
              <p:nvGrpSpPr>
                <p:cNvPr id="54" name="Group 367">
                  <a:extLst>
                    <a:ext uri="{FF2B5EF4-FFF2-40B4-BE49-F238E27FC236}">
                      <a16:creationId xmlns:a16="http://schemas.microsoft.com/office/drawing/2014/main" id="{7EFE0963-5401-E346-B751-267067C934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6550740" y="1789331"/>
                  <a:ext cx="200025" cy="914400"/>
                  <a:chOff x="681" y="3197"/>
                  <a:chExt cx="126" cy="576"/>
                </a:xfrm>
              </p:grpSpPr>
              <p:sp>
                <p:nvSpPr>
                  <p:cNvPr id="55" name="Freeform 244">
                    <a:extLst>
                      <a:ext uri="{FF2B5EF4-FFF2-40B4-BE49-F238E27FC236}">
                        <a16:creationId xmlns:a16="http://schemas.microsoft.com/office/drawing/2014/main" id="{9212301D-8B85-E64E-954E-0E8DF856CB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1" y="3197"/>
                    <a:ext cx="126" cy="493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  <p:sp>
                <p:nvSpPr>
                  <p:cNvPr id="56" name="Freeform 366">
                    <a:extLst>
                      <a:ext uri="{FF2B5EF4-FFF2-40B4-BE49-F238E27FC236}">
                        <a16:creationId xmlns:a16="http://schemas.microsoft.com/office/drawing/2014/main" id="{6BBDD7FF-3388-A145-811E-7DC6986E3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>
                      <a:cs typeface="+mn-cs"/>
                    </a:endParaRPr>
                  </a:p>
                </p:txBody>
              </p:sp>
            </p:grp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C8C0385-32DB-1643-98AD-F43F57D375AF}"/>
                  </a:ext>
                </a:extLst>
              </p:cNvPr>
              <p:cNvSpPr/>
              <p:nvPr/>
            </p:nvSpPr>
            <p:spPr>
              <a:xfrm>
                <a:off x="7341239" y="3924656"/>
                <a:ext cx="536502" cy="11164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08DBA57-E5BE-6047-80A4-866B62323884}"/>
                  </a:ext>
                </a:extLst>
              </p:cNvPr>
              <p:cNvSpPr/>
              <p:nvPr/>
            </p:nvSpPr>
            <p:spPr>
              <a:xfrm>
                <a:off x="8496434" y="3927604"/>
                <a:ext cx="536502" cy="1002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070D340-3CA0-BA46-A780-DED6D40C018D}"/>
                  </a:ext>
                </a:extLst>
              </p:cNvPr>
              <p:cNvSpPr/>
              <p:nvPr/>
            </p:nvSpPr>
            <p:spPr>
              <a:xfrm>
                <a:off x="9788413" y="3920517"/>
                <a:ext cx="536502" cy="1053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7A4C00B-E08F-B742-8FF2-E1BF2C807B17}"/>
                  </a:ext>
                </a:extLst>
              </p:cNvPr>
              <p:cNvSpPr/>
              <p:nvPr/>
            </p:nvSpPr>
            <p:spPr>
              <a:xfrm>
                <a:off x="6677581" y="3952957"/>
                <a:ext cx="240840" cy="17083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1D24BA8-293E-C344-96E8-262411668FC0}"/>
                  </a:ext>
                </a:extLst>
              </p:cNvPr>
              <p:cNvSpPr/>
              <p:nvPr/>
            </p:nvSpPr>
            <p:spPr>
              <a:xfrm>
                <a:off x="10668343" y="3942483"/>
                <a:ext cx="227982" cy="16555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26540E-C609-AC48-93C9-42F734E2E396}"/>
                  </a:ext>
                </a:extLst>
              </p:cNvPr>
              <p:cNvSpPr txBox="1"/>
              <p:nvPr/>
            </p:nvSpPr>
            <p:spPr>
              <a:xfrm>
                <a:off x="6615740" y="4976833"/>
                <a:ext cx="649537" cy="305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/>
                  <a:t>p bulk</a:t>
                </a:r>
                <a:endParaRPr lang="x-none" sz="1200" b="1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106F3D-A242-8340-A84C-E83CA4ED93AE}"/>
                  </a:ext>
                </a:extLst>
              </p:cNvPr>
              <p:cNvSpPr txBox="1"/>
              <p:nvPr/>
            </p:nvSpPr>
            <p:spPr>
              <a:xfrm>
                <a:off x="6579748" y="5234520"/>
                <a:ext cx="471604" cy="305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p++</a:t>
                </a:r>
                <a:endParaRPr lang="x-none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D63273-3901-734D-BC64-FA090D588C7F}"/>
                  </a:ext>
                </a:extLst>
              </p:cNvPr>
              <p:cNvSpPr txBox="1"/>
              <p:nvPr/>
            </p:nvSpPr>
            <p:spPr>
              <a:xfrm>
                <a:off x="5290550" y="4521199"/>
                <a:ext cx="1000595" cy="305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/>
                  <a:t>resistive n+</a:t>
                </a:r>
                <a:endParaRPr lang="x-none" sz="1200" b="1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1719382-9161-874D-9944-5EE86338EB79}"/>
                  </a:ext>
                </a:extLst>
              </p:cNvPr>
              <p:cNvSpPr txBox="1"/>
              <p:nvPr/>
            </p:nvSpPr>
            <p:spPr>
              <a:xfrm>
                <a:off x="10668343" y="3523199"/>
                <a:ext cx="804977" cy="305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/>
                  <a:t>DC  pad</a:t>
                </a:r>
                <a:endParaRPr lang="x-none" sz="1200" b="1" dirty="0"/>
              </a:p>
            </p:txBody>
          </p:sp>
          <p:sp>
            <p:nvSpPr>
              <p:cNvPr id="98" name="Line 55">
                <a:extLst>
                  <a:ext uri="{FF2B5EF4-FFF2-40B4-BE49-F238E27FC236}">
                    <a16:creationId xmlns:a16="http://schemas.microsoft.com/office/drawing/2014/main" id="{CC421C1B-A5EB-B647-AFE4-0691D4274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27789" y="3604628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/>
              </a:p>
            </p:txBody>
          </p:sp>
          <p:sp>
            <p:nvSpPr>
              <p:cNvPr id="99" name="AutoShape 56">
                <a:extLst>
                  <a:ext uri="{FF2B5EF4-FFF2-40B4-BE49-F238E27FC236}">
                    <a16:creationId xmlns:a16="http://schemas.microsoft.com/office/drawing/2014/main" id="{C5C10395-844D-464C-991B-F45C28148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157104" y="3491747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100" dirty="0"/>
              </a:p>
            </p:txBody>
          </p:sp>
          <p:sp>
            <p:nvSpPr>
              <p:cNvPr id="100" name="Line 55">
                <a:extLst>
                  <a:ext uri="{FF2B5EF4-FFF2-40B4-BE49-F238E27FC236}">
                    <a16:creationId xmlns:a16="http://schemas.microsoft.com/office/drawing/2014/main" id="{483BFE6F-4C8E-204E-92EB-4FE257E8B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27789" y="3604628"/>
                <a:ext cx="0" cy="2994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/>
              </a:p>
            </p:txBody>
          </p:sp>
          <p:sp>
            <p:nvSpPr>
              <p:cNvPr id="101" name="Line 55">
                <a:extLst>
                  <a:ext uri="{FF2B5EF4-FFF2-40B4-BE49-F238E27FC236}">
                    <a16:creationId xmlns:a16="http://schemas.microsoft.com/office/drawing/2014/main" id="{A9F0438B-F3CB-E148-B968-BBF19B5C4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2289" y="3630642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/>
              </a:p>
            </p:txBody>
          </p:sp>
          <p:sp>
            <p:nvSpPr>
              <p:cNvPr id="102" name="AutoShape 56">
                <a:extLst>
                  <a:ext uri="{FF2B5EF4-FFF2-40B4-BE49-F238E27FC236}">
                    <a16:creationId xmlns:a16="http://schemas.microsoft.com/office/drawing/2014/main" id="{0C9F91AE-9D70-704B-B8FB-D6D3A03DD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901604" y="3517761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100" dirty="0"/>
              </a:p>
            </p:txBody>
          </p:sp>
          <p:sp>
            <p:nvSpPr>
              <p:cNvPr id="103" name="Line 55">
                <a:extLst>
                  <a:ext uri="{FF2B5EF4-FFF2-40B4-BE49-F238E27FC236}">
                    <a16:creationId xmlns:a16="http://schemas.microsoft.com/office/drawing/2014/main" id="{D175D2C8-82C9-AF4F-B54F-3FE013845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72289" y="3630642"/>
                <a:ext cx="0" cy="2994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/>
              </a:p>
            </p:txBody>
          </p:sp>
          <p:sp>
            <p:nvSpPr>
              <p:cNvPr id="104" name="Line 55">
                <a:extLst>
                  <a:ext uri="{FF2B5EF4-FFF2-40B4-BE49-F238E27FC236}">
                    <a16:creationId xmlns:a16="http://schemas.microsoft.com/office/drawing/2014/main" id="{A762B69F-ADEB-5C40-B932-396A543C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4895" y="3611391"/>
                <a:ext cx="5313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/>
              </a:p>
            </p:txBody>
          </p:sp>
          <p:sp>
            <p:nvSpPr>
              <p:cNvPr id="105" name="AutoShape 56">
                <a:extLst>
                  <a:ext uri="{FF2B5EF4-FFF2-40B4-BE49-F238E27FC236}">
                    <a16:creationId xmlns:a16="http://schemas.microsoft.com/office/drawing/2014/main" id="{DD1B98D9-815E-EB4D-A22F-F975D983C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664210" y="3498510"/>
                <a:ext cx="420830" cy="2239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100" dirty="0"/>
              </a:p>
            </p:txBody>
          </p:sp>
          <p:sp>
            <p:nvSpPr>
              <p:cNvPr id="106" name="Line 55">
                <a:extLst>
                  <a:ext uri="{FF2B5EF4-FFF2-40B4-BE49-F238E27FC236}">
                    <a16:creationId xmlns:a16="http://schemas.microsoft.com/office/drawing/2014/main" id="{206FB53F-6739-E745-8B7C-804755B86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4895" y="3611391"/>
                <a:ext cx="0" cy="2994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/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A4122589-57B6-6D4C-8AD9-7F645C070D68}"/>
                  </a:ext>
                </a:extLst>
              </p:cNvPr>
              <p:cNvSpPr txBox="1"/>
              <p:nvPr/>
            </p:nvSpPr>
            <p:spPr>
              <a:xfrm>
                <a:off x="5376203" y="3400063"/>
                <a:ext cx="1031207" cy="305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/>
                  <a:t>n+  contact</a:t>
                </a:r>
                <a:endParaRPr lang="x-none" sz="1200" b="1" dirty="0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5DE19EAF-F1C6-7A46-A964-7296F47FC61B}"/>
                  </a:ext>
                </a:extLst>
              </p:cNvPr>
              <p:cNvSpPr txBox="1"/>
              <p:nvPr/>
            </p:nvSpPr>
            <p:spPr>
              <a:xfrm>
                <a:off x="9216229" y="4584600"/>
                <a:ext cx="1446752" cy="305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b="1" dirty="0"/>
                  <a:t>inter-pad resistor</a:t>
                </a:r>
                <a:endParaRPr lang="x-none" sz="1200" b="1" dirty="0"/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6B75D7FB-366E-2F48-9C54-EB2A554526E5}"/>
                  </a:ext>
                </a:extLst>
              </p:cNvPr>
              <p:cNvSpPr txBox="1"/>
              <p:nvPr/>
            </p:nvSpPr>
            <p:spPr>
              <a:xfrm>
                <a:off x="11007623" y="1211483"/>
                <a:ext cx="1205035" cy="3771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600" b="1" dirty="0"/>
                  <a:t>Top view</a:t>
                </a:r>
                <a:endParaRPr lang="x-none" sz="1600" b="1" dirty="0"/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E0F66594-41BA-0641-8D5E-D86E0F296650}"/>
                  </a:ext>
                </a:extLst>
              </p:cNvPr>
              <p:cNvSpPr txBox="1"/>
              <p:nvPr/>
            </p:nvSpPr>
            <p:spPr>
              <a:xfrm>
                <a:off x="11102691" y="4585673"/>
                <a:ext cx="1173723" cy="3771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600" b="1" dirty="0"/>
                  <a:t>Crosscut</a:t>
                </a:r>
                <a:endParaRPr lang="x-none" sz="1600" b="1" dirty="0"/>
              </a:p>
            </p:txBody>
          </p:sp>
        </p:grpSp>
        <p:pic>
          <p:nvPicPr>
            <p:cNvPr id="109" name="Picture 108" descr="Chart&#10;&#10;Description automatically generated">
              <a:extLst>
                <a:ext uri="{FF2B5EF4-FFF2-40B4-BE49-F238E27FC236}">
                  <a16:creationId xmlns:a16="http://schemas.microsoft.com/office/drawing/2014/main" id="{2922CD98-0C46-AC43-8182-72ED054FA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67" y="880554"/>
              <a:ext cx="3994905" cy="2880000"/>
            </a:xfrm>
            <a:prstGeom prst="rect">
              <a:avLst/>
            </a:prstGeom>
          </p:spPr>
        </p:pic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2F81CBC-9FF6-5045-B1C0-D2E4A496962C}"/>
                </a:ext>
              </a:extLst>
            </p:cNvPr>
            <p:cNvSpPr/>
            <p:nvPr/>
          </p:nvSpPr>
          <p:spPr>
            <a:xfrm rot="16200000">
              <a:off x="9189037" y="2268493"/>
              <a:ext cx="101714" cy="2451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E68A59E-5565-164F-9DEB-66B6EC6F6C71}"/>
                </a:ext>
              </a:extLst>
            </p:cNvPr>
            <p:cNvSpPr/>
            <p:nvPr/>
          </p:nvSpPr>
          <p:spPr>
            <a:xfrm>
              <a:off x="9160720" y="1147433"/>
              <a:ext cx="101714" cy="2451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043C92E-66BB-1A43-8B33-D56DDB437F99}"/>
                </a:ext>
              </a:extLst>
            </p:cNvPr>
            <p:cNvSpPr/>
            <p:nvPr/>
          </p:nvSpPr>
          <p:spPr>
            <a:xfrm>
              <a:off x="10384705" y="1087651"/>
              <a:ext cx="101714" cy="2451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4AD63CF-BF0D-734F-9283-90B41445C608}"/>
                </a:ext>
              </a:extLst>
            </p:cNvPr>
            <p:cNvSpPr/>
            <p:nvPr/>
          </p:nvSpPr>
          <p:spPr>
            <a:xfrm>
              <a:off x="7973450" y="1132626"/>
              <a:ext cx="101714" cy="2451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9AD41C7-118F-DE41-B333-9E4E6892A165}"/>
                </a:ext>
              </a:extLst>
            </p:cNvPr>
            <p:cNvSpPr/>
            <p:nvPr/>
          </p:nvSpPr>
          <p:spPr>
            <a:xfrm rot="16200000">
              <a:off x="9158728" y="1078220"/>
              <a:ext cx="101714" cy="2451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D8E7B67-4CBD-0344-A8A4-93D3A22551F1}"/>
                </a:ext>
              </a:extLst>
            </p:cNvPr>
            <p:cNvGrpSpPr/>
            <p:nvPr/>
          </p:nvGrpSpPr>
          <p:grpSpPr>
            <a:xfrm>
              <a:off x="7768877" y="2117374"/>
              <a:ext cx="2890133" cy="334147"/>
              <a:chOff x="8201542" y="1517853"/>
              <a:chExt cx="2890133" cy="339703"/>
            </a:xfrm>
            <a:solidFill>
              <a:srgbClr val="00B0F0"/>
            </a:solidFill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4014B05-B131-BD45-B27E-D7719359DA2F}"/>
                  </a:ext>
                </a:extLst>
              </p:cNvPr>
              <p:cNvSpPr/>
              <p:nvPr/>
            </p:nvSpPr>
            <p:spPr>
              <a:xfrm>
                <a:off x="8201542" y="1535285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65EF99A-67D3-8847-94FA-0AAAC14B8A26}"/>
                  </a:ext>
                </a:extLst>
              </p:cNvPr>
              <p:cNvSpPr/>
              <p:nvPr/>
            </p:nvSpPr>
            <p:spPr>
              <a:xfrm>
                <a:off x="9564298" y="1646106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0E0BBADF-F064-FF42-8BEB-5F2404BF241F}"/>
                  </a:ext>
                </a:extLst>
              </p:cNvPr>
              <p:cNvSpPr/>
              <p:nvPr/>
            </p:nvSpPr>
            <p:spPr>
              <a:xfrm>
                <a:off x="10771562" y="1642924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A512D0DA-A05D-B84B-9A8A-5A82F4A6A52B}"/>
                  </a:ext>
                </a:extLst>
              </p:cNvPr>
              <p:cNvSpPr/>
              <p:nvPr/>
            </p:nvSpPr>
            <p:spPr>
              <a:xfrm>
                <a:off x="9389080" y="1529710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8F5BB16-DFD7-FA40-924A-4230C4479657}"/>
                  </a:ext>
                </a:extLst>
              </p:cNvPr>
              <p:cNvSpPr/>
              <p:nvPr/>
            </p:nvSpPr>
            <p:spPr>
              <a:xfrm>
                <a:off x="10619864" y="1517853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E9EF8C0-DCC9-554D-A284-44E0F8B9F11D}"/>
                </a:ext>
              </a:extLst>
            </p:cNvPr>
            <p:cNvSpPr/>
            <p:nvPr/>
          </p:nvSpPr>
          <p:spPr>
            <a:xfrm rot="16200000">
              <a:off x="9176648" y="-36540"/>
              <a:ext cx="101714" cy="2451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DCC2FFD-2061-C940-A77F-D37576066EE5}"/>
                </a:ext>
              </a:extLst>
            </p:cNvPr>
            <p:cNvGrpSpPr/>
            <p:nvPr/>
          </p:nvGrpSpPr>
          <p:grpSpPr>
            <a:xfrm>
              <a:off x="7786797" y="1002614"/>
              <a:ext cx="2890133" cy="334147"/>
              <a:chOff x="8201542" y="1517853"/>
              <a:chExt cx="2890133" cy="339703"/>
            </a:xfrm>
            <a:solidFill>
              <a:srgbClr val="00B0F0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0441887D-B28D-B940-892D-B069F9E5B6A4}"/>
                  </a:ext>
                </a:extLst>
              </p:cNvPr>
              <p:cNvSpPr/>
              <p:nvPr/>
            </p:nvSpPr>
            <p:spPr>
              <a:xfrm>
                <a:off x="9564298" y="1646106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50EFC77D-BF15-9A41-8168-290672F6E186}"/>
                  </a:ext>
                </a:extLst>
              </p:cNvPr>
              <p:cNvSpPr/>
              <p:nvPr/>
            </p:nvSpPr>
            <p:spPr>
              <a:xfrm>
                <a:off x="10771562" y="1642924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69629C6-AC8F-D443-B319-2C50F1AC0DB4}"/>
                  </a:ext>
                </a:extLst>
              </p:cNvPr>
              <p:cNvSpPr/>
              <p:nvPr/>
            </p:nvSpPr>
            <p:spPr>
              <a:xfrm>
                <a:off x="9389080" y="1529710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5F8E7195-CA7B-9A40-88EB-9965907B5C1E}"/>
                  </a:ext>
                </a:extLst>
              </p:cNvPr>
              <p:cNvSpPr/>
              <p:nvPr/>
            </p:nvSpPr>
            <p:spPr>
              <a:xfrm>
                <a:off x="10619864" y="1517853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912DE7AA-9E8D-0A44-9E6D-994410D4F2D5}"/>
                  </a:ext>
                </a:extLst>
              </p:cNvPr>
              <p:cNvSpPr/>
              <p:nvPr/>
            </p:nvSpPr>
            <p:spPr>
              <a:xfrm>
                <a:off x="8201542" y="1535285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02EC70EF-4C71-824A-97C7-1712AB27704D}"/>
                </a:ext>
              </a:extLst>
            </p:cNvPr>
            <p:cNvGrpSpPr/>
            <p:nvPr/>
          </p:nvGrpSpPr>
          <p:grpSpPr>
            <a:xfrm>
              <a:off x="7983678" y="1148661"/>
              <a:ext cx="2501549" cy="2386192"/>
              <a:chOff x="7911655" y="1166491"/>
              <a:chExt cx="2501549" cy="2386192"/>
            </a:xfrm>
          </p:grpSpPr>
          <p:sp>
            <p:nvSpPr>
              <p:cNvPr id="145" name="Freeform 244">
                <a:extLst>
                  <a:ext uri="{FF2B5EF4-FFF2-40B4-BE49-F238E27FC236}">
                    <a16:creationId xmlns:a16="http://schemas.microsoft.com/office/drawing/2014/main" id="{2157598C-DB5A-9E44-8944-E41A72B40AC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508129" y="3140894"/>
                <a:ext cx="76160" cy="737420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" name="Freeform 244">
                <a:extLst>
                  <a:ext uri="{FF2B5EF4-FFF2-40B4-BE49-F238E27FC236}">
                    <a16:creationId xmlns:a16="http://schemas.microsoft.com/office/drawing/2014/main" id="{2B345E3A-2736-D24C-BA73-3C8E7F164C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730071" y="3145893"/>
                <a:ext cx="76160" cy="737420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0" name="Freeform 244">
                <a:extLst>
                  <a:ext uri="{FF2B5EF4-FFF2-40B4-BE49-F238E27FC236}">
                    <a16:creationId xmlns:a16="http://schemas.microsoft.com/office/drawing/2014/main" id="{741F86A2-7458-0A4B-B2A9-954F1E707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8925" y="2436218"/>
                <a:ext cx="81258" cy="86766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Freeform 244">
                <a:extLst>
                  <a:ext uri="{FF2B5EF4-FFF2-40B4-BE49-F238E27FC236}">
                    <a16:creationId xmlns:a16="http://schemas.microsoft.com/office/drawing/2014/main" id="{FE478913-3DC5-F84D-AF94-3980820B0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7961" y="1338826"/>
                <a:ext cx="81258" cy="86766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4" name="Freeform 244">
                <a:extLst>
                  <a:ext uri="{FF2B5EF4-FFF2-40B4-BE49-F238E27FC236}">
                    <a16:creationId xmlns:a16="http://schemas.microsoft.com/office/drawing/2014/main" id="{25B9BC3A-3E2A-1A4A-92EA-2D1560A1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910" y="2376436"/>
                <a:ext cx="81258" cy="86766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" name="Freeform 244">
                <a:extLst>
                  <a:ext uri="{FF2B5EF4-FFF2-40B4-BE49-F238E27FC236}">
                    <a16:creationId xmlns:a16="http://schemas.microsoft.com/office/drawing/2014/main" id="{2870DA63-3D81-DE43-9839-F942C9E27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1946" y="1279044"/>
                <a:ext cx="81258" cy="86766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" name="Freeform 244">
                <a:extLst>
                  <a:ext uri="{FF2B5EF4-FFF2-40B4-BE49-F238E27FC236}">
                    <a16:creationId xmlns:a16="http://schemas.microsoft.com/office/drawing/2014/main" id="{41CDA71D-3E43-464C-9A65-D4FE888E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1655" y="2421411"/>
                <a:ext cx="81258" cy="86766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" name="Freeform 244">
                <a:extLst>
                  <a:ext uri="{FF2B5EF4-FFF2-40B4-BE49-F238E27FC236}">
                    <a16:creationId xmlns:a16="http://schemas.microsoft.com/office/drawing/2014/main" id="{F2542058-6C92-2F47-8751-319F60E79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0691" y="1324019"/>
                <a:ext cx="81258" cy="867666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" name="Freeform 244">
                <a:extLst>
                  <a:ext uri="{FF2B5EF4-FFF2-40B4-BE49-F238E27FC236}">
                    <a16:creationId xmlns:a16="http://schemas.microsoft.com/office/drawing/2014/main" id="{0E72539D-C5E1-8E46-B76C-4133D320054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477820" y="1950621"/>
                <a:ext cx="76160" cy="737420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" name="Freeform 244">
                <a:extLst>
                  <a:ext uri="{FF2B5EF4-FFF2-40B4-BE49-F238E27FC236}">
                    <a16:creationId xmlns:a16="http://schemas.microsoft.com/office/drawing/2014/main" id="{1C48E49E-3EF0-304E-85FD-3C1D223996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699762" y="1955620"/>
                <a:ext cx="76160" cy="737420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" name="Freeform 244">
                <a:extLst>
                  <a:ext uri="{FF2B5EF4-FFF2-40B4-BE49-F238E27FC236}">
                    <a16:creationId xmlns:a16="http://schemas.microsoft.com/office/drawing/2014/main" id="{E81FF85C-FC98-A444-B318-6C1E968F36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8495740" y="835861"/>
                <a:ext cx="76160" cy="737420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65" name="Freeform 244">
                <a:extLst>
                  <a:ext uri="{FF2B5EF4-FFF2-40B4-BE49-F238E27FC236}">
                    <a16:creationId xmlns:a16="http://schemas.microsoft.com/office/drawing/2014/main" id="{5D5A9A9A-C5E1-F848-B1D1-A4DA0B6FBB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717682" y="840860"/>
                <a:ext cx="76160" cy="737420"/>
              </a:xfrm>
              <a:custGeom>
                <a:avLst/>
                <a:gdLst>
                  <a:gd name="T0" fmla="*/ 58 w 116"/>
                  <a:gd name="T1" fmla="*/ 0 h 1152"/>
                  <a:gd name="T2" fmla="*/ 58 w 116"/>
                  <a:gd name="T3" fmla="*/ 230 h 1152"/>
                  <a:gd name="T4" fmla="*/ 116 w 116"/>
                  <a:gd name="T5" fmla="*/ 288 h 1152"/>
                  <a:gd name="T6" fmla="*/ 0 w 116"/>
                  <a:gd name="T7" fmla="*/ 403 h 1152"/>
                  <a:gd name="T8" fmla="*/ 116 w 116"/>
                  <a:gd name="T9" fmla="*/ 518 h 1152"/>
                  <a:gd name="T10" fmla="*/ 0 w 116"/>
                  <a:gd name="T11" fmla="*/ 634 h 1152"/>
                  <a:gd name="T12" fmla="*/ 116 w 116"/>
                  <a:gd name="T13" fmla="*/ 749 h 1152"/>
                  <a:gd name="T14" fmla="*/ 0 w 116"/>
                  <a:gd name="T15" fmla="*/ 864 h 1152"/>
                  <a:gd name="T16" fmla="*/ 58 w 116"/>
                  <a:gd name="T17" fmla="*/ 922 h 1152"/>
                  <a:gd name="T18" fmla="*/ 58 w 116"/>
                  <a:gd name="T19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52">
                    <a:moveTo>
                      <a:pt x="58" y="0"/>
                    </a:moveTo>
                    <a:lnTo>
                      <a:pt x="58" y="230"/>
                    </a:lnTo>
                    <a:lnTo>
                      <a:pt x="116" y="288"/>
                    </a:lnTo>
                    <a:lnTo>
                      <a:pt x="0" y="403"/>
                    </a:lnTo>
                    <a:lnTo>
                      <a:pt x="116" y="518"/>
                    </a:lnTo>
                    <a:lnTo>
                      <a:pt x="0" y="634"/>
                    </a:lnTo>
                    <a:lnTo>
                      <a:pt x="116" y="749"/>
                    </a:lnTo>
                    <a:lnTo>
                      <a:pt x="0" y="864"/>
                    </a:lnTo>
                    <a:lnTo>
                      <a:pt x="58" y="922"/>
                    </a:lnTo>
                    <a:lnTo>
                      <a:pt x="58" y="1152"/>
                    </a:lnTo>
                  </a:path>
                </a:pathLst>
              </a:cu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54E49D2-4E2A-434E-BBE7-1307D09B0035}"/>
                </a:ext>
              </a:extLst>
            </p:cNvPr>
            <p:cNvGrpSpPr/>
            <p:nvPr/>
          </p:nvGrpSpPr>
          <p:grpSpPr>
            <a:xfrm>
              <a:off x="7799186" y="3307647"/>
              <a:ext cx="2890133" cy="334147"/>
              <a:chOff x="8201542" y="1517853"/>
              <a:chExt cx="2890133" cy="339703"/>
            </a:xfrm>
            <a:solidFill>
              <a:srgbClr val="00B0F0"/>
            </a:solidFill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F4E4468-90AE-C74B-8DCD-B4D4609130C0}"/>
                  </a:ext>
                </a:extLst>
              </p:cNvPr>
              <p:cNvSpPr/>
              <p:nvPr/>
            </p:nvSpPr>
            <p:spPr>
              <a:xfrm>
                <a:off x="8201542" y="1535285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735C5EE-10F9-B64B-BFF6-D825DFE866A7}"/>
                  </a:ext>
                </a:extLst>
              </p:cNvPr>
              <p:cNvSpPr/>
              <p:nvPr/>
            </p:nvSpPr>
            <p:spPr>
              <a:xfrm>
                <a:off x="9564298" y="1646106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72F189B-A529-D145-83A4-0B26F25479A3}"/>
                  </a:ext>
                </a:extLst>
              </p:cNvPr>
              <p:cNvSpPr/>
              <p:nvPr/>
            </p:nvSpPr>
            <p:spPr>
              <a:xfrm>
                <a:off x="10771562" y="1642924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03DCAB6-C9F7-564B-AF62-5192F17DD843}"/>
                  </a:ext>
                </a:extLst>
              </p:cNvPr>
              <p:cNvSpPr/>
              <p:nvPr/>
            </p:nvSpPr>
            <p:spPr>
              <a:xfrm>
                <a:off x="9389080" y="1529710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6BD7492-E22D-B14E-BF4B-0C53CA9B9344}"/>
                  </a:ext>
                </a:extLst>
              </p:cNvPr>
              <p:cNvSpPr/>
              <p:nvPr/>
            </p:nvSpPr>
            <p:spPr>
              <a:xfrm>
                <a:off x="10619864" y="1517853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4223E6A5-EE28-9146-A9E3-85EFFE89917E}"/>
                </a:ext>
              </a:extLst>
            </p:cNvPr>
            <p:cNvCxnSpPr>
              <a:cxnSpLocks/>
              <a:stCxn id="86" idx="3"/>
            </p:cNvCxnSpPr>
            <p:nvPr/>
          </p:nvCxnSpPr>
          <p:spPr>
            <a:xfrm flipV="1">
              <a:off x="6655549" y="4748642"/>
              <a:ext cx="974132" cy="5254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B7E7AEB9-A9FB-B247-8BB4-96FD00A08C82}"/>
                </a:ext>
              </a:extLst>
            </p:cNvPr>
            <p:cNvCxnSpPr>
              <a:cxnSpLocks/>
              <a:stCxn id="86" idx="1"/>
              <a:endCxn id="25" idx="3"/>
            </p:cNvCxnSpPr>
            <p:nvPr/>
          </p:nvCxnSpPr>
          <p:spPr>
            <a:xfrm flipH="1" flipV="1">
              <a:off x="4926421" y="4817650"/>
              <a:ext cx="728533" cy="456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D379FF0A-4A0D-6F49-A9AB-D2EF9508A70A}"/>
                </a:ext>
              </a:extLst>
            </p:cNvPr>
            <p:cNvCxnSpPr>
              <a:cxnSpLocks/>
              <a:stCxn id="70" idx="1"/>
            </p:cNvCxnSpPr>
            <p:nvPr/>
          </p:nvCxnSpPr>
          <p:spPr>
            <a:xfrm flipH="1" flipV="1">
              <a:off x="4544339" y="5044269"/>
              <a:ext cx="1062086" cy="7387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CB114EC0-A5AF-BB45-A386-70CEBDD43DAC}"/>
                </a:ext>
              </a:extLst>
            </p:cNvPr>
            <p:cNvCxnSpPr>
              <a:cxnSpLocks/>
              <a:stCxn id="70" idx="3"/>
            </p:cNvCxnSpPr>
            <p:nvPr/>
          </p:nvCxnSpPr>
          <p:spPr>
            <a:xfrm flipV="1">
              <a:off x="6725642" y="4997888"/>
              <a:ext cx="1399286" cy="7851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71055808-7E9F-A342-98AD-AE7E5D43D636}"/>
                </a:ext>
              </a:extLst>
            </p:cNvPr>
            <p:cNvCxnSpPr>
              <a:cxnSpLocks/>
              <a:stCxn id="96" idx="1"/>
              <a:endCxn id="75" idx="3"/>
            </p:cNvCxnSpPr>
            <p:nvPr/>
          </p:nvCxnSpPr>
          <p:spPr>
            <a:xfrm flipH="1">
              <a:off x="10689319" y="4276100"/>
              <a:ext cx="343428" cy="2969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3B87747F-5524-D04B-9885-95705DF427C2}"/>
                </a:ext>
              </a:extLst>
            </p:cNvPr>
            <p:cNvCxnSpPr>
              <a:cxnSpLocks/>
              <a:stCxn id="71" idx="3"/>
            </p:cNvCxnSpPr>
            <p:nvPr/>
          </p:nvCxnSpPr>
          <p:spPr>
            <a:xfrm>
              <a:off x="1765349" y="4178570"/>
              <a:ext cx="184902" cy="235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42" name="Picture 241" descr="Chart&#10;&#10;Description automatically generated">
              <a:extLst>
                <a:ext uri="{FF2B5EF4-FFF2-40B4-BE49-F238E27FC236}">
                  <a16:creationId xmlns:a16="http://schemas.microsoft.com/office/drawing/2014/main" id="{CEF94000-E7D7-0240-A3F9-622DF67C0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648" y="824487"/>
              <a:ext cx="4060803" cy="2880000"/>
            </a:xfrm>
            <a:prstGeom prst="rect">
              <a:avLst/>
            </a:prstGeom>
          </p:spPr>
        </p:pic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DDA417D0-912E-8441-9C5B-195F78038C3C}"/>
                </a:ext>
              </a:extLst>
            </p:cNvPr>
            <p:cNvGrpSpPr/>
            <p:nvPr/>
          </p:nvGrpSpPr>
          <p:grpSpPr>
            <a:xfrm>
              <a:off x="1222482" y="839861"/>
              <a:ext cx="4060803" cy="2860679"/>
              <a:chOff x="6625434" y="3336722"/>
              <a:chExt cx="4060804" cy="2860679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17C035AD-5C1E-8D4F-879E-B097BA6B14E4}"/>
                  </a:ext>
                </a:extLst>
              </p:cNvPr>
              <p:cNvSpPr/>
              <p:nvPr/>
            </p:nvSpPr>
            <p:spPr>
              <a:xfrm rot="16200000">
                <a:off x="7225496" y="2736660"/>
                <a:ext cx="2860679" cy="40608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AE3E6F00-E532-4C41-8E33-26BE2E7F8AB8}"/>
                  </a:ext>
                </a:extLst>
              </p:cNvPr>
              <p:cNvGrpSpPr/>
              <p:nvPr/>
            </p:nvGrpSpPr>
            <p:grpSpPr>
              <a:xfrm>
                <a:off x="7364369" y="3443407"/>
                <a:ext cx="2890133" cy="334147"/>
                <a:chOff x="8201542" y="1517853"/>
                <a:chExt cx="2890133" cy="339703"/>
              </a:xfrm>
              <a:solidFill>
                <a:srgbClr val="00B0F0"/>
              </a:solidFill>
            </p:grpSpPr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602856C8-66A4-FE40-9BCD-63868AF7714E}"/>
                    </a:ext>
                  </a:extLst>
                </p:cNvPr>
                <p:cNvSpPr/>
                <p:nvPr/>
              </p:nvSpPr>
              <p:spPr>
                <a:xfrm>
                  <a:off x="9564298" y="1646106"/>
                  <a:ext cx="96665" cy="1135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C09EA5CB-D5E7-9F49-986B-1D47906B722E}"/>
                    </a:ext>
                  </a:extLst>
                </p:cNvPr>
                <p:cNvSpPr/>
                <p:nvPr/>
              </p:nvSpPr>
              <p:spPr>
                <a:xfrm>
                  <a:off x="10771562" y="1642924"/>
                  <a:ext cx="96665" cy="1135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E30131BC-D729-684B-9B67-7C965B88E6E4}"/>
                    </a:ext>
                  </a:extLst>
                </p:cNvPr>
                <p:cNvSpPr/>
                <p:nvPr/>
              </p:nvSpPr>
              <p:spPr>
                <a:xfrm>
                  <a:off x="9389080" y="1529710"/>
                  <a:ext cx="471811" cy="3222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EAE63F1A-5423-964D-B0A8-90993705451E}"/>
                    </a:ext>
                  </a:extLst>
                </p:cNvPr>
                <p:cNvSpPr/>
                <p:nvPr/>
              </p:nvSpPr>
              <p:spPr>
                <a:xfrm>
                  <a:off x="10619864" y="1517853"/>
                  <a:ext cx="471811" cy="3222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BBFEE5E2-CD1C-C145-8E35-82E8A2CA3492}"/>
                    </a:ext>
                  </a:extLst>
                </p:cNvPr>
                <p:cNvSpPr/>
                <p:nvPr/>
              </p:nvSpPr>
              <p:spPr>
                <a:xfrm>
                  <a:off x="8201542" y="1535285"/>
                  <a:ext cx="471811" cy="3222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94A31347-8C9C-AC44-9BE2-B1FE22F71CD6}"/>
                </a:ext>
              </a:extLst>
            </p:cNvPr>
            <p:cNvGrpSpPr/>
            <p:nvPr/>
          </p:nvGrpSpPr>
          <p:grpSpPr>
            <a:xfrm>
              <a:off x="1973806" y="3251580"/>
              <a:ext cx="2890133" cy="334147"/>
              <a:chOff x="8201542" y="1517853"/>
              <a:chExt cx="2890133" cy="339703"/>
            </a:xfrm>
            <a:solidFill>
              <a:srgbClr val="00B0F0"/>
            </a:solidFill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34633F52-A8E0-E642-98C0-3B1B51D04D20}"/>
                  </a:ext>
                </a:extLst>
              </p:cNvPr>
              <p:cNvSpPr/>
              <p:nvPr/>
            </p:nvSpPr>
            <p:spPr>
              <a:xfrm>
                <a:off x="8201542" y="1535285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E0198462-A8C1-664B-830A-37E265E3D328}"/>
                  </a:ext>
                </a:extLst>
              </p:cNvPr>
              <p:cNvSpPr/>
              <p:nvPr/>
            </p:nvSpPr>
            <p:spPr>
              <a:xfrm>
                <a:off x="9564298" y="1646106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3F80A000-9834-8544-8AF7-AE6C2D3BF4C4}"/>
                  </a:ext>
                </a:extLst>
              </p:cNvPr>
              <p:cNvSpPr/>
              <p:nvPr/>
            </p:nvSpPr>
            <p:spPr>
              <a:xfrm>
                <a:off x="10771562" y="1642924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B90EEDC6-D0B8-2744-805C-6639D44B7DBA}"/>
                  </a:ext>
                </a:extLst>
              </p:cNvPr>
              <p:cNvSpPr/>
              <p:nvPr/>
            </p:nvSpPr>
            <p:spPr>
              <a:xfrm>
                <a:off x="9389080" y="1529710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CFD9093-A1F5-0C47-AE5E-26DBA53EDAE7}"/>
                  </a:ext>
                </a:extLst>
              </p:cNvPr>
              <p:cNvSpPr/>
              <p:nvPr/>
            </p:nvSpPr>
            <p:spPr>
              <a:xfrm>
                <a:off x="10619864" y="1517853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71C58E80-6594-2740-9028-37CDF4C9033F}"/>
                </a:ext>
              </a:extLst>
            </p:cNvPr>
            <p:cNvGrpSpPr/>
            <p:nvPr/>
          </p:nvGrpSpPr>
          <p:grpSpPr>
            <a:xfrm>
              <a:off x="1943497" y="2061307"/>
              <a:ext cx="2890133" cy="334147"/>
              <a:chOff x="8201542" y="1517853"/>
              <a:chExt cx="2890133" cy="339703"/>
            </a:xfrm>
            <a:solidFill>
              <a:srgbClr val="00B0F0"/>
            </a:solidFill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98CAC9D5-C120-854E-99F6-A3891A2AEC00}"/>
                  </a:ext>
                </a:extLst>
              </p:cNvPr>
              <p:cNvSpPr/>
              <p:nvPr/>
            </p:nvSpPr>
            <p:spPr>
              <a:xfrm>
                <a:off x="8201542" y="1535285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EA63111C-6A43-4B43-A9DB-86E37B708207}"/>
                  </a:ext>
                </a:extLst>
              </p:cNvPr>
              <p:cNvSpPr/>
              <p:nvPr/>
            </p:nvSpPr>
            <p:spPr>
              <a:xfrm>
                <a:off x="9564298" y="1646106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E778D38A-BAA8-FD4B-BC6D-F30BAB4C44E3}"/>
                  </a:ext>
                </a:extLst>
              </p:cNvPr>
              <p:cNvSpPr/>
              <p:nvPr/>
            </p:nvSpPr>
            <p:spPr>
              <a:xfrm>
                <a:off x="10771562" y="1642924"/>
                <a:ext cx="96665" cy="1135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C65101B9-E8F9-7E4E-97CD-42F6F65FCA8B}"/>
                  </a:ext>
                </a:extLst>
              </p:cNvPr>
              <p:cNvSpPr/>
              <p:nvPr/>
            </p:nvSpPr>
            <p:spPr>
              <a:xfrm>
                <a:off x="9389080" y="1529710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B9A63BE2-7CEA-104D-ACA8-C319F84A998B}"/>
                  </a:ext>
                </a:extLst>
              </p:cNvPr>
              <p:cNvSpPr/>
              <p:nvPr/>
            </p:nvSpPr>
            <p:spPr>
              <a:xfrm>
                <a:off x="10619864" y="1517853"/>
                <a:ext cx="471811" cy="322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D9B2D36-6012-C340-94A6-9274F385AA04}"/>
                </a:ext>
              </a:extLst>
            </p:cNvPr>
            <p:cNvSpPr/>
            <p:nvPr/>
          </p:nvSpPr>
          <p:spPr>
            <a:xfrm>
              <a:off x="2696189" y="1935415"/>
              <a:ext cx="129855" cy="1258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38D9E29C-8F0E-1E44-A134-8F3263CF9A74}"/>
                </a:ext>
              </a:extLst>
            </p:cNvPr>
            <p:cNvSpPr/>
            <p:nvPr/>
          </p:nvSpPr>
          <p:spPr>
            <a:xfrm>
              <a:off x="3119310" y="2094148"/>
              <a:ext cx="603055" cy="307545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7FEC1306-7C8B-5148-B069-4F86AE6C1A59}"/>
                </a:ext>
              </a:extLst>
            </p:cNvPr>
            <p:cNvSpPr/>
            <p:nvPr/>
          </p:nvSpPr>
          <p:spPr>
            <a:xfrm>
              <a:off x="3104956" y="1007342"/>
              <a:ext cx="603055" cy="168892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51A64478-766B-3040-B953-FBDDA888C7EE}"/>
                </a:ext>
              </a:extLst>
            </p:cNvPr>
            <p:cNvSpPr/>
            <p:nvPr/>
          </p:nvSpPr>
          <p:spPr>
            <a:xfrm>
              <a:off x="1971673" y="1020548"/>
              <a:ext cx="603055" cy="168892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F4A2ED54-D47A-F644-A3A5-AA83309A4D09}"/>
                </a:ext>
              </a:extLst>
            </p:cNvPr>
            <p:cNvSpPr/>
            <p:nvPr/>
          </p:nvSpPr>
          <p:spPr>
            <a:xfrm>
              <a:off x="1986031" y="2086400"/>
              <a:ext cx="603055" cy="307545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4AA140D-31AD-464B-9500-41C2EA1A71F7}"/>
                </a:ext>
              </a:extLst>
            </p:cNvPr>
            <p:cNvSpPr/>
            <p:nvPr/>
          </p:nvSpPr>
          <p:spPr>
            <a:xfrm>
              <a:off x="1987711" y="3357646"/>
              <a:ext cx="603055" cy="104868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E8752857-4158-9547-A2B8-F8516F84DC8C}"/>
                </a:ext>
              </a:extLst>
            </p:cNvPr>
            <p:cNvSpPr/>
            <p:nvPr/>
          </p:nvSpPr>
          <p:spPr>
            <a:xfrm>
              <a:off x="3225044" y="3375492"/>
              <a:ext cx="603055" cy="104868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ADC6FD38-B6BB-BF40-9A96-FF6E6F21019E}"/>
                </a:ext>
              </a:extLst>
            </p:cNvPr>
            <p:cNvSpPr/>
            <p:nvPr/>
          </p:nvSpPr>
          <p:spPr>
            <a:xfrm>
              <a:off x="4369673" y="2213078"/>
              <a:ext cx="603055" cy="45719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B177C966-A64F-5948-BA23-E7347DA1E86A}"/>
                </a:ext>
              </a:extLst>
            </p:cNvPr>
            <p:cNvSpPr/>
            <p:nvPr/>
          </p:nvSpPr>
          <p:spPr>
            <a:xfrm>
              <a:off x="4348108" y="1076721"/>
              <a:ext cx="603055" cy="45719"/>
            </a:xfrm>
            <a:custGeom>
              <a:avLst/>
              <a:gdLst>
                <a:gd name="connsiteX0" fmla="*/ 0 w 1266568"/>
                <a:gd name="connsiteY0" fmla="*/ 149097 h 409264"/>
                <a:gd name="connsiteX1" fmla="*/ 179173 w 1266568"/>
                <a:gd name="connsiteY1" fmla="*/ 155275 h 409264"/>
                <a:gd name="connsiteX2" fmla="*/ 253313 w 1266568"/>
                <a:gd name="connsiteY2" fmla="*/ 359162 h 409264"/>
                <a:gd name="connsiteX3" fmla="*/ 370703 w 1266568"/>
                <a:gd name="connsiteY3" fmla="*/ 402410 h 409264"/>
                <a:gd name="connsiteX4" fmla="*/ 457200 w 1266568"/>
                <a:gd name="connsiteY4" fmla="*/ 247951 h 409264"/>
                <a:gd name="connsiteX5" fmla="*/ 512805 w 1266568"/>
                <a:gd name="connsiteY5" fmla="*/ 149097 h 409264"/>
                <a:gd name="connsiteX6" fmla="*/ 605481 w 1266568"/>
                <a:gd name="connsiteY6" fmla="*/ 816 h 409264"/>
                <a:gd name="connsiteX7" fmla="*/ 809368 w 1266568"/>
                <a:gd name="connsiteY7" fmla="*/ 93491 h 409264"/>
                <a:gd name="connsiteX8" fmla="*/ 1081216 w 1266568"/>
                <a:gd name="connsiteY8" fmla="*/ 179989 h 409264"/>
                <a:gd name="connsiteX9" fmla="*/ 1266568 w 1266568"/>
                <a:gd name="connsiteY9" fmla="*/ 192346 h 4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568" h="409264">
                  <a:moveTo>
                    <a:pt x="0" y="149097"/>
                  </a:moveTo>
                  <a:cubicBezTo>
                    <a:pt x="68477" y="134680"/>
                    <a:pt x="136954" y="120264"/>
                    <a:pt x="179173" y="155275"/>
                  </a:cubicBezTo>
                  <a:cubicBezTo>
                    <a:pt x="221392" y="190286"/>
                    <a:pt x="221391" y="317973"/>
                    <a:pt x="253313" y="359162"/>
                  </a:cubicBezTo>
                  <a:cubicBezTo>
                    <a:pt x="285235" y="400351"/>
                    <a:pt x="336722" y="420945"/>
                    <a:pt x="370703" y="402410"/>
                  </a:cubicBezTo>
                  <a:cubicBezTo>
                    <a:pt x="404684" y="383875"/>
                    <a:pt x="457200" y="247951"/>
                    <a:pt x="457200" y="247951"/>
                  </a:cubicBezTo>
                  <a:cubicBezTo>
                    <a:pt x="480884" y="205732"/>
                    <a:pt x="488092" y="190286"/>
                    <a:pt x="512805" y="149097"/>
                  </a:cubicBezTo>
                  <a:cubicBezTo>
                    <a:pt x="537518" y="107908"/>
                    <a:pt x="556054" y="10084"/>
                    <a:pt x="605481" y="816"/>
                  </a:cubicBezTo>
                  <a:cubicBezTo>
                    <a:pt x="654908" y="-8452"/>
                    <a:pt x="730079" y="63629"/>
                    <a:pt x="809368" y="93491"/>
                  </a:cubicBezTo>
                  <a:cubicBezTo>
                    <a:pt x="888657" y="123353"/>
                    <a:pt x="1005016" y="163513"/>
                    <a:pt x="1081216" y="179989"/>
                  </a:cubicBezTo>
                  <a:cubicBezTo>
                    <a:pt x="1157416" y="196465"/>
                    <a:pt x="1211992" y="194405"/>
                    <a:pt x="1266568" y="192346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91816F4F-E114-344A-BB53-99A515904436}"/>
                </a:ext>
              </a:extLst>
            </p:cNvPr>
            <p:cNvSpPr/>
            <p:nvPr/>
          </p:nvSpPr>
          <p:spPr>
            <a:xfrm>
              <a:off x="8534657" y="1922305"/>
              <a:ext cx="129855" cy="1258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972979EC-1A9A-9049-8BEC-39525DDFF6FC}"/>
                </a:ext>
              </a:extLst>
            </p:cNvPr>
            <p:cNvCxnSpPr>
              <a:cxnSpLocks/>
              <a:stCxn id="306" idx="3"/>
            </p:cNvCxnSpPr>
            <p:nvPr/>
          </p:nvCxnSpPr>
          <p:spPr>
            <a:xfrm>
              <a:off x="6771814" y="4152964"/>
              <a:ext cx="403312" cy="3745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359D2204-0311-724A-B93D-D8650ABA6EDE}"/>
                </a:ext>
              </a:extLst>
            </p:cNvPr>
            <p:cNvCxnSpPr>
              <a:cxnSpLocks/>
              <a:stCxn id="306" idx="1"/>
              <a:endCxn id="18" idx="0"/>
            </p:cNvCxnSpPr>
            <p:nvPr/>
          </p:nvCxnSpPr>
          <p:spPr>
            <a:xfrm flipH="1">
              <a:off x="5286734" y="4152964"/>
              <a:ext cx="453873" cy="3079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4D3DA532-EFFA-3A45-AC81-D69202992C41}"/>
                </a:ext>
              </a:extLst>
            </p:cNvPr>
            <p:cNvSpPr/>
            <p:nvPr/>
          </p:nvSpPr>
          <p:spPr>
            <a:xfrm>
              <a:off x="8943486" y="2206206"/>
              <a:ext cx="469681" cy="183355"/>
            </a:xfrm>
            <a:custGeom>
              <a:avLst/>
              <a:gdLst>
                <a:gd name="connsiteX0" fmla="*/ 0 w 716692"/>
                <a:gd name="connsiteY0" fmla="*/ 23386 h 412772"/>
                <a:gd name="connsiteX1" fmla="*/ 172995 w 716692"/>
                <a:gd name="connsiteY1" fmla="*/ 35742 h 412772"/>
                <a:gd name="connsiteX2" fmla="*/ 259492 w 716692"/>
                <a:gd name="connsiteY2" fmla="*/ 357018 h 412772"/>
                <a:gd name="connsiteX3" fmla="*/ 407773 w 716692"/>
                <a:gd name="connsiteY3" fmla="*/ 381732 h 412772"/>
                <a:gd name="connsiteX4" fmla="*/ 506627 w 716692"/>
                <a:gd name="connsiteY4" fmla="*/ 35742 h 412772"/>
                <a:gd name="connsiteX5" fmla="*/ 716692 w 716692"/>
                <a:gd name="connsiteY5" fmla="*/ 11029 h 412772"/>
                <a:gd name="connsiteX6" fmla="*/ 716692 w 716692"/>
                <a:gd name="connsiteY6" fmla="*/ 11029 h 41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692" h="412772">
                  <a:moveTo>
                    <a:pt x="0" y="23386"/>
                  </a:moveTo>
                  <a:cubicBezTo>
                    <a:pt x="64873" y="1761"/>
                    <a:pt x="129746" y="-19863"/>
                    <a:pt x="172995" y="35742"/>
                  </a:cubicBezTo>
                  <a:cubicBezTo>
                    <a:pt x="216244" y="91347"/>
                    <a:pt x="220362" y="299353"/>
                    <a:pt x="259492" y="357018"/>
                  </a:cubicBezTo>
                  <a:cubicBezTo>
                    <a:pt x="298622" y="414683"/>
                    <a:pt x="366584" y="435278"/>
                    <a:pt x="407773" y="381732"/>
                  </a:cubicBezTo>
                  <a:cubicBezTo>
                    <a:pt x="448962" y="328186"/>
                    <a:pt x="455141" y="97526"/>
                    <a:pt x="506627" y="35742"/>
                  </a:cubicBezTo>
                  <a:cubicBezTo>
                    <a:pt x="558114" y="-26042"/>
                    <a:pt x="716692" y="11029"/>
                    <a:pt x="716692" y="11029"/>
                  </a:cubicBezTo>
                  <a:lnTo>
                    <a:pt x="716692" y="11029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6D3AD73A-A5FA-7347-AAD9-68CE0174D676}"/>
                </a:ext>
              </a:extLst>
            </p:cNvPr>
            <p:cNvSpPr/>
            <p:nvPr/>
          </p:nvSpPr>
          <p:spPr>
            <a:xfrm>
              <a:off x="7747668" y="2210590"/>
              <a:ext cx="469681" cy="183355"/>
            </a:xfrm>
            <a:custGeom>
              <a:avLst/>
              <a:gdLst>
                <a:gd name="connsiteX0" fmla="*/ 0 w 716692"/>
                <a:gd name="connsiteY0" fmla="*/ 23386 h 412772"/>
                <a:gd name="connsiteX1" fmla="*/ 172995 w 716692"/>
                <a:gd name="connsiteY1" fmla="*/ 35742 h 412772"/>
                <a:gd name="connsiteX2" fmla="*/ 259492 w 716692"/>
                <a:gd name="connsiteY2" fmla="*/ 357018 h 412772"/>
                <a:gd name="connsiteX3" fmla="*/ 407773 w 716692"/>
                <a:gd name="connsiteY3" fmla="*/ 381732 h 412772"/>
                <a:gd name="connsiteX4" fmla="*/ 506627 w 716692"/>
                <a:gd name="connsiteY4" fmla="*/ 35742 h 412772"/>
                <a:gd name="connsiteX5" fmla="*/ 716692 w 716692"/>
                <a:gd name="connsiteY5" fmla="*/ 11029 h 412772"/>
                <a:gd name="connsiteX6" fmla="*/ 716692 w 716692"/>
                <a:gd name="connsiteY6" fmla="*/ 11029 h 41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692" h="412772">
                  <a:moveTo>
                    <a:pt x="0" y="23386"/>
                  </a:moveTo>
                  <a:cubicBezTo>
                    <a:pt x="64873" y="1761"/>
                    <a:pt x="129746" y="-19863"/>
                    <a:pt x="172995" y="35742"/>
                  </a:cubicBezTo>
                  <a:cubicBezTo>
                    <a:pt x="216244" y="91347"/>
                    <a:pt x="220362" y="299353"/>
                    <a:pt x="259492" y="357018"/>
                  </a:cubicBezTo>
                  <a:cubicBezTo>
                    <a:pt x="298622" y="414683"/>
                    <a:pt x="366584" y="435278"/>
                    <a:pt x="407773" y="381732"/>
                  </a:cubicBezTo>
                  <a:cubicBezTo>
                    <a:pt x="448962" y="328186"/>
                    <a:pt x="455141" y="97526"/>
                    <a:pt x="506627" y="35742"/>
                  </a:cubicBezTo>
                  <a:cubicBezTo>
                    <a:pt x="558114" y="-26042"/>
                    <a:pt x="716692" y="11029"/>
                    <a:pt x="716692" y="11029"/>
                  </a:cubicBezTo>
                  <a:lnTo>
                    <a:pt x="716692" y="11029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6D8D03BA-1918-3242-8E6C-0F530378C1CF}"/>
                </a:ext>
              </a:extLst>
            </p:cNvPr>
            <p:cNvSpPr/>
            <p:nvPr/>
          </p:nvSpPr>
          <p:spPr>
            <a:xfrm>
              <a:off x="7773868" y="1164961"/>
              <a:ext cx="469681" cy="108092"/>
            </a:xfrm>
            <a:custGeom>
              <a:avLst/>
              <a:gdLst>
                <a:gd name="connsiteX0" fmla="*/ 0 w 716692"/>
                <a:gd name="connsiteY0" fmla="*/ 23386 h 412772"/>
                <a:gd name="connsiteX1" fmla="*/ 172995 w 716692"/>
                <a:gd name="connsiteY1" fmla="*/ 35742 h 412772"/>
                <a:gd name="connsiteX2" fmla="*/ 259492 w 716692"/>
                <a:gd name="connsiteY2" fmla="*/ 357018 h 412772"/>
                <a:gd name="connsiteX3" fmla="*/ 407773 w 716692"/>
                <a:gd name="connsiteY3" fmla="*/ 381732 h 412772"/>
                <a:gd name="connsiteX4" fmla="*/ 506627 w 716692"/>
                <a:gd name="connsiteY4" fmla="*/ 35742 h 412772"/>
                <a:gd name="connsiteX5" fmla="*/ 716692 w 716692"/>
                <a:gd name="connsiteY5" fmla="*/ 11029 h 412772"/>
                <a:gd name="connsiteX6" fmla="*/ 716692 w 716692"/>
                <a:gd name="connsiteY6" fmla="*/ 11029 h 41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692" h="412772">
                  <a:moveTo>
                    <a:pt x="0" y="23386"/>
                  </a:moveTo>
                  <a:cubicBezTo>
                    <a:pt x="64873" y="1761"/>
                    <a:pt x="129746" y="-19863"/>
                    <a:pt x="172995" y="35742"/>
                  </a:cubicBezTo>
                  <a:cubicBezTo>
                    <a:pt x="216244" y="91347"/>
                    <a:pt x="220362" y="299353"/>
                    <a:pt x="259492" y="357018"/>
                  </a:cubicBezTo>
                  <a:cubicBezTo>
                    <a:pt x="298622" y="414683"/>
                    <a:pt x="366584" y="435278"/>
                    <a:pt x="407773" y="381732"/>
                  </a:cubicBezTo>
                  <a:cubicBezTo>
                    <a:pt x="448962" y="328186"/>
                    <a:pt x="455141" y="97526"/>
                    <a:pt x="506627" y="35742"/>
                  </a:cubicBezTo>
                  <a:cubicBezTo>
                    <a:pt x="558114" y="-26042"/>
                    <a:pt x="716692" y="11029"/>
                    <a:pt x="716692" y="11029"/>
                  </a:cubicBezTo>
                  <a:lnTo>
                    <a:pt x="716692" y="11029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0CE81667-569E-754D-B7C2-50EBEC3E48CF}"/>
                </a:ext>
              </a:extLst>
            </p:cNvPr>
            <p:cNvSpPr/>
            <p:nvPr/>
          </p:nvSpPr>
          <p:spPr>
            <a:xfrm>
              <a:off x="8965711" y="1113695"/>
              <a:ext cx="469681" cy="108092"/>
            </a:xfrm>
            <a:custGeom>
              <a:avLst/>
              <a:gdLst>
                <a:gd name="connsiteX0" fmla="*/ 0 w 716692"/>
                <a:gd name="connsiteY0" fmla="*/ 23386 h 412772"/>
                <a:gd name="connsiteX1" fmla="*/ 172995 w 716692"/>
                <a:gd name="connsiteY1" fmla="*/ 35742 h 412772"/>
                <a:gd name="connsiteX2" fmla="*/ 259492 w 716692"/>
                <a:gd name="connsiteY2" fmla="*/ 357018 h 412772"/>
                <a:gd name="connsiteX3" fmla="*/ 407773 w 716692"/>
                <a:gd name="connsiteY3" fmla="*/ 381732 h 412772"/>
                <a:gd name="connsiteX4" fmla="*/ 506627 w 716692"/>
                <a:gd name="connsiteY4" fmla="*/ 35742 h 412772"/>
                <a:gd name="connsiteX5" fmla="*/ 716692 w 716692"/>
                <a:gd name="connsiteY5" fmla="*/ 11029 h 412772"/>
                <a:gd name="connsiteX6" fmla="*/ 716692 w 716692"/>
                <a:gd name="connsiteY6" fmla="*/ 11029 h 41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692" h="412772">
                  <a:moveTo>
                    <a:pt x="0" y="23386"/>
                  </a:moveTo>
                  <a:cubicBezTo>
                    <a:pt x="64873" y="1761"/>
                    <a:pt x="129746" y="-19863"/>
                    <a:pt x="172995" y="35742"/>
                  </a:cubicBezTo>
                  <a:cubicBezTo>
                    <a:pt x="216244" y="91347"/>
                    <a:pt x="220362" y="299353"/>
                    <a:pt x="259492" y="357018"/>
                  </a:cubicBezTo>
                  <a:cubicBezTo>
                    <a:pt x="298622" y="414683"/>
                    <a:pt x="366584" y="435278"/>
                    <a:pt x="407773" y="381732"/>
                  </a:cubicBezTo>
                  <a:cubicBezTo>
                    <a:pt x="448962" y="328186"/>
                    <a:pt x="455141" y="97526"/>
                    <a:pt x="506627" y="35742"/>
                  </a:cubicBezTo>
                  <a:cubicBezTo>
                    <a:pt x="558114" y="-26042"/>
                    <a:pt x="716692" y="11029"/>
                    <a:pt x="716692" y="11029"/>
                  </a:cubicBezTo>
                  <a:lnTo>
                    <a:pt x="716692" y="11029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88C8E4D-75DD-C846-90EC-50C92C1709AA}"/>
                </a:ext>
              </a:extLst>
            </p:cNvPr>
            <p:cNvSpPr/>
            <p:nvPr/>
          </p:nvSpPr>
          <p:spPr>
            <a:xfrm>
              <a:off x="5044458" y="3638347"/>
              <a:ext cx="938423" cy="195821"/>
            </a:xfrm>
            <a:custGeom>
              <a:avLst/>
              <a:gdLst>
                <a:gd name="connsiteX0" fmla="*/ 0 w 716692"/>
                <a:gd name="connsiteY0" fmla="*/ 23386 h 412772"/>
                <a:gd name="connsiteX1" fmla="*/ 172995 w 716692"/>
                <a:gd name="connsiteY1" fmla="*/ 35742 h 412772"/>
                <a:gd name="connsiteX2" fmla="*/ 259492 w 716692"/>
                <a:gd name="connsiteY2" fmla="*/ 357018 h 412772"/>
                <a:gd name="connsiteX3" fmla="*/ 407773 w 716692"/>
                <a:gd name="connsiteY3" fmla="*/ 381732 h 412772"/>
                <a:gd name="connsiteX4" fmla="*/ 506627 w 716692"/>
                <a:gd name="connsiteY4" fmla="*/ 35742 h 412772"/>
                <a:gd name="connsiteX5" fmla="*/ 716692 w 716692"/>
                <a:gd name="connsiteY5" fmla="*/ 11029 h 412772"/>
                <a:gd name="connsiteX6" fmla="*/ 716692 w 716692"/>
                <a:gd name="connsiteY6" fmla="*/ 11029 h 41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692" h="412772">
                  <a:moveTo>
                    <a:pt x="0" y="23386"/>
                  </a:moveTo>
                  <a:cubicBezTo>
                    <a:pt x="64873" y="1761"/>
                    <a:pt x="129746" y="-19863"/>
                    <a:pt x="172995" y="35742"/>
                  </a:cubicBezTo>
                  <a:cubicBezTo>
                    <a:pt x="216244" y="91347"/>
                    <a:pt x="220362" y="299353"/>
                    <a:pt x="259492" y="357018"/>
                  </a:cubicBezTo>
                  <a:cubicBezTo>
                    <a:pt x="298622" y="414683"/>
                    <a:pt x="366584" y="435278"/>
                    <a:pt x="407773" y="381732"/>
                  </a:cubicBezTo>
                  <a:cubicBezTo>
                    <a:pt x="448962" y="328186"/>
                    <a:pt x="455141" y="97526"/>
                    <a:pt x="506627" y="35742"/>
                  </a:cubicBezTo>
                  <a:cubicBezTo>
                    <a:pt x="558114" y="-26042"/>
                    <a:pt x="716692" y="11029"/>
                    <a:pt x="716692" y="11029"/>
                  </a:cubicBezTo>
                  <a:lnTo>
                    <a:pt x="716692" y="11029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7508C069-7D11-5E47-B4C5-157810DEF6FE}"/>
                </a:ext>
              </a:extLst>
            </p:cNvPr>
            <p:cNvCxnSpPr>
              <a:cxnSpLocks/>
              <a:stCxn id="325" idx="0"/>
            </p:cNvCxnSpPr>
            <p:nvPr/>
          </p:nvCxnSpPr>
          <p:spPr>
            <a:xfrm flipH="1" flipV="1">
              <a:off x="9840174" y="4584569"/>
              <a:ext cx="463835" cy="5999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865D1CBF-0F3D-0A4E-8CF5-DE17438D0D77}"/>
                </a:ext>
              </a:extLst>
            </p:cNvPr>
            <p:cNvCxnSpPr>
              <a:cxnSpLocks/>
            </p:cNvCxnSpPr>
            <p:nvPr/>
          </p:nvCxnSpPr>
          <p:spPr>
            <a:xfrm>
              <a:off x="2740037" y="4210716"/>
              <a:ext cx="259641" cy="210639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F193AEB-206A-5A4D-ACAF-2B8948A9D532}"/>
                </a:ext>
              </a:extLst>
            </p:cNvPr>
            <p:cNvSpPr/>
            <p:nvPr/>
          </p:nvSpPr>
          <p:spPr>
            <a:xfrm>
              <a:off x="2701909" y="4453417"/>
              <a:ext cx="129855" cy="1258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41FB1D45-2889-534A-8DC1-D6DCBE2DB9A1}"/>
                </a:ext>
              </a:extLst>
            </p:cNvPr>
            <p:cNvCxnSpPr>
              <a:cxnSpLocks/>
            </p:cNvCxnSpPr>
            <p:nvPr/>
          </p:nvCxnSpPr>
          <p:spPr>
            <a:xfrm>
              <a:off x="8567599" y="4221743"/>
              <a:ext cx="293239" cy="209536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1E048585-6F2D-3141-A818-23592D7C540E}"/>
                </a:ext>
              </a:extLst>
            </p:cNvPr>
            <p:cNvSpPr/>
            <p:nvPr/>
          </p:nvSpPr>
          <p:spPr>
            <a:xfrm>
              <a:off x="8529471" y="4464444"/>
              <a:ext cx="129855" cy="1258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3AEB3B0E-F116-4B43-81E6-75D78D402DED}"/>
                </a:ext>
              </a:extLst>
            </p:cNvPr>
            <p:cNvSpPr txBox="1"/>
            <p:nvPr/>
          </p:nvSpPr>
          <p:spPr>
            <a:xfrm>
              <a:off x="8266687" y="4951013"/>
              <a:ext cx="66964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0000"/>
                  </a:solidFill>
                </a:rPr>
                <a:t>---</a:t>
              </a:r>
            </a:p>
            <a:p>
              <a:pPr algn="r"/>
              <a:r>
                <a:rPr lang="en-US" sz="1200" b="1" dirty="0">
                  <a:solidFill>
                    <a:srgbClr val="FF0000"/>
                  </a:solidFill>
                </a:rPr>
                <a:t>--</a:t>
              </a:r>
            </a:p>
            <a:p>
              <a:pPr algn="ctr"/>
              <a:r>
                <a:rPr lang="en-US" sz="1200" b="1" dirty="0">
                  <a:solidFill>
                    <a:srgbClr val="221AC0"/>
                  </a:solidFill>
                </a:rPr>
                <a:t>++</a:t>
              </a:r>
            </a:p>
            <a:p>
              <a:pPr algn="ctr"/>
              <a:r>
                <a:rPr lang="en-US" sz="1200" b="1" dirty="0">
                  <a:solidFill>
                    <a:srgbClr val="221AC0"/>
                  </a:solidFill>
                </a:rPr>
                <a:t>+++</a:t>
              </a: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A5C84271-1AC6-9045-837B-5303947F655A}"/>
                </a:ext>
              </a:extLst>
            </p:cNvPr>
            <p:cNvSpPr txBox="1"/>
            <p:nvPr/>
          </p:nvSpPr>
          <p:spPr>
            <a:xfrm>
              <a:off x="2453367" y="4993301"/>
              <a:ext cx="66964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0000"/>
                  </a:solidFill>
                </a:rPr>
                <a:t>---</a:t>
              </a:r>
            </a:p>
            <a:p>
              <a:pPr algn="r"/>
              <a:r>
                <a:rPr lang="en-US" sz="1200" b="1" dirty="0">
                  <a:solidFill>
                    <a:srgbClr val="FF0000"/>
                  </a:solidFill>
                </a:rPr>
                <a:t>--</a:t>
              </a:r>
            </a:p>
            <a:p>
              <a:pPr algn="ctr"/>
              <a:r>
                <a:rPr lang="en-US" sz="1200" b="1" dirty="0">
                  <a:solidFill>
                    <a:srgbClr val="221AC0"/>
                  </a:solidFill>
                </a:rPr>
                <a:t>++</a:t>
              </a:r>
            </a:p>
            <a:p>
              <a:pPr algn="ctr"/>
              <a:r>
                <a:rPr lang="en-US" sz="1200" b="1" dirty="0">
                  <a:solidFill>
                    <a:srgbClr val="221AC0"/>
                  </a:solidFill>
                </a:rPr>
                <a:t>+++</a:t>
              </a:r>
            </a:p>
          </p:txBody>
        </p:sp>
        <p:sp>
          <p:nvSpPr>
            <p:cNvPr id="341" name="Right Arrow 340">
              <a:extLst>
                <a:ext uri="{FF2B5EF4-FFF2-40B4-BE49-F238E27FC236}">
                  <a16:creationId xmlns:a16="http://schemas.microsoft.com/office/drawing/2014/main" id="{9A26313E-5185-AA49-9B07-9CC513D71C94}"/>
                </a:ext>
              </a:extLst>
            </p:cNvPr>
            <p:cNvSpPr/>
            <p:nvPr/>
          </p:nvSpPr>
          <p:spPr>
            <a:xfrm>
              <a:off x="8677210" y="4672238"/>
              <a:ext cx="493738" cy="13918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342" name="Right Arrow 341">
              <a:extLst>
                <a:ext uri="{FF2B5EF4-FFF2-40B4-BE49-F238E27FC236}">
                  <a16:creationId xmlns:a16="http://schemas.microsoft.com/office/drawing/2014/main" id="{E483E44D-64D1-9845-882F-836B30DDDBA8}"/>
                </a:ext>
              </a:extLst>
            </p:cNvPr>
            <p:cNvSpPr/>
            <p:nvPr/>
          </p:nvSpPr>
          <p:spPr>
            <a:xfrm>
              <a:off x="2840552" y="4755752"/>
              <a:ext cx="1382945" cy="160081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343" name="Right Arrow 342">
              <a:extLst>
                <a:ext uri="{FF2B5EF4-FFF2-40B4-BE49-F238E27FC236}">
                  <a16:creationId xmlns:a16="http://schemas.microsoft.com/office/drawing/2014/main" id="{701FF50B-744E-7B44-9CDC-70C8EBB90A62}"/>
                </a:ext>
              </a:extLst>
            </p:cNvPr>
            <p:cNvSpPr/>
            <p:nvPr/>
          </p:nvSpPr>
          <p:spPr>
            <a:xfrm rot="10800000">
              <a:off x="1689421" y="4729831"/>
              <a:ext cx="1060627" cy="181898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344" name="Right Arrow 343">
              <a:extLst>
                <a:ext uri="{FF2B5EF4-FFF2-40B4-BE49-F238E27FC236}">
                  <a16:creationId xmlns:a16="http://schemas.microsoft.com/office/drawing/2014/main" id="{3F30A652-F250-9A47-ABA7-8E09602AA154}"/>
                </a:ext>
              </a:extLst>
            </p:cNvPr>
            <p:cNvSpPr/>
            <p:nvPr/>
          </p:nvSpPr>
          <p:spPr>
            <a:xfrm rot="10800000">
              <a:off x="8031096" y="4659684"/>
              <a:ext cx="567723" cy="15732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98C40D9-E460-894A-8299-F6E13A9D928D}"/>
              </a:ext>
            </a:extLst>
          </p:cNvPr>
          <p:cNvGrpSpPr/>
          <p:nvPr/>
        </p:nvGrpSpPr>
        <p:grpSpPr>
          <a:xfrm>
            <a:off x="4985138" y="4557925"/>
            <a:ext cx="575837" cy="490273"/>
            <a:chOff x="10492135" y="4446232"/>
            <a:chExt cx="712975" cy="490273"/>
          </a:xfrm>
        </p:grpSpPr>
        <p:grpSp>
          <p:nvGrpSpPr>
            <p:cNvPr id="349" name="Group 324">
              <a:extLst>
                <a:ext uri="{FF2B5EF4-FFF2-40B4-BE49-F238E27FC236}">
                  <a16:creationId xmlns:a16="http://schemas.microsoft.com/office/drawing/2014/main" id="{E20E4F61-FA75-714C-8601-2F186F63F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4572" y="4479305"/>
              <a:ext cx="490538" cy="457200"/>
              <a:chOff x="2110" y="1699"/>
              <a:chExt cx="309" cy="288"/>
            </a:xfrm>
          </p:grpSpPr>
          <p:grpSp>
            <p:nvGrpSpPr>
              <p:cNvPr id="353" name="Group 126">
                <a:extLst>
                  <a:ext uri="{FF2B5EF4-FFF2-40B4-BE49-F238E27FC236}">
                    <a16:creationId xmlns:a16="http://schemas.microsoft.com/office/drawing/2014/main" id="{FCBC6EDC-5F0F-C64B-B7BD-F8D0DB950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" y="1872"/>
                <a:ext cx="288" cy="115"/>
                <a:chOff x="1152" y="2160"/>
                <a:chExt cx="288" cy="115"/>
              </a:xfrm>
            </p:grpSpPr>
            <p:sp>
              <p:nvSpPr>
                <p:cNvPr id="355" name="Line 127">
                  <a:extLst>
                    <a:ext uri="{FF2B5EF4-FFF2-40B4-BE49-F238E27FC236}">
                      <a16:creationId xmlns:a16="http://schemas.microsoft.com/office/drawing/2014/main" id="{4D114CDB-D1C7-9F4F-887D-11F1EEE57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b="1">
                    <a:cs typeface="+mn-cs"/>
                  </a:endParaRPr>
                </a:p>
              </p:txBody>
            </p:sp>
            <p:sp>
              <p:nvSpPr>
                <p:cNvPr id="356" name="Line 128">
                  <a:extLst>
                    <a:ext uri="{FF2B5EF4-FFF2-40B4-BE49-F238E27FC236}">
                      <a16:creationId xmlns:a16="http://schemas.microsoft.com/office/drawing/2014/main" id="{6ACFE47C-8230-A64B-BF09-CD5FC4111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b="1">
                    <a:cs typeface="+mn-cs"/>
                  </a:endParaRPr>
                </a:p>
              </p:txBody>
            </p:sp>
            <p:sp>
              <p:nvSpPr>
                <p:cNvPr id="357" name="Line 129">
                  <a:extLst>
                    <a:ext uri="{FF2B5EF4-FFF2-40B4-BE49-F238E27FC236}">
                      <a16:creationId xmlns:a16="http://schemas.microsoft.com/office/drawing/2014/main" id="{D03388D0-021B-CF4D-A0E4-3EFC7A9F0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b="1">
                    <a:cs typeface="+mn-cs"/>
                  </a:endParaRPr>
                </a:p>
              </p:txBody>
            </p:sp>
          </p:grpSp>
          <p:sp>
            <p:nvSpPr>
              <p:cNvPr id="354" name="Freeform 323">
                <a:extLst>
                  <a:ext uri="{FF2B5EF4-FFF2-40B4-BE49-F238E27FC236}">
                    <a16:creationId xmlns:a16="http://schemas.microsoft.com/office/drawing/2014/main" id="{C429FB2E-18B6-784E-8F95-6482D058A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699"/>
                <a:ext cx="288" cy="173"/>
              </a:xfrm>
              <a:custGeom>
                <a:avLst/>
                <a:gdLst>
                  <a:gd name="T0" fmla="*/ 115 w 288"/>
                  <a:gd name="T1" fmla="*/ 0 h 173"/>
                  <a:gd name="T2" fmla="*/ 0 w 288"/>
                  <a:gd name="T3" fmla="*/ 173 h 173"/>
                  <a:gd name="T4" fmla="*/ 288 w 288"/>
                  <a:gd name="T5" fmla="*/ 173 h 173"/>
                  <a:gd name="T6" fmla="*/ 115 w 288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73">
                    <a:moveTo>
                      <a:pt x="115" y="0"/>
                    </a:moveTo>
                    <a:lnTo>
                      <a:pt x="0" y="173"/>
                    </a:lnTo>
                    <a:lnTo>
                      <a:pt x="288" y="173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cs typeface="+mn-cs"/>
                </a:endParaRPr>
              </a:p>
            </p:txBody>
          </p:sp>
        </p:grpSp>
        <p:sp>
          <p:nvSpPr>
            <p:cNvPr id="352" name="Line 55">
              <a:extLst>
                <a:ext uri="{FF2B5EF4-FFF2-40B4-BE49-F238E27FC236}">
                  <a16:creationId xmlns:a16="http://schemas.microsoft.com/office/drawing/2014/main" id="{3A886877-4C68-E144-B220-CC29A3EAD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2135" y="4446233"/>
              <a:ext cx="4492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b="1" dirty="0">
                <a:cs typeface="+mn-cs"/>
              </a:endParaRPr>
            </a:p>
          </p:txBody>
        </p:sp>
        <p:sp>
          <p:nvSpPr>
            <p:cNvPr id="367" name="Line 55">
              <a:extLst>
                <a:ext uri="{FF2B5EF4-FFF2-40B4-BE49-F238E27FC236}">
                  <a16:creationId xmlns:a16="http://schemas.microsoft.com/office/drawing/2014/main" id="{420133AB-A783-4E41-83CE-7C99AB412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353" y="4446232"/>
              <a:ext cx="0" cy="275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b="1" dirty="0">
                <a:cs typeface="+mn-cs"/>
              </a:endParaRP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4827522-97D0-3641-94DD-7DEC79C2392F}"/>
              </a:ext>
            </a:extLst>
          </p:cNvPr>
          <p:cNvGrpSpPr/>
          <p:nvPr/>
        </p:nvGrpSpPr>
        <p:grpSpPr>
          <a:xfrm>
            <a:off x="10877745" y="4608584"/>
            <a:ext cx="575837" cy="490273"/>
            <a:chOff x="10492135" y="4446232"/>
            <a:chExt cx="712975" cy="490273"/>
          </a:xfrm>
        </p:grpSpPr>
        <p:grpSp>
          <p:nvGrpSpPr>
            <p:cNvPr id="369" name="Group 324">
              <a:extLst>
                <a:ext uri="{FF2B5EF4-FFF2-40B4-BE49-F238E27FC236}">
                  <a16:creationId xmlns:a16="http://schemas.microsoft.com/office/drawing/2014/main" id="{DE5AE5F8-8D4F-3245-A95D-D2571E384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4572" y="4479305"/>
              <a:ext cx="490538" cy="457200"/>
              <a:chOff x="2110" y="1699"/>
              <a:chExt cx="309" cy="288"/>
            </a:xfrm>
          </p:grpSpPr>
          <p:grpSp>
            <p:nvGrpSpPr>
              <p:cNvPr id="372" name="Group 126">
                <a:extLst>
                  <a:ext uri="{FF2B5EF4-FFF2-40B4-BE49-F238E27FC236}">
                    <a16:creationId xmlns:a16="http://schemas.microsoft.com/office/drawing/2014/main" id="{37EE1CFF-969B-9147-BA01-C3FF67F6B1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" y="1872"/>
                <a:ext cx="288" cy="115"/>
                <a:chOff x="1152" y="2160"/>
                <a:chExt cx="288" cy="115"/>
              </a:xfrm>
            </p:grpSpPr>
            <p:sp>
              <p:nvSpPr>
                <p:cNvPr id="374" name="Line 127">
                  <a:extLst>
                    <a:ext uri="{FF2B5EF4-FFF2-40B4-BE49-F238E27FC236}">
                      <a16:creationId xmlns:a16="http://schemas.microsoft.com/office/drawing/2014/main" id="{42CBB23F-E7C3-644F-82FA-81F07F354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b="1">
                    <a:cs typeface="+mn-cs"/>
                  </a:endParaRPr>
                </a:p>
              </p:txBody>
            </p:sp>
            <p:sp>
              <p:nvSpPr>
                <p:cNvPr id="375" name="Line 128">
                  <a:extLst>
                    <a:ext uri="{FF2B5EF4-FFF2-40B4-BE49-F238E27FC236}">
                      <a16:creationId xmlns:a16="http://schemas.microsoft.com/office/drawing/2014/main" id="{5DC9ACF0-369D-A041-BAE7-05200CE3A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b="1">
                    <a:cs typeface="+mn-cs"/>
                  </a:endParaRPr>
                </a:p>
              </p:txBody>
            </p:sp>
            <p:sp>
              <p:nvSpPr>
                <p:cNvPr id="376" name="Line 129">
                  <a:extLst>
                    <a:ext uri="{FF2B5EF4-FFF2-40B4-BE49-F238E27FC236}">
                      <a16:creationId xmlns:a16="http://schemas.microsoft.com/office/drawing/2014/main" id="{B4AAD4E9-8C04-1241-926C-B10373222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b="1">
                    <a:cs typeface="+mn-cs"/>
                  </a:endParaRPr>
                </a:p>
              </p:txBody>
            </p:sp>
          </p:grpSp>
          <p:sp>
            <p:nvSpPr>
              <p:cNvPr id="373" name="Freeform 323">
                <a:extLst>
                  <a:ext uri="{FF2B5EF4-FFF2-40B4-BE49-F238E27FC236}">
                    <a16:creationId xmlns:a16="http://schemas.microsoft.com/office/drawing/2014/main" id="{79DFBD5D-AC4B-7742-9242-E8C4D860B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699"/>
                <a:ext cx="288" cy="173"/>
              </a:xfrm>
              <a:custGeom>
                <a:avLst/>
                <a:gdLst>
                  <a:gd name="T0" fmla="*/ 115 w 288"/>
                  <a:gd name="T1" fmla="*/ 0 h 173"/>
                  <a:gd name="T2" fmla="*/ 0 w 288"/>
                  <a:gd name="T3" fmla="*/ 173 h 173"/>
                  <a:gd name="T4" fmla="*/ 288 w 288"/>
                  <a:gd name="T5" fmla="*/ 173 h 173"/>
                  <a:gd name="T6" fmla="*/ 115 w 288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173">
                    <a:moveTo>
                      <a:pt x="115" y="0"/>
                    </a:moveTo>
                    <a:lnTo>
                      <a:pt x="0" y="173"/>
                    </a:lnTo>
                    <a:lnTo>
                      <a:pt x="288" y="173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cs typeface="+mn-cs"/>
                </a:endParaRPr>
              </a:p>
            </p:txBody>
          </p:sp>
        </p:grpSp>
        <p:sp>
          <p:nvSpPr>
            <p:cNvPr id="370" name="Line 55">
              <a:extLst>
                <a:ext uri="{FF2B5EF4-FFF2-40B4-BE49-F238E27FC236}">
                  <a16:creationId xmlns:a16="http://schemas.microsoft.com/office/drawing/2014/main" id="{98BB622B-C31C-7F42-99ED-714B1222E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2135" y="4446233"/>
              <a:ext cx="4492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b="1" dirty="0">
                <a:cs typeface="+mn-cs"/>
              </a:endParaRPr>
            </a:p>
          </p:txBody>
        </p:sp>
        <p:sp>
          <p:nvSpPr>
            <p:cNvPr id="371" name="Line 55">
              <a:extLst>
                <a:ext uri="{FF2B5EF4-FFF2-40B4-BE49-F238E27FC236}">
                  <a16:creationId xmlns:a16="http://schemas.microsoft.com/office/drawing/2014/main" id="{2664A639-CCAB-7548-A0B9-EB5239DB2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353" y="4446232"/>
              <a:ext cx="0" cy="275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b="1" dirty="0"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15A729-91B6-ED08-BB0D-B17D7EB14861}"/>
              </a:ext>
            </a:extLst>
          </p:cNvPr>
          <p:cNvSpPr txBox="1"/>
          <p:nvPr/>
        </p:nvSpPr>
        <p:spPr>
          <a:xfrm>
            <a:off x="2796648" y="72112"/>
            <a:ext cx="7213834" cy="59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800" b="1" dirty="0">
                <a:solidFill>
                  <a:srgbClr val="800000"/>
                </a:solidFill>
              </a:rPr>
              <a:t>Limiting the signal spread to a single cell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11580-426A-11BD-9E76-D2D2518AB5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239A2-6A2D-E514-E3B2-D2894E17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69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B1DF4-1D36-1943-942A-092F7806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93574-4FC0-B64A-9DDE-C6D3A15F74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5E96E86F-BCB9-2A4F-9C1F-8076791CCC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25" y="-37026"/>
            <a:ext cx="11814175" cy="6667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/>
              <a:t>UFSD temporal resolution in thinner sensors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766F7-2732-9E4D-A921-F4D357EED3CA}"/>
              </a:ext>
            </a:extLst>
          </p:cNvPr>
          <p:cNvSpPr txBox="1"/>
          <p:nvPr/>
        </p:nvSpPr>
        <p:spPr>
          <a:xfrm>
            <a:off x="2730984" y="2558634"/>
            <a:ext cx="2755417" cy="9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>
                <a:solidFill>
                  <a:srgbClr val="000000"/>
                </a:solidFill>
              </a:rPr>
              <a:t>Non uniform ionization:</a:t>
            </a:r>
          </a:p>
          <a:p>
            <a:pPr>
              <a:lnSpc>
                <a:spcPct val="130000"/>
              </a:lnSpc>
            </a:pPr>
            <a:endParaRPr lang="en-US" sz="1400" b="1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400" b="1">
                <a:solidFill>
                  <a:srgbClr val="000000"/>
                </a:solidFill>
              </a:rPr>
              <a:t>Physical limit of UFSD sensors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7589D9-771F-2149-AA1E-DFA38202517B}"/>
              </a:ext>
            </a:extLst>
          </p:cNvPr>
          <p:cNvSpPr txBox="1"/>
          <p:nvPr/>
        </p:nvSpPr>
        <p:spPr>
          <a:xfrm>
            <a:off x="5651756" y="1181119"/>
            <a:ext cx="6490823" cy="133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UFSD temporal resolution improves in thinner sensors:</a:t>
            </a:r>
          </a:p>
          <a:p>
            <a:pPr>
              <a:lnSpc>
                <a:spcPct val="130000"/>
              </a:lnSpc>
            </a:pPr>
            <a:r>
              <a:rPr lang="en-US" sz="1600" b="1" dirty="0"/>
              <a:t> ==&gt; reasonable to expect 10-20 ps for 10-20 </a:t>
            </a:r>
            <a:r>
              <a:rPr lang="en-US" sz="1600" b="1" dirty="0">
                <a:latin typeface="Symbol" pitchFamily="2" charset="2"/>
              </a:rPr>
              <a:t>m</a:t>
            </a:r>
            <a:r>
              <a:rPr lang="en-US" sz="1600" b="1" dirty="0"/>
              <a:t>m thick sensors.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Be aware: very difficult to do timing with small signals… power consumption increases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84A3B8-2818-9340-AEAA-B98974EB4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64" y="3978139"/>
            <a:ext cx="4881202" cy="272164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73FBC8-BBFB-E646-B77D-1CDD81BA3811}"/>
              </a:ext>
            </a:extLst>
          </p:cNvPr>
          <p:cNvCxnSpPr>
            <a:cxnSpLocks/>
          </p:cNvCxnSpPr>
          <p:nvPr/>
        </p:nvCxnSpPr>
        <p:spPr>
          <a:xfrm>
            <a:off x="1389678" y="4756278"/>
            <a:ext cx="6113622" cy="1333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Chart, line chart&#10;&#10;Description automatically generated">
            <a:extLst>
              <a:ext uri="{FF2B5EF4-FFF2-40B4-BE49-F238E27FC236}">
                <a16:creationId xmlns:a16="http://schemas.microsoft.com/office/drawing/2014/main" id="{C4A23063-E88E-CC4A-9868-5D85053A70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56" y="1922462"/>
            <a:ext cx="4679526" cy="3119684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6A48C5-CA11-5240-9FA3-C1C4B4E44067}"/>
              </a:ext>
            </a:extLst>
          </p:cNvPr>
          <p:cNvCxnSpPr>
            <a:cxnSpLocks/>
          </p:cNvCxnSpPr>
          <p:nvPr/>
        </p:nvCxnSpPr>
        <p:spPr>
          <a:xfrm>
            <a:off x="5186264" y="2303262"/>
            <a:ext cx="2995835" cy="3515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F3A198-A86C-0347-ADDE-6A1FD9501828}"/>
              </a:ext>
            </a:extLst>
          </p:cNvPr>
          <p:cNvSpPr/>
          <p:nvPr/>
        </p:nvSpPr>
        <p:spPr>
          <a:xfrm rot="20732797">
            <a:off x="7415185" y="5818595"/>
            <a:ext cx="852952" cy="30409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59FCF5-9472-6946-B166-F97CBE500472}"/>
              </a:ext>
            </a:extLst>
          </p:cNvPr>
          <p:cNvSpPr txBox="1"/>
          <p:nvPr/>
        </p:nvSpPr>
        <p:spPr>
          <a:xfrm>
            <a:off x="1503315" y="4357690"/>
            <a:ext cx="1726774" cy="28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FBK UFSD32 production</a:t>
            </a:r>
          </a:p>
        </p:txBody>
      </p:sp>
    </p:spTree>
    <p:extLst>
      <p:ext uri="{BB962C8B-B14F-4D97-AF65-F5344CB8AC3E}">
        <p14:creationId xmlns:p14="http://schemas.microsoft.com/office/powerpoint/2010/main" val="364651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66025-8BB9-2B4C-8874-4D97EDEB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A50FA-B2A0-B24E-9ED7-1903E6A2F5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B0541C8-9C28-6DB7-EAE8-D0C260ED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First design innovation</a:t>
            </a:r>
            <a:r>
              <a:rPr lang="en-US" dirty="0">
                <a:solidFill>
                  <a:schemeClr val="accent1"/>
                </a:solidFill>
              </a:rPr>
              <a:t>: low gain avalanche diode (LGAD)</a:t>
            </a:r>
            <a:endParaRPr lang="en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CE66A-F885-5844-ACD2-B2B16221E1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09" b="387"/>
          <a:stretch/>
        </p:blipFill>
        <p:spPr>
          <a:xfrm>
            <a:off x="5427463" y="880089"/>
            <a:ext cx="3383889" cy="2548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037F0-B88C-DE48-8433-CF75B7A21E11}"/>
              </a:ext>
            </a:extLst>
          </p:cNvPr>
          <p:cNvSpPr txBox="1"/>
          <p:nvPr/>
        </p:nvSpPr>
        <p:spPr>
          <a:xfrm>
            <a:off x="858269" y="4038878"/>
            <a:ext cx="10690697" cy="149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In LGAD, a  moderately p-doped implant creates a volume of high field, where charge multiplication happens.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low gain allows segmenting and keeping the shot noise below the electronic noise since the leakage current is low.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658C9-4C02-D948-9723-91A595726ECE}"/>
              </a:ext>
            </a:extLst>
          </p:cNvPr>
          <p:cNvSpPr/>
          <p:nvPr/>
        </p:nvSpPr>
        <p:spPr>
          <a:xfrm>
            <a:off x="9735392" y="2936511"/>
            <a:ext cx="218567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/>
              <a:t>The gain layer: </a:t>
            </a:r>
          </a:p>
          <a:p>
            <a:r>
              <a:rPr lang="en-US" sz="1400"/>
              <a:t>a parallel plate capacitor with high field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751D4-0B8C-0F40-AF93-6E9EC4B62614}"/>
              </a:ext>
            </a:extLst>
          </p:cNvPr>
          <p:cNvSpPr/>
          <p:nvPr/>
        </p:nvSpPr>
        <p:spPr>
          <a:xfrm>
            <a:off x="9339777" y="1566519"/>
            <a:ext cx="2098714" cy="109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21C59-3624-8A42-9824-33EC9E553F40}"/>
              </a:ext>
            </a:extLst>
          </p:cNvPr>
          <p:cNvSpPr/>
          <p:nvPr/>
        </p:nvSpPr>
        <p:spPr>
          <a:xfrm>
            <a:off x="9628970" y="1566519"/>
            <a:ext cx="1528591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9FE13F-198E-3A43-9396-0D5B6FAC0A22}"/>
              </a:ext>
            </a:extLst>
          </p:cNvPr>
          <p:cNvSpPr/>
          <p:nvPr/>
        </p:nvSpPr>
        <p:spPr>
          <a:xfrm rot="5400000">
            <a:off x="9116686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44F46-1830-8C47-8A87-037A3333A5F5}"/>
              </a:ext>
            </a:extLst>
          </p:cNvPr>
          <p:cNvSpPr/>
          <p:nvPr/>
        </p:nvSpPr>
        <p:spPr>
          <a:xfrm rot="5400000">
            <a:off x="10752691" y="1963126"/>
            <a:ext cx="925417" cy="132202"/>
          </a:xfrm>
          <a:prstGeom prst="rect">
            <a:avLst/>
          </a:prstGeom>
          <a:solidFill>
            <a:srgbClr val="221A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75D22-6415-9A49-B8AA-40A011691278}"/>
              </a:ext>
            </a:extLst>
          </p:cNvPr>
          <p:cNvSpPr/>
          <p:nvPr/>
        </p:nvSpPr>
        <p:spPr>
          <a:xfrm>
            <a:off x="9728122" y="2250943"/>
            <a:ext cx="1342834" cy="840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91BC1-FB30-F347-B808-F012955E9DF2}"/>
              </a:ext>
            </a:extLst>
          </p:cNvPr>
          <p:cNvSpPr txBox="1"/>
          <p:nvPr/>
        </p:nvSpPr>
        <p:spPr>
          <a:xfrm>
            <a:off x="8628396" y="1770625"/>
            <a:ext cx="647934" cy="333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50"/>
              <a:t>zoom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ABFAD-5A47-9945-B729-24BCF3B88376}"/>
              </a:ext>
            </a:extLst>
          </p:cNvPr>
          <p:cNvCxnSpPr>
            <a:cxnSpLocks/>
          </p:cNvCxnSpPr>
          <p:nvPr/>
        </p:nvCxnSpPr>
        <p:spPr>
          <a:xfrm>
            <a:off x="8322496" y="2103858"/>
            <a:ext cx="1017280" cy="559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61CD65-E76C-9A40-83BE-ACC41C8BB780}"/>
              </a:ext>
            </a:extLst>
          </p:cNvPr>
          <p:cNvCxnSpPr>
            <a:cxnSpLocks/>
          </p:cNvCxnSpPr>
          <p:nvPr/>
        </p:nvCxnSpPr>
        <p:spPr>
          <a:xfrm flipV="1">
            <a:off x="8348745" y="1566519"/>
            <a:ext cx="991031" cy="139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A9EA83-6E7C-BA4D-B594-02411C47BDE7}"/>
              </a:ext>
            </a:extLst>
          </p:cNvPr>
          <p:cNvSpPr txBox="1"/>
          <p:nvPr/>
        </p:nvSpPr>
        <p:spPr>
          <a:xfrm>
            <a:off x="9616821" y="1712438"/>
            <a:ext cx="1418978" cy="4898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/>
              <a:t>Drift area with gain</a:t>
            </a:r>
          </a:p>
          <a:p>
            <a:pPr>
              <a:lnSpc>
                <a:spcPct val="130000"/>
              </a:lnSpc>
            </a:pPr>
            <a:r>
              <a:rPr lang="en-US" sz="1050" b="1"/>
              <a:t>0.5 – 2 </a:t>
            </a:r>
            <a:r>
              <a:rPr lang="en-US" sz="1050" b="1">
                <a:latin typeface="Symbol" pitchFamily="2" charset="2"/>
              </a:rPr>
              <a:t>m</a:t>
            </a:r>
            <a:r>
              <a:rPr lang="en-US" sz="1050" b="1"/>
              <a:t>m long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43F879-4BD8-3D48-B77B-4B1A9D01A929}"/>
              </a:ext>
            </a:extLst>
          </p:cNvPr>
          <p:cNvCxnSpPr>
            <a:cxnSpLocks/>
          </p:cNvCxnSpPr>
          <p:nvPr/>
        </p:nvCxnSpPr>
        <p:spPr>
          <a:xfrm flipV="1">
            <a:off x="10043517" y="2373922"/>
            <a:ext cx="282793" cy="586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D81154-66B3-BC44-92EA-356F7349F05C}"/>
              </a:ext>
            </a:extLst>
          </p:cNvPr>
          <p:cNvCxnSpPr/>
          <p:nvPr/>
        </p:nvCxnSpPr>
        <p:spPr>
          <a:xfrm>
            <a:off x="10988410" y="1781121"/>
            <a:ext cx="0" cy="4316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CC42F8-385D-9D49-AF11-B9D45BDBFCBB}"/>
              </a:ext>
            </a:extLst>
          </p:cNvPr>
          <p:cNvSpPr txBox="1"/>
          <p:nvPr/>
        </p:nvSpPr>
        <p:spPr>
          <a:xfrm>
            <a:off x="2805970" y="5812989"/>
            <a:ext cx="7863050" cy="448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/>
              <a:t>Low gain is the key ingredient to excellent temporal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92DE4-8D6E-8E84-AFB2-F115D1E05C2C}"/>
              </a:ext>
            </a:extLst>
          </p:cNvPr>
          <p:cNvSpPr txBox="1"/>
          <p:nvPr/>
        </p:nvSpPr>
        <p:spPr>
          <a:xfrm>
            <a:off x="4558771" y="2115062"/>
            <a:ext cx="1213794" cy="412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30-50 </a:t>
            </a:r>
            <a:r>
              <a:rPr lang="en-IT" b="1" dirty="0">
                <a:latin typeface="Symbol" pitchFamily="2" charset="2"/>
              </a:rPr>
              <a:t>m</a:t>
            </a:r>
            <a:r>
              <a:rPr lang="en-IT" b="1" dirty="0"/>
              <a:t>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ACFCC9-331F-B97D-1192-A20BA978346D}"/>
              </a:ext>
            </a:extLst>
          </p:cNvPr>
          <p:cNvCxnSpPr/>
          <p:nvPr/>
        </p:nvCxnSpPr>
        <p:spPr>
          <a:xfrm>
            <a:off x="5722446" y="1805667"/>
            <a:ext cx="0" cy="1131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4CECA-5985-A183-EFCB-12B7D3893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610" b="-2600"/>
          <a:stretch/>
        </p:blipFill>
        <p:spPr>
          <a:xfrm>
            <a:off x="881628" y="881103"/>
            <a:ext cx="3383888" cy="2625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B1530-04E6-A18D-F02A-67642C1F744C}"/>
              </a:ext>
            </a:extLst>
          </p:cNvPr>
          <p:cNvSpPr txBox="1"/>
          <p:nvPr/>
        </p:nvSpPr>
        <p:spPr>
          <a:xfrm>
            <a:off x="1570247" y="3005874"/>
            <a:ext cx="2826415" cy="3770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Traditional Silicon Detector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25A6E-C677-6118-5DD7-9C2919D2AA01}"/>
              </a:ext>
            </a:extLst>
          </p:cNvPr>
          <p:cNvSpPr txBox="1"/>
          <p:nvPr/>
        </p:nvSpPr>
        <p:spPr>
          <a:xfrm>
            <a:off x="5244806" y="3007152"/>
            <a:ext cx="2885726" cy="3770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Low-gain avalanche diode</a:t>
            </a:r>
          </a:p>
        </p:txBody>
      </p:sp>
    </p:spTree>
    <p:extLst>
      <p:ext uri="{BB962C8B-B14F-4D97-AF65-F5344CB8AC3E}">
        <p14:creationId xmlns:p14="http://schemas.microsoft.com/office/powerpoint/2010/main" val="25455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LGAD temporal resolution vs sensor thickness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50" y="1393990"/>
            <a:ext cx="7419610" cy="4136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1047" y="2167060"/>
            <a:ext cx="2191626" cy="342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/>
              <a:t>Resolution without gain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67585" y="2509270"/>
            <a:ext cx="694915" cy="207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DC5B0-2709-70D0-ED23-7D909CD54DD2}"/>
              </a:ext>
            </a:extLst>
          </p:cNvPr>
          <p:cNvGrpSpPr/>
          <p:nvPr/>
        </p:nvGrpSpPr>
        <p:grpSpPr>
          <a:xfrm>
            <a:off x="1714649" y="4126290"/>
            <a:ext cx="9140280" cy="2564881"/>
            <a:chOff x="1714649" y="4126290"/>
            <a:chExt cx="9140280" cy="25648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5C5AB5-5C1F-B749-85DC-25FF970986AB}"/>
                </a:ext>
              </a:extLst>
            </p:cNvPr>
            <p:cNvSpPr txBox="1"/>
            <p:nvPr/>
          </p:nvSpPr>
          <p:spPr>
            <a:xfrm>
              <a:off x="1714649" y="5842734"/>
              <a:ext cx="9140280" cy="848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b="1" dirty="0"/>
                <a:t>Both CMS and ATLAS have opted  for 50 </a:t>
              </a:r>
              <a:r>
                <a:rPr lang="en-US" sz="2000" b="1" dirty="0">
                  <a:latin typeface="Symbol" pitchFamily="2" charset="2"/>
                </a:rPr>
                <a:t>m</a:t>
              </a:r>
              <a:r>
                <a:rPr lang="en-US" sz="2000" b="1" dirty="0"/>
                <a:t>m thick LGAD, </a:t>
              </a:r>
            </a:p>
            <a:p>
              <a:pPr algn="ctr">
                <a:lnSpc>
                  <a:spcPct val="130000"/>
                </a:lnSpc>
              </a:pPr>
              <a:r>
                <a:rPr lang="en-US" sz="2000" b="1" dirty="0"/>
                <a:t>(intrinsic time resolution of about 30 ps)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7E63A7-3A70-EF45-8225-15B111682714}"/>
                </a:ext>
              </a:extLst>
            </p:cNvPr>
            <p:cNvSpPr/>
            <p:nvPr/>
          </p:nvSpPr>
          <p:spPr>
            <a:xfrm>
              <a:off x="3605645" y="4126290"/>
              <a:ext cx="363682" cy="5715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608907-376C-8B44-BFBE-7822F4CE4DC9}"/>
                </a:ext>
              </a:extLst>
            </p:cNvPr>
            <p:cNvCxnSpPr/>
            <p:nvPr/>
          </p:nvCxnSpPr>
          <p:spPr>
            <a:xfrm flipV="1">
              <a:off x="3138055" y="4697790"/>
              <a:ext cx="467590" cy="9682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58377C-FC00-0963-9A93-DA2A4C1D50BF}"/>
              </a:ext>
            </a:extLst>
          </p:cNvPr>
          <p:cNvSpPr txBox="1"/>
          <p:nvPr/>
        </p:nvSpPr>
        <p:spPr>
          <a:xfrm>
            <a:off x="1840303" y="764587"/>
            <a:ext cx="8888972" cy="448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Note: LGADs have an intrinsic resolution that depends on the thickness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44A0E-56AA-5425-D4E0-6A2042C65154}"/>
              </a:ext>
            </a:extLst>
          </p:cNvPr>
          <p:cNvSpPr txBox="1"/>
          <p:nvPr/>
        </p:nvSpPr>
        <p:spPr>
          <a:xfrm>
            <a:off x="3633337" y="2368987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5954E-A203-BABF-310D-1E79E240D1A0}"/>
              </a:ext>
            </a:extLst>
          </p:cNvPr>
          <p:cNvSpPr txBox="1"/>
          <p:nvPr/>
        </p:nvSpPr>
        <p:spPr>
          <a:xfrm>
            <a:off x="3633337" y="2646499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D350B-8651-A994-945B-DB315CF9AA32}"/>
              </a:ext>
            </a:extLst>
          </p:cNvPr>
          <p:cNvSpPr txBox="1"/>
          <p:nvPr/>
        </p:nvSpPr>
        <p:spPr>
          <a:xfrm>
            <a:off x="4096808" y="2932152"/>
            <a:ext cx="1210588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Intrinsic LGAD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19D33-F364-BEB7-FAFD-B57CD5AB8E80}"/>
              </a:ext>
            </a:extLst>
          </p:cNvPr>
          <p:cNvSpPr txBox="1"/>
          <p:nvPr/>
        </p:nvSpPr>
        <p:spPr>
          <a:xfrm>
            <a:off x="4123502" y="3179936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17B71-686A-369E-8ACD-3B0DBF1C65D2}"/>
              </a:ext>
            </a:extLst>
          </p:cNvPr>
          <p:cNvSpPr txBox="1"/>
          <p:nvPr/>
        </p:nvSpPr>
        <p:spPr>
          <a:xfrm>
            <a:off x="4236387" y="3448551"/>
            <a:ext cx="603050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LGAD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3455F-57D9-EF8B-E799-4F2A47955A7D}"/>
              </a:ext>
            </a:extLst>
          </p:cNvPr>
          <p:cNvSpPr txBox="1"/>
          <p:nvPr/>
        </p:nvSpPr>
        <p:spPr>
          <a:xfrm>
            <a:off x="3633337" y="3464122"/>
            <a:ext cx="1210588" cy="3059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Intrinsic LGAD</a:t>
            </a:r>
          </a:p>
        </p:txBody>
      </p:sp>
    </p:spTree>
    <p:extLst>
      <p:ext uri="{BB962C8B-B14F-4D97-AF65-F5344CB8AC3E}">
        <p14:creationId xmlns:p14="http://schemas.microsoft.com/office/powerpoint/2010/main" val="38752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92DBD-FC4A-C05A-F455-BC39AFCF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4141D-2B0C-FA62-AB62-6EE8C98058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DBC3D-7FB5-2DFC-FC9E-41CDC1E965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T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824948"/>
              </p:ext>
            </p:extLst>
          </p:nvPr>
        </p:nvGraphicFramePr>
        <p:xfrm>
          <a:off x="265362" y="975940"/>
          <a:ext cx="11655705" cy="522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97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8325C-F665-6D4F-B6A8-631ABA37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6376F-06C1-BB45-A1AF-006A044F91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DF7F07-C82F-FD42-91C8-1B1E3717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Intrinsic LGAD time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228D9-C0B5-6F47-8AD8-533B7AB04658}"/>
              </a:ext>
            </a:extLst>
          </p:cNvPr>
          <p:cNvSpPr txBox="1"/>
          <p:nvPr/>
        </p:nvSpPr>
        <p:spPr>
          <a:xfrm>
            <a:off x="692916" y="916474"/>
            <a:ext cx="11228151" cy="18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000000"/>
                </a:solidFill>
              </a:rPr>
              <a:t>Why LGAD have an “intrinsic” time resolution? </a:t>
            </a:r>
          </a:p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000000"/>
                </a:solidFill>
              </a:rPr>
              <a:t>It is a combinatorial problem: </a:t>
            </a:r>
            <a:r>
              <a:rPr lang="en-IT" dirty="0">
                <a:solidFill>
                  <a:srgbClr val="000000"/>
                </a:solidFill>
              </a:rPr>
              <a:t>how many different ways are there to produce a given amplitude summing up individual ionization clusters (imagine there is 1 cluster every 1 micron) ?</a:t>
            </a:r>
          </a:p>
          <a:p>
            <a:pPr>
              <a:lnSpc>
                <a:spcPct val="130000"/>
              </a:lnSpc>
            </a:pPr>
            <a:endParaRPr lang="en-IT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IT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86C4B5-03B1-5440-91E8-6D882AA2AC27}"/>
              </a:ext>
            </a:extLst>
          </p:cNvPr>
          <p:cNvSpPr txBox="1"/>
          <p:nvPr/>
        </p:nvSpPr>
        <p:spPr>
          <a:xfrm>
            <a:off x="742798" y="5219265"/>
            <a:ext cx="10806168" cy="149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00000"/>
                </a:solidFill>
              </a:rPr>
              <a:t>50 micron thick ==&gt; 50! Permutations…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00000"/>
                </a:solidFill>
              </a:rPr>
              <a:t>10 micron thick ==&gt; 10! Permutation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0000"/>
                </a:solidFill>
              </a:rPr>
              <a:t>1 micron thick ==&gt; 1 permutation, no  temporal spread!</a:t>
            </a:r>
            <a:endParaRPr lang="en-IT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IT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837DB-E473-3547-9FDE-ACB071E51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253" y="3040809"/>
            <a:ext cx="3552109" cy="22916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8A34F-6122-4A44-A219-C2B23B42D388}"/>
              </a:ext>
            </a:extLst>
          </p:cNvPr>
          <p:cNvSpPr txBox="1"/>
          <p:nvPr/>
        </p:nvSpPr>
        <p:spPr>
          <a:xfrm>
            <a:off x="5001923" y="3515925"/>
            <a:ext cx="185499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000000"/>
                </a:solidFill>
              </a:rPr>
              <a:t>+   +    …       =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ADA0D-3872-B847-819D-FF0804AA7F07}"/>
              </a:ext>
            </a:extLst>
          </p:cNvPr>
          <p:cNvSpPr txBox="1"/>
          <p:nvPr/>
        </p:nvSpPr>
        <p:spPr>
          <a:xfrm>
            <a:off x="4662892" y="3503975"/>
            <a:ext cx="322524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F4554-273C-BE43-80EA-5CAA3CA5C237}"/>
              </a:ext>
            </a:extLst>
          </p:cNvPr>
          <p:cNvSpPr txBox="1"/>
          <p:nvPr/>
        </p:nvSpPr>
        <p:spPr>
          <a:xfrm>
            <a:off x="7092431" y="2507260"/>
            <a:ext cx="2424062" cy="412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Intrinsic time spread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FA0205-F5EA-2743-8FE3-30D041030BA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304462" y="2919937"/>
            <a:ext cx="155775" cy="953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C1CACB-74EF-3441-894D-AB193B5A7274}"/>
              </a:ext>
            </a:extLst>
          </p:cNvPr>
          <p:cNvCxnSpPr/>
          <p:nvPr/>
        </p:nvCxnSpPr>
        <p:spPr>
          <a:xfrm>
            <a:off x="8263095" y="3873357"/>
            <a:ext cx="4128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43AEBB-EBC9-D24C-B246-0069F32EBF37}"/>
              </a:ext>
            </a:extLst>
          </p:cNvPr>
          <p:cNvCxnSpPr/>
          <p:nvPr/>
        </p:nvCxnSpPr>
        <p:spPr>
          <a:xfrm flipH="1">
            <a:off x="3850369" y="2513898"/>
            <a:ext cx="322142" cy="238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7DCD5B-43EA-7C4A-A497-D677D072CBB4}"/>
              </a:ext>
            </a:extLst>
          </p:cNvPr>
          <p:cNvSpPr/>
          <p:nvPr/>
        </p:nvSpPr>
        <p:spPr>
          <a:xfrm>
            <a:off x="1507705" y="3096768"/>
            <a:ext cx="3159700" cy="122455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D60427-A4E1-8B49-93D7-2CD3C4C96F29}"/>
              </a:ext>
            </a:extLst>
          </p:cNvPr>
          <p:cNvSpPr/>
          <p:nvPr/>
        </p:nvSpPr>
        <p:spPr>
          <a:xfrm>
            <a:off x="1672416" y="3286068"/>
            <a:ext cx="2812363" cy="44524"/>
          </a:xfrm>
          <a:prstGeom prst="rect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383074-5ED4-E745-95F1-A099FB65A158}"/>
              </a:ext>
            </a:extLst>
          </p:cNvPr>
          <p:cNvSpPr/>
          <p:nvPr/>
        </p:nvSpPr>
        <p:spPr>
          <a:xfrm>
            <a:off x="1600603" y="3016548"/>
            <a:ext cx="2955987" cy="715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962E03-97A7-BE49-B96F-35A7EF026CC0}"/>
              </a:ext>
            </a:extLst>
          </p:cNvPr>
          <p:cNvSpPr/>
          <p:nvPr/>
        </p:nvSpPr>
        <p:spPr>
          <a:xfrm>
            <a:off x="1638255" y="3107906"/>
            <a:ext cx="2888015" cy="15215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grpSp>
        <p:nvGrpSpPr>
          <p:cNvPr id="38" name="Group 60">
            <a:extLst>
              <a:ext uri="{FF2B5EF4-FFF2-40B4-BE49-F238E27FC236}">
                <a16:creationId xmlns:a16="http://schemas.microsoft.com/office/drawing/2014/main" id="{29B0CDBE-4BA3-4048-A18A-61905F4EA820}"/>
              </a:ext>
            </a:extLst>
          </p:cNvPr>
          <p:cNvGrpSpPr>
            <a:grpSpLocks/>
          </p:cNvGrpSpPr>
          <p:nvPr/>
        </p:nvGrpSpPr>
        <p:grpSpPr bwMode="auto">
          <a:xfrm>
            <a:off x="3080277" y="2514921"/>
            <a:ext cx="669440" cy="525055"/>
            <a:chOff x="3249" y="3591"/>
            <a:chExt cx="764" cy="395"/>
          </a:xfrm>
        </p:grpSpPr>
        <p:sp>
          <p:nvSpPr>
            <p:cNvPr id="63" name="Line 55">
              <a:extLst>
                <a:ext uri="{FF2B5EF4-FFF2-40B4-BE49-F238E27FC236}">
                  <a16:creationId xmlns:a16="http://schemas.microsoft.com/office/drawing/2014/main" id="{EE9FAFAD-EFD5-464E-AC8F-302A066F2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3753"/>
              <a:ext cx="7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050" b="1"/>
            </a:p>
          </p:txBody>
        </p:sp>
        <p:sp>
          <p:nvSpPr>
            <p:cNvPr id="64" name="AutoShape 56">
              <a:extLst>
                <a:ext uri="{FF2B5EF4-FFF2-40B4-BE49-F238E27FC236}">
                  <a16:creationId xmlns:a16="http://schemas.microsoft.com/office/drawing/2014/main" id="{E4794D2B-21F9-9B42-93F3-44180C455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6" y="3637"/>
              <a:ext cx="324" cy="23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sz="1050" b="1"/>
            </a:p>
          </p:txBody>
        </p:sp>
        <p:sp>
          <p:nvSpPr>
            <p:cNvPr id="65" name="Line 55">
              <a:extLst>
                <a:ext uri="{FF2B5EF4-FFF2-40B4-BE49-F238E27FC236}">
                  <a16:creationId xmlns:a16="http://schemas.microsoft.com/office/drawing/2014/main" id="{44E1C52B-B531-084E-895F-96AC84217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9" y="3753"/>
              <a:ext cx="1" cy="2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050" b="1"/>
            </a:p>
          </p:txBody>
        </p:sp>
      </p:grpSp>
      <p:sp>
        <p:nvSpPr>
          <p:cNvPr id="39" name="Freeform 863">
            <a:extLst>
              <a:ext uri="{FF2B5EF4-FFF2-40B4-BE49-F238E27FC236}">
                <a16:creationId xmlns:a16="http://schemas.microsoft.com/office/drawing/2014/main" id="{8A1F893F-097A-384E-A750-73864A3EA535}"/>
              </a:ext>
            </a:extLst>
          </p:cNvPr>
          <p:cNvSpPr>
            <a:spLocks/>
          </p:cNvSpPr>
          <p:nvPr/>
        </p:nvSpPr>
        <p:spPr bwMode="auto">
          <a:xfrm>
            <a:off x="2476215" y="2298254"/>
            <a:ext cx="504709" cy="612786"/>
          </a:xfrm>
          <a:custGeom>
            <a:avLst/>
            <a:gdLst>
              <a:gd name="T0" fmla="*/ 0 w 576"/>
              <a:gd name="T1" fmla="*/ 231 h 461"/>
              <a:gd name="T2" fmla="*/ 115 w 576"/>
              <a:gd name="T3" fmla="*/ 461 h 461"/>
              <a:gd name="T4" fmla="*/ 576 w 576"/>
              <a:gd name="T5" fmla="*/ 231 h 461"/>
              <a:gd name="T6" fmla="*/ 115 w 576"/>
              <a:gd name="T7" fmla="*/ 0 h 461"/>
              <a:gd name="T8" fmla="*/ 0 w 576"/>
              <a:gd name="T9" fmla="*/ 23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61">
                <a:moveTo>
                  <a:pt x="0" y="231"/>
                </a:moveTo>
                <a:lnTo>
                  <a:pt x="115" y="461"/>
                </a:lnTo>
                <a:lnTo>
                  <a:pt x="576" y="231"/>
                </a:lnTo>
                <a:lnTo>
                  <a:pt x="115" y="0"/>
                </a:lnTo>
                <a:lnTo>
                  <a:pt x="0" y="23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050" b="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428BA9-E075-5447-B722-3B62D36942FA}"/>
              </a:ext>
            </a:extLst>
          </p:cNvPr>
          <p:cNvSpPr/>
          <p:nvPr/>
        </p:nvSpPr>
        <p:spPr>
          <a:xfrm>
            <a:off x="1501046" y="4184666"/>
            <a:ext cx="3159700" cy="142220"/>
          </a:xfrm>
          <a:prstGeom prst="rect">
            <a:avLst/>
          </a:prstGeom>
          <a:solidFill>
            <a:schemeClr val="accent1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87A63E-1696-2C48-A475-101432F944D7}"/>
              </a:ext>
            </a:extLst>
          </p:cNvPr>
          <p:cNvGrpSpPr/>
          <p:nvPr/>
        </p:nvGrpSpPr>
        <p:grpSpPr>
          <a:xfrm>
            <a:off x="1508547" y="3132187"/>
            <a:ext cx="3152100" cy="65500"/>
            <a:chOff x="1735495" y="2140430"/>
            <a:chExt cx="5372457" cy="190237"/>
          </a:xfrm>
        </p:grpSpPr>
        <p:sp>
          <p:nvSpPr>
            <p:cNvPr id="57" name="Freeform 366">
              <a:extLst>
                <a:ext uri="{FF2B5EF4-FFF2-40B4-BE49-F238E27FC236}">
                  <a16:creationId xmlns:a16="http://schemas.microsoft.com/office/drawing/2014/main" id="{2C7D78E5-BE61-F442-B366-11E24501FE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101413" y="1774512"/>
              <a:ext cx="182564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50" b="1"/>
            </a:p>
          </p:txBody>
        </p:sp>
        <p:sp>
          <p:nvSpPr>
            <p:cNvPr id="58" name="Freeform 366">
              <a:extLst>
                <a:ext uri="{FF2B5EF4-FFF2-40B4-BE49-F238E27FC236}">
                  <a16:creationId xmlns:a16="http://schemas.microsoft.com/office/drawing/2014/main" id="{BB9C3C56-89D2-284B-ACBA-A1797037011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007990" y="1776099"/>
              <a:ext cx="182564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50" b="1"/>
            </a:p>
          </p:txBody>
        </p:sp>
        <p:sp>
          <p:nvSpPr>
            <p:cNvPr id="59" name="Freeform 366">
              <a:extLst>
                <a:ext uri="{FF2B5EF4-FFF2-40B4-BE49-F238E27FC236}">
                  <a16:creationId xmlns:a16="http://schemas.microsoft.com/office/drawing/2014/main" id="{E7656BB1-CF08-C645-BFD1-B26978D508A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14568" y="1777686"/>
              <a:ext cx="182564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50" b="1"/>
            </a:p>
          </p:txBody>
        </p:sp>
        <p:sp>
          <p:nvSpPr>
            <p:cNvPr id="60" name="Freeform 366">
              <a:extLst>
                <a:ext uri="{FF2B5EF4-FFF2-40B4-BE49-F238E27FC236}">
                  <a16:creationId xmlns:a16="http://schemas.microsoft.com/office/drawing/2014/main" id="{2966166B-D325-E540-B79E-70BF131B88B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796203" y="1779187"/>
              <a:ext cx="182563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50" b="1"/>
            </a:p>
          </p:txBody>
        </p:sp>
        <p:sp>
          <p:nvSpPr>
            <p:cNvPr id="61" name="Freeform 366">
              <a:extLst>
                <a:ext uri="{FF2B5EF4-FFF2-40B4-BE49-F238E27FC236}">
                  <a16:creationId xmlns:a16="http://schemas.microsoft.com/office/drawing/2014/main" id="{C72414C2-156B-AF44-BC80-0240F522D6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677836" y="1780687"/>
              <a:ext cx="182563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50" b="1"/>
            </a:p>
          </p:txBody>
        </p:sp>
        <p:sp>
          <p:nvSpPr>
            <p:cNvPr id="62" name="Freeform 366">
              <a:extLst>
                <a:ext uri="{FF2B5EF4-FFF2-40B4-BE49-F238E27FC236}">
                  <a16:creationId xmlns:a16="http://schemas.microsoft.com/office/drawing/2014/main" id="{19BD1532-CFE9-6140-A335-3E431E997B8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559470" y="1782186"/>
              <a:ext cx="182563" cy="914400"/>
            </a:xfrm>
            <a:custGeom>
              <a:avLst/>
              <a:gdLst>
                <a:gd name="T0" fmla="*/ 58 w 115"/>
                <a:gd name="T1" fmla="*/ 0 h 576"/>
                <a:gd name="T2" fmla="*/ 0 w 115"/>
                <a:gd name="T3" fmla="*/ 115 h 576"/>
                <a:gd name="T4" fmla="*/ 58 w 115"/>
                <a:gd name="T5" fmla="*/ 576 h 576"/>
                <a:gd name="T6" fmla="*/ 115 w 115"/>
                <a:gd name="T7" fmla="*/ 115 h 576"/>
                <a:gd name="T8" fmla="*/ 58 w 115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6">
                  <a:moveTo>
                    <a:pt x="58" y="0"/>
                  </a:moveTo>
                  <a:lnTo>
                    <a:pt x="0" y="115"/>
                  </a:lnTo>
                  <a:lnTo>
                    <a:pt x="58" y="576"/>
                  </a:lnTo>
                  <a:lnTo>
                    <a:pt x="115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50" b="1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543C24B-4B8C-124F-8712-D5AFA61516C9}"/>
              </a:ext>
            </a:extLst>
          </p:cNvPr>
          <p:cNvSpPr/>
          <p:nvPr/>
        </p:nvSpPr>
        <p:spPr>
          <a:xfrm>
            <a:off x="3002556" y="4081618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E1AE061-D532-8748-B6C9-5C2593EBD8EA}"/>
              </a:ext>
            </a:extLst>
          </p:cNvPr>
          <p:cNvSpPr/>
          <p:nvPr/>
        </p:nvSpPr>
        <p:spPr>
          <a:xfrm>
            <a:off x="3002556" y="3823524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86425DB-03F7-BF4F-90BE-B51BDA915219}"/>
              </a:ext>
            </a:extLst>
          </p:cNvPr>
          <p:cNvSpPr/>
          <p:nvPr/>
        </p:nvSpPr>
        <p:spPr>
          <a:xfrm>
            <a:off x="2986584" y="3688312"/>
            <a:ext cx="118839" cy="122942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52C94FD-60DD-1B47-B3D2-27C8FEEFB5E4}"/>
              </a:ext>
            </a:extLst>
          </p:cNvPr>
          <p:cNvSpPr/>
          <p:nvPr/>
        </p:nvSpPr>
        <p:spPr>
          <a:xfrm>
            <a:off x="3022236" y="3633471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8662DC3-E211-2E48-9939-EA9046BB1877}"/>
              </a:ext>
            </a:extLst>
          </p:cNvPr>
          <p:cNvSpPr/>
          <p:nvPr/>
        </p:nvSpPr>
        <p:spPr>
          <a:xfrm>
            <a:off x="3022236" y="3552293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79F81FB-82BA-8942-BCD7-A4A62242E51D}"/>
              </a:ext>
            </a:extLst>
          </p:cNvPr>
          <p:cNvSpPr/>
          <p:nvPr/>
        </p:nvSpPr>
        <p:spPr>
          <a:xfrm>
            <a:off x="3022236" y="4026238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6DDAA0-646A-5F42-AAED-FF221C861676}"/>
              </a:ext>
            </a:extLst>
          </p:cNvPr>
          <p:cNvSpPr/>
          <p:nvPr/>
        </p:nvSpPr>
        <p:spPr>
          <a:xfrm>
            <a:off x="3010352" y="3933543"/>
            <a:ext cx="71303" cy="73765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C1A1768-2155-8441-A1F4-C85C81B20CC6}"/>
              </a:ext>
            </a:extLst>
          </p:cNvPr>
          <p:cNvSpPr/>
          <p:nvPr/>
        </p:nvSpPr>
        <p:spPr>
          <a:xfrm>
            <a:off x="3034120" y="3519173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B898C8-6D6E-DF49-81D2-78941634B7ED}"/>
              </a:ext>
            </a:extLst>
          </p:cNvPr>
          <p:cNvSpPr/>
          <p:nvPr/>
        </p:nvSpPr>
        <p:spPr>
          <a:xfrm>
            <a:off x="3034120" y="3609070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997C37B-93A0-4C4C-BFF0-0296DAED82F5}"/>
              </a:ext>
            </a:extLst>
          </p:cNvPr>
          <p:cNvSpPr/>
          <p:nvPr/>
        </p:nvSpPr>
        <p:spPr>
          <a:xfrm>
            <a:off x="2998468" y="3413724"/>
            <a:ext cx="95071" cy="9835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B2CBF1A-4976-9549-AFA2-F6E591CEF0C8}"/>
              </a:ext>
            </a:extLst>
          </p:cNvPr>
          <p:cNvSpPr/>
          <p:nvPr/>
        </p:nvSpPr>
        <p:spPr>
          <a:xfrm>
            <a:off x="3022236" y="3346303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3F7D503-A939-A447-A89A-157EC4367BD3}"/>
              </a:ext>
            </a:extLst>
          </p:cNvPr>
          <p:cNvSpPr/>
          <p:nvPr/>
        </p:nvSpPr>
        <p:spPr>
          <a:xfrm>
            <a:off x="4920927" y="3894063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E05C373-EBD5-D345-A8C6-3AEC9EC91AB0}"/>
              </a:ext>
            </a:extLst>
          </p:cNvPr>
          <p:cNvSpPr/>
          <p:nvPr/>
        </p:nvSpPr>
        <p:spPr>
          <a:xfrm>
            <a:off x="4923785" y="3740073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C2C9E11-324C-AB45-8099-97B060A314D7}"/>
              </a:ext>
            </a:extLst>
          </p:cNvPr>
          <p:cNvSpPr/>
          <p:nvPr/>
        </p:nvSpPr>
        <p:spPr>
          <a:xfrm>
            <a:off x="4904158" y="3454741"/>
            <a:ext cx="118839" cy="122942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C587BB2-1F49-A24D-B986-D925EE5AA749}"/>
              </a:ext>
            </a:extLst>
          </p:cNvPr>
          <p:cNvSpPr/>
          <p:nvPr/>
        </p:nvSpPr>
        <p:spPr>
          <a:xfrm>
            <a:off x="4944445" y="3679687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EA3B895-2DBB-D844-87A2-CB15EAD4272D}"/>
              </a:ext>
            </a:extLst>
          </p:cNvPr>
          <p:cNvSpPr/>
          <p:nvPr/>
        </p:nvSpPr>
        <p:spPr>
          <a:xfrm>
            <a:off x="4943840" y="3842536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FA96BD1-F674-734A-B671-B083CE4F5E83}"/>
              </a:ext>
            </a:extLst>
          </p:cNvPr>
          <p:cNvSpPr/>
          <p:nvPr/>
        </p:nvSpPr>
        <p:spPr>
          <a:xfrm>
            <a:off x="4944445" y="4072454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8FC35B1-CFDE-C94B-8871-57EDDD4772D2}"/>
              </a:ext>
            </a:extLst>
          </p:cNvPr>
          <p:cNvSpPr/>
          <p:nvPr/>
        </p:nvSpPr>
        <p:spPr>
          <a:xfrm>
            <a:off x="4932561" y="3979759"/>
            <a:ext cx="71303" cy="73765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3AEC59D-D1D2-D94A-9A3E-F72BD3E29BF8}"/>
              </a:ext>
            </a:extLst>
          </p:cNvPr>
          <p:cNvSpPr/>
          <p:nvPr/>
        </p:nvSpPr>
        <p:spPr>
          <a:xfrm>
            <a:off x="4950223" y="3598173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01A26CC-9CB0-A540-9214-7A2F9C561216}"/>
              </a:ext>
            </a:extLst>
          </p:cNvPr>
          <p:cNvSpPr/>
          <p:nvPr/>
        </p:nvSpPr>
        <p:spPr>
          <a:xfrm>
            <a:off x="4959262" y="4137615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0A9E0CD-1A5E-2A41-93B8-18171F80CB44}"/>
              </a:ext>
            </a:extLst>
          </p:cNvPr>
          <p:cNvSpPr/>
          <p:nvPr/>
        </p:nvSpPr>
        <p:spPr>
          <a:xfrm>
            <a:off x="4920927" y="3361328"/>
            <a:ext cx="95071" cy="9835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1692F22-BA02-2A42-9E3D-5674431E9096}"/>
              </a:ext>
            </a:extLst>
          </p:cNvPr>
          <p:cNvSpPr/>
          <p:nvPr/>
        </p:nvSpPr>
        <p:spPr>
          <a:xfrm>
            <a:off x="4942365" y="3627061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6D04BD0-8BA2-1E4A-BA3D-9CB6C1E36ED6}"/>
              </a:ext>
            </a:extLst>
          </p:cNvPr>
          <p:cNvSpPr/>
          <p:nvPr/>
        </p:nvSpPr>
        <p:spPr>
          <a:xfrm rot="10800000">
            <a:off x="5258151" y="3734391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90C984C-359A-5946-85C2-703E1FA6C4C3}"/>
              </a:ext>
            </a:extLst>
          </p:cNvPr>
          <p:cNvSpPr/>
          <p:nvPr/>
        </p:nvSpPr>
        <p:spPr>
          <a:xfrm rot="10800000">
            <a:off x="5262215" y="3627658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0FDFD22-62FF-DD4A-A2AC-4251D8A7611E}"/>
              </a:ext>
            </a:extLst>
          </p:cNvPr>
          <p:cNvSpPr/>
          <p:nvPr/>
        </p:nvSpPr>
        <p:spPr>
          <a:xfrm rot="10800000">
            <a:off x="5248997" y="4047712"/>
            <a:ext cx="118839" cy="122942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FCEA08C-C26E-F34F-B817-5CAC9F8186E9}"/>
              </a:ext>
            </a:extLst>
          </p:cNvPr>
          <p:cNvSpPr/>
          <p:nvPr/>
        </p:nvSpPr>
        <p:spPr>
          <a:xfrm rot="10800000">
            <a:off x="5285628" y="3874511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79DD98-7AF3-9847-B32B-C594EBD03976}"/>
              </a:ext>
            </a:extLst>
          </p:cNvPr>
          <p:cNvSpPr/>
          <p:nvPr/>
        </p:nvSpPr>
        <p:spPr>
          <a:xfrm rot="10800000">
            <a:off x="5285628" y="3955689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8A5AEC5-6A40-D84F-8C4B-16FB2E55652C}"/>
              </a:ext>
            </a:extLst>
          </p:cNvPr>
          <p:cNvSpPr/>
          <p:nvPr/>
        </p:nvSpPr>
        <p:spPr>
          <a:xfrm rot="10800000">
            <a:off x="5285628" y="3481744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0E51834-E80D-B842-B41F-4F0852BF48CF}"/>
              </a:ext>
            </a:extLst>
          </p:cNvPr>
          <p:cNvSpPr/>
          <p:nvPr/>
        </p:nvSpPr>
        <p:spPr>
          <a:xfrm rot="10800000">
            <a:off x="5273744" y="3549851"/>
            <a:ext cx="71303" cy="73765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6998E20-2A57-C342-A590-D9A4E2A3F234}"/>
              </a:ext>
            </a:extLst>
          </p:cNvPr>
          <p:cNvSpPr/>
          <p:nvPr/>
        </p:nvSpPr>
        <p:spPr>
          <a:xfrm rot="10800000">
            <a:off x="5297511" y="4013398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7EDF5C6-EC03-F345-8441-26C927AF068B}"/>
              </a:ext>
            </a:extLst>
          </p:cNvPr>
          <p:cNvSpPr/>
          <p:nvPr/>
        </p:nvSpPr>
        <p:spPr>
          <a:xfrm rot="10800000">
            <a:off x="5297511" y="3923501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488420-E2D5-8249-AC84-0660B64564B1}"/>
              </a:ext>
            </a:extLst>
          </p:cNvPr>
          <p:cNvSpPr/>
          <p:nvPr/>
        </p:nvSpPr>
        <p:spPr>
          <a:xfrm rot="10800000">
            <a:off x="5265722" y="3375185"/>
            <a:ext cx="95071" cy="9835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11FAD0B-9D85-7D44-9C70-49E275C07688}"/>
              </a:ext>
            </a:extLst>
          </p:cNvPr>
          <p:cNvSpPr/>
          <p:nvPr/>
        </p:nvSpPr>
        <p:spPr>
          <a:xfrm rot="10800000">
            <a:off x="5278468" y="3809334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34A0F3A-D18E-D140-BC04-A3A110155965}"/>
              </a:ext>
            </a:extLst>
          </p:cNvPr>
          <p:cNvSpPr/>
          <p:nvPr/>
        </p:nvSpPr>
        <p:spPr>
          <a:xfrm>
            <a:off x="5607131" y="3542174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4197F2-A4EE-5944-8ACF-FD4C5940C82F}"/>
              </a:ext>
            </a:extLst>
          </p:cNvPr>
          <p:cNvSpPr/>
          <p:nvPr/>
        </p:nvSpPr>
        <p:spPr>
          <a:xfrm>
            <a:off x="5607131" y="3855990"/>
            <a:ext cx="86896" cy="8989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BC12909-4E07-B741-8806-A62C3F6C13D7}"/>
              </a:ext>
            </a:extLst>
          </p:cNvPr>
          <p:cNvSpPr/>
          <p:nvPr/>
        </p:nvSpPr>
        <p:spPr>
          <a:xfrm>
            <a:off x="5588559" y="3668249"/>
            <a:ext cx="118839" cy="122942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4A6147D-67A9-4543-BF6E-F1FEA32C1191}"/>
              </a:ext>
            </a:extLst>
          </p:cNvPr>
          <p:cNvSpPr/>
          <p:nvPr/>
        </p:nvSpPr>
        <p:spPr>
          <a:xfrm>
            <a:off x="5626766" y="3801739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36B1E1E-C70E-684C-ABD0-EF3A0906BD1C}"/>
              </a:ext>
            </a:extLst>
          </p:cNvPr>
          <p:cNvSpPr/>
          <p:nvPr/>
        </p:nvSpPr>
        <p:spPr>
          <a:xfrm>
            <a:off x="5627638" y="4115048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17FD80E-DEA1-0B4C-902F-1A6717C13BF1}"/>
              </a:ext>
            </a:extLst>
          </p:cNvPr>
          <p:cNvSpPr/>
          <p:nvPr/>
        </p:nvSpPr>
        <p:spPr>
          <a:xfrm>
            <a:off x="5626811" y="4058704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7FE1497-B535-1D4B-80A7-AF1155B460B0}"/>
              </a:ext>
            </a:extLst>
          </p:cNvPr>
          <p:cNvSpPr/>
          <p:nvPr/>
        </p:nvSpPr>
        <p:spPr>
          <a:xfrm>
            <a:off x="5614927" y="3966009"/>
            <a:ext cx="71303" cy="73765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4A0F438-E32D-8F40-AB33-535455BB6E04}"/>
              </a:ext>
            </a:extLst>
          </p:cNvPr>
          <p:cNvSpPr/>
          <p:nvPr/>
        </p:nvSpPr>
        <p:spPr>
          <a:xfrm>
            <a:off x="5640307" y="4181293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B220E4F-B542-1141-9BB9-B1740511A2A8}"/>
              </a:ext>
            </a:extLst>
          </p:cNvPr>
          <p:cNvSpPr/>
          <p:nvPr/>
        </p:nvSpPr>
        <p:spPr>
          <a:xfrm>
            <a:off x="5638695" y="3641536"/>
            <a:ext cx="23768" cy="245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61DC837-0B13-2141-AEF3-2236D2EBE0BF}"/>
              </a:ext>
            </a:extLst>
          </p:cNvPr>
          <p:cNvSpPr/>
          <p:nvPr/>
        </p:nvSpPr>
        <p:spPr>
          <a:xfrm>
            <a:off x="5603043" y="3446190"/>
            <a:ext cx="95071" cy="9835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0947919-D3C1-9746-996B-E8F80B1133DD}"/>
              </a:ext>
            </a:extLst>
          </p:cNvPr>
          <p:cNvSpPr/>
          <p:nvPr/>
        </p:nvSpPr>
        <p:spPr>
          <a:xfrm>
            <a:off x="5626811" y="3378769"/>
            <a:ext cx="47535" cy="49177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461E71B-C3F3-E54D-B92F-0BE40FA8F7E6}"/>
              </a:ext>
            </a:extLst>
          </p:cNvPr>
          <p:cNvSpPr txBox="1"/>
          <p:nvPr/>
        </p:nvSpPr>
        <p:spPr>
          <a:xfrm>
            <a:off x="1537030" y="3404165"/>
            <a:ext cx="1357845" cy="27917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Ionization clusters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C064D23-7D7E-444A-8849-813BF6B32641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2215953" y="3683344"/>
            <a:ext cx="750524" cy="3982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3A79523-BC25-EF42-9F46-7474805EFA1A}"/>
              </a:ext>
            </a:extLst>
          </p:cNvPr>
          <p:cNvSpPr txBox="1"/>
          <p:nvPr/>
        </p:nvSpPr>
        <p:spPr>
          <a:xfrm>
            <a:off x="4792059" y="2916167"/>
            <a:ext cx="1357845" cy="27917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Permutations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C996F89-4871-7E40-A019-157A520CA9E0}"/>
              </a:ext>
            </a:extLst>
          </p:cNvPr>
          <p:cNvCxnSpPr>
            <a:cxnSpLocks/>
          </p:cNvCxnSpPr>
          <p:nvPr/>
        </p:nvCxnSpPr>
        <p:spPr>
          <a:xfrm>
            <a:off x="2983377" y="2730259"/>
            <a:ext cx="116343" cy="185907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D1B2DDA-D417-4C4C-ADCD-272DE57CEEC5}"/>
              </a:ext>
            </a:extLst>
          </p:cNvPr>
          <p:cNvCxnSpPr>
            <a:cxnSpLocks/>
          </p:cNvCxnSpPr>
          <p:nvPr/>
        </p:nvCxnSpPr>
        <p:spPr>
          <a:xfrm flipV="1">
            <a:off x="3293187" y="3371216"/>
            <a:ext cx="0" cy="2703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B8C9AD63-A8BB-6147-A970-E024B7484418}"/>
              </a:ext>
            </a:extLst>
          </p:cNvPr>
          <p:cNvSpPr txBox="1"/>
          <p:nvPr/>
        </p:nvSpPr>
        <p:spPr>
          <a:xfrm>
            <a:off x="3402020" y="3440868"/>
            <a:ext cx="998242" cy="4892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Drift into gain region </a:t>
            </a:r>
          </a:p>
        </p:txBody>
      </p:sp>
    </p:spTree>
    <p:extLst>
      <p:ext uri="{BB962C8B-B14F-4D97-AF65-F5344CB8AC3E}">
        <p14:creationId xmlns:p14="http://schemas.microsoft.com/office/powerpoint/2010/main" val="64036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5338B6-22F5-4A4C-A057-C1AA9C98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CBA97-E283-914B-B60A-270FA03B53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033-0F6C-3146-8BC2-4DA62C2F1E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78" y="7960"/>
            <a:ext cx="11814423" cy="641762"/>
          </a:xfrm>
        </p:spPr>
        <p:txBody>
          <a:bodyPr/>
          <a:lstStyle/>
          <a:p>
            <a:r>
              <a:rPr lang="en-US" dirty="0"/>
              <a:t>Interplay of power, </a:t>
            </a:r>
            <a:r>
              <a:rPr lang="en-US" dirty="0">
                <a:latin typeface="+mj-lt"/>
              </a:rPr>
              <a:t>pixel size, and electronics</a:t>
            </a:r>
            <a:endParaRPr lang="en-IT" baseline="-25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8B977-B3FC-D44D-BDC7-DD81B0C2E5C6}"/>
              </a:ext>
            </a:extLst>
          </p:cNvPr>
          <p:cNvSpPr txBox="1"/>
          <p:nvPr/>
        </p:nvSpPr>
        <p:spPr>
          <a:xfrm>
            <a:off x="9227469" y="5721195"/>
            <a:ext cx="916380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1EC1A-3F03-2AAA-70E0-24CBB987D824}"/>
              </a:ext>
            </a:extLst>
          </p:cNvPr>
          <p:cNvSpPr txBox="1"/>
          <p:nvPr/>
        </p:nvSpPr>
        <p:spPr>
          <a:xfrm>
            <a:off x="1448629" y="959130"/>
            <a:ext cx="9042458" cy="185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 LGAD mechanism provides large signals, a fundamental component for achieving  high temporal resolution.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However:  when using small pixels,  the power requirement/cm</a:t>
            </a:r>
            <a:r>
              <a:rPr lang="en-IT" baseline="30000" dirty="0"/>
              <a:t>2</a:t>
            </a:r>
            <a:r>
              <a:rPr lang="en-IT" dirty="0"/>
              <a:t> is too high</a:t>
            </a:r>
          </a:p>
          <a:p>
            <a:pPr>
              <a:lnSpc>
                <a:spcPct val="130000"/>
              </a:lnSpc>
            </a:pPr>
            <a:endParaRPr lang="en-IT" b="1" dirty="0"/>
          </a:p>
          <a:p>
            <a:pPr>
              <a:lnSpc>
                <a:spcPct val="130000"/>
              </a:lnSpc>
            </a:pPr>
            <a:endParaRPr lang="en-I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75CC7C-3436-F225-BC67-21DDF85CA13E}"/>
              </a:ext>
            </a:extLst>
          </p:cNvPr>
          <p:cNvGrpSpPr/>
          <p:nvPr/>
        </p:nvGrpSpPr>
        <p:grpSpPr>
          <a:xfrm>
            <a:off x="1448629" y="2314780"/>
            <a:ext cx="9899309" cy="4237985"/>
            <a:chOff x="1448629" y="2723507"/>
            <a:chExt cx="9899309" cy="4237985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E56A1561-C00B-E542-9ED3-EEFDEB91D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5822" y="4284660"/>
              <a:ext cx="4982116" cy="26768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91ACB2-650B-D8B9-9F21-AD887F6A26D6}"/>
                </a:ext>
              </a:extLst>
            </p:cNvPr>
            <p:cNvSpPr txBox="1"/>
            <p:nvPr/>
          </p:nvSpPr>
          <p:spPr>
            <a:xfrm>
              <a:off x="1448629" y="2723507"/>
              <a:ext cx="7689509" cy="1493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/>
                <a:t>Power will determine:</a:t>
              </a:r>
              <a:endParaRPr lang="en-IT" u="sng" dirty="0"/>
            </a:p>
            <a:p>
              <a:pPr marL="742950" lvl="1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T" dirty="0"/>
                <a:t>The architecture of 4D tracking detectors </a:t>
              </a:r>
            </a:p>
            <a:p>
              <a:pPr marL="1200150" lvl="2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T" dirty="0"/>
                <a:t>how many layers will be 4D and how many will be 3D</a:t>
              </a:r>
            </a:p>
            <a:p>
              <a:pPr marL="742950" lvl="1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T</a:t>
              </a:r>
              <a:r>
                <a:rPr lang="en-IT" dirty="0"/>
                <a:t>he pixel size and the temporal precisions.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30BE10-C155-3577-F7DD-BE1C631AC84F}"/>
                </a:ext>
              </a:extLst>
            </p:cNvPr>
            <p:cNvSpPr txBox="1"/>
            <p:nvPr/>
          </p:nvSpPr>
          <p:spPr>
            <a:xfrm>
              <a:off x="9184793" y="5507873"/>
              <a:ext cx="916380" cy="413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/>
                <a:t>Power</a:t>
              </a:r>
              <a:endParaRPr lang="en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791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54EFB-6C6D-4045-87C9-318B5539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3A7E4-3D4D-3142-830E-00F9AD7722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INFN, Torino, ULITIMA, 13 March 2023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10" y="-14942"/>
            <a:ext cx="11582392" cy="667871"/>
          </a:xfrm>
          <a:prstGeom prst="rect">
            <a:avLst/>
          </a:prstGeom>
        </p:spPr>
        <p:txBody>
          <a:bodyPr tIns="35203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/>
              <a:t>Second design innovation: </a:t>
            </a:r>
            <a:r>
              <a:rPr lang="en-US" dirty="0"/>
              <a:t>resistive read-out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498F157-EDCA-05D0-D69F-7DB4BD7FC9B6}"/>
              </a:ext>
            </a:extLst>
          </p:cNvPr>
          <p:cNvGrpSpPr/>
          <p:nvPr/>
        </p:nvGrpSpPr>
        <p:grpSpPr>
          <a:xfrm>
            <a:off x="1324708" y="1238501"/>
            <a:ext cx="10319133" cy="3579684"/>
            <a:chOff x="943926" y="1320261"/>
            <a:chExt cx="11142563" cy="45533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4F0F5A-6BE0-4F6F-4884-F32DC9F2F205}"/>
                </a:ext>
              </a:extLst>
            </p:cNvPr>
            <p:cNvGrpSpPr/>
            <p:nvPr/>
          </p:nvGrpSpPr>
          <p:grpSpPr>
            <a:xfrm>
              <a:off x="6274994" y="1498632"/>
              <a:ext cx="5811495" cy="3059986"/>
              <a:chOff x="4385525" y="1496634"/>
              <a:chExt cx="7258105" cy="3019940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3D80364F-ECBF-B643-9EF8-AC74061A088F}"/>
                  </a:ext>
                </a:extLst>
              </p:cNvPr>
              <p:cNvSpPr/>
              <p:nvPr/>
            </p:nvSpPr>
            <p:spPr>
              <a:xfrm>
                <a:off x="9962708" y="2703914"/>
                <a:ext cx="763695" cy="16372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C4F46C6-7BB2-164F-803D-6FA29B6DFE8D}"/>
                  </a:ext>
                </a:extLst>
              </p:cNvPr>
              <p:cNvSpPr/>
              <p:nvPr/>
            </p:nvSpPr>
            <p:spPr>
              <a:xfrm>
                <a:off x="6070803" y="2708341"/>
                <a:ext cx="763695" cy="13866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C0C3C8A-9DEE-F842-B380-9B4FCD2EA575}"/>
                  </a:ext>
                </a:extLst>
              </p:cNvPr>
              <p:cNvCxnSpPr/>
              <p:nvPr/>
            </p:nvCxnSpPr>
            <p:spPr>
              <a:xfrm flipH="1">
                <a:off x="9927667" y="1931815"/>
                <a:ext cx="616414" cy="32065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5696F7F-828C-114E-A4C1-C14126327C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0407" y="1919132"/>
                <a:ext cx="463331" cy="33333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55DE490-27DB-764A-AB26-7C0F7B6A8B2E}"/>
                  </a:ext>
                </a:extLst>
              </p:cNvPr>
              <p:cNvSpPr/>
              <p:nvPr/>
            </p:nvSpPr>
            <p:spPr>
              <a:xfrm>
                <a:off x="5445007" y="2735186"/>
                <a:ext cx="6046049" cy="177390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62FB084-E25F-8E45-8C74-9EBF9D770703}"/>
                  </a:ext>
                </a:extLst>
              </p:cNvPr>
              <p:cNvSpPr/>
              <p:nvPr/>
            </p:nvSpPr>
            <p:spPr>
              <a:xfrm>
                <a:off x="6086528" y="2677814"/>
                <a:ext cx="746871" cy="514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99FAFD6-D456-B843-9890-6CFEFC0280CA}"/>
                  </a:ext>
                </a:extLst>
              </p:cNvPr>
              <p:cNvSpPr/>
              <p:nvPr/>
            </p:nvSpPr>
            <p:spPr>
              <a:xfrm>
                <a:off x="9968066" y="2658137"/>
                <a:ext cx="746871" cy="514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F909A4E-39B4-1A4A-8C68-5C93226CD6F0}"/>
                  </a:ext>
                </a:extLst>
              </p:cNvPr>
              <p:cNvSpPr/>
              <p:nvPr/>
            </p:nvSpPr>
            <p:spPr>
              <a:xfrm>
                <a:off x="5432266" y="4325383"/>
                <a:ext cx="6046049" cy="19119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5087BA3-4889-B741-8FA8-9F9C7E1EBAC4}"/>
                  </a:ext>
                </a:extLst>
              </p:cNvPr>
              <p:cNvGrpSpPr/>
              <p:nvPr/>
            </p:nvGrpSpPr>
            <p:grpSpPr>
              <a:xfrm>
                <a:off x="4385525" y="2735550"/>
                <a:ext cx="6949763" cy="894763"/>
                <a:chOff x="1770795" y="2598180"/>
                <a:chExt cx="6949763" cy="894763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5FB99262-D3D9-3248-90FC-05E49C1E4AAC}"/>
                    </a:ext>
                  </a:extLst>
                </p:cNvPr>
                <p:cNvSpPr/>
                <p:nvPr/>
              </p:nvSpPr>
              <p:spPr>
                <a:xfrm>
                  <a:off x="2981189" y="2598180"/>
                  <a:ext cx="5739369" cy="237101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5" name="Line 55">
                  <a:extLst>
                    <a:ext uri="{FF2B5EF4-FFF2-40B4-BE49-F238E27FC236}">
                      <a16:creationId xmlns:a16="http://schemas.microsoft.com/office/drawing/2014/main" id="{895CCEC3-D36E-C842-B3D8-C125F1EB2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0597" y="2689013"/>
                  <a:ext cx="9841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126" name="Line 55">
                  <a:extLst>
                    <a:ext uri="{FF2B5EF4-FFF2-40B4-BE49-F238E27FC236}">
                      <a16:creationId xmlns:a16="http://schemas.microsoft.com/office/drawing/2014/main" id="{AB841E2C-40D2-C746-9C37-34DC5E876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5687" y="2689013"/>
                  <a:ext cx="0" cy="58612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grpSp>
              <p:nvGrpSpPr>
                <p:cNvPr id="91" name="Group 324">
                  <a:extLst>
                    <a:ext uri="{FF2B5EF4-FFF2-40B4-BE49-F238E27FC236}">
                      <a16:creationId xmlns:a16="http://schemas.microsoft.com/office/drawing/2014/main" id="{6B3575C9-F1BD-324F-A3C5-D8780CD88C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0795" y="2978299"/>
                  <a:ext cx="518087" cy="514644"/>
                  <a:chOff x="2110" y="1699"/>
                  <a:chExt cx="309" cy="288"/>
                </a:xfrm>
              </p:grpSpPr>
              <p:grpSp>
                <p:nvGrpSpPr>
                  <p:cNvPr id="115" name="Group 126">
                    <a:extLst>
                      <a:ext uri="{FF2B5EF4-FFF2-40B4-BE49-F238E27FC236}">
                        <a16:creationId xmlns:a16="http://schemas.microsoft.com/office/drawing/2014/main" id="{AFBDB3E1-57F8-3F47-BB68-1DF9A15518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0" y="1872"/>
                    <a:ext cx="288" cy="115"/>
                    <a:chOff x="1152" y="2160"/>
                    <a:chExt cx="288" cy="115"/>
                  </a:xfrm>
                </p:grpSpPr>
                <p:sp>
                  <p:nvSpPr>
                    <p:cNvPr id="117" name="Line 127">
                      <a:extLst>
                        <a:ext uri="{FF2B5EF4-FFF2-40B4-BE49-F238E27FC236}">
                          <a16:creationId xmlns:a16="http://schemas.microsoft.com/office/drawing/2014/main" id="{54F9CFA2-CAF5-BE4A-8C0F-479DA6D38C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2160"/>
                      <a:ext cx="28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00"/>
                    </a:p>
                  </p:txBody>
                </p:sp>
                <p:sp>
                  <p:nvSpPr>
                    <p:cNvPr id="118" name="Line 128">
                      <a:extLst>
                        <a:ext uri="{FF2B5EF4-FFF2-40B4-BE49-F238E27FC236}">
                          <a16:creationId xmlns:a16="http://schemas.microsoft.com/office/drawing/2014/main" id="{A16CBDAE-50C5-C74B-9E1B-A5C07E79AC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10" y="2218"/>
                      <a:ext cx="17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00"/>
                    </a:p>
                  </p:txBody>
                </p:sp>
                <p:sp>
                  <p:nvSpPr>
                    <p:cNvPr id="119" name="Line 129">
                      <a:extLst>
                        <a:ext uri="{FF2B5EF4-FFF2-40B4-BE49-F238E27FC236}">
                          <a16:creationId xmlns:a16="http://schemas.microsoft.com/office/drawing/2014/main" id="{9A46AC4D-EC2C-D747-9AAC-31E5BCA356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" y="2275"/>
                      <a:ext cx="5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00"/>
                    </a:p>
                  </p:txBody>
                </p:sp>
              </p:grpSp>
              <p:sp>
                <p:nvSpPr>
                  <p:cNvPr id="116" name="Freeform 323">
                    <a:extLst>
                      <a:ext uri="{FF2B5EF4-FFF2-40B4-BE49-F238E27FC236}">
                        <a16:creationId xmlns:a16="http://schemas.microsoft.com/office/drawing/2014/main" id="{EDFBC473-EFB7-FD4F-8A96-CBFF9EF309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" y="1699"/>
                    <a:ext cx="288" cy="173"/>
                  </a:xfrm>
                  <a:custGeom>
                    <a:avLst/>
                    <a:gdLst>
                      <a:gd name="T0" fmla="*/ 115 w 288"/>
                      <a:gd name="T1" fmla="*/ 0 h 173"/>
                      <a:gd name="T2" fmla="*/ 0 w 288"/>
                      <a:gd name="T3" fmla="*/ 173 h 173"/>
                      <a:gd name="T4" fmla="*/ 288 w 288"/>
                      <a:gd name="T5" fmla="*/ 173 h 173"/>
                      <a:gd name="T6" fmla="*/ 115 w 288"/>
                      <a:gd name="T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8" h="173">
                        <a:moveTo>
                          <a:pt x="115" y="0"/>
                        </a:moveTo>
                        <a:lnTo>
                          <a:pt x="0" y="173"/>
                        </a:lnTo>
                        <a:lnTo>
                          <a:pt x="288" y="173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309E99D-B065-994A-85FE-9A5B3884E666}"/>
                  </a:ext>
                </a:extLst>
              </p:cNvPr>
              <p:cNvGrpSpPr/>
              <p:nvPr/>
            </p:nvGrpSpPr>
            <p:grpSpPr>
              <a:xfrm>
                <a:off x="5612123" y="2820354"/>
                <a:ext cx="6031507" cy="101277"/>
                <a:chOff x="1735494" y="2138844"/>
                <a:chExt cx="5372458" cy="218809"/>
              </a:xfrm>
            </p:grpSpPr>
            <p:grpSp>
              <p:nvGrpSpPr>
                <p:cNvPr id="93" name="Group 367">
                  <a:extLst>
                    <a:ext uri="{FF2B5EF4-FFF2-40B4-BE49-F238E27FC236}">
                      <a16:creationId xmlns:a16="http://schemas.microsoft.com/office/drawing/2014/main" id="{7F03C374-5DF1-6141-A8F2-969D1D8D3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100619" y="1773719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3" name="Freeform 244">
                    <a:extLst>
                      <a:ext uri="{FF2B5EF4-FFF2-40B4-BE49-F238E27FC236}">
                        <a16:creationId xmlns:a16="http://schemas.microsoft.com/office/drawing/2014/main" id="{208C7700-3F4A-4046-A377-64F2119758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14" name="Freeform 366">
                    <a:extLst>
                      <a:ext uri="{FF2B5EF4-FFF2-40B4-BE49-F238E27FC236}">
                        <a16:creationId xmlns:a16="http://schemas.microsoft.com/office/drawing/2014/main" id="{D18D4EE1-9E42-3543-A92B-017864610E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4" name="Group 367">
                  <a:extLst>
                    <a:ext uri="{FF2B5EF4-FFF2-40B4-BE49-F238E27FC236}">
                      <a16:creationId xmlns:a16="http://schemas.microsoft.com/office/drawing/2014/main" id="{C618CAA7-9D4D-5F4C-8488-7C0402D9DB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007197" y="1775306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11" name="Freeform 244">
                    <a:extLst>
                      <a:ext uri="{FF2B5EF4-FFF2-40B4-BE49-F238E27FC236}">
                        <a16:creationId xmlns:a16="http://schemas.microsoft.com/office/drawing/2014/main" id="{69D9A5F7-2436-B14F-9B11-F7D45B5FE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12" name="Freeform 366">
                    <a:extLst>
                      <a:ext uri="{FF2B5EF4-FFF2-40B4-BE49-F238E27FC236}">
                        <a16:creationId xmlns:a16="http://schemas.microsoft.com/office/drawing/2014/main" id="{55F6A108-1767-1A48-AFF4-8F58DD6EA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5" name="Group 367">
                  <a:extLst>
                    <a:ext uri="{FF2B5EF4-FFF2-40B4-BE49-F238E27FC236}">
                      <a16:creationId xmlns:a16="http://schemas.microsoft.com/office/drawing/2014/main" id="{7949E720-BF94-0041-A02A-38BF2C1CC8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913775" y="1776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09" name="Freeform 244">
                    <a:extLst>
                      <a:ext uri="{FF2B5EF4-FFF2-40B4-BE49-F238E27FC236}">
                        <a16:creationId xmlns:a16="http://schemas.microsoft.com/office/drawing/2014/main" id="{1D076723-27C4-7241-8243-E6FAF8CC9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10" name="Freeform 366">
                    <a:extLst>
                      <a:ext uri="{FF2B5EF4-FFF2-40B4-BE49-F238E27FC236}">
                        <a16:creationId xmlns:a16="http://schemas.microsoft.com/office/drawing/2014/main" id="{4AFFFC81-DF51-7949-9386-2F3D121F64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6" name="Group 367">
                  <a:extLst>
                    <a:ext uri="{FF2B5EF4-FFF2-40B4-BE49-F238E27FC236}">
                      <a16:creationId xmlns:a16="http://schemas.microsoft.com/office/drawing/2014/main" id="{40ED0B35-407A-6D4D-8E1E-8716E5C82C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795409" y="17783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06" name="Freeform 244">
                    <a:extLst>
                      <a:ext uri="{FF2B5EF4-FFF2-40B4-BE49-F238E27FC236}">
                        <a16:creationId xmlns:a16="http://schemas.microsoft.com/office/drawing/2014/main" id="{6AF907ED-8A4F-6D46-B2F4-00FC8B066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8" name="Freeform 366">
                    <a:extLst>
                      <a:ext uri="{FF2B5EF4-FFF2-40B4-BE49-F238E27FC236}">
                        <a16:creationId xmlns:a16="http://schemas.microsoft.com/office/drawing/2014/main" id="{C02498BD-2349-134F-BCEA-4500D3510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7" name="Group 367">
                  <a:extLst>
                    <a:ext uri="{FF2B5EF4-FFF2-40B4-BE49-F238E27FC236}">
                      <a16:creationId xmlns:a16="http://schemas.microsoft.com/office/drawing/2014/main" id="{E35E4BC4-CADB-C040-8DBD-AF60567066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677043" y="1779893"/>
                  <a:ext cx="184150" cy="914400"/>
                  <a:chOff x="691" y="3197"/>
                  <a:chExt cx="116" cy="576"/>
                </a:xfrm>
              </p:grpSpPr>
              <p:sp>
                <p:nvSpPr>
                  <p:cNvPr id="104" name="Freeform 244">
                    <a:extLst>
                      <a:ext uri="{FF2B5EF4-FFF2-40B4-BE49-F238E27FC236}">
                        <a16:creationId xmlns:a16="http://schemas.microsoft.com/office/drawing/2014/main" id="{12CC00FC-2684-1743-B23A-38FD63367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6" cy="576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5" name="Freeform 366">
                    <a:extLst>
                      <a:ext uri="{FF2B5EF4-FFF2-40B4-BE49-F238E27FC236}">
                        <a16:creationId xmlns:a16="http://schemas.microsoft.com/office/drawing/2014/main" id="{AFA9C0D8-C486-9640-92EA-2FA27682B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  <p:grpSp>
              <p:nvGrpSpPr>
                <p:cNvPr id="98" name="Group 367">
                  <a:extLst>
                    <a:ext uri="{FF2B5EF4-FFF2-40B4-BE49-F238E27FC236}">
                      <a16:creationId xmlns:a16="http://schemas.microsoft.com/office/drawing/2014/main" id="{D0856056-563B-D947-B25B-79C5D2B4A8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6545183" y="1794884"/>
                  <a:ext cx="211138" cy="914400"/>
                  <a:chOff x="674" y="3197"/>
                  <a:chExt cx="133" cy="576"/>
                </a:xfrm>
              </p:grpSpPr>
              <p:sp>
                <p:nvSpPr>
                  <p:cNvPr id="102" name="Freeform 244">
                    <a:extLst>
                      <a:ext uri="{FF2B5EF4-FFF2-40B4-BE49-F238E27FC236}">
                        <a16:creationId xmlns:a16="http://schemas.microsoft.com/office/drawing/2014/main" id="{C76F2A48-3A65-2344-8E97-9BF3725C57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4" y="3197"/>
                    <a:ext cx="133" cy="399"/>
                  </a:xfrm>
                  <a:custGeom>
                    <a:avLst/>
                    <a:gdLst>
                      <a:gd name="T0" fmla="*/ 58 w 116"/>
                      <a:gd name="T1" fmla="*/ 0 h 1152"/>
                      <a:gd name="T2" fmla="*/ 58 w 116"/>
                      <a:gd name="T3" fmla="*/ 230 h 1152"/>
                      <a:gd name="T4" fmla="*/ 116 w 116"/>
                      <a:gd name="T5" fmla="*/ 288 h 1152"/>
                      <a:gd name="T6" fmla="*/ 0 w 116"/>
                      <a:gd name="T7" fmla="*/ 403 h 1152"/>
                      <a:gd name="T8" fmla="*/ 116 w 116"/>
                      <a:gd name="T9" fmla="*/ 518 h 1152"/>
                      <a:gd name="T10" fmla="*/ 0 w 116"/>
                      <a:gd name="T11" fmla="*/ 634 h 1152"/>
                      <a:gd name="T12" fmla="*/ 116 w 116"/>
                      <a:gd name="T13" fmla="*/ 749 h 1152"/>
                      <a:gd name="T14" fmla="*/ 0 w 116"/>
                      <a:gd name="T15" fmla="*/ 864 h 1152"/>
                      <a:gd name="T16" fmla="*/ 58 w 116"/>
                      <a:gd name="T17" fmla="*/ 922 h 1152"/>
                      <a:gd name="T18" fmla="*/ 58 w 116"/>
                      <a:gd name="T19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6" h="1152">
                        <a:moveTo>
                          <a:pt x="58" y="0"/>
                        </a:moveTo>
                        <a:lnTo>
                          <a:pt x="58" y="230"/>
                        </a:lnTo>
                        <a:lnTo>
                          <a:pt x="116" y="288"/>
                        </a:lnTo>
                        <a:lnTo>
                          <a:pt x="0" y="403"/>
                        </a:lnTo>
                        <a:lnTo>
                          <a:pt x="116" y="518"/>
                        </a:lnTo>
                        <a:lnTo>
                          <a:pt x="0" y="634"/>
                        </a:lnTo>
                        <a:lnTo>
                          <a:pt x="116" y="749"/>
                        </a:lnTo>
                        <a:lnTo>
                          <a:pt x="0" y="864"/>
                        </a:lnTo>
                        <a:lnTo>
                          <a:pt x="58" y="922"/>
                        </a:lnTo>
                        <a:lnTo>
                          <a:pt x="58" y="115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3" name="Freeform 366">
                    <a:extLst>
                      <a:ext uri="{FF2B5EF4-FFF2-40B4-BE49-F238E27FC236}">
                        <a16:creationId xmlns:a16="http://schemas.microsoft.com/office/drawing/2014/main" id="{D8B5B948-9E02-2A45-8EB7-F923A219CF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3197"/>
                    <a:ext cx="115" cy="576"/>
                  </a:xfrm>
                  <a:custGeom>
                    <a:avLst/>
                    <a:gdLst>
                      <a:gd name="T0" fmla="*/ 58 w 115"/>
                      <a:gd name="T1" fmla="*/ 0 h 576"/>
                      <a:gd name="T2" fmla="*/ 0 w 115"/>
                      <a:gd name="T3" fmla="*/ 115 h 576"/>
                      <a:gd name="T4" fmla="*/ 58 w 115"/>
                      <a:gd name="T5" fmla="*/ 576 h 576"/>
                      <a:gd name="T6" fmla="*/ 115 w 115"/>
                      <a:gd name="T7" fmla="*/ 115 h 576"/>
                      <a:gd name="T8" fmla="*/ 58 w 115"/>
                      <a:gd name="T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576">
                        <a:moveTo>
                          <a:pt x="58" y="0"/>
                        </a:moveTo>
                        <a:lnTo>
                          <a:pt x="0" y="115"/>
                        </a:lnTo>
                        <a:lnTo>
                          <a:pt x="58" y="576"/>
                        </a:lnTo>
                        <a:lnTo>
                          <a:pt x="115" y="115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/>
                  </a:p>
                </p:txBody>
              </p: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FF3EA59-674C-1946-AB94-4256322C9EAF}"/>
                  </a:ext>
                </a:extLst>
              </p:cNvPr>
              <p:cNvGrpSpPr/>
              <p:nvPr/>
            </p:nvGrpSpPr>
            <p:grpSpPr>
              <a:xfrm>
                <a:off x="10332133" y="1506145"/>
                <a:ext cx="1280966" cy="1151991"/>
                <a:chOff x="5886669" y="3185530"/>
                <a:chExt cx="1280966" cy="1151991"/>
              </a:xfrm>
            </p:grpSpPr>
            <p:sp>
              <p:nvSpPr>
                <p:cNvPr id="76" name="Line 55">
                  <a:extLst>
                    <a:ext uri="{FF2B5EF4-FFF2-40B4-BE49-F238E27FC236}">
                      <a16:creationId xmlns:a16="http://schemas.microsoft.com/office/drawing/2014/main" id="{F50B3815-6D02-7E4B-B3A1-98A23CB36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86669" y="3595919"/>
                  <a:ext cx="128096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79" name="AutoShape 56">
                  <a:extLst>
                    <a:ext uri="{FF2B5EF4-FFF2-40B4-BE49-F238E27FC236}">
                      <a16:creationId xmlns:a16="http://schemas.microsoft.com/office/drawing/2014/main" id="{46A248AA-EFBF-894C-8B7F-80BF41215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186345" y="3327483"/>
                  <a:ext cx="823789" cy="53988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83" name="Line 55">
                  <a:extLst>
                    <a:ext uri="{FF2B5EF4-FFF2-40B4-BE49-F238E27FC236}">
                      <a16:creationId xmlns:a16="http://schemas.microsoft.com/office/drawing/2014/main" id="{640631BD-4CE7-BE4D-9F67-8F7D2533F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86669" y="3595918"/>
                  <a:ext cx="0" cy="74160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081D1F8-BA81-5A45-8328-4637D39AC5AF}"/>
                  </a:ext>
                </a:extLst>
              </p:cNvPr>
              <p:cNvGrpSpPr/>
              <p:nvPr/>
            </p:nvGrpSpPr>
            <p:grpSpPr>
              <a:xfrm>
                <a:off x="6444984" y="1496634"/>
                <a:ext cx="1292432" cy="1175267"/>
                <a:chOff x="5875203" y="3185530"/>
                <a:chExt cx="1292432" cy="1175267"/>
              </a:xfrm>
            </p:grpSpPr>
            <p:sp>
              <p:nvSpPr>
                <p:cNvPr id="85" name="Line 55">
                  <a:extLst>
                    <a:ext uri="{FF2B5EF4-FFF2-40B4-BE49-F238E27FC236}">
                      <a16:creationId xmlns:a16="http://schemas.microsoft.com/office/drawing/2014/main" id="{D7EC3990-6253-4B46-AD3F-BF302BADC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86669" y="3595919"/>
                  <a:ext cx="128096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86" name="AutoShape 56">
                  <a:extLst>
                    <a:ext uri="{FF2B5EF4-FFF2-40B4-BE49-F238E27FC236}">
                      <a16:creationId xmlns:a16="http://schemas.microsoft.com/office/drawing/2014/main" id="{BA6AA630-3B49-794C-AA9D-84C9EBD41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186345" y="3327483"/>
                  <a:ext cx="823789" cy="53988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200"/>
                </a:p>
              </p:txBody>
            </p:sp>
            <p:sp>
              <p:nvSpPr>
                <p:cNvPr id="87" name="Line 55">
                  <a:extLst>
                    <a:ext uri="{FF2B5EF4-FFF2-40B4-BE49-F238E27FC236}">
                      <a16:creationId xmlns:a16="http://schemas.microsoft.com/office/drawing/2014/main" id="{EA33DDEB-BAF4-7B4B-9B21-B990E190C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75203" y="3596653"/>
                  <a:ext cx="11466" cy="764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00"/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CC788A-05B1-CD3E-8329-2EF80DE3C672}"/>
                </a:ext>
              </a:extLst>
            </p:cNvPr>
            <p:cNvSpPr/>
            <p:nvPr/>
          </p:nvSpPr>
          <p:spPr>
            <a:xfrm>
              <a:off x="1455975" y="2682683"/>
              <a:ext cx="612414" cy="13866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F25FF3-205F-027C-4837-4B04BCF17E84}"/>
                </a:ext>
              </a:extLst>
            </p:cNvPr>
            <p:cNvCxnSpPr/>
            <p:nvPr/>
          </p:nvCxnSpPr>
          <p:spPr>
            <a:xfrm flipH="1">
              <a:off x="4548832" y="1906157"/>
              <a:ext cx="494308" cy="32065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BC285A-0F24-27D1-FC1E-567D2F4D90BE}"/>
                </a:ext>
              </a:extLst>
            </p:cNvPr>
            <p:cNvCxnSpPr>
              <a:cxnSpLocks/>
            </p:cNvCxnSpPr>
            <p:nvPr/>
          </p:nvCxnSpPr>
          <p:spPr>
            <a:xfrm>
              <a:off x="2891076" y="1893474"/>
              <a:ext cx="371550" cy="333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83F36F-6CFD-1B39-1B56-8FA897605963}"/>
                </a:ext>
              </a:extLst>
            </p:cNvPr>
            <p:cNvSpPr/>
            <p:nvPr/>
          </p:nvSpPr>
          <p:spPr>
            <a:xfrm>
              <a:off x="954143" y="2709528"/>
              <a:ext cx="4848386" cy="17739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7F967C-A7F7-4EAB-5233-E4D784CCBF5A}"/>
                </a:ext>
              </a:extLst>
            </p:cNvPr>
            <p:cNvSpPr/>
            <p:nvPr/>
          </p:nvSpPr>
          <p:spPr>
            <a:xfrm>
              <a:off x="1468585" y="2652156"/>
              <a:ext cx="598923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903E77-20FA-6FA0-B2CA-F00EFC1E811E}"/>
                </a:ext>
              </a:extLst>
            </p:cNvPr>
            <p:cNvSpPr/>
            <p:nvPr/>
          </p:nvSpPr>
          <p:spPr>
            <a:xfrm>
              <a:off x="3068657" y="2657899"/>
              <a:ext cx="598923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A30DCE-8631-A3EC-724C-E294364A117A}"/>
                </a:ext>
              </a:extLst>
            </p:cNvPr>
            <p:cNvSpPr/>
            <p:nvPr/>
          </p:nvSpPr>
          <p:spPr>
            <a:xfrm>
              <a:off x="4581229" y="2658393"/>
              <a:ext cx="598923" cy="514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6EC025-6419-88DE-3F35-D28D1C580C9B}"/>
                </a:ext>
              </a:extLst>
            </p:cNvPr>
            <p:cNvSpPr/>
            <p:nvPr/>
          </p:nvSpPr>
          <p:spPr>
            <a:xfrm>
              <a:off x="943926" y="4299725"/>
              <a:ext cx="4848386" cy="19119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88205E-A3DD-9B1B-8080-090922B8AA2D}"/>
                </a:ext>
              </a:extLst>
            </p:cNvPr>
            <p:cNvGrpSpPr/>
            <p:nvPr/>
          </p:nvGrpSpPr>
          <p:grpSpPr>
            <a:xfrm>
              <a:off x="3354691" y="1483085"/>
              <a:ext cx="1027219" cy="1174089"/>
              <a:chOff x="5886669" y="3185530"/>
              <a:chExt cx="1280966" cy="1174089"/>
            </a:xfrm>
          </p:grpSpPr>
          <p:sp>
            <p:nvSpPr>
              <p:cNvPr id="65" name="Line 55">
                <a:extLst>
                  <a:ext uri="{FF2B5EF4-FFF2-40B4-BE49-F238E27FC236}">
                    <a16:creationId xmlns:a16="http://schemas.microsoft.com/office/drawing/2014/main" id="{432EDFF9-4D7C-F4C5-343A-ED0EF0E9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66" name="AutoShape 56">
                <a:extLst>
                  <a:ext uri="{FF2B5EF4-FFF2-40B4-BE49-F238E27FC236}">
                    <a16:creationId xmlns:a16="http://schemas.microsoft.com/office/drawing/2014/main" id="{337E1636-BDED-473C-3E9A-0AB637444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70" name="Line 55">
                <a:extLst>
                  <a:ext uri="{FF2B5EF4-FFF2-40B4-BE49-F238E27FC236}">
                    <a16:creationId xmlns:a16="http://schemas.microsoft.com/office/drawing/2014/main" id="{64155D66-42C3-BA18-7991-65F16460C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96809" y="3597406"/>
                <a:ext cx="6604" cy="762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22" name="Freeform 863">
              <a:extLst>
                <a:ext uri="{FF2B5EF4-FFF2-40B4-BE49-F238E27FC236}">
                  <a16:creationId xmlns:a16="http://schemas.microsoft.com/office/drawing/2014/main" id="{4806C2AA-452F-49C3-D484-5A4FD7E2B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786" y="1320261"/>
              <a:ext cx="774448" cy="823789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1A4605-388E-E617-3411-8D32BE1FB57E}"/>
                </a:ext>
              </a:extLst>
            </p:cNvPr>
            <p:cNvGrpSpPr/>
            <p:nvPr/>
          </p:nvGrpSpPr>
          <p:grpSpPr>
            <a:xfrm>
              <a:off x="1088155" y="2795432"/>
              <a:ext cx="4836724" cy="88051"/>
              <a:chOff x="1735493" y="2140431"/>
              <a:chExt cx="5372458" cy="190234"/>
            </a:xfrm>
          </p:grpSpPr>
          <p:sp>
            <p:nvSpPr>
              <p:cNvPr id="51" name="Freeform 366">
                <a:extLst>
                  <a:ext uri="{FF2B5EF4-FFF2-40B4-BE49-F238E27FC236}">
                    <a16:creationId xmlns:a16="http://schemas.microsoft.com/office/drawing/2014/main" id="{E82E3FB0-7B17-98A8-B7BD-499D1DCE9D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01412" y="1774512"/>
                <a:ext cx="182562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9" name="Freeform 366">
                <a:extLst>
                  <a:ext uri="{FF2B5EF4-FFF2-40B4-BE49-F238E27FC236}">
                    <a16:creationId xmlns:a16="http://schemas.microsoft.com/office/drawing/2014/main" id="{A9885CE8-3FBB-CE41-0154-14F298604F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007991" y="1776098"/>
                <a:ext cx="182562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7" name="Freeform 366">
                <a:extLst>
                  <a:ext uri="{FF2B5EF4-FFF2-40B4-BE49-F238E27FC236}">
                    <a16:creationId xmlns:a16="http://schemas.microsoft.com/office/drawing/2014/main" id="{A99BCAC2-0590-F7AB-582F-4243ABA1E68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914568" y="1777686"/>
                <a:ext cx="182562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5" name="Freeform 366">
                <a:extLst>
                  <a:ext uri="{FF2B5EF4-FFF2-40B4-BE49-F238E27FC236}">
                    <a16:creationId xmlns:a16="http://schemas.microsoft.com/office/drawing/2014/main" id="{773672DE-EEE9-7B03-3739-52D9FAEC18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796202" y="1779185"/>
                <a:ext cx="182563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3" name="Freeform 366">
                <a:extLst>
                  <a:ext uri="{FF2B5EF4-FFF2-40B4-BE49-F238E27FC236}">
                    <a16:creationId xmlns:a16="http://schemas.microsoft.com/office/drawing/2014/main" id="{EF088133-9593-6A43-919C-511F27B644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677836" y="1780686"/>
                <a:ext cx="182563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41" name="Freeform 366">
                <a:extLst>
                  <a:ext uri="{FF2B5EF4-FFF2-40B4-BE49-F238E27FC236}">
                    <a16:creationId xmlns:a16="http://schemas.microsoft.com/office/drawing/2014/main" id="{B9ECE5E5-54CD-A5C2-E078-6609F902A2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6559470" y="1782184"/>
                <a:ext cx="182563" cy="914399"/>
              </a:xfrm>
              <a:custGeom>
                <a:avLst/>
                <a:gdLst>
                  <a:gd name="T0" fmla="*/ 58 w 115"/>
                  <a:gd name="T1" fmla="*/ 0 h 576"/>
                  <a:gd name="T2" fmla="*/ 0 w 115"/>
                  <a:gd name="T3" fmla="*/ 115 h 576"/>
                  <a:gd name="T4" fmla="*/ 58 w 115"/>
                  <a:gd name="T5" fmla="*/ 576 h 576"/>
                  <a:gd name="T6" fmla="*/ 115 w 115"/>
                  <a:gd name="T7" fmla="*/ 115 h 576"/>
                  <a:gd name="T8" fmla="*/ 58 w 115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6">
                    <a:moveTo>
                      <a:pt x="58" y="0"/>
                    </a:moveTo>
                    <a:lnTo>
                      <a:pt x="0" y="115"/>
                    </a:lnTo>
                    <a:lnTo>
                      <a:pt x="58" y="576"/>
                    </a:lnTo>
                    <a:lnTo>
                      <a:pt x="115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9DDDA8-FB17-1E7F-A959-04970174D3EB}"/>
                </a:ext>
              </a:extLst>
            </p:cNvPr>
            <p:cNvGrpSpPr/>
            <p:nvPr/>
          </p:nvGrpSpPr>
          <p:grpSpPr>
            <a:xfrm>
              <a:off x="4873178" y="1480487"/>
              <a:ext cx="1027219" cy="1171669"/>
              <a:chOff x="5886669" y="3185530"/>
              <a:chExt cx="1280966" cy="1171669"/>
            </a:xfrm>
          </p:grpSpPr>
          <p:sp>
            <p:nvSpPr>
              <p:cNvPr id="31" name="Line 55">
                <a:extLst>
                  <a:ext uri="{FF2B5EF4-FFF2-40B4-BE49-F238E27FC236}">
                    <a16:creationId xmlns:a16="http://schemas.microsoft.com/office/drawing/2014/main" id="{7BFA7918-C4FE-7CF0-CCA0-07C18665A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2" name="AutoShape 56">
                <a:extLst>
                  <a:ext uri="{FF2B5EF4-FFF2-40B4-BE49-F238E27FC236}">
                    <a16:creationId xmlns:a16="http://schemas.microsoft.com/office/drawing/2014/main" id="{8A18A5A8-7281-E762-E9D9-5B32A5084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3" name="Line 55">
                <a:extLst>
                  <a:ext uri="{FF2B5EF4-FFF2-40B4-BE49-F238E27FC236}">
                    <a16:creationId xmlns:a16="http://schemas.microsoft.com/office/drawing/2014/main" id="{E5C34BF0-C8A1-5840-1C17-E78EA7DA0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6669" y="3595919"/>
                <a:ext cx="0" cy="7612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978390-6904-72DA-8EF8-C75DAF764561}"/>
                </a:ext>
              </a:extLst>
            </p:cNvPr>
            <p:cNvGrpSpPr/>
            <p:nvPr/>
          </p:nvGrpSpPr>
          <p:grpSpPr>
            <a:xfrm>
              <a:off x="1765229" y="1470976"/>
              <a:ext cx="1027219" cy="1181180"/>
              <a:chOff x="5886669" y="3185530"/>
              <a:chExt cx="1280966" cy="1181180"/>
            </a:xfrm>
          </p:grpSpPr>
          <p:sp>
            <p:nvSpPr>
              <p:cNvPr id="28" name="Line 55">
                <a:extLst>
                  <a:ext uri="{FF2B5EF4-FFF2-40B4-BE49-F238E27FC236}">
                    <a16:creationId xmlns:a16="http://schemas.microsoft.com/office/drawing/2014/main" id="{D9897ADC-AA5A-BABB-C0AC-D450446FC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669" y="3595919"/>
                <a:ext cx="1280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29" name="AutoShape 56">
                <a:extLst>
                  <a:ext uri="{FF2B5EF4-FFF2-40B4-BE49-F238E27FC236}">
                    <a16:creationId xmlns:a16="http://schemas.microsoft.com/office/drawing/2014/main" id="{70DD332F-3190-A514-6E8A-B29A488A3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186345" y="3327483"/>
                <a:ext cx="823789" cy="53988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200"/>
              </a:p>
            </p:txBody>
          </p:sp>
          <p:sp>
            <p:nvSpPr>
              <p:cNvPr id="30" name="Line 55">
                <a:extLst>
                  <a:ext uri="{FF2B5EF4-FFF2-40B4-BE49-F238E27FC236}">
                    <a16:creationId xmlns:a16="http://schemas.microsoft.com/office/drawing/2014/main" id="{6A4FEBFB-F65A-23CF-0BB0-9462EAFD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6669" y="3596654"/>
                <a:ext cx="0" cy="770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96CA082-BE47-3625-F2A0-6C3D25890103}"/>
                </a:ext>
              </a:extLst>
            </p:cNvPr>
            <p:cNvSpPr/>
            <p:nvPr/>
          </p:nvSpPr>
          <p:spPr>
            <a:xfrm>
              <a:off x="1412043" y="2713121"/>
              <a:ext cx="699762" cy="2296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852BD40-6AEB-764C-9D2C-814FA6B30908}"/>
                </a:ext>
              </a:extLst>
            </p:cNvPr>
            <p:cNvSpPr/>
            <p:nvPr/>
          </p:nvSpPr>
          <p:spPr>
            <a:xfrm>
              <a:off x="3014192" y="2714825"/>
              <a:ext cx="699762" cy="2296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9A5886D-B9B8-BD90-9C2A-380A5803D62F}"/>
                </a:ext>
              </a:extLst>
            </p:cNvPr>
            <p:cNvSpPr/>
            <p:nvPr/>
          </p:nvSpPr>
          <p:spPr>
            <a:xfrm>
              <a:off x="4521893" y="2714825"/>
              <a:ext cx="699762" cy="2296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B4DB4266-ECC2-F62C-8406-4EBDFE38805B}"/>
                </a:ext>
              </a:extLst>
            </p:cNvPr>
            <p:cNvSpPr/>
            <p:nvPr/>
          </p:nvSpPr>
          <p:spPr>
            <a:xfrm>
              <a:off x="3213815" y="2952299"/>
              <a:ext cx="957405" cy="2841555"/>
            </a:xfrm>
            <a:prstGeom prst="arc">
              <a:avLst>
                <a:gd name="adj1" fmla="val 16168927"/>
                <a:gd name="adj2" fmla="val 21112197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8E297E87-B4E2-9CD4-67C6-35979E18FAF1}"/>
                </a:ext>
              </a:extLst>
            </p:cNvPr>
            <p:cNvSpPr/>
            <p:nvPr/>
          </p:nvSpPr>
          <p:spPr>
            <a:xfrm>
              <a:off x="3302916" y="2917461"/>
              <a:ext cx="553120" cy="2898560"/>
            </a:xfrm>
            <a:prstGeom prst="arc">
              <a:avLst>
                <a:gd name="adj1" fmla="val 16168927"/>
                <a:gd name="adj2" fmla="val 21112197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273E4539-AFE0-36C5-902D-10B7FB0001E2}"/>
                </a:ext>
              </a:extLst>
            </p:cNvPr>
            <p:cNvSpPr/>
            <p:nvPr/>
          </p:nvSpPr>
          <p:spPr>
            <a:xfrm>
              <a:off x="3362958" y="2918075"/>
              <a:ext cx="373723" cy="2853003"/>
            </a:xfrm>
            <a:prstGeom prst="arc">
              <a:avLst>
                <a:gd name="adj1" fmla="val 16392863"/>
                <a:gd name="adj2" fmla="val 21112197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0360789-7A9A-0B60-BBAD-008DBCDE5B49}"/>
                </a:ext>
              </a:extLst>
            </p:cNvPr>
            <p:cNvCxnSpPr>
              <a:cxnSpLocks/>
            </p:cNvCxnSpPr>
            <p:nvPr/>
          </p:nvCxnSpPr>
          <p:spPr>
            <a:xfrm>
              <a:off x="3393464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69973DC-C2C1-292B-89D2-46B1E667D547}"/>
                </a:ext>
              </a:extLst>
            </p:cNvPr>
            <p:cNvCxnSpPr>
              <a:cxnSpLocks/>
            </p:cNvCxnSpPr>
            <p:nvPr/>
          </p:nvCxnSpPr>
          <p:spPr>
            <a:xfrm>
              <a:off x="3485194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A80D2DC-B089-DDBA-B9C8-162CBACA1C3E}"/>
                </a:ext>
              </a:extLst>
            </p:cNvPr>
            <p:cNvCxnSpPr>
              <a:cxnSpLocks/>
            </p:cNvCxnSpPr>
            <p:nvPr/>
          </p:nvCxnSpPr>
          <p:spPr>
            <a:xfrm>
              <a:off x="3576924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D5378ED-3D5A-C0A1-9A57-6317EB35C083}"/>
                </a:ext>
              </a:extLst>
            </p:cNvPr>
            <p:cNvCxnSpPr>
              <a:cxnSpLocks/>
            </p:cNvCxnSpPr>
            <p:nvPr/>
          </p:nvCxnSpPr>
          <p:spPr>
            <a:xfrm>
              <a:off x="3118272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0D26C36-5FD0-8535-210F-43BF1B336B9E}"/>
                </a:ext>
              </a:extLst>
            </p:cNvPr>
            <p:cNvCxnSpPr>
              <a:cxnSpLocks/>
            </p:cNvCxnSpPr>
            <p:nvPr/>
          </p:nvCxnSpPr>
          <p:spPr>
            <a:xfrm>
              <a:off x="3210003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66D1A3-9DB2-EA77-0A9D-87F1027BFF9D}"/>
                </a:ext>
              </a:extLst>
            </p:cNvPr>
            <p:cNvCxnSpPr>
              <a:cxnSpLocks/>
            </p:cNvCxnSpPr>
            <p:nvPr/>
          </p:nvCxnSpPr>
          <p:spPr>
            <a:xfrm>
              <a:off x="3301733" y="2977098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59E0B0E-13BB-60C2-EA97-C151E6F089D8}"/>
                </a:ext>
              </a:extLst>
            </p:cNvPr>
            <p:cNvGrpSpPr/>
            <p:nvPr/>
          </p:nvGrpSpPr>
          <p:grpSpPr>
            <a:xfrm flipH="1">
              <a:off x="2533757" y="2874480"/>
              <a:ext cx="957405" cy="2999143"/>
              <a:chOff x="5393881" y="2369337"/>
              <a:chExt cx="1139007" cy="2856005"/>
            </a:xfrm>
          </p:grpSpPr>
          <p:sp>
            <p:nvSpPr>
              <p:cNvPr id="139" name="Arc 138">
                <a:extLst>
                  <a:ext uri="{FF2B5EF4-FFF2-40B4-BE49-F238E27FC236}">
                    <a16:creationId xmlns:a16="http://schemas.microsoft.com/office/drawing/2014/main" id="{B4308264-B7D3-6687-4805-14529B009E59}"/>
                  </a:ext>
                </a:extLst>
              </p:cNvPr>
              <p:cNvSpPr/>
              <p:nvPr/>
            </p:nvSpPr>
            <p:spPr>
              <a:xfrm>
                <a:off x="5393881" y="2426904"/>
                <a:ext cx="1139007" cy="2705940"/>
              </a:xfrm>
              <a:prstGeom prst="arc">
                <a:avLst>
                  <a:gd name="adj1" fmla="val 16168927"/>
                  <a:gd name="adj2" fmla="val 21112197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0" name="Arc 139">
                <a:extLst>
                  <a:ext uri="{FF2B5EF4-FFF2-40B4-BE49-F238E27FC236}">
                    <a16:creationId xmlns:a16="http://schemas.microsoft.com/office/drawing/2014/main" id="{6B0B44C1-9046-CBEB-EC81-68A96DBE3B57}"/>
                  </a:ext>
                </a:extLst>
              </p:cNvPr>
              <p:cNvSpPr/>
              <p:nvPr/>
            </p:nvSpPr>
            <p:spPr>
              <a:xfrm>
                <a:off x="5627881" y="2465117"/>
                <a:ext cx="658037" cy="2760225"/>
              </a:xfrm>
              <a:prstGeom prst="arc">
                <a:avLst>
                  <a:gd name="adj1" fmla="val 16168927"/>
                  <a:gd name="adj2" fmla="val 21112197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Arc 140">
                <a:extLst>
                  <a:ext uri="{FF2B5EF4-FFF2-40B4-BE49-F238E27FC236}">
                    <a16:creationId xmlns:a16="http://schemas.microsoft.com/office/drawing/2014/main" id="{C668CD89-0988-2FB4-DD0D-C8E674FB9CF6}"/>
                  </a:ext>
                </a:extLst>
              </p:cNvPr>
              <p:cNvSpPr/>
              <p:nvPr/>
            </p:nvSpPr>
            <p:spPr>
              <a:xfrm>
                <a:off x="5587315" y="2369337"/>
                <a:ext cx="444611" cy="2769827"/>
              </a:xfrm>
              <a:prstGeom prst="arc">
                <a:avLst>
                  <a:gd name="adj1" fmla="val 16392863"/>
                  <a:gd name="adj2" fmla="val 21112197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E10D34A-C574-BF59-8BB1-4551DBD324A3}"/>
                </a:ext>
              </a:extLst>
            </p:cNvPr>
            <p:cNvSpPr txBox="1"/>
            <p:nvPr/>
          </p:nvSpPr>
          <p:spPr>
            <a:xfrm rot="4184099">
              <a:off x="2670023" y="3345662"/>
              <a:ext cx="1290386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FF0000"/>
                  </a:solidFill>
                </a:rPr>
                <a:t>-------------</a:t>
              </a:r>
              <a:endParaRPr lang="en-US" sz="1100" b="1" dirty="0">
                <a:solidFill>
                  <a:srgbClr val="221AC0"/>
                </a:solidFill>
              </a:endParaRPr>
            </a:p>
            <a:p>
              <a:pPr algn="r"/>
              <a:r>
                <a:rPr lang="en-US" sz="1100" b="1" dirty="0">
                  <a:solidFill>
                    <a:srgbClr val="221AC0"/>
                  </a:solidFill>
                </a:rPr>
                <a:t>+++++++++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34CADD1-6414-DAD5-2702-6FEEDB28C505}"/>
                </a:ext>
              </a:extLst>
            </p:cNvPr>
            <p:cNvCxnSpPr>
              <a:cxnSpLocks/>
            </p:cNvCxnSpPr>
            <p:nvPr/>
          </p:nvCxnSpPr>
          <p:spPr>
            <a:xfrm>
              <a:off x="2866848" y="2275608"/>
              <a:ext cx="801067" cy="24578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E85FA4D-5B78-E028-13E5-0536968C72D1}"/>
                </a:ext>
              </a:extLst>
            </p:cNvPr>
            <p:cNvCxnSpPr>
              <a:cxnSpLocks/>
            </p:cNvCxnSpPr>
            <p:nvPr/>
          </p:nvCxnSpPr>
          <p:spPr>
            <a:xfrm>
              <a:off x="7789816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067DFF4-C39D-77CC-7FBA-1DFF011957A1}"/>
                </a:ext>
              </a:extLst>
            </p:cNvPr>
            <p:cNvCxnSpPr>
              <a:cxnSpLocks/>
            </p:cNvCxnSpPr>
            <p:nvPr/>
          </p:nvCxnSpPr>
          <p:spPr>
            <a:xfrm>
              <a:off x="8105394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9696515-E747-C6AD-BEDB-72E01F3CCBB8}"/>
                </a:ext>
              </a:extLst>
            </p:cNvPr>
            <p:cNvCxnSpPr>
              <a:cxnSpLocks/>
            </p:cNvCxnSpPr>
            <p:nvPr/>
          </p:nvCxnSpPr>
          <p:spPr>
            <a:xfrm>
              <a:off x="8420972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DF2CF97-6A6E-A6DE-43C4-C0EC284E4ADF}"/>
                </a:ext>
              </a:extLst>
            </p:cNvPr>
            <p:cNvCxnSpPr>
              <a:cxnSpLocks/>
            </p:cNvCxnSpPr>
            <p:nvPr/>
          </p:nvCxnSpPr>
          <p:spPr>
            <a:xfrm>
              <a:off x="8736550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2585540-89DA-DCB3-D203-B94159E25BF6}"/>
                </a:ext>
              </a:extLst>
            </p:cNvPr>
            <p:cNvCxnSpPr>
              <a:cxnSpLocks/>
            </p:cNvCxnSpPr>
            <p:nvPr/>
          </p:nvCxnSpPr>
          <p:spPr>
            <a:xfrm>
              <a:off x="9052128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43B5074-16C3-3153-3D51-3878AC8566A2}"/>
                </a:ext>
              </a:extLst>
            </p:cNvPr>
            <p:cNvCxnSpPr>
              <a:cxnSpLocks/>
            </p:cNvCxnSpPr>
            <p:nvPr/>
          </p:nvCxnSpPr>
          <p:spPr>
            <a:xfrm>
              <a:off x="9367706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4E33B80-C554-33F1-9730-FBA6CD9CE3A2}"/>
                </a:ext>
              </a:extLst>
            </p:cNvPr>
            <p:cNvCxnSpPr>
              <a:cxnSpLocks/>
            </p:cNvCxnSpPr>
            <p:nvPr/>
          </p:nvCxnSpPr>
          <p:spPr>
            <a:xfrm>
              <a:off x="9683284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04A1821-65F7-52C5-1C39-F6C42698DA3A}"/>
                </a:ext>
              </a:extLst>
            </p:cNvPr>
            <p:cNvCxnSpPr>
              <a:cxnSpLocks/>
            </p:cNvCxnSpPr>
            <p:nvPr/>
          </p:nvCxnSpPr>
          <p:spPr>
            <a:xfrm>
              <a:off x="9998862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746334-6806-64C7-E8D8-4E247DD2144D}"/>
                </a:ext>
              </a:extLst>
            </p:cNvPr>
            <p:cNvCxnSpPr>
              <a:cxnSpLocks/>
            </p:cNvCxnSpPr>
            <p:nvPr/>
          </p:nvCxnSpPr>
          <p:spPr>
            <a:xfrm>
              <a:off x="10314440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3AD16BA-5CBB-453E-EE3B-B959DABDD9D8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018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20C90C-AE9B-E4EE-8CE3-C5064BF252AD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596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FCB0D33-3EB9-80EC-247E-53128922BA9B}"/>
                </a:ext>
              </a:extLst>
            </p:cNvPr>
            <p:cNvCxnSpPr>
              <a:cxnSpLocks/>
            </p:cNvCxnSpPr>
            <p:nvPr/>
          </p:nvCxnSpPr>
          <p:spPr>
            <a:xfrm>
              <a:off x="11261174" y="3022161"/>
              <a:ext cx="0" cy="13332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CF13748-87A6-CB50-F2EC-1DC7F80E4283}"/>
                </a:ext>
              </a:extLst>
            </p:cNvPr>
            <p:cNvGrpSpPr/>
            <p:nvPr/>
          </p:nvGrpSpPr>
          <p:grpSpPr>
            <a:xfrm>
              <a:off x="9154097" y="2367483"/>
              <a:ext cx="735795" cy="2366019"/>
              <a:chOff x="5997601" y="2477595"/>
              <a:chExt cx="735795" cy="2366019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C4A9D1D-63CC-CA22-AD25-604D43343FCF}"/>
                  </a:ext>
                </a:extLst>
              </p:cNvPr>
              <p:cNvSpPr txBox="1"/>
              <p:nvPr/>
            </p:nvSpPr>
            <p:spPr>
              <a:xfrm rot="4184099">
                <a:off x="5800779" y="3606264"/>
                <a:ext cx="129038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rgbClr val="FF0000"/>
                    </a:solidFill>
                  </a:rPr>
                  <a:t>-------------</a:t>
                </a:r>
                <a:endParaRPr lang="en-US" sz="1100" b="1" dirty="0">
                  <a:solidFill>
                    <a:srgbClr val="221AC0"/>
                  </a:solidFill>
                </a:endParaRPr>
              </a:p>
              <a:p>
                <a:pPr algn="r"/>
                <a:r>
                  <a:rPr lang="en-US" sz="1100" b="1" dirty="0">
                    <a:solidFill>
                      <a:srgbClr val="221AC0"/>
                    </a:solidFill>
                  </a:rPr>
                  <a:t>+++++++++</a:t>
                </a:r>
              </a:p>
            </p:txBody>
          </p: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163135D4-B9C0-73EA-0001-262F69439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7601" y="2477595"/>
                <a:ext cx="735795" cy="2366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DEEDBF32-7ED1-4B81-A81F-7E50356B9ED0}"/>
                </a:ext>
              </a:extLst>
            </p:cNvPr>
            <p:cNvSpPr/>
            <p:nvPr/>
          </p:nvSpPr>
          <p:spPr>
            <a:xfrm flipV="1">
              <a:off x="3665570" y="1361148"/>
              <a:ext cx="1045586" cy="270740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D7D3E7C-8889-8F24-1810-D116612D7663}"/>
                </a:ext>
              </a:extLst>
            </p:cNvPr>
            <p:cNvSpPr/>
            <p:nvPr/>
          </p:nvSpPr>
          <p:spPr>
            <a:xfrm flipV="1">
              <a:off x="7267023" y="1582458"/>
              <a:ext cx="1045586" cy="183797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BA82362C-CD1B-32A4-D8C5-045D9A9BA7D9}"/>
                </a:ext>
              </a:extLst>
            </p:cNvPr>
            <p:cNvSpPr/>
            <p:nvPr/>
          </p:nvSpPr>
          <p:spPr>
            <a:xfrm flipV="1">
              <a:off x="10371475" y="1606684"/>
              <a:ext cx="1045586" cy="183797"/>
            </a:xfrm>
            <a:custGeom>
              <a:avLst/>
              <a:gdLst>
                <a:gd name="connsiteX0" fmla="*/ 0 w 1496233"/>
                <a:gd name="connsiteY0" fmla="*/ 568773 h 584900"/>
                <a:gd name="connsiteX1" fmla="*/ 339481 w 1496233"/>
                <a:gd name="connsiteY1" fmla="*/ 556199 h 584900"/>
                <a:gd name="connsiteX2" fmla="*/ 477788 w 1496233"/>
                <a:gd name="connsiteY2" fmla="*/ 304702 h 584900"/>
                <a:gd name="connsiteX3" fmla="*/ 603522 w 1496233"/>
                <a:gd name="connsiteY3" fmla="*/ 28055 h 584900"/>
                <a:gd name="connsiteX4" fmla="*/ 779550 w 1496233"/>
                <a:gd name="connsiteY4" fmla="*/ 40630 h 584900"/>
                <a:gd name="connsiteX5" fmla="*/ 905284 w 1496233"/>
                <a:gd name="connsiteY5" fmla="*/ 304702 h 584900"/>
                <a:gd name="connsiteX6" fmla="*/ 1144178 w 1496233"/>
                <a:gd name="connsiteY6" fmla="*/ 493324 h 584900"/>
                <a:gd name="connsiteX7" fmla="*/ 1496233 w 1496233"/>
                <a:gd name="connsiteY7" fmla="*/ 581348 h 584900"/>
                <a:gd name="connsiteX8" fmla="*/ 1496233 w 1496233"/>
                <a:gd name="connsiteY8" fmla="*/ 581348 h 5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33" h="584900">
                  <a:moveTo>
                    <a:pt x="0" y="568773"/>
                  </a:moveTo>
                  <a:cubicBezTo>
                    <a:pt x="129925" y="584492"/>
                    <a:pt x="259850" y="600211"/>
                    <a:pt x="339481" y="556199"/>
                  </a:cubicBezTo>
                  <a:cubicBezTo>
                    <a:pt x="419112" y="512187"/>
                    <a:pt x="433781" y="392726"/>
                    <a:pt x="477788" y="304702"/>
                  </a:cubicBezTo>
                  <a:cubicBezTo>
                    <a:pt x="521795" y="216678"/>
                    <a:pt x="553228" y="72067"/>
                    <a:pt x="603522" y="28055"/>
                  </a:cubicBezTo>
                  <a:cubicBezTo>
                    <a:pt x="653816" y="-15957"/>
                    <a:pt x="729256" y="-5478"/>
                    <a:pt x="779550" y="40630"/>
                  </a:cubicBezTo>
                  <a:cubicBezTo>
                    <a:pt x="829844" y="86738"/>
                    <a:pt x="844513" y="229253"/>
                    <a:pt x="905284" y="304702"/>
                  </a:cubicBezTo>
                  <a:cubicBezTo>
                    <a:pt x="966055" y="380151"/>
                    <a:pt x="1045687" y="447216"/>
                    <a:pt x="1144178" y="493324"/>
                  </a:cubicBezTo>
                  <a:cubicBezTo>
                    <a:pt x="1242669" y="539432"/>
                    <a:pt x="1496233" y="581348"/>
                    <a:pt x="1496233" y="581348"/>
                  </a:cubicBezTo>
                  <a:lnTo>
                    <a:pt x="1496233" y="581348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C706901-8815-0141-C1DB-38525FC62286}"/>
                </a:ext>
              </a:extLst>
            </p:cNvPr>
            <p:cNvGrpSpPr/>
            <p:nvPr/>
          </p:nvGrpSpPr>
          <p:grpSpPr>
            <a:xfrm>
              <a:off x="8399464" y="2389520"/>
              <a:ext cx="1656396" cy="623160"/>
              <a:chOff x="4402132" y="4172601"/>
              <a:chExt cx="1656396" cy="623160"/>
            </a:xfrm>
          </p:grpSpPr>
          <p:sp>
            <p:nvSpPr>
              <p:cNvPr id="175" name="Right Arrow 174">
                <a:extLst>
                  <a:ext uri="{FF2B5EF4-FFF2-40B4-BE49-F238E27FC236}">
                    <a16:creationId xmlns:a16="http://schemas.microsoft.com/office/drawing/2014/main" id="{0A8B3277-93BB-03C8-C2BC-1A1BFDA127FD}"/>
                  </a:ext>
                </a:extLst>
              </p:cNvPr>
              <p:cNvSpPr/>
              <p:nvPr/>
            </p:nvSpPr>
            <p:spPr>
              <a:xfrm flipV="1">
                <a:off x="5437644" y="4495350"/>
                <a:ext cx="611033" cy="290019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  <a:alpha val="52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ight Arrow 175">
                <a:extLst>
                  <a:ext uri="{FF2B5EF4-FFF2-40B4-BE49-F238E27FC236}">
                    <a16:creationId xmlns:a16="http://schemas.microsoft.com/office/drawing/2014/main" id="{890286C6-001C-006A-65D6-A46F218B3279}"/>
                  </a:ext>
                </a:extLst>
              </p:cNvPr>
              <p:cNvSpPr/>
              <p:nvPr/>
            </p:nvSpPr>
            <p:spPr>
              <a:xfrm rot="10800000" flipV="1">
                <a:off x="4402132" y="4513284"/>
                <a:ext cx="801816" cy="282477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9E0884A7-B5AE-D9F6-5C2C-85724B11BE3C}"/>
                  </a:ext>
                </a:extLst>
              </p:cNvPr>
              <p:cNvSpPr/>
              <p:nvPr/>
            </p:nvSpPr>
            <p:spPr>
              <a:xfrm flipV="1">
                <a:off x="5012942" y="4172601"/>
                <a:ext cx="1045586" cy="270740"/>
              </a:xfrm>
              <a:custGeom>
                <a:avLst/>
                <a:gdLst>
                  <a:gd name="connsiteX0" fmla="*/ 0 w 1496233"/>
                  <a:gd name="connsiteY0" fmla="*/ 568773 h 584900"/>
                  <a:gd name="connsiteX1" fmla="*/ 339481 w 1496233"/>
                  <a:gd name="connsiteY1" fmla="*/ 556199 h 584900"/>
                  <a:gd name="connsiteX2" fmla="*/ 477788 w 1496233"/>
                  <a:gd name="connsiteY2" fmla="*/ 304702 h 584900"/>
                  <a:gd name="connsiteX3" fmla="*/ 603522 w 1496233"/>
                  <a:gd name="connsiteY3" fmla="*/ 28055 h 584900"/>
                  <a:gd name="connsiteX4" fmla="*/ 779550 w 1496233"/>
                  <a:gd name="connsiteY4" fmla="*/ 40630 h 584900"/>
                  <a:gd name="connsiteX5" fmla="*/ 905284 w 1496233"/>
                  <a:gd name="connsiteY5" fmla="*/ 304702 h 584900"/>
                  <a:gd name="connsiteX6" fmla="*/ 1144178 w 1496233"/>
                  <a:gd name="connsiteY6" fmla="*/ 493324 h 584900"/>
                  <a:gd name="connsiteX7" fmla="*/ 1496233 w 1496233"/>
                  <a:gd name="connsiteY7" fmla="*/ 581348 h 584900"/>
                  <a:gd name="connsiteX8" fmla="*/ 1496233 w 1496233"/>
                  <a:gd name="connsiteY8" fmla="*/ 581348 h 58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233" h="584900">
                    <a:moveTo>
                      <a:pt x="0" y="568773"/>
                    </a:moveTo>
                    <a:cubicBezTo>
                      <a:pt x="129925" y="584492"/>
                      <a:pt x="259850" y="600211"/>
                      <a:pt x="339481" y="556199"/>
                    </a:cubicBezTo>
                    <a:cubicBezTo>
                      <a:pt x="419112" y="512187"/>
                      <a:pt x="433781" y="392726"/>
                      <a:pt x="477788" y="304702"/>
                    </a:cubicBezTo>
                    <a:cubicBezTo>
                      <a:pt x="521795" y="216678"/>
                      <a:pt x="553228" y="72067"/>
                      <a:pt x="603522" y="28055"/>
                    </a:cubicBezTo>
                    <a:cubicBezTo>
                      <a:pt x="653816" y="-15957"/>
                      <a:pt x="729256" y="-5478"/>
                      <a:pt x="779550" y="40630"/>
                    </a:cubicBezTo>
                    <a:cubicBezTo>
                      <a:pt x="829844" y="86738"/>
                      <a:pt x="844513" y="229253"/>
                      <a:pt x="905284" y="304702"/>
                    </a:cubicBezTo>
                    <a:cubicBezTo>
                      <a:pt x="966055" y="380151"/>
                      <a:pt x="1045687" y="447216"/>
                      <a:pt x="1144178" y="493324"/>
                    </a:cubicBezTo>
                    <a:cubicBezTo>
                      <a:pt x="1242669" y="539432"/>
                      <a:pt x="1496233" y="581348"/>
                      <a:pt x="1496233" y="581348"/>
                    </a:cubicBezTo>
                    <a:lnTo>
                      <a:pt x="1496233" y="581348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EBA0F21F-23F0-47EE-45EA-9DD92BB68594}"/>
              </a:ext>
            </a:extLst>
          </p:cNvPr>
          <p:cNvSpPr txBox="1"/>
          <p:nvPr/>
        </p:nvSpPr>
        <p:spPr>
          <a:xfrm>
            <a:off x="858269" y="4506159"/>
            <a:ext cx="10690697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In resistive read-out, instead of many p-n diodes, there is a single diode.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n-doped implant is resistive and acts as a signal divider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uniform Electric and Weighing fields 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6906AC8-A92A-6292-6B89-908416D59236}"/>
              </a:ext>
            </a:extLst>
          </p:cNvPr>
          <p:cNvSpPr txBox="1"/>
          <p:nvPr/>
        </p:nvSpPr>
        <p:spPr>
          <a:xfrm>
            <a:off x="1427099" y="3140381"/>
            <a:ext cx="752129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 dirty="0"/>
              <a:t>p</a:t>
            </a:r>
            <a:r>
              <a:rPr lang="en-IT" sz="1400" b="1" dirty="0"/>
              <a:t>-bulk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22E03CB-3564-C981-9BBE-2B9FA121EBFD}"/>
              </a:ext>
            </a:extLst>
          </p:cNvPr>
          <p:cNvSpPr txBox="1"/>
          <p:nvPr/>
        </p:nvSpPr>
        <p:spPr>
          <a:xfrm>
            <a:off x="1261929" y="1698291"/>
            <a:ext cx="471604" cy="377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n</a:t>
            </a:r>
            <a:r>
              <a:rPr lang="en-US" sz="1600" b="1" baseline="30000" dirty="0"/>
              <a:t>++</a:t>
            </a:r>
            <a:endParaRPr lang="en-IT" sz="1600" b="1" baseline="30000" dirty="0"/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6699A79A-43F2-7617-A124-C0F0D7BD16D6}"/>
              </a:ext>
            </a:extLst>
          </p:cNvPr>
          <p:cNvCxnSpPr>
            <a:stCxn id="188" idx="2"/>
            <a:endCxn id="77" idx="1"/>
          </p:cNvCxnSpPr>
          <p:nvPr/>
        </p:nvCxnSpPr>
        <p:spPr>
          <a:xfrm>
            <a:off x="1497731" y="2075446"/>
            <a:ext cx="260500" cy="348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4" name="TextBox 16383">
            <a:extLst>
              <a:ext uri="{FF2B5EF4-FFF2-40B4-BE49-F238E27FC236}">
                <a16:creationId xmlns:a16="http://schemas.microsoft.com/office/drawing/2014/main" id="{6A27E518-5C52-4F22-C210-842A124D2377}"/>
              </a:ext>
            </a:extLst>
          </p:cNvPr>
          <p:cNvSpPr txBox="1"/>
          <p:nvPr/>
        </p:nvSpPr>
        <p:spPr>
          <a:xfrm>
            <a:off x="747596" y="3130534"/>
            <a:ext cx="471604" cy="28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baseline="30000" dirty="0"/>
              <a:t>p++</a:t>
            </a:r>
            <a:endParaRPr lang="en-IT" sz="1600" b="1" baseline="30000" dirty="0"/>
          </a:p>
        </p:txBody>
      </p:sp>
      <p:cxnSp>
        <p:nvCxnSpPr>
          <p:cNvPr id="16386" name="Straight Arrow Connector 16385">
            <a:extLst>
              <a:ext uri="{FF2B5EF4-FFF2-40B4-BE49-F238E27FC236}">
                <a16:creationId xmlns:a16="http://schemas.microsoft.com/office/drawing/2014/main" id="{11476F56-3035-782A-7142-850989CC4F4E}"/>
              </a:ext>
            </a:extLst>
          </p:cNvPr>
          <p:cNvCxnSpPr>
            <a:cxnSpLocks/>
            <a:stCxn id="16384" idx="2"/>
            <a:endCxn id="20" idx="1"/>
          </p:cNvCxnSpPr>
          <p:nvPr/>
        </p:nvCxnSpPr>
        <p:spPr>
          <a:xfrm>
            <a:off x="983398" y="3412663"/>
            <a:ext cx="341310" cy="243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8" name="TextBox 16387">
            <a:extLst>
              <a:ext uri="{FF2B5EF4-FFF2-40B4-BE49-F238E27FC236}">
                <a16:creationId xmlns:a16="http://schemas.microsoft.com/office/drawing/2014/main" id="{9EEAEFCB-63FB-2D94-F1D5-2E6FA7C53232}"/>
              </a:ext>
            </a:extLst>
          </p:cNvPr>
          <p:cNvSpPr txBox="1"/>
          <p:nvPr/>
        </p:nvSpPr>
        <p:spPr>
          <a:xfrm>
            <a:off x="6772071" y="1640667"/>
            <a:ext cx="389850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n</a:t>
            </a:r>
            <a:r>
              <a:rPr lang="en-US" sz="1600" b="1" baseline="30000" dirty="0"/>
              <a:t>+</a:t>
            </a:r>
            <a:endParaRPr lang="en-IT" sz="1600" b="1" baseline="30000" dirty="0"/>
          </a:p>
        </p:txBody>
      </p:sp>
      <p:cxnSp>
        <p:nvCxnSpPr>
          <p:cNvPr id="16389" name="Straight Arrow Connector 16388">
            <a:extLst>
              <a:ext uri="{FF2B5EF4-FFF2-40B4-BE49-F238E27FC236}">
                <a16:creationId xmlns:a16="http://schemas.microsoft.com/office/drawing/2014/main" id="{8322D534-1FB8-67D3-FDE9-010A474D959F}"/>
              </a:ext>
            </a:extLst>
          </p:cNvPr>
          <p:cNvCxnSpPr>
            <a:stCxn id="16388" idx="2"/>
          </p:cNvCxnSpPr>
          <p:nvPr/>
        </p:nvCxnSpPr>
        <p:spPr>
          <a:xfrm>
            <a:off x="6966996" y="2017758"/>
            <a:ext cx="301377" cy="348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0" name="TextBox 16389">
            <a:extLst>
              <a:ext uri="{FF2B5EF4-FFF2-40B4-BE49-F238E27FC236}">
                <a16:creationId xmlns:a16="http://schemas.microsoft.com/office/drawing/2014/main" id="{6B5ABD6B-A3CE-0A43-4FF7-553643F10FBA}"/>
              </a:ext>
            </a:extLst>
          </p:cNvPr>
          <p:cNvSpPr txBox="1"/>
          <p:nvPr/>
        </p:nvSpPr>
        <p:spPr>
          <a:xfrm>
            <a:off x="422031" y="5812989"/>
            <a:ext cx="11769969" cy="448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/>
              <a:t>Signal sharing is the key ingredient to excellent spatial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TextBox 16392">
                <a:extLst>
                  <a:ext uri="{FF2B5EF4-FFF2-40B4-BE49-F238E27FC236}">
                    <a16:creationId xmlns:a16="http://schemas.microsoft.com/office/drawing/2014/main" id="{F3BE934F-610A-BCDE-6F70-361AEA9C11ED}"/>
                  </a:ext>
                </a:extLst>
              </p:cNvPr>
              <p:cNvSpPr txBox="1"/>
              <p:nvPr/>
            </p:nvSpPr>
            <p:spPr>
              <a:xfrm>
                <a:off x="4368964" y="2617860"/>
                <a:ext cx="1428276" cy="344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𝒑𝒊𝒕𝒄𝒉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/√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IT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93" name="TextBox 16392">
                <a:extLst>
                  <a:ext uri="{FF2B5EF4-FFF2-40B4-BE49-F238E27FC236}">
                    <a16:creationId xmlns:a16="http://schemas.microsoft.com/office/drawing/2014/main" id="{F3BE934F-610A-BCDE-6F70-361AEA9C1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64" y="2617860"/>
                <a:ext cx="1428276" cy="344005"/>
              </a:xfrm>
              <a:prstGeom prst="rect">
                <a:avLst/>
              </a:prstGeom>
              <a:blipFill>
                <a:blip r:embed="rId3"/>
                <a:stretch>
                  <a:fillRect l="-1770" r="-2655" b="-1724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4" name="TextBox 16393">
            <a:extLst>
              <a:ext uri="{FF2B5EF4-FFF2-40B4-BE49-F238E27FC236}">
                <a16:creationId xmlns:a16="http://schemas.microsoft.com/office/drawing/2014/main" id="{46F84A8B-811A-B621-BE76-C90C443E8671}"/>
              </a:ext>
            </a:extLst>
          </p:cNvPr>
          <p:cNvSpPr txBox="1"/>
          <p:nvPr/>
        </p:nvSpPr>
        <p:spPr>
          <a:xfrm>
            <a:off x="1568813" y="3902932"/>
            <a:ext cx="4062331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Silicon detector with standard read-out</a:t>
            </a:r>
          </a:p>
        </p:txBody>
      </p:sp>
      <p:sp>
        <p:nvSpPr>
          <p:cNvPr id="16395" name="TextBox 16394">
            <a:extLst>
              <a:ext uri="{FF2B5EF4-FFF2-40B4-BE49-F238E27FC236}">
                <a16:creationId xmlns:a16="http://schemas.microsoft.com/office/drawing/2014/main" id="{083EFC73-2B4A-D30E-7CD7-50E472079538}"/>
              </a:ext>
            </a:extLst>
          </p:cNvPr>
          <p:cNvSpPr txBox="1"/>
          <p:nvPr/>
        </p:nvSpPr>
        <p:spPr>
          <a:xfrm>
            <a:off x="7242291" y="3902470"/>
            <a:ext cx="3961341" cy="377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b="1" dirty="0"/>
              <a:t>Silicon detector with resistive read-out</a:t>
            </a:r>
          </a:p>
        </p:txBody>
      </p:sp>
    </p:spTree>
    <p:extLst>
      <p:ext uri="{BB962C8B-B14F-4D97-AF65-F5344CB8AC3E}">
        <p14:creationId xmlns:p14="http://schemas.microsoft.com/office/powerpoint/2010/main" val="3624190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6390" grpId="0"/>
    </p:bldLst>
  </p:timing>
</p:sld>
</file>

<file path=ppt/theme/theme1.xml><?xml version="1.0" encoding="utf-8"?>
<a:theme xmlns:a="http://schemas.openxmlformats.org/drawingml/2006/main" name="Cle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b="1" dirty="0" smtClean="0">
            <a:solidFill>
              <a:srgbClr val="8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rtiglia" id="{3760F05D-54CF-144A-A176-BC9D9B2E6600}" vid="{83754A32-434E-1E40-B532-9DA0C4812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</Template>
  <TotalTime>4627</TotalTime>
  <Words>3051</Words>
  <Application>Microsoft Macintosh PowerPoint</Application>
  <PresentationFormat>Widescreen</PresentationFormat>
  <Paragraphs>597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Wingdings</vt:lpstr>
      <vt:lpstr>Wingdings 2</vt:lpstr>
      <vt:lpstr>Clean</vt:lpstr>
      <vt:lpstr>The power of gaining and sharing</vt:lpstr>
      <vt:lpstr>PowerPoint Presentation</vt:lpstr>
      <vt:lpstr>Requirements of future HEP trackers</vt:lpstr>
      <vt:lpstr>First design innovation: low gain avalanche diode (LGAD)</vt:lpstr>
      <vt:lpstr>PowerPoint Presentation</vt:lpstr>
      <vt:lpstr>PowerPoint Presentation</vt:lpstr>
      <vt:lpstr>Intrinsic LGAD time resolution</vt:lpstr>
      <vt:lpstr>PowerPoint Presentation</vt:lpstr>
      <vt:lpstr> Second design innovation: resistive read-out</vt:lpstr>
      <vt:lpstr>Some of the detectors containing resistive elements</vt:lpstr>
      <vt:lpstr>Resistive Silicon Detector (RSD)</vt:lpstr>
      <vt:lpstr>Why RSDs are well suited for future experiments?</vt:lpstr>
      <vt:lpstr> RSD principle of operation in motion</vt:lpstr>
      <vt:lpstr>Example of signal sharing</vt:lpstr>
      <vt:lpstr>Present RSD research paths</vt:lpstr>
      <vt:lpstr>PowerPoint Presentation</vt:lpstr>
      <vt:lpstr>RSD2 sensors with cross-shaped electrodes</vt:lpstr>
      <vt:lpstr>Position reconstruction using charge imbalance</vt:lpstr>
      <vt:lpstr>Evaluate the spatial resolution using  laser TCT</vt:lpstr>
      <vt:lpstr>Correct the reconstructed position </vt:lpstr>
      <vt:lpstr>RSD2 spatial resolution</vt:lpstr>
      <vt:lpstr>RSD2 temporal resolution</vt:lpstr>
      <vt:lpstr>RSD2 performance summary</vt:lpstr>
      <vt:lpstr>PowerPoint Presentation</vt:lpstr>
      <vt:lpstr>Conclusions</vt:lpstr>
      <vt:lpstr>PowerPoint Presentation</vt:lpstr>
      <vt:lpstr>PowerPoint Presentation</vt:lpstr>
      <vt:lpstr>State-of-the art</vt:lpstr>
      <vt:lpstr>Reduced material budget</vt:lpstr>
      <vt:lpstr>PowerPoint Presentation</vt:lpstr>
      <vt:lpstr>PowerPoint Presentation</vt:lpstr>
      <vt:lpstr>Hit position resolution</vt:lpstr>
      <vt:lpstr>Spatial resolution: the role of jitter</vt:lpstr>
      <vt:lpstr>PowerPoint Presentation</vt:lpstr>
      <vt:lpstr>PowerPoint Presentation</vt:lpstr>
      <vt:lpstr>UFSD temporal resolution in thinner sensors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R&amp;D: tracking study plan</dc:title>
  <dc:subject/>
  <dc:creator>Nicolo' Cartiglia</dc:creator>
  <cp:keywords/>
  <dc:description/>
  <cp:lastModifiedBy>Nicolo' Cartiglia</cp:lastModifiedBy>
  <cp:revision>32</cp:revision>
  <cp:lastPrinted>2020-10-30T09:46:12Z</cp:lastPrinted>
  <dcterms:created xsi:type="dcterms:W3CDTF">2022-08-31T07:58:40Z</dcterms:created>
  <dcterms:modified xsi:type="dcterms:W3CDTF">2024-03-21T13:06:58Z</dcterms:modified>
  <cp:category/>
</cp:coreProperties>
</file>