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z6reYmZoQ64nkvGCaMoeCigZ/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B978664-FA74-4BA4-9F5B-F5D94B4E244F}">
  <a:tblStyle styleId="{2B978664-FA74-4BA4-9F5B-F5D94B4E24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BF20F08-7F3F-4130-82B5-04ED92F61E1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AA2A4F-4375-4A0B-98D1-ABE30B795905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267" d="100"/>
          <a:sy n="267" d="100"/>
        </p:scale>
        <p:origin x="-112" y="-1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8" Type="http://customschemas.google.com/relationships/presentationmetadata" Target="metadata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055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ebaaf7f1a_6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10ebaaf7f1a_6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10ebaaf7f1a_6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c414537a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10c414537a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10c414537a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ebaaf7f1a_1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Plasma and Advanced Structure Accelerator Interest Group</a:t>
            </a:r>
            <a:endParaRPr/>
          </a:p>
        </p:txBody>
      </p:sp>
      <p:sp>
        <p:nvSpPr>
          <p:cNvPr id="329" name="Google Shape;329;g10ebaaf7f1a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c414537a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0c414537a8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0c414537a8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c414537a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10c414537a8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0c414537a8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ebaaf7f1a_1_7"/>
          <p:cNvSpPr txBox="1">
            <a:spLocks noGrp="1"/>
          </p:cNvSpPr>
          <p:nvPr>
            <p:ph type="title"/>
          </p:nvPr>
        </p:nvSpPr>
        <p:spPr>
          <a:xfrm>
            <a:off x="-2" y="168791"/>
            <a:ext cx="12192005" cy="832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50" tIns="55850" rIns="55850" bIns="55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4100"/>
              <a:buFont typeface="Calibri"/>
              <a:buNone/>
              <a:defRPr sz="4100" b="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0ebaaf7f1a_1_7"/>
          <p:cNvSpPr txBox="1">
            <a:spLocks noGrp="1"/>
          </p:cNvSpPr>
          <p:nvPr>
            <p:ph type="body" idx="1"/>
          </p:nvPr>
        </p:nvSpPr>
        <p:spPr>
          <a:xfrm>
            <a:off x="609598" y="1181957"/>
            <a:ext cx="10972804" cy="517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50" tIns="55850" rIns="55850" bIns="55850" anchor="t" anchorCtr="0">
            <a:normAutofit/>
          </a:bodyPr>
          <a:lstStyle>
            <a:lvl1pPr marL="457200" lvl="0" indent="-438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38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–"/>
              <a:defRPr sz="33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38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38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–"/>
              <a:defRPr sz="33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438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»"/>
              <a:defRPr sz="33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10ebaaf7f1a_1_7"/>
          <p:cNvSpPr txBox="1">
            <a:spLocks noGrp="1"/>
          </p:cNvSpPr>
          <p:nvPr>
            <p:ph type="sldNum" idx="12"/>
          </p:nvPr>
        </p:nvSpPr>
        <p:spPr>
          <a:xfrm>
            <a:off x="11255561" y="6408395"/>
            <a:ext cx="326840" cy="26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50" tIns="55850" rIns="55850" bIns="558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10ebaaf7f1a_1_11" descr="Google Shape;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12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0ebaaf7f1a_1_11" descr="Google Shape;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34933"/>
            <a:ext cx="8685253" cy="20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10ebaaf7f1a_1_11"/>
          <p:cNvSpPr txBox="1"/>
          <p:nvPr/>
        </p:nvSpPr>
        <p:spPr>
          <a:xfrm>
            <a:off x="-17037" y="6670566"/>
            <a:ext cx="3078071" cy="21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650" tIns="43650" rIns="43650" bIns="436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M.J. Hogan – Subject, Month DD, YYYY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0ebaaf7f1a_1_11"/>
          <p:cNvSpPr txBox="1">
            <a:spLocks noGrp="1"/>
          </p:cNvSpPr>
          <p:nvPr>
            <p:ph type="title"/>
          </p:nvPr>
        </p:nvSpPr>
        <p:spPr>
          <a:xfrm>
            <a:off x="914400" y="2130424"/>
            <a:ext cx="10363219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50" tIns="55850" rIns="55850" bIns="55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0ebaaf7f1a_1_11"/>
          <p:cNvSpPr txBox="1">
            <a:spLocks noGrp="1"/>
          </p:cNvSpPr>
          <p:nvPr>
            <p:ph type="body" idx="1"/>
          </p:nvPr>
        </p:nvSpPr>
        <p:spPr>
          <a:xfrm>
            <a:off x="1828800" y="3886200"/>
            <a:ext cx="8534532" cy="175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50" tIns="55850" rIns="55850" bIns="5585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>
                <a:solidFill>
                  <a:srgbClr val="88888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0ebaaf7f1a_1_11"/>
          <p:cNvSpPr txBox="1">
            <a:spLocks noGrp="1"/>
          </p:cNvSpPr>
          <p:nvPr>
            <p:ph type="sldNum" idx="12"/>
          </p:nvPr>
        </p:nvSpPr>
        <p:spPr>
          <a:xfrm>
            <a:off x="11243489" y="6399450"/>
            <a:ext cx="338956" cy="27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50" tIns="55850" rIns="55850" bIns="558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ebaaf7f1a_1_18"/>
          <p:cNvSpPr txBox="1">
            <a:spLocks noGrp="1"/>
          </p:cNvSpPr>
          <p:nvPr>
            <p:ph type="title"/>
          </p:nvPr>
        </p:nvSpPr>
        <p:spPr>
          <a:xfrm>
            <a:off x="602429" y="0"/>
            <a:ext cx="10804761" cy="88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0ebaaf7f1a_1_18"/>
          <p:cNvSpPr txBox="1">
            <a:spLocks noGrp="1"/>
          </p:cNvSpPr>
          <p:nvPr>
            <p:ph type="body" idx="1"/>
          </p:nvPr>
        </p:nvSpPr>
        <p:spPr>
          <a:xfrm>
            <a:off x="607219" y="1243583"/>
            <a:ext cx="10811934" cy="506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1pPr>
            <a:lvl2pPr marL="914400" lvl="1" indent="-406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2pPr>
            <a:lvl3pPr marL="1371600" lvl="2" indent="-406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Char char="-"/>
              <a:defRPr/>
            </a:lvl3pPr>
            <a:lvl4pPr marL="1828800" lvl="3" indent="-406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4pPr>
            <a:lvl5pPr marL="2286000" lvl="4" indent="-406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Char char="-"/>
              <a:defRPr/>
            </a:lvl5pPr>
            <a:lvl6pPr marL="2743200" lvl="5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0ebaaf7f1a_1_18"/>
          <p:cNvSpPr txBox="1">
            <a:spLocks noGrp="1"/>
          </p:cNvSpPr>
          <p:nvPr>
            <p:ph type="sldNum" idx="12"/>
          </p:nvPr>
        </p:nvSpPr>
        <p:spPr>
          <a:xfrm>
            <a:off x="11933500" y="6679496"/>
            <a:ext cx="268752" cy="19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2Title">
  <p:cSld name="F2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10ebaaf7f1a_1_22" descr="Google Shape;2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1"/>
            <a:ext cx="9144003" cy="125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10ebaaf7f1a_1_22" descr="Google Shape;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934933"/>
            <a:ext cx="8685254" cy="20269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10ebaaf7f1a_1_22"/>
          <p:cNvSpPr txBox="1"/>
          <p:nvPr/>
        </p:nvSpPr>
        <p:spPr>
          <a:xfrm>
            <a:off x="-1" y="6640534"/>
            <a:ext cx="3445465" cy="19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650" tIns="43650" rIns="43650" bIns="436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FACET-II CD-2/3A Director’s Review, August 9, 2016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10ebaaf7f1a_1_22" descr="Google Shape;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1"/>
            <a:ext cx="914400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0ebaaf7f1a_1_22" descr="Google Shape;25;p16"/>
          <p:cNvPicPr preferRelativeResize="0"/>
          <p:nvPr/>
        </p:nvPicPr>
        <p:blipFill rotWithShape="1">
          <a:blip r:embed="rId5">
            <a:alphaModFix/>
          </a:blip>
          <a:srcRect l="21746" b="39947"/>
          <a:stretch/>
        </p:blipFill>
        <p:spPr>
          <a:xfrm>
            <a:off x="398756" y="5995843"/>
            <a:ext cx="3174034" cy="664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0ebaaf7f1a_1_22"/>
          <p:cNvSpPr txBox="1">
            <a:spLocks noGrp="1"/>
          </p:cNvSpPr>
          <p:nvPr>
            <p:ph type="title"/>
          </p:nvPr>
        </p:nvSpPr>
        <p:spPr>
          <a:xfrm>
            <a:off x="674520" y="2286001"/>
            <a:ext cx="9944948" cy="645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5000"/>
              <a:buFont typeface="Arial"/>
              <a:buNone/>
              <a:defRPr sz="5000">
                <a:solidFill>
                  <a:srgbClr val="53535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16" name="Google Shape;116;g10ebaaf7f1a_1_22" descr="Google Shape;27;p16"/>
          <p:cNvPicPr preferRelativeResize="0"/>
          <p:nvPr/>
        </p:nvPicPr>
        <p:blipFill rotWithShape="1">
          <a:blip r:embed="rId6">
            <a:alphaModFix/>
          </a:blip>
          <a:srcRect t="1" r="17673" b="50129"/>
          <a:stretch/>
        </p:blipFill>
        <p:spPr>
          <a:xfrm>
            <a:off x="8708656" y="6093342"/>
            <a:ext cx="3048003" cy="402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0ebaaf7f1a_1_22"/>
          <p:cNvSpPr txBox="1">
            <a:spLocks noGrp="1"/>
          </p:cNvSpPr>
          <p:nvPr>
            <p:ph type="body" idx="1"/>
          </p:nvPr>
        </p:nvSpPr>
        <p:spPr>
          <a:xfrm>
            <a:off x="307703" y="4664676"/>
            <a:ext cx="2808033" cy="84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None/>
              <a:defRPr sz="2400" i="1">
                <a:solidFill>
                  <a:srgbClr val="535353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i="1">
                <a:solidFill>
                  <a:srgbClr val="53535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-"/>
              <a:defRPr sz="2400" i="1">
                <a:solidFill>
                  <a:srgbClr val="535353"/>
                </a:solidFill>
              </a:defRPr>
            </a:lvl3pPr>
            <a:lvl4pPr marL="1828800" lvl="3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i="1">
                <a:solidFill>
                  <a:srgbClr val="535353"/>
                </a:solidFill>
              </a:defRPr>
            </a:lvl4pPr>
            <a:lvl5pPr marL="2286000" lvl="4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-"/>
              <a:defRPr sz="2400" i="1">
                <a:solidFill>
                  <a:srgbClr val="535353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6pPr>
            <a:lvl7pPr marL="3200400" lvl="6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7pPr>
            <a:lvl8pPr marL="3657600" lvl="7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8pPr>
            <a:lvl9pPr marL="4114800" lvl="8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g10ebaaf7f1a_1_22" descr="Google Shape;2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1298" y="744751"/>
            <a:ext cx="8062053" cy="100850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0ebaaf7f1a_1_22"/>
          <p:cNvSpPr txBox="1"/>
          <p:nvPr/>
        </p:nvSpPr>
        <p:spPr>
          <a:xfrm>
            <a:off x="81279" y="3564783"/>
            <a:ext cx="1706999" cy="48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75" tIns="62075" rIns="62075" bIns="620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DD-MMM-YYYY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0ebaaf7f1a_1_22"/>
          <p:cNvSpPr txBox="1">
            <a:spLocks noGrp="1"/>
          </p:cNvSpPr>
          <p:nvPr>
            <p:ph type="sldNum" idx="12"/>
          </p:nvPr>
        </p:nvSpPr>
        <p:spPr>
          <a:xfrm>
            <a:off x="8737600" y="6241254"/>
            <a:ext cx="319189" cy="23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50" tIns="55850" rIns="55850" bIns="5585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ldNum" idx="12"/>
          </p:nvPr>
        </p:nvSpPr>
        <p:spPr>
          <a:xfrm>
            <a:off x="11658600" y="6477001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10ebaaf7f1a_1_0" descr="Google Shape;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1" cy="12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0ebaaf7f1a_1_0" descr="Google Shape;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934933"/>
            <a:ext cx="8685253" cy="20269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0ebaaf7f1a_1_0"/>
          <p:cNvSpPr txBox="1"/>
          <p:nvPr/>
        </p:nvSpPr>
        <p:spPr>
          <a:xfrm>
            <a:off x="-17037" y="6670566"/>
            <a:ext cx="3078071" cy="21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650" tIns="43650" rIns="43650" bIns="436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M.J. Hogan – Subject, Month DD, YYYY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0ebaaf7f1a_1_0"/>
          <p:cNvSpPr txBox="1">
            <a:spLocks noGrp="1"/>
          </p:cNvSpPr>
          <p:nvPr>
            <p:ph type="title"/>
          </p:nvPr>
        </p:nvSpPr>
        <p:spPr>
          <a:xfrm>
            <a:off x="602429" y="0"/>
            <a:ext cx="10804761" cy="88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B518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B518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B518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B518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B518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B518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B518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B518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82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B518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g10ebaaf7f1a_1_0"/>
          <p:cNvSpPr txBox="1">
            <a:spLocks noGrp="1"/>
          </p:cNvSpPr>
          <p:nvPr>
            <p:ph type="body" idx="1"/>
          </p:nvPr>
        </p:nvSpPr>
        <p:spPr>
          <a:xfrm>
            <a:off x="607219" y="1243583"/>
            <a:ext cx="10811934" cy="506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g10ebaaf7f1a_1_0"/>
          <p:cNvSpPr txBox="1">
            <a:spLocks noGrp="1"/>
          </p:cNvSpPr>
          <p:nvPr>
            <p:ph type="sldNum" idx="12"/>
          </p:nvPr>
        </p:nvSpPr>
        <p:spPr>
          <a:xfrm>
            <a:off x="11933500" y="6679496"/>
            <a:ext cx="268752" cy="19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s://cas.web.cern.ch/sites/cas.web.cern.ch/files/lectures/sesimbra-2019/casstaginglecture.pdf" TargetMode="External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4870/sessions/16439/%2320201006" TargetMode="External"/><Relationship Id="rId4" Type="http://schemas.openxmlformats.org/officeDocument/2006/relationships/hyperlink" Target="https://indico.fnal.gov/event/44870/sessions/16440/%2320201006" TargetMode="External"/><Relationship Id="rId5" Type="http://schemas.openxmlformats.org/officeDocument/2006/relationships/hyperlink" Target="https://snowmass21.org/accelerator/advanced/start%23white_paper_coordination" TargetMode="External"/><Relationship Id="rId6" Type="http://schemas.openxmlformats.org/officeDocument/2006/relationships/hyperlink" Target="https://indico.fnal.gov/event/45651/" TargetMode="External"/><Relationship Id="rId7" Type="http://schemas.openxmlformats.org/officeDocument/2006/relationships/hyperlink" Target="mailto:cgrgeddes@lbl.gov,%20hogan@slac.stanford.edu,%20musumeci@physics.ucla.edu,%20ralph.assmann@desy.de?subject=Re:%20Advanced%20lepton%20colliders%20discusion%20at%20EF%20restart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accelerator/advanced/start%23white_paper_coordination" TargetMode="External"/><Relationship Id="rId4" Type="http://schemas.openxmlformats.org/officeDocument/2006/relationships/hyperlink" Target="https://indico.cern.ch/event/1017117/" TargetMode="External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51385/" TargetMode="Externa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/>
          <p:nvPr/>
        </p:nvSpPr>
        <p:spPr>
          <a:xfrm>
            <a:off x="0" y="0"/>
            <a:ext cx="12218700" cy="68649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Advanced accelerator future lepton collider opportunities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 Hogan*, John Power, Cameron Geddes*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Pietro Musumeci*, Ralph Assmann*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AF6 convener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January 2022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11482756" y="6197437"/>
            <a:ext cx="685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0" y="782390"/>
            <a:ext cx="1143219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 txBox="1"/>
          <p:nvPr/>
        </p:nvSpPr>
        <p:spPr>
          <a:xfrm>
            <a:off x="0" y="0"/>
            <a:ext cx="12192000" cy="646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Beamstrahlung advantage possible via short pulse AAC colliders</a:t>
            </a:r>
            <a:endParaRPr/>
          </a:p>
        </p:txBody>
      </p:sp>
      <p:sp>
        <p:nvSpPr>
          <p:cNvPr id="254" name="Google Shape;254;p8"/>
          <p:cNvSpPr/>
          <p:nvPr/>
        </p:nvSpPr>
        <p:spPr>
          <a:xfrm>
            <a:off x="61625" y="784306"/>
            <a:ext cx="47836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3266" y="2806001"/>
            <a:ext cx="4156354" cy="86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467" y="5055006"/>
            <a:ext cx="2894409" cy="81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7533" y="4794660"/>
            <a:ext cx="4598507" cy="104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02916" y="734733"/>
            <a:ext cx="2721814" cy="82993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 txBox="1"/>
          <p:nvPr/>
        </p:nvSpPr>
        <p:spPr>
          <a:xfrm>
            <a:off x="9669517" y="2778344"/>
            <a:ext cx="25224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classical beamstrahlung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9669517" y="3266945"/>
            <a:ext cx="25224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quantum beamstrahlung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628982" y="4542258"/>
            <a:ext cx="37990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classical beamstrahlung regime (Y&lt;&lt;1):</a:t>
            </a:r>
            <a:endParaRPr/>
          </a:p>
        </p:txBody>
      </p:sp>
      <p:sp>
        <p:nvSpPr>
          <p:cNvPr id="262" name="Google Shape;262;p8"/>
          <p:cNvSpPr txBox="1"/>
          <p:nvPr/>
        </p:nvSpPr>
        <p:spPr>
          <a:xfrm>
            <a:off x="5341277" y="4542258"/>
            <a:ext cx="35656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quantum beamstrahlung regime:</a:t>
            </a:r>
            <a:endParaRPr/>
          </a:p>
        </p:txBody>
      </p:sp>
      <p:sp>
        <p:nvSpPr>
          <p:cNvPr id="263" name="Google Shape;263;p8"/>
          <p:cNvSpPr/>
          <p:nvPr/>
        </p:nvSpPr>
        <p:spPr>
          <a:xfrm>
            <a:off x="1234246" y="1698699"/>
            <a:ext cx="105373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Multi-TeV colliders (using short beams) operate at high beamstrahlung parameter Y&gt;1</a:t>
            </a:r>
            <a:endParaRPr/>
          </a:p>
        </p:txBody>
      </p:sp>
      <p:sp>
        <p:nvSpPr>
          <p:cNvPr id="264" name="Google Shape;264;p8"/>
          <p:cNvSpPr/>
          <p:nvPr/>
        </p:nvSpPr>
        <p:spPr>
          <a:xfrm>
            <a:off x="61625" y="724806"/>
            <a:ext cx="70842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Beamstralung parameter (mean field strength of beam normalized to Schwinger field):</a:t>
            </a:r>
            <a:endParaRPr/>
          </a:p>
        </p:txBody>
      </p:sp>
      <p:sp>
        <p:nvSpPr>
          <p:cNvPr id="265" name="Google Shape;265;p8"/>
          <p:cNvSpPr/>
          <p:nvPr/>
        </p:nvSpPr>
        <p:spPr>
          <a:xfrm>
            <a:off x="61624" y="2302964"/>
            <a:ext cx="72789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number of beamstrahlung photons per electron at IP: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87024" y="4055829"/>
            <a:ext cx="68048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of merit: (luminosity)/(wall-plug power)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87024" y="6519446"/>
            <a:ext cx="54612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beam disruption typically negligible for ultra-short beams</a:t>
            </a:r>
            <a:endParaRPr/>
          </a:p>
        </p:txBody>
      </p:sp>
      <p:sp>
        <p:nvSpPr>
          <p:cNvPr id="268" name="Google Shape;268;p8"/>
          <p:cNvSpPr/>
          <p:nvPr/>
        </p:nvSpPr>
        <p:spPr>
          <a:xfrm rot="-9750420">
            <a:off x="10330951" y="5730961"/>
            <a:ext cx="552781" cy="39793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/>
          <p:nvPr/>
        </p:nvSpPr>
        <p:spPr>
          <a:xfrm rot="9750420" flipH="1">
            <a:off x="8651834" y="5823195"/>
            <a:ext cx="986770" cy="39793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 txBox="1"/>
          <p:nvPr/>
        </p:nvSpPr>
        <p:spPr>
          <a:xfrm>
            <a:off x="6392620" y="6022162"/>
            <a:ext cx="28321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Plasma-based injectors produce ~nm normalized emittance</a:t>
            </a:r>
            <a:endParaRPr/>
          </a:p>
        </p:txBody>
      </p:sp>
      <p:sp>
        <p:nvSpPr>
          <p:cNvPr id="271" name="Google Shape;271;p8"/>
          <p:cNvSpPr txBox="1"/>
          <p:nvPr/>
        </p:nvSpPr>
        <p:spPr>
          <a:xfrm>
            <a:off x="10484957" y="6017659"/>
            <a:ext cx="18094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AAC linacs accelerate short beams (tens of um)</a:t>
            </a:r>
            <a:endParaRPr/>
          </a:p>
        </p:txBody>
      </p:sp>
      <p:sp>
        <p:nvSpPr>
          <p:cNvPr id="272" name="Google Shape;272;p8"/>
          <p:cNvSpPr/>
          <p:nvPr/>
        </p:nvSpPr>
        <p:spPr>
          <a:xfrm>
            <a:off x="191850" y="2870187"/>
            <a:ext cx="3134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G. Dugan, AIP Conf. Proc. 737, 29 (2004)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9"/>
          <p:cNvGraphicFramePr/>
          <p:nvPr/>
        </p:nvGraphicFramePr>
        <p:xfrm>
          <a:off x="2634337" y="926713"/>
          <a:ext cx="9133200" cy="5482425"/>
        </p:xfrm>
        <a:graphic>
          <a:graphicData uri="http://schemas.openxmlformats.org/drawingml/2006/table">
            <a:tbl>
              <a:tblPr firstRow="1" bandRow="1">
                <a:noFill/>
                <a:tableStyleId>{FBF20F08-7F3F-4130-82B5-04ED92F61E1E}</a:tableStyleId>
              </a:tblPr>
              <a:tblGrid>
                <a:gridCol w="3025775"/>
                <a:gridCol w="1065950"/>
                <a:gridCol w="1887400"/>
                <a:gridCol w="1649575"/>
                <a:gridCol w="1504500"/>
              </a:tblGrid>
              <a:tr h="42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Laser-plasma linear e-/e+ collider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 TeV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 TeV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15 TeV</a:t>
                      </a:r>
                      <a:endParaRPr sz="1600"/>
                    </a:p>
                  </a:txBody>
                  <a:tcPr marL="91450" marR="91450" marT="45725" marB="45725"/>
                </a:tc>
              </a:tr>
              <a:tr h="4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Beam energy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TeV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7.5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Particle number (1E9)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1.2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1.2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1.2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Beam power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MW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4.4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65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Luminosity (1E34)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cm-2 s-1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Transverse. beam sizes at IP, x/y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50 /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10 / 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 / 0.25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IP beta function,  β*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0.1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0.1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0.1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RMS bunch length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micron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8.5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Repetition frequency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kHz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47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Time between collisions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microsec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21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Beamstrahlung photons/e-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0.7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1.7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1.9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Length (2x main linac tunnel)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km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0.44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1.3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6.6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Facility site power (2 linacs)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MW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105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1100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78" name="Google Shape;278;p9"/>
          <p:cNvSpPr/>
          <p:nvPr/>
        </p:nvSpPr>
        <p:spPr>
          <a:xfrm>
            <a:off x="0" y="4129151"/>
            <a:ext cx="2835900" cy="23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LWFA parameters: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um laser wavelength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cm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plasma density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one example, similar coordinated sets for beam driven and structure accelerators (with ITF)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9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High-level parameters for e+/e- laser-plasma collider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ebaaf7f1a_6_3"/>
          <p:cNvSpPr txBox="1"/>
          <p:nvPr/>
        </p:nvSpPr>
        <p:spPr>
          <a:xfrm>
            <a:off x="0" y="0"/>
            <a:ext cx="12218700" cy="12006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AAC facility next steps will advance technology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test key remaining parameters </a:t>
            </a:r>
            <a:endParaRPr/>
          </a:p>
        </p:txBody>
      </p:sp>
      <p:sp>
        <p:nvSpPr>
          <p:cNvPr id="286" name="Google Shape;286;g10ebaaf7f1a_6_3"/>
          <p:cNvSpPr/>
          <p:nvPr/>
        </p:nvSpPr>
        <p:spPr>
          <a:xfrm>
            <a:off x="0" y="782390"/>
            <a:ext cx="11432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7" name="Google Shape;287;g10ebaaf7f1a_6_3"/>
          <p:cNvSpPr/>
          <p:nvPr/>
        </p:nvSpPr>
        <p:spPr>
          <a:xfrm>
            <a:off x="-50950" y="1164075"/>
            <a:ext cx="6587400" cy="5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 sz="20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Circa 2025, anticipate high-level demonstrations at existing beam test facilities:</a:t>
            </a:r>
            <a:endParaRPr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Laser driven staging of two 5 GeV-class cells with high efficiency @ BELLA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o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Beam driven demonstration of 10 GeV single stage with mm-mrad emittance, percent energy spread and high-efficiency @ FACET-II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o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Plasma repetition rate limits characterized @ FLASHForward, FACET-II 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o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Demonstrate potential for intermediate applications (pre-collider)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o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500MeV SWFA demonstrator module @ AWA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Near term applications will establish technology, and benefit future colliders:</a:t>
            </a:r>
            <a:endParaRPr sz="2000" i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Compton MeV photons,</a:t>
            </a: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FELs,</a:t>
            </a: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nQED,</a:t>
            </a: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injector</a:t>
            </a: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…</a:t>
            </a: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societal benefit</a:t>
            </a: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increas</a:t>
            </a: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HEP investment </a:t>
            </a: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return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88" name="Google Shape;288;g10ebaaf7f1a_6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325" y="1548963"/>
            <a:ext cx="5432395" cy="28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10ebaaf7f1a_6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6938" y="4607051"/>
            <a:ext cx="4601174" cy="18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/>
          <p:cNvSpPr txBox="1"/>
          <p:nvPr/>
        </p:nvSpPr>
        <p:spPr>
          <a:xfrm>
            <a:off x="0" y="0"/>
            <a:ext cx="12218568" cy="120032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AAC facility next steps will advance technology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test key remaining parameters </a:t>
            </a:r>
            <a:endParaRPr/>
          </a:p>
        </p:txBody>
      </p:sp>
      <p:sp>
        <p:nvSpPr>
          <p:cNvPr id="296" name="Google Shape;296;p10"/>
          <p:cNvSpPr txBox="1"/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fld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0" y="782390"/>
            <a:ext cx="1143219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41375" y="1127475"/>
            <a:ext cx="8568000" cy="5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Rapid investment in Europe, Asia, incl. EuPRAXIA ($600M-class)</a:t>
            </a:r>
            <a:endParaRPr sz="1300"/>
          </a:p>
          <a:p>
            <a:pPr marL="914400" marR="0" lvl="1" indent="-450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urier New"/>
              <a:buChar char="o"/>
            </a:pPr>
            <a:r>
              <a:rPr lang="en-US" sz="1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US R&amp;D, facility base creates leadership opportunities</a:t>
            </a:r>
            <a:endParaRPr sz="1900" b="0" i="0" u="none" strike="noStrike" cap="none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700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Positron acceleration R&amp;D</a:t>
            </a:r>
            <a:endParaRPr sz="1300"/>
          </a:p>
          <a:p>
            <a:pPr marL="914400" marR="0" lvl="1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Technical challenges:  </a:t>
            </a:r>
            <a:r>
              <a:rPr lang="en-US" sz="1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plasma</a:t>
            </a:r>
            <a:r>
              <a:rPr lang="en-US" sz="1900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acceleration of stable, high-quality e+ beams, with high efficiency (comparable to e-)</a:t>
            </a:r>
            <a:endParaRPr sz="1900" b="0" i="1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 b="0" i="1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FACET-II upgrade</a:t>
            </a:r>
            <a:r>
              <a:rPr lang="en-US" sz="1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plasma-based positron acceleration experiments/tests (e.g., plasma columns or hollow channels)</a:t>
            </a:r>
            <a:endParaRPr sz="19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900"/>
              <a:buChar char="•"/>
            </a:pPr>
            <a:r>
              <a:rPr lang="en-US" sz="19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Staging of two modules and multiple-driver/injector beams</a:t>
            </a:r>
            <a:endParaRPr sz="1300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 i="1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BELLA 2nd beamline:</a:t>
            </a:r>
            <a:r>
              <a:rPr lang="en-US" sz="19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staging; future positrons &amp; injectors </a:t>
            </a:r>
            <a:endParaRPr sz="7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endParaRPr sz="7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900"/>
              <a:buChar char="•"/>
            </a:pPr>
            <a:r>
              <a:rPr lang="en-US" sz="19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High-average power and high repetition rate plasma accelerators</a:t>
            </a: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endParaRPr sz="1300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Technical challenges</a:t>
            </a: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 targetry at repetition rate, heat deposition and management (~kW/cm), structure durability </a:t>
            </a:r>
            <a:endParaRPr sz="1300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 i="1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kBELLA project</a:t>
            </a: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kHz, J-class laser. Technology available; precision via active feedback, applications on collider roadmap </a:t>
            </a:r>
            <a:endParaRPr sz="1300">
              <a:solidFill>
                <a:schemeClr val="dk1"/>
              </a:solidFill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900"/>
              <a:buChar char="•"/>
            </a:pPr>
            <a:r>
              <a:rPr lang="en-US" sz="19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Integrated submodule of TeV SWFA design: </a:t>
            </a:r>
            <a:endParaRPr sz="1900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GW rf power generation and sustainable 0.5GV/m acceleration</a:t>
            </a: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Over 50% of RF-to-beam efficiency with shaped main beam.</a:t>
            </a: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3GeV demonstrator in AWA-II High-Energy Upgrade.</a:t>
            </a: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9" name="Google Shape;29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3329" y="1200329"/>
            <a:ext cx="3205227" cy="302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259" y="4527893"/>
            <a:ext cx="2799216" cy="222957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0"/>
          <p:cNvSpPr/>
          <p:nvPr/>
        </p:nvSpPr>
        <p:spPr>
          <a:xfrm>
            <a:off x="9442794" y="2560020"/>
            <a:ext cx="6966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BELLA</a:t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10229871" y="1908215"/>
            <a:ext cx="8702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kBELLA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0"/>
          <p:cNvSpPr/>
          <p:nvPr/>
        </p:nvSpPr>
        <p:spPr>
          <a:xfrm>
            <a:off x="11045591" y="2844493"/>
            <a:ext cx="10766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kHz LWFA</a:t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10276171" y="1220929"/>
            <a:ext cx="18923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collider parameters</a:t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 rot="-5400000">
            <a:off x="7840181" y="2327176"/>
            <a:ext cx="18923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power (W)</a:t>
            </a: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10153927" y="4160280"/>
            <a:ext cx="18923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Bunches / sec</a:t>
            </a: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7786700" y="6136075"/>
            <a:ext cx="1605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e+ focusing and accelerating region</a:t>
            </a: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9479900" y="6627587"/>
            <a:ext cx="2115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S. Dieterichs et al. PRAB (2019)</a:t>
            </a:r>
            <a:endParaRPr/>
          </a:p>
        </p:txBody>
      </p:sp>
      <p:cxnSp>
        <p:nvCxnSpPr>
          <p:cNvPr id="309" name="Google Shape;309;p10"/>
          <p:cNvCxnSpPr/>
          <p:nvPr/>
        </p:nvCxnSpPr>
        <p:spPr>
          <a:xfrm rot="10800000" flipH="1">
            <a:off x="9137675" y="5603025"/>
            <a:ext cx="631500" cy="711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0" name="Google Shape;310;p10"/>
          <p:cNvSpPr/>
          <p:nvPr/>
        </p:nvSpPr>
        <p:spPr>
          <a:xfrm>
            <a:off x="9365083" y="4390515"/>
            <a:ext cx="27292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Wake excited in plasma column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c414537a8_0_1"/>
          <p:cNvSpPr txBox="1"/>
          <p:nvPr/>
        </p:nvSpPr>
        <p:spPr>
          <a:xfrm>
            <a:off x="0" y="0"/>
            <a:ext cx="12218700" cy="12006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Beams from a CCC demonstrator facility could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a important platform for AAC research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10c414537a8_0_1"/>
          <p:cNvSpPr/>
          <p:nvPr/>
        </p:nvSpPr>
        <p:spPr>
          <a:xfrm>
            <a:off x="83550" y="1400225"/>
            <a:ext cx="12051600" cy="3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 sz="20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Potential CCC roles in AAC research:</a:t>
            </a:r>
            <a:endParaRPr sz="2000" i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o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Extend measurements for plasma recovery at ns vs µs spacing 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Advanced Structure R&amp;D: Cold dielectric structures @AWA 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Advanced Structure R&amp;D: Beam-driven THz structures @AWA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o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Shaping of beams</a:t>
            </a:r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o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Compact beam driver technologies</a:t>
            </a:r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o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Demonstration of compact staging technologies that scale to multi-TeV</a:t>
            </a:r>
            <a:endParaRPr sz="2000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318" name="Google Shape;318;g10c414537a8_0_1"/>
          <p:cNvGrpSpPr/>
          <p:nvPr/>
        </p:nvGrpSpPr>
        <p:grpSpPr>
          <a:xfrm>
            <a:off x="6939975" y="4969737"/>
            <a:ext cx="5153000" cy="1809888"/>
            <a:chOff x="4333725" y="5054412"/>
            <a:chExt cx="5153000" cy="1809888"/>
          </a:xfrm>
        </p:grpSpPr>
        <p:pic>
          <p:nvPicPr>
            <p:cNvPr id="319" name="Google Shape;319;g10c414537a8_0_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33725" y="5054412"/>
              <a:ext cx="5153000" cy="1413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g10c414537a8_0_1"/>
            <p:cNvSpPr txBox="1"/>
            <p:nvPr/>
          </p:nvSpPr>
          <p:spPr>
            <a:xfrm>
              <a:off x="4365313" y="6402600"/>
              <a:ext cx="5089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</a:rPr>
                <a:t>See: C. Lindstrøm “STAGING IN HIGH GRADIENT WAKEFIELD ACCELERATORS”</a:t>
              </a:r>
              <a:endParaRPr sz="9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u="sng">
                  <a:solidFill>
                    <a:schemeClr val="hlink"/>
                  </a:solidFill>
                  <a:hlinkClick r:id="rId4"/>
                </a:rPr>
                <a:t>https://cas.web.cern.ch/sites/cas.web.cern.ch/files/lectures/sesimbra-2019/casstaginglecture.pdf</a:t>
              </a:r>
              <a:endParaRPr/>
            </a:p>
          </p:txBody>
        </p:sp>
      </p:grpSp>
      <p:grpSp>
        <p:nvGrpSpPr>
          <p:cNvPr id="321" name="Google Shape;321;g10c414537a8_0_1"/>
          <p:cNvGrpSpPr/>
          <p:nvPr/>
        </p:nvGrpSpPr>
        <p:grpSpPr>
          <a:xfrm>
            <a:off x="3286275" y="4891350"/>
            <a:ext cx="3609600" cy="1966650"/>
            <a:chOff x="280400" y="4929850"/>
            <a:chExt cx="3609600" cy="1966650"/>
          </a:xfrm>
        </p:grpSpPr>
        <p:pic>
          <p:nvPicPr>
            <p:cNvPr id="322" name="Google Shape;322;g10c414537a8_0_1"/>
            <p:cNvPicPr preferRelativeResize="0"/>
            <p:nvPr/>
          </p:nvPicPr>
          <p:blipFill rotWithShape="1">
            <a:blip r:embed="rId5">
              <a:alphaModFix/>
            </a:blip>
            <a:srcRect l="49135" t="12984" b="12522"/>
            <a:stretch/>
          </p:blipFill>
          <p:spPr>
            <a:xfrm>
              <a:off x="1192525" y="4929850"/>
              <a:ext cx="1856099" cy="166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g10c414537a8_0_1"/>
            <p:cNvSpPr txBox="1"/>
            <p:nvPr/>
          </p:nvSpPr>
          <p:spPr>
            <a:xfrm>
              <a:off x="280400" y="6573400"/>
              <a:ext cx="3609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</a:rPr>
                <a:t>See: C.A. Lindstrøm et al., NIM Phys. Res. A 829, 224-228 (2016)</a:t>
              </a:r>
              <a:endParaRPr/>
            </a:p>
          </p:txBody>
        </p:sp>
      </p:grpSp>
      <p:grpSp>
        <p:nvGrpSpPr>
          <p:cNvPr id="324" name="Google Shape;324;g10c414537a8_0_1"/>
          <p:cNvGrpSpPr/>
          <p:nvPr/>
        </p:nvGrpSpPr>
        <p:grpSpPr>
          <a:xfrm>
            <a:off x="416225" y="4969725"/>
            <a:ext cx="2760174" cy="1888275"/>
            <a:chOff x="416225" y="4969725"/>
            <a:chExt cx="2760174" cy="1888275"/>
          </a:xfrm>
        </p:grpSpPr>
        <p:pic>
          <p:nvPicPr>
            <p:cNvPr id="325" name="Google Shape;325;g10c414537a8_0_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6225" y="4969725"/>
              <a:ext cx="2760174" cy="160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g10c414537a8_0_1"/>
            <p:cNvSpPr txBox="1"/>
            <p:nvPr/>
          </p:nvSpPr>
          <p:spPr>
            <a:xfrm>
              <a:off x="862113" y="6534900"/>
              <a:ext cx="1868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</a:rPr>
                <a:t>A. Seryi et al., SLAC-PUB-13766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ebaaf7f1a_1_34"/>
          <p:cNvSpPr txBox="1">
            <a:spLocks noGrp="1"/>
          </p:cNvSpPr>
          <p:nvPr>
            <p:ph type="title"/>
          </p:nvPr>
        </p:nvSpPr>
        <p:spPr>
          <a:xfrm>
            <a:off x="-2" y="16391"/>
            <a:ext cx="12191906" cy="83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50" tIns="55850" rIns="55850" bIns="5585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4100"/>
              <a:buFont typeface="Calibri"/>
              <a:buNone/>
            </a:pPr>
            <a:r>
              <a:rPr lang="en-US" sz="4100" b="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AF6: Contributed Papers &amp; Interest Groups</a:t>
            </a:r>
            <a:endParaRPr/>
          </a:p>
        </p:txBody>
      </p:sp>
      <p:sp>
        <p:nvSpPr>
          <p:cNvPr id="332" name="Google Shape;332;g10ebaaf7f1a_1_34"/>
          <p:cNvSpPr txBox="1">
            <a:spLocks noGrp="1"/>
          </p:cNvSpPr>
          <p:nvPr>
            <p:ph type="sldNum" idx="4294967295"/>
          </p:nvPr>
        </p:nvSpPr>
        <p:spPr>
          <a:xfrm>
            <a:off x="11352114" y="6408382"/>
            <a:ext cx="230344" cy="26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50" tIns="55850" rIns="55850" bIns="558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/>
          </a:p>
        </p:txBody>
      </p:sp>
      <p:graphicFrame>
        <p:nvGraphicFramePr>
          <p:cNvPr id="333" name="Google Shape;333;g10ebaaf7f1a_1_34"/>
          <p:cNvGraphicFramePr/>
          <p:nvPr/>
        </p:nvGraphicFramePr>
        <p:xfrm>
          <a:off x="197730" y="810366"/>
          <a:ext cx="7380425" cy="5237125"/>
        </p:xfrm>
        <a:graphic>
          <a:graphicData uri="http://schemas.openxmlformats.org/drawingml/2006/table">
            <a:tbl>
              <a:tblPr>
                <a:noFill/>
                <a:tableStyleId>{B2AA2A4F-4375-4A0B-98D1-ABE30B795905}</a:tableStyleId>
              </a:tblPr>
              <a:tblGrid>
                <a:gridCol w="4290500"/>
                <a:gridCol w="3089925"/>
              </a:tblGrid>
              <a:tr h="551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1800" b="1" u="none" strike="noStrike" cap="none"/>
                        <a:t>Theme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1800" b="1" u="none" strike="noStrike" cap="none"/>
                        <a:t>POC(s)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65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500" u="none" strike="noStrike" cap="none"/>
                        <a:t>PASAIG (</a:t>
                      </a:r>
                      <a:r>
                        <a:rPr lang="en-US" sz="1500"/>
                        <a:t>multiple papers: PWFA, LWFA, SWFA)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100" u="none" strike="noStrike" cap="none"/>
                        <a:t>E. Esarey, W. Mori, C. Schroeder, J. Power, C.Jing, N. Vafaei-Najafabadi  </a:t>
                      </a:r>
                      <a:endParaRPr sz="1100" u="none" strike="noStrike" cap="none"/>
                    </a:p>
                  </a:txBody>
                  <a:tcPr marL="85700" marR="85700" marT="64275" marB="64275" anchor="ctr"/>
                </a:tc>
              </a:tr>
              <a:tr h="55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500" u="none" strike="noStrike" cap="none"/>
                        <a:t>Laser Driven Structures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J. England</a:t>
                      </a:r>
                      <a:endParaRPr sz="800" u="none" strike="noStrike" cap="none"/>
                    </a:p>
                  </a:txBody>
                  <a:tcPr marL="85700" marR="85700" marT="64275" marB="64275" anchor="ctr"/>
                </a:tc>
              </a:tr>
              <a:tr h="6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500" u="none" strike="noStrike" cap="none"/>
                        <a:t>Nanostructure-nanoplasmonic accelerator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A. Sahai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500" u="none" strike="noStrike" cap="none"/>
                        <a:t>(GARD) Beam Test Facilities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600"/>
                        <a:t>V. Yakimenko, </a:t>
                      </a:r>
                      <a:r>
                        <a:rPr lang="en-US" sz="1600" u="none" strike="noStrike" cap="none"/>
                        <a:t>J. Power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500" u="none" strike="noStrike" cap="none"/>
                        <a:t>Laser Drivers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L. Kiani, T. Zhou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500" u="none" strike="noStrike" cap="none"/>
                        <a:t>BDS/IP Issues for Advanced Concepts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S. Gessner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500" u="none" strike="noStrike" cap="none"/>
                        <a:t>Near term applications of Plasma Acceleration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J. Van Tilborg and C. Emma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500" u="none" strike="noStrike" cap="none"/>
                        <a:t>Novel Particle Sources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M. Fuchs</a:t>
                      </a:r>
                      <a:endParaRPr sz="800" u="none" strike="noStrike" cap="none"/>
                    </a:p>
                  </a:txBody>
                  <a:tcPr marL="85700" marR="85700" marT="64275" marB="6427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34" name="Google Shape;334;g10ebaaf7f1a_1_34"/>
          <p:cNvSpPr txBox="1"/>
          <p:nvPr/>
        </p:nvSpPr>
        <p:spPr>
          <a:xfrm>
            <a:off x="8010563" y="700139"/>
            <a:ext cx="3996000" cy="6207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575" tIns="78575" rIns="78575" bIns="7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/>
              <a:t>To other Topical Groups:</a:t>
            </a:r>
            <a:endParaRPr sz="19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393700" lvl="0" indent="-3111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AF4 white paper integrating all elements of collider for plasmas/structures, possibly others (separate format)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393700" lvl="0" indent="-3111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AF1 facilities paper (John P, from GARD facilities paper)</a:t>
            </a:r>
            <a:endParaRPr sz="1700"/>
          </a:p>
          <a:p>
            <a:pPr marL="393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393700" lvl="0" indent="-3111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AF7 Particle sources</a:t>
            </a:r>
            <a:endParaRPr sz="1700"/>
          </a:p>
          <a:p>
            <a:pPr marL="393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393700" lvl="0" indent="-3111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AF7/AF3 polarized positrons (Pietro)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393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393700" lvl="0" indent="-3111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ITF input (input done, processing)</a:t>
            </a:r>
            <a:endParaRPr sz="1700"/>
          </a:p>
          <a:p>
            <a:pPr marL="393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393700" lvl="0" indent="-31115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700"/>
              <a:buChar char="●"/>
            </a:pPr>
            <a:r>
              <a:rPr lang="en-US" sz="1700" b="1">
                <a:solidFill>
                  <a:srgbClr val="0432FF"/>
                </a:solidFill>
              </a:rPr>
              <a:t>FNAL site filler, ILC extension using AF6 tech. CCC??</a:t>
            </a:r>
            <a:endParaRPr sz="1700" b="1">
              <a:solidFill>
                <a:srgbClr val="0432FF"/>
              </a:solidFill>
            </a:endParaRPr>
          </a:p>
          <a:p>
            <a:pPr marL="393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393700" lvl="0" indent="-3111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Applications/industry, computing, environment…</a:t>
            </a:r>
            <a:endParaRPr sz="1700"/>
          </a:p>
        </p:txBody>
      </p:sp>
      <p:sp>
        <p:nvSpPr>
          <p:cNvPr id="335" name="Google Shape;335;g10ebaaf7f1a_1_34"/>
          <p:cNvSpPr txBox="1"/>
          <p:nvPr/>
        </p:nvSpPr>
        <p:spPr>
          <a:xfrm>
            <a:off x="926742" y="6126996"/>
            <a:ext cx="7053750" cy="28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https://snowmass21.org/accelerator/advanced/start#white_paper_coordination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"/>
          <p:cNvSpPr txBox="1"/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</a:t>
            </a:fld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Google Shape;342;p11"/>
          <p:cNvSpPr txBox="1"/>
          <p:nvPr/>
        </p:nvSpPr>
        <p:spPr>
          <a:xfrm>
            <a:off x="-22672" y="-32409"/>
            <a:ext cx="12227400" cy="646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Advanced accelerators offer components and future colliders</a:t>
            </a: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146539" y="806602"/>
            <a:ext cx="6447692" cy="704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Collider concepts indicate 15 TeV, beyond possible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Polarized e+e-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gamma-gamma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Organizing towards integrated design study</a:t>
            </a:r>
            <a:endParaRPr/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Efficiency advantages extend reach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Short beams – save power, reduced beamstrahlung</a:t>
            </a: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High gradients could enable energy recovery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•"/>
            </a:pPr>
            <a:r>
              <a:rPr lang="en-US" sz="2000" b="1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</a:rPr>
              <a:t>Potential to re-use facilities of LC’s like ILC, CCC to reach (much) higher energies in the future</a:t>
            </a:r>
            <a:endParaRPr sz="2000" b="1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•"/>
            </a:pPr>
            <a:r>
              <a:rPr lang="en-US" sz="2000" b="1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</a:rPr>
              <a:t>Injectors/focusing/components for CCC, others</a:t>
            </a:r>
            <a:endParaRPr sz="2000" b="1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Community planning of sequence of accelerators in readiness and capability is important to the field</a:t>
            </a:r>
            <a:endParaRPr sz="2000">
              <a:solidFill>
                <a:schemeClr val="dk1"/>
              </a:solidFill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e+e- and gamma-gamma to/beyond 15 TeV</a:t>
            </a:r>
            <a:endParaRPr>
              <a:solidFill>
                <a:schemeClr val="dk1"/>
              </a:solidFill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Coordinated parameter sets available:     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Example- 15 TeV at 5E35 luminosity</a:t>
            </a:r>
            <a:endParaRPr sz="20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Avenir"/>
              <a:buChar char="•"/>
            </a:pPr>
            <a:r>
              <a:rPr lang="en-US" sz="20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CCC and AF6 technologies motivate inclusion of high-energy e+e- and 𝛄𝛄 signatures for EF</a:t>
            </a:r>
            <a:endParaRPr sz="2000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7381075" y="5355050"/>
            <a:ext cx="4683900" cy="15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Additional information (links in file):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• CPM: Plasma collider </a:t>
            </a:r>
            <a:r>
              <a:rPr lang="en-US" sz="1800" u="sng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limits</a:t>
            </a:r>
            <a:r>
              <a:rPr lang="en-US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1800" u="sng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options</a:t>
            </a:r>
            <a:endParaRPr sz="1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• </a:t>
            </a:r>
            <a:r>
              <a:rPr lang="en-US" sz="1800" u="sng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AF6 page</a:t>
            </a:r>
            <a:r>
              <a:rPr lang="en-US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, and </a:t>
            </a:r>
            <a:r>
              <a:rPr lang="en-US" sz="1800" u="sng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workshop</a:t>
            </a:r>
            <a:endParaRPr sz="1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Contact</a:t>
            </a:r>
            <a:r>
              <a:rPr lang="en-US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: Cameron Geddes, Mark Hogan, Pietro Musumeci, Ralph Assmann</a:t>
            </a:r>
            <a:endParaRPr sz="2000" u="sng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345" name="Google Shape;345;p11"/>
          <p:cNvGraphicFramePr/>
          <p:nvPr/>
        </p:nvGraphicFramePr>
        <p:xfrm>
          <a:off x="7008089" y="746130"/>
          <a:ext cx="5056900" cy="4309330"/>
        </p:xfrm>
        <a:graphic>
          <a:graphicData uri="http://schemas.openxmlformats.org/drawingml/2006/table">
            <a:tbl>
              <a:tblPr firstRow="1" bandRow="1">
                <a:noFill/>
                <a:tableStyleId>{FBF20F08-7F3F-4130-82B5-04ED92F61E1E}</a:tableStyleId>
              </a:tblPr>
              <a:tblGrid>
                <a:gridCol w="2528450"/>
                <a:gridCol w="2528450"/>
              </a:tblGrid>
              <a:tr h="39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Theme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Point of contact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9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Plasma &amp; advanced structures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E. Esarey, J. Power, V. Yakimenko, C. Schroeder, N. Vafei-Najafabadi, W. Mori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9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Laser driven structures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J. England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9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Nanostructure/plasma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A. Sahai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9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GARD beam test facilities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J. Power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9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Laser drivers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L. Kiani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9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BDS/IP issues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S. Gessner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9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Near term applications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J. van Tilborg &amp; C. Emma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9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Novel particle sources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M. Fuchs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/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-35372" y="-7009"/>
            <a:ext cx="12329100" cy="12006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Advanced plasma and structure based accelerators:                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gradients offer potential from TeV to many TeV</a:t>
            </a: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6210070" y="3650958"/>
            <a:ext cx="44255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Laser-driven plasma accelerator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(in quasi-linear regime)</a:t>
            </a: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-35375" y="1249575"/>
            <a:ext cx="6851700" cy="5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Intense laser and particle beam driven plasmas or structures can circumvent current acceleration limits</a:t>
            </a:r>
            <a:endParaRPr sz="1300"/>
          </a:p>
          <a:p>
            <a:pPr marL="800100" marR="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Create</a:t>
            </a:r>
            <a:r>
              <a:rPr lang="en-US" sz="17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ultra-bright beams, fast cooling &amp; focusing</a:t>
            </a:r>
            <a:endParaRPr sz="17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marR="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CCC synergy: sources, focusing, facility extension…</a:t>
            </a:r>
            <a:endParaRPr sz="17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Gradients 10 GeV/m &amp; beyond, few TeV/km geometric</a:t>
            </a: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Site power: high wall-plug efficiency, high-luminosity/$</a:t>
            </a: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Rapid accelerator R&amp;D progress in last decade</a:t>
            </a:r>
            <a:endParaRPr sz="1300"/>
          </a:p>
          <a:p>
            <a:pPr marL="800100" marR="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High brightness, 10 GeV-class energies, staging…</a:t>
            </a:r>
            <a:endParaRPr sz="17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Compact colliders: polarized e+e-, gamma-gamma</a:t>
            </a:r>
            <a:endParaRPr sz="1300"/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Photon sources for applications in medicine, industry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Accelerator Frontier 6</a:t>
            </a: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established and new options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related:</a:t>
            </a:r>
            <a:endParaRPr sz="1300"/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International Committee for Future Accelerators</a:t>
            </a:r>
            <a:endParaRPr sz="1300"/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European LDG planning </a:t>
            </a:r>
            <a:r>
              <a:rPr lang="en-US" sz="19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expert panel</a:t>
            </a: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report  </a:t>
            </a:r>
            <a:endParaRPr sz="1300"/>
          </a:p>
        </p:txBody>
      </p:sp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2221" y="2116421"/>
            <a:ext cx="5414866" cy="30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"/>
          <p:cNvSpPr txBox="1"/>
          <p:nvPr/>
        </p:nvSpPr>
        <p:spPr>
          <a:xfrm>
            <a:off x="6710785" y="5185495"/>
            <a:ext cx="53638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a laser or particle beam (red) drives a density wave (blue to yellow) in plasma, accelerating electrons (white) with fields of order 10 GeV/m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/>
          <p:nvPr/>
        </p:nvSpPr>
        <p:spPr>
          <a:xfrm>
            <a:off x="51879" y="4114159"/>
            <a:ext cx="4068795" cy="27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Parallel development of three methods mitigates risk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Laser-plasma wakefield (LWFA)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Beam plasma wakefield (PWFA)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Structure wakefield (SWFA)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Similar collider parameters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New ideas offer potential for even greater future performance: laser structures, nanoplasma, flying focus… 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0" y="0"/>
            <a:ext cx="12218568" cy="120032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2016 Advanced Accelerator Development Strategy                 guides effort towards colliders, near term applications </a:t>
            </a:r>
            <a:endParaRPr/>
          </a:p>
        </p:txBody>
      </p:sp>
      <p:sp>
        <p:nvSpPr>
          <p:cNvPr id="147" name="Google Shape;147;p3"/>
          <p:cNvSpPr txBox="1"/>
          <p:nvPr/>
        </p:nvSpPr>
        <p:spPr>
          <a:xfrm>
            <a:off x="11482756" y="6197437"/>
            <a:ext cx="685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fld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0" y="782390"/>
            <a:ext cx="1143219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449" y="1200329"/>
            <a:ext cx="2201999" cy="293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4">
            <a:alphaModFix/>
          </a:blip>
          <a:srcRect t="4464" b="2136"/>
          <a:stretch/>
        </p:blipFill>
        <p:spPr>
          <a:xfrm>
            <a:off x="3947447" y="1477297"/>
            <a:ext cx="7637516" cy="493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"/>
          <p:cNvSpPr txBox="1"/>
          <p:nvPr/>
        </p:nvSpPr>
        <p:spPr>
          <a:xfrm>
            <a:off x="4479636" y="1200329"/>
            <a:ext cx="68058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Beam driven roadmap (example: similar for laser plasma &amp; structures)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4034358" y="6449986"/>
            <a:ext cx="7858166" cy="400110"/>
          </a:xfrm>
          <a:prstGeom prst="rect">
            <a:avLst/>
          </a:prstGeom>
          <a:solidFill>
            <a:srgbClr val="094B7E"/>
          </a:solidFill>
          <a:ln w="19050" cap="rnd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Technologies in R&amp;D stage to date: now ready for integrated design study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8388" y="3992493"/>
            <a:ext cx="1970179" cy="156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1977" y="1917217"/>
            <a:ext cx="3896579" cy="157821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/>
          <p:nvPr/>
        </p:nvSpPr>
        <p:spPr>
          <a:xfrm>
            <a:off x="6750" y="1051461"/>
            <a:ext cx="7978557" cy="59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LWFA 8 GeV energy gain in single 20 cm stage using PW laser (also: multi- GeV PWFA).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Proof-of-principle staging of LWFAs (~100 MeV energy gain) using plasma-based stage coupling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Optimized beam loading in PWFA enables uniform, high-efficiency acceleration. 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Demonstration &gt;1GeV/m gradients SWFA dielectric structures.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Demonstration 0.5 GW power SWFA structures.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FEL at 27nm (LWFA) and in (PWFA) demonstrate beam quality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	</a:t>
            </a:r>
            <a:endParaRPr/>
          </a:p>
        </p:txBody>
      </p:sp>
      <p:pic>
        <p:nvPicPr>
          <p:cNvPr id="161" name="Google Shape;16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4757" y="863205"/>
            <a:ext cx="4098313" cy="1054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"/>
          <p:cNvSpPr txBox="1"/>
          <p:nvPr/>
        </p:nvSpPr>
        <p:spPr>
          <a:xfrm>
            <a:off x="0" y="0"/>
            <a:ext cx="12218568" cy="64633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Rapid experimental progress since last Snowmass</a:t>
            </a:r>
            <a:endParaRPr/>
          </a:p>
        </p:txBody>
      </p:sp>
      <p:sp>
        <p:nvSpPr>
          <p:cNvPr id="163" name="Google Shape;163;p4"/>
          <p:cNvSpPr txBox="1"/>
          <p:nvPr/>
        </p:nvSpPr>
        <p:spPr>
          <a:xfrm>
            <a:off x="11482756" y="6128167"/>
            <a:ext cx="685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fld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0" y="713120"/>
            <a:ext cx="1143219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9642875" y="1826475"/>
            <a:ext cx="2549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A. J. Gonsalves et al. PRL (2019)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8220927" y="3161500"/>
            <a:ext cx="268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S. Steinke et al. Nature (2016)</a:t>
            </a:r>
            <a:endParaRPr/>
          </a:p>
        </p:txBody>
      </p:sp>
      <p:sp>
        <p:nvSpPr>
          <p:cNvPr id="167" name="Google Shape;167;p4"/>
          <p:cNvSpPr/>
          <p:nvPr/>
        </p:nvSpPr>
        <p:spPr>
          <a:xfrm>
            <a:off x="8054749" y="5830725"/>
            <a:ext cx="275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C. A. Lindstrom et al. PRL (2021)</a:t>
            </a:r>
            <a:endParaRPr/>
          </a:p>
        </p:txBody>
      </p:sp>
      <p:pic>
        <p:nvPicPr>
          <p:cNvPr id="168" name="Google Shape;16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1936" y="3954007"/>
            <a:ext cx="2890226" cy="184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/>
          <p:nvPr/>
        </p:nvSpPr>
        <p:spPr>
          <a:xfrm>
            <a:off x="8220919" y="3501076"/>
            <a:ext cx="20274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42% transfer efficiency with 0.2% energy spread</a:t>
            </a:r>
            <a:endParaRPr/>
          </a:p>
        </p:txBody>
      </p:sp>
      <p:sp>
        <p:nvSpPr>
          <p:cNvPr id="170" name="Google Shape;170;p4"/>
          <p:cNvSpPr/>
          <p:nvPr/>
        </p:nvSpPr>
        <p:spPr>
          <a:xfrm>
            <a:off x="10727475" y="5563075"/>
            <a:ext cx="14256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B. O’Shea et al.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Nature Comm. (2016)</a:t>
            </a: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10535645" y="3614425"/>
            <a:ext cx="1458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GeV/m structure</a:t>
            </a:r>
            <a:endParaRPr/>
          </a:p>
        </p:txBody>
      </p:sp>
      <p:sp>
        <p:nvSpPr>
          <p:cNvPr id="172" name="Google Shape;172;p4"/>
          <p:cNvSpPr txBox="1"/>
          <p:nvPr/>
        </p:nvSpPr>
        <p:spPr>
          <a:xfrm>
            <a:off x="233775" y="6346325"/>
            <a:ext cx="1191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Also: positron PWFA, hollow channels for low emittance growth, 0.1 micron emittance with path to nm-class… </a:t>
            </a: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3989625" y="5978275"/>
            <a:ext cx="367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LWFA: W. Wang et. al, Nature  Vol 595 (2021)</a:t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/>
        </p:nvSpPr>
        <p:spPr>
          <a:xfrm>
            <a:off x="0" y="0"/>
            <a:ext cx="12218568" cy="64633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 of limits indicates potential for 15 TeV-class</a:t>
            </a:r>
            <a:endParaRPr/>
          </a:p>
        </p:txBody>
      </p:sp>
      <p:sp>
        <p:nvSpPr>
          <p:cNvPr id="180" name="Google Shape;180;p5"/>
          <p:cNvSpPr txBox="1"/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fld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0" y="782390"/>
            <a:ext cx="1143219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1535574" y="6343119"/>
            <a:ext cx="9120851" cy="400110"/>
          </a:xfrm>
          <a:prstGeom prst="rect">
            <a:avLst/>
          </a:prstGeom>
          <a:solidFill>
            <a:srgbClr val="094B7E"/>
          </a:solidFill>
          <a:ln w="19050" cap="rnd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AAC technology are capable of 15-TeV-class e+e- linear collider parameters </a:t>
            </a:r>
            <a:endParaRPr/>
          </a:p>
        </p:txBody>
      </p:sp>
      <p:sp>
        <p:nvSpPr>
          <p:cNvPr id="183" name="Google Shape;183;p5"/>
          <p:cNvSpPr/>
          <p:nvPr/>
        </p:nvSpPr>
        <p:spPr>
          <a:xfrm>
            <a:off x="0" y="782390"/>
            <a:ext cx="11609408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AAC community has accessed potential limits of high-gradient linac technology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Shaped bunches can be used to efficiently accelerate beams without energy spread growth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Ion motion induced by dense beams can mitigate transverse hosing instability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Scattering in plasma mitigated by strong plasma focusing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Energy spread from synchrotron radiation in plasma limited by small beam emittances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Laser and beam energy recovery may be used for improved efficiency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Additional technical challenges require R&amp;D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100’s of stages: Beam matching / coupling between including efficiency ≥ 99%</a:t>
            </a:r>
            <a:endParaRPr sz="20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Small accelerating structures place challenging alignment and jitter tolerances </a:t>
            </a:r>
            <a:endParaRPr sz="20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Plasma-based beam delivery system and final focus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Wall-plug power (operating costs) will limit energy reach of e+/e- linear colliders based on AAC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Beamstrahlung limits bunch charge and luminosity requirements increase required power: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Short beams and low emittance reduce power requirements (LOIs inc. 37, 190)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High gradients could enable practical energy recovery</a:t>
            </a:r>
            <a:endParaRPr/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3048" y="5765960"/>
            <a:ext cx="3086100" cy="430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/>
        </p:nvSpPr>
        <p:spPr>
          <a:xfrm>
            <a:off x="0" y="0"/>
            <a:ext cx="12218700" cy="646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Collider potential to 15+ TeV, re-using near-term facilities </a:t>
            </a:r>
            <a:endParaRPr/>
          </a:p>
        </p:txBody>
      </p:sp>
      <p:sp>
        <p:nvSpPr>
          <p:cNvPr id="191" name="Google Shape;191;p7"/>
          <p:cNvSpPr txBox="1"/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0" y="782390"/>
            <a:ext cx="1143219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1697204" y="6437794"/>
            <a:ext cx="9120851" cy="400110"/>
          </a:xfrm>
          <a:prstGeom prst="rect">
            <a:avLst/>
          </a:prstGeom>
          <a:solidFill>
            <a:srgbClr val="094B7E"/>
          </a:solidFill>
          <a:ln w="19050" cap="rnd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Potential to re-use infrastructure of nearer-term LC (e.g. ILC, CCC) to enable many TeV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0" y="717976"/>
            <a:ext cx="1160940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Similar parameter ranges accessible to each technology: coordinated example assembled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TeV-class established as part of 2016 AARD report, extended to 15 TeV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Documented in Snowmass LOIs &amp; ref.’s including:  088, 216, 168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Next step for AF: integrated design study, self consistent and including tradeoffs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Sequence of collider options available to the 15 TeV class: polarized e+e- or gamma-gamma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New concepts continue to emerge that extend this potential</a:t>
            </a:r>
            <a:endParaRPr sz="20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95" name="Google Shape;195;p7"/>
          <p:cNvGraphicFramePr/>
          <p:nvPr/>
        </p:nvGraphicFramePr>
        <p:xfrm>
          <a:off x="582592" y="2928369"/>
          <a:ext cx="11248775" cy="3484960"/>
        </p:xfrm>
        <a:graphic>
          <a:graphicData uri="http://schemas.openxmlformats.org/drawingml/2006/table">
            <a:tbl>
              <a:tblPr>
                <a:noFill/>
                <a:tableStyleId>{2B978664-FA74-4BA4-9F5B-F5D94B4E244F}</a:tableStyleId>
              </a:tblPr>
              <a:tblGrid>
                <a:gridCol w="819325"/>
                <a:gridCol w="1130475"/>
                <a:gridCol w="1251925"/>
                <a:gridCol w="1205225"/>
                <a:gridCol w="1130475"/>
                <a:gridCol w="1205225"/>
                <a:gridCol w="764225"/>
                <a:gridCol w="1069750"/>
                <a:gridCol w="938625"/>
                <a:gridCol w="17335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Components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Performance Parameters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Concept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Accelerator Technology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Beam source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Interstage Coupling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Beam Delivery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Effective Gradient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Energy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Luminosity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Efficiency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Power  (no recovery)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ILC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SC RF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Damp. Ring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N/A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ILC BDS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31.5 MV/m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0.5 TeV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2.7E34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240 MW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C00000"/>
                          </a:solidFill>
                        </a:rPr>
                        <a:t>AALC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>
                          <a:solidFill>
                            <a:srgbClr val="FFC000"/>
                          </a:solidFill>
                        </a:rPr>
                        <a:t>Plasma or Str.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Damping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Trad. mag.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Trad. BDS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 GeV/m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 TeV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1E34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15%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70-100 MW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C00000"/>
                          </a:solidFill>
                        </a:rPr>
                        <a:t>AALC</a:t>
                      </a:r>
                      <a:endParaRPr sz="120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C000"/>
                          </a:solidFill>
                        </a:rPr>
                        <a:t>Plasma or Str.</a:t>
                      </a:r>
                      <a:endParaRPr sz="1200">
                        <a:solidFill>
                          <a:srgbClr val="FFC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Damping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Mag. or Plasma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Trad. BDS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 or 10 GeV/m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 TeV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3E34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185-315 MW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C00000"/>
                          </a:solidFill>
                        </a:rPr>
                        <a:t>AALC</a:t>
                      </a:r>
                      <a:endParaRPr sz="120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>
                          <a:solidFill>
                            <a:srgbClr val="FFC000"/>
                          </a:solidFill>
                        </a:rPr>
                        <a:t>Plasma or Str.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Plas. cath.@nm</a:t>
                      </a:r>
                      <a:endParaRPr sz="120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Mag. or Plasma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Trad. BDS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 or 10 GeV/m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 TeV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1E35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200-315 MW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C00000"/>
                          </a:solidFill>
                        </a:rPr>
                        <a:t>AALC</a:t>
                      </a:r>
                      <a:endParaRPr sz="120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>
                          <a:solidFill>
                            <a:srgbClr val="FFC000"/>
                          </a:solidFill>
                        </a:rPr>
                        <a:t>Plasma or Str.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Plas. cath.@nm</a:t>
                      </a:r>
                      <a:endParaRPr sz="120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70C0"/>
                          </a:solidFill>
                        </a:rPr>
                        <a:t>Plas. lens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Trad. BDS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 GeV/m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 TeV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1E35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900-1100 MW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C00000"/>
                          </a:solidFill>
                        </a:rPr>
                        <a:t>AALC</a:t>
                      </a:r>
                      <a:endParaRPr sz="120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>
                          <a:solidFill>
                            <a:srgbClr val="FFC000"/>
                          </a:solidFill>
                        </a:rPr>
                        <a:t>Plasma or Str.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>
                          <a:solidFill>
                            <a:srgbClr val="7030A0"/>
                          </a:solidFill>
                        </a:rPr>
                        <a:t>Plas. cath.@nm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70C0"/>
                          </a:solidFill>
                        </a:rPr>
                        <a:t>Plas. lens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50"/>
                          </a:solidFill>
                        </a:rPr>
                        <a:t>Plas. lens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 GeV/m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 TeV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5E35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900-1100 MW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/>
          <p:nvPr/>
        </p:nvSpPr>
        <p:spPr>
          <a:xfrm>
            <a:off x="0" y="0"/>
            <a:ext cx="12218700" cy="646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Interaction point beam delivery: strong focusing potential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11482756" y="6533104"/>
            <a:ext cx="685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fld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3" name="Google Shape;203;p6"/>
          <p:cNvPicPr preferRelativeResize="0"/>
          <p:nvPr/>
        </p:nvPicPr>
        <p:blipFill rotWithShape="1">
          <a:blip r:embed="rId3">
            <a:alphaModFix/>
          </a:blip>
          <a:srcRect r="53918"/>
          <a:stretch/>
        </p:blipFill>
        <p:spPr>
          <a:xfrm>
            <a:off x="6385035" y="4501772"/>
            <a:ext cx="2317531" cy="218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284" y="1329651"/>
            <a:ext cx="5600224" cy="275281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"/>
          <p:cNvSpPr txBox="1"/>
          <p:nvPr/>
        </p:nvSpPr>
        <p:spPr>
          <a:xfrm>
            <a:off x="8350653" y="757158"/>
            <a:ext cx="11174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ILC BDS</a:t>
            </a:r>
            <a:endParaRPr/>
          </a:p>
        </p:txBody>
      </p:sp>
      <p:pic>
        <p:nvPicPr>
          <p:cNvPr id="206" name="Google Shape;20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1193" y="5040093"/>
            <a:ext cx="2704463" cy="110709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"/>
          <p:cNvSpPr txBox="1"/>
          <p:nvPr/>
        </p:nvSpPr>
        <p:spPr>
          <a:xfrm>
            <a:off x="6360107" y="4298206"/>
            <a:ext cx="254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Plasma Lens</a:t>
            </a:r>
            <a:endParaRPr/>
          </a:p>
        </p:txBody>
      </p:sp>
      <p:sp>
        <p:nvSpPr>
          <p:cNvPr id="208" name="Google Shape;208;p6"/>
          <p:cNvSpPr txBox="1"/>
          <p:nvPr/>
        </p:nvSpPr>
        <p:spPr>
          <a:xfrm>
            <a:off x="9030570" y="4330446"/>
            <a:ext cx="26789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Passive Plasma Lens</a:t>
            </a:r>
            <a:endParaRPr/>
          </a:p>
        </p:txBody>
      </p:sp>
      <p:sp>
        <p:nvSpPr>
          <p:cNvPr id="209" name="Google Shape;209;p6"/>
          <p:cNvSpPr/>
          <p:nvPr/>
        </p:nvSpPr>
        <p:spPr>
          <a:xfrm>
            <a:off x="146539" y="806602"/>
            <a:ext cx="6213568" cy="560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 traditional BDS system contains diagnostic sections and collimation sections in addition to the Final Focus and Machine-Detector Interface.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Can we develop novel diagnostics (e.g. betatron radiation) to characterize the beam emittance?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Can we develop novel collimation schemes?</a:t>
            </a:r>
            <a:endParaRPr/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 Final Focus uses the local chromatic correction in the final doublet.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Can we employ novel chromatic correction techniques with shaped plasma lenses?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Can we reduce the beam spot using strong focusing from plasma lenses?</a:t>
            </a:r>
            <a:endParaRPr sz="1800" b="0" i="0" u="none" strike="noStrike" cap="none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Bunch format: default evenly spaced 10-100kHz class (10-100µs), other formats possible</a:t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1697204" y="6437794"/>
            <a:ext cx="9120900" cy="400200"/>
          </a:xfrm>
          <a:prstGeom prst="rect">
            <a:avLst/>
          </a:prstGeom>
          <a:solidFill>
            <a:srgbClr val="094B7E"/>
          </a:solidFill>
          <a:ln w="19050" cap="rnd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Potential to extend performance of nearer-term LC (e.g. ILC, CCC) &amp; future AF6 concepts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c414537a8_0_29"/>
          <p:cNvSpPr txBox="1"/>
          <p:nvPr/>
        </p:nvSpPr>
        <p:spPr>
          <a:xfrm>
            <a:off x="0" y="0"/>
            <a:ext cx="12218700" cy="646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fields enable ultra-bright sources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0c414537a8_0_29"/>
          <p:cNvSpPr/>
          <p:nvPr/>
        </p:nvSpPr>
        <p:spPr>
          <a:xfrm>
            <a:off x="55949" y="716900"/>
            <a:ext cx="7822200" cy="5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900"/>
              <a:buChar char="•"/>
            </a:pPr>
            <a:r>
              <a:rPr lang="en-US" sz="19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Conventional injector brightness constrained by transverse energy of emitted electrons and space charge forces</a:t>
            </a:r>
            <a:endParaRPr sz="1900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900"/>
              <a:buChar char="•"/>
            </a:pPr>
            <a:r>
              <a:rPr lang="en-US" sz="19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GeV/m plasma gradients transform electron brightness</a:t>
            </a:r>
            <a:endParaRPr sz="1300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Rapid acceleration + shielding reduce space charge effect </a:t>
            </a: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Primary limit due to transverse momentum</a:t>
            </a: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900"/>
              <a:buChar char="•"/>
            </a:pPr>
            <a:r>
              <a:rPr lang="en-US" sz="19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0.5 GeV/m gradients in SWFA Two Beam Accelerator gun</a:t>
            </a:r>
            <a:endParaRPr sz="1300">
              <a:solidFill>
                <a:schemeClr val="dk1"/>
              </a:solidFill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Rapid acceleration, ~10nm emittance </a:t>
            </a: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Ultralow dark-current</a:t>
            </a: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900"/>
              <a:buChar char="•"/>
            </a:pPr>
            <a:r>
              <a:rPr lang="en-US" sz="19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Control transverse momentum via ionization/structure</a:t>
            </a:r>
            <a:endParaRPr sz="1300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multi kA, 100 pC and 50 nm emittance beams, path to 10nm class directly from plasma injector</a:t>
            </a:r>
            <a:endParaRPr sz="1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"/>
              <a:buChar char="o"/>
            </a:pPr>
            <a:r>
              <a:rPr lang="en-US" sz="19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Reduces/eliminates cooling and conditioning needs</a:t>
            </a:r>
            <a:endParaRPr sz="1900" i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84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endParaRPr sz="1900" i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900"/>
              <a:buChar char="•"/>
            </a:pPr>
            <a:r>
              <a:rPr lang="en-US" sz="19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Positron sources via targets; polarization using undulators</a:t>
            </a:r>
            <a:endParaRPr sz="1300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</a:pPr>
            <a:r>
              <a:rPr lang="en-US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Rapid acceleration, production, capture and cooling</a:t>
            </a:r>
            <a:endParaRPr sz="1900" i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8" name="Google Shape;218;g10c414537a8_0_29"/>
          <p:cNvSpPr/>
          <p:nvPr/>
        </p:nvSpPr>
        <p:spPr>
          <a:xfrm>
            <a:off x="9178575" y="1020300"/>
            <a:ext cx="265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Multi-beam control of emittance</a:t>
            </a:r>
            <a:endParaRPr/>
          </a:p>
        </p:txBody>
      </p:sp>
      <p:sp>
        <p:nvSpPr>
          <p:cNvPr id="219" name="Google Shape;219;g10c414537a8_0_29"/>
          <p:cNvSpPr/>
          <p:nvPr/>
        </p:nvSpPr>
        <p:spPr>
          <a:xfrm>
            <a:off x="1697204" y="6437794"/>
            <a:ext cx="9120900" cy="400200"/>
          </a:xfrm>
          <a:prstGeom prst="rect">
            <a:avLst/>
          </a:prstGeom>
          <a:solidFill>
            <a:srgbClr val="094B7E"/>
          </a:solidFill>
          <a:ln w="19050" cap="rnd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Potential to extend performance of nearer-term LC (e.g. ILC, CCC) &amp; future AF6 concepts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10c414537a8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0575" y="1328100"/>
            <a:ext cx="3669025" cy="224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0c414537a8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5725" y="3886875"/>
            <a:ext cx="2962450" cy="23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10c414537a8_0_29"/>
          <p:cNvSpPr/>
          <p:nvPr/>
        </p:nvSpPr>
        <p:spPr>
          <a:xfrm>
            <a:off x="9229525" y="3669263"/>
            <a:ext cx="26568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Wakefield positron sources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Compact high-E and capture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0c414537a8_0_29"/>
          <p:cNvSpPr/>
          <p:nvPr/>
        </p:nvSpPr>
        <p:spPr>
          <a:xfrm>
            <a:off x="8961437" y="4813002"/>
            <a:ext cx="690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Driver1</a:t>
            </a:r>
            <a:endParaRPr sz="1000"/>
          </a:p>
        </p:txBody>
      </p:sp>
      <p:sp>
        <p:nvSpPr>
          <p:cNvPr id="224" name="Google Shape;224;g10c414537a8_0_29"/>
          <p:cNvSpPr/>
          <p:nvPr/>
        </p:nvSpPr>
        <p:spPr>
          <a:xfrm>
            <a:off x="10861183" y="4827569"/>
            <a:ext cx="690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Driver2</a:t>
            </a:r>
            <a:endParaRPr sz="1000"/>
          </a:p>
        </p:txBody>
      </p:sp>
      <p:sp>
        <p:nvSpPr>
          <p:cNvPr id="225" name="Google Shape;225;g10c414537a8_0_29"/>
          <p:cNvSpPr/>
          <p:nvPr/>
        </p:nvSpPr>
        <p:spPr>
          <a:xfrm>
            <a:off x="11349308" y="4472158"/>
            <a:ext cx="690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e+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0c414537a8_0_29"/>
          <p:cNvSpPr/>
          <p:nvPr/>
        </p:nvSpPr>
        <p:spPr>
          <a:xfrm rot="-5400000">
            <a:off x="9889471" y="4466737"/>
            <a:ext cx="690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Z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0c414537a8_0_29"/>
          <p:cNvSpPr/>
          <p:nvPr/>
        </p:nvSpPr>
        <p:spPr>
          <a:xfrm rot="-5400000">
            <a:off x="9977500" y="4716294"/>
            <a:ext cx="690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e-&amp; e+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PWFA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0c414537a8_0_29"/>
          <p:cNvSpPr/>
          <p:nvPr/>
        </p:nvSpPr>
        <p:spPr>
          <a:xfrm>
            <a:off x="9421483" y="4466719"/>
            <a:ext cx="690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10c414537a8_0_29"/>
          <p:cNvSpPr/>
          <p:nvPr/>
        </p:nvSpPr>
        <p:spPr>
          <a:xfrm>
            <a:off x="9814533" y="4947569"/>
            <a:ext cx="690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0c414537a8_0_29"/>
          <p:cNvSpPr/>
          <p:nvPr/>
        </p:nvSpPr>
        <p:spPr>
          <a:xfrm>
            <a:off x="10308458" y="4947583"/>
            <a:ext cx="690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e+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0c414537a8_0_29"/>
          <p:cNvSpPr/>
          <p:nvPr/>
        </p:nvSpPr>
        <p:spPr>
          <a:xfrm rot="-5400000">
            <a:off x="10393119" y="4803224"/>
            <a:ext cx="8409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Plasma lens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0c414537a8_0_29"/>
          <p:cNvSpPr/>
          <p:nvPr/>
        </p:nvSpPr>
        <p:spPr>
          <a:xfrm>
            <a:off x="9270550" y="5601638"/>
            <a:ext cx="265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or undulator</a:t>
            </a:r>
            <a:endParaRPr/>
          </a:p>
        </p:txBody>
      </p:sp>
      <p:sp>
        <p:nvSpPr>
          <p:cNvPr id="233" name="Google Shape;233;g10c414537a8_0_29"/>
          <p:cNvSpPr txBox="1"/>
          <p:nvPr/>
        </p:nvSpPr>
        <p:spPr>
          <a:xfrm>
            <a:off x="1222775" y="5985625"/>
            <a:ext cx="398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e.g. see Pietro’s talk Thursday Noon, AF7 workshop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c414537a8_0_37"/>
          <p:cNvSpPr txBox="1"/>
          <p:nvPr/>
        </p:nvSpPr>
        <p:spPr>
          <a:xfrm>
            <a:off x="0" y="0"/>
            <a:ext cx="12218700" cy="646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fields enable energy recovery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0c414537a8_0_37"/>
          <p:cNvSpPr/>
          <p:nvPr/>
        </p:nvSpPr>
        <p:spPr>
          <a:xfrm>
            <a:off x="41373" y="1279875"/>
            <a:ext cx="6765600" cy="5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 sz="20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Energy recovery linacs very successful but challenging for colliders due to gradient</a:t>
            </a:r>
            <a:endParaRPr sz="2000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 sz="20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Concept: use recycling pulse in high gradient structure to sweep up energy remaining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Particle beam energy (applicable to all colliders)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o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Wake energy, drivers (applicable to wakefields driven by beams and lasers in plasmas, structures)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Re-use pulses or recover energy in RF or PV systems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 sz="20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Potential for 2x or more reduction in energy use, extending physics reach</a:t>
            </a:r>
            <a:endParaRPr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Detail: M. Turner, </a:t>
            </a:r>
            <a:r>
              <a:rPr lang="en-US" sz="2000" i="1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Snowmass CF workshop</a:t>
            </a:r>
            <a:endParaRPr sz="2000" b="0" i="1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1" name="Google Shape;241;g10c414537a8_0_37"/>
          <p:cNvSpPr/>
          <p:nvPr/>
        </p:nvSpPr>
        <p:spPr>
          <a:xfrm>
            <a:off x="1423675" y="6437800"/>
            <a:ext cx="9394500" cy="400200"/>
          </a:xfrm>
          <a:prstGeom prst="rect">
            <a:avLst/>
          </a:prstGeom>
          <a:solidFill>
            <a:srgbClr val="094B7E"/>
          </a:solidFill>
          <a:ln w="19050" cap="rnd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Potential to extend performance of nearer-term LC (e.g. ILC, CCC) &amp; future AF6 concepts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g10c414537a8_0_37"/>
          <p:cNvPicPr preferRelativeResize="0"/>
          <p:nvPr/>
        </p:nvPicPr>
        <p:blipFill rotWithShape="1">
          <a:blip r:embed="rId4">
            <a:alphaModFix/>
          </a:blip>
          <a:srcRect l="53390"/>
          <a:stretch/>
        </p:blipFill>
        <p:spPr>
          <a:xfrm>
            <a:off x="8207602" y="2060263"/>
            <a:ext cx="3279999" cy="2737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g10c414537a8_0_37"/>
          <p:cNvCxnSpPr/>
          <p:nvPr/>
        </p:nvCxnSpPr>
        <p:spPr>
          <a:xfrm rot="10800000" flipH="1">
            <a:off x="8589000" y="2815488"/>
            <a:ext cx="7200" cy="9594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g10c414537a8_0_37"/>
          <p:cNvSpPr txBox="1"/>
          <p:nvPr/>
        </p:nvSpPr>
        <p:spPr>
          <a:xfrm>
            <a:off x="8348075" y="3750438"/>
            <a:ext cx="806700" cy="3231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90000"/>
                </a:solidFill>
              </a:rPr>
              <a:t>Drive pulse</a:t>
            </a:r>
            <a:endParaRPr sz="900">
              <a:solidFill>
                <a:srgbClr val="990000"/>
              </a:solidFill>
            </a:endParaRPr>
          </a:p>
        </p:txBody>
      </p:sp>
      <p:cxnSp>
        <p:nvCxnSpPr>
          <p:cNvPr id="245" name="Google Shape;245;g10c414537a8_0_37"/>
          <p:cNvCxnSpPr>
            <a:stCxn id="246" idx="0"/>
          </p:cNvCxnSpPr>
          <p:nvPr/>
        </p:nvCxnSpPr>
        <p:spPr>
          <a:xfrm rot="10800000">
            <a:off x="8981550" y="2839938"/>
            <a:ext cx="702600" cy="91050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g10c414537a8_0_37"/>
          <p:cNvSpPr txBox="1"/>
          <p:nvPr/>
        </p:nvSpPr>
        <p:spPr>
          <a:xfrm>
            <a:off x="9190500" y="3750438"/>
            <a:ext cx="987300" cy="323100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A86E8"/>
                </a:solidFill>
              </a:rPr>
              <a:t>Witness bunch</a:t>
            </a:r>
            <a:endParaRPr sz="900">
              <a:solidFill>
                <a:srgbClr val="4A86E8"/>
              </a:solidFill>
            </a:endParaRPr>
          </a:p>
        </p:txBody>
      </p:sp>
      <p:cxnSp>
        <p:nvCxnSpPr>
          <p:cNvPr id="247" name="Google Shape;247;g10c414537a8_0_37"/>
          <p:cNvCxnSpPr>
            <a:stCxn id="248" idx="0"/>
          </p:cNvCxnSpPr>
          <p:nvPr/>
        </p:nvCxnSpPr>
        <p:spPr>
          <a:xfrm rot="10800000">
            <a:off x="9555378" y="3080238"/>
            <a:ext cx="1221900" cy="6702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8" name="Google Shape;248;g10c414537a8_0_37"/>
          <p:cNvSpPr txBox="1"/>
          <p:nvPr/>
        </p:nvSpPr>
        <p:spPr>
          <a:xfrm>
            <a:off x="10283628" y="3750438"/>
            <a:ext cx="987300" cy="32310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8761D"/>
                </a:solidFill>
              </a:rPr>
              <a:t>Recycling pulse</a:t>
            </a:r>
            <a:endParaRPr sz="9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2729</Words>
  <Application>Microsoft Macintosh PowerPoint</Application>
  <PresentationFormat>Custom</PresentationFormat>
  <Paragraphs>474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Helvetica Neue</vt:lpstr>
      <vt:lpstr>Office Theme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AF6: Contributed Papers &amp; Interest Groups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Schroeder</dc:creator>
  <cp:lastModifiedBy>Cameron Geddes</cp:lastModifiedBy>
  <cp:revision>1</cp:revision>
  <dcterms:created xsi:type="dcterms:W3CDTF">2020-06-23T16:22:47Z</dcterms:created>
  <dcterms:modified xsi:type="dcterms:W3CDTF">2022-01-19T18:33:51Z</dcterms:modified>
</cp:coreProperties>
</file>