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2" r:id="rId3"/>
    <p:sldId id="274" r:id="rId4"/>
    <p:sldId id="259" r:id="rId5"/>
    <p:sldId id="280" r:id="rId6"/>
    <p:sldId id="277" r:id="rId7"/>
    <p:sldId id="260" r:id="rId8"/>
    <p:sldId id="282" r:id="rId9"/>
    <p:sldId id="281" r:id="rId10"/>
    <p:sldId id="257" r:id="rId11"/>
    <p:sldId id="285" r:id="rId12"/>
    <p:sldId id="261" r:id="rId13"/>
    <p:sldId id="265" r:id="rId14"/>
    <p:sldId id="264" r:id="rId15"/>
    <p:sldId id="266" r:id="rId16"/>
    <p:sldId id="271" r:id="rId17"/>
    <p:sldId id="275" r:id="rId18"/>
    <p:sldId id="286" r:id="rId19"/>
    <p:sldId id="258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3" autoAdjust="0"/>
    <p:restoredTop sz="94660"/>
  </p:normalViewPr>
  <p:slideViewPr>
    <p:cSldViewPr snapToGrid="0">
      <p:cViewPr>
        <p:scale>
          <a:sx n="81" d="100"/>
          <a:sy n="81" d="100"/>
        </p:scale>
        <p:origin x="259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619D5-7415-4C72-826F-9AC5593904C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E5DC7-B5CC-41A1-8495-D34F07327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17953-F38A-4564-8863-2EDC1AB5A74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98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fld id="{4729D7DC-A5BA-48A1-A41A-4A93D3CC62F8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398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5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0"/>
            <a:ext cx="944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508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08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3251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N.Solyak,  RTML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7000"/>
            <a:ext cx="5384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ILC GDE meeting, Dubna, June 4-6,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56800" y="6477000"/>
            <a:ext cx="1930400" cy="304800"/>
          </a:xfrm>
        </p:spPr>
        <p:txBody>
          <a:bodyPr/>
          <a:lstStyle>
            <a:lvl1pPr>
              <a:defRPr/>
            </a:lvl1pPr>
          </a:lstStyle>
          <a:p>
            <a:fld id="{E2258FEE-4B0B-4F3D-906E-EF30F249B1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4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3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B5B2-F225-4A69-BCCE-4C35E177DA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C69B-7251-49DF-9FAB-C24E3265A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674E2CE-90B8-164C-AADB-6575D00CB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Nikolay Solyak</a:t>
            </a:r>
            <a:endParaRPr lang="en-US" dirty="0"/>
          </a:p>
          <a:p>
            <a:r>
              <a:rPr lang="en-US" dirty="0"/>
              <a:t>Future US Colliders Workshop, January </a:t>
            </a:r>
            <a:r>
              <a:rPr lang="en-US" dirty="0" smtClean="0"/>
              <a:t>18-21, </a:t>
            </a:r>
            <a:r>
              <a:rPr lang="en-US" dirty="0"/>
              <a:t>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2358B5-B1BD-4648-BDAE-62316DF18D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612115" cy="1003049"/>
          </a:xfrm>
        </p:spPr>
        <p:txBody>
          <a:bodyPr>
            <a:normAutofit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Linear Collider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5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N.Solyak,  RTML</a:t>
            </a: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6102" y="6395416"/>
            <a:ext cx="4114800" cy="365125"/>
          </a:xfrm>
        </p:spPr>
        <p:txBody>
          <a:bodyPr/>
          <a:lstStyle/>
          <a:p>
            <a:r>
              <a:rPr lang="en-US" altLang="en-US"/>
              <a:t>TILC09, Tsukuba April,20, 2009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C1CE-782E-4E87-8C2E-C877B483EFD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1846" y="0"/>
            <a:ext cx="8926154" cy="762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  <a:latin typeface="Rockwell" panose="02060603020205020403" pitchFamily="18" charset="0"/>
              </a:rPr>
              <a:t>Simulations of Coupler Kick and </a:t>
            </a:r>
            <a:r>
              <a:rPr lang="en-US" altLang="en-US" sz="32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Wakes for ILC</a:t>
            </a:r>
            <a:endParaRPr lang="en-US" altLang="en-US" sz="3200" dirty="0">
              <a:solidFill>
                <a:schemeClr val="accent2"/>
              </a:solidFill>
              <a:latin typeface="Rockwell" panose="02060603020205020403" pitchFamily="18" charset="0"/>
            </a:endParaRPr>
          </a:p>
        </p:txBody>
      </p:sp>
      <p:sp>
        <p:nvSpPr>
          <p:cNvPr id="397326" name="Text Box 225"/>
          <p:cNvSpPr txBox="1">
            <a:spLocks noChangeArrowheads="1"/>
          </p:cNvSpPr>
          <p:nvPr/>
        </p:nvSpPr>
        <p:spPr bwMode="auto">
          <a:xfrm>
            <a:off x="4479750" y="1265592"/>
            <a:ext cx="256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CC0000"/>
                </a:solidFill>
                <a:latin typeface="Rockwell" panose="02060603020205020403" pitchFamily="18" charset="0"/>
              </a:rPr>
              <a:t>Total RF KICK (FNAL):</a:t>
            </a:r>
            <a:endParaRPr lang="ru-RU" altLang="en-US" sz="1800" dirty="0">
              <a:solidFill>
                <a:srgbClr val="CC0000"/>
              </a:solidFill>
              <a:latin typeface="Rockwell" panose="02060603020205020403" pitchFamily="18" charset="0"/>
            </a:endParaRPr>
          </a:p>
        </p:txBody>
      </p:sp>
      <p:sp>
        <p:nvSpPr>
          <p:cNvPr id="397327" name="Rectangle 15"/>
          <p:cNvSpPr>
            <a:spLocks noChangeArrowheads="1"/>
          </p:cNvSpPr>
          <p:nvPr/>
        </p:nvSpPr>
        <p:spPr bwMode="auto">
          <a:xfrm>
            <a:off x="8029576" y="4080263"/>
            <a:ext cx="41624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err="1">
                <a:solidFill>
                  <a:schemeClr val="accent2"/>
                </a:solidFill>
                <a:latin typeface="Rockwell" panose="02060603020205020403" pitchFamily="18" charset="0"/>
              </a:rPr>
              <a:t>W</a:t>
            </a:r>
            <a:r>
              <a:rPr lang="en-US" altLang="en-US" sz="1600" baseline="-25000" dirty="0" err="1">
                <a:solidFill>
                  <a:schemeClr val="accent2"/>
                </a:solidFill>
                <a:latin typeface="Rockwell" panose="02060603020205020403" pitchFamily="18" charset="0"/>
              </a:rPr>
              <a:t>x</a:t>
            </a:r>
            <a:r>
              <a:rPr lang="en-US" altLang="en-US" sz="1600" dirty="0">
                <a:solidFill>
                  <a:schemeClr val="accent2"/>
                </a:solidFill>
                <a:latin typeface="Rockwell" panose="02060603020205020403" pitchFamily="18" charset="0"/>
              </a:rPr>
              <a:t>(s)-solid,,</a:t>
            </a:r>
            <a:r>
              <a:rPr lang="en-US" altLang="en-US" sz="1600" dirty="0" err="1">
                <a:solidFill>
                  <a:schemeClr val="accent2"/>
                </a:solidFill>
                <a:latin typeface="Rockwell" panose="02060603020205020403" pitchFamily="18" charset="0"/>
              </a:rPr>
              <a:t>W</a:t>
            </a:r>
            <a:r>
              <a:rPr lang="en-US" altLang="en-US" sz="1600" baseline="-25000" dirty="0" err="1">
                <a:solidFill>
                  <a:schemeClr val="accent2"/>
                </a:solidFill>
                <a:latin typeface="Rockwell" panose="02060603020205020403" pitchFamily="18" charset="0"/>
              </a:rPr>
              <a:t>y</a:t>
            </a:r>
            <a:r>
              <a:rPr lang="en-US" altLang="en-US" sz="1600" dirty="0">
                <a:solidFill>
                  <a:schemeClr val="accent2"/>
                </a:solidFill>
                <a:latin typeface="Rockwell" panose="02060603020205020403" pitchFamily="18" charset="0"/>
              </a:rPr>
              <a:t>(s)-dashed</a:t>
            </a:r>
            <a:r>
              <a:rPr lang="en-US" altLang="en-US" sz="1600" dirty="0">
                <a:solidFill>
                  <a:schemeClr val="accent2"/>
                </a:solidFill>
              </a:rPr>
              <a:t> for </a:t>
            </a:r>
            <a:r>
              <a:rPr lang="en-US" altLang="en-US" sz="1600" dirty="0" err="1">
                <a:solidFill>
                  <a:schemeClr val="accent2"/>
                </a:solidFill>
              </a:rPr>
              <a:t>σ</a:t>
            </a:r>
            <a:r>
              <a:rPr lang="en-US" altLang="en-US" sz="1600" baseline="-25000" dirty="0" err="1">
                <a:solidFill>
                  <a:schemeClr val="accent2"/>
                </a:solidFill>
              </a:rPr>
              <a:t>z</a:t>
            </a:r>
            <a:r>
              <a:rPr lang="en-US" altLang="en-US" sz="1600" baseline="-25000" dirty="0">
                <a:solidFill>
                  <a:schemeClr val="accent2"/>
                </a:solidFill>
              </a:rPr>
              <a:t> </a:t>
            </a:r>
            <a:r>
              <a:rPr lang="en-US" altLang="en-US" sz="1600" dirty="0">
                <a:solidFill>
                  <a:schemeClr val="accent2"/>
                </a:solidFill>
              </a:rPr>
              <a:t>= 300 </a:t>
            </a:r>
            <a:r>
              <a:rPr lang="en-US" altLang="en-US" sz="1600" dirty="0" err="1">
                <a:solidFill>
                  <a:schemeClr val="accent2"/>
                </a:solidFill>
              </a:rPr>
              <a:t>μm</a:t>
            </a:r>
            <a:r>
              <a:rPr lang="en-US" altLang="en-US" sz="1600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39732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61" y="2967988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30" name="Text Box 225"/>
          <p:cNvSpPr txBox="1">
            <a:spLocks noChangeArrowheads="1"/>
          </p:cNvSpPr>
          <p:nvPr/>
        </p:nvSpPr>
        <p:spPr bwMode="auto">
          <a:xfrm>
            <a:off x="3829820" y="225843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CC0000"/>
                </a:solidFill>
                <a:latin typeface="Rockwell" panose="02060603020205020403" pitchFamily="18" charset="0"/>
              </a:rPr>
              <a:t>Coupler Transverse Wakefield</a:t>
            </a:r>
            <a:endParaRPr lang="ru-RU" altLang="en-US" sz="1800" dirty="0">
              <a:solidFill>
                <a:srgbClr val="CC0000"/>
              </a:solidFill>
              <a:latin typeface="Rockwell" panose="02060603020205020403" pitchFamily="18" charset="0"/>
            </a:endParaRPr>
          </a:p>
        </p:txBody>
      </p:sp>
      <p:sp>
        <p:nvSpPr>
          <p:cNvPr id="397332" name="Rectangle 20"/>
          <p:cNvSpPr>
            <a:spLocks noChangeArrowheads="1"/>
          </p:cNvSpPr>
          <p:nvPr/>
        </p:nvSpPr>
        <p:spPr bwMode="auto">
          <a:xfrm>
            <a:off x="5893563" y="3498624"/>
            <a:ext cx="609600" cy="584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rIns="18288">
            <a:spAutoFit/>
          </a:bodyPr>
          <a:lstStyle/>
          <a:p>
            <a:r>
              <a:rPr lang="en-US" altLang="en-US" sz="1600" dirty="0">
                <a:solidFill>
                  <a:schemeClr val="accent2"/>
                </a:solidFill>
              </a:rPr>
              <a:t>bunch shape</a:t>
            </a:r>
          </a:p>
        </p:txBody>
      </p:sp>
      <p:sp>
        <p:nvSpPr>
          <p:cNvPr id="397333" name="Rectangle 21"/>
          <p:cNvSpPr>
            <a:spLocks noChangeArrowheads="1"/>
          </p:cNvSpPr>
          <p:nvPr/>
        </p:nvSpPr>
        <p:spPr bwMode="auto">
          <a:xfrm>
            <a:off x="5181601" y="599889"/>
            <a:ext cx="61320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0033CC"/>
                </a:solidFill>
                <a:latin typeface="Rockwell" panose="02060603020205020403" pitchFamily="18" charset="0"/>
              </a:rPr>
              <a:t>The couplers break the RF field symmetry and cause transverse RF kick and </a:t>
            </a:r>
            <a:r>
              <a:rPr lang="en-US" altLang="en-US" sz="1600" dirty="0" smtClean="0">
                <a:solidFill>
                  <a:srgbClr val="0033CC"/>
                </a:solidFill>
                <a:latin typeface="Rockwell" panose="02060603020205020403" pitchFamily="18" charset="0"/>
              </a:rPr>
              <a:t>Wakes. </a:t>
            </a:r>
            <a:r>
              <a:rPr lang="en-US" altLang="en-US" sz="1600" dirty="0">
                <a:solidFill>
                  <a:srgbClr val="0033CC"/>
                </a:solidFill>
                <a:latin typeface="Rockwell" panose="02060603020205020403" pitchFamily="18" charset="0"/>
              </a:rPr>
              <a:t>Simulations: DESY/FNAL/SLAC</a:t>
            </a:r>
          </a:p>
        </p:txBody>
      </p:sp>
      <p:sp>
        <p:nvSpPr>
          <p:cNvPr id="397334" name="Rectangle 22"/>
          <p:cNvSpPr>
            <a:spLocks noChangeArrowheads="1"/>
          </p:cNvSpPr>
          <p:nvPr/>
        </p:nvSpPr>
        <p:spPr bwMode="auto">
          <a:xfrm>
            <a:off x="730045" y="5157787"/>
            <a:ext cx="32766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2"/>
                </a:solidFill>
                <a:latin typeface="Rockwell" panose="02060603020205020403" pitchFamily="18" charset="0"/>
              </a:rPr>
              <a:t>The profiles of the 3 couplers, as seen from the downstream end.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733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34" y="1146330"/>
            <a:ext cx="26479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7315" name="Group 3"/>
          <p:cNvGrpSpPr>
            <a:grpSpLocks/>
          </p:cNvGrpSpPr>
          <p:nvPr/>
        </p:nvGrpSpPr>
        <p:grpSpPr bwMode="auto">
          <a:xfrm>
            <a:off x="447675" y="614362"/>
            <a:ext cx="4457700" cy="4033838"/>
            <a:chOff x="144" y="624"/>
            <a:chExt cx="3968" cy="3016"/>
          </a:xfrm>
        </p:grpSpPr>
        <p:pic>
          <p:nvPicPr>
            <p:cNvPr id="397316" name="Picture 4" descr="ILC_Cavity_general_vie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64"/>
              <a:ext cx="3171" cy="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317" name="Text Box 5"/>
            <p:cNvSpPr txBox="1">
              <a:spLocks noChangeArrowheads="1"/>
            </p:cNvSpPr>
            <p:nvPr/>
          </p:nvSpPr>
          <p:spPr bwMode="auto">
            <a:xfrm>
              <a:off x="144" y="3023"/>
              <a:ext cx="1099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Upstream </a:t>
              </a:r>
            </a:p>
            <a:p>
              <a:pPr eaLnBrk="1" hangingPunct="1"/>
              <a:r>
                <a:rPr lang="en-US" altLang="en-US" sz="1600"/>
                <a:t>HOM coupler</a:t>
              </a:r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1103" y="624"/>
              <a:ext cx="136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Downstream </a:t>
              </a:r>
            </a:p>
            <a:p>
              <a:pPr eaLnBrk="1" hangingPunct="1"/>
              <a:r>
                <a:rPr lang="en-US" altLang="en-US" sz="1800"/>
                <a:t>HOM coupler</a:t>
              </a:r>
            </a:p>
          </p:txBody>
        </p:sp>
        <p:sp>
          <p:nvSpPr>
            <p:cNvPr id="397319" name="Text Box 7"/>
            <p:cNvSpPr txBox="1">
              <a:spLocks noChangeArrowheads="1"/>
            </p:cNvSpPr>
            <p:nvPr/>
          </p:nvSpPr>
          <p:spPr bwMode="auto">
            <a:xfrm>
              <a:off x="2784" y="624"/>
              <a:ext cx="1328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Main coupler</a:t>
              </a:r>
            </a:p>
          </p:txBody>
        </p:sp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288" y="1248"/>
              <a:ext cx="101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fontAlgn="base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RF cavity</a:t>
              </a:r>
            </a:p>
          </p:txBody>
        </p:sp>
        <p:sp>
          <p:nvSpPr>
            <p:cNvPr id="397321" name="Line 9"/>
            <p:cNvSpPr>
              <a:spLocks noChangeShapeType="1"/>
            </p:cNvSpPr>
            <p:nvPr/>
          </p:nvSpPr>
          <p:spPr bwMode="auto">
            <a:xfrm flipV="1">
              <a:off x="576" y="278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22" name="Line 10"/>
            <p:cNvSpPr>
              <a:spLocks noChangeShapeType="1"/>
            </p:cNvSpPr>
            <p:nvPr/>
          </p:nvSpPr>
          <p:spPr bwMode="auto">
            <a:xfrm>
              <a:off x="960" y="144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23" name="Line 11"/>
            <p:cNvSpPr>
              <a:spLocks noChangeShapeType="1"/>
            </p:cNvSpPr>
            <p:nvPr/>
          </p:nvSpPr>
          <p:spPr bwMode="auto">
            <a:xfrm flipH="1">
              <a:off x="3264" y="86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24" name="Line 12"/>
            <p:cNvSpPr>
              <a:spLocks noChangeShapeType="1"/>
            </p:cNvSpPr>
            <p:nvPr/>
          </p:nvSpPr>
          <p:spPr bwMode="auto">
            <a:xfrm>
              <a:off x="2064" y="816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37" name="Line 25"/>
          <p:cNvSpPr>
            <a:spLocks noChangeShapeType="1"/>
          </p:cNvSpPr>
          <p:nvPr/>
        </p:nvSpPr>
        <p:spPr bwMode="auto">
          <a:xfrm>
            <a:off x="9601200" y="4800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8" name="Line 26"/>
          <p:cNvSpPr>
            <a:spLocks noChangeShapeType="1"/>
          </p:cNvSpPr>
          <p:nvPr/>
        </p:nvSpPr>
        <p:spPr bwMode="auto">
          <a:xfrm>
            <a:off x="95250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9" name="Line 27"/>
          <p:cNvSpPr>
            <a:spLocks noChangeShapeType="1"/>
          </p:cNvSpPr>
          <p:nvPr/>
        </p:nvSpPr>
        <p:spPr bwMode="auto">
          <a:xfrm flipV="1">
            <a:off x="95250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97" y="2422412"/>
            <a:ext cx="4829416" cy="3543300"/>
          </a:xfrm>
          <a:prstGeom prst="rect">
            <a:avLst/>
          </a:prstGeom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34" y="3238094"/>
            <a:ext cx="198120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0"/>
            <a:ext cx="9448800" cy="697584"/>
          </a:xfrm>
        </p:spPr>
        <p:txBody>
          <a:bodyPr/>
          <a:lstStyle/>
          <a:p>
            <a:r>
              <a:rPr lang="en-US" dirty="0" smtClean="0"/>
              <a:t>Emittance preservation studies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134159"/>
            <a:ext cx="4192833" cy="390918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7617" y="1053502"/>
            <a:ext cx="5292147" cy="4688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19" y="653392"/>
            <a:ext cx="4072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Effect of cavity </a:t>
            </a:r>
            <a:r>
              <a:rPr lang="en-US" sz="2000" b="1" dirty="0" err="1" smtClean="0">
                <a:solidFill>
                  <a:srgbClr val="0070C0"/>
                </a:solidFill>
              </a:rPr>
              <a:t>wakefields</a:t>
            </a:r>
            <a:r>
              <a:rPr lang="en-US" sz="2000" b="1" dirty="0" smtClean="0">
                <a:solidFill>
                  <a:srgbClr val="0070C0"/>
                </a:solidFill>
              </a:rPr>
              <a:t> in ILC ML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0491" y="4034673"/>
            <a:ext cx="2955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I.Zagorodnov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N.Solyak</a:t>
            </a:r>
            <a:r>
              <a:rPr lang="en-US" sz="1600" i="1" dirty="0" smtClean="0"/>
              <a:t> EPAC2006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28858" y="5043341"/>
            <a:ext cx="416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Emittace</a:t>
            </a:r>
            <a:r>
              <a:rPr lang="en-US" dirty="0" smtClean="0"/>
              <a:t> growth in ML after BBA correction (1-2-1; DFS; dispersion bumps)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5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7" y="1047245"/>
            <a:ext cx="3619563" cy="2146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5" y="3386623"/>
            <a:ext cx="3836164" cy="2928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6301" y="6092436"/>
            <a:ext cx="583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Dark Current and Radiation Shielding Studies for ILC Main </a:t>
            </a:r>
            <a:r>
              <a:rPr lang="en-US" sz="1400" dirty="0" err="1" smtClean="0"/>
              <a:t>Linac</a:t>
            </a:r>
            <a:endParaRPr lang="en-US" sz="1400" dirty="0" smtClean="0"/>
          </a:p>
          <a:p>
            <a:r>
              <a:rPr lang="en-US" sz="1400" dirty="0" smtClean="0"/>
              <a:t> N.V. </a:t>
            </a:r>
            <a:r>
              <a:rPr lang="en-US" sz="1400" dirty="0" err="1" smtClean="0"/>
              <a:t>Mokhov</a:t>
            </a:r>
            <a:r>
              <a:rPr lang="en-US" sz="1400" dirty="0" smtClean="0"/>
              <a:t># , I.L. </a:t>
            </a:r>
            <a:r>
              <a:rPr lang="en-US" sz="1400" dirty="0" err="1" smtClean="0"/>
              <a:t>Rakhno</a:t>
            </a:r>
            <a:r>
              <a:rPr lang="en-US" sz="1400" dirty="0" smtClean="0"/>
              <a:t>, N.A. Solyak, A. Sukhanov, I.S. </a:t>
            </a:r>
            <a:r>
              <a:rPr lang="en-US" sz="1400" dirty="0" err="1" smtClean="0"/>
              <a:t>Tropin</a:t>
            </a:r>
            <a:r>
              <a:rPr lang="en-US" sz="1400" dirty="0" smtClean="0"/>
              <a:t> (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772" y="2786720"/>
            <a:ext cx="3724404" cy="3292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362" y="3050846"/>
            <a:ext cx="3872618" cy="2777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217" y="447342"/>
            <a:ext cx="3117235" cy="2339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ED9347-05A7-084A-9E2C-834995F0CA0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345735" y="1031934"/>
            <a:ext cx="3807037" cy="1854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13" y="-18352"/>
            <a:ext cx="11318811" cy="6688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Field emission, Dark current and radiation in ILC tunnel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6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73" y="727565"/>
            <a:ext cx="2950447" cy="1589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83513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contribution to NLC </a:t>
            </a:r>
            <a:r>
              <a:rPr lang="en-U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(design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fabrication, assembly, tuning)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1845" y="508556"/>
            <a:ext cx="7150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DEVELOPMENT OF X-BAND ACCELERATING STRUCTURES AT FERMILAB T. Khabiboulline, T. Arkan, E. Borissov, H. Carter, D. Finley, C. </a:t>
            </a:r>
            <a:r>
              <a:rPr lang="en-US" sz="1100" dirty="0" err="1" smtClean="0"/>
              <a:t>Boffo</a:t>
            </a:r>
            <a:r>
              <a:rPr lang="en-US" sz="1100" dirty="0" smtClean="0"/>
              <a:t>, I. Gonin, G. Romanov, B. Smith, N. Solyak, </a:t>
            </a:r>
            <a:r>
              <a:rPr lang="en-US" sz="1100" dirty="0" err="1" smtClean="0"/>
              <a:t>Fermilab</a:t>
            </a:r>
            <a:r>
              <a:rPr lang="en-US" sz="1100" dirty="0" smtClean="0"/>
              <a:t>,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0043" y="35675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743" y="2317528"/>
            <a:ext cx="4230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 and E fields in couplers and the first few cells. </a:t>
            </a:r>
          </a:p>
          <a:p>
            <a:r>
              <a:rPr lang="en-US" sz="1600" dirty="0" smtClean="0"/>
              <a:t>FXC waveguide coupler and FXB “fat lip”  coupler. 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94" y="1126957"/>
            <a:ext cx="3171825" cy="1343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281" y="2595963"/>
            <a:ext cx="3276600" cy="146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844" y="888625"/>
            <a:ext cx="3562350" cy="1790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858" y="2704368"/>
            <a:ext cx="3800475" cy="2009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432" y="4800740"/>
            <a:ext cx="3743325" cy="1590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152" y="4151545"/>
            <a:ext cx="3829050" cy="2038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827" y="2902303"/>
            <a:ext cx="3630408" cy="34142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10507" y="6316579"/>
            <a:ext cx="381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gradient achieved at SLAC tests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9391" y="6397629"/>
            <a:ext cx="149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Girder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5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205359" y="3440461"/>
            <a:ext cx="6450735" cy="331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0" y="-82640"/>
            <a:ext cx="10961928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to NLC/JLC  RF distribution/compressing system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8" y="3326418"/>
            <a:ext cx="3949769" cy="1720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342" y="821315"/>
            <a:ext cx="2209800" cy="113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342" y="2060815"/>
            <a:ext cx="24765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7970" y="1233359"/>
            <a:ext cx="315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11</a:t>
            </a:r>
            <a:r>
              <a:rPr lang="en-US" dirty="0" smtClean="0"/>
              <a:t> to TE</a:t>
            </a:r>
            <a:r>
              <a:rPr lang="en-US" baseline="-25000" dirty="0" smtClean="0"/>
              <a:t>01</a:t>
            </a:r>
            <a:r>
              <a:rPr lang="en-US" dirty="0" smtClean="0"/>
              <a:t> zigzag converter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17850" y="2363786"/>
            <a:ext cx="240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11</a:t>
            </a:r>
            <a:r>
              <a:rPr lang="en-US" dirty="0" smtClean="0"/>
              <a:t> to TE</a:t>
            </a:r>
            <a:r>
              <a:rPr lang="en-US" baseline="-25000" dirty="0" smtClean="0"/>
              <a:t>12</a:t>
            </a:r>
            <a:r>
              <a:rPr lang="en-US" dirty="0" smtClean="0"/>
              <a:t> converter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959" y="3452620"/>
            <a:ext cx="2314201" cy="1593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05" y="5132126"/>
            <a:ext cx="4099791" cy="125729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8272" y="5269212"/>
            <a:ext cx="905741" cy="435182"/>
            <a:chOff x="316929" y="5713266"/>
            <a:chExt cx="905741" cy="435182"/>
          </a:xfrm>
        </p:grpSpPr>
        <p:sp>
          <p:nvSpPr>
            <p:cNvPr id="14" name="Right Arrow 13"/>
            <p:cNvSpPr/>
            <p:nvPr/>
          </p:nvSpPr>
          <p:spPr>
            <a:xfrm>
              <a:off x="886240" y="5944378"/>
              <a:ext cx="336430" cy="1398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81" y="5713266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6929" y="5779116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TE</a:t>
              </a:r>
              <a:r>
                <a:rPr lang="en-US" baseline="-25000" dirty="0" smtClean="0"/>
                <a:t>01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272" y="5978291"/>
            <a:ext cx="937842" cy="369332"/>
            <a:chOff x="320059" y="6583630"/>
            <a:chExt cx="937842" cy="369332"/>
          </a:xfrm>
        </p:grpSpPr>
        <p:sp>
          <p:nvSpPr>
            <p:cNvPr id="16" name="Right Arrow 15"/>
            <p:cNvSpPr/>
            <p:nvPr/>
          </p:nvSpPr>
          <p:spPr>
            <a:xfrm>
              <a:off x="921471" y="6749344"/>
              <a:ext cx="336430" cy="1398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0059" y="6583630"/>
              <a:ext cx="566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TE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7" y="921457"/>
            <a:ext cx="2885249" cy="18317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9311" y="2705488"/>
            <a:ext cx="276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DLDS pulse compressor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787" y="1053747"/>
            <a:ext cx="4818940" cy="2065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8708" y="3473726"/>
            <a:ext cx="1482123" cy="15576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5294" y="3473726"/>
            <a:ext cx="1675612" cy="14843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8818" y="5076066"/>
            <a:ext cx="2961909" cy="2857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1034" y="5361803"/>
            <a:ext cx="2657475" cy="12858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8841" y="5100456"/>
            <a:ext cx="1444888" cy="128896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745988" y="559705"/>
            <a:ext cx="6446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J.Q. Wang, Y.H. Chin, S. </a:t>
            </a:r>
            <a:r>
              <a:rPr lang="en-US" sz="1100" dirty="0" err="1" smtClean="0"/>
              <a:t>Kazakov</a:t>
            </a:r>
            <a:r>
              <a:rPr lang="en-US" sz="1100" dirty="0" smtClean="0"/>
              <a:t>† , S. Yamaguchi and H. </a:t>
            </a:r>
            <a:r>
              <a:rPr lang="en-US" sz="1100" dirty="0" err="1" smtClean="0"/>
              <a:t>Tsutsui</a:t>
            </a:r>
            <a:r>
              <a:rPr lang="en-US" sz="1100" dirty="0" smtClean="0"/>
              <a:t>, Design of 2×2 DLDS RF components for JLC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9114094" y="6359831"/>
            <a:ext cx="2517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TE</a:t>
            </a:r>
            <a:r>
              <a:rPr lang="en-US" sz="1600" baseline="-25000" dirty="0" smtClean="0"/>
              <a:t>01</a:t>
            </a:r>
            <a:r>
              <a:rPr lang="en-US" sz="1600" dirty="0" smtClean="0"/>
              <a:t>-TE</a:t>
            </a:r>
            <a:r>
              <a:rPr lang="en-US" sz="1600" baseline="-25000" dirty="0" smtClean="0"/>
              <a:t>02</a:t>
            </a:r>
            <a:r>
              <a:rPr lang="en-US" sz="1600" dirty="0" smtClean="0"/>
              <a:t> launcher-extractor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436687" y="3363604"/>
            <a:ext cx="172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extractors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1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600" y="2749375"/>
            <a:ext cx="6116218" cy="14772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6600" y="4226643"/>
            <a:ext cx="6935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Demonstrated:</a:t>
            </a:r>
          </a:p>
          <a:p>
            <a:pPr marL="461963" indent="-120650">
              <a:buFont typeface="Arial" panose="020B0604020202020204" pitchFamily="34" charset="0"/>
              <a:buChar char="•"/>
            </a:pPr>
            <a:r>
              <a:rPr lang="en-US" dirty="0" smtClean="0"/>
              <a:t>200 nm resolution (narrowband), </a:t>
            </a:r>
          </a:p>
          <a:p>
            <a:pPr marL="461963" indent="-120650">
              <a:buFont typeface="Arial" panose="020B0604020202020204" pitchFamily="34" charset="0"/>
              <a:buChar char="•"/>
            </a:pPr>
            <a:r>
              <a:rPr lang="en-US" dirty="0" smtClean="0"/>
              <a:t>10 µm TBT resolution (broadband, ~400 </a:t>
            </a:r>
            <a:r>
              <a:rPr lang="en-US" dirty="0" err="1" smtClean="0"/>
              <a:t>nsec</a:t>
            </a:r>
            <a:r>
              <a:rPr lang="en-US" dirty="0" smtClean="0"/>
              <a:t> </a:t>
            </a:r>
          </a:p>
          <a:p>
            <a:pPr marL="461963" indent="-120650">
              <a:buFont typeface="Arial" panose="020B0604020202020204" pitchFamily="34" charset="0"/>
              <a:buChar char="•"/>
            </a:pPr>
            <a:r>
              <a:rPr lang="en-US" dirty="0" smtClean="0"/>
              <a:t>Integrated calibration system</a:t>
            </a:r>
          </a:p>
          <a:p>
            <a:r>
              <a:rPr lang="en-US" dirty="0" smtClean="0"/>
              <a:t>Modified versions to be applied for – </a:t>
            </a:r>
            <a:r>
              <a:rPr lang="en-US" dirty="0" err="1" smtClean="0"/>
              <a:t>Linac</a:t>
            </a:r>
            <a:r>
              <a:rPr lang="en-US" dirty="0" smtClean="0"/>
              <a:t> / transport-line button-style BPMs (electrons / hadrons) – Cavity BPMs, HOM signal processing, etc.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86775"/>
            <a:ext cx="12009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 smtClean="0"/>
              <a:t>The proposed CLIC and C^3 colliders requires very precise measurement of transverse beam position in order to preserve extremely low emittance during the beam transport through the ML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 smtClean="0"/>
              <a:t>An energy chirp within the bunch train will be applied to measure and minimize the dispersion effects, which also requires high resolution (both in a time and space) of BPM along the beam-line.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9534" y="129575"/>
            <a:ext cx="871413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Beamline diagnostics: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ATF/KEK high resolution  BPM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6" y="1903150"/>
            <a:ext cx="3178305" cy="26183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011" y="4699360"/>
            <a:ext cx="463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i="1" dirty="0" smtClean="0"/>
              <a:t>Developed by BINP (</a:t>
            </a:r>
            <a:r>
              <a:rPr lang="en-US" sz="1600" i="1" dirty="0" err="1" smtClean="0"/>
              <a:t>V.Balakin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N.Solyak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V.Vogel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P.Zhogolev</a:t>
            </a:r>
            <a:r>
              <a:rPr lang="en-US" sz="1600" i="1" dirty="0" smtClean="0"/>
              <a:t>) for ATF.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i="1" dirty="0" smtClean="0"/>
              <a:t> Installed at injection line.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i="1" dirty="0" smtClean="0"/>
              <a:t>Tested by SLAC/KEK/DESY/BINP collaboration.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i="1" dirty="0" smtClean="0"/>
              <a:t>Resolution 25nm. (</a:t>
            </a:r>
            <a:r>
              <a:rPr lang="en-US" sz="1600" i="1" dirty="0" err="1" smtClean="0"/>
              <a:t>M.Ross</a:t>
            </a:r>
            <a:r>
              <a:rPr lang="en-US" sz="1600" i="1" dirty="0" smtClean="0"/>
              <a:t> -2003)</a:t>
            </a:r>
            <a:endParaRPr lang="en-US" sz="1600" i="1" dirty="0"/>
          </a:p>
        </p:txBody>
      </p:sp>
      <p:sp>
        <p:nvSpPr>
          <p:cNvPr id="14" name="Rectangle 13"/>
          <p:cNvSpPr/>
          <p:nvPr/>
        </p:nvSpPr>
        <p:spPr>
          <a:xfrm>
            <a:off x="5166600" y="1796269"/>
            <a:ext cx="6648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Fermilab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Read-out electronics: </a:t>
            </a:r>
          </a:p>
          <a:p>
            <a:r>
              <a:rPr lang="en-US" i="1" dirty="0" smtClean="0"/>
              <a:t>Based on in-house developed analog &amp; digital signal processing hard- and firmware. Implemented at the ATF damping ring (96 BPMs)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2154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36" y="205341"/>
            <a:ext cx="5762795" cy="457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 R&amp;D collaboration with CERN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86" y="3876682"/>
            <a:ext cx="3788490" cy="2490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74" y="4409206"/>
            <a:ext cx="4567708" cy="1748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89357" y="6082202"/>
            <a:ext cx="330264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A HIGH RESOLUTION CAVITY BPM FOR THE CLIC TEST FACILITY* N. </a:t>
            </a:r>
            <a:r>
              <a:rPr lang="en-US" sz="1000" dirty="0" err="1" smtClean="0"/>
              <a:t>Chritin</a:t>
            </a:r>
            <a:r>
              <a:rPr lang="en-US" sz="1000" dirty="0" smtClean="0"/>
              <a:t>, H. </a:t>
            </a:r>
            <a:r>
              <a:rPr lang="en-US" sz="1000" dirty="0" err="1" smtClean="0"/>
              <a:t>Schmickler</a:t>
            </a:r>
            <a:r>
              <a:rPr lang="en-US" sz="1000" dirty="0" smtClean="0"/>
              <a:t>, L. </a:t>
            </a:r>
            <a:r>
              <a:rPr lang="en-US" sz="1000" dirty="0" err="1" smtClean="0"/>
              <a:t>Soby</a:t>
            </a:r>
            <a:r>
              <a:rPr lang="en-US" sz="1000" dirty="0" smtClean="0"/>
              <a:t>, CERN, Geneva, Switzerland A. Lunin, N. Solyak, M. Wendt# , V. Yakovlev</a:t>
            </a:r>
            <a:r>
              <a:rPr lang="en-US" sz="1100" dirty="0" smtClean="0"/>
              <a:t>,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279" y="3664317"/>
            <a:ext cx="2481080" cy="2291234"/>
          </a:xfrm>
          <a:prstGeom prst="rect">
            <a:avLst/>
          </a:prstGeom>
        </p:spPr>
      </p:pic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98D7856C-DBCA-1F4B-B150-85423CAFCB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9" y="711542"/>
            <a:ext cx="2472860" cy="2826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357" y="1062562"/>
            <a:ext cx="415036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X-band cavity BPM for CLIC/CTF3</a:t>
            </a:r>
          </a:p>
          <a:p>
            <a:endParaRPr lang="en-US" sz="1100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Resolution &lt; 50 nm (for 1nC)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Reference cavity included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Low Q</a:t>
            </a:r>
            <a:endParaRPr lang="en-US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Work for single-bunch and multi-bunch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Designed by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Built and tested at CTF/CERN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 smtClean="0"/>
              <a:t>14 GHz and 15 GHz versions</a:t>
            </a:r>
            <a:endParaRPr lang="en-US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1134348A-B80D-8C44-9927-975315F20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76" y="833765"/>
            <a:ext cx="5198105" cy="3456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2782" y="6091836"/>
            <a:ext cx="242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analysis (</a:t>
            </a:r>
            <a:r>
              <a:rPr lang="en-US" dirty="0" err="1" smtClean="0"/>
              <a:t>A.Lunin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9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010" y="4583575"/>
            <a:ext cx="2295645" cy="1904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96" y="4583575"/>
            <a:ext cx="2612093" cy="2046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074" y="665619"/>
            <a:ext cx="484888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No issues of magnet assembly with SRF cavities inside clean area.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Quad may be easily assembled and maintained w/o breaking the beam pipe vacuum.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Conduction cooling makes the magnet cryogen free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Simpler and straight forward magnet alignment with BPM inside CM.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ILC prototypes built at FNAL and tested at KEK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Adopted for LCLS-II, </a:t>
            </a:r>
            <a:r>
              <a:rPr lang="en-US" dirty="0"/>
              <a:t>s</a:t>
            </a:r>
            <a:r>
              <a:rPr lang="en-US" dirty="0" smtClean="0"/>
              <a:t>horter modified version. ~40 magnets successfully built and tested. LCLS-II-HE use same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963" y="96276"/>
            <a:ext cx="7029692" cy="4429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4699" y="5451677"/>
            <a:ext cx="145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LCLS-II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3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04" y="245097"/>
            <a:ext cx="10573078" cy="42300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 magnets Work at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JamesT.Volk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51" y="892372"/>
            <a:ext cx="6001079" cy="41864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2886" y="5273567"/>
            <a:ext cx="399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https://beamdocs.fnal.gov/AD/DocDB/0032/003254/002/Perm-magnet-wrk-%20FNAL.pdf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98" y="921903"/>
            <a:ext cx="5774785" cy="4127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020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2743200" cy="365125"/>
          </a:xfrm>
        </p:spPr>
        <p:txBody>
          <a:bodyPr/>
          <a:lstStyle/>
          <a:p>
            <a:r>
              <a:rPr lang="en-US" altLang="en-US"/>
              <a:t>N.Solyak,  RTML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TILC09, Tsukuba April,20,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978B-1A68-4098-9D6D-5D69743AEC8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144" y="0"/>
            <a:ext cx="8982456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3333CC"/>
                </a:solidFill>
                <a:latin typeface="Rockwell" panose="02060603020205020403" pitchFamily="18" charset="0"/>
              </a:rPr>
              <a:t>Stray field Integrated spectrum at A0</a:t>
            </a:r>
            <a:endParaRPr lang="en-US" altLang="en-US" dirty="0">
              <a:solidFill>
                <a:srgbClr val="3333CC"/>
              </a:solidFill>
              <a:latin typeface="Rockwell" panose="02060603020205020403" pitchFamily="18" charset="0"/>
            </a:endParaRPr>
          </a:p>
        </p:txBody>
      </p:sp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8458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2819400" y="3352801"/>
            <a:ext cx="5181600" cy="2265363"/>
          </a:xfrm>
          <a:prstGeom prst="rect">
            <a:avLst/>
          </a:prstGeom>
          <a:solidFill>
            <a:srgbClr val="CCFFFF">
              <a:alpha val="67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fontAlgn="base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CC0000"/>
                </a:solidFill>
                <a:latin typeface="Rockwell" panose="02060603020205020403" pitchFamily="18" charset="0"/>
              </a:rPr>
              <a:t>Very noisy place – Cryogenic, Vacuum, two  klystrons, Tevatron shaft, etc.</a:t>
            </a:r>
          </a:p>
          <a:p>
            <a:pPr font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CC0000"/>
                </a:solidFill>
                <a:latin typeface="Rockwell" panose="02060603020205020403" pitchFamily="18" charset="0"/>
              </a:rPr>
              <a:t>Total integrated field ~9 nT (f &gt;1Hz)</a:t>
            </a:r>
          </a:p>
          <a:p>
            <a:pPr font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CC0000"/>
                </a:solidFill>
                <a:latin typeface="Rockwell" panose="02060603020205020403" pitchFamily="18" charset="0"/>
              </a:rPr>
              <a:t>Only 60/180/300 Hz peaks are removed</a:t>
            </a:r>
          </a:p>
          <a:p>
            <a:pPr font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CC0000"/>
                </a:solidFill>
                <a:latin typeface="Rockwell" panose="02060603020205020403" pitchFamily="18" charset="0"/>
              </a:rPr>
              <a:t>15, 30 and 45 Hz (Linac &amp; Booster) ~ 5nT</a:t>
            </a:r>
          </a:p>
          <a:p>
            <a:pPr font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CC0000"/>
                </a:solidFill>
                <a:latin typeface="Rockwell" panose="02060603020205020403" pitchFamily="18" charset="0"/>
              </a:rPr>
              <a:t>Other harmonics 120/180 /240Hz)~ 2nT</a:t>
            </a:r>
          </a:p>
          <a:p>
            <a:pPr font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CC0000"/>
                </a:solidFill>
                <a:latin typeface="Rockwell" panose="02060603020205020403" pitchFamily="18" charset="0"/>
              </a:rPr>
              <a:t>All the rest ~ 2 nT</a:t>
            </a:r>
          </a:p>
        </p:txBody>
      </p:sp>
    </p:spTree>
    <p:extLst>
      <p:ext uri="{BB962C8B-B14F-4D97-AF65-F5344CB8AC3E}">
        <p14:creationId xmlns:p14="http://schemas.microsoft.com/office/powerpoint/2010/main" val="177562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97" y="329093"/>
            <a:ext cx="10515600" cy="4249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Topics for discussion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6" y="1262173"/>
            <a:ext cx="11789544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914400" lvl="2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Alignment </a:t>
            </a:r>
            <a:r>
              <a:rPr lang="en-US" sz="2400" dirty="0">
                <a:solidFill>
                  <a:srgbClr val="0070C0"/>
                </a:solidFill>
              </a:rPr>
              <a:t>/ Tolerances / Vibrations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Beam Dynamics studies for ILC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NLC structures and RF Distribution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Beam line diagnostics (BPM)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Magnets</a:t>
            </a:r>
          </a:p>
        </p:txBody>
      </p:sp>
    </p:spTree>
    <p:extLst>
      <p:ext uri="{BB962C8B-B14F-4D97-AF65-F5344CB8AC3E}">
        <p14:creationId xmlns:p14="http://schemas.microsoft.com/office/powerpoint/2010/main" val="93789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73" y="5674936"/>
            <a:ext cx="6866641" cy="10770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Lucida Calligraphy" panose="03010101010101010101" pitchFamily="66" charset="0"/>
              </a:rPr>
              <a:t>Thank you !</a:t>
            </a: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72" y="103696"/>
            <a:ext cx="9725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7" y="538746"/>
            <a:ext cx="11783026" cy="479827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Fermilab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experience in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collider-related accelerator physics and technology: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051" y="1018573"/>
            <a:ext cx="112390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err="1" smtClean="0"/>
              <a:t>Fermilab</a:t>
            </a:r>
            <a:r>
              <a:rPr lang="en-US" sz="2000" b="1" dirty="0" smtClean="0"/>
              <a:t> has vast experience and expertise in </a:t>
            </a:r>
          </a:p>
          <a:p>
            <a:pPr marL="566738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eveloping, fabrication and demonstration the best X-band accelerator structure for NLC.</a:t>
            </a:r>
          </a:p>
          <a:p>
            <a:pPr marL="566738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NLC RF distribution system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(couplers, pulse compressor, mode converter, extraction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etc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…)</a:t>
            </a:r>
          </a:p>
          <a:p>
            <a:pPr marL="566738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Beam Line components development: example - high resolution BPM (ATF, CERN, LCLS-II)</a:t>
            </a:r>
          </a:p>
          <a:p>
            <a:pPr marL="566738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High gradient magnets design: split SC magnet (adopted for LCLS-II), permanent magnets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66738" lvl="2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Fermilab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successfully adapted and developed DESY SRF technology building and testing the L-band ILC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-module, which performed the record acceleration gradient.</a:t>
            </a:r>
          </a:p>
          <a:p>
            <a:pPr marL="566738" lvl="2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Extention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of ILC technology  to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cw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LCLS-II, developing advanced cavity processing technique, which allowed high quality factor; new cavity tuners; modified HP couplers,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distribution system. ~20 CM’s delivered to SLAC.</a:t>
            </a:r>
          </a:p>
          <a:p>
            <a:pPr marL="566738" lvl="2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Fermilab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scientists have a vast experience in design of the high-power pulsed RF sources for NC colliders (collaboration with KEK and USA universities)</a:t>
            </a:r>
          </a:p>
          <a:p>
            <a:pPr marL="566738" lvl="2" indent="-393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eam physics including emittance preservation problems, wakes, HOMs, alignment;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etc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326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58" y="942681"/>
            <a:ext cx="10515600" cy="53679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RTML and ML LATTICE Design</a:t>
            </a:r>
          </a:p>
          <a:p>
            <a:r>
              <a:rPr lang="en-US" sz="3800" i="1" dirty="0" smtClean="0">
                <a:cs typeface="Times New Roman" panose="02020603050405020304" pitchFamily="18" charset="0"/>
              </a:rPr>
              <a:t>Initial Lattice  design is mostly done by SLAC team, </a:t>
            </a:r>
          </a:p>
          <a:p>
            <a:pPr>
              <a:lnSpc>
                <a:spcPct val="120000"/>
              </a:lnSpc>
            </a:pPr>
            <a:r>
              <a:rPr lang="en-US" sz="3800" i="1" dirty="0" smtClean="0">
                <a:cs typeface="Times New Roman" panose="02020603050405020304" pitchFamily="18" charset="0"/>
              </a:rPr>
              <a:t>Many </a:t>
            </a:r>
            <a:r>
              <a:rPr lang="en-US" sz="3800" i="1" dirty="0" smtClean="0">
                <a:cs typeface="Times New Roman" panose="02020603050405020304" pitchFamily="18" charset="0"/>
              </a:rPr>
              <a:t>modifications in TDR stage</a:t>
            </a:r>
            <a:r>
              <a:rPr lang="en-US" sz="3800" i="1" dirty="0" smtClean="0">
                <a:cs typeface="Times New Roman" panose="02020603050405020304" pitchFamily="18" charset="0"/>
              </a:rPr>
              <a:t>: DR injection/ extraction lines, Bunch Compressors, new extraction dump lines, curvature, matching, </a:t>
            </a:r>
            <a:r>
              <a:rPr lang="en-US" sz="3800" i="1" dirty="0" err="1" smtClean="0">
                <a:cs typeface="Times New Roman" panose="02020603050405020304" pitchFamily="18" charset="0"/>
              </a:rPr>
              <a:t>etc</a:t>
            </a:r>
            <a:r>
              <a:rPr lang="en-US" sz="3800" i="1" dirty="0" smtClean="0">
                <a:cs typeface="Times New Roman" panose="02020603050405020304" pitchFamily="18" charset="0"/>
              </a:rPr>
              <a:t>…</a:t>
            </a:r>
            <a:endParaRPr lang="en-US" sz="3800" i="1" dirty="0" smtClean="0"/>
          </a:p>
          <a:p>
            <a:pPr marL="0" indent="0">
              <a:buNone/>
            </a:pPr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Beam Dynamics Studies:</a:t>
            </a:r>
          </a:p>
          <a:p>
            <a:pPr marL="630238" lvl="1" indent="-230188">
              <a:buNone/>
            </a:pPr>
            <a:r>
              <a:rPr lang="en-US" sz="3300" dirty="0" smtClean="0"/>
              <a:t>- </a:t>
            </a:r>
            <a:r>
              <a:rPr lang="en-US" sz="3800" i="1" dirty="0" smtClean="0"/>
              <a:t>Misalignment/Vibration tolerances</a:t>
            </a:r>
          </a:p>
          <a:p>
            <a:pPr marL="574675" lvl="1" indent="-174625">
              <a:buFontTx/>
              <a:buChar char="-"/>
            </a:pPr>
            <a:r>
              <a:rPr lang="en-US" sz="3800" i="1" dirty="0" err="1" smtClean="0"/>
              <a:t>Wakefields</a:t>
            </a:r>
            <a:r>
              <a:rPr lang="en-US" sz="3800" i="1" dirty="0" smtClean="0"/>
              <a:t> (LR and SR)</a:t>
            </a:r>
          </a:p>
          <a:p>
            <a:pPr marL="574675" lvl="1" indent="-174625">
              <a:buFontTx/>
              <a:buChar char="-"/>
            </a:pPr>
            <a:r>
              <a:rPr lang="en-US" sz="3800" i="1" dirty="0" smtClean="0"/>
              <a:t>Coupler kick</a:t>
            </a:r>
          </a:p>
          <a:p>
            <a:pPr marL="574675" lvl="1" indent="-174625">
              <a:buFontTx/>
              <a:buChar char="-"/>
            </a:pPr>
            <a:r>
              <a:rPr lang="en-US" sz="3800" i="1" dirty="0" smtClean="0"/>
              <a:t> Emittance preservation in RTML and ML, Effect of static misalignment, X-Y Coupling correction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i="1" dirty="0" smtClean="0"/>
              <a:t>Effect of dynamic errors: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i="1" dirty="0" smtClean="0"/>
              <a:t>Beam and beamline component jitter (magnets, RF fields/phase, etc..)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i="1" dirty="0" smtClean="0"/>
              <a:t>Stray magnetic fields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i="1" dirty="0" smtClean="0"/>
              <a:t>Ground motion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i="1" dirty="0"/>
              <a:t>D</a:t>
            </a:r>
            <a:r>
              <a:rPr lang="en-US" sz="3800" i="1" dirty="0" smtClean="0"/>
              <a:t>evelopment BBA algorithms for static and dynamic errors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i="1" dirty="0" smtClean="0"/>
              <a:t>1-2-1 correction, DFS/DMS; ballistic alignment, Dispersion Bumps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i="1" dirty="0" smtClean="0"/>
              <a:t>Simulation of dynamic Feed-back control</a:t>
            </a:r>
          </a:p>
          <a:p>
            <a:pPr marL="682625" lvl="1" indent="-282575">
              <a:buFontTx/>
              <a:buChar char="-"/>
              <a:tabLst>
                <a:tab pos="625475" algn="l"/>
              </a:tabLst>
            </a:pPr>
            <a:r>
              <a:rPr lang="en-US" sz="3800" i="1" dirty="0" smtClean="0"/>
              <a:t>Start to end simulation (DR to IP)</a:t>
            </a:r>
            <a:endParaRPr lang="en-US" sz="3300" dirty="0" smtClean="0"/>
          </a:p>
          <a:p>
            <a:r>
              <a:rPr lang="en-US" sz="4200" dirty="0" smtClean="0">
                <a:solidFill>
                  <a:srgbClr val="0070C0"/>
                </a:solidFill>
              </a:rPr>
              <a:t>Field emission, Dark current dynamic, Radiation and shielding in ML tunnel</a:t>
            </a:r>
            <a:endParaRPr lang="en-US" sz="4200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258" y="273773"/>
            <a:ext cx="11016149" cy="4810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Lattice design and Beam dynamics studies for ILC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2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2374" y="127448"/>
            <a:ext cx="8528552" cy="43986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 RTML: Latest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central region (ERTL/PRTL)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3189" y="2081411"/>
            <a:ext cx="30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Matching results with MAD8: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91" y="2439519"/>
            <a:ext cx="3848637" cy="30832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3535" y="5502205"/>
            <a:ext cx="343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PRTL – positron line in central area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40321" y="5483221"/>
            <a:ext cx="301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curvature in return line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0AE11-0E0D-4223-8054-3F2EF5086B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>
          <a:xfrm>
            <a:off x="7541139" y="5849098"/>
            <a:ext cx="3547821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Vivoli</a:t>
            </a:r>
            <a:r>
              <a:rPr lang="en-US" dirty="0" smtClean="0"/>
              <a:t>, </a:t>
            </a:r>
            <a:r>
              <a:rPr lang="en-US" dirty="0" err="1" smtClean="0"/>
              <a:t>N.Solyak</a:t>
            </a:r>
            <a:r>
              <a:rPr lang="en-US" dirty="0" smtClean="0"/>
              <a:t>, </a:t>
            </a:r>
            <a:r>
              <a:rPr lang="en-US" dirty="0" err="1" smtClean="0"/>
              <a:t>V.Kapin</a:t>
            </a:r>
            <a:r>
              <a:rPr lang="en-US" dirty="0" smtClean="0"/>
              <a:t>, “Status of RTML design”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87" y="658361"/>
            <a:ext cx="4940884" cy="138761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230892" y="673705"/>
            <a:ext cx="2799092" cy="1325601"/>
            <a:chOff x="1154113" y="310846"/>
            <a:chExt cx="7045325" cy="3697591"/>
          </a:xfrm>
        </p:grpSpPr>
        <p:pic>
          <p:nvPicPr>
            <p:cNvPr id="29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4113" y="960437"/>
              <a:ext cx="7045325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Arrow Connector 29"/>
            <p:cNvCxnSpPr/>
            <p:nvPr/>
          </p:nvCxnSpPr>
          <p:spPr bwMode="auto">
            <a:xfrm>
              <a:off x="2906712" y="2151061"/>
              <a:ext cx="3733800" cy="1588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rgbClr val="06098A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eform 30"/>
            <p:cNvSpPr/>
            <p:nvPr/>
          </p:nvSpPr>
          <p:spPr bwMode="auto">
            <a:xfrm>
              <a:off x="2754312" y="2160589"/>
              <a:ext cx="1843087" cy="585787"/>
            </a:xfrm>
            <a:custGeom>
              <a:avLst/>
              <a:gdLst>
                <a:gd name="connsiteX0" fmla="*/ 0 w 1843087"/>
                <a:gd name="connsiteY0" fmla="*/ 500062 h 509587"/>
                <a:gd name="connsiteX1" fmla="*/ 457200 w 1843087"/>
                <a:gd name="connsiteY1" fmla="*/ 500062 h 509587"/>
                <a:gd name="connsiteX2" fmla="*/ 671512 w 1843087"/>
                <a:gd name="connsiteY2" fmla="*/ 442912 h 509587"/>
                <a:gd name="connsiteX3" fmla="*/ 942975 w 1843087"/>
                <a:gd name="connsiteY3" fmla="*/ 257175 h 509587"/>
                <a:gd name="connsiteX4" fmla="*/ 1328737 w 1843087"/>
                <a:gd name="connsiteY4" fmla="*/ 57150 h 509587"/>
                <a:gd name="connsiteX5" fmla="*/ 1843087 w 1843087"/>
                <a:gd name="connsiteY5" fmla="*/ 0 h 509587"/>
                <a:gd name="connsiteX6" fmla="*/ 1843087 w 1843087"/>
                <a:gd name="connsiteY6" fmla="*/ 0 h 5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087" h="509587">
                  <a:moveTo>
                    <a:pt x="0" y="500062"/>
                  </a:moveTo>
                  <a:cubicBezTo>
                    <a:pt x="172640" y="504824"/>
                    <a:pt x="345281" y="509587"/>
                    <a:pt x="457200" y="500062"/>
                  </a:cubicBezTo>
                  <a:cubicBezTo>
                    <a:pt x="569119" y="490537"/>
                    <a:pt x="590550" y="483393"/>
                    <a:pt x="671512" y="442912"/>
                  </a:cubicBezTo>
                  <a:cubicBezTo>
                    <a:pt x="752474" y="402431"/>
                    <a:pt x="833438" y="321469"/>
                    <a:pt x="942975" y="257175"/>
                  </a:cubicBezTo>
                  <a:cubicBezTo>
                    <a:pt x="1052513" y="192881"/>
                    <a:pt x="1178718" y="100012"/>
                    <a:pt x="1328737" y="57150"/>
                  </a:cubicBezTo>
                  <a:cubicBezTo>
                    <a:pt x="1478756" y="14288"/>
                    <a:pt x="1843087" y="0"/>
                    <a:pt x="1843087" y="0"/>
                  </a:cubicBezTo>
                  <a:lnTo>
                    <a:pt x="1843087" y="0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 flipV="1">
              <a:off x="2754312" y="1570037"/>
              <a:ext cx="1843087" cy="609600"/>
            </a:xfrm>
            <a:custGeom>
              <a:avLst/>
              <a:gdLst>
                <a:gd name="connsiteX0" fmla="*/ 0 w 1843087"/>
                <a:gd name="connsiteY0" fmla="*/ 500062 h 509587"/>
                <a:gd name="connsiteX1" fmla="*/ 457200 w 1843087"/>
                <a:gd name="connsiteY1" fmla="*/ 500062 h 509587"/>
                <a:gd name="connsiteX2" fmla="*/ 671512 w 1843087"/>
                <a:gd name="connsiteY2" fmla="*/ 442912 h 509587"/>
                <a:gd name="connsiteX3" fmla="*/ 942975 w 1843087"/>
                <a:gd name="connsiteY3" fmla="*/ 257175 h 509587"/>
                <a:gd name="connsiteX4" fmla="*/ 1328737 w 1843087"/>
                <a:gd name="connsiteY4" fmla="*/ 57150 h 509587"/>
                <a:gd name="connsiteX5" fmla="*/ 1843087 w 1843087"/>
                <a:gd name="connsiteY5" fmla="*/ 0 h 509587"/>
                <a:gd name="connsiteX6" fmla="*/ 1843087 w 1843087"/>
                <a:gd name="connsiteY6" fmla="*/ 0 h 5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087" h="509587">
                  <a:moveTo>
                    <a:pt x="0" y="500062"/>
                  </a:moveTo>
                  <a:cubicBezTo>
                    <a:pt x="172640" y="504824"/>
                    <a:pt x="345281" y="509587"/>
                    <a:pt x="457200" y="500062"/>
                  </a:cubicBezTo>
                  <a:cubicBezTo>
                    <a:pt x="569119" y="490537"/>
                    <a:pt x="590550" y="483393"/>
                    <a:pt x="671512" y="442912"/>
                  </a:cubicBezTo>
                  <a:cubicBezTo>
                    <a:pt x="752474" y="402431"/>
                    <a:pt x="833438" y="321469"/>
                    <a:pt x="942975" y="257175"/>
                  </a:cubicBezTo>
                  <a:cubicBezTo>
                    <a:pt x="1052513" y="192881"/>
                    <a:pt x="1178718" y="100012"/>
                    <a:pt x="1328737" y="57150"/>
                  </a:cubicBezTo>
                  <a:cubicBezTo>
                    <a:pt x="1478756" y="14288"/>
                    <a:pt x="1843087" y="0"/>
                    <a:pt x="1843087" y="0"/>
                  </a:cubicBezTo>
                  <a:lnTo>
                    <a:pt x="1843087" y="0"/>
                  </a:ln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200">
                <a:latin typeface="Arial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10800000" flipV="1">
              <a:off x="3744912" y="1493837"/>
              <a:ext cx="457200" cy="304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3478212" y="1684337"/>
              <a:ext cx="914400" cy="533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1594216" y="310846"/>
              <a:ext cx="3846299" cy="729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Positron Merger/Splitter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07278" y="1951037"/>
              <a:ext cx="739168" cy="772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e</a:t>
              </a:r>
              <a:r>
                <a:rPr lang="en-US" sz="1200" baseline="30000" dirty="0" smtClean="0">
                  <a:solidFill>
                    <a:srgbClr val="0000FF"/>
                  </a:solidFill>
                </a:rPr>
                <a:t>-</a:t>
              </a:r>
              <a:endParaRPr lang="en-US" sz="12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28044" y="4359677"/>
            <a:ext cx="398342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e+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7072" y="843519"/>
            <a:ext cx="709969" cy="26842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e+</a:t>
            </a:r>
            <a:endParaRPr lang="en-US" sz="1200" baseline="30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567" y="1261720"/>
            <a:ext cx="269961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modification  in RTML during TDR R&amp;D:</a:t>
            </a:r>
          </a:p>
          <a:p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Central area configuration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DR injection/extraction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Bunch Compressor (incl. different options: single or 2-stage)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Extraction Tune-up damping lines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 smtClean="0"/>
              <a:t>Linac</a:t>
            </a:r>
            <a:r>
              <a:rPr lang="en-US" dirty="0" smtClean="0"/>
              <a:t> curvature</a:t>
            </a:r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Diagnostics/collimation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smtClean="0"/>
              <a:t>Dog-legs, diagnostics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185" y="2224332"/>
            <a:ext cx="3993380" cy="3302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7846" y="4181316"/>
            <a:ext cx="2269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curved PLTL beam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23" y="179931"/>
            <a:ext cx="11022025" cy="3095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 RTML: latest changes in 2-stage BC (6 to 0.3mm)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834115" y="5541619"/>
            <a:ext cx="352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MAD8 results for 2 stage BC optics: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788041" y="1074711"/>
            <a:ext cx="284737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/>
              <a:t>Parameters:</a:t>
            </a:r>
          </a:p>
          <a:p>
            <a:endParaRPr lang="en-US" sz="800" dirty="0"/>
          </a:p>
          <a:p>
            <a:r>
              <a:rPr lang="en-US" sz="1200" dirty="0"/>
              <a:t>Initial Energy: 5 </a:t>
            </a:r>
            <a:r>
              <a:rPr lang="en-US" sz="1200" dirty="0" err="1"/>
              <a:t>GeV</a:t>
            </a:r>
            <a:endParaRPr lang="en-US" sz="1200" dirty="0"/>
          </a:p>
          <a:p>
            <a:r>
              <a:rPr lang="en-US" sz="1200" dirty="0" err="1" smtClean="0"/>
              <a:t>Init</a:t>
            </a:r>
            <a:r>
              <a:rPr lang="en-US" sz="1200" dirty="0" smtClean="0"/>
              <a:t> </a:t>
            </a:r>
            <a:r>
              <a:rPr lang="en-US" sz="1200" dirty="0"/>
              <a:t>n</a:t>
            </a:r>
            <a:r>
              <a:rPr lang="en-US" sz="1200" dirty="0" smtClean="0"/>
              <a:t>orm</a:t>
            </a:r>
            <a:r>
              <a:rPr lang="en-US" sz="1200" dirty="0"/>
              <a:t>. </a:t>
            </a:r>
            <a:r>
              <a:rPr lang="en-US" sz="1200" dirty="0" smtClean="0"/>
              <a:t>Emit. </a:t>
            </a:r>
            <a:r>
              <a:rPr lang="en-US" sz="1200" dirty="0"/>
              <a:t>(H/V):  </a:t>
            </a:r>
            <a:r>
              <a:rPr lang="en-US" sz="1200" dirty="0" smtClean="0"/>
              <a:t> 8e-6/20e-9 </a:t>
            </a:r>
            <a:r>
              <a:rPr lang="en-US" sz="1200" dirty="0"/>
              <a:t>m rad</a:t>
            </a:r>
          </a:p>
          <a:p>
            <a:r>
              <a:rPr lang="en-US" sz="1200" dirty="0" smtClean="0"/>
              <a:t>Gradient  </a:t>
            </a:r>
            <a:r>
              <a:rPr lang="en-US" sz="1200" dirty="0"/>
              <a:t>(BC1/BC2):  18.7/27.1  MV/m</a:t>
            </a:r>
          </a:p>
          <a:p>
            <a:r>
              <a:rPr lang="en-US" sz="1200" dirty="0"/>
              <a:t>Total Voltage (BC1/BC2):  465/11700 </a:t>
            </a:r>
            <a:r>
              <a:rPr lang="en-US" sz="1200" dirty="0" smtClean="0"/>
              <a:t>MV</a:t>
            </a:r>
          </a:p>
          <a:p>
            <a:r>
              <a:rPr lang="en-US" sz="1200" dirty="0" smtClean="0"/>
              <a:t>RF phase (BC1/BC2): -115/-30 deg</a:t>
            </a:r>
          </a:p>
          <a:p>
            <a:r>
              <a:rPr lang="en-US" sz="1200" dirty="0" smtClean="0"/>
              <a:t>R</a:t>
            </a:r>
            <a:r>
              <a:rPr lang="en-US" sz="1200" baseline="-25000" dirty="0" smtClean="0"/>
              <a:t>56</a:t>
            </a:r>
            <a:r>
              <a:rPr lang="en-US" sz="1200" dirty="0" smtClean="0"/>
              <a:t> (BC1/BC2): -375.8/-55.2  mm</a:t>
            </a:r>
            <a:endParaRPr lang="en-US" sz="1200" dirty="0"/>
          </a:p>
          <a:p>
            <a:r>
              <a:rPr lang="en-US" sz="1200" dirty="0"/>
              <a:t>Norm. </a:t>
            </a:r>
            <a:r>
              <a:rPr lang="en-US" sz="1200" dirty="0" smtClean="0"/>
              <a:t>Emit. growth </a:t>
            </a:r>
            <a:r>
              <a:rPr lang="en-US" sz="1200" dirty="0"/>
              <a:t>(H/V):  &lt;0.75/&lt;2.0 %</a:t>
            </a:r>
          </a:p>
          <a:p>
            <a:r>
              <a:rPr lang="en-US" sz="1200" dirty="0"/>
              <a:t>Final Energy:    14.91 </a:t>
            </a:r>
            <a:r>
              <a:rPr lang="en-US" sz="1200" dirty="0" smtClean="0"/>
              <a:t>GeV</a:t>
            </a:r>
            <a:endParaRPr lang="en-US" sz="1200" dirty="0"/>
          </a:p>
        </p:txBody>
      </p:sp>
      <p:pic>
        <p:nvPicPr>
          <p:cNvPr id="7" name="Picture 6" descr="X_pl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9679" y="3093693"/>
            <a:ext cx="2460111" cy="1978539"/>
          </a:xfrm>
          <a:prstGeom prst="rect">
            <a:avLst/>
          </a:prstGeom>
        </p:spPr>
      </p:pic>
      <p:pic>
        <p:nvPicPr>
          <p:cNvPr id="8" name="Picture 7" descr="Y_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7922" y="3039729"/>
            <a:ext cx="2632100" cy="2065726"/>
          </a:xfrm>
          <a:prstGeom prst="rect">
            <a:avLst/>
          </a:prstGeom>
        </p:spPr>
      </p:pic>
      <p:pic>
        <p:nvPicPr>
          <p:cNvPr id="9" name="Picture 8" descr="Z_pl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7922" y="1138318"/>
            <a:ext cx="2550392" cy="1912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84372" y="5129035"/>
            <a:ext cx="368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Lucretia Simulations of ILC 2-stage BC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5" y="1002226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5" y="4425722"/>
            <a:ext cx="4191000" cy="10726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26035" y="515031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8000"/>
                </a:solidFill>
              </a:rPr>
              <a:t>One wiggler cell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6035" y="1492716"/>
            <a:ext cx="381000" cy="231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RF1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950035" y="1492716"/>
            <a:ext cx="457200" cy="231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RF2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54635" y="1721316"/>
            <a:ext cx="685800" cy="2016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/>
          <a:p>
            <a:r>
              <a:rPr lang="en-US" altLang="en-US" sz="1200"/>
              <a:t>Wiggler 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45435" y="2205504"/>
            <a:ext cx="633058" cy="20313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27432" bIns="9144">
            <a:spAutoFit/>
          </a:bodyPr>
          <a:lstStyle/>
          <a:p>
            <a:r>
              <a:rPr lang="en-US" altLang="en-US" sz="1200"/>
              <a:t>Wiggler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13626" y="5370504"/>
            <a:ext cx="175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S.Seletskiy</a:t>
            </a:r>
            <a:r>
              <a:rPr lang="en-US" i="1" dirty="0" smtClean="0"/>
              <a:t>/BNL)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59146" y="5981305"/>
            <a:ext cx="499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New:  alternative design of a single-stage BC (BC1S)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159" y="777304"/>
            <a:ext cx="7256841" cy="5006368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31520" y="6443472"/>
            <a:ext cx="3251200" cy="304800"/>
          </a:xfrm>
        </p:spPr>
        <p:txBody>
          <a:bodyPr/>
          <a:lstStyle/>
          <a:p>
            <a:r>
              <a:rPr lang="en-US" altLang="en-US" dirty="0" smtClean="0"/>
              <a:t>Collaboration SLAC/</a:t>
            </a:r>
            <a:r>
              <a:rPr lang="en-US" altLang="en-US" dirty="0" err="1" smtClean="0"/>
              <a:t>Fermilab</a:t>
            </a:r>
            <a:r>
              <a:rPr lang="en-US" altLang="en-US" dirty="0" smtClean="0"/>
              <a:t>/BNL</a:t>
            </a:r>
            <a:endParaRPr lang="en-US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5409184" y="6477000"/>
            <a:ext cx="5384800" cy="304800"/>
          </a:xfrm>
        </p:spPr>
        <p:txBody>
          <a:bodyPr/>
          <a:lstStyle/>
          <a:p>
            <a:r>
              <a:rPr lang="en-US" altLang="en-US"/>
              <a:t>ILC GDE meeting, Dubna, June 4-6, 2008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00384" y="6477000"/>
            <a:ext cx="1930400" cy="304800"/>
          </a:xfrm>
        </p:spPr>
        <p:txBody>
          <a:bodyPr/>
          <a:lstStyle/>
          <a:p>
            <a:fld id="{E087ABC1-03A2-4E98-8F56-C7E209048A7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" name="Title 1"/>
          <p:cNvSpPr>
            <a:spLocks noGrp="1"/>
          </p:cNvSpPr>
          <p:nvPr/>
        </p:nvSpPr>
        <p:spPr bwMode="auto">
          <a:xfrm>
            <a:off x="1021080" y="167704"/>
            <a:ext cx="401726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3333CC"/>
                </a:solidFill>
                <a:latin typeface="Rockwell" panose="02060603020205020403" pitchFamily="18" charset="0"/>
              </a:rPr>
              <a:t>Extraction Line after BC1S</a:t>
            </a:r>
            <a:r>
              <a:rPr lang="en-US" altLang="en-US" sz="2400" dirty="0" smtClean="0">
                <a:solidFill>
                  <a:srgbClr val="3333CC"/>
                </a:solidFill>
                <a:latin typeface="Rockwell" panose="02060603020205020403" pitchFamily="18" charset="0"/>
              </a:rPr>
              <a:t>:</a:t>
            </a:r>
            <a:endParaRPr lang="en-US" altLang="en-US" sz="2400" dirty="0">
              <a:solidFill>
                <a:srgbClr val="3333CC"/>
              </a:solidFill>
              <a:latin typeface="Rockwell" panose="02060603020205020403" pitchFamily="18" charset="0"/>
            </a:endParaRP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" y="939007"/>
            <a:ext cx="44109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44" y="1642987"/>
            <a:ext cx="3810000" cy="2941638"/>
          </a:xfrm>
          <a:prstGeom prst="rect">
            <a:avLst/>
          </a:prstGeom>
          <a:solidFill>
            <a:srgbClr val="99CCFF">
              <a:alpha val="53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124713" y="4594725"/>
            <a:ext cx="47491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ctr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ctr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ctr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ctr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ctr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fontAlgn="ctr">
              <a:buFontTx/>
              <a:buChar char="•"/>
            </a:pPr>
            <a:r>
              <a:rPr lang="en-US" altLang="en-US" sz="1800" dirty="0">
                <a:solidFill>
                  <a:srgbClr val="008000"/>
                </a:solidFill>
                <a:latin typeface="Rockwell" panose="02060603020205020403" pitchFamily="18" charset="0"/>
              </a:rPr>
              <a:t>Designs for 3 Extraction Lines done.</a:t>
            </a:r>
          </a:p>
          <a:p>
            <a:pPr fontAlgn="ctr">
              <a:buFontTx/>
              <a:buChar char="•"/>
            </a:pPr>
            <a:r>
              <a:rPr lang="en-US" altLang="en-US" sz="1800" dirty="0">
                <a:solidFill>
                  <a:srgbClr val="008000"/>
                </a:solidFill>
                <a:latin typeface="Rockwell" panose="02060603020205020403" pitchFamily="18" charset="0"/>
              </a:rPr>
              <a:t>Re-design EL after BC1S </a:t>
            </a:r>
            <a:r>
              <a:rPr lang="en-US" altLang="en-US" sz="1800" dirty="0">
                <a:solidFill>
                  <a:srgbClr val="008000"/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rgbClr val="008000"/>
                </a:solidFill>
                <a:latin typeface="Rockwell" panose="02060603020205020403" pitchFamily="18" charset="0"/>
              </a:rPr>
              <a:t> first look</a:t>
            </a:r>
          </a:p>
          <a:p>
            <a:pPr fontAlgn="ctr">
              <a:buFontTx/>
              <a:buChar char="•"/>
            </a:pPr>
            <a:r>
              <a:rPr lang="en-US" altLang="en-US" sz="1800" u="sng" dirty="0">
                <a:solidFill>
                  <a:srgbClr val="008000"/>
                </a:solidFill>
                <a:latin typeface="Rockwell" panose="02060603020205020403" pitchFamily="18" charset="0"/>
              </a:rPr>
              <a:t>Example: </a:t>
            </a:r>
            <a:r>
              <a:rPr lang="en-US" altLang="en-US" sz="1600" u="sng" dirty="0">
                <a:solidFill>
                  <a:srgbClr val="008000"/>
                </a:solidFill>
                <a:latin typeface="Rockwell" panose="02060603020205020403" pitchFamily="18" charset="0"/>
              </a:rPr>
              <a:t>Option with Strong collimation</a:t>
            </a:r>
          </a:p>
          <a:p>
            <a:pPr marL="231775" lvl="1" indent="-61913" fontAlgn="ctr">
              <a:buFontTx/>
              <a:buChar char="•"/>
            </a:pPr>
            <a:r>
              <a:rPr lang="en-US" altLang="en-US" sz="1600" dirty="0">
                <a:latin typeface="Rockwell" panose="02060603020205020403" pitchFamily="18" charset="0"/>
              </a:rPr>
              <a:t> Two collimators to protect the doublet and use dump with small </a:t>
            </a:r>
            <a:r>
              <a:rPr lang="en-US" altLang="en-US" sz="1600" dirty="0" smtClean="0">
                <a:latin typeface="Rockwell" panose="02060603020205020403" pitchFamily="18" charset="0"/>
              </a:rPr>
              <a:t>window</a:t>
            </a:r>
            <a:endParaRPr lang="en-US" altLang="en-US" sz="1600" i="1" dirty="0">
              <a:solidFill>
                <a:srgbClr val="3333CC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776" y="1795071"/>
            <a:ext cx="374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 + ML lattice design for curved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30575" y="5460922"/>
            <a:ext cx="500470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Sections are well-matched.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residual dispersion in main </a:t>
            </a:r>
            <a:r>
              <a:rPr lang="en-US" sz="18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section. 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67303" y="225800"/>
            <a:ext cx="5770239" cy="649357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Twiss Parameters in BC and ML (TDR 2016 lattice file)</a:t>
            </a:r>
          </a:p>
        </p:txBody>
      </p:sp>
    </p:spTree>
    <p:extLst>
      <p:ext uri="{BB962C8B-B14F-4D97-AF65-F5344CB8AC3E}">
        <p14:creationId xmlns:p14="http://schemas.microsoft.com/office/powerpoint/2010/main" val="20118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555"/>
            <a:ext cx="8098871" cy="6037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871" y="1451728"/>
            <a:ext cx="3895027" cy="3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3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9" y="0"/>
            <a:ext cx="8878777" cy="67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0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13037</TotalTime>
  <Words>1408</Words>
  <Application>Microsoft Office PowerPoint</Application>
  <PresentationFormat>Widescreen</PresentationFormat>
  <Paragraphs>182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Helvetica</vt:lpstr>
      <vt:lpstr>Lucida Calligraphy</vt:lpstr>
      <vt:lpstr>Rockwell</vt:lpstr>
      <vt:lpstr>Times New Roman</vt:lpstr>
      <vt:lpstr>Wingdings</vt:lpstr>
      <vt:lpstr>Office Theme</vt:lpstr>
      <vt:lpstr>PowerPoint Presentation</vt:lpstr>
      <vt:lpstr>Topics for discussion</vt:lpstr>
      <vt:lpstr>Fermilab experience in collider-related accelerator physics and technology: </vt:lpstr>
      <vt:lpstr>Lattice design and Beam dynamics studies for ILC</vt:lpstr>
      <vt:lpstr>ILC RTML: Latest changes in central region (ERTL/PRTL)</vt:lpstr>
      <vt:lpstr>ILC RTML: latest changes in 2-stage BC (6 to 0.3mm)</vt:lpstr>
      <vt:lpstr>Twiss Parameters in BC and ML (TDR 2016 lattice file)</vt:lpstr>
      <vt:lpstr>PowerPoint Presentation</vt:lpstr>
      <vt:lpstr>PowerPoint Presentation</vt:lpstr>
      <vt:lpstr>Simulations of Coupler Kick and Wakes for ILC</vt:lpstr>
      <vt:lpstr>Emittance preservation studies</vt:lpstr>
      <vt:lpstr>Field emission, Dark current and radiation in ILC tunnel</vt:lpstr>
      <vt:lpstr>Fermilab contribution to NLC structure (design, fabrication, assembly, tuning)</vt:lpstr>
      <vt:lpstr>Contribution to NLC/JLC  RF distribution/compressing system</vt:lpstr>
      <vt:lpstr>PowerPoint Presentation</vt:lpstr>
      <vt:lpstr>BPM R&amp;D collaboration with CERN</vt:lpstr>
      <vt:lpstr>PowerPoint Presentation</vt:lpstr>
      <vt:lpstr>Permanent magnets Work at Fermilab (JamesT.Volk)</vt:lpstr>
      <vt:lpstr>Stray field Integrated spectrum at A0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Solyak</dc:creator>
  <cp:lastModifiedBy>Nikolay Solyak</cp:lastModifiedBy>
  <cp:revision>81</cp:revision>
  <dcterms:created xsi:type="dcterms:W3CDTF">2022-01-11T02:00:12Z</dcterms:created>
  <dcterms:modified xsi:type="dcterms:W3CDTF">2022-01-20T03:17:17Z</dcterms:modified>
</cp:coreProperties>
</file>