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702" r:id="rId1"/>
    <p:sldMasterId id="2147483738" r:id="rId2"/>
    <p:sldMasterId id="2147483823" r:id="rId3"/>
  </p:sldMasterIdLst>
  <p:notesMasterIdLst>
    <p:notesMasterId r:id="rId6"/>
  </p:notesMasterIdLst>
  <p:handoutMasterIdLst>
    <p:handoutMasterId r:id="rId7"/>
  </p:handoutMasterIdLst>
  <p:sldIdLst>
    <p:sldId id="1222" r:id="rId4"/>
    <p:sldId id="1223" r:id="rId5"/>
  </p:sldIdLst>
  <p:sldSz cx="9144000" cy="6858000" type="screen4x3"/>
  <p:notesSz cx="7026275" cy="9312275"/>
  <p:custDataLst>
    <p:tags r:id="rId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76ABFED-94D7-4966-820B-C95617D5511A}">
          <p14:sldIdLst>
            <p14:sldId id="1222"/>
            <p14:sldId id="1223"/>
          </p14:sldIdLst>
        </p14:section>
        <p14:section name="Extra" id="{7195E984-0AA6-40E9-A1B7-5D0817138A4C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26">
          <p15:clr>
            <a:srgbClr val="A4A3A4"/>
          </p15:clr>
        </p15:guide>
        <p15:guide id="2" orient="horz" pos="1294">
          <p15:clr>
            <a:srgbClr val="A4A3A4"/>
          </p15:clr>
        </p15:guide>
        <p15:guide id="3" orient="horz" pos="3745">
          <p15:clr>
            <a:srgbClr val="A4A3A4"/>
          </p15:clr>
        </p15:guide>
        <p15:guide id="4" orient="horz" pos="3980">
          <p15:clr>
            <a:srgbClr val="A4A3A4"/>
          </p15:clr>
        </p15:guide>
        <p15:guide id="5" orient="horz" pos="1052">
          <p15:clr>
            <a:srgbClr val="A4A3A4"/>
          </p15:clr>
        </p15:guide>
        <p15:guide id="6" orient="horz" pos="1741">
          <p15:clr>
            <a:srgbClr val="A4A3A4"/>
          </p15:clr>
        </p15:guide>
        <p15:guide id="7" orient="horz" pos="4183">
          <p15:clr>
            <a:srgbClr val="A4A3A4"/>
          </p15:clr>
        </p15:guide>
        <p15:guide id="8" orient="horz" pos="566">
          <p15:clr>
            <a:srgbClr val="A4A3A4"/>
          </p15:clr>
        </p15:guide>
        <p15:guide id="9" orient="horz" pos="2808">
          <p15:clr>
            <a:srgbClr val="A4A3A4"/>
          </p15:clr>
        </p15:guide>
        <p15:guide id="10" pos="2880">
          <p15:clr>
            <a:srgbClr val="A4A3A4"/>
          </p15:clr>
        </p15:guide>
        <p15:guide id="11" pos="363">
          <p15:clr>
            <a:srgbClr val="A4A3A4"/>
          </p15:clr>
        </p15:guide>
        <p15:guide id="12" pos="5396">
          <p15:clr>
            <a:srgbClr val="A4A3A4"/>
          </p15:clr>
        </p15:guide>
        <p15:guide id="13" pos="282">
          <p15:clr>
            <a:srgbClr val="A4A3A4"/>
          </p15:clr>
        </p15:guide>
        <p15:guide id="14" pos="3784">
          <p15:clr>
            <a:srgbClr val="A4A3A4"/>
          </p15:clr>
        </p15:guide>
        <p15:guide id="15" pos="3736">
          <p15:clr>
            <a:srgbClr val="A4A3A4"/>
          </p15:clr>
        </p15:guide>
        <p15:guide id="16" pos="2179">
          <p15:clr>
            <a:srgbClr val="A4A3A4"/>
          </p15:clr>
        </p15:guide>
        <p15:guide id="17" pos="5464">
          <p15:clr>
            <a:srgbClr val="A4A3A4"/>
          </p15:clr>
        </p15:guide>
        <p15:guide id="18" pos="38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3">
          <p15:clr>
            <a:srgbClr val="A4A3A4"/>
          </p15:clr>
        </p15:guide>
        <p15:guide id="2" pos="221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1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1E32"/>
    <a:srgbClr val="0099CC"/>
    <a:srgbClr val="007DA7"/>
    <a:srgbClr val="FFFFFF"/>
    <a:srgbClr val="C75B12"/>
    <a:srgbClr val="E17000"/>
    <a:srgbClr val="5B8F22"/>
    <a:srgbClr val="D2C295"/>
    <a:srgbClr val="A79E70"/>
    <a:srgbClr val="4D4F5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1734" autoAdjust="0"/>
  </p:normalViewPr>
  <p:slideViewPr>
    <p:cSldViewPr snapToObjects="1" showGuides="1">
      <p:cViewPr varScale="1">
        <p:scale>
          <a:sx n="98" d="100"/>
          <a:sy n="98" d="100"/>
        </p:scale>
        <p:origin x="96" y="366"/>
      </p:cViewPr>
      <p:guideLst>
        <p:guide orient="horz" pos="326"/>
        <p:guide orient="horz" pos="1294"/>
        <p:guide orient="horz" pos="3745"/>
        <p:guide orient="horz" pos="3980"/>
        <p:guide orient="horz" pos="1052"/>
        <p:guide orient="horz" pos="1741"/>
        <p:guide orient="horz" pos="4183"/>
        <p:guide orient="horz" pos="566"/>
        <p:guide orient="horz" pos="2808"/>
        <p:guide pos="2880"/>
        <p:guide pos="363"/>
        <p:guide pos="5396"/>
        <p:guide pos="282"/>
        <p:guide pos="3784"/>
        <p:guide pos="3736"/>
        <p:guide pos="2179"/>
        <p:guide pos="5464"/>
        <p:guide pos="386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 showGuides="1">
      <p:cViewPr varScale="1">
        <p:scale>
          <a:sx n="85" d="100"/>
          <a:sy n="85" d="100"/>
        </p:scale>
        <p:origin x="-3138" y="-90"/>
      </p:cViewPr>
      <p:guideLst>
        <p:guide orient="horz" pos="2933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4FEBF33E-D9A7-42CC-B598-9AD8356CBB5A}" type="datetimeFigureOut">
              <a:rPr lang="en-US" smtClean="0"/>
              <a:pPr/>
              <a:t>1/20/2022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4CEAAB5D-0CC4-45A8-B4B6-0B8B738A4E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58001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9930" y="0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/>
          <a:lstStyle>
            <a:lvl1pPr algn="r">
              <a:defRPr sz="1300"/>
            </a:lvl1pPr>
          </a:lstStyle>
          <a:p>
            <a:fld id="{C3B58700-9FA2-48CE-AC88-D71D45EB490A}" type="datetimeFigureOut">
              <a:rPr lang="en-US" smtClean="0"/>
              <a:pPr/>
              <a:t>1/20/2022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5863" y="698500"/>
            <a:ext cx="4654550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55" tIns="46678" rIns="93355" bIns="4667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628" y="4423331"/>
            <a:ext cx="5621020" cy="4190524"/>
          </a:xfrm>
          <a:prstGeom prst="rect">
            <a:avLst/>
          </a:prstGeom>
        </p:spPr>
        <p:txBody>
          <a:bodyPr vert="horz" lIns="93355" tIns="46678" rIns="93355" bIns="4667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9930" y="8845045"/>
            <a:ext cx="3044719" cy="465614"/>
          </a:xfrm>
          <a:prstGeom prst="rect">
            <a:avLst/>
          </a:prstGeom>
        </p:spPr>
        <p:txBody>
          <a:bodyPr vert="horz" lIns="93355" tIns="46678" rIns="93355" bIns="46678" rtlCol="0" anchor="b"/>
          <a:lstStyle>
            <a:lvl1pPr algn="r">
              <a:defRPr sz="1300"/>
            </a:lvl1pPr>
          </a:lstStyle>
          <a:p>
            <a:fld id="{FE9BC4E5-2BC1-4F43-85DD-A1B8F74CB7E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90042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Conclusion of the HG collaboration and the future: Advanced Ultra-High Frequency Acceleration </a:t>
            </a:r>
          </a:p>
        </p:txBody>
      </p:sp>
    </p:spTree>
    <p:extLst>
      <p:ext uri="{BB962C8B-B14F-4D97-AF65-F5344CB8AC3E}">
        <p14:creationId xmlns:p14="http://schemas.microsoft.com/office/powerpoint/2010/main" val="522635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Conclusion of the HG collaboration and the future: Advanced Ultra-High Frequency Acceleration </a:t>
            </a:r>
          </a:p>
        </p:txBody>
      </p:sp>
    </p:spTree>
    <p:extLst>
      <p:ext uri="{BB962C8B-B14F-4D97-AF65-F5344CB8AC3E}">
        <p14:creationId xmlns:p14="http://schemas.microsoft.com/office/powerpoint/2010/main" val="424045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3700" y="6370674"/>
            <a:ext cx="6793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36535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878538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45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</a:p>
        </p:txBody>
      </p:sp>
    </p:spTree>
    <p:extLst>
      <p:ext uri="{BB962C8B-B14F-4D97-AF65-F5344CB8AC3E}">
        <p14:creationId xmlns:p14="http://schemas.microsoft.com/office/powerpoint/2010/main" val="2505043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8060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:\Users\bronwynb\Desktop\Branding\divider_template_backg#5330.jpg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434" y="6196867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140195"/>
            <a:ext cx="1973584" cy="717805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" y="3646170"/>
            <a:ext cx="7989887" cy="2187702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3" y="2755011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/>
              <a:t>The Conclusion of the HG collaboration and the future: Advanced Ultra-High Frequency Acceleration </a:t>
            </a:r>
          </a:p>
        </p:txBody>
      </p:sp>
    </p:spTree>
    <p:extLst>
      <p:ext uri="{BB962C8B-B14F-4D97-AF65-F5344CB8AC3E}">
        <p14:creationId xmlns:p14="http://schemas.microsoft.com/office/powerpoint/2010/main" val="10987518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032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69646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 b="0"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481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95472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276916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959F48-7B6F-4AB6-A9A1-56039CCAB9CC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322115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B5389A-1711-45FC-BAEC-D67A6DEAC3B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29877625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6119E9-DE57-472D-B244-C6ACA319EB2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38968952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7E3EE2-2D1E-4BC5-AE00-ED1B64EBE5B3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1818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3C0D98-51A2-4B21-9988-4856B445ECC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539944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53F2CD-EDD5-40F2-9F9E-AF7E8F69678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6805043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3A64FC-EFA9-4F80-A923-BAF87AAC86B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4855983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FC0AA3-362C-4E7B-8CB2-DF8E91C2E396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07987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29"/>
            <a:ext cx="3886200" cy="5065522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defRPr/>
            </a:lvl2pPr>
            <a:lvl3pPr>
              <a:buClr>
                <a:srgbClr val="981E32"/>
              </a:buClr>
              <a:defRPr/>
            </a:lvl3pPr>
            <a:lvl4pPr>
              <a:buClr>
                <a:srgbClr val="981E32"/>
              </a:buClr>
              <a:defRPr/>
            </a:lvl4pPr>
            <a:lvl5pPr>
              <a:buClr>
                <a:srgbClr val="981E32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387925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A6A5D-A7D5-422A-8C66-A252EEF9C84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126637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D4E80E-F771-48B5-B625-E726DFE0090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4056671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A4C92-3C18-4BF1-8835-44803F49844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888997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663" y="493713"/>
            <a:ext cx="7793037" cy="5413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066800" y="1524000"/>
            <a:ext cx="7772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14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BFACA28-F829-44D8-A476-FB66202EFC7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6075141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1194329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3733800"/>
            <a:ext cx="7924800" cy="1219200"/>
          </a:xfrm>
        </p:spPr>
        <p:txBody>
          <a:bodyPr anchor="b"/>
          <a:lstStyle>
            <a:lvl1pPr algn="ctr">
              <a:defRPr sz="3600">
                <a:solidFill>
                  <a:srgbClr val="AF0000"/>
                </a:solidFill>
              </a:defRPr>
            </a:lvl1pPr>
          </a:lstStyle>
          <a:p>
            <a:r>
              <a:rPr lang="en-US" dirty="0"/>
              <a:t>Click here to edit Master 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0400" y="323007"/>
            <a:ext cx="2615812" cy="2105124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5134240"/>
            <a:ext cx="6553200" cy="804862"/>
          </a:xfrm>
        </p:spPr>
        <p:txBody>
          <a:bodyPr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589279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077200" cy="43354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23900" y="380999"/>
            <a:ext cx="7543800" cy="533401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3555778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head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7603597" cy="4114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95400"/>
            <a:ext cx="7620000" cy="533400"/>
          </a:xfrm>
        </p:spPr>
        <p:txBody>
          <a:bodyPr/>
          <a:lstStyle>
            <a:lvl1pPr marL="0" indent="0">
              <a:buNone/>
              <a:defRPr b="1" baseline="0">
                <a:solidFill>
                  <a:srgbClr val="AF0000"/>
                </a:solidFill>
              </a:defRPr>
            </a:lvl1pPr>
          </a:lstStyle>
          <a:p>
            <a:pPr lvl="0"/>
            <a:r>
              <a:rPr lang="en-US" dirty="0"/>
              <a:t>Sub-Header Text goes here</a:t>
            </a:r>
          </a:p>
        </p:txBody>
      </p:sp>
    </p:spTree>
    <p:extLst>
      <p:ext uri="{BB962C8B-B14F-4D97-AF65-F5344CB8AC3E}">
        <p14:creationId xmlns:p14="http://schemas.microsoft.com/office/powerpoint/2010/main" val="3041007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082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1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57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half" idx="14"/>
          </p:nvPr>
        </p:nvSpPr>
        <p:spPr>
          <a:xfrm>
            <a:off x="4648200" y="3581400"/>
            <a:ext cx="4038600" cy="213359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038418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384548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58962"/>
            <a:ext cx="384548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6425" y="1219200"/>
            <a:ext cx="3813175" cy="639762"/>
          </a:xfrm>
        </p:spPr>
        <p:txBody>
          <a:bodyPr anchor="b"/>
          <a:lstStyle>
            <a:lvl1pPr marL="0" indent="0" algn="ctr">
              <a:buNone/>
              <a:defRPr sz="2400" b="1">
                <a:solidFill>
                  <a:srgbClr val="A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6425" y="1858962"/>
            <a:ext cx="38131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702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0"/>
            <a:ext cx="2442340" cy="2432050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2"/>
          </a:xfrm>
        </p:spPr>
        <p:txBody>
          <a:bodyPr/>
          <a:lstStyle/>
          <a:p>
            <a:r>
              <a:rPr lang="en-US" dirty="0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0" y="1243584"/>
            <a:ext cx="3013075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397930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7028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4480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3_lab of fu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667" t="8601" r="7967" b="18398"/>
          <a:stretch>
            <a:fillRect/>
          </a:stretch>
        </p:blipFill>
        <p:spPr bwMode="auto">
          <a:xfrm>
            <a:off x="69850" y="6430963"/>
            <a:ext cx="534988" cy="38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pic>
        <p:nvPicPr>
          <p:cNvPr id="4" name="image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338" y="6426200"/>
            <a:ext cx="1600200" cy="42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5" name="Shape 120"/>
          <p:cNvSpPr>
            <a:spLocks noChangeShapeType="1"/>
          </p:cNvSpPr>
          <p:nvPr/>
        </p:nvSpPr>
        <p:spPr bwMode="auto">
          <a:xfrm>
            <a:off x="2571750" y="6448425"/>
            <a:ext cx="0" cy="366713"/>
          </a:xfrm>
          <a:prstGeom prst="line">
            <a:avLst/>
          </a:prstGeom>
          <a:noFill/>
          <a:ln w="127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lIns="0" tIns="0" rIns="0" bIns="0"/>
          <a:lstStyle/>
          <a:p>
            <a:pPr defTabSz="457200"/>
            <a:endParaRPr lang="en-US">
              <a:solidFill>
                <a:prstClr val="black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" name="Shape 121"/>
          <p:cNvSpPr>
            <a:spLocks noChangeArrowheads="1"/>
          </p:cNvSpPr>
          <p:nvPr/>
        </p:nvSpPr>
        <p:spPr bwMode="auto">
          <a:xfrm>
            <a:off x="2595563" y="6389688"/>
            <a:ext cx="7810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/>
          <a:p>
            <a:pPr defTabSz="455613"/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Office of</a:t>
            </a:r>
            <a:b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</a:br>
            <a:r>
              <a:rPr lang="en-US" sz="1200">
                <a:solidFill>
                  <a:srgbClr val="FFFFFF"/>
                </a:solidFill>
                <a:latin typeface="Arial" charset="0"/>
                <a:ea typeface="ＭＳ Ｐゴシック" charset="0"/>
                <a:cs typeface="Arial" charset="0"/>
                <a:sym typeface="Arial" charset="0"/>
              </a:rPr>
              <a:t>Science</a:t>
            </a:r>
          </a:p>
        </p:txBody>
      </p:sp>
      <p:sp>
        <p:nvSpPr>
          <p:cNvPr id="7" name="Shape 122"/>
          <p:cNvSpPr>
            <a:spLocks noChangeArrowheads="1"/>
          </p:cNvSpPr>
          <p:nvPr/>
        </p:nvSpPr>
        <p:spPr bwMode="auto">
          <a:xfrm>
            <a:off x="8724900" y="6446838"/>
            <a:ext cx="368300" cy="355600"/>
          </a:xfrm>
          <a:prstGeom prst="roundRect">
            <a:avLst>
              <a:gd name="adj" fmla="val 16667"/>
            </a:avLst>
          </a:prstGeom>
          <a:noFill/>
          <a:ln w="285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defTabSz="912813"/>
            <a:endParaRPr lang="en-US" sz="2400">
              <a:solidFill>
                <a:srgbClr val="000000"/>
              </a:solidFill>
              <a:latin typeface="Arial" charset="0"/>
              <a:ea typeface="ＭＳ Ｐゴシック" charset="0"/>
              <a:cs typeface="Arial" charset="0"/>
              <a:sym typeface="Arial" charset="0"/>
            </a:endParaRPr>
          </a:p>
        </p:txBody>
      </p:sp>
      <p:sp>
        <p:nvSpPr>
          <p:cNvPr id="8" name="Shape 123"/>
          <p:cNvSpPr/>
          <p:nvPr/>
        </p:nvSpPr>
        <p:spPr>
          <a:xfrm>
            <a:off x="0" y="-12700"/>
            <a:ext cx="9144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defTabSz="914165">
              <a:defRPr sz="2400"/>
            </a:pPr>
            <a:endParaRPr sz="2400" ker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Shape 124"/>
          <p:cNvSpPr/>
          <p:nvPr/>
        </p:nvSpPr>
        <p:spPr>
          <a:xfrm>
            <a:off x="0" y="0"/>
            <a:ext cx="9144000" cy="855663"/>
          </a:xfrm>
          <a:prstGeom prst="rect">
            <a:avLst/>
          </a:prstGeom>
          <a:solidFill>
            <a:srgbClr val="1F497D"/>
          </a:solidFill>
          <a:ln w="12700">
            <a:miter lim="400000"/>
          </a:ln>
          <a:effectLst>
            <a:outerShdw blurRad="50800" dist="38100" dir="5400000" rotWithShape="0">
              <a:srgbClr val="000000">
                <a:alpha val="40000"/>
              </a:srgbClr>
            </a:outerShdw>
          </a:effectLst>
        </p:spPr>
        <p:txBody>
          <a:bodyPr lIns="0" tIns="0" rIns="0" bIns="0"/>
          <a:lstStyle/>
          <a:p>
            <a:pPr defTabSz="914165">
              <a:defRPr sz="2400"/>
            </a:pPr>
            <a:endParaRPr sz="2400" kern="0">
              <a:solidFill>
                <a:sysClr val="windowText" lastClr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855768"/>
          </a:xfrm>
          <a:prstGeom prst="rect">
            <a:avLst/>
          </a:prstGeom>
        </p:spPr>
        <p:txBody>
          <a:bodyPr lIns="45719" tIns="45719" rIns="45719" bIns="45719" anchor="ctr"/>
          <a:lstStyle>
            <a:lvl1pPr algn="ctr">
              <a:lnSpc>
                <a:spcPct val="100000"/>
              </a:lnSpc>
              <a:defRPr sz="2800" b="0">
                <a:solidFill>
                  <a:srgbClr val="FFFFFF"/>
                </a:solidFill>
                <a:latin typeface="Franklin Gothic Medium"/>
                <a:ea typeface="Franklin Gothic Medium"/>
                <a:cs typeface="Franklin Gothic Medium"/>
                <a:sym typeface="Franklin Gothic Medium"/>
              </a:defRPr>
            </a:lvl1pPr>
          </a:lstStyle>
          <a:p>
            <a:pPr lvl="0"/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497856980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" y="934933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0" y="1243584"/>
            <a:ext cx="5484812" cy="506552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A" dirty="0"/>
          </a:p>
        </p:txBody>
      </p:sp>
      <p:sp>
        <p:nvSpPr>
          <p:cNvPr id="11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445472" y="6400800"/>
            <a:ext cx="4126528" cy="314326"/>
          </a:xfrm>
          <a:prstGeom prst="rect">
            <a:avLst/>
          </a:prstGeom>
        </p:spPr>
        <p:txBody>
          <a:bodyPr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r>
              <a:rPr lang="en-US" dirty="0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</a:p>
        </p:txBody>
      </p:sp>
    </p:spTree>
    <p:extLst>
      <p:ext uri="{BB962C8B-B14F-4D97-AF65-F5344CB8AC3E}">
        <p14:creationId xmlns:p14="http://schemas.microsoft.com/office/powerpoint/2010/main" val="1828012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/>
            </a: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89757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5472" y="6400800"/>
            <a:ext cx="6564928" cy="31432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3186E-374F-466F-A889-85BBC4E7E88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967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386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038600" cy="23764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748088"/>
            <a:ext cx="40386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748088"/>
            <a:ext cx="4038600" cy="23780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295400" y="6324600"/>
            <a:ext cx="13716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628900" y="6324600"/>
            <a:ext cx="3886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The Conclusion of the HG collaboration and the future: Advanced Ultra-High Frequency Acceleration </a:t>
            </a:r>
            <a:endParaRPr lang="en-US" sz="140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00800" y="6324600"/>
            <a:ext cx="914400" cy="304800"/>
          </a:xfrm>
        </p:spPr>
        <p:txBody>
          <a:bodyPr/>
          <a:lstStyle>
            <a:lvl1pPr>
              <a:defRPr/>
            </a:lvl1pPr>
          </a:lstStyle>
          <a:p>
            <a:r>
              <a:rPr lang="en-US">
                <a:solidFill>
                  <a:srgbClr val="000000"/>
                </a:solidFill>
              </a:rPr>
              <a:t>Page </a:t>
            </a:r>
            <a:fld id="{B816B304-6988-4123-B92D-B4D1C7B19F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235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omic Sans MS" pitchFamily="66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latin typeface="Comic Sans MS" pitchFamily="66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32916021"/>
      </p:ext>
    </p:extLst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image" Target="../media/image8.jpeg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image" Target="../media/image7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8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1822" y="129091"/>
            <a:ext cx="8103570" cy="75303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43584"/>
            <a:ext cx="8109919" cy="50292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66150" y="6318251"/>
            <a:ext cx="318932" cy="539750"/>
          </a:xfrm>
          <a:prstGeom prst="rect">
            <a:avLst/>
          </a:prstGeom>
        </p:spPr>
        <p:txBody>
          <a:bodyPr vert="horz" lIns="72000" tIns="57600" rIns="72000" bIns="45720" rtlCol="0" anchor="ctr"/>
          <a:lstStyle>
            <a:lvl1pPr algn="l">
              <a:defRPr sz="11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908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3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49" r:id="rId16"/>
    <p:sldLayoutId id="2147483670" r:id="rId17"/>
    <p:sldLayoutId id="2147483674" r:id="rId18"/>
    <p:sldLayoutId id="2147483671" r:id="rId19"/>
    <p:sldLayoutId id="2147483672" r:id="rId20"/>
    <p:sldLayoutId id="2147483673" r:id="rId2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bg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0"/>
        </a:spcBef>
        <a:spcAft>
          <a:spcPts val="300"/>
        </a:spcAft>
        <a:buClr>
          <a:schemeClr val="tx1"/>
        </a:buClr>
        <a:buFont typeface="Arial" pitchFamily="34" charset="0"/>
        <a:buNone/>
        <a:defRPr sz="2400" b="0" kern="1200" baseline="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7200" indent="-223838" algn="l" defTabSz="914400" rtl="0" eaLnBrk="1" latinLnBrk="0" hangingPunct="1">
        <a:lnSpc>
          <a:spcPct val="120000"/>
        </a:lnSpc>
        <a:spcBef>
          <a:spcPts val="0"/>
        </a:spcBef>
        <a:spcAft>
          <a:spcPts val="0"/>
        </a:spcAft>
        <a:buClr>
          <a:schemeClr val="bg2"/>
        </a:buClr>
        <a:buSzPct val="100000"/>
        <a:buFont typeface="Arial" pitchFamily="34" charset="0"/>
        <a:buChar char="•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905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914400" indent="-223838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147763" indent="-233363" algn="l" defTabSz="914400" rtl="0" eaLnBrk="1" latinLnBrk="0" hangingPunct="1">
        <a:lnSpc>
          <a:spcPct val="120000"/>
        </a:lnSpc>
        <a:spcBef>
          <a:spcPts val="0"/>
        </a:spcBef>
        <a:buClr>
          <a:schemeClr val="bg2"/>
        </a:buClr>
        <a:buSzPct val="100000"/>
        <a:buFont typeface="Arial" pitchFamily="34" charset="0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4" descr="slide header_green_378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4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691" name="Picture 6" descr="slide footer_green_378.jpg"/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0" y="6327775"/>
            <a:ext cx="9144000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1469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zh-CN">
              <a:solidFill>
                <a:srgbClr val="7F7F7F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8000" y="6492875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BFBFBF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D6ED0F0D-F1D0-4C75-B1CB-372402836BBB}" type="slidenum">
              <a:rPr lang="en-US" altLang="zh-CN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13608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5pPr>
      <a:lvl6pPr marL="4572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6pPr>
      <a:lvl7pPr marL="9144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7pPr>
      <a:lvl8pPr marL="13716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8pPr>
      <a:lvl9pPr marL="1828800" algn="l" defTabSz="457200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4B5C29"/>
          </a:solidFill>
          <a:latin typeface="Trebuchet MS" pitchFamily="34" charset="0"/>
          <a:ea typeface="ＭＳ Ｐゴシック" pitchFamily="34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•"/>
        <a:defRPr>
          <a:solidFill>
            <a:srgbClr val="7F7F7F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–"/>
        <a:defRPr sz="1600">
          <a:solidFill>
            <a:srgbClr val="7F7F7F"/>
          </a:solidFill>
          <a:latin typeface="+mn-lt"/>
          <a:ea typeface="+mn-e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•"/>
        <a:defRPr sz="1400">
          <a:solidFill>
            <a:srgbClr val="7F7F7F"/>
          </a:solidFill>
          <a:latin typeface="+mn-lt"/>
          <a:ea typeface="+mn-e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–"/>
        <a:defRPr sz="1400">
          <a:solidFill>
            <a:srgbClr val="7F7F7F"/>
          </a:solidFill>
          <a:latin typeface="+mn-lt"/>
          <a:ea typeface="+mn-e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»"/>
        <a:defRPr sz="1400">
          <a:solidFill>
            <a:srgbClr val="7F7F7F"/>
          </a:solidFill>
          <a:latin typeface="+mn-lt"/>
          <a:ea typeface="+mn-ea"/>
        </a:defRPr>
      </a:lvl5pPr>
      <a:lvl6pPr marL="25146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»"/>
        <a:defRPr sz="1400">
          <a:solidFill>
            <a:srgbClr val="7F7F7F"/>
          </a:solidFill>
          <a:latin typeface="+mn-lt"/>
          <a:ea typeface="+mn-ea"/>
        </a:defRPr>
      </a:lvl6pPr>
      <a:lvl7pPr marL="29718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»"/>
        <a:defRPr sz="1400">
          <a:solidFill>
            <a:srgbClr val="7F7F7F"/>
          </a:solidFill>
          <a:latin typeface="+mn-lt"/>
          <a:ea typeface="+mn-ea"/>
        </a:defRPr>
      </a:lvl7pPr>
      <a:lvl8pPr marL="3429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»"/>
        <a:defRPr sz="1400">
          <a:solidFill>
            <a:srgbClr val="7F7F7F"/>
          </a:solidFill>
          <a:latin typeface="+mn-lt"/>
          <a:ea typeface="+mn-ea"/>
        </a:defRPr>
      </a:lvl8pPr>
      <a:lvl9pPr marL="3886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4B5C29"/>
        </a:buClr>
        <a:buFont typeface="Arial" pitchFamily="34" charset="0"/>
        <a:buChar char="»"/>
        <a:defRPr sz="1400">
          <a:solidFill>
            <a:srgbClr val="7F7F7F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6400800"/>
            <a:ext cx="9144000" cy="4572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9144000" cy="1219200"/>
          </a:xfrm>
          <a:prstGeom prst="rect">
            <a:avLst/>
          </a:prstGeom>
          <a:solidFill>
            <a:srgbClr val="AF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990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82296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416675"/>
            <a:ext cx="914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A6A54-2A6B-4242-B691-C4DE4231F39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1/20/2022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0080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91400" y="6400800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ED1A7-FB98-43FD-AA3D-E7C3EC56B29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09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3600" b="1" kern="1200">
          <a:solidFill>
            <a:schemeClr val="bg1"/>
          </a:solidFill>
          <a:latin typeface="Roboto Slab" pitchFamily="2" charset="0"/>
          <a:ea typeface="Roboto Slab" pitchFamily="2" charset="0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Santa Lucia 8 km Tunnel – 16 m diameter boring machine – 3 </a:t>
            </a:r>
            <a:r>
              <a:rPr lang="en-US" sz="2000" dirty="0" err="1"/>
              <a:t>yrs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Pre-fab concrete lining and service tunnel during excavation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State-of-the-Art Tunnel Construction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80" y="4267200"/>
            <a:ext cx="5161551" cy="23209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92" y="4262233"/>
            <a:ext cx="2474700" cy="24273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770" y="2393403"/>
            <a:ext cx="2743200" cy="155498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8328"/>
          <a:stretch/>
        </p:blipFill>
        <p:spPr>
          <a:xfrm flipH="1">
            <a:off x="419490" y="2283131"/>
            <a:ext cx="3815960" cy="238906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90414" y="1981200"/>
            <a:ext cx="254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Boring Machine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87234" y="2051815"/>
            <a:ext cx="2544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Drop-In Service Tunnel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6419" y="2421146"/>
            <a:ext cx="1668916" cy="166891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23045" y="3931657"/>
            <a:ext cx="1561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Tunnel Lining</a:t>
            </a:r>
          </a:p>
        </p:txBody>
      </p:sp>
    </p:spTree>
    <p:extLst>
      <p:ext uri="{BB962C8B-B14F-4D97-AF65-F5344CB8AC3E}">
        <p14:creationId xmlns:p14="http://schemas.microsoft.com/office/powerpoint/2010/main" val="6484194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BD36294-2849-48A8-8531-5354CF3095D2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At 8 km surface site becomes a possibility – limited locations could implement an energy upgrade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Could have significant cost / construction timeline impact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Was explored in the context of ILC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Cut/Cover Construction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9" y="3208513"/>
            <a:ext cx="4053966" cy="243142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E0A5CCA-41FC-634D-BE44-AB9B38E35891}"/>
              </a:ext>
            </a:extLst>
          </p:cNvPr>
          <p:cNvSpPr/>
          <p:nvPr/>
        </p:nvSpPr>
        <p:spPr>
          <a:xfrm>
            <a:off x="4313082" y="591388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https://</a:t>
            </a:r>
            <a:r>
              <a:rPr lang="en-US" dirty="0" err="1"/>
              <a:t>agenda.linearcollider.org</a:t>
            </a:r>
            <a:r>
              <a:rPr lang="en-US" dirty="0"/>
              <a:t>/event/5468/contributions/24008/attachments/19666/31204/LCWS-asner-v2.pdf</a:t>
            </a:r>
          </a:p>
        </p:txBody>
      </p:sp>
      <p:pic>
        <p:nvPicPr>
          <p:cNvPr id="8" name="Picture 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3D62A032-D461-BC4B-979C-CE323F917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0738" y="3040981"/>
            <a:ext cx="3856062" cy="287290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BD2762-D8C5-C04D-914C-45A897AFCA7E}"/>
              </a:ext>
            </a:extLst>
          </p:cNvPr>
          <p:cNvSpPr txBox="1"/>
          <p:nvPr/>
        </p:nvSpPr>
        <p:spPr>
          <a:xfrm>
            <a:off x="451822" y="5913888"/>
            <a:ext cx="2307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&gt;10,000 </a:t>
            </a:r>
            <a:r>
              <a:rPr lang="en-US" dirty="0" err="1"/>
              <a:t>tonnes</a:t>
            </a:r>
            <a:r>
              <a:rPr lang="en-US" dirty="0"/>
              <a:t>/hour</a:t>
            </a:r>
          </a:p>
        </p:txBody>
      </p:sp>
    </p:spTree>
    <p:extLst>
      <p:ext uri="{BB962C8B-B14F-4D97-AF65-F5344CB8AC3E}">
        <p14:creationId xmlns:p14="http://schemas.microsoft.com/office/powerpoint/2010/main" val="69072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ESENTER_VERSION" val="6"/>
  <p:tag name="ARTICULATE_PROJECT_CHECK" val="0"/>
  <p:tag name="ARTICULATE_PROJECT_OPEN" val="0"/>
</p:tagLst>
</file>

<file path=ppt/theme/theme1.xml><?xml version="1.0" encoding="utf-8"?>
<a:theme xmlns:a="http://schemas.openxmlformats.org/drawingml/2006/main" name="3_Blank">
  <a:themeElements>
    <a:clrScheme name="SLAC_RevisedPalette_2012">
      <a:dk1>
        <a:srgbClr val="000000"/>
      </a:dk1>
      <a:lt1>
        <a:sysClr val="window" lastClr="FFFFFF"/>
      </a:lt1>
      <a:dk2>
        <a:srgbClr val="E17000"/>
      </a:dk2>
      <a:lt2>
        <a:srgbClr val="A4001D"/>
      </a:lt2>
      <a:accent1>
        <a:srgbClr val="A4001D"/>
      </a:accent1>
      <a:accent2>
        <a:srgbClr val="E17000"/>
      </a:accent2>
      <a:accent3>
        <a:srgbClr val="4D4F53"/>
      </a:accent3>
      <a:accent4>
        <a:srgbClr val="545455"/>
      </a:accent4>
      <a:accent5>
        <a:srgbClr val="0099CC"/>
      </a:accent5>
      <a:accent6>
        <a:srgbClr val="69BE28"/>
      </a:accent6>
      <a:hlink>
        <a:srgbClr val="A4001D"/>
      </a:hlink>
      <a:folHlink>
        <a:srgbClr val="A4001D"/>
      </a:folHlink>
    </a:clrScheme>
    <a:fontScheme name="TH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2009_visual identity">
  <a:themeElements>
    <a:clrScheme name="2_2009_visual identity 1">
      <a:dk1>
        <a:srgbClr val="7F7F7F"/>
      </a:dk1>
      <a:lt1>
        <a:srgbClr val="FFFFFF"/>
      </a:lt1>
      <a:dk2>
        <a:srgbClr val="1F497D"/>
      </a:dk2>
      <a:lt2>
        <a:srgbClr val="EEECE1"/>
      </a:lt2>
      <a:accent1>
        <a:srgbClr val="5C0426"/>
      </a:accent1>
      <a:accent2>
        <a:srgbClr val="9D7D9E"/>
      </a:accent2>
      <a:accent3>
        <a:srgbClr val="FFFFFF"/>
      </a:accent3>
      <a:accent4>
        <a:srgbClr val="6C6C6C"/>
      </a:accent4>
      <a:accent5>
        <a:srgbClr val="B5AAAC"/>
      </a:accent5>
      <a:accent6>
        <a:srgbClr val="8E718F"/>
      </a:accent6>
      <a:hlink>
        <a:srgbClr val="253D51"/>
      </a:hlink>
      <a:folHlink>
        <a:srgbClr val="1B1545"/>
      </a:folHlink>
    </a:clrScheme>
    <a:fontScheme name="2_2009_visual identity">
      <a:majorFont>
        <a:latin typeface="Trebuchet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2009_visual identity 1">
        <a:dk1>
          <a:srgbClr val="7F7F7F"/>
        </a:dk1>
        <a:lt1>
          <a:srgbClr val="FFFFFF"/>
        </a:lt1>
        <a:dk2>
          <a:srgbClr val="1F497D"/>
        </a:dk2>
        <a:lt2>
          <a:srgbClr val="EEECE1"/>
        </a:lt2>
        <a:accent1>
          <a:srgbClr val="5C0426"/>
        </a:accent1>
        <a:accent2>
          <a:srgbClr val="9D7D9E"/>
        </a:accent2>
        <a:accent3>
          <a:srgbClr val="FFFFFF"/>
        </a:accent3>
        <a:accent4>
          <a:srgbClr val="6C6C6C"/>
        </a:accent4>
        <a:accent5>
          <a:srgbClr val="B5AAAC"/>
        </a:accent5>
        <a:accent6>
          <a:srgbClr val="8E718F"/>
        </a:accent6>
        <a:hlink>
          <a:srgbClr val="253D51"/>
        </a:hlink>
        <a:folHlink>
          <a:srgbClr val="1B154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SLAC_PPT_052412</Template>
  <TotalTime>0</TotalTime>
  <Words>74</Words>
  <Application>Microsoft Office PowerPoint</Application>
  <PresentationFormat>On-screen Show (4:3)</PresentationFormat>
  <Paragraphs>14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ＭＳ Ｐゴシック</vt:lpstr>
      <vt:lpstr>Arial</vt:lpstr>
      <vt:lpstr>Calibri</vt:lpstr>
      <vt:lpstr>Comic Sans MS</vt:lpstr>
      <vt:lpstr>Franklin Gothic Medium</vt:lpstr>
      <vt:lpstr>Roboto Slab</vt:lpstr>
      <vt:lpstr>Trebuchet MS</vt:lpstr>
      <vt:lpstr>3_Blank</vt:lpstr>
      <vt:lpstr>2_2009_visual identity</vt:lpstr>
      <vt:lpstr>1_Office Theme</vt:lpstr>
      <vt:lpstr>State-of-the-Art Tunnel Construction</vt:lpstr>
      <vt:lpstr>Cut/Cover Construction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cp:lastPrinted>2018-10-24T00:59:51Z</cp:lastPrinted>
  <dcterms:created xsi:type="dcterms:W3CDTF">2012-06-11T23:50:00Z</dcterms:created>
  <dcterms:modified xsi:type="dcterms:W3CDTF">2022-01-21T21:59:26Z</dcterms:modified>
</cp:coreProperties>
</file>