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319" r:id="rId2"/>
    <p:sldId id="275" r:id="rId3"/>
    <p:sldId id="320" r:id="rId4"/>
    <p:sldId id="321" r:id="rId5"/>
    <p:sldId id="322" r:id="rId6"/>
    <p:sldId id="326" r:id="rId7"/>
    <p:sldId id="328" r:id="rId8"/>
    <p:sldId id="327" r:id="rId9"/>
    <p:sldId id="313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4" autoAdjust="0"/>
    <p:restoredTop sz="94663"/>
  </p:normalViewPr>
  <p:slideViewPr>
    <p:cSldViewPr snapToGrid="0" snapToObjects="1" showGuides="1">
      <p:cViewPr varScale="1">
        <p:scale>
          <a:sx n="165" d="100"/>
          <a:sy n="165" d="100"/>
        </p:scale>
        <p:origin x="648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r>
              <a:rPr lang="en-US"/>
              <a:t>S. Belomestnykh | FAST experience and opprotunities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075" y="715596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74E2CE-90B8-164C-AADB-6575D00CBE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Sergey </a:t>
            </a:r>
            <a:r>
              <a:rPr lang="en-US" dirty="0" err="1"/>
              <a:t>Belomestnykh</a:t>
            </a:r>
            <a:endParaRPr lang="en-US" dirty="0"/>
          </a:p>
          <a:p>
            <a:r>
              <a:rPr lang="en-US" dirty="0"/>
              <a:t>Future US Colliders Workshop, January 21,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358B5-B1BD-4648-BDAE-62316DF18D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709086" cy="752287"/>
          </a:xfrm>
        </p:spPr>
        <p:txBody>
          <a:bodyPr>
            <a:normAutofit/>
          </a:bodyPr>
          <a:lstStyle/>
          <a:p>
            <a:r>
              <a:rPr lang="en-US" dirty="0"/>
              <a:t>FAST experience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22897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61413" y="670940"/>
            <a:ext cx="4690281" cy="3987595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/>
              <a:t>The facility is supported by DOE/HEP GARD Program, not a DOE User Facility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/>
              <a:t>Priority on Integrable Optics Test Accelerator (IOTA) experiments, hence IOTA/FAST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/>
              <a:t>FAST SRF linac serves as an injector of </a:t>
            </a:r>
            <a:r>
              <a:rPr lang="en-US" sz="1400" i="1" dirty="0"/>
              <a:t>e</a:t>
            </a:r>
            <a:r>
              <a:rPr lang="en-US" sz="1400" i="1" baseline="30000" dirty="0"/>
              <a:t>-</a:t>
            </a:r>
            <a:r>
              <a:rPr lang="en-US" sz="1400" dirty="0"/>
              <a:t> for IOTA and to provide beam for dedicated linac experiments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/>
              <a:t>The facility is housed in the NML building, cathode preparation – at Lab 7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/ FAST – Facility for Accelerator Science and Technology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BEC0A2-C72A-974D-BA83-0B660870B8CA}"/>
              </a:ext>
            </a:extLst>
          </p:cNvPr>
          <p:cNvGrpSpPr/>
          <p:nvPr/>
        </p:nvGrpSpPr>
        <p:grpSpPr>
          <a:xfrm>
            <a:off x="92305" y="517470"/>
            <a:ext cx="4200725" cy="3434215"/>
            <a:chOff x="371275" y="525602"/>
            <a:chExt cx="5638800" cy="4200525"/>
          </a:xfrm>
        </p:grpSpPr>
        <p:pic>
          <p:nvPicPr>
            <p:cNvPr id="16" name="Google Shape;77;p10">
              <a:extLst>
                <a:ext uri="{FF2B5EF4-FFF2-40B4-BE49-F238E27FC236}">
                  <a16:creationId xmlns:a16="http://schemas.microsoft.com/office/drawing/2014/main" id="{9BDC8A45-7A9F-8C4D-BF22-88FF37BAE49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71275" y="525602"/>
              <a:ext cx="5638800" cy="420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78;p10">
              <a:extLst>
                <a:ext uri="{FF2B5EF4-FFF2-40B4-BE49-F238E27FC236}">
                  <a16:creationId xmlns:a16="http://schemas.microsoft.com/office/drawing/2014/main" id="{FDF07F4D-B941-164D-B2C3-D4AB95AE31FF}"/>
                </a:ext>
              </a:extLst>
            </p:cNvPr>
            <p:cNvSpPr txBox="1"/>
            <p:nvPr/>
          </p:nvSpPr>
          <p:spPr>
            <a:xfrm>
              <a:off x="3681606" y="1227233"/>
              <a:ext cx="642300" cy="36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NML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9;p10">
              <a:extLst>
                <a:ext uri="{FF2B5EF4-FFF2-40B4-BE49-F238E27FC236}">
                  <a16:creationId xmlns:a16="http://schemas.microsoft.com/office/drawing/2014/main" id="{EF215AD0-46DB-DD49-9C54-C3768C19FF6C}"/>
                </a:ext>
              </a:extLst>
            </p:cNvPr>
            <p:cNvSpPr txBox="1"/>
            <p:nvPr/>
          </p:nvSpPr>
          <p:spPr>
            <a:xfrm>
              <a:off x="4427850" y="1015139"/>
              <a:ext cx="756900" cy="472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ym typeface="Calibri"/>
                </a:rPr>
                <a:t>FAST</a:t>
              </a:r>
              <a:endParaRPr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Calibri"/>
              </a:endParaRPr>
            </a:p>
          </p:txBody>
        </p:sp>
        <p:sp>
          <p:nvSpPr>
            <p:cNvPr id="19" name="Google Shape;80;p10">
              <a:extLst>
                <a:ext uri="{FF2B5EF4-FFF2-40B4-BE49-F238E27FC236}">
                  <a16:creationId xmlns:a16="http://schemas.microsoft.com/office/drawing/2014/main" id="{421267AC-F97B-9944-B800-6F90E381E61F}"/>
                </a:ext>
              </a:extLst>
            </p:cNvPr>
            <p:cNvSpPr txBox="1"/>
            <p:nvPr/>
          </p:nvSpPr>
          <p:spPr>
            <a:xfrm>
              <a:off x="5252741" y="1832386"/>
              <a:ext cx="756900" cy="36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 7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" name="Google Shape;81;p10">
              <a:extLst>
                <a:ext uri="{FF2B5EF4-FFF2-40B4-BE49-F238E27FC236}">
                  <a16:creationId xmlns:a16="http://schemas.microsoft.com/office/drawing/2014/main" id="{84F8C1BD-F0EE-3D44-AFB5-50F4D65F589C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4806300" y="1487300"/>
              <a:ext cx="542100" cy="8502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" name="Google Shape;82;p10">
              <a:extLst>
                <a:ext uri="{FF2B5EF4-FFF2-40B4-BE49-F238E27FC236}">
                  <a16:creationId xmlns:a16="http://schemas.microsoft.com/office/drawing/2014/main" id="{82AD83A8-B8D4-DA47-B994-F3FF6CCD2052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3773400" y="1487300"/>
              <a:ext cx="1032900" cy="1137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F230D8-F647-E447-AB16-A27911F8C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557" y="2754257"/>
            <a:ext cx="5682886" cy="195209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D6B25B7-FC89-3D4E-8AED-6B35189BEA7D}"/>
              </a:ext>
            </a:extLst>
          </p:cNvPr>
          <p:cNvSpPr/>
          <p:nvPr/>
        </p:nvSpPr>
        <p:spPr>
          <a:xfrm>
            <a:off x="1730557" y="4437323"/>
            <a:ext cx="56828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1.3 GHz SRF cryomodule (CM2) installed in the IOTA/FAST facility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7123" y="777139"/>
            <a:ext cx="4950464" cy="34392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/>
              <a:t>Originally, the SRF linac was envisioned as a facility to test and operate a full ILC “RF unit” with “ILC beam intensity”.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/>
              <a:t>An RF unit consists of 3 ILC cryomodules driven by a single 10 MW klystron. Only one CM was installed.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/>
              <a:t>ILC beam intensity is 3.2 </a:t>
            </a:r>
            <a:r>
              <a:rPr lang="en-US" sz="1400" dirty="0" err="1"/>
              <a:t>nC</a:t>
            </a:r>
            <a:r>
              <a:rPr lang="en-US" sz="1400" dirty="0"/>
              <a:t>/bunch @ 3 MHz in a ~1 msec long pulse (~3,000 bunches), with a 5 Hz repetition rate. The RMS bunch length is 300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m.</a:t>
            </a:r>
            <a:endParaRPr lang="el-GR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layout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193F95-C2B8-3347-B99C-868590797967}"/>
              </a:ext>
            </a:extLst>
          </p:cNvPr>
          <p:cNvGrpSpPr/>
          <p:nvPr/>
        </p:nvGrpSpPr>
        <p:grpSpPr>
          <a:xfrm>
            <a:off x="93138" y="2758061"/>
            <a:ext cx="5991778" cy="1956771"/>
            <a:chOff x="1530603" y="2703819"/>
            <a:chExt cx="5991778" cy="19567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97B983-26A0-2649-9606-6B6815B0C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9494"/>
            <a:stretch/>
          </p:blipFill>
          <p:spPr>
            <a:xfrm>
              <a:off x="1530603" y="2703819"/>
              <a:ext cx="5991778" cy="157288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BE2AE9-5F96-874C-A70E-D5A6F35CD63B}"/>
                </a:ext>
              </a:extLst>
            </p:cNvPr>
            <p:cNvSpPr/>
            <p:nvPr/>
          </p:nvSpPr>
          <p:spPr>
            <a:xfrm>
              <a:off x="2033052" y="4352813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Schematic layout of the IOTA/FAST facility (not in scale)</a:t>
              </a:r>
              <a:endParaRPr lang="en-US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FE4470E-DD67-3B40-8336-7DEF08B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007" y="789309"/>
            <a:ext cx="3572994" cy="14579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560F19-DF10-A741-B587-796284BF2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065" y="2414489"/>
            <a:ext cx="2845731" cy="21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8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linac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Google Shape;95;p12">
            <a:extLst>
              <a:ext uri="{FF2B5EF4-FFF2-40B4-BE49-F238E27FC236}">
                <a16:creationId xmlns:a16="http://schemas.microsoft.com/office/drawing/2014/main" id="{BAD95B36-E2EC-B447-B7E5-4BD22ED7C8E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39" y="4137955"/>
            <a:ext cx="9144003" cy="9956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768477-4ED5-B448-89C4-D6DCDC79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9" y="527313"/>
            <a:ext cx="9144000" cy="1716196"/>
          </a:xfrm>
          <a:prstGeom prst="rect">
            <a:avLst/>
          </a:prstGeom>
        </p:spPr>
      </p:pic>
      <p:graphicFrame>
        <p:nvGraphicFramePr>
          <p:cNvPr id="12" name="Google Shape;99;p12">
            <a:extLst>
              <a:ext uri="{FF2B5EF4-FFF2-40B4-BE49-F238E27FC236}">
                <a16:creationId xmlns:a16="http://schemas.microsoft.com/office/drawing/2014/main" id="{736E9318-A38C-4148-9B60-5F349FC4C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610154"/>
              </p:ext>
            </p:extLst>
          </p:nvPr>
        </p:nvGraphicFramePr>
        <p:xfrm>
          <a:off x="206752" y="2035686"/>
          <a:ext cx="4169044" cy="19924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89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175">
                <a:tc>
                  <a:txBody>
                    <a:bodyPr/>
                    <a:lstStyle/>
                    <a:p>
                      <a:pPr marL="215900" marR="38100" lvl="0" indent="38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Parameter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900" marR="38100" lvl="0" indent="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pPr marL="215900" marR="38100" lvl="0" indent="38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Beam Energy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900" marR="38100" lvl="0" indent="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MeV – 300 MeV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pPr marL="215900" marR="38100" lvl="0" indent="38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Bunch Charge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900" marR="38100" lvl="0" indent="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10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fC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– 3.2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nC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per pulse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63">
                <a:tc>
                  <a:txBody>
                    <a:bodyPr/>
                    <a:lstStyle/>
                    <a:p>
                      <a:pPr marL="215900" marR="38100" lvl="0" indent="38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Bunch Train  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15900" marR="38100" lvl="0" indent="38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Macropulse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900" marR="38100" lvl="0" indent="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 – 9 MHz for up to 1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15900" marR="38100" lvl="0" indent="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(3000 bunches, 3 MHz nominal)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pPr marL="215900" marR="38100" lvl="0" indent="38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Bunch Train Frequency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900" marR="38100" lvl="0" indent="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– 5 Hz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pPr marL="215900" marR="38100" lvl="0" indent="38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Bunch Length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900" marR="38100" lvl="0" indent="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Range: 0.9 – 70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(Nominal: 5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963">
                <a:tc>
                  <a:txBody>
                    <a:bodyPr/>
                    <a:lstStyle/>
                    <a:p>
                      <a:pPr marL="215900" marR="38100" lvl="0" indent="38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Bunch Emittance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15900" marR="38100" lvl="0" indent="38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50 MeV, 50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/pulse 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900" marR="38100" lvl="0" indent="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Horz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1.6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0.2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μ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15900" marR="38100" lvl="0" indent="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Vert: 3.4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0.1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μ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83787" y="2271052"/>
            <a:ext cx="4393770" cy="1847109"/>
          </a:xfrm>
        </p:spPr>
        <p:txBody>
          <a:bodyPr/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dirty="0"/>
              <a:t>The electron injector includes </a:t>
            </a:r>
          </a:p>
          <a:p>
            <a:pPr marL="346075" lvl="0" indent="-169863">
              <a:spcBef>
                <a:spcPts val="36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200" dirty="0"/>
              <a:t>5 MeV electron RF photoinjector, based on DESY/PITZ design. The cathode preparation chamber built by INFN/Milano.</a:t>
            </a:r>
          </a:p>
          <a:p>
            <a:pPr marL="346075" lvl="0" indent="-169863">
              <a:spcBef>
                <a:spcPts val="36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200" dirty="0"/>
              <a:t>25-meter-long low energy (≤ 50 MeV) beamline includes 2 capture cavities (CC1 &amp; CC2) and CM2</a:t>
            </a:r>
          </a:p>
          <a:p>
            <a:pPr marL="346075" lvl="0" indent="-169863">
              <a:spcBef>
                <a:spcPts val="36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200" dirty="0"/>
              <a:t>~100-meter-long high energy (≤ 300 MeV) beamline</a:t>
            </a:r>
          </a:p>
        </p:txBody>
      </p:sp>
    </p:spTree>
    <p:extLst>
      <p:ext uri="{BB962C8B-B14F-4D97-AF65-F5344CB8AC3E}">
        <p14:creationId xmlns:p14="http://schemas.microsoft.com/office/powerpoint/2010/main" val="394170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6823" y="557942"/>
            <a:ext cx="8750568" cy="3967565"/>
          </a:xfrm>
        </p:spPr>
        <p:txBody>
          <a:bodyPr/>
          <a:lstStyle/>
          <a:p>
            <a:pPr marL="285750" indent="-285750" defTabSz="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Helvetica" pitchFamily="34" charset="0"/>
              </a:rPr>
              <a:t>CM2 has been commissioned, demonstrated an energy gain of &gt; 250 MeV (ILC goal).​</a:t>
            </a:r>
          </a:p>
          <a:p>
            <a:pPr marL="285750" indent="-285750" defTabSz="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Helvetica" pitchFamily="34" charset="0"/>
              </a:rPr>
              <a:t>Accelerated 500 bunches at 3 MHz maximum.​ Some conditioning will be done in the upcoming run for long bunch train. Need LLRF and laser upgrades for stable long pulse operation.</a:t>
            </a:r>
          </a:p>
          <a:p>
            <a:pPr marL="285750" indent="-285750" defTabSz="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latin typeface="Helvetica" pitchFamily="34" charset="0"/>
              </a:rPr>
              <a:t>Space and time are available for linac-based </a:t>
            </a:r>
          </a:p>
          <a:p>
            <a:pPr marL="292100" indent="0" defTabSz="34290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sz="1600" b="1" dirty="0">
                <a:latin typeface="Helvetica" pitchFamily="34" charset="0"/>
              </a:rPr>
              <a:t>experiments</a:t>
            </a:r>
            <a:r>
              <a:rPr lang="en-US" sz="1600" dirty="0">
                <a:latin typeface="Helvetica" pitchFamily="34" charset="0"/>
              </a:rPr>
              <a:t>.​</a:t>
            </a:r>
          </a:p>
          <a:p>
            <a:pPr marL="285750" indent="-285750" defTabSz="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Helvetica" pitchFamily="34" charset="0"/>
              </a:rPr>
              <a:t>Some FAST linac instrumentation:</a:t>
            </a:r>
          </a:p>
          <a:p>
            <a:pPr lvl="1" defTabSz="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latin typeface="Helvetica" pitchFamily="34" charset="0"/>
              </a:rPr>
              <a:t>BPM​</a:t>
            </a:r>
          </a:p>
          <a:p>
            <a:pPr marL="692150" lvl="2" indent="-119063" defTabSz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Helvetica" pitchFamily="34" charset="0"/>
              </a:rPr>
              <a:t>Capable of doing bunch-by-bunch monitoring at 3 MHz ​</a:t>
            </a:r>
          </a:p>
          <a:p>
            <a:pPr marL="692150" lvl="2" indent="-119063" defTabSz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Helvetica" pitchFamily="34" charset="0"/>
              </a:rPr>
              <a:t>Charges from 50 </a:t>
            </a:r>
            <a:r>
              <a:rPr lang="en-US" sz="1300" dirty="0" err="1">
                <a:latin typeface="Helvetica" pitchFamily="34" charset="0"/>
              </a:rPr>
              <a:t>pC</a:t>
            </a:r>
            <a:r>
              <a:rPr lang="en-US" sz="1300" dirty="0">
                <a:latin typeface="Helvetica" pitchFamily="34" charset="0"/>
              </a:rPr>
              <a:t> to 3.2 </a:t>
            </a:r>
            <a:r>
              <a:rPr lang="en-US" sz="1300" dirty="0" err="1">
                <a:latin typeface="Helvetica" pitchFamily="34" charset="0"/>
              </a:rPr>
              <a:t>nC</a:t>
            </a:r>
            <a:r>
              <a:rPr lang="en-US" sz="1300" dirty="0">
                <a:latin typeface="Helvetica" pitchFamily="34" charset="0"/>
              </a:rPr>
              <a:t> with different gain setting​</a:t>
            </a:r>
            <a:endParaRPr lang="en-US" sz="1400" dirty="0">
              <a:latin typeface="Helvetica" pitchFamily="34" charset="0"/>
            </a:endParaRPr>
          </a:p>
          <a:p>
            <a:pPr lvl="1" defTabSz="342900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latin typeface="Helvetica" pitchFamily="34" charset="0"/>
              </a:rPr>
              <a:t>Transverse profile monitor​ with live display</a:t>
            </a:r>
          </a:p>
          <a:p>
            <a:pPr lvl="1" defTabSz="342900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latin typeface="Helvetica" pitchFamily="34" charset="0"/>
              </a:rPr>
              <a:t>Longitudinal profile measurement​</a:t>
            </a:r>
          </a:p>
          <a:p>
            <a:pPr marL="692150" lvl="2" indent="-119063" defTabSz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Helvetica" pitchFamily="34" charset="0"/>
              </a:rPr>
              <a:t>Streak camera ​</a:t>
            </a:r>
          </a:p>
          <a:p>
            <a:pPr marL="692150" lvl="2" indent="-119063" defTabSz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Helvetica" pitchFamily="34" charset="0"/>
              </a:rPr>
              <a:t>Ceramic gap (non-interruptive)​</a:t>
            </a:r>
          </a:p>
          <a:p>
            <a:pPr lvl="1" defTabSz="342900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latin typeface="Helvetica" pitchFamily="34" charset="0"/>
              </a:rPr>
              <a:t>Charge measurement​</a:t>
            </a:r>
          </a:p>
          <a:p>
            <a:pPr marL="692150" lvl="2" indent="-119063" defTabSz="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Helvetica" pitchFamily="34" charset="0"/>
              </a:rPr>
              <a:t>Faraday cup, Wall current monitor​</a:t>
            </a:r>
            <a:endParaRPr lang="en-US" sz="1400" dirty="0">
              <a:latin typeface="Helvetica" pitchFamily="34" charset="0"/>
            </a:endParaRPr>
          </a:p>
          <a:p>
            <a:pPr lvl="1" defTabSz="342900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latin typeface="Helvetica" pitchFamily="34" charset="0"/>
              </a:rPr>
              <a:t>HOM detector with Capture Cavity and CM2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energy beamline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9" name="Google Shape;153;p18">
            <a:extLst>
              <a:ext uri="{FF2B5EF4-FFF2-40B4-BE49-F238E27FC236}">
                <a16:creationId xmlns:a16="http://schemas.microsoft.com/office/drawing/2014/main" id="{8294BBE1-79AE-9E4B-B2C8-91B982F9A1A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96118" y="1749454"/>
            <a:ext cx="3881273" cy="258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50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experiments performed at FAST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4" name="Content Placeholder 5">
            <a:extLst>
              <a:ext uri="{FF2B5EF4-FFF2-40B4-BE49-F238E27FC236}">
                <a16:creationId xmlns:a16="http://schemas.microsoft.com/office/drawing/2014/main" id="{F3358579-07F4-2742-B8CD-ADF6EDA6F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16" y="790414"/>
            <a:ext cx="8642083" cy="370690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600" dirty="0"/>
              <a:t>Studies of excitations of dipolar short-range and long-range </a:t>
            </a:r>
            <a:r>
              <a:rPr lang="en-US" sz="1600" dirty="0" err="1"/>
              <a:t>wakefields</a:t>
            </a:r>
            <a:r>
              <a:rPr lang="en-US" sz="1600" dirty="0"/>
              <a:t> (HOMs) due to beam offsets in the accelerating cavities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Investigated beam steering offsets and possible emittance dilution by monitoring and minimizing effects in L-band, 9-cell TESLA SRF cavities CC1 and CC2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Two cavities allow localization of vertical effect to mostly second cavity using corrector H/V103 with HOMs minimized in CC1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Streak camera views the X121 and X124 OTR screens and provides 1 </a:t>
            </a:r>
            <a:r>
              <a:rPr lang="en-US" sz="1600" dirty="0" err="1"/>
              <a:t>ps</a:t>
            </a:r>
            <a:r>
              <a:rPr lang="en-US" sz="1600" dirty="0"/>
              <a:t> resolution, so multiple time slices in 4</a:t>
            </a:r>
            <a:r>
              <a:rPr lang="en-US" sz="1600" i="1" dirty="0">
                <a:latin typeface="Symbol" pitchFamily="2" charset="2"/>
              </a:rPr>
              <a:t>s</a:t>
            </a:r>
            <a:r>
              <a:rPr lang="en-US" sz="1600" i="1" baseline="-25000" dirty="0"/>
              <a:t>t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HOM signals from cavity HOM couplers</a:t>
            </a:r>
          </a:p>
          <a:p>
            <a:pPr>
              <a:buFont typeface="Wingdings" pitchFamily="2" charset="2"/>
              <a:buChar char="§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3BFB3-F785-F042-8CD7-65D194C57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7077"/>
            <a:ext cx="9144000" cy="11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parameters for studies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433C15-F07C-5440-A2C9-454A4F8D1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10" y="661429"/>
            <a:ext cx="4976988" cy="393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0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published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1/21/22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Belomestnykh | FAST experience and opprotunities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B8976-A961-5141-AF47-F8BDB5CC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" y="735661"/>
            <a:ext cx="4633993" cy="2113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23295E-D9ED-E54C-B616-B047B5BB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9" y="3183627"/>
            <a:ext cx="4633993" cy="1096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C8EAC9-B235-8949-9D34-22BA290A2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879" y="1988017"/>
            <a:ext cx="3791881" cy="1187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B774E2-19AB-C146-AF77-038697378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879" y="567699"/>
            <a:ext cx="3791881" cy="12838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6706DB-B9AE-9942-8EB5-60CB73EF4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480" y="3326924"/>
            <a:ext cx="3724280" cy="11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2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84607-99B1-394E-9A15-D9F6100842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416809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ACC5B8B7-4881-3A42-B148-992DB39D7017}" vid="{D17B6A01-1A8A-194F-8473-11391C446D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5086</TotalTime>
  <Words>648</Words>
  <Application>Microsoft Macintosh PowerPoint</Application>
  <PresentationFormat>On-screen Show (16:9)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Helvetica</vt:lpstr>
      <vt:lpstr>Symbol</vt:lpstr>
      <vt:lpstr>Times New Roman</vt:lpstr>
      <vt:lpstr>Wingdings</vt:lpstr>
      <vt:lpstr>Fermilab_PPT_090915</vt:lpstr>
      <vt:lpstr>PowerPoint Presentation</vt:lpstr>
      <vt:lpstr>IOTA / FAST – Facility for Accelerator Science and Technology</vt:lpstr>
      <vt:lpstr>Facility layout</vt:lpstr>
      <vt:lpstr>Electron linac</vt:lpstr>
      <vt:lpstr>High energy beamline</vt:lpstr>
      <vt:lpstr>Example of experiments performed at FAST</vt:lpstr>
      <vt:lpstr>Electron beam parameters for studies</vt:lpstr>
      <vt:lpstr>Results published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Belomestnykh</dc:creator>
  <cp:lastModifiedBy>Sergey Belomestnykh</cp:lastModifiedBy>
  <cp:revision>94</cp:revision>
  <cp:lastPrinted>2014-01-20T19:40:21Z</cp:lastPrinted>
  <dcterms:created xsi:type="dcterms:W3CDTF">2021-02-21T17:39:09Z</dcterms:created>
  <dcterms:modified xsi:type="dcterms:W3CDTF">2022-01-21T19:26:27Z</dcterms:modified>
</cp:coreProperties>
</file>