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 autoCompressPictures="0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269" r:id="rId2"/>
    <p:sldId id="284" r:id="rId3"/>
    <p:sldId id="271" r:id="rId4"/>
    <p:sldId id="274" r:id="rId5"/>
    <p:sldId id="276" r:id="rId6"/>
    <p:sldId id="277" r:id="rId7"/>
    <p:sldId id="272" r:id="rId8"/>
    <p:sldId id="286" r:id="rId9"/>
    <p:sldId id="293" r:id="rId10"/>
    <p:sldId id="294" r:id="rId11"/>
    <p:sldId id="285" r:id="rId12"/>
    <p:sldId id="305" r:id="rId13"/>
    <p:sldId id="280" r:id="rId14"/>
    <p:sldId id="303" r:id="rId15"/>
    <p:sldId id="281" r:id="rId16"/>
    <p:sldId id="306" r:id="rId17"/>
    <p:sldId id="292" r:id="rId18"/>
    <p:sldId id="296" r:id="rId19"/>
    <p:sldId id="297" r:id="rId20"/>
    <p:sldId id="298" r:id="rId21"/>
    <p:sldId id="299" r:id="rId22"/>
  </p:sldIdLst>
  <p:sldSz cx="9144000" cy="5143500" type="screen16x9"/>
  <p:notesSz cx="6858000" cy="9144000"/>
  <p:custDataLst>
    <p:tags r:id="rId2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45">
          <p15:clr>
            <a:srgbClr val="A4A3A4"/>
          </p15:clr>
        </p15:guide>
        <p15:guide id="2" orient="horz" pos="971">
          <p15:clr>
            <a:srgbClr val="A4A3A4"/>
          </p15:clr>
        </p15:guide>
        <p15:guide id="3" orient="horz" pos="2809">
          <p15:clr>
            <a:srgbClr val="A4A3A4"/>
          </p15:clr>
        </p15:guide>
        <p15:guide id="4" orient="horz" pos="2985">
          <p15:clr>
            <a:srgbClr val="A4A3A4"/>
          </p15:clr>
        </p15:guide>
        <p15:guide id="5" orient="horz" pos="789">
          <p15:clr>
            <a:srgbClr val="A4A3A4"/>
          </p15:clr>
        </p15:guide>
        <p15:guide id="6" orient="horz" pos="1332" userDrawn="1">
          <p15:clr>
            <a:srgbClr val="A4A3A4"/>
          </p15:clr>
        </p15:guide>
        <p15:guide id="7" orient="horz" pos="3137">
          <p15:clr>
            <a:srgbClr val="A4A3A4"/>
          </p15:clr>
        </p15:guide>
        <p15:guide id="8" orient="horz" pos="425">
          <p15:clr>
            <a:srgbClr val="A4A3A4"/>
          </p15:clr>
        </p15:guide>
        <p15:guide id="9" orient="horz" pos="2106">
          <p15:clr>
            <a:srgbClr val="A4A3A4"/>
          </p15:clr>
        </p15:guide>
        <p15:guide id="10" pos="2880">
          <p15:clr>
            <a:srgbClr val="A4A3A4"/>
          </p15:clr>
        </p15:guide>
        <p15:guide id="11" pos="363">
          <p15:clr>
            <a:srgbClr val="A4A3A4"/>
          </p15:clr>
        </p15:guide>
        <p15:guide id="12" pos="5396">
          <p15:clr>
            <a:srgbClr val="A4A3A4"/>
          </p15:clr>
        </p15:guide>
        <p15:guide id="13" pos="282">
          <p15:clr>
            <a:srgbClr val="A4A3A4"/>
          </p15:clr>
        </p15:guide>
        <p15:guide id="14" pos="3784">
          <p15:clr>
            <a:srgbClr val="A4A3A4"/>
          </p15:clr>
        </p15:guide>
        <p15:guide id="15" pos="3736">
          <p15:clr>
            <a:srgbClr val="A4A3A4"/>
          </p15:clr>
        </p15:guide>
        <p15:guide id="16" pos="2179">
          <p15:clr>
            <a:srgbClr val="A4A3A4"/>
          </p15:clr>
        </p15:guide>
        <p15:guide id="17" pos="5464">
          <p15:clr>
            <a:srgbClr val="A4A3A4"/>
          </p15:clr>
        </p15:guide>
        <p15:guide id="18" pos="3867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2C295"/>
    <a:srgbClr val="A79E70"/>
    <a:srgbClr val="DB5807"/>
    <a:srgbClr val="F66308"/>
    <a:srgbClr val="E17000"/>
    <a:srgbClr val="981E32"/>
    <a:srgbClr val="FFFFFF"/>
    <a:srgbClr val="C75B12"/>
    <a:srgbClr val="5B8F22"/>
    <a:srgbClr val="4D4F5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513" autoAdjust="0"/>
    <p:restoredTop sz="95808" autoAdjust="0"/>
  </p:normalViewPr>
  <p:slideViewPr>
    <p:cSldViewPr snapToObjects="1" showGuides="1">
      <p:cViewPr>
        <p:scale>
          <a:sx n="100" d="100"/>
          <a:sy n="100" d="100"/>
        </p:scale>
        <p:origin x="930" y="672"/>
      </p:cViewPr>
      <p:guideLst>
        <p:guide orient="horz" pos="245"/>
        <p:guide orient="horz" pos="971"/>
        <p:guide orient="horz" pos="2809"/>
        <p:guide orient="horz" pos="2985"/>
        <p:guide orient="horz" pos="789"/>
        <p:guide orient="horz" pos="1332"/>
        <p:guide orient="horz" pos="3137"/>
        <p:guide orient="horz" pos="425"/>
        <p:guide orient="horz" pos="2106"/>
        <p:guide pos="2880"/>
        <p:guide pos="363"/>
        <p:guide pos="5396"/>
        <p:guide pos="282"/>
        <p:guide pos="3784"/>
        <p:guide pos="3736"/>
        <p:guide pos="2179"/>
        <p:guide pos="5464"/>
        <p:guide pos="3867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Objects="1" showGuides="1">
      <p:cViewPr varScale="1">
        <p:scale>
          <a:sx n="85" d="100"/>
          <a:sy n="85" d="100"/>
        </p:scale>
        <p:origin x="-3138" y="-9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EBF33E-D9A7-42CC-B598-9AD8356CBB5A}" type="datetimeFigureOut">
              <a:rPr lang="en-US" smtClean="0"/>
              <a:pPr/>
              <a:t>1/20/2022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EAAB5D-0CC4-45A8-B4B6-0B8B738A4E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66997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B58700-9FA2-48CE-AC88-D71D45EB490A}" type="datetimeFigureOut">
              <a:rPr lang="en-US" smtClean="0"/>
              <a:pPr/>
              <a:t>1/20/2022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9BC4E5-2BC1-4F43-85DD-A1B8F74CB7E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900429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9BC4E5-2BC1-4F43-85DD-A1B8F74CB7EB}" type="slidenum">
              <a:rPr lang="en-US" smtClean="0"/>
              <a:pPr/>
              <a:t>1</a:t>
            </a:fld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phytosanitary applications (to prevent the accidental introduction of insects and pests that could threaten agriculture) and equipment to rendering harmful insects sterile to control their population.</a:t>
            </a:r>
          </a:p>
          <a:p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Cs137 Am-Be  </a:t>
            </a:r>
          </a:p>
          <a:p>
            <a:endParaRPr lang="en-US" dirty="0">
              <a:solidFill>
                <a:srgbClr val="000000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Food irradiation in one form or another is currently taking place in over 60 countries. The major irradiated items are spices and food ingredients and cobalt-60 is the primary isotope used in the food irradiation facilities.  These facilities range from very large capacity (~ 1 million curies) facilities as seen in the United States to relatively small facilities (100 kilo -300 kilo curie) facilities as seen in different regions of the world such as Myanmar and Sri Lanka. 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200" b="1" dirty="0">
                <a:solidFill>
                  <a:srgbClr val="000000"/>
                </a:solidFill>
                <a:ea typeface="ヒラギノ角ゴ Pro W3" pitchFamily="8" charset="-128"/>
              </a:rPr>
              <a:t>A Cs-137 Source: </a:t>
            </a:r>
            <a:r>
              <a:rPr lang="en-US" altLang="en-US" sz="1200" dirty="0">
                <a:solidFill>
                  <a:srgbClr val="000000"/>
                </a:solidFill>
                <a:ea typeface="ヒラギノ角ゴ Pro W3" pitchFamily="8" charset="-128"/>
              </a:rPr>
              <a:t>Capsule</a:t>
            </a:r>
            <a:r>
              <a:rPr lang="en-US" altLang="en-US" sz="1200" b="1" dirty="0">
                <a:solidFill>
                  <a:srgbClr val="000000"/>
                </a:solidFill>
                <a:ea typeface="ヒラギノ角ゴ Pro W3" pitchFamily="8" charset="-128"/>
              </a:rPr>
              <a:t> </a:t>
            </a:r>
            <a:r>
              <a:rPr lang="en-US" altLang="en-US" sz="1200" dirty="0">
                <a:solidFill>
                  <a:srgbClr val="000000"/>
                </a:solidFill>
                <a:ea typeface="ヒラギノ角ゴ Pro W3" pitchFamily="8" charset="-128"/>
              </a:rPr>
              <a:t>(left); actual source (right) </a:t>
            </a:r>
            <a:r>
              <a:rPr lang="en-US" altLang="en-US" sz="1100" dirty="0">
                <a:solidFill>
                  <a:srgbClr val="000000"/>
                </a:solidFill>
                <a:ea typeface="ヒラギノ角ゴ Pro W3" pitchFamily="8" charset="-128"/>
              </a:rPr>
              <a:t>(Ref: </a:t>
            </a:r>
            <a:r>
              <a:rPr lang="en-US" altLang="en-US" sz="1100" dirty="0" err="1">
                <a:solidFill>
                  <a:srgbClr val="000000"/>
                </a:solidFill>
                <a:ea typeface="ヒラギノ角ゴ Pro W3" pitchFamily="8" charset="-128"/>
              </a:rPr>
              <a:t>Badruzzaman</a:t>
            </a:r>
            <a:r>
              <a:rPr lang="en-US" altLang="en-US" sz="1100" dirty="0">
                <a:solidFill>
                  <a:srgbClr val="000000"/>
                </a:solidFill>
                <a:ea typeface="ヒラギノ角ゴ Pro W3" pitchFamily="8" charset="-128"/>
              </a:rPr>
              <a:t> et al, SPE 123593, 2009)</a:t>
            </a:r>
          </a:p>
          <a:p>
            <a:pPr lvl="1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prstClr val="white"/>
                </a:solidFill>
                <a:latin typeface="Arial" pitchFamily="34"/>
                <a:cs typeface="Arial" pitchFamily="34"/>
              </a:rPr>
              <a:t>Applicability &amp; Reliability</a:t>
            </a:r>
          </a:p>
          <a:p>
            <a:pPr lvl="1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sz="1600" dirty="0">
              <a:solidFill>
                <a:prstClr val="white"/>
              </a:solidFill>
              <a:latin typeface="Arial" pitchFamily="34"/>
              <a:cs typeface="Arial" pitchFamily="34"/>
            </a:endParaRPr>
          </a:p>
          <a:p>
            <a:pPr lvl="1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prstClr val="white"/>
                </a:solidFill>
                <a:latin typeface="Arial" pitchFamily="34"/>
                <a:cs typeface="Arial" pitchFamily="34"/>
              </a:rPr>
              <a:t>Accuracy (±1 </a:t>
            </a:r>
            <a:r>
              <a:rPr lang="en-US" dirty="0" err="1">
                <a:solidFill>
                  <a:prstClr val="white"/>
                </a:solidFill>
                <a:latin typeface="Arial" pitchFamily="34"/>
                <a:cs typeface="Arial" pitchFamily="34"/>
              </a:rPr>
              <a:t>pu</a:t>
            </a:r>
            <a:r>
              <a:rPr lang="en-US" dirty="0">
                <a:solidFill>
                  <a:prstClr val="white"/>
                </a:solidFill>
                <a:latin typeface="Arial" pitchFamily="34"/>
                <a:cs typeface="Arial" pitchFamily="34"/>
              </a:rPr>
              <a:t> in porosity) </a:t>
            </a:r>
          </a:p>
          <a:p>
            <a:pPr marL="457200" lvl="1" indent="0" eaLnBrk="1" fontAlgn="auto" hangingPunct="1">
              <a:spcAft>
                <a:spcPts val="0"/>
              </a:spcAft>
              <a:buFontTx/>
              <a:buNone/>
              <a:defRPr/>
            </a:pPr>
            <a:endParaRPr lang="en-US" sz="1600" dirty="0">
              <a:solidFill>
                <a:prstClr val="white"/>
              </a:solidFill>
              <a:latin typeface="Arial" pitchFamily="34"/>
              <a:cs typeface="Arial" pitchFamily="34"/>
            </a:endParaRPr>
          </a:p>
          <a:p>
            <a:pPr lvl="1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prstClr val="white"/>
                </a:solidFill>
                <a:latin typeface="Arial" pitchFamily="34"/>
                <a:cs typeface="Arial" pitchFamily="34"/>
              </a:rPr>
              <a:t>Operational compatibility </a:t>
            </a:r>
            <a:r>
              <a:rPr lang="en-US" sz="2400" dirty="0">
                <a:solidFill>
                  <a:prstClr val="white"/>
                </a:solidFill>
                <a:latin typeface="Arial" pitchFamily="34"/>
                <a:cs typeface="Arial" pitchFamily="34"/>
              </a:rPr>
              <a:t>(e.g.: logging speed ~ 1800 ft/</a:t>
            </a:r>
            <a:r>
              <a:rPr lang="en-US" sz="2400" dirty="0" err="1">
                <a:solidFill>
                  <a:prstClr val="white"/>
                </a:solidFill>
                <a:latin typeface="Arial" pitchFamily="34"/>
                <a:cs typeface="Arial" pitchFamily="34"/>
              </a:rPr>
              <a:t>hr</a:t>
            </a:r>
            <a:r>
              <a:rPr lang="en-US" sz="2400" dirty="0">
                <a:solidFill>
                  <a:prstClr val="white"/>
                </a:solidFill>
                <a:latin typeface="Arial" pitchFamily="34"/>
                <a:cs typeface="Arial" pitchFamily="34"/>
              </a:rPr>
              <a:t>)</a:t>
            </a:r>
          </a:p>
          <a:p>
            <a:pPr lvl="1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sz="1600" dirty="0">
              <a:solidFill>
                <a:prstClr val="white"/>
              </a:solidFill>
              <a:latin typeface="Arial" pitchFamily="34"/>
              <a:cs typeface="Arial" pitchFamily="34"/>
            </a:endParaRPr>
          </a:p>
          <a:p>
            <a:pPr lvl="1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prstClr val="white"/>
                </a:solidFill>
                <a:latin typeface="Arial" pitchFamily="34"/>
                <a:cs typeface="Arial" pitchFamily="34"/>
              </a:rPr>
              <a:t>Survivability </a:t>
            </a:r>
            <a:r>
              <a:rPr lang="en-US" sz="2400" dirty="0">
                <a:solidFill>
                  <a:prstClr val="white"/>
                </a:solidFill>
                <a:latin typeface="Arial" pitchFamily="34"/>
                <a:cs typeface="Arial" pitchFamily="34"/>
              </a:rPr>
              <a:t>(&gt; 175</a:t>
            </a:r>
            <a:r>
              <a:rPr lang="en-US" sz="2400" baseline="30000" dirty="0">
                <a:solidFill>
                  <a:prstClr val="white"/>
                </a:solidFill>
                <a:latin typeface="Arial" pitchFamily="34"/>
                <a:cs typeface="Arial" pitchFamily="34"/>
              </a:rPr>
              <a:t>0</a:t>
            </a:r>
            <a:r>
              <a:rPr lang="en-US" sz="2400" dirty="0">
                <a:solidFill>
                  <a:prstClr val="white"/>
                </a:solidFill>
                <a:latin typeface="Arial" pitchFamily="34"/>
                <a:cs typeface="Arial" pitchFamily="34"/>
              </a:rPr>
              <a:t> C; &gt; 25 </a:t>
            </a:r>
            <a:r>
              <a:rPr lang="en-US" sz="2400" dirty="0" err="1">
                <a:solidFill>
                  <a:prstClr val="white"/>
                </a:solidFill>
                <a:latin typeface="Arial" pitchFamily="34"/>
                <a:cs typeface="Arial" pitchFamily="34"/>
              </a:rPr>
              <a:t>kpsia</a:t>
            </a:r>
            <a:r>
              <a:rPr lang="en-US" sz="2400" dirty="0">
                <a:solidFill>
                  <a:prstClr val="white"/>
                </a:solidFill>
                <a:latin typeface="Arial" pitchFamily="34"/>
                <a:cs typeface="Arial" pitchFamily="34"/>
              </a:rPr>
              <a:t>; 1000G in LWD, etc.)</a:t>
            </a:r>
          </a:p>
          <a:p>
            <a:pPr marL="457200" lvl="1" indent="0" eaLnBrk="1" fontAlgn="auto" hangingPunct="1">
              <a:spcAft>
                <a:spcPts val="0"/>
              </a:spcAft>
              <a:buFontTx/>
              <a:buNone/>
              <a:defRPr/>
            </a:pPr>
            <a:endParaRPr lang="en-US" sz="1600" dirty="0">
              <a:solidFill>
                <a:prstClr val="white"/>
              </a:solidFill>
              <a:latin typeface="Arial" pitchFamily="34"/>
              <a:cs typeface="Arial" pitchFamily="34"/>
            </a:endParaRPr>
          </a:p>
          <a:p>
            <a:pPr lvl="1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chemeClr val="bg1"/>
                </a:solidFill>
                <a:latin typeface="Arial" pitchFamily="34"/>
                <a:cs typeface="Arial" pitchFamily="34"/>
              </a:rPr>
              <a:t>Acceptable cost: </a:t>
            </a:r>
            <a:r>
              <a:rPr lang="en-US" sz="2400" dirty="0">
                <a:solidFill>
                  <a:prstClr val="white"/>
                </a:solidFill>
                <a:latin typeface="Arial" pitchFamily="34"/>
                <a:cs typeface="Arial" pitchFamily="34"/>
              </a:rPr>
              <a:t>Develop, deploy, &amp; use</a:t>
            </a:r>
          </a:p>
          <a:p>
            <a:pPr marL="457200" lvl="1" indent="0" eaLnBrk="1" fontAlgn="auto" hangingPunct="1">
              <a:spcAft>
                <a:spcPts val="0"/>
              </a:spcAft>
              <a:buFontTx/>
              <a:buNone/>
              <a:defRPr/>
            </a:pPr>
            <a:endParaRPr lang="en-US" sz="1600" dirty="0">
              <a:solidFill>
                <a:prstClr val="white"/>
              </a:solidFill>
              <a:latin typeface="Arial" pitchFamily="34"/>
              <a:cs typeface="Arial" pitchFamily="34"/>
            </a:endParaRPr>
          </a:p>
          <a:p>
            <a:pPr lvl="1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i="1" dirty="0">
                <a:solidFill>
                  <a:prstClr val="white"/>
                </a:solidFill>
                <a:latin typeface="Arial" pitchFamily="34"/>
                <a:cs typeface="Arial" pitchFamily="34"/>
              </a:rPr>
              <a:t>Usable/affordable by players in a diverse industry?</a:t>
            </a:r>
            <a:endParaRPr lang="en-US" i="1" dirty="0">
              <a:solidFill>
                <a:schemeClr val="bg1"/>
              </a:solidFill>
              <a:latin typeface="Arial" pitchFamily="34"/>
              <a:cs typeface="Arial" pitchFamily="34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8F005D-84B0-2844-8F54-68CF15F7014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4891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Medical treatment is third leading cause of death.</a:t>
            </a:r>
          </a:p>
          <a:p>
            <a:endParaRPr lang="en-US" dirty="0"/>
          </a:p>
          <a:p>
            <a:pPr>
              <a:lnSpc>
                <a:spcPct val="80000"/>
              </a:lnSpc>
            </a:pPr>
            <a:r>
              <a:rPr lang="en-US" altLang="en-US" sz="1200" dirty="0">
                <a:ea typeface="ＭＳ Ｐゴシック" panose="020B0600070205080204" pitchFamily="34" charset="-128"/>
              </a:rPr>
              <a:t>Canine nasopharyngeal tumors</a:t>
            </a:r>
          </a:p>
          <a:p>
            <a:pPr>
              <a:lnSpc>
                <a:spcPct val="80000"/>
              </a:lnSpc>
            </a:pPr>
            <a:r>
              <a:rPr lang="en-US" altLang="en-US" sz="1200" dirty="0">
                <a:ea typeface="ＭＳ Ｐゴシック" panose="020B0600070205080204" pitchFamily="34" charset="-128"/>
              </a:rPr>
              <a:t>Life expectancy </a:t>
            </a:r>
            <a:r>
              <a:rPr lang="en-US" altLang="en-US" sz="1200" u="sng" dirty="0">
                <a:ea typeface="ＭＳ Ｐゴシック" panose="020B0600070205080204" pitchFamily="34" charset="-128"/>
              </a:rPr>
              <a:t>&lt;</a:t>
            </a:r>
            <a:r>
              <a:rPr lang="en-US" altLang="en-US" sz="1200" dirty="0">
                <a:ea typeface="ＭＳ Ｐゴシック" panose="020B0600070205080204" pitchFamily="34" charset="-128"/>
              </a:rPr>
              <a:t>1 year</a:t>
            </a:r>
          </a:p>
          <a:p>
            <a:pPr>
              <a:lnSpc>
                <a:spcPct val="80000"/>
              </a:lnSpc>
            </a:pPr>
            <a:r>
              <a:rPr lang="en-US" altLang="en-US" sz="1200" dirty="0">
                <a:ea typeface="ＭＳ Ｐゴシック" panose="020B0600070205080204" pitchFamily="34" charset="-128"/>
              </a:rPr>
              <a:t>Conventional treatment usually causes severe ocular damage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8F005D-84B0-2844-8F54-68CF15F7014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8515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Automobile analogy in the 3</a:t>
            </a:r>
            <a:r>
              <a:rPr lang="en-US" b="1" baseline="30000" dirty="0"/>
              <a:t>rd</a:t>
            </a:r>
            <a:r>
              <a:rPr lang="en-US" b="1" dirty="0"/>
              <a:t> world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Image:  In-house low energy in-line </a:t>
            </a:r>
            <a:r>
              <a:rPr lang="en-US" b="1" dirty="0" err="1"/>
              <a:t>eBeam</a:t>
            </a:r>
            <a:r>
              <a:rPr lang="en-US" b="1" dirty="0"/>
              <a:t> for aseptic packaging (80-300 keV) (</a:t>
            </a:r>
            <a:r>
              <a:rPr lang="en-US" b="1" dirty="0" err="1"/>
              <a:t>Shima</a:t>
            </a:r>
            <a:r>
              <a:rPr lang="en-US" b="1" dirty="0"/>
              <a:t> plenary talk)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  </a:t>
            </a:r>
          </a:p>
          <a:p>
            <a:pPr marL="0" indent="0">
              <a:buFontTx/>
              <a:buNone/>
            </a:pPr>
            <a:endParaRPr lang="en-U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Key Questions embodied in PRD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When is end-to-end system co-design essential, and when is component optimization appropriate?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u="none" dirty="0"/>
              <a:t>Can engineering standards be defined to increase reliability and interoperability? </a:t>
            </a:r>
            <a:r>
              <a:rPr lang="en-US" u="none" baseline="0" dirty="0"/>
              <a:t>How can systems engineering ideas be incorporated into piece-part design to ease repair, shipping, inventories, manufacture, and recycling, to ultimately drive down costs and downtime?</a:t>
            </a:r>
            <a:r>
              <a:rPr lang="en-US" u="none" dirty="0"/>
              <a:t>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u="none" dirty="0"/>
              <a:t>Can affordable, ruggedized, compact accelerators be designed that facilitate autonomous dose delivery? </a:t>
            </a:r>
            <a:r>
              <a:rPr lang="en-US" u="none" baseline="0" dirty="0">
                <a:highlight>
                  <a:srgbClr val="FFFF00"/>
                </a:highlight>
              </a:rPr>
              <a:t>Can they be built with sufficient modularity, ease of repair, and robustness for use around the world?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u="none" dirty="0"/>
              <a:t>Key Ideas needed to realize PRD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u="none" dirty="0"/>
              <a:t>This PRD is hardware focused and is part of the continuum of complexity management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u="none" dirty="0"/>
              <a:t>Component modularity, rapid interchangeability, and a strong commercial ecosystem are needed to produce best of class systems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u="none" dirty="0"/>
              <a:t>Engineering standards are needed to allow companies to develop interoperable products more efficiently, to optimize reproducibility and costs, to lower MTTR and increase MTTF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8F005D-84B0-2844-8F54-68CF15F7014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90426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en-US" b="1" dirty="0"/>
              <a:t>Image: MRI-linac, integrated treatment-imaging concept (Welsh plenary talk)</a:t>
            </a:r>
          </a:p>
          <a:p>
            <a:pPr marL="0" indent="0">
              <a:buFontTx/>
              <a:buNone/>
            </a:pPr>
            <a:endParaRPr lang="en-U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Key Questions embodied in PRD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Can machine learning enable real time energy and dose optimization to provide the best quality data and outcomes, and provide early detection and self-diagnosis of needed repairs?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How "autonomous" can accelerator-based systems be made?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Can artificial intelligence provide appropriate cybersecurity protection of accelerator control and data storage systems? Can engineering standards be defined to ensure data systems interconnect and interoperate across subsystems and vendors?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u="none" dirty="0"/>
              <a:t>Key Ideas needed to realize PRD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u="none" dirty="0"/>
              <a:t>This PRD is software focused and is part of the continuum of complexity management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u="none" dirty="0"/>
              <a:t>Autonomous operation through smart control systems that self-diagnose, self-repair, anticipate failures and self-adjust to maintain critical parameters as systems degrade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u="none" dirty="0"/>
              <a:t>Artificial Intelligence and Machine Learning are key components of the system control and data management systems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u="none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u="none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8F005D-84B0-2844-8F54-68CF15F7014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77918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en-US" b="1" dirty="0"/>
              <a:t>Image: Cargo scanning? (</a:t>
            </a:r>
            <a:r>
              <a:rPr lang="en-US" b="1" dirty="0" err="1"/>
              <a:t>Vojtech</a:t>
            </a:r>
            <a:r>
              <a:rPr lang="en-US" b="1" dirty="0"/>
              <a:t> plenary talk)</a:t>
            </a:r>
          </a:p>
          <a:p>
            <a:pPr marL="0" indent="0">
              <a:buFontTx/>
              <a:buNone/>
            </a:pPr>
            <a:endParaRPr lang="en-U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Key Questions embodied in PRD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Is better inspection and imaging possible with closely integrated, higher-capability sources and detectors?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How can detection algorithms be improved in speed and accuracy?  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Can compact new sources of x-rays be developed that offer unprecedented monochromaticity, coherence, and tunability?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How can spectrum agility, bandwidth control, and coherence control be optimally exploited?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Can CT imaging simulations for X-ray sources with a range of energy spreads and energy-integrating detectors be developed?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 Key ideas needed to realize PRD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Systems R&amp;D must be focused on the specific properties of the target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Real-time analysis of imaging data to enable feedback and source adjustments to optimize image quality, reduce dose, and reduce shielding requirements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Advanced image analysis algorithms that handle complex target motion and other imaging challenges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New detector technologies with expanded sensitivity, capability, and ruggedness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8F005D-84B0-2844-8F54-68CF15F7014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25287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en-US" b="1" dirty="0"/>
              <a:t>Image: Biologic response to radiation (Coleman plenary talk)</a:t>
            </a:r>
          </a:p>
          <a:p>
            <a:pPr marL="0" indent="0">
              <a:buFontTx/>
              <a:buNone/>
            </a:pPr>
            <a:endParaRPr lang="en-US" b="1" dirty="0"/>
          </a:p>
          <a:p>
            <a:pPr marL="0" indent="0">
              <a:buFontTx/>
              <a:buNone/>
            </a:pPr>
            <a:r>
              <a:rPr lang="en-US" b="1" dirty="0"/>
              <a:t>Feedback on biological effect</a:t>
            </a:r>
          </a:p>
          <a:p>
            <a:pPr marL="0" indent="0">
              <a:buFontTx/>
              <a:buNone/>
            </a:pPr>
            <a:endParaRPr lang="en-U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Key Questions embodied in PRD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Are better treatment outcomes, better preclinical results, and better control of pathogens and contaminants possible with closely integrated, higher capability sources and detectors? How can the flux and efficiency of x-ray sources be increased? Can very low cost, high flux sources be developed?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How can energy spectrum and real time dose control be optimally exploited to reduce collateral dose?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How can dose rate be increased without sacrificing accuracy?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What new sources, detectors, and controls are needed to support ultrahigh dose rates in a clinical setting?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What radiobiology must be studied?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u="none" dirty="0"/>
              <a:t>Key Ideas needed to realize PRD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Systems R&amp;D must be focused on the specific properties of the target 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Deliver beam/dose in a way that expands from physical dose optimization to contextually optimized dose (biologic dose for medical applications  and other classes of dose for security applications)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Expansion of parameters for beam delivery and measurement to allow new translational science and clinical science (e.g. flash/VHEE)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8F005D-84B0-2844-8F54-68CF15F7014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54622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en-US" b="1" dirty="0"/>
              <a:t>Images: Prototype of </a:t>
            </a:r>
            <a:r>
              <a:rPr lang="en-US" b="1" dirty="0" err="1"/>
              <a:t>TomoTherapy</a:t>
            </a:r>
            <a:r>
              <a:rPr lang="en-US" b="1" dirty="0"/>
              <a:t> machine (x-ray and CT) and </a:t>
            </a:r>
            <a:r>
              <a:rPr lang="en-US" b="1" dirty="0" err="1"/>
              <a:t>Xoft</a:t>
            </a:r>
            <a:r>
              <a:rPr lang="en-US" b="1" dirty="0"/>
              <a:t> endoscopic x-ray source (50 keV) (Welsh plenary talk)</a:t>
            </a:r>
          </a:p>
          <a:p>
            <a:pPr marL="0" indent="0">
              <a:buFontTx/>
              <a:buNone/>
            </a:pPr>
            <a:endParaRPr lang="en-U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Key Questions embodied in PRD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What are the key components that drive the Space, Weight, And Power requirements for each application?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Can accelerators be miniaturized to function in tight crawl spaces, in pipes, down boreholes, and on the end of an endoscope?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Can accelerators be engineered to provide accurate performance in hostile environments?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u="none" dirty="0"/>
              <a:t>Key Ideas needed to realize PRD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Increased accelerating gradient and accelerator power efficiency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Increased wall plug to power source to accelerated beam efficiency through better sources and energy recovery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New manufacturing and material technologies to produce smaller, low-cost accelerator systems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Conversion of mechanical components to organic/chemical/biologic, or field based "components"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8F005D-84B0-2844-8F54-68CF15F7014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82603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FEBBD4D-A077-694F-949C-816E31DDFCB4}"/>
              </a:ext>
            </a:extLst>
          </p:cNvPr>
          <p:cNvSpPr/>
          <p:nvPr userDrawn="1"/>
        </p:nvSpPr>
        <p:spPr>
          <a:xfrm>
            <a:off x="0" y="4371107"/>
            <a:ext cx="9144000" cy="7723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line dot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8" y="-3597"/>
            <a:ext cx="9143245" cy="5150695"/>
          </a:xfrm>
          <a:prstGeom prst="rect">
            <a:avLst/>
          </a:prstGeom>
        </p:spPr>
      </p:pic>
      <p:pic>
        <p:nvPicPr>
          <p:cNvPr id="16" name="logo SLAC">
            <a:extLst>
              <a:ext uri="{FF2B5EF4-FFF2-40B4-BE49-F238E27FC236}">
                <a16:creationId xmlns:a16="http://schemas.microsoft.com/office/drawing/2014/main" id="{9B359C41-4F1D-C34A-A6F5-56B5093A7BD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223" y="4566855"/>
            <a:ext cx="2302769" cy="66903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7214" y="402432"/>
            <a:ext cx="8008937" cy="1684735"/>
          </a:xfrm>
        </p:spPr>
        <p:txBody>
          <a:bodyPr anchor="b" anchorCtr="0">
            <a:noAutofit/>
          </a:bodyPr>
          <a:lstStyle>
            <a:lvl1pPr>
              <a:defRPr sz="43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77056" y="2730330"/>
            <a:ext cx="7989887" cy="1640777"/>
          </a:xfrm>
        </p:spPr>
        <p:txBody>
          <a:bodyPr>
            <a:noAutofit/>
          </a:bodyPr>
          <a:lstStyle>
            <a:lvl1pPr marL="0" indent="0" algn="l">
              <a:lnSpc>
                <a:spcPct val="110000"/>
              </a:lnSpc>
              <a:buNone/>
              <a:defRPr sz="1600" b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CA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57214" y="2066259"/>
            <a:ext cx="8008937" cy="476917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42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CA" dirty="0"/>
              <a:t>Click to edit Master subtitle style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512191F-B767-D04B-9D40-AFF96A3B3B2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77056" y="4566854"/>
            <a:ext cx="2209800" cy="324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7518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0" y="0"/>
            <a:ext cx="6858019" cy="93954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" y="616458"/>
            <a:ext cx="8685294" cy="202692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457200" y="932688"/>
            <a:ext cx="8108950" cy="379914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spcBef>
                <a:spcPts val="0"/>
              </a:spcBef>
              <a:buClr>
                <a:srgbClr val="981E32"/>
              </a:buClr>
              <a:defRPr sz="2200"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 sz="1800"/>
            </a:lvl4pPr>
            <a:lvl5pPr>
              <a:buClr>
                <a:srgbClr val="981E32"/>
              </a:buCl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1DA5BD1-2087-4E5F-A15E-F71B8F588CF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826597"/>
            <a:ext cx="2895600" cy="316903"/>
          </a:xfrm>
          <a:prstGeom prst="rect">
            <a:avLst/>
          </a:prstGeom>
        </p:spPr>
      </p:pic>
      <p:sp>
        <p:nvSpPr>
          <p:cNvPr id="11" name="Slide Number Placeholder 7">
            <a:extLst>
              <a:ext uri="{FF2B5EF4-FFF2-40B4-BE49-F238E27FC236}">
                <a16:creationId xmlns:a16="http://schemas.microsoft.com/office/drawing/2014/main" id="{7D4A5581-A1B2-4705-A3B9-6B376EE2475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670614" y="4864696"/>
            <a:ext cx="426882" cy="240704"/>
          </a:xfrm>
          <a:prstGeom prst="rect">
            <a:avLst/>
          </a:prstGeom>
        </p:spPr>
        <p:txBody>
          <a:bodyPr/>
          <a:lstStyle>
            <a:lvl1pPr>
              <a:defRPr sz="1000" b="1"/>
            </a:lvl1pPr>
          </a:lstStyle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32379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0" y="0"/>
            <a:ext cx="6858019" cy="9395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" y="616458"/>
            <a:ext cx="8685294" cy="202692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C37432A-A490-406D-BE5F-329780736BD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826597"/>
            <a:ext cx="2895600" cy="316903"/>
          </a:xfrm>
          <a:prstGeom prst="rect">
            <a:avLst/>
          </a:prstGeom>
        </p:spPr>
      </p:pic>
      <p:sp>
        <p:nvSpPr>
          <p:cNvPr id="12" name="Slide Number Placeholder 7">
            <a:extLst>
              <a:ext uri="{FF2B5EF4-FFF2-40B4-BE49-F238E27FC236}">
                <a16:creationId xmlns:a16="http://schemas.microsoft.com/office/drawing/2014/main" id="{55A459EC-559F-4472-A3CC-0DDF2980E7A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670614" y="4864696"/>
            <a:ext cx="426882" cy="240704"/>
          </a:xfrm>
          <a:prstGeom prst="rect">
            <a:avLst/>
          </a:prstGeom>
        </p:spPr>
        <p:txBody>
          <a:bodyPr/>
          <a:lstStyle>
            <a:lvl1pPr>
              <a:defRPr sz="1000" b="1"/>
            </a:lvl1pPr>
          </a:lstStyle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32379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rgbClr val="0F6636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183005"/>
            <a:ext cx="3977640" cy="40241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183005"/>
            <a:ext cx="3977640" cy="40241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900" b="0" i="0">
                <a:solidFill>
                  <a:srgbClr val="0F6636"/>
                </a:solidFill>
                <a:latin typeface="Arial"/>
                <a:cs typeface="Arial"/>
              </a:defRPr>
            </a:lvl1pPr>
          </a:lstStyle>
          <a:p>
            <a:pPr marL="19050">
              <a:lnSpc>
                <a:spcPts val="1069"/>
              </a:lnSpc>
            </a:pPr>
            <a:fld id="{81D60167-4931-47E6-BA6A-407CBD079E47}" type="slidenum">
              <a:rPr lang="en-US" spc="-4" smtClean="0"/>
              <a:pPr marL="19050">
                <a:lnSpc>
                  <a:spcPts val="1069"/>
                </a:lnSpc>
              </a:pPr>
              <a:t>‹#›</a:t>
            </a:fld>
            <a:endParaRPr lang="en-US" spc="-4" dirty="0"/>
          </a:p>
        </p:txBody>
      </p:sp>
    </p:spTree>
    <p:extLst>
      <p:ext uri="{BB962C8B-B14F-4D97-AF65-F5344CB8AC3E}">
        <p14:creationId xmlns:p14="http://schemas.microsoft.com/office/powerpoint/2010/main" val="27455150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rgbClr val="0F6636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rgbClr val="136737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900" b="0" i="0">
                <a:solidFill>
                  <a:srgbClr val="0F6636"/>
                </a:solidFill>
                <a:latin typeface="Arial"/>
                <a:cs typeface="Arial"/>
              </a:defRPr>
            </a:lvl1pPr>
          </a:lstStyle>
          <a:p>
            <a:pPr marL="19050">
              <a:lnSpc>
                <a:spcPts val="1069"/>
              </a:lnSpc>
            </a:pPr>
            <a:fld id="{81D60167-4931-47E6-BA6A-407CBD079E47}" type="slidenum">
              <a:rPr lang="en-US" spc="-4" smtClean="0"/>
              <a:pPr marL="19050">
                <a:lnSpc>
                  <a:spcPts val="1069"/>
                </a:lnSpc>
              </a:pPr>
              <a:t>‹#›</a:t>
            </a:fld>
            <a:endParaRPr lang="en-US" spc="-4" dirty="0"/>
          </a:p>
        </p:txBody>
      </p:sp>
    </p:spTree>
    <p:extLst>
      <p:ext uri="{BB962C8B-B14F-4D97-AF65-F5344CB8AC3E}">
        <p14:creationId xmlns:p14="http://schemas.microsoft.com/office/powerpoint/2010/main" val="27662289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1822" y="96818"/>
            <a:ext cx="8103570" cy="564775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5761" y="932688"/>
            <a:ext cx="8109919" cy="37719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815313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0" r:id="rId2"/>
    <p:sldLayoutId id="2147483675" r:id="rId3"/>
    <p:sldLayoutId id="2147483676" r:id="rId4"/>
    <p:sldLayoutId id="2147483677" r:id="rId5"/>
  </p:sldLayoutIdLst>
  <p:hf hdr="0" dt="0"/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chemeClr val="bg2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0"/>
        </a:spcBef>
        <a:spcAft>
          <a:spcPts val="300"/>
        </a:spcAft>
        <a:buClr>
          <a:schemeClr val="tx1"/>
        </a:buClr>
        <a:buFont typeface="Arial" pitchFamily="34" charset="0"/>
        <a:buNone/>
        <a:defRPr sz="2400" b="0" kern="1200" baseline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457200" indent="-223838" algn="l" defTabSz="914400" rtl="0" eaLnBrk="1" latinLnBrk="0" hangingPunct="1">
        <a:lnSpc>
          <a:spcPct val="120000"/>
        </a:lnSpc>
        <a:spcBef>
          <a:spcPts val="0"/>
        </a:spcBef>
        <a:spcAft>
          <a:spcPts val="0"/>
        </a:spcAft>
        <a:buClr>
          <a:schemeClr val="bg2"/>
        </a:buClr>
        <a:buSzPct val="120000"/>
        <a:buFont typeface="Arial" pitchFamily="34" charset="0"/>
        <a:buChar char="•"/>
        <a:defRPr sz="2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690563" indent="-233363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20000"/>
        <a:buFont typeface="Arial" pitchFamily="34" charset="0"/>
        <a:buChar char="-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914400" indent="-223838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20000"/>
        <a:buFont typeface="Arial" pitchFamily="34" charset="0"/>
        <a:buChar char="•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1152000" indent="-180000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20000"/>
        <a:buFont typeface="Arial" pitchFamily="34" charset="0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tiff"/><Relationship Id="rId5" Type="http://schemas.openxmlformats.org/officeDocument/2006/relationships/image" Target="../media/image13.tiff"/><Relationship Id="rId4" Type="http://schemas.openxmlformats.org/officeDocument/2006/relationships/image" Target="../media/image12.tif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jpeg"/><Relationship Id="rId7" Type="http://schemas.openxmlformats.org/officeDocument/2006/relationships/image" Target="../media/image20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CA" sz="3600" dirty="0"/>
              <a:t>Compact Accelerator Applications </a:t>
            </a:r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CA" dirty="0">
                <a:solidFill>
                  <a:schemeClr val="tx1"/>
                </a:solidFill>
              </a:rPr>
              <a:t>Mark Kemp- 1/21/2022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CA" sz="3200" dirty="0"/>
              <a:t>US Future Colliders Workshop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724102" y="499387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37762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9525" rIns="0" bIns="0" rtlCol="0" anchor="b" anchorCtr="0">
            <a:spAutoFit/>
          </a:bodyPr>
          <a:lstStyle/>
          <a:p>
            <a:pPr marL="9525">
              <a:spcBef>
                <a:spcPts val="75"/>
              </a:spcBef>
            </a:pPr>
            <a:r>
              <a:rPr spc="-4" dirty="0"/>
              <a:t>Motivation: </a:t>
            </a:r>
            <a:r>
              <a:rPr lang="en-US" dirty="0"/>
              <a:t>Medicine Applications</a:t>
            </a:r>
            <a:endParaRPr spc="-4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8571615-CD80-F343-B5BA-84790F90CB1B}"/>
              </a:ext>
            </a:extLst>
          </p:cNvPr>
          <p:cNvSpPr/>
          <p:nvPr/>
        </p:nvSpPr>
        <p:spPr>
          <a:xfrm>
            <a:off x="142875" y="1040243"/>
            <a:ext cx="4645818" cy="27982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75" indent="-257175">
              <a:lnSpc>
                <a:spcPct val="107000"/>
              </a:lnSpc>
              <a:buFont typeface="Calibri" panose="020F0502020204030204" pitchFamily="34" charset="0"/>
              <a:buChar char="-"/>
            </a:pPr>
            <a:r>
              <a:rPr lang="en-US" sz="15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New technologies allowing complexity of radiation therapy to be hidden from the user for greater access and quality globally</a:t>
            </a:r>
          </a:p>
          <a:p>
            <a:pPr marL="600075" lvl="1" indent="-257175">
              <a:lnSpc>
                <a:spcPct val="107000"/>
              </a:lnSpc>
              <a:buFont typeface="Calibri" panose="020F0502020204030204" pitchFamily="34" charset="0"/>
              <a:buChar char="-"/>
            </a:pPr>
            <a:r>
              <a:rPr lang="en-US" sz="15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Lack of medical physicists</a:t>
            </a:r>
          </a:p>
          <a:p>
            <a:pPr marL="600075" lvl="1" indent="-257175">
              <a:lnSpc>
                <a:spcPct val="107000"/>
              </a:lnSpc>
              <a:buFont typeface="Calibri" panose="020F0502020204030204" pitchFamily="34" charset="0"/>
              <a:buChar char="-"/>
            </a:pPr>
            <a:r>
              <a:rPr lang="en-US" sz="15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Power outages</a:t>
            </a:r>
          </a:p>
          <a:p>
            <a:pPr marL="600075" lvl="1" indent="-257175">
              <a:lnSpc>
                <a:spcPct val="107000"/>
              </a:lnSpc>
              <a:buFont typeface="Calibri" panose="020F0502020204030204" pitchFamily="34" charset="0"/>
              <a:buChar char="-"/>
            </a:pPr>
            <a:endParaRPr lang="en-US" sz="15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57175" indent="-257175">
              <a:lnSpc>
                <a:spcPct val="107000"/>
              </a:lnSpc>
              <a:buFont typeface="Calibri" panose="020F0502020204030204" pitchFamily="34" charset="0"/>
              <a:buChar char="-"/>
            </a:pPr>
            <a:r>
              <a:rPr lang="en-US" sz="15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New technologies for robust systems (i.e. low cost and with very high reliability)</a:t>
            </a:r>
          </a:p>
          <a:p>
            <a:pPr marL="257175" indent="-257175">
              <a:lnSpc>
                <a:spcPct val="107000"/>
              </a:lnSpc>
              <a:buFont typeface="Calibri" panose="020F0502020204030204" pitchFamily="34" charset="0"/>
              <a:buChar char="-"/>
            </a:pPr>
            <a:endParaRPr lang="en-US" sz="15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57175" indent="-257175">
              <a:lnSpc>
                <a:spcPct val="107000"/>
              </a:lnSpc>
              <a:spcAft>
                <a:spcPts val="600"/>
              </a:spcAft>
              <a:buFont typeface="Calibri" panose="020F0502020204030204" pitchFamily="34" charset="0"/>
              <a:buChar char="-"/>
            </a:pPr>
            <a:r>
              <a:rPr lang="en-US" sz="15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New technologies to explore the power of radiation in biology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B7B0F648-3DF8-ED4A-8950-6199241AA9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7652" y="207811"/>
            <a:ext cx="3129320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1D81FE2-B558-0E44-A434-74EB47EF470D}"/>
              </a:ext>
            </a:extLst>
          </p:cNvPr>
          <p:cNvSpPr txBox="1"/>
          <p:nvPr/>
        </p:nvSpPr>
        <p:spPr>
          <a:xfrm>
            <a:off x="5219480" y="2536594"/>
            <a:ext cx="3705664" cy="50783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350" dirty="0"/>
              <a:t>Global Incidence of cancer cases grows from 14M to 25M per year between 2012 and 2030. </a:t>
            </a:r>
          </a:p>
        </p:txBody>
      </p:sp>
      <p:pic>
        <p:nvPicPr>
          <p:cNvPr id="7" name="Picture 13">
            <a:extLst>
              <a:ext uri="{FF2B5EF4-FFF2-40B4-BE49-F238E27FC236}">
                <a16:creationId xmlns:a16="http://schemas.microsoft.com/office/drawing/2014/main" id="{69AC246C-74DA-C44B-8CE1-43F5278698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43612" y="3512984"/>
            <a:ext cx="2057400" cy="153369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B3BD806-A254-5046-BE68-88893B652CDC}"/>
              </a:ext>
            </a:extLst>
          </p:cNvPr>
          <p:cNvSpPr txBox="1"/>
          <p:nvPr/>
        </p:nvSpPr>
        <p:spPr>
          <a:xfrm>
            <a:off x="6043612" y="3058633"/>
            <a:ext cx="237172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Animal experience before human applications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B380857-AF40-F749-9DC9-54ABE7C81D0C}"/>
              </a:ext>
            </a:extLst>
          </p:cNvPr>
          <p:cNvSpPr txBox="1"/>
          <p:nvPr/>
        </p:nvSpPr>
        <p:spPr>
          <a:xfrm>
            <a:off x="3200400" y="3922042"/>
            <a:ext cx="2757297" cy="71558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350" dirty="0"/>
              <a:t>Tumor between eyes - great test for Intensity modulated RT-</a:t>
            </a:r>
          </a:p>
          <a:p>
            <a:r>
              <a:rPr lang="en-US" sz="1350" dirty="0"/>
              <a:t>CT and treatment</a:t>
            </a:r>
          </a:p>
        </p:txBody>
      </p:sp>
    </p:spTree>
    <p:extLst>
      <p:ext uri="{BB962C8B-B14F-4D97-AF65-F5344CB8AC3E}">
        <p14:creationId xmlns:p14="http://schemas.microsoft.com/office/powerpoint/2010/main" val="26872819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F4D96B-5948-402E-87F8-1B815A18BA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Application Areas Determined to Need Innovative Solutions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D1D320-73EC-4105-B29A-6AC2BE44832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5" name="object 3">
            <a:extLst>
              <a:ext uri="{FF2B5EF4-FFF2-40B4-BE49-F238E27FC236}">
                <a16:creationId xmlns:a16="http://schemas.microsoft.com/office/drawing/2014/main" id="{DDE60797-8DBE-448F-9F47-18F9EE760B33}"/>
              </a:ext>
            </a:extLst>
          </p:cNvPr>
          <p:cNvSpPr txBox="1">
            <a:spLocks noGrp="1"/>
          </p:cNvSpPr>
          <p:nvPr>
            <p:ph sz="quarter" idx="14"/>
          </p:nvPr>
        </p:nvSpPr>
        <p:spPr>
          <a:xfrm>
            <a:off x="228600" y="1200150"/>
            <a:ext cx="8337550" cy="2847703"/>
          </a:xfrm>
          <a:prstGeom prst="rect">
            <a:avLst/>
          </a:prstGeom>
        </p:spPr>
        <p:txBody>
          <a:bodyPr vert="horz" wrap="square" lIns="0" tIns="88900" rIns="0" bIns="0" rtlCol="0">
            <a:spAutoFit/>
          </a:bodyPr>
          <a:lstStyle/>
          <a:p>
            <a:pPr marL="569913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</a:rPr>
              <a:t>Replacement of </a:t>
            </a:r>
            <a:r>
              <a:rPr lang="en-US" sz="1800" dirty="0" err="1">
                <a:solidFill>
                  <a:schemeClr val="tx1"/>
                </a:solidFill>
              </a:rPr>
              <a:t>radioisotopic</a:t>
            </a:r>
            <a:r>
              <a:rPr lang="en-US" sz="1800" dirty="0">
                <a:solidFill>
                  <a:schemeClr val="tx1"/>
                </a:solidFill>
              </a:rPr>
              <a:t> sources by accelerator-based alternatives</a:t>
            </a:r>
          </a:p>
          <a:p>
            <a:pPr marL="569913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</a:rPr>
              <a:t>Ruggedized low-cost </a:t>
            </a:r>
            <a:r>
              <a:rPr lang="en-US" sz="1800" dirty="0" err="1">
                <a:solidFill>
                  <a:schemeClr val="tx1"/>
                </a:solidFill>
              </a:rPr>
              <a:t>linacs</a:t>
            </a:r>
            <a:r>
              <a:rPr lang="en-US" sz="1800" dirty="0">
                <a:solidFill>
                  <a:schemeClr val="tx1"/>
                </a:solidFill>
              </a:rPr>
              <a:t> for Low/Middle-Income Countries</a:t>
            </a:r>
          </a:p>
          <a:p>
            <a:pPr marL="569913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</a:rPr>
              <a:t>FLASH-RT and Very-high energy electron (VHEE) sources for radiotherapy</a:t>
            </a:r>
          </a:p>
          <a:p>
            <a:pPr marL="569913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</a:rPr>
              <a:t>Source-free brachytherapy (i.e. endoscopic particle accelerators)</a:t>
            </a:r>
          </a:p>
          <a:p>
            <a:pPr marL="569913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</a:rPr>
              <a:t>Portable monochromatic gamma-ray sources</a:t>
            </a:r>
          </a:p>
          <a:p>
            <a:pPr marL="569913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</a:rPr>
              <a:t>Compact neutron generators </a:t>
            </a:r>
            <a:endParaRPr lang="en-US" sz="1800" dirty="0"/>
          </a:p>
          <a:p>
            <a:pPr marL="227013" lvl="1" indent="0">
              <a:buNone/>
            </a:pPr>
            <a:r>
              <a:rPr lang="en-US" sz="1800" dirty="0">
                <a:solidFill>
                  <a:srgbClr val="C00000"/>
                </a:solidFill>
              </a:rPr>
              <a:t>Many of these are applicable to both security and medicine</a:t>
            </a:r>
          </a:p>
        </p:txBody>
      </p:sp>
    </p:spTree>
    <p:extLst>
      <p:ext uri="{BB962C8B-B14F-4D97-AF65-F5344CB8AC3E}">
        <p14:creationId xmlns:p14="http://schemas.microsoft.com/office/powerpoint/2010/main" val="8637812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899C1F1-BC0F-9741-950C-8F699F7F6B5E}"/>
              </a:ext>
            </a:extLst>
          </p:cNvPr>
          <p:cNvSpPr/>
          <p:nvPr/>
        </p:nvSpPr>
        <p:spPr>
          <a:xfrm>
            <a:off x="228600" y="1200150"/>
            <a:ext cx="8534400" cy="200025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20F33F3-C04D-494D-A94A-A08D56D9F1F9}"/>
              </a:ext>
            </a:extLst>
          </p:cNvPr>
          <p:cNvSpPr txBox="1"/>
          <p:nvPr/>
        </p:nvSpPr>
        <p:spPr>
          <a:xfrm>
            <a:off x="228600" y="1274585"/>
            <a:ext cx="8534400" cy="33983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450"/>
              </a:spcAft>
              <a:buClr>
                <a:srgbClr val="0F6636"/>
              </a:buClr>
            </a:pPr>
            <a:r>
              <a:rPr lang="en-US" sz="1650" dirty="0"/>
              <a:t>PRD 1:  Revolutionize accelerator design to produce modular, interoperable, robust systems</a:t>
            </a:r>
          </a:p>
          <a:p>
            <a:pPr>
              <a:spcAft>
                <a:spcPts val="450"/>
              </a:spcAft>
              <a:buClr>
                <a:srgbClr val="0F6636"/>
              </a:buClr>
            </a:pPr>
            <a:r>
              <a:rPr lang="en-US" sz="1650" dirty="0"/>
              <a:t>PRD 2:  Develop “Smart Accelerators” that produce expert results in difficult environments</a:t>
            </a:r>
          </a:p>
          <a:p>
            <a:pPr>
              <a:spcAft>
                <a:spcPts val="450"/>
              </a:spcAft>
              <a:buClr>
                <a:srgbClr val="0F6636"/>
              </a:buClr>
            </a:pPr>
            <a:r>
              <a:rPr lang="en-US" sz="1650" dirty="0"/>
              <a:t>PRD 3:  See beyond present technological limits</a:t>
            </a:r>
          </a:p>
          <a:p>
            <a:pPr>
              <a:spcAft>
                <a:spcPts val="450"/>
              </a:spcAft>
              <a:buClr>
                <a:srgbClr val="0F6636"/>
              </a:buClr>
            </a:pPr>
            <a:r>
              <a:rPr lang="en-US" sz="1650" dirty="0"/>
              <a:t>PRD 4:  Control effects and outcomes beyond present technological limits</a:t>
            </a:r>
          </a:p>
          <a:p>
            <a:pPr>
              <a:spcAft>
                <a:spcPts val="450"/>
              </a:spcAft>
              <a:buClr>
                <a:srgbClr val="0F6636"/>
              </a:buClr>
            </a:pPr>
            <a:r>
              <a:rPr lang="en-US" sz="1650" dirty="0"/>
              <a:t>PRD 5:  Revolutionize the size to enable new and emerging applications</a:t>
            </a:r>
          </a:p>
          <a:p>
            <a:pPr>
              <a:spcAft>
                <a:spcPts val="450"/>
              </a:spcAft>
              <a:buClr>
                <a:srgbClr val="0F6636"/>
              </a:buClr>
            </a:pPr>
            <a:endParaRPr lang="en-US" sz="1650" dirty="0"/>
          </a:p>
          <a:p>
            <a:pPr>
              <a:spcAft>
                <a:spcPts val="450"/>
              </a:spcAft>
              <a:buClr>
                <a:srgbClr val="0F6636"/>
              </a:buClr>
            </a:pPr>
            <a:r>
              <a:rPr lang="en-US" sz="1650" dirty="0"/>
              <a:t>High-level S&amp;T objectives that will guide R&amp;D investment for 5-10 years or more</a:t>
            </a:r>
          </a:p>
          <a:p>
            <a:pPr marL="257175" indent="-257175">
              <a:spcAft>
                <a:spcPts val="450"/>
              </a:spcAft>
              <a:buClr>
                <a:srgbClr val="0F6636"/>
              </a:buClr>
              <a:buFont typeface="Wingdings" pitchFamily="2" charset="2"/>
              <a:buChar char="Ø"/>
            </a:pPr>
            <a:r>
              <a:rPr lang="en-US" sz="1650" dirty="0"/>
              <a:t>Transformative, changes the game, renders the impossible possible</a:t>
            </a:r>
          </a:p>
          <a:p>
            <a:pPr marL="257175" indent="-257175">
              <a:spcAft>
                <a:spcPts val="450"/>
              </a:spcAft>
              <a:buClr>
                <a:srgbClr val="0F6636"/>
              </a:buClr>
              <a:buFont typeface="Wingdings" pitchFamily="2" charset="2"/>
              <a:buChar char="Ø"/>
            </a:pPr>
            <a:r>
              <a:rPr lang="en-US" sz="1650" dirty="0"/>
              <a:t>Informs the scientific community, application community, and  lawmakers about the process and findings of the workshop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6AC606B-91E1-4E16-BB0A-2BAC651102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20 research themes, distilled to 5 Priority Research Directions</a:t>
            </a:r>
          </a:p>
        </p:txBody>
      </p:sp>
    </p:spTree>
    <p:extLst>
      <p:ext uri="{BB962C8B-B14F-4D97-AF65-F5344CB8AC3E}">
        <p14:creationId xmlns:p14="http://schemas.microsoft.com/office/powerpoint/2010/main" val="27203059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26412D-B6BF-4B0E-960D-809FF7A6B0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A78690-3DBE-452D-964C-BBE4A6C5E4F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E40E93A-D905-4A0B-80BC-CB1A592013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3606"/>
            <a:ext cx="9144000" cy="4876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5477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D247957-35DD-2843-896D-3E2B31AE85A4}"/>
              </a:ext>
            </a:extLst>
          </p:cNvPr>
          <p:cNvSpPr/>
          <p:nvPr/>
        </p:nvSpPr>
        <p:spPr>
          <a:xfrm>
            <a:off x="1142999" y="400050"/>
            <a:ext cx="6858000" cy="47434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3" name="Picture 2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B3FCFBCC-9ADF-6346-874F-C6FE4FF770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125626" y="-1193121"/>
            <a:ext cx="5042115" cy="7428357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84595EBD-543E-46FC-80A2-4F254C107D12}"/>
              </a:ext>
            </a:extLst>
          </p:cNvPr>
          <p:cNvCxnSpPr/>
          <p:nvPr/>
        </p:nvCxnSpPr>
        <p:spPr>
          <a:xfrm flipV="1">
            <a:off x="5181600" y="4486275"/>
            <a:ext cx="0" cy="38100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DAE786E0-4C83-4C33-B1C4-6B036F47DB7C}"/>
              </a:ext>
            </a:extLst>
          </p:cNvPr>
          <p:cNvCxnSpPr/>
          <p:nvPr/>
        </p:nvCxnSpPr>
        <p:spPr>
          <a:xfrm flipV="1">
            <a:off x="4572000" y="4486275"/>
            <a:ext cx="0" cy="38100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48D9E770-4098-42AE-9921-18335F2B83C3}"/>
              </a:ext>
            </a:extLst>
          </p:cNvPr>
          <p:cNvCxnSpPr/>
          <p:nvPr/>
        </p:nvCxnSpPr>
        <p:spPr>
          <a:xfrm flipV="1">
            <a:off x="5867400" y="4486275"/>
            <a:ext cx="0" cy="38100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37EE63F2-0828-4C94-9B64-A507F0FB75F1}"/>
              </a:ext>
            </a:extLst>
          </p:cNvPr>
          <p:cNvCxnSpPr/>
          <p:nvPr/>
        </p:nvCxnSpPr>
        <p:spPr>
          <a:xfrm flipV="1">
            <a:off x="4114800" y="4486275"/>
            <a:ext cx="0" cy="38100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1440EED1-E1F2-4259-8C89-46A68766F8D1}"/>
              </a:ext>
            </a:extLst>
          </p:cNvPr>
          <p:cNvCxnSpPr/>
          <p:nvPr/>
        </p:nvCxnSpPr>
        <p:spPr>
          <a:xfrm flipV="1">
            <a:off x="5638800" y="4486275"/>
            <a:ext cx="0" cy="38100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12036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26412D-B6BF-4B0E-960D-809FF7A6B0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Short Term Research Themes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A78690-3DBE-452D-964C-BBE4A6C5E4F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D06896B-E542-46F1-B418-CCB8EE2851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018" y="948009"/>
            <a:ext cx="7843169" cy="63648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E915191-26DC-449C-B1DA-52420FF43E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494" y="1640999"/>
            <a:ext cx="7662391" cy="72975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B2D2A8D-46A5-4671-87C9-08C35ED9CE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018" y="2524074"/>
            <a:ext cx="7808746" cy="44200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4903F1E-E41A-4355-9660-CDE6CA26D6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150" y="3145434"/>
            <a:ext cx="6172860" cy="45805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4E08D96-56D9-47CD-8453-BAD0D598BE0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4018" y="3782846"/>
            <a:ext cx="7570756" cy="503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0070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7FE263-6A9A-4C06-8EE6-6FE6D5E12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9D86E1-BBFA-4EB8-8333-E8AB6652C2FC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en-US" i="1" dirty="0"/>
          </a:p>
          <a:p>
            <a:endParaRPr lang="en-US" i="1" dirty="0"/>
          </a:p>
          <a:p>
            <a:endParaRPr lang="en-US" i="1" dirty="0"/>
          </a:p>
          <a:p>
            <a:pPr algn="ctr"/>
            <a:r>
              <a:rPr lang="en-US" i="1" dirty="0"/>
              <a:t>Backup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BA6BF8-C93A-4906-80B1-62652460C59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31923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FB2EFB-2877-1C4A-9FD5-08EA75D0C4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171450"/>
            <a:ext cx="6536054" cy="276999"/>
          </a:xfrm>
        </p:spPr>
        <p:txBody>
          <a:bodyPr/>
          <a:lstStyle/>
          <a:p>
            <a:r>
              <a:rPr lang="en-US" dirty="0"/>
              <a:t>PRD 1: Hardware Focused System Co-design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1564D7F-3431-C044-9E17-44033010C8F9}"/>
              </a:ext>
            </a:extLst>
          </p:cNvPr>
          <p:cNvSpPr txBox="1"/>
          <p:nvPr/>
        </p:nvSpPr>
        <p:spPr>
          <a:xfrm>
            <a:off x="1564003" y="571469"/>
            <a:ext cx="634365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sz="1650" b="1" spc="-11" dirty="0">
                <a:solidFill>
                  <a:prstClr val="black"/>
                </a:solidFill>
                <a:latin typeface="Calibri"/>
                <a:cs typeface="Calibri"/>
              </a:rPr>
              <a:t>Revolutionize accelerator design to produce modular, interoperable, easy-to-use, integrated, reliable, robust systems</a:t>
            </a:r>
            <a:endParaRPr lang="en-US" sz="165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BE41A0F-7E61-7B45-B41D-37B00C885C43}"/>
              </a:ext>
            </a:extLst>
          </p:cNvPr>
          <p:cNvSpPr txBox="1"/>
          <p:nvPr/>
        </p:nvSpPr>
        <p:spPr>
          <a:xfrm>
            <a:off x="5657850" y="1398036"/>
            <a:ext cx="2249804" cy="36240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 defTabSz="685800">
              <a:buFont typeface="Arial" panose="020B0604020202020204" pitchFamily="34" charset="0"/>
              <a:buChar char="•"/>
              <a:defRPr/>
            </a:pPr>
            <a:r>
              <a:rPr lang="en-US" sz="1350" b="1" dirty="0">
                <a:solidFill>
                  <a:srgbClr val="0F6636"/>
                </a:solidFill>
                <a:latin typeface="Calibri"/>
              </a:rPr>
              <a:t>Key Questions </a:t>
            </a:r>
          </a:p>
          <a:p>
            <a:pPr marL="557213" lvl="1" indent="-214313" defTabSz="685800">
              <a:buFont typeface="Arial" panose="020B0604020202020204" pitchFamily="34" charset="0"/>
              <a:buChar char="•"/>
              <a:defRPr/>
            </a:pPr>
            <a:r>
              <a:rPr lang="en-US" sz="1350" dirty="0">
                <a:solidFill>
                  <a:prstClr val="black"/>
                </a:solidFill>
                <a:latin typeface="Calibri"/>
              </a:rPr>
              <a:t>When to co-design, and when to component optimize? </a:t>
            </a:r>
          </a:p>
          <a:p>
            <a:pPr marL="557213" lvl="1" indent="-214313" defTabSz="685800">
              <a:buFont typeface="Arial" panose="020B0604020202020204" pitchFamily="34" charset="0"/>
              <a:buChar char="•"/>
              <a:defRPr/>
            </a:pPr>
            <a:r>
              <a:rPr lang="en-US" sz="1350" dirty="0">
                <a:solidFill>
                  <a:prstClr val="black"/>
                </a:solidFill>
                <a:latin typeface="Calibri"/>
              </a:rPr>
              <a:t>Can engineering standards increase reliability and interoperability? </a:t>
            </a:r>
          </a:p>
          <a:p>
            <a:pPr marL="557213" lvl="1" indent="-214313" defTabSz="685800">
              <a:buFont typeface="Arial" panose="020B0604020202020204" pitchFamily="34" charset="0"/>
              <a:buChar char="•"/>
              <a:defRPr/>
            </a:pPr>
            <a:r>
              <a:rPr lang="en-US" sz="1350" dirty="0">
                <a:solidFill>
                  <a:prstClr val="black"/>
                </a:solidFill>
                <a:latin typeface="Calibri"/>
              </a:rPr>
              <a:t>Can system design facilitate autonomous dose delivery, ease of repair, and robustness for </a:t>
            </a:r>
            <a:r>
              <a:rPr lang="en-US" sz="1350" dirty="0" err="1">
                <a:solidFill>
                  <a:prstClr val="black"/>
                </a:solidFill>
                <a:latin typeface="Calibri"/>
              </a:rPr>
              <a:t>global</a:t>
            </a:r>
            <a:r>
              <a:rPr lang="en-US" sz="1350" dirty="0">
                <a:solidFill>
                  <a:prstClr val="black"/>
                </a:solidFill>
                <a:latin typeface="Calibri"/>
              </a:rPr>
              <a:t> use ? </a:t>
            </a:r>
          </a:p>
          <a:p>
            <a:pPr defTabSz="685800">
              <a:defRPr/>
            </a:pPr>
            <a:endParaRPr lang="en-US" sz="135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1D13EC4-A124-124A-9175-EE3489ECEAE7}"/>
              </a:ext>
            </a:extLst>
          </p:cNvPr>
          <p:cNvSpPr txBox="1"/>
          <p:nvPr/>
        </p:nvSpPr>
        <p:spPr>
          <a:xfrm>
            <a:off x="1164056" y="1124949"/>
            <a:ext cx="2457450" cy="3831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 defTabSz="685800">
              <a:buFont typeface="Arial" panose="020B0604020202020204" pitchFamily="34" charset="0"/>
              <a:buChar char="•"/>
              <a:defRPr/>
            </a:pPr>
            <a:r>
              <a:rPr lang="en-US" sz="1350" b="1" dirty="0">
                <a:solidFill>
                  <a:srgbClr val="0F6636"/>
                </a:solidFill>
                <a:latin typeface="Calibri"/>
              </a:rPr>
              <a:t>Key Ideas</a:t>
            </a:r>
          </a:p>
          <a:p>
            <a:pPr marL="557213" lvl="1" indent="-214313" defTabSz="685800">
              <a:buFont typeface="Arial" panose="020B0604020202020204" pitchFamily="34" charset="0"/>
              <a:buChar char="•"/>
              <a:defRPr/>
            </a:pPr>
            <a:r>
              <a:rPr lang="en-US" sz="1350" dirty="0">
                <a:solidFill>
                  <a:prstClr val="black"/>
                </a:solidFill>
                <a:latin typeface="Calibri"/>
              </a:rPr>
              <a:t>Continuum of complexity management:    </a:t>
            </a:r>
            <a:r>
              <a:rPr lang="en-US" sz="1350" dirty="0">
                <a:solidFill>
                  <a:srgbClr val="0F6636"/>
                </a:solidFill>
                <a:latin typeface="Calibri"/>
              </a:rPr>
              <a:t>hardware focus</a:t>
            </a:r>
          </a:p>
          <a:p>
            <a:pPr marL="557213" lvl="1" indent="-214313" defTabSz="685800">
              <a:buFont typeface="Arial" panose="020B0604020202020204" pitchFamily="34" charset="0"/>
              <a:buChar char="•"/>
              <a:defRPr/>
            </a:pPr>
            <a:r>
              <a:rPr lang="en-US" sz="1350" dirty="0">
                <a:solidFill>
                  <a:prstClr val="black"/>
                </a:solidFill>
                <a:latin typeface="Calibri"/>
              </a:rPr>
              <a:t>Component modularity, rapid interchangeability, strong commercial ecosystem leads to                   </a:t>
            </a:r>
            <a:r>
              <a:rPr lang="en-US" sz="1350" i="1" dirty="0">
                <a:solidFill>
                  <a:srgbClr val="0F6636"/>
                </a:solidFill>
                <a:latin typeface="Calibri"/>
              </a:rPr>
              <a:t>best of class systems</a:t>
            </a:r>
          </a:p>
          <a:p>
            <a:pPr marL="557213" lvl="1" indent="-214313" defTabSz="685800">
              <a:buFont typeface="Arial" panose="020B0604020202020204" pitchFamily="34" charset="0"/>
              <a:buChar char="•"/>
              <a:defRPr/>
            </a:pPr>
            <a:r>
              <a:rPr lang="en-US" sz="1350" dirty="0">
                <a:latin typeface="Calibri"/>
              </a:rPr>
              <a:t>Comprehensive integrated diagnostics</a:t>
            </a:r>
          </a:p>
          <a:p>
            <a:pPr marL="557213" lvl="1" indent="-214313" defTabSz="685800">
              <a:buFont typeface="Arial" panose="020B0604020202020204" pitchFamily="34" charset="0"/>
              <a:buChar char="•"/>
              <a:defRPr/>
            </a:pPr>
            <a:r>
              <a:rPr lang="en-US" sz="1350" dirty="0">
                <a:solidFill>
                  <a:prstClr val="black"/>
                </a:solidFill>
                <a:latin typeface="Calibri"/>
              </a:rPr>
              <a:t>Engineering standards promote</a:t>
            </a:r>
          </a:p>
          <a:p>
            <a:pPr marL="900113" lvl="2" indent="-214313" defTabSz="685800">
              <a:buFont typeface="System Font Regular"/>
              <a:buChar char="-"/>
              <a:defRPr/>
            </a:pPr>
            <a:r>
              <a:rPr lang="en-US" sz="1350" dirty="0">
                <a:solidFill>
                  <a:prstClr val="black"/>
                </a:solidFill>
                <a:latin typeface="Calibri"/>
              </a:rPr>
              <a:t>Interoperable products</a:t>
            </a:r>
          </a:p>
          <a:p>
            <a:pPr marL="900113" lvl="2" indent="-214313" defTabSz="685800">
              <a:buFont typeface="System Font Regular"/>
              <a:buChar char="-"/>
              <a:defRPr/>
            </a:pPr>
            <a:r>
              <a:rPr lang="en-US" sz="1350" dirty="0">
                <a:solidFill>
                  <a:prstClr val="black"/>
                </a:solidFill>
                <a:latin typeface="Calibri"/>
              </a:rPr>
              <a:t>Reduce costs</a:t>
            </a:r>
          </a:p>
          <a:p>
            <a:pPr marL="900113" lvl="2" indent="-214313" defTabSz="685800">
              <a:buFont typeface="System Font Regular"/>
              <a:buChar char="-"/>
              <a:defRPr/>
            </a:pPr>
            <a:r>
              <a:rPr lang="en-US" sz="1350" dirty="0">
                <a:solidFill>
                  <a:prstClr val="black"/>
                </a:solidFill>
                <a:latin typeface="Calibri"/>
              </a:rPr>
              <a:t>Increase reliability </a:t>
            </a:r>
          </a:p>
        </p:txBody>
      </p:sp>
      <p:pic>
        <p:nvPicPr>
          <p:cNvPr id="14" name="Picture 13" descr="IMG_0486">
            <a:extLst>
              <a:ext uri="{FF2B5EF4-FFF2-40B4-BE49-F238E27FC236}">
                <a16:creationId xmlns:a16="http://schemas.microsoft.com/office/drawing/2014/main" id="{9B56CF67-B14B-0E44-8F89-17FB234D05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1400" y="1968116"/>
            <a:ext cx="2241804" cy="19146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9EFEE81-9C79-DE4A-8545-54DD9ED937D1}"/>
              </a:ext>
            </a:extLst>
          </p:cNvPr>
          <p:cNvSpPr txBox="1"/>
          <p:nvPr/>
        </p:nvSpPr>
        <p:spPr>
          <a:xfrm>
            <a:off x="3943351" y="3939759"/>
            <a:ext cx="19898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sz="1200" dirty="0">
                <a:solidFill>
                  <a:prstClr val="black"/>
                </a:solidFill>
                <a:latin typeface="Calibri"/>
              </a:rPr>
              <a:t>In-house </a:t>
            </a:r>
            <a:r>
              <a:rPr lang="en-US" sz="1200" dirty="0" err="1">
                <a:solidFill>
                  <a:prstClr val="black"/>
                </a:solidFill>
                <a:latin typeface="Calibri"/>
              </a:rPr>
              <a:t>eBeam</a:t>
            </a:r>
            <a:r>
              <a:rPr lang="en-US" sz="1200" dirty="0">
                <a:solidFill>
                  <a:prstClr val="black"/>
                </a:solidFill>
                <a:latin typeface="Calibri"/>
              </a:rPr>
              <a:t> for aseptic packaging- </a:t>
            </a:r>
            <a:r>
              <a:rPr lang="en-US" sz="1200" dirty="0" err="1">
                <a:solidFill>
                  <a:prstClr val="black"/>
                </a:solidFill>
                <a:latin typeface="Calibri"/>
              </a:rPr>
              <a:t>Shima</a:t>
            </a:r>
            <a:r>
              <a:rPr lang="en-US" sz="1200" dirty="0">
                <a:solidFill>
                  <a:prstClr val="black"/>
                </a:solidFill>
                <a:latin typeface="Calibri"/>
              </a:rPr>
              <a:t> General Mills</a:t>
            </a:r>
          </a:p>
        </p:txBody>
      </p:sp>
    </p:spTree>
    <p:extLst>
      <p:ext uri="{BB962C8B-B14F-4D97-AF65-F5344CB8AC3E}">
        <p14:creationId xmlns:p14="http://schemas.microsoft.com/office/powerpoint/2010/main" val="20008558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FB2EFB-2877-1C4A-9FD5-08EA75D0C4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171450"/>
            <a:ext cx="6536054" cy="276999"/>
          </a:xfrm>
        </p:spPr>
        <p:txBody>
          <a:bodyPr/>
          <a:lstStyle/>
          <a:p>
            <a:r>
              <a:rPr lang="en-US" dirty="0"/>
              <a:t>PRD 2: Smart Systems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1564D7F-3431-C044-9E17-44033010C8F9}"/>
              </a:ext>
            </a:extLst>
          </p:cNvPr>
          <p:cNvSpPr txBox="1"/>
          <p:nvPr/>
        </p:nvSpPr>
        <p:spPr>
          <a:xfrm>
            <a:off x="1371600" y="571500"/>
            <a:ext cx="6343651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sz="1500" b="1" spc="-11" dirty="0">
                <a:solidFill>
                  <a:prstClr val="black"/>
                </a:solidFill>
                <a:latin typeface="Calibri"/>
                <a:cs typeface="Calibri"/>
              </a:rPr>
              <a:t>Develop "Smart"  Accelerators that require minimal technical expertise to produce expert results in any human-resource environment, with software robustness and fault-tolerance </a:t>
            </a:r>
            <a:endParaRPr lang="en-US" sz="15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BE41A0F-7E61-7B45-B41D-37B00C885C43}"/>
              </a:ext>
            </a:extLst>
          </p:cNvPr>
          <p:cNvSpPr txBox="1"/>
          <p:nvPr/>
        </p:nvSpPr>
        <p:spPr>
          <a:xfrm>
            <a:off x="5404780" y="1004258"/>
            <a:ext cx="2569149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 defTabSz="685800">
              <a:buFont typeface="Arial" panose="020B0604020202020204" pitchFamily="34" charset="0"/>
              <a:buChar char="•"/>
              <a:defRPr/>
            </a:pPr>
            <a:r>
              <a:rPr lang="en-US" sz="1350" b="1" dirty="0">
                <a:solidFill>
                  <a:srgbClr val="0F6636"/>
                </a:solidFill>
                <a:latin typeface="Calibri"/>
              </a:rPr>
              <a:t>Key Questions </a:t>
            </a:r>
          </a:p>
          <a:p>
            <a:pPr marL="557213" lvl="1" indent="-214313" defTabSz="685800">
              <a:buFont typeface="Arial" panose="020B0604020202020204" pitchFamily="34" charset="0"/>
              <a:buChar char="•"/>
              <a:defRPr/>
            </a:pPr>
            <a:r>
              <a:rPr lang="en-US" sz="1350" dirty="0">
                <a:solidFill>
                  <a:prstClr val="black"/>
                </a:solidFill>
                <a:latin typeface="Calibri"/>
              </a:rPr>
              <a:t>Can ML enabled systems provide:</a:t>
            </a:r>
          </a:p>
          <a:p>
            <a:pPr marL="900113" lvl="2" indent="-214313" defTabSz="685800">
              <a:buFont typeface="System Font Regular"/>
              <a:buChar char="-"/>
              <a:defRPr/>
            </a:pPr>
            <a:r>
              <a:rPr lang="en-US" sz="1350" dirty="0">
                <a:solidFill>
                  <a:prstClr val="black"/>
                </a:solidFill>
                <a:latin typeface="Calibri"/>
              </a:rPr>
              <a:t>self-diagnosis? </a:t>
            </a:r>
          </a:p>
          <a:p>
            <a:pPr marL="900113" lvl="2" indent="-214313" defTabSz="685800">
              <a:buFont typeface="System Font Regular"/>
              <a:buChar char="-"/>
              <a:defRPr/>
            </a:pPr>
            <a:r>
              <a:rPr lang="en-US" sz="1350" dirty="0">
                <a:solidFill>
                  <a:prstClr val="black"/>
                </a:solidFill>
                <a:latin typeface="Calibri"/>
              </a:rPr>
              <a:t>best outcomes?</a:t>
            </a:r>
          </a:p>
          <a:p>
            <a:pPr marL="900113" lvl="2" indent="-214313" defTabSz="685800">
              <a:buFont typeface="System Font Regular"/>
              <a:buChar char="-"/>
              <a:defRPr/>
            </a:pPr>
            <a:r>
              <a:rPr lang="en-US" sz="1350" dirty="0">
                <a:solidFill>
                  <a:prstClr val="black"/>
                </a:solidFill>
                <a:latin typeface="Calibri"/>
              </a:rPr>
              <a:t>Real-time dose optimization</a:t>
            </a:r>
          </a:p>
          <a:p>
            <a:pPr marL="557213" lvl="1" indent="-214313" defTabSz="685800">
              <a:buFont typeface="Arial" panose="020B0604020202020204" pitchFamily="34" charset="0"/>
              <a:buChar char="•"/>
              <a:defRPr/>
            </a:pPr>
            <a:r>
              <a:rPr lang="en-US" sz="1350" dirty="0">
                <a:solidFill>
                  <a:prstClr val="black"/>
                </a:solidFill>
                <a:latin typeface="Calibri"/>
              </a:rPr>
              <a:t>How "autonomous" can accelerator-based systems be made? </a:t>
            </a:r>
          </a:p>
          <a:p>
            <a:pPr marL="557213" lvl="1" indent="-214313" defTabSz="685800">
              <a:buFont typeface="Arial" panose="020B0604020202020204" pitchFamily="34" charset="0"/>
              <a:buChar char="•"/>
              <a:defRPr/>
            </a:pPr>
            <a:r>
              <a:rPr lang="en-US" sz="1350" dirty="0">
                <a:solidFill>
                  <a:prstClr val="black"/>
                </a:solidFill>
                <a:latin typeface="Calibri"/>
              </a:rPr>
              <a:t>Can AI-based cybersecurity protect</a:t>
            </a:r>
          </a:p>
          <a:p>
            <a:pPr marL="900113" lvl="2" indent="-214313" defTabSz="685800">
              <a:buFont typeface="System Font Regular"/>
              <a:buChar char="-"/>
              <a:defRPr/>
            </a:pPr>
            <a:r>
              <a:rPr lang="en-US" sz="1350" dirty="0">
                <a:solidFill>
                  <a:prstClr val="black"/>
                </a:solidFill>
                <a:latin typeface="Calibri"/>
              </a:rPr>
              <a:t> Accelerator control?</a:t>
            </a:r>
          </a:p>
          <a:p>
            <a:pPr marL="900113" lvl="2" indent="-214313" defTabSz="685800">
              <a:buFont typeface="System Font Regular"/>
              <a:buChar char="-"/>
              <a:defRPr/>
            </a:pPr>
            <a:r>
              <a:rPr lang="en-US" sz="1350" dirty="0">
                <a:solidFill>
                  <a:prstClr val="black"/>
                </a:solidFill>
                <a:latin typeface="Calibri"/>
              </a:rPr>
              <a:t>Data system (patient)?</a:t>
            </a:r>
          </a:p>
          <a:p>
            <a:pPr marL="557213" lvl="1" indent="-214313" defTabSz="685800">
              <a:buFont typeface="Arial" panose="020B0604020202020204" pitchFamily="34" charset="0"/>
              <a:buChar char="•"/>
              <a:defRPr/>
            </a:pPr>
            <a:r>
              <a:rPr lang="en-US" sz="1350" dirty="0">
                <a:solidFill>
                  <a:prstClr val="black"/>
                </a:solidFill>
                <a:latin typeface="Calibri"/>
              </a:rPr>
              <a:t>Can engineering standards ensure interoperability of multi-vendor systems?</a:t>
            </a:r>
          </a:p>
          <a:p>
            <a:pPr defTabSz="685800">
              <a:defRPr/>
            </a:pPr>
            <a:endParaRPr lang="en-US" sz="135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1D13EC4-A124-124A-9175-EE3489ECEAE7}"/>
              </a:ext>
            </a:extLst>
          </p:cNvPr>
          <p:cNvSpPr txBox="1"/>
          <p:nvPr/>
        </p:nvSpPr>
        <p:spPr>
          <a:xfrm>
            <a:off x="1143000" y="1398036"/>
            <a:ext cx="2703194" cy="36240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 defTabSz="685800">
              <a:buFont typeface="Arial" panose="020B0604020202020204" pitchFamily="34" charset="0"/>
              <a:buChar char="•"/>
              <a:defRPr/>
            </a:pPr>
            <a:r>
              <a:rPr lang="en-US" sz="1350" b="1" dirty="0">
                <a:solidFill>
                  <a:srgbClr val="0F6636"/>
                </a:solidFill>
                <a:latin typeface="Calibri"/>
              </a:rPr>
              <a:t>Key Ideas</a:t>
            </a:r>
          </a:p>
          <a:p>
            <a:pPr marL="557213" lvl="1" indent="-214313" defTabSz="685800">
              <a:buFont typeface="Arial" panose="020B0604020202020204" pitchFamily="34" charset="0"/>
              <a:buChar char="•"/>
              <a:defRPr/>
            </a:pPr>
            <a:r>
              <a:rPr lang="en-US" sz="1350" dirty="0">
                <a:solidFill>
                  <a:prstClr val="black"/>
                </a:solidFill>
                <a:latin typeface="Calibri"/>
              </a:rPr>
              <a:t>Continuum of complexity management:           </a:t>
            </a:r>
            <a:r>
              <a:rPr lang="en-US" sz="1350" b="1" i="1" dirty="0">
                <a:solidFill>
                  <a:srgbClr val="0F6636"/>
                </a:solidFill>
                <a:latin typeface="Calibri"/>
              </a:rPr>
              <a:t>software focus</a:t>
            </a:r>
          </a:p>
          <a:p>
            <a:pPr marL="557213" lvl="1" indent="-214313" defTabSz="685800">
              <a:buFont typeface="Arial" panose="020B0604020202020204" pitchFamily="34" charset="0"/>
              <a:buChar char="•"/>
              <a:defRPr/>
            </a:pPr>
            <a:r>
              <a:rPr lang="en-US" sz="1350" dirty="0">
                <a:solidFill>
                  <a:prstClr val="black"/>
                </a:solidFill>
                <a:latin typeface="Calibri"/>
              </a:rPr>
              <a:t>Smart control systems</a:t>
            </a:r>
          </a:p>
          <a:p>
            <a:pPr marL="900113" lvl="2" indent="-214313" defTabSz="685800">
              <a:buFont typeface="Arial" panose="020B0604020202020204" pitchFamily="34" charset="0"/>
              <a:buChar char="•"/>
              <a:defRPr/>
            </a:pPr>
            <a:r>
              <a:rPr lang="en-US" sz="1350" dirty="0">
                <a:solidFill>
                  <a:prstClr val="black"/>
                </a:solidFill>
                <a:latin typeface="Calibri"/>
              </a:rPr>
              <a:t>Self-diagnose</a:t>
            </a:r>
          </a:p>
          <a:p>
            <a:pPr marL="900113" lvl="2" indent="-214313" defTabSz="685800">
              <a:buFont typeface="Arial" panose="020B0604020202020204" pitchFamily="34" charset="0"/>
              <a:buChar char="•"/>
              <a:defRPr/>
            </a:pPr>
            <a:r>
              <a:rPr lang="en-US" sz="1350" dirty="0">
                <a:solidFill>
                  <a:prstClr val="black"/>
                </a:solidFill>
                <a:latin typeface="Calibri"/>
              </a:rPr>
              <a:t>Self-repair </a:t>
            </a:r>
          </a:p>
          <a:p>
            <a:pPr marL="900113" lvl="2" indent="-214313" defTabSz="685800">
              <a:buFont typeface="Arial" panose="020B0604020202020204" pitchFamily="34" charset="0"/>
              <a:buChar char="•"/>
              <a:defRPr/>
            </a:pPr>
            <a:r>
              <a:rPr lang="en-US" sz="1350" dirty="0">
                <a:solidFill>
                  <a:prstClr val="black"/>
                </a:solidFill>
                <a:latin typeface="Calibri"/>
              </a:rPr>
              <a:t>Self-adjust </a:t>
            </a:r>
          </a:p>
          <a:p>
            <a:pPr marL="900113" lvl="2" indent="-214313" defTabSz="685800">
              <a:buFont typeface="Arial" panose="020B0604020202020204" pitchFamily="34" charset="0"/>
              <a:buChar char="•"/>
              <a:defRPr/>
            </a:pPr>
            <a:r>
              <a:rPr lang="en-US" sz="1350" dirty="0">
                <a:solidFill>
                  <a:srgbClr val="0F6636"/>
                </a:solidFill>
                <a:latin typeface="Calibri"/>
              </a:rPr>
              <a:t>Autonomous operation</a:t>
            </a:r>
          </a:p>
          <a:p>
            <a:pPr marL="557213" lvl="1" indent="-214313" defTabSz="685800">
              <a:buFont typeface="Arial" panose="020B0604020202020204" pitchFamily="34" charset="0"/>
              <a:buChar char="•"/>
              <a:defRPr/>
            </a:pPr>
            <a:r>
              <a:rPr lang="en-US" sz="1350" dirty="0">
                <a:solidFill>
                  <a:prstClr val="black"/>
                </a:solidFill>
                <a:latin typeface="Calibri"/>
              </a:rPr>
              <a:t>AI/ML-based system control and data management systems</a:t>
            </a:r>
          </a:p>
          <a:p>
            <a:pPr marL="557213" lvl="1" indent="-214313" defTabSz="685800">
              <a:buFont typeface="Arial" panose="020B0604020202020204" pitchFamily="34" charset="0"/>
              <a:buChar char="•"/>
              <a:defRPr/>
            </a:pPr>
            <a:r>
              <a:rPr lang="en-US" sz="1350" dirty="0">
                <a:solidFill>
                  <a:prstClr val="black"/>
                </a:solidFill>
                <a:latin typeface="Calibri"/>
              </a:rPr>
              <a:t>Build to upgrade (like B2)</a:t>
            </a:r>
          </a:p>
          <a:p>
            <a:pPr marL="557213" lvl="1" indent="-214313" defTabSz="685800">
              <a:buFont typeface="Arial" panose="020B0604020202020204" pitchFamily="34" charset="0"/>
              <a:buChar char="•"/>
              <a:defRPr/>
            </a:pPr>
            <a:r>
              <a:rPr lang="en-US" sz="1350" dirty="0">
                <a:solidFill>
                  <a:prstClr val="black"/>
                </a:solidFill>
                <a:latin typeface="Calibri"/>
              </a:rPr>
              <a:t>Auto-update of OS, like a smart phone</a:t>
            </a:r>
          </a:p>
          <a:p>
            <a:pPr marL="557213" lvl="1" indent="-214313" defTabSz="685800">
              <a:buFont typeface="Arial" panose="020B0604020202020204" pitchFamily="34" charset="0"/>
              <a:buChar char="•"/>
              <a:defRPr/>
            </a:pPr>
            <a:endParaRPr lang="en-US" sz="135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Right Arrow 10">
            <a:extLst>
              <a:ext uri="{FF2B5EF4-FFF2-40B4-BE49-F238E27FC236}">
                <a16:creationId xmlns:a16="http://schemas.microsoft.com/office/drawing/2014/main" id="{76B2699E-7AE4-A647-9A96-EB055D467F1E}"/>
              </a:ext>
            </a:extLst>
          </p:cNvPr>
          <p:cNvSpPr>
            <a:spLocks noChangeAspect="1"/>
          </p:cNvSpPr>
          <p:nvPr/>
        </p:nvSpPr>
        <p:spPr>
          <a:xfrm>
            <a:off x="1543050" y="3086101"/>
            <a:ext cx="469526" cy="231302"/>
          </a:xfrm>
          <a:prstGeom prst="rightArrow">
            <a:avLst/>
          </a:prstGeom>
          <a:solidFill>
            <a:srgbClr val="0F66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 dirty="0">
              <a:solidFill>
                <a:srgbClr val="0F6636"/>
              </a:solidFill>
              <a:latin typeface="Calibri"/>
            </a:endParaRPr>
          </a:p>
        </p:txBody>
      </p:sp>
      <p:pic>
        <p:nvPicPr>
          <p:cNvPr id="8" name="Picture 8" descr="http://www.npl.co.uk/upload/img/elekta-mri-linac.jpg">
            <a:extLst>
              <a:ext uri="{FF2B5EF4-FFF2-40B4-BE49-F238E27FC236}">
                <a16:creationId xmlns:a16="http://schemas.microsoft.com/office/drawing/2014/main" id="{918FF551-A772-1B45-A301-11AA003460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604" y="2057400"/>
            <a:ext cx="1905000" cy="1643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A68BDF6-744E-C241-A518-2B971050306F}"/>
              </a:ext>
            </a:extLst>
          </p:cNvPr>
          <p:cNvSpPr txBox="1"/>
          <p:nvPr/>
        </p:nvSpPr>
        <p:spPr>
          <a:xfrm>
            <a:off x="3886200" y="3700463"/>
            <a:ext cx="1838411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sz="1350" dirty="0">
                <a:solidFill>
                  <a:prstClr val="black"/>
                </a:solidFill>
                <a:latin typeface="Calibri"/>
              </a:rPr>
              <a:t>MRI-</a:t>
            </a:r>
            <a:r>
              <a:rPr lang="en-US" sz="1350" dirty="0" err="1">
                <a:solidFill>
                  <a:prstClr val="black"/>
                </a:solidFill>
                <a:latin typeface="Calibri"/>
              </a:rPr>
              <a:t>linac</a:t>
            </a:r>
            <a:r>
              <a:rPr lang="en-US" sz="1350" dirty="0">
                <a:solidFill>
                  <a:prstClr val="black"/>
                </a:solidFill>
                <a:latin typeface="Calibri"/>
              </a:rPr>
              <a:t>, integrated treatment-imaging concept (Welsh) </a:t>
            </a:r>
          </a:p>
        </p:txBody>
      </p:sp>
    </p:spTree>
    <p:extLst>
      <p:ext uri="{BB962C8B-B14F-4D97-AF65-F5344CB8AC3E}">
        <p14:creationId xmlns:p14="http://schemas.microsoft.com/office/powerpoint/2010/main" val="6856911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FB2EFB-2877-1C4A-9FD5-08EA75D0C4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171450"/>
            <a:ext cx="6536054" cy="276999"/>
          </a:xfrm>
        </p:spPr>
        <p:txBody>
          <a:bodyPr/>
          <a:lstStyle/>
          <a:p>
            <a:r>
              <a:rPr lang="en-US" dirty="0"/>
              <a:t>PRD 3: See Beyond Present Technological Limits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1564D7F-3431-C044-9E17-44033010C8F9}"/>
              </a:ext>
            </a:extLst>
          </p:cNvPr>
          <p:cNvSpPr txBox="1"/>
          <p:nvPr/>
        </p:nvSpPr>
        <p:spPr>
          <a:xfrm>
            <a:off x="1371600" y="571500"/>
            <a:ext cx="634365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sz="1500" b="1" spc="-11" dirty="0">
                <a:solidFill>
                  <a:prstClr val="black"/>
                </a:solidFill>
                <a:latin typeface="Calibri"/>
                <a:cs typeface="Calibri"/>
              </a:rPr>
              <a:t>….with systems that provide more flux, controlled bandwidth,  and improved detection for more accurate measurements and reduced collateral effects </a:t>
            </a:r>
            <a:endParaRPr lang="en-US" sz="15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BE41A0F-7E61-7B45-B41D-37B00C885C43}"/>
              </a:ext>
            </a:extLst>
          </p:cNvPr>
          <p:cNvSpPr txBox="1"/>
          <p:nvPr/>
        </p:nvSpPr>
        <p:spPr>
          <a:xfrm>
            <a:off x="5315645" y="1102415"/>
            <a:ext cx="2569149" cy="40395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 defTabSz="685800">
              <a:buFont typeface="Arial" panose="020B0604020202020204" pitchFamily="34" charset="0"/>
              <a:buChar char="•"/>
              <a:defRPr/>
            </a:pPr>
            <a:r>
              <a:rPr lang="en-US" sz="1350" b="1" dirty="0">
                <a:solidFill>
                  <a:srgbClr val="0F6636"/>
                </a:solidFill>
                <a:latin typeface="Calibri"/>
              </a:rPr>
              <a:t>Key Questions </a:t>
            </a:r>
          </a:p>
          <a:p>
            <a:pPr marL="557213" lvl="1" indent="-214313" defTabSz="685800">
              <a:buFont typeface="Arial" panose="020B0604020202020204" pitchFamily="34" charset="0"/>
              <a:buChar char="•"/>
              <a:defRPr/>
            </a:pPr>
            <a:r>
              <a:rPr lang="en-US" sz="1350" dirty="0">
                <a:solidFill>
                  <a:prstClr val="black"/>
                </a:solidFill>
                <a:latin typeface="Calibri"/>
              </a:rPr>
              <a:t>Is better imaging possible by closely integrating higher capability sources and detectors? </a:t>
            </a:r>
          </a:p>
          <a:p>
            <a:pPr marL="557213" lvl="1" indent="-214313" defTabSz="685800">
              <a:buFont typeface="Arial" panose="020B0604020202020204" pitchFamily="34" charset="0"/>
              <a:buChar char="•"/>
              <a:defRPr/>
            </a:pPr>
            <a:r>
              <a:rPr lang="en-US" sz="1350" dirty="0">
                <a:solidFill>
                  <a:prstClr val="black"/>
                </a:solidFill>
                <a:latin typeface="Calibri"/>
              </a:rPr>
              <a:t>How can detection algorithms speed &amp; accuracy  be improved?  </a:t>
            </a:r>
          </a:p>
          <a:p>
            <a:pPr marL="557213" lvl="1" indent="-214313">
              <a:buFont typeface="Arial" panose="020B0604020202020204" pitchFamily="34" charset="0"/>
              <a:buChar char="•"/>
              <a:defRPr/>
            </a:pPr>
            <a:r>
              <a:rPr lang="en-US" sz="1350" dirty="0"/>
              <a:t>Can compact new sources of x-rays be developed that offer unprecedented monochromaticity, coherence, and tunability</a:t>
            </a:r>
          </a:p>
          <a:p>
            <a:pPr marL="557213" lvl="1" indent="-214313">
              <a:buFont typeface="Arial" panose="020B0604020202020204" pitchFamily="34" charset="0"/>
              <a:buChar char="•"/>
              <a:defRPr/>
            </a:pPr>
            <a:r>
              <a:rPr lang="en-US" sz="1350" dirty="0">
                <a:solidFill>
                  <a:prstClr val="black"/>
                </a:solidFill>
                <a:latin typeface="Calibri"/>
              </a:rPr>
              <a:t>How can spectrum agility,  bandwidth,  coherence &amp; polarization be controlled and exploited?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1D13EC4-A124-124A-9175-EE3489ECEAE7}"/>
              </a:ext>
            </a:extLst>
          </p:cNvPr>
          <p:cNvSpPr txBox="1"/>
          <p:nvPr/>
        </p:nvSpPr>
        <p:spPr>
          <a:xfrm>
            <a:off x="1143000" y="1428750"/>
            <a:ext cx="2343150" cy="3000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 defTabSz="685800">
              <a:buFont typeface="Arial" panose="020B0604020202020204" pitchFamily="34" charset="0"/>
              <a:buChar char="•"/>
              <a:defRPr/>
            </a:pPr>
            <a:r>
              <a:rPr lang="en-US" sz="1350" b="1" dirty="0">
                <a:solidFill>
                  <a:srgbClr val="0F6636"/>
                </a:solidFill>
                <a:latin typeface="Calibri"/>
              </a:rPr>
              <a:t>Key Ideas</a:t>
            </a:r>
          </a:p>
          <a:p>
            <a:pPr marL="557213" lvl="1" indent="-214313" defTabSz="685800">
              <a:buFont typeface="Arial" panose="020B0604020202020204" pitchFamily="34" charset="0"/>
              <a:buChar char="•"/>
              <a:defRPr/>
            </a:pPr>
            <a:r>
              <a:rPr lang="en-US" sz="1350" dirty="0">
                <a:solidFill>
                  <a:prstClr val="black"/>
                </a:solidFill>
                <a:latin typeface="Calibri"/>
              </a:rPr>
              <a:t>System R&amp;D focus on the target properties</a:t>
            </a:r>
          </a:p>
          <a:p>
            <a:pPr marL="557213" lvl="1" indent="-214313" defTabSz="685800">
              <a:buFont typeface="Arial" panose="020B0604020202020204" pitchFamily="34" charset="0"/>
              <a:buChar char="•"/>
              <a:defRPr/>
            </a:pPr>
            <a:r>
              <a:rPr lang="en-US" sz="1350" dirty="0">
                <a:solidFill>
                  <a:prstClr val="black"/>
                </a:solidFill>
                <a:latin typeface="Calibri"/>
              </a:rPr>
              <a:t>Real-time imaging data-based system optimization</a:t>
            </a:r>
          </a:p>
          <a:p>
            <a:pPr marL="900113" lvl="2" indent="-214313" defTabSz="685800">
              <a:buFont typeface="System Font Regular"/>
              <a:buChar char="-"/>
              <a:defRPr/>
            </a:pPr>
            <a:r>
              <a:rPr lang="en-US" sz="1350" dirty="0">
                <a:solidFill>
                  <a:prstClr val="black"/>
                </a:solidFill>
                <a:latin typeface="Calibri"/>
              </a:rPr>
              <a:t>Image analysis-based target motion correction</a:t>
            </a:r>
          </a:p>
          <a:p>
            <a:pPr marL="557213" lvl="1" indent="-214313" defTabSz="685800">
              <a:buFont typeface="Arial" panose="020B0604020202020204" pitchFamily="34" charset="0"/>
              <a:buChar char="•"/>
              <a:defRPr/>
            </a:pPr>
            <a:r>
              <a:rPr lang="en-US" sz="1350" dirty="0">
                <a:solidFill>
                  <a:prstClr val="black"/>
                </a:solidFill>
                <a:latin typeface="Calibri"/>
              </a:rPr>
              <a:t>Advanced detector technologies with expanded sensitivity, capability, ruggedness</a:t>
            </a:r>
          </a:p>
        </p:txBody>
      </p:sp>
      <p:pic>
        <p:nvPicPr>
          <p:cNvPr id="8" name="Picture 1" descr="C:\Users\skorbly\Desktop\Working\NRIP\CDR\3D_view2.png">
            <a:extLst>
              <a:ext uri="{FF2B5EF4-FFF2-40B4-BE49-F238E27FC236}">
                <a16:creationId xmlns:a16="http://schemas.microsoft.com/office/drawing/2014/main" id="{703E7817-9EDF-524A-8444-2FA7E5DA7A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l="19333" r="23387"/>
          <a:stretch>
            <a:fillRect/>
          </a:stretch>
        </p:blipFill>
        <p:spPr bwMode="auto">
          <a:xfrm>
            <a:off x="3364141" y="2000250"/>
            <a:ext cx="2265656" cy="1523916"/>
          </a:xfrm>
          <a:prstGeom prst="rect">
            <a:avLst/>
          </a:prstGeom>
          <a:noFill/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29B265D9-4FEA-664D-B4BB-D00CC3AD52B0}"/>
              </a:ext>
            </a:extLst>
          </p:cNvPr>
          <p:cNvCxnSpPr/>
          <p:nvPr/>
        </p:nvCxnSpPr>
        <p:spPr>
          <a:xfrm flipH="1" flipV="1">
            <a:off x="4057650" y="2914650"/>
            <a:ext cx="228600" cy="800100"/>
          </a:xfrm>
          <a:prstGeom prst="straightConnector1">
            <a:avLst/>
          </a:prstGeom>
          <a:ln w="444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8E1CA594-71BF-264B-BF8D-4F66FEA4C9E5}"/>
              </a:ext>
            </a:extLst>
          </p:cNvPr>
          <p:cNvSpPr txBox="1"/>
          <p:nvPr/>
        </p:nvSpPr>
        <p:spPr>
          <a:xfrm>
            <a:off x="3904339" y="3741560"/>
            <a:ext cx="1434166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sz="1350" dirty="0">
                <a:solidFill>
                  <a:srgbClr val="C00000"/>
                </a:solidFill>
                <a:latin typeface="Calibri"/>
              </a:rPr>
              <a:t>Do we know enough to make a decision, rapidly?</a:t>
            </a:r>
          </a:p>
        </p:txBody>
      </p:sp>
    </p:spTree>
    <p:extLst>
      <p:ext uri="{BB962C8B-B14F-4D97-AF65-F5344CB8AC3E}">
        <p14:creationId xmlns:p14="http://schemas.microsoft.com/office/powerpoint/2010/main" val="3184762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61A217-BBBE-4D7F-BF39-DC988926A0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698CE8-61E7-4977-BCB5-62DC7A3FD715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>
            <a:normAutofit lnSpcReduction="1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Several accelerator applications workshops have been held by DOE</a:t>
            </a:r>
          </a:p>
          <a:p>
            <a:pPr marL="800100" lvl="1" indent="-342900"/>
            <a:r>
              <a:rPr lang="en-US" dirty="0"/>
              <a:t>Accelerators for America’s Future (2009)</a:t>
            </a:r>
          </a:p>
          <a:p>
            <a:pPr marL="800100" lvl="1" indent="-342900"/>
            <a:r>
              <a:rPr lang="en-US" u="sng" dirty="0"/>
              <a:t>Energy and Environmental Applications of Accelerators</a:t>
            </a:r>
          </a:p>
          <a:p>
            <a:pPr marL="800100" lvl="1" indent="-342900"/>
            <a:r>
              <a:rPr lang="en-US" u="sng" dirty="0"/>
              <a:t>Compact Accelerators for Security and Medicine</a:t>
            </a:r>
          </a:p>
          <a:p>
            <a:pPr marL="800100" lvl="1" indent="-342900"/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This talk is a very brief overview of some of the accelerator research needs articulated by these reports</a:t>
            </a:r>
          </a:p>
          <a:p>
            <a:pPr marL="800100" lvl="1" indent="-342900"/>
            <a:r>
              <a:rPr lang="en-US" dirty="0"/>
              <a:t>Many slides courtesy of Michael Fazio</a:t>
            </a:r>
          </a:p>
          <a:p>
            <a:pPr marL="800100" lvl="1" indent="-342900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A44A30-5B1D-4A42-8266-FA5844B19B0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11901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91054B2-E358-C540-AEF1-7154E4C0948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0" t="22925" r="794" b="2480"/>
          <a:stretch/>
        </p:blipFill>
        <p:spPr bwMode="auto">
          <a:xfrm>
            <a:off x="1257300" y="2910282"/>
            <a:ext cx="4514850" cy="17188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0FB2EFB-2877-1C4A-9FD5-08EA75D0C439}"/>
              </a:ext>
            </a:extLst>
          </p:cNvPr>
          <p:cNvSpPr>
            <a:spLocks noGrp="1" noChangeAspect="1"/>
          </p:cNvSpPr>
          <p:nvPr>
            <p:ph type="title"/>
          </p:nvPr>
        </p:nvSpPr>
        <p:spPr>
          <a:xfrm>
            <a:off x="1236347" y="9436"/>
            <a:ext cx="6536054" cy="553998"/>
          </a:xfrm>
        </p:spPr>
        <p:txBody>
          <a:bodyPr/>
          <a:lstStyle/>
          <a:p>
            <a:r>
              <a:rPr lang="en-US" dirty="0"/>
              <a:t>PRD 4: Control Effects &amp; Outcomes Beyond Present Technological Limits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1564D7F-3431-C044-9E17-44033010C8F9}"/>
              </a:ext>
            </a:extLst>
          </p:cNvPr>
          <p:cNvSpPr txBox="1"/>
          <p:nvPr/>
        </p:nvSpPr>
        <p:spPr>
          <a:xfrm>
            <a:off x="1371600" y="571500"/>
            <a:ext cx="634365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sz="1500" b="1" spc="-11" dirty="0">
                <a:solidFill>
                  <a:prstClr val="black"/>
                </a:solidFill>
                <a:latin typeface="Calibri"/>
                <a:cs typeface="Calibri"/>
              </a:rPr>
              <a:t>… with systems that provide more flux and better control of stability, spectrum, and dose for substantially  improved capability and impact </a:t>
            </a:r>
            <a:endParaRPr lang="en-US" sz="15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BE41A0F-7E61-7B45-B41D-37B00C885C43}"/>
              </a:ext>
            </a:extLst>
          </p:cNvPr>
          <p:cNvSpPr txBox="1"/>
          <p:nvPr/>
        </p:nvSpPr>
        <p:spPr>
          <a:xfrm>
            <a:off x="5245158" y="1345716"/>
            <a:ext cx="2755842" cy="36240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 defTabSz="685800">
              <a:buFont typeface="Arial" panose="020B0604020202020204" pitchFamily="34" charset="0"/>
              <a:buChar char="•"/>
              <a:defRPr/>
            </a:pPr>
            <a:r>
              <a:rPr lang="en-US" sz="1350" b="1" dirty="0">
                <a:solidFill>
                  <a:srgbClr val="0F6636"/>
                </a:solidFill>
                <a:latin typeface="Calibri"/>
              </a:rPr>
              <a:t>Key Questions </a:t>
            </a:r>
          </a:p>
          <a:p>
            <a:pPr marL="557213" lvl="1" indent="-214313" defTabSz="685800">
              <a:buFont typeface="Arial" panose="020B0604020202020204" pitchFamily="34" charset="0"/>
              <a:buChar char="•"/>
              <a:defRPr/>
            </a:pPr>
            <a:r>
              <a:rPr lang="en-US" sz="1350" dirty="0">
                <a:solidFill>
                  <a:prstClr val="black"/>
                </a:solidFill>
                <a:latin typeface="Calibri"/>
              </a:rPr>
              <a:t>Can higher capability source/detectors/computing improve outcomes?</a:t>
            </a:r>
          </a:p>
          <a:p>
            <a:pPr marL="900113" lvl="2" indent="-214313" defTabSz="685800">
              <a:buFont typeface="System Font Regular"/>
              <a:buChar char="-"/>
              <a:defRPr/>
            </a:pPr>
            <a:r>
              <a:rPr lang="en-US" sz="1350" dirty="0">
                <a:solidFill>
                  <a:prstClr val="black"/>
                </a:solidFill>
                <a:latin typeface="Calibri"/>
              </a:rPr>
              <a:t>Increase flux/efficiency?</a:t>
            </a:r>
          </a:p>
          <a:p>
            <a:pPr marL="900113" lvl="2" indent="-214313" defTabSz="685800">
              <a:buFont typeface="System Font Regular"/>
              <a:buChar char="-"/>
              <a:defRPr/>
            </a:pPr>
            <a:r>
              <a:rPr lang="en-US" sz="1350" dirty="0">
                <a:solidFill>
                  <a:prstClr val="black"/>
                </a:solidFill>
                <a:latin typeface="Calibri"/>
              </a:rPr>
              <a:t>Reduce cost?</a:t>
            </a:r>
          </a:p>
          <a:p>
            <a:pPr marL="557213" lvl="1" indent="-214313" defTabSz="685800">
              <a:buFont typeface="Arial" panose="020B0604020202020204" pitchFamily="34" charset="0"/>
              <a:buChar char="•"/>
              <a:defRPr/>
            </a:pPr>
            <a:r>
              <a:rPr lang="en-US" sz="1350" dirty="0">
                <a:solidFill>
                  <a:prstClr val="black"/>
                </a:solidFill>
                <a:latin typeface="Calibri"/>
              </a:rPr>
              <a:t>Can energy spectrum and dose rate be optimized to reduce collateral damage? </a:t>
            </a:r>
          </a:p>
          <a:p>
            <a:pPr marL="557213" lvl="1" indent="-214313" defTabSz="685800">
              <a:buFont typeface="Arial" panose="020B0604020202020204" pitchFamily="34" charset="0"/>
              <a:buChar char="•"/>
              <a:defRPr/>
            </a:pPr>
            <a:r>
              <a:rPr lang="en-US" sz="1350" dirty="0">
                <a:solidFill>
                  <a:prstClr val="black"/>
                </a:solidFill>
                <a:latin typeface="Calibri"/>
              </a:rPr>
              <a:t>How to maintain accuracy at high dose rate? </a:t>
            </a:r>
          </a:p>
          <a:p>
            <a:pPr marL="557213" lvl="1" indent="-214313" defTabSz="685800">
              <a:buFont typeface="Arial" panose="020B0604020202020204" pitchFamily="34" charset="0"/>
              <a:buChar char="•"/>
              <a:defRPr/>
            </a:pPr>
            <a:r>
              <a:rPr lang="en-US" sz="1350" dirty="0">
                <a:solidFill>
                  <a:prstClr val="black"/>
                </a:solidFill>
                <a:latin typeface="Calibri"/>
              </a:rPr>
              <a:t>What advancements are needed for ultrahigh dose rate in a clinical setting? </a:t>
            </a:r>
          </a:p>
          <a:p>
            <a:pPr marL="557213" lvl="1" indent="-214313" defTabSz="685800">
              <a:buFont typeface="Arial" panose="020B0604020202020204" pitchFamily="34" charset="0"/>
              <a:buChar char="•"/>
              <a:defRPr/>
            </a:pPr>
            <a:r>
              <a:rPr lang="en-US" sz="1350" dirty="0">
                <a:solidFill>
                  <a:prstClr val="black"/>
                </a:solidFill>
                <a:latin typeface="Calibri"/>
              </a:rPr>
              <a:t>What radiobiology must be studied?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1D13EC4-A124-124A-9175-EE3489ECEAE7}"/>
              </a:ext>
            </a:extLst>
          </p:cNvPr>
          <p:cNvSpPr txBox="1"/>
          <p:nvPr/>
        </p:nvSpPr>
        <p:spPr>
          <a:xfrm>
            <a:off x="1143000" y="1334767"/>
            <a:ext cx="4102158" cy="15465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 defTabSz="685800">
              <a:buFont typeface="Arial" panose="020B0604020202020204" pitchFamily="34" charset="0"/>
              <a:buChar char="•"/>
              <a:defRPr/>
            </a:pPr>
            <a:r>
              <a:rPr lang="en-US" sz="1350" b="1" dirty="0">
                <a:solidFill>
                  <a:srgbClr val="0F6636"/>
                </a:solidFill>
                <a:latin typeface="Calibri"/>
              </a:rPr>
              <a:t>Key Ideas</a:t>
            </a:r>
          </a:p>
          <a:p>
            <a:pPr marL="557213" lvl="1" indent="-214313" defTabSz="685800">
              <a:buFont typeface="Arial" panose="020B0604020202020204" pitchFamily="34" charset="0"/>
              <a:buChar char="•"/>
              <a:defRPr/>
            </a:pPr>
            <a:r>
              <a:rPr lang="en-US" sz="1350" dirty="0">
                <a:solidFill>
                  <a:prstClr val="black"/>
                </a:solidFill>
                <a:latin typeface="Calibri"/>
              </a:rPr>
              <a:t>Contextually optimize dose – spatial &amp; </a:t>
            </a:r>
            <a:r>
              <a:rPr lang="en-US" sz="1350" dirty="0" err="1">
                <a:solidFill>
                  <a:prstClr val="black"/>
                </a:solidFill>
                <a:latin typeface="Calibri"/>
              </a:rPr>
              <a:t>temoral</a:t>
            </a:r>
            <a:r>
              <a:rPr lang="en-US" sz="1350" dirty="0">
                <a:solidFill>
                  <a:prstClr val="black"/>
                </a:solidFill>
                <a:latin typeface="Calibri"/>
              </a:rPr>
              <a:t> in real time  </a:t>
            </a:r>
          </a:p>
          <a:p>
            <a:pPr marL="557213" lvl="1" indent="-214313" defTabSz="685800">
              <a:buFont typeface="Arial" panose="020B0604020202020204" pitchFamily="34" charset="0"/>
              <a:buChar char="•"/>
              <a:defRPr/>
            </a:pPr>
            <a:r>
              <a:rPr lang="en-US" sz="1350" dirty="0">
                <a:solidFill>
                  <a:prstClr val="black"/>
                </a:solidFill>
                <a:latin typeface="Calibri"/>
              </a:rPr>
              <a:t>Expand source/detector capability to enable new translational and clinical science, e.g. flash/VHEE</a:t>
            </a:r>
          </a:p>
          <a:p>
            <a:pPr marL="557213" lvl="1" indent="-214313" defTabSz="685800">
              <a:buFont typeface="Arial" panose="020B0604020202020204" pitchFamily="34" charset="0"/>
              <a:buChar char="•"/>
              <a:defRPr/>
            </a:pPr>
            <a:r>
              <a:rPr lang="en-US" sz="1350" dirty="0">
                <a:solidFill>
                  <a:prstClr val="black"/>
                </a:solidFill>
                <a:latin typeface="Calibri"/>
              </a:rPr>
              <a:t>System R&amp;D focus on the target properties  </a:t>
            </a:r>
          </a:p>
        </p:txBody>
      </p:sp>
    </p:spTree>
    <p:extLst>
      <p:ext uri="{BB962C8B-B14F-4D97-AF65-F5344CB8AC3E}">
        <p14:creationId xmlns:p14="http://schemas.microsoft.com/office/powerpoint/2010/main" val="33910726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FB2EFB-2877-1C4A-9FD5-08EA75D0C4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171450"/>
            <a:ext cx="6536054" cy="276999"/>
          </a:xfrm>
        </p:spPr>
        <p:txBody>
          <a:bodyPr/>
          <a:lstStyle/>
          <a:p>
            <a:r>
              <a:rPr lang="en-US" dirty="0"/>
              <a:t>PRD 5: Revolutionize Size (aka Size Matters)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1564D7F-3431-C044-9E17-44033010C8F9}"/>
              </a:ext>
            </a:extLst>
          </p:cNvPr>
          <p:cNvSpPr txBox="1"/>
          <p:nvPr/>
        </p:nvSpPr>
        <p:spPr>
          <a:xfrm>
            <a:off x="1371600" y="571500"/>
            <a:ext cx="634365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sz="1500" b="1" spc="-11" dirty="0">
                <a:solidFill>
                  <a:prstClr val="black"/>
                </a:solidFill>
                <a:latin typeface="Calibri"/>
                <a:cs typeface="Calibri"/>
              </a:rPr>
              <a:t>Revolutionize the size, making accelerators smaller to enable new and emerging applications, reducing cost and risk </a:t>
            </a:r>
            <a:endParaRPr lang="en-US" sz="15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BE41A0F-7E61-7B45-B41D-37B00C885C43}"/>
              </a:ext>
            </a:extLst>
          </p:cNvPr>
          <p:cNvSpPr txBox="1"/>
          <p:nvPr/>
        </p:nvSpPr>
        <p:spPr>
          <a:xfrm>
            <a:off x="5338504" y="1405768"/>
            <a:ext cx="2605346" cy="3000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 defTabSz="685800">
              <a:buFont typeface="Arial" panose="020B0604020202020204" pitchFamily="34" charset="0"/>
              <a:buChar char="•"/>
              <a:defRPr/>
            </a:pPr>
            <a:r>
              <a:rPr lang="en-US" sz="1350" b="1" dirty="0">
                <a:solidFill>
                  <a:srgbClr val="0F6636"/>
                </a:solidFill>
                <a:latin typeface="Calibri"/>
              </a:rPr>
              <a:t>Key Questions </a:t>
            </a:r>
          </a:p>
          <a:p>
            <a:pPr marL="557213" lvl="1" indent="-214313" defTabSz="685800">
              <a:buFont typeface="Arial" panose="020B0604020202020204" pitchFamily="34" charset="0"/>
              <a:buChar char="•"/>
              <a:defRPr/>
            </a:pPr>
            <a:r>
              <a:rPr lang="en-US" sz="1350" dirty="0">
                <a:solidFill>
                  <a:prstClr val="black"/>
                </a:solidFill>
                <a:latin typeface="Calibri"/>
              </a:rPr>
              <a:t>What are the key </a:t>
            </a:r>
            <a:r>
              <a:rPr lang="en-US" sz="1350" dirty="0" err="1">
                <a:solidFill>
                  <a:prstClr val="black"/>
                </a:solidFill>
                <a:latin typeface="Calibri"/>
              </a:rPr>
              <a:t>SWaP</a:t>
            </a:r>
            <a:r>
              <a:rPr lang="en-US" sz="1350" dirty="0">
                <a:solidFill>
                  <a:prstClr val="black"/>
                </a:solidFill>
                <a:latin typeface="Calibri"/>
              </a:rPr>
              <a:t> drivers for the application? </a:t>
            </a:r>
          </a:p>
          <a:p>
            <a:pPr marL="557213" lvl="1" indent="-214313" defTabSz="685800">
              <a:buFont typeface="Arial" panose="020B0604020202020204" pitchFamily="34" charset="0"/>
              <a:buChar char="•"/>
              <a:defRPr/>
            </a:pPr>
            <a:r>
              <a:rPr lang="en-US" sz="1350" dirty="0">
                <a:solidFill>
                  <a:prstClr val="black"/>
                </a:solidFill>
                <a:latin typeface="Calibri"/>
              </a:rPr>
              <a:t>Can accelerators be miniaturized for:</a:t>
            </a:r>
          </a:p>
          <a:p>
            <a:pPr marL="900113" lvl="2" indent="-214313" defTabSz="685800">
              <a:buFont typeface="Arial" panose="020B0604020202020204" pitchFamily="34" charset="0"/>
              <a:buChar char="•"/>
              <a:defRPr/>
            </a:pPr>
            <a:r>
              <a:rPr lang="en-US" sz="1350" dirty="0">
                <a:solidFill>
                  <a:prstClr val="black"/>
                </a:solidFill>
                <a:latin typeface="Calibri"/>
              </a:rPr>
              <a:t>tight crawl spaces?</a:t>
            </a:r>
          </a:p>
          <a:p>
            <a:pPr marL="900113" lvl="2" indent="-214313" defTabSz="685800">
              <a:buFont typeface="Arial" panose="020B0604020202020204" pitchFamily="34" charset="0"/>
              <a:buChar char="•"/>
              <a:defRPr/>
            </a:pPr>
            <a:r>
              <a:rPr lang="en-US" sz="1350" dirty="0">
                <a:solidFill>
                  <a:prstClr val="black"/>
                </a:solidFill>
                <a:latin typeface="Calibri"/>
              </a:rPr>
              <a:t>Pipes? </a:t>
            </a:r>
          </a:p>
          <a:p>
            <a:pPr marL="900113" lvl="2" indent="-214313" defTabSz="685800">
              <a:buFont typeface="Arial" panose="020B0604020202020204" pitchFamily="34" charset="0"/>
              <a:buChar char="•"/>
              <a:defRPr/>
            </a:pPr>
            <a:r>
              <a:rPr lang="en-US" sz="1350" dirty="0">
                <a:solidFill>
                  <a:prstClr val="black"/>
                </a:solidFill>
                <a:latin typeface="Calibri"/>
              </a:rPr>
              <a:t>Boreholes?</a:t>
            </a:r>
          </a:p>
          <a:p>
            <a:pPr marL="900113" lvl="2" indent="-214313" defTabSz="685800">
              <a:buFont typeface="Arial" panose="020B0604020202020204" pitchFamily="34" charset="0"/>
              <a:buChar char="•"/>
              <a:defRPr/>
            </a:pPr>
            <a:r>
              <a:rPr lang="en-US" sz="1350" dirty="0">
                <a:solidFill>
                  <a:prstClr val="black"/>
                </a:solidFill>
                <a:latin typeface="Calibri"/>
              </a:rPr>
              <a:t>Endoscopes? </a:t>
            </a:r>
          </a:p>
          <a:p>
            <a:pPr marL="557213" lvl="1" indent="-214313" defTabSz="685800">
              <a:buFont typeface="Arial" panose="020B0604020202020204" pitchFamily="34" charset="0"/>
              <a:buChar char="•"/>
              <a:defRPr/>
            </a:pPr>
            <a:r>
              <a:rPr lang="en-US" sz="1350" dirty="0">
                <a:solidFill>
                  <a:prstClr val="black"/>
                </a:solidFill>
                <a:latin typeface="Calibri"/>
              </a:rPr>
              <a:t>Can accelerators be developed for hostile environments? </a:t>
            </a:r>
          </a:p>
          <a:p>
            <a:pPr defTabSz="685800">
              <a:defRPr/>
            </a:pPr>
            <a:endParaRPr lang="en-US" sz="135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1D13EC4-A124-124A-9175-EE3489ECEAE7}"/>
              </a:ext>
            </a:extLst>
          </p:cNvPr>
          <p:cNvSpPr txBox="1"/>
          <p:nvPr/>
        </p:nvSpPr>
        <p:spPr>
          <a:xfrm>
            <a:off x="1143000" y="1398036"/>
            <a:ext cx="2514601" cy="32085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 defTabSz="685800">
              <a:buFont typeface="Arial" panose="020B0604020202020204" pitchFamily="34" charset="0"/>
              <a:buChar char="•"/>
              <a:defRPr/>
            </a:pPr>
            <a:r>
              <a:rPr lang="en-US" sz="1350" b="1" dirty="0">
                <a:solidFill>
                  <a:srgbClr val="0F6636"/>
                </a:solidFill>
                <a:latin typeface="Calibri"/>
              </a:rPr>
              <a:t>Key Ideas</a:t>
            </a:r>
          </a:p>
          <a:p>
            <a:pPr marL="557213" lvl="1" indent="-214313" defTabSz="685800">
              <a:buFont typeface="Arial" panose="020B0604020202020204" pitchFamily="34" charset="0"/>
              <a:buChar char="•"/>
              <a:defRPr/>
            </a:pPr>
            <a:r>
              <a:rPr lang="en-US" sz="1350" dirty="0">
                <a:solidFill>
                  <a:prstClr val="black"/>
                </a:solidFill>
                <a:latin typeface="Calibri"/>
              </a:rPr>
              <a:t>Increase accelerator gradient and power efficiency</a:t>
            </a:r>
          </a:p>
          <a:p>
            <a:pPr marL="557213" lvl="1" indent="-214313" defTabSz="685800">
              <a:buFont typeface="Arial" panose="020B0604020202020204" pitchFamily="34" charset="0"/>
              <a:buChar char="•"/>
              <a:defRPr/>
            </a:pPr>
            <a:r>
              <a:rPr lang="en-US" sz="1350" dirty="0">
                <a:solidFill>
                  <a:prstClr val="black"/>
                </a:solidFill>
                <a:latin typeface="Calibri"/>
              </a:rPr>
              <a:t>Increase system power efficiency (“wall plug” to delivered beam) </a:t>
            </a:r>
          </a:p>
          <a:p>
            <a:pPr marL="557213" lvl="1" indent="-214313" defTabSz="685800">
              <a:buFont typeface="Arial" panose="020B0604020202020204" pitchFamily="34" charset="0"/>
              <a:buChar char="•"/>
              <a:defRPr/>
            </a:pPr>
            <a:r>
              <a:rPr lang="en-US" sz="1350" dirty="0">
                <a:solidFill>
                  <a:prstClr val="black"/>
                </a:solidFill>
                <a:latin typeface="Calibri"/>
              </a:rPr>
              <a:t>Advanced manufacturing and new materials</a:t>
            </a:r>
          </a:p>
          <a:p>
            <a:pPr marL="557213" lvl="1" indent="-214313" defTabSz="685800">
              <a:buFont typeface="Arial" panose="020B0604020202020204" pitchFamily="34" charset="0"/>
              <a:buChar char="•"/>
              <a:defRPr/>
            </a:pPr>
            <a:r>
              <a:rPr lang="en-US" sz="1350" dirty="0">
                <a:solidFill>
                  <a:prstClr val="black"/>
                </a:solidFill>
                <a:latin typeface="Calibri"/>
              </a:rPr>
              <a:t>Convert mechanical components to </a:t>
            </a:r>
          </a:p>
          <a:p>
            <a:pPr marL="900113" lvl="2" indent="-214313" defTabSz="685800">
              <a:buFont typeface="System Font Regular"/>
              <a:buChar char="-"/>
              <a:defRPr/>
            </a:pPr>
            <a:r>
              <a:rPr lang="en-US" sz="1350" dirty="0">
                <a:solidFill>
                  <a:prstClr val="black"/>
                </a:solidFill>
                <a:latin typeface="Calibri"/>
              </a:rPr>
              <a:t>organic/chemical /biologic, or field based "components"</a:t>
            </a:r>
          </a:p>
        </p:txBody>
      </p:sp>
      <p:pic>
        <p:nvPicPr>
          <p:cNvPr id="13" name="Picture 4">
            <a:extLst>
              <a:ext uri="{FF2B5EF4-FFF2-40B4-BE49-F238E27FC236}">
                <a16:creationId xmlns:a16="http://schemas.microsoft.com/office/drawing/2014/main" id="{2E26B8BD-0269-4D4C-991C-1F440A6FF8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85793" y="1085851"/>
            <a:ext cx="972414" cy="699950"/>
          </a:xfrm>
          <a:prstGeom prst="rect">
            <a:avLst/>
          </a:prstGeom>
          <a:noFill/>
          <a:ln w="9525">
            <a:solidFill>
              <a:schemeClr val="accent4">
                <a:alpha val="20000"/>
              </a:schemeClr>
            </a:solidFill>
            <a:miter lim="800000"/>
            <a:headEnd/>
            <a:tailEnd/>
          </a:ln>
        </p:spPr>
      </p:pic>
      <p:pic>
        <p:nvPicPr>
          <p:cNvPr id="14" name="Picture 3" descr="Mvc-003cropped">
            <a:extLst>
              <a:ext uri="{FF2B5EF4-FFF2-40B4-BE49-F238E27FC236}">
                <a16:creationId xmlns:a16="http://schemas.microsoft.com/office/drawing/2014/main" id="{736381AB-BEAE-9844-BA16-681B2FEFBC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2666" y="2286000"/>
            <a:ext cx="1887093" cy="1872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ight Arrow 14">
            <a:extLst>
              <a:ext uri="{FF2B5EF4-FFF2-40B4-BE49-F238E27FC236}">
                <a16:creationId xmlns:a16="http://schemas.microsoft.com/office/drawing/2014/main" id="{4FDFFB3D-8D18-E148-802F-17A3453EEE22}"/>
              </a:ext>
            </a:extLst>
          </p:cNvPr>
          <p:cNvSpPr>
            <a:spLocks noChangeAspect="1"/>
          </p:cNvSpPr>
          <p:nvPr/>
        </p:nvSpPr>
        <p:spPr>
          <a:xfrm rot="16200000">
            <a:off x="4381450" y="1890763"/>
            <a:ext cx="469526" cy="231302"/>
          </a:xfrm>
          <a:prstGeom prst="rightArrow">
            <a:avLst/>
          </a:prstGeom>
          <a:solidFill>
            <a:srgbClr val="0F66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srgbClr val="0F6636"/>
              </a:solidFill>
              <a:latin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A79F64F-B1CD-5942-8DE1-FBAE925C4F3A}"/>
              </a:ext>
            </a:extLst>
          </p:cNvPr>
          <p:cNvSpPr txBox="1"/>
          <p:nvPr/>
        </p:nvSpPr>
        <p:spPr>
          <a:xfrm>
            <a:off x="3596397" y="4171950"/>
            <a:ext cx="2175753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sz="1050" dirty="0">
                <a:solidFill>
                  <a:prstClr val="black"/>
                </a:solidFill>
                <a:latin typeface="Calibri"/>
              </a:rPr>
              <a:t>Prototype of </a:t>
            </a:r>
            <a:r>
              <a:rPr lang="en-US" sz="1050" dirty="0" err="1">
                <a:solidFill>
                  <a:prstClr val="black"/>
                </a:solidFill>
                <a:latin typeface="Calibri"/>
              </a:rPr>
              <a:t>TomoTherapy</a:t>
            </a:r>
            <a:r>
              <a:rPr lang="en-US" sz="1050" dirty="0">
                <a:solidFill>
                  <a:prstClr val="black"/>
                </a:solidFill>
                <a:latin typeface="Calibri"/>
              </a:rPr>
              <a:t> machine  (x-ray and CT) and </a:t>
            </a:r>
            <a:r>
              <a:rPr lang="en-US" sz="1050" dirty="0" err="1">
                <a:solidFill>
                  <a:prstClr val="black"/>
                </a:solidFill>
                <a:latin typeface="Calibri"/>
              </a:rPr>
              <a:t>Xoft</a:t>
            </a:r>
            <a:r>
              <a:rPr lang="en-US" sz="1050" dirty="0">
                <a:solidFill>
                  <a:prstClr val="black"/>
                </a:solidFill>
                <a:latin typeface="Calibri"/>
              </a:rPr>
              <a:t> endoscopic     x-ray source (50 </a:t>
            </a:r>
            <a:r>
              <a:rPr lang="en-US" sz="1050" dirty="0" err="1">
                <a:solidFill>
                  <a:prstClr val="black"/>
                </a:solidFill>
                <a:latin typeface="Calibri"/>
              </a:rPr>
              <a:t>keV</a:t>
            </a:r>
            <a:r>
              <a:rPr lang="en-US" sz="1050" dirty="0">
                <a:solidFill>
                  <a:prstClr val="black"/>
                </a:solidFill>
                <a:latin typeface="Calibri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3695042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215758-F809-4E2F-9D76-5332B2F038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2015 Workshop: Energy and Environmental Applications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E4CFE1-4023-42B9-BD42-1E5FCBEE27B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36C98F3-3EE9-43EC-A8F3-625C7DB0CD4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807" b="7611"/>
          <a:stretch/>
        </p:blipFill>
        <p:spPr>
          <a:xfrm>
            <a:off x="76200" y="971550"/>
            <a:ext cx="3570962" cy="381694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37ECCE1-F614-46AB-9C70-ADA57538572F}"/>
              </a:ext>
            </a:extLst>
          </p:cNvPr>
          <p:cNvSpPr txBox="1"/>
          <p:nvPr/>
        </p:nvSpPr>
        <p:spPr>
          <a:xfrm>
            <a:off x="3505200" y="981254"/>
            <a:ext cx="51654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Held in 2015 with 40-50 experts in both E&amp;E applications and accelerator technology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Chaired by Stuart Henderson and Tom Waite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8E467CD-C5C6-45BA-BD82-8020DD5C788D}"/>
              </a:ext>
            </a:extLst>
          </p:cNvPr>
          <p:cNvSpPr txBox="1"/>
          <p:nvPr/>
        </p:nvSpPr>
        <p:spPr>
          <a:xfrm>
            <a:off x="3637637" y="1987107"/>
            <a:ext cx="4760754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i="1" dirty="0"/>
              <a:t>“Barriers to significant commercial deployment of accelerator technology include </a:t>
            </a:r>
            <a:r>
              <a:rPr lang="en-US" i="1" u="sng" dirty="0"/>
              <a:t>cost, wall plug efficiency, reliability, </a:t>
            </a:r>
            <a:r>
              <a:rPr lang="en-US" i="1" dirty="0"/>
              <a:t>regulatory approval, end user resistance”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29BC17D-8276-4F5F-AC66-0FC5B116DA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4283" y="3291590"/>
            <a:ext cx="3367461" cy="1782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3465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695A5B-5988-4CEC-8C54-9435DAC36D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Energy and Environment Applications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0CCD3C-D662-44D2-9707-D5816B713DEE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81000" y="1276350"/>
            <a:ext cx="3962400" cy="3010662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Radiation Processing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Water and Wastewater Treatment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Sludge or Biosolids Treatment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Flue Gas Treatment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Medical Waste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Environmental Remediation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Asphalt Treatment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Emerging Issues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6D3CC9-0B74-48F2-8916-58A941C5C66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4</a:t>
            </a:fld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7941591-AB91-4C52-AB46-3EBD9444381A}"/>
              </a:ext>
            </a:extLst>
          </p:cNvPr>
          <p:cNvCxnSpPr>
            <a:cxnSpLocks/>
          </p:cNvCxnSpPr>
          <p:nvPr/>
        </p:nvCxnSpPr>
        <p:spPr>
          <a:xfrm flipV="1">
            <a:off x="2590800" y="2343150"/>
            <a:ext cx="1981200" cy="53340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A08889EA-6591-4C02-B11A-36A14B5429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6936" y="1298769"/>
            <a:ext cx="4804263" cy="355640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0FDC24B-4281-4709-8FB8-64C8D891C5A1}"/>
              </a:ext>
            </a:extLst>
          </p:cNvPr>
          <p:cNvSpPr txBox="1"/>
          <p:nvPr/>
        </p:nvSpPr>
        <p:spPr>
          <a:xfrm>
            <a:off x="5797061" y="929437"/>
            <a:ext cx="19929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Example Analysis</a:t>
            </a:r>
          </a:p>
        </p:txBody>
      </p:sp>
    </p:spTree>
    <p:extLst>
      <p:ext uri="{BB962C8B-B14F-4D97-AF65-F5344CB8AC3E}">
        <p14:creationId xmlns:p14="http://schemas.microsoft.com/office/powerpoint/2010/main" val="26373182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CE5B32-C0F2-42CC-88F3-434C27810C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Superconducting Systems for E&amp;E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DBC8BD-79A8-4F32-A2F7-8450489EA96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57200" y="932688"/>
            <a:ext cx="3429000" cy="3799142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Wind Generators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Waste Separation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Superconducting Transmission Lines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254A3B-0C7D-4A76-88A4-91AD5312F61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5</a:t>
            </a:fld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74A5854-6752-4B85-A6B9-E77E7D94BFBB}"/>
              </a:ext>
            </a:extLst>
          </p:cNvPr>
          <p:cNvCxnSpPr/>
          <p:nvPr/>
        </p:nvCxnSpPr>
        <p:spPr>
          <a:xfrm>
            <a:off x="4038600" y="1504950"/>
            <a:ext cx="0" cy="29718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AF34ED09-67CE-4A26-B8F8-CC1159D55CD8}"/>
              </a:ext>
            </a:extLst>
          </p:cNvPr>
          <p:cNvSpPr txBox="1"/>
          <p:nvPr/>
        </p:nvSpPr>
        <p:spPr>
          <a:xfrm>
            <a:off x="4458846" y="1421189"/>
            <a:ext cx="4183193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Selected Near Term Research Needs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Gain understanding of demonstrate cryogen-free magnet systems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Develop magnet coils based on high temperature superconductors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Gain fundamental understanding of conductor performance and properties above 4K.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Conduct R&amp;D on lowering the cost of flexible, long-length cryostats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43069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57E9D7-D3C9-498E-A6FB-BE8DB13678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Selected E&amp;E Long Term Research Thrusts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8E527F-4FB3-4DCB-B72B-915FC8DE682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A82545B-E24A-4812-95FD-0E0AA75CCA8A}"/>
              </a:ext>
            </a:extLst>
          </p:cNvPr>
          <p:cNvSpPr txBox="1"/>
          <p:nvPr/>
        </p:nvSpPr>
        <p:spPr>
          <a:xfrm>
            <a:off x="228600" y="830620"/>
            <a:ext cx="876300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Demonstrate high-current electron sources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Demonstrate high-power systems that are portable and capable of turn-key operation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Demonstrate 10MeV, 1MW class NCRF and SRF-based system capable of &gt;50% AC-beam efficiency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Must include all systems (cooling, RF, support systems, etc.)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Demonstrate full system capital costs of &lt;$5-10/W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RF Sources: System efficiency &gt;80% with a capital cost less than $3/W. Sources must also have long lifetime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SRF-</a:t>
            </a:r>
            <a:r>
              <a:rPr lang="en-US" dirty="0" err="1"/>
              <a:t>linacs</a:t>
            </a:r>
            <a:r>
              <a:rPr lang="en-US" dirty="0"/>
              <a:t>: Develop materials that have T</a:t>
            </a:r>
            <a:r>
              <a:rPr lang="en-US" baseline="-25000" dirty="0"/>
              <a:t>c </a:t>
            </a:r>
            <a:r>
              <a:rPr lang="en-US" dirty="0"/>
              <a:t>&gt; 16K</a:t>
            </a:r>
          </a:p>
        </p:txBody>
      </p:sp>
    </p:spTree>
    <p:extLst>
      <p:ext uri="{BB962C8B-B14F-4D97-AF65-F5344CB8AC3E}">
        <p14:creationId xmlns:p14="http://schemas.microsoft.com/office/powerpoint/2010/main" val="39242864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7B5EF6-E890-42B4-869B-82C8181F7A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2019: Compact Accelerators for Security and Medicine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811B4C-1B89-4D28-82AB-F5383D820B0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40D0C61-7F7D-4BFA-AFBD-E0E098C37A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822" y="976219"/>
            <a:ext cx="2976035" cy="386199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439BAB3-04F0-4C73-BDC4-C68DAAE84009}"/>
              </a:ext>
            </a:extLst>
          </p:cNvPr>
          <p:cNvSpPr txBox="1"/>
          <p:nvPr/>
        </p:nvSpPr>
        <p:spPr>
          <a:xfrm>
            <a:off x="4022986" y="2579704"/>
            <a:ext cx="4669192" cy="156966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i="1" dirty="0"/>
              <a:t>“Today’s commercially available accelerator technology has fallen significantly behind the state of the art. Advancing and transferring state-of-the-art compact accelerator technology … can significantly enhance society’s ability to sense and control the world around us.”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A02EC38-4A0A-43E9-A765-7375D6E7999C}"/>
              </a:ext>
            </a:extLst>
          </p:cNvPr>
          <p:cNvSpPr txBox="1"/>
          <p:nvPr/>
        </p:nvSpPr>
        <p:spPr>
          <a:xfrm>
            <a:off x="3937261" y="1200150"/>
            <a:ext cx="47072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Held in 2019 with 112 attendees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Chaired by Michael Fazio and co-chaired by Suresh Pillai and George </a:t>
            </a:r>
            <a:r>
              <a:rPr lang="en-US" dirty="0" err="1"/>
              <a:t>Laramore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82863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9525" rIns="0" bIns="0" rtlCol="0" anchor="b" anchorCtr="0">
            <a:spAutoFit/>
          </a:bodyPr>
          <a:lstStyle/>
          <a:p>
            <a:pPr marL="9525">
              <a:spcBef>
                <a:spcPts val="75"/>
              </a:spcBef>
            </a:pPr>
            <a:r>
              <a:rPr spc="-4" dirty="0"/>
              <a:t>Motivation: </a:t>
            </a:r>
            <a:r>
              <a:rPr lang="en-US" dirty="0"/>
              <a:t>Security Applications</a:t>
            </a:r>
            <a:endParaRPr spc="-4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91C74BB-231D-8A41-A910-E708FD0EE3FF}"/>
              </a:ext>
            </a:extLst>
          </p:cNvPr>
          <p:cNvSpPr/>
          <p:nvPr/>
        </p:nvSpPr>
        <p:spPr>
          <a:xfrm>
            <a:off x="152400" y="964688"/>
            <a:ext cx="7257398" cy="27182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US" sz="1500" b="1" i="1" dirty="0">
                <a:solidFill>
                  <a:srgbClr val="0F6636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Accelerators can provide non-isotopic, and thus less risky, sources of ionizing radiation </a:t>
            </a:r>
          </a:p>
          <a:p>
            <a:pPr marL="214313" indent="-214313">
              <a:spcAft>
                <a:spcPts val="150"/>
              </a:spcAft>
              <a:buClr>
                <a:srgbClr val="0F6636"/>
              </a:buClr>
              <a:buFont typeface="Arial" panose="020B0604020202020204" pitchFamily="34" charset="0"/>
              <a:buChar char="•"/>
            </a:pPr>
            <a:r>
              <a:rPr lang="en-US" sz="135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Non-invasive probing</a:t>
            </a:r>
          </a:p>
          <a:p>
            <a:pPr marL="557213" lvl="1" indent="-214313">
              <a:spcAft>
                <a:spcPts val="150"/>
              </a:spcAft>
              <a:buClr>
                <a:srgbClr val="0F6636"/>
              </a:buClr>
              <a:buFont typeface="Wingdings" pitchFamily="2" charset="2"/>
              <a:buChar char="Ø"/>
            </a:pPr>
            <a:r>
              <a:rPr lang="en-US" sz="135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interrogation of geological media</a:t>
            </a:r>
          </a:p>
          <a:p>
            <a:pPr marL="557213" lvl="1" indent="-214313">
              <a:spcAft>
                <a:spcPts val="150"/>
              </a:spcAft>
              <a:buClr>
                <a:srgbClr val="0F6636"/>
              </a:buClr>
              <a:buFont typeface="Wingdings" pitchFamily="2" charset="2"/>
              <a:buChar char="Ø"/>
            </a:pPr>
            <a:r>
              <a:rPr lang="en-US" sz="135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radiography for non-destructive testing &amp; evaluation of structures, </a:t>
            </a:r>
          </a:p>
          <a:p>
            <a:pPr marL="557213" lvl="1" indent="-214313">
              <a:spcAft>
                <a:spcPts val="150"/>
              </a:spcAft>
              <a:buClr>
                <a:srgbClr val="0F6636"/>
              </a:buClr>
              <a:buFont typeface="Wingdings" pitchFamily="2" charset="2"/>
              <a:buChar char="Ø"/>
            </a:pPr>
            <a:r>
              <a:rPr lang="en-US" sz="135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probing of cargo for contrabands such as narcotics, SNM, munitions, </a:t>
            </a:r>
            <a:r>
              <a:rPr lang="en-US" sz="135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etc</a:t>
            </a:r>
            <a:endParaRPr lang="en-US" sz="135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14313" indent="-214313">
              <a:spcAft>
                <a:spcPts val="150"/>
              </a:spcAft>
              <a:buClr>
                <a:srgbClr val="0F6636"/>
              </a:buClr>
              <a:buFont typeface="Arial" panose="020B0604020202020204" pitchFamily="34" charset="0"/>
              <a:buChar char="•"/>
            </a:pPr>
            <a:r>
              <a:rPr lang="en-US" sz="135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Industrial radiation processing </a:t>
            </a:r>
          </a:p>
          <a:p>
            <a:pPr marL="557213" lvl="1" indent="-214313">
              <a:spcAft>
                <a:spcPts val="150"/>
              </a:spcAft>
              <a:buClr>
                <a:srgbClr val="0F6636"/>
              </a:buClr>
              <a:buFont typeface="Arial" panose="020B0604020202020204" pitchFamily="34" charset="0"/>
              <a:buChar char="•"/>
            </a:pPr>
            <a:r>
              <a:rPr lang="en-US" sz="13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medical device sterilization &amp; pharmaceuticals, </a:t>
            </a:r>
          </a:p>
          <a:p>
            <a:pPr marL="557213" lvl="1" indent="-214313">
              <a:spcAft>
                <a:spcPts val="150"/>
              </a:spcAft>
              <a:buClr>
                <a:srgbClr val="0F6636"/>
              </a:buClr>
              <a:buFont typeface="Arial" panose="020B0604020202020204" pitchFamily="34" charset="0"/>
              <a:buChar char="•"/>
            </a:pPr>
            <a:r>
              <a:rPr lang="en-US" sz="13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food processing (for safety and quality)</a:t>
            </a:r>
          </a:p>
          <a:p>
            <a:pPr marL="557213" lvl="1" indent="-214313">
              <a:spcAft>
                <a:spcPts val="150"/>
              </a:spcAft>
              <a:buClr>
                <a:srgbClr val="0F6636"/>
              </a:buClr>
              <a:buFont typeface="Arial" panose="020B0604020202020204" pitchFamily="34" charset="0"/>
              <a:buChar char="•"/>
            </a:pPr>
            <a:r>
              <a:rPr lang="en-US" sz="13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Phytosanitary &amp; sterile insect technology</a:t>
            </a:r>
            <a:endParaRPr lang="en-US" sz="135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US" sz="1350" u="sng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All of these applications are largely reliant on radioisotopes</a:t>
            </a:r>
            <a:r>
              <a:rPr lang="en-US" sz="135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thereby posing security risks from the possibility of these sources being diverted for nefarious activities.  </a:t>
            </a:r>
            <a:endParaRPr lang="en-US" sz="135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07CF62D-EE4A-F941-B405-F9C9B45F81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800" y="1495448"/>
            <a:ext cx="2490185" cy="153350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7A08826-42CC-3E44-B6A6-22CEFFDA37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8644" y="3736118"/>
            <a:ext cx="2580642" cy="133843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A9D5D81-D6AB-3146-9513-BC96123D48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38600" y="3763988"/>
            <a:ext cx="1603367" cy="128269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2BA25F5-910A-774A-9406-6A406F4A3C2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47146" y="3720290"/>
            <a:ext cx="2072414" cy="1338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7195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BEA2C7-9C13-914B-A003-B633B84F4C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1950" dirty="0" err="1"/>
              <a:t>Accelerators</a:t>
            </a:r>
            <a:r>
              <a:rPr lang="de-DE" sz="1950" dirty="0"/>
              <a:t>/</a:t>
            </a:r>
            <a:r>
              <a:rPr lang="de-DE" sz="1950" dirty="0" err="1"/>
              <a:t>beams</a:t>
            </a:r>
            <a:r>
              <a:rPr lang="de-DE" sz="1950" dirty="0"/>
              <a:t>  </a:t>
            </a:r>
            <a:r>
              <a:rPr lang="de-DE" sz="1950" dirty="0" err="1"/>
              <a:t>Enhance</a:t>
            </a:r>
            <a:r>
              <a:rPr lang="de-DE" sz="1950" dirty="0"/>
              <a:t> Food Quality &amp; </a:t>
            </a:r>
            <a:r>
              <a:rPr lang="de-DE" sz="1950" dirty="0" err="1"/>
              <a:t>Safety</a:t>
            </a:r>
            <a:endParaRPr lang="en-US" sz="1950" dirty="0"/>
          </a:p>
        </p:txBody>
      </p:sp>
      <p:pic>
        <p:nvPicPr>
          <p:cNvPr id="5" name="Picture 4" descr="Related image">
            <a:extLst>
              <a:ext uri="{FF2B5EF4-FFF2-40B4-BE49-F238E27FC236}">
                <a16:creationId xmlns:a16="http://schemas.microsoft.com/office/drawing/2014/main" id="{DCAB4D27-7AF7-5046-8B11-0E791D3121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3128432"/>
            <a:ext cx="2724024" cy="170251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A03D8ED0-53AE-C84A-8529-F4C22B54E050}"/>
              </a:ext>
            </a:extLst>
          </p:cNvPr>
          <p:cNvSpPr txBox="1">
            <a:spLocks/>
          </p:cNvSpPr>
          <p:nvPr/>
        </p:nvSpPr>
        <p:spPr>
          <a:xfrm>
            <a:off x="1062344" y="2489776"/>
            <a:ext cx="2652280" cy="649890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92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400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500" dirty="0">
                <a:solidFill>
                  <a:schemeClr val="tx1"/>
                </a:solidFill>
              </a:rPr>
              <a:t>As fresh as you can get!!!</a:t>
            </a:r>
          </a:p>
          <a:p>
            <a:r>
              <a:rPr lang="en-US" sz="1500" dirty="0">
                <a:solidFill>
                  <a:schemeClr val="tx1"/>
                </a:solidFill>
              </a:rPr>
              <a:t>Neither washed nor disinfected! 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9BA1885-B6A7-C648-974D-CA19CBEEE282}"/>
              </a:ext>
            </a:extLst>
          </p:cNvPr>
          <p:cNvGrpSpPr>
            <a:grpSpLocks noChangeAspect="1"/>
          </p:cNvGrpSpPr>
          <p:nvPr/>
        </p:nvGrpSpPr>
        <p:grpSpPr>
          <a:xfrm>
            <a:off x="1193077" y="1190068"/>
            <a:ext cx="4693373" cy="1305482"/>
            <a:chOff x="-31173" y="1390536"/>
            <a:chExt cx="10759564" cy="2992819"/>
          </a:xfrm>
        </p:grpSpPr>
        <p:pic>
          <p:nvPicPr>
            <p:cNvPr id="8" name="Picture 2" descr="https://foodrevolution.org/wp-content/uploads/2018/06/blog-featured-grassfed-20180614.jpg">
              <a:extLst>
                <a:ext uri="{FF2B5EF4-FFF2-40B4-BE49-F238E27FC236}">
                  <a16:creationId xmlns:a16="http://schemas.microsoft.com/office/drawing/2014/main" id="{D9107080-462F-0144-92AD-A7DC2F50A1C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1173" y="1422848"/>
              <a:ext cx="3351285" cy="29605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8F9413B-1B09-194F-B865-B87323A8F15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188046" y="1390536"/>
              <a:ext cx="3540345" cy="294354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E38D8FF-AC12-4E4B-98E9-50CEC0480DE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425215" y="1422848"/>
              <a:ext cx="3611692" cy="296050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sp>
        <p:nvSpPr>
          <p:cNvPr id="11" name="Rechteck 4">
            <a:extLst>
              <a:ext uri="{FF2B5EF4-FFF2-40B4-BE49-F238E27FC236}">
                <a16:creationId xmlns:a16="http://schemas.microsoft.com/office/drawing/2014/main" id="{9D02F542-F80B-9D43-9371-DC8DAF6342EF}"/>
              </a:ext>
            </a:extLst>
          </p:cNvPr>
          <p:cNvSpPr/>
          <p:nvPr/>
        </p:nvSpPr>
        <p:spPr>
          <a:xfrm>
            <a:off x="1273700" y="830818"/>
            <a:ext cx="40063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>
                <a:latin typeface="+mj-lt"/>
              </a:rPr>
              <a:t>Farm to Flour – A </a:t>
            </a:r>
            <a:r>
              <a:rPr lang="de-DE" dirty="0" err="1">
                <a:latin typeface="+mj-lt"/>
              </a:rPr>
              <a:t>Dreadful</a:t>
            </a:r>
            <a:r>
              <a:rPr lang="de-DE" dirty="0">
                <a:latin typeface="+mj-lt"/>
              </a:rPr>
              <a:t> Journey…</a:t>
            </a:r>
            <a:endParaRPr lang="fr-CH" dirty="0">
              <a:latin typeface="+mj-lt"/>
            </a:endParaRPr>
          </a:p>
        </p:txBody>
      </p:sp>
      <p:sp>
        <p:nvSpPr>
          <p:cNvPr id="13" name="Textfeld 5">
            <a:extLst>
              <a:ext uri="{FF2B5EF4-FFF2-40B4-BE49-F238E27FC236}">
                <a16:creationId xmlns:a16="http://schemas.microsoft.com/office/drawing/2014/main" id="{D87AE57D-BC9D-8E46-8CF5-3E6CE2FC1DA6}"/>
              </a:ext>
            </a:extLst>
          </p:cNvPr>
          <p:cNvSpPr txBox="1"/>
          <p:nvPr/>
        </p:nvSpPr>
        <p:spPr>
          <a:xfrm>
            <a:off x="5791200" y="4849996"/>
            <a:ext cx="2362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b="1" dirty="0">
                <a:solidFill>
                  <a:prstClr val="black"/>
                </a:solidFill>
              </a:rPr>
              <a:t>Shima Shayanfar | </a:t>
            </a:r>
            <a:r>
              <a:rPr lang="en-GB" sz="1000" dirty="0">
                <a:solidFill>
                  <a:prstClr val="black"/>
                </a:solidFill>
              </a:rPr>
              <a:t>General Mills Inc.</a:t>
            </a:r>
          </a:p>
        </p:txBody>
      </p:sp>
      <p:pic>
        <p:nvPicPr>
          <p:cNvPr id="14" name="Picture 4" descr="Image result for beef patty">
            <a:extLst>
              <a:ext uri="{FF2B5EF4-FFF2-40B4-BE49-F238E27FC236}">
                <a16:creationId xmlns:a16="http://schemas.microsoft.com/office/drawing/2014/main" id="{F6FB3B27-E75B-DF4D-ADE3-94F4EB9BA3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80"/>
          <a:stretch/>
        </p:blipFill>
        <p:spPr bwMode="auto">
          <a:xfrm>
            <a:off x="6172201" y="1082310"/>
            <a:ext cx="879080" cy="138592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D8EF07E-8EEC-2E4C-AB64-FD9E03E370A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51281" y="1082310"/>
            <a:ext cx="910231" cy="139174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93C27DC-EE4B-5F43-B1B9-9DD48C77BA4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4483" t="9380" r="14669" b="13524"/>
          <a:stretch/>
        </p:blipFill>
        <p:spPr>
          <a:xfrm rot="21445841">
            <a:off x="4254301" y="3377557"/>
            <a:ext cx="1890137" cy="1166717"/>
          </a:xfrm>
          <a:prstGeom prst="rect">
            <a:avLst/>
          </a:prstGeom>
          <a:ln>
            <a:noFill/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5A73E8D-2186-D34D-A21E-FF661D3BFBD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15051" y="3323739"/>
            <a:ext cx="1825151" cy="125847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7D88282-D91D-3843-96B9-A655AD5D44BE}"/>
              </a:ext>
            </a:extLst>
          </p:cNvPr>
          <p:cNvSpPr txBox="1"/>
          <p:nvPr/>
        </p:nvSpPr>
        <p:spPr>
          <a:xfrm>
            <a:off x="6155078" y="2450163"/>
            <a:ext cx="213360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No validated kill step!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0B462FB-0106-DE43-AE82-F52FBF98135C}"/>
              </a:ext>
            </a:extLst>
          </p:cNvPr>
          <p:cNvSpPr txBox="1"/>
          <p:nvPr/>
        </p:nvSpPr>
        <p:spPr>
          <a:xfrm>
            <a:off x="5145428" y="2926622"/>
            <a:ext cx="314325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New trends and challenges!</a:t>
            </a:r>
          </a:p>
        </p:txBody>
      </p:sp>
    </p:spTree>
    <p:extLst>
      <p:ext uri="{BB962C8B-B14F-4D97-AF65-F5344CB8AC3E}">
        <p14:creationId xmlns:p14="http://schemas.microsoft.com/office/powerpoint/2010/main" val="253553823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ESENTER_VERSION" val="6"/>
  <p:tag name="ARTICULATE_PROJECT_CHECK" val="0"/>
  <p:tag name="ARTICULATE_PROJECT_OPEN" val="0"/>
</p:tagLst>
</file>

<file path=ppt/theme/theme1.xml><?xml version="1.0" encoding="utf-8"?>
<a:theme xmlns:a="http://schemas.openxmlformats.org/drawingml/2006/main" name="Blank">
  <a:themeElements>
    <a:clrScheme name="SLAC_RevisedPalette_2012">
      <a:dk1>
        <a:srgbClr val="000000"/>
      </a:dk1>
      <a:lt1>
        <a:sysClr val="window" lastClr="FFFFFF"/>
      </a:lt1>
      <a:dk2>
        <a:srgbClr val="E17000"/>
      </a:dk2>
      <a:lt2>
        <a:srgbClr val="A4001D"/>
      </a:lt2>
      <a:accent1>
        <a:srgbClr val="A4001D"/>
      </a:accent1>
      <a:accent2>
        <a:srgbClr val="E17000"/>
      </a:accent2>
      <a:accent3>
        <a:srgbClr val="4D4F53"/>
      </a:accent3>
      <a:accent4>
        <a:srgbClr val="545455"/>
      </a:accent4>
      <a:accent5>
        <a:srgbClr val="0099CC"/>
      </a:accent5>
      <a:accent6>
        <a:srgbClr val="69BE28"/>
      </a:accent6>
      <a:hlink>
        <a:srgbClr val="A4001D"/>
      </a:hlink>
      <a:folHlink>
        <a:srgbClr val="A4001D"/>
      </a:folHlink>
    </a:clrScheme>
    <a:fontScheme name="TH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t_hd_2019" id="{B7992EC4-9F20-449C-B056-2DBF01C21CC4}" vid="{DD0F5D4D-759F-4E20-AEE9-D4E95DBBFEE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2476</Words>
  <Application>Microsoft Office PowerPoint</Application>
  <PresentationFormat>On-screen Show (16:9)</PresentationFormat>
  <Paragraphs>289</Paragraphs>
  <Slides>21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Arial</vt:lpstr>
      <vt:lpstr>Calibri</vt:lpstr>
      <vt:lpstr>System Font Regular</vt:lpstr>
      <vt:lpstr>Wingdings</vt:lpstr>
      <vt:lpstr>Blank</vt:lpstr>
      <vt:lpstr>Compact Accelerator Applications </vt:lpstr>
      <vt:lpstr>Outline</vt:lpstr>
      <vt:lpstr>2015 Workshop: Energy and Environmental Applications</vt:lpstr>
      <vt:lpstr>Energy and Environment Applications</vt:lpstr>
      <vt:lpstr>Superconducting Systems for E&amp;E</vt:lpstr>
      <vt:lpstr>Selected E&amp;E Long Term Research Thrusts</vt:lpstr>
      <vt:lpstr>2019: Compact Accelerators for Security and Medicine </vt:lpstr>
      <vt:lpstr>Motivation: Security Applications</vt:lpstr>
      <vt:lpstr>Accelerators/beams  Enhance Food Quality &amp; Safety</vt:lpstr>
      <vt:lpstr>Motivation: Medicine Applications</vt:lpstr>
      <vt:lpstr>Application Areas Determined to Need Innovative Solutions</vt:lpstr>
      <vt:lpstr>20 research themes, distilled to 5 Priority Research Directions</vt:lpstr>
      <vt:lpstr>PowerPoint Presentation</vt:lpstr>
      <vt:lpstr>PowerPoint Presentation</vt:lpstr>
      <vt:lpstr>Short Term Research Themes</vt:lpstr>
      <vt:lpstr>PowerPoint Presentation</vt:lpstr>
      <vt:lpstr>PRD 1: Hardware Focused System Co-design</vt:lpstr>
      <vt:lpstr>PRD 2: Smart Systems</vt:lpstr>
      <vt:lpstr>PRD 3: See Beyond Present Technological Limits</vt:lpstr>
      <vt:lpstr>PRD 4: Control Effects &amp; Outcomes Beyond Present Technological Limits</vt:lpstr>
      <vt:lpstr>PRD 5: Revolutionize Size (aka Size Matters)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cp:lastPrinted>2018-12-07T23:44:51Z</cp:lastPrinted>
  <dcterms:created xsi:type="dcterms:W3CDTF">2012-06-11T23:48:53Z</dcterms:created>
  <dcterms:modified xsi:type="dcterms:W3CDTF">2022-01-21T17:14:48Z</dcterms:modified>
</cp:coreProperties>
</file>