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615" r:id="rId6"/>
    <p:sldId id="634" r:id="rId7"/>
    <p:sldId id="345" r:id="rId8"/>
    <p:sldId id="682" r:id="rId9"/>
    <p:sldId id="683" r:id="rId10"/>
  </p:sldIdLst>
  <p:sldSz cx="9144000" cy="6858000" type="screen4x3"/>
  <p:notesSz cx="6950075" cy="9236075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244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912" userDrawn="1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5472" userDrawn="1">
          <p15:clr>
            <a:srgbClr val="A4A3A4"/>
          </p15:clr>
        </p15:guide>
        <p15:guide id="12" pos="5396">
          <p15:clr>
            <a:srgbClr val="A4A3A4"/>
          </p15:clr>
        </p15:guide>
        <p15:guide id="13" pos="288" userDrawn="1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5568" userDrawn="1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C295"/>
    <a:srgbClr val="981E32"/>
    <a:srgbClr val="C75B12"/>
    <a:srgbClr val="E17000"/>
    <a:srgbClr val="5B8F22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3" autoAdjust="0"/>
    <p:restoredTop sz="90482" autoAdjust="0"/>
  </p:normalViewPr>
  <p:slideViewPr>
    <p:cSldViewPr snapToObjects="1" showGuides="1">
      <p:cViewPr varScale="1">
        <p:scale>
          <a:sx n="146" d="100"/>
          <a:sy n="146" d="100"/>
        </p:scale>
        <p:origin x="2376" y="76"/>
      </p:cViewPr>
      <p:guideLst>
        <p:guide orient="horz" pos="326"/>
        <p:guide orient="horz" pos="1294"/>
        <p:guide orient="horz" pos="3744"/>
        <p:guide orient="horz" pos="3980"/>
        <p:guide orient="horz" pos="2448"/>
        <p:guide orient="horz" pos="1440"/>
        <p:guide orient="horz" pos="4183"/>
        <p:guide orient="horz" pos="912"/>
        <p:guide orient="horz" pos="2808"/>
        <p:guide pos="2880"/>
        <p:guide pos="5472"/>
        <p:guide pos="5396"/>
        <p:guide pos="288"/>
        <p:guide pos="3784"/>
        <p:guide pos="3736"/>
        <p:guide pos="5568"/>
        <p:guide pos="5464"/>
        <p:guide pos="38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18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4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1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ine Dot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0" y="0"/>
            <a:ext cx="9158400" cy="6868800"/>
          </a:xfrm>
          <a:prstGeom prst="rect">
            <a:avLst/>
          </a:prstGeom>
        </p:spPr>
      </p:pic>
      <p:pic>
        <p:nvPicPr>
          <p:cNvPr id="8" name="Logo SLAC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Logo DOE Stanford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5" r:id="rId3"/>
    <p:sldLayoutId id="2147483674" r:id="rId4"/>
    <p:sldLayoutId id="2147483671" r:id="rId5"/>
    <p:sldLayoutId id="2147483672" r:id="rId6"/>
    <p:sldLayoutId id="2147483673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1978" y="1000680"/>
            <a:ext cx="8008937" cy="2246313"/>
          </a:xfrm>
        </p:spPr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RF Sources</a:t>
            </a:r>
            <a:br>
              <a:rPr lang="en-US" sz="4000" dirty="0">
                <a:latin typeface="Arial"/>
                <a:cs typeface="Arial"/>
              </a:rPr>
            </a:br>
            <a:r>
              <a:rPr lang="en-US" sz="4000" dirty="0">
                <a:latin typeface="Arial"/>
                <a:cs typeface="Arial"/>
              </a:rPr>
              <a:t>Industrialization Strategy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4948" y="3441586"/>
            <a:ext cx="7989887" cy="2187702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CA" b="1" dirty="0">
                <a:latin typeface="Arial"/>
                <a:cs typeface="Arial"/>
              </a:rPr>
              <a:t>Future US Collider Workshop</a:t>
            </a:r>
          </a:p>
          <a:p>
            <a:r>
              <a:rPr lang="en-CA" b="1" dirty="0">
                <a:latin typeface="Arial"/>
                <a:cs typeface="Arial"/>
              </a:rPr>
              <a:t>Brandon Weatherford</a:t>
            </a:r>
            <a:endParaRPr lang="en-CA" dirty="0">
              <a:latin typeface="Arial"/>
              <a:cs typeface="Arial"/>
            </a:endParaRPr>
          </a:p>
          <a:p>
            <a:r>
              <a:rPr lang="en-CA" dirty="0">
                <a:latin typeface="Arial"/>
                <a:cs typeface="Arial"/>
              </a:rPr>
              <a:t>Jan 20, 2022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9A6800-A078-4AC9-9901-85806558E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7F8E94-A3DC-4DD1-A7C1-534A79EB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80" y="96141"/>
            <a:ext cx="8103570" cy="75303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Reducing the cost of RF power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C9AAE-A818-4529-8CA4-4D2A869A509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400" y="1243584"/>
            <a:ext cx="8732682" cy="224812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buChar char="•"/>
            </a:pPr>
            <a:r>
              <a:rPr lang="en-US" dirty="0">
                <a:latin typeface="Arial"/>
                <a:cs typeface="Arial"/>
              </a:rPr>
              <a:t>RF power is the </a:t>
            </a:r>
            <a:r>
              <a:rPr lang="en-US" b="1" dirty="0">
                <a:latin typeface="Arial"/>
                <a:cs typeface="Arial"/>
              </a:rPr>
              <a:t>main cost driver </a:t>
            </a:r>
            <a:r>
              <a:rPr lang="en-US" dirty="0">
                <a:latin typeface="Arial"/>
                <a:cs typeface="Arial"/>
              </a:rPr>
              <a:t>for any advanced accelerator facility</a:t>
            </a:r>
          </a:p>
          <a:p>
            <a:pPr marL="342900" indent="-342900">
              <a:buChar char="•"/>
            </a:pPr>
            <a:r>
              <a:rPr lang="en-US" b="1" dirty="0">
                <a:solidFill>
                  <a:schemeClr val="accent1"/>
                </a:solidFill>
              </a:rPr>
              <a:t>The invention of pulse compressors, superconducting structures, and two-beam accelerators were all motivated by the need to reduce RF power costs</a:t>
            </a:r>
          </a:p>
          <a:p>
            <a:pPr marL="342900" indent="-342900"/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91504B3-F350-4F2B-972E-6586AEDA8A48}"/>
              </a:ext>
            </a:extLst>
          </p:cNvPr>
          <p:cNvGrpSpPr/>
          <p:nvPr/>
        </p:nvGrpSpPr>
        <p:grpSpPr>
          <a:xfrm>
            <a:off x="4487904" y="3491708"/>
            <a:ext cx="4579895" cy="3262151"/>
            <a:chOff x="4411331" y="1928183"/>
            <a:chExt cx="4579895" cy="326215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138D819-895D-49F3-B0A1-3CEC80D87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11331" y="1928183"/>
              <a:ext cx="4560780" cy="309481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170107-70AD-439A-A378-E4D2866C484D}"/>
                </a:ext>
              </a:extLst>
            </p:cNvPr>
            <p:cNvSpPr txBox="1"/>
            <p:nvPr/>
          </p:nvSpPr>
          <p:spPr>
            <a:xfrm>
              <a:off x="4804118" y="4882557"/>
              <a:ext cx="41871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*Radiofrequency Accelerator R&amp;D Strategy Report</a:t>
              </a:r>
            </a:p>
          </p:txBody>
        </p:sp>
      </p:grp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499B08-D39A-49DD-90C1-7503A192A351}"/>
              </a:ext>
            </a:extLst>
          </p:cNvPr>
          <p:cNvSpPr txBox="1">
            <a:spLocks/>
          </p:cNvSpPr>
          <p:nvPr/>
        </p:nvSpPr>
        <p:spPr>
          <a:xfrm>
            <a:off x="134310" y="3657599"/>
            <a:ext cx="4316389" cy="292430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52000" indent="-1800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/>
              <a:t>DOE/HEP set a decadal goal of 70% DC-to-RF efficiency at $2/kW – an </a:t>
            </a:r>
            <a:r>
              <a:rPr lang="en-US" b="1" i="1" dirty="0"/>
              <a:t>extremely</a:t>
            </a:r>
            <a:r>
              <a:rPr lang="en-US" dirty="0"/>
              <a:t> difficult challenge at any frequency</a:t>
            </a:r>
          </a:p>
        </p:txBody>
      </p:sp>
    </p:spTree>
    <p:extLst>
      <p:ext uri="{BB962C8B-B14F-4D97-AF65-F5344CB8AC3E}">
        <p14:creationId xmlns:p14="http://schemas.microsoft.com/office/powerpoint/2010/main" val="356270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of the entire system – accelerator structure, modulator, and RF amplifier – is crucial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42363"/>
              </p:ext>
            </p:extLst>
          </p:nvPr>
        </p:nvGraphicFramePr>
        <p:xfrm>
          <a:off x="381000" y="1295400"/>
          <a:ext cx="4563921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7003984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30439752"/>
                    </a:ext>
                  </a:extLst>
                </a:gridCol>
                <a:gridCol w="982521">
                  <a:extLst>
                    <a:ext uri="{9D8B030D-6E8A-4147-A177-3AD203B41FA5}">
                      <a16:colId xmlns:a16="http://schemas.microsoft.com/office/drawing/2014/main" val="2038855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Efficiency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$/</a:t>
                      </a:r>
                      <a:r>
                        <a:rPr lang="en-US" sz="1600" b="1" i="1" dirty="0" err="1"/>
                        <a:t>kW</a:t>
                      </a:r>
                      <a:r>
                        <a:rPr lang="en-US" sz="1600" b="1" i="1" baseline="-25000" dirty="0" err="1"/>
                        <a:t>peak</a:t>
                      </a:r>
                      <a:endParaRPr lang="en-US" sz="1600" b="1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46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Commercial</a:t>
                      </a:r>
                      <a:r>
                        <a:rPr lang="en-US" sz="1600" baseline="0" dirty="0"/>
                        <a:t> Modulator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90%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$10/kW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6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SLAC ILC</a:t>
                      </a:r>
                      <a:r>
                        <a:rPr lang="en-US" sz="1600" baseline="0" dirty="0"/>
                        <a:t> Marx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88%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$40/kW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SLAC XL-4 Klystron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$20/kW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2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Common Household Cooker Magnetron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65%</a:t>
                      </a:r>
                    </a:p>
                    <a:p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$13/kW</a:t>
                      </a:r>
                    </a:p>
                    <a:p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5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S-band Medical Klystron</a:t>
                      </a:r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45%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$8/kW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79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Total System Goal*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70%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$2/kW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7443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4779293"/>
            <a:ext cx="3013703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Must increase total efficiency from 40% up to 70%, while decreasing cost by 10x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2B9B32-3B0F-4B90-AB22-35E9DB3E73FD}"/>
              </a:ext>
            </a:extLst>
          </p:cNvPr>
          <p:cNvGrpSpPr/>
          <p:nvPr/>
        </p:nvGrpSpPr>
        <p:grpSpPr>
          <a:xfrm>
            <a:off x="5937237" y="1484336"/>
            <a:ext cx="2514600" cy="2397126"/>
            <a:chOff x="5334000" y="4191000"/>
            <a:chExt cx="2514600" cy="239712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C5C8E6-4ABF-4277-9CED-8D2C7AAF7829}"/>
                </a:ext>
              </a:extLst>
            </p:cNvPr>
            <p:cNvSpPr txBox="1"/>
            <p:nvPr/>
          </p:nvSpPr>
          <p:spPr>
            <a:xfrm>
              <a:off x="5979865" y="4333177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RF Source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40655FB-4502-4FB1-B4D4-BFC3024CECE7}"/>
                </a:ext>
              </a:extLst>
            </p:cNvPr>
            <p:cNvSpPr/>
            <p:nvPr/>
          </p:nvSpPr>
          <p:spPr>
            <a:xfrm>
              <a:off x="5671131" y="4856532"/>
              <a:ext cx="1905000" cy="70657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Modulators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6359568-D876-4DEF-8D15-BD8AE118CAED}"/>
                </a:ext>
              </a:extLst>
            </p:cNvPr>
            <p:cNvSpPr/>
            <p:nvPr/>
          </p:nvSpPr>
          <p:spPr>
            <a:xfrm>
              <a:off x="5767759" y="5744288"/>
              <a:ext cx="1711744" cy="7065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RF Amplifiers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49B5AD1-BEC4-4857-8F47-CBBB6FF33E26}"/>
                </a:ext>
              </a:extLst>
            </p:cNvPr>
            <p:cNvSpPr/>
            <p:nvPr/>
          </p:nvSpPr>
          <p:spPr>
            <a:xfrm>
              <a:off x="5334000" y="4191000"/>
              <a:ext cx="2514600" cy="23971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85583" y="4285344"/>
            <a:ext cx="5757093" cy="2191656"/>
            <a:chOff x="197768" y="4075033"/>
            <a:chExt cx="5757093" cy="2191656"/>
          </a:xfrm>
        </p:grpSpPr>
        <p:sp>
          <p:nvSpPr>
            <p:cNvPr id="17" name="TextBox 16"/>
            <p:cNvSpPr txBox="1"/>
            <p:nvPr/>
          </p:nvSpPr>
          <p:spPr>
            <a:xfrm>
              <a:off x="567749" y="5620357"/>
              <a:ext cx="1685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Fabrication</a:t>
              </a:r>
            </a:p>
            <a:p>
              <a:pPr algn="ctr"/>
              <a:r>
                <a:rPr lang="en-US" dirty="0"/>
                <a:t>Methodologies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210" y="4782843"/>
              <a:ext cx="24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RF and Beam Physics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5154" y="5201600"/>
              <a:ext cx="1937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Novel Topologies</a:t>
              </a: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791802" y="4967509"/>
              <a:ext cx="569025" cy="365574"/>
            </a:xfrm>
            <a:prstGeom prst="rightArrow">
              <a:avLst>
                <a:gd name="adj1" fmla="val 29156"/>
                <a:gd name="adj2" fmla="val 3749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44613" y="4861370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Low-Cost Systems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45469" y="5410666"/>
              <a:ext cx="1706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High Efficiency</a:t>
              </a:r>
            </a:p>
            <a:p>
              <a:pPr algn="ctr"/>
              <a:r>
                <a:rPr lang="en-US" dirty="0"/>
                <a:t>Systems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6922" y="4133089"/>
              <a:ext cx="21339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Research Thrusts</a:t>
              </a:r>
              <a:br>
                <a:rPr lang="en-US" b="1" dirty="0"/>
              </a:br>
              <a:r>
                <a:rPr lang="en-US" b="1" dirty="0"/>
                <a:t> @ SLAC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71488" y="4260126"/>
              <a:ext cx="2454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Research Objectives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97768" y="4075033"/>
              <a:ext cx="2512227" cy="2191656"/>
            </a:xfrm>
            <a:prstGeom prst="roundRect">
              <a:avLst>
                <a:gd name="adj" fmla="val 1090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42634" y="4075033"/>
              <a:ext cx="2512227" cy="2191655"/>
            </a:xfrm>
            <a:prstGeom prst="roundRect">
              <a:avLst>
                <a:gd name="adj" fmla="val 1181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949" y="6546945"/>
            <a:ext cx="6797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*System goals come from the 2017 DOE RF Accelerator R&amp;D Strategy Report</a:t>
            </a:r>
          </a:p>
        </p:txBody>
      </p:sp>
    </p:spTree>
    <p:extLst>
      <p:ext uri="{BB962C8B-B14F-4D97-AF65-F5344CB8AC3E}">
        <p14:creationId xmlns:p14="http://schemas.microsoft.com/office/powerpoint/2010/main" val="283996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demand problem for RF sources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65273-3B4E-4FA9-8B03-31D685E22305}"/>
              </a:ext>
            </a:extLst>
          </p:cNvPr>
          <p:cNvSpPr txBox="1"/>
          <p:nvPr/>
        </p:nvSpPr>
        <p:spPr>
          <a:xfrm>
            <a:off x="990600" y="4714303"/>
            <a:ext cx="18288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Funding Agencies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11515-E920-4110-971E-1F07A999135A}"/>
              </a:ext>
            </a:extLst>
          </p:cNvPr>
          <p:cNvSpPr txBox="1"/>
          <p:nvPr/>
        </p:nvSpPr>
        <p:spPr>
          <a:xfrm>
            <a:off x="6075784" y="4929746"/>
            <a:ext cx="18288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Industry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5B9D9F-2389-4CEB-B583-0B4EB72FD47E}"/>
              </a:ext>
            </a:extLst>
          </p:cNvPr>
          <p:cNvSpPr txBox="1"/>
          <p:nvPr/>
        </p:nvSpPr>
        <p:spPr>
          <a:xfrm>
            <a:off x="838199" y="3741296"/>
            <a:ext cx="205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Wants: Collider and future HEP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82314-D4A0-438F-A69D-C01C05C3C6F7}"/>
              </a:ext>
            </a:extLst>
          </p:cNvPr>
          <p:cNvSpPr txBox="1"/>
          <p:nvPr/>
        </p:nvSpPr>
        <p:spPr>
          <a:xfrm>
            <a:off x="990600" y="599508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Needs: Minimum cost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81D330-E21A-4B3D-9F1A-BCA82380E586}"/>
              </a:ext>
            </a:extLst>
          </p:cNvPr>
          <p:cNvSpPr txBox="1"/>
          <p:nvPr/>
        </p:nvSpPr>
        <p:spPr>
          <a:xfrm>
            <a:off x="6075784" y="387979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Wants: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AAE701-E431-466F-8BD7-51F7B2B5118A}"/>
              </a:ext>
            </a:extLst>
          </p:cNvPr>
          <p:cNvSpPr txBox="1"/>
          <p:nvPr/>
        </p:nvSpPr>
        <p:spPr>
          <a:xfrm>
            <a:off x="5904724" y="5995085"/>
            <a:ext cx="2401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Needs: Guaranteed market opportunity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13FA28-A087-4EEE-8597-5AAACB54B5FB}"/>
              </a:ext>
            </a:extLst>
          </p:cNvPr>
          <p:cNvCxnSpPr>
            <a:cxnSpLocks/>
          </p:cNvCxnSpPr>
          <p:nvPr/>
        </p:nvCxnSpPr>
        <p:spPr>
          <a:xfrm flipV="1">
            <a:off x="2971800" y="4249129"/>
            <a:ext cx="2971800" cy="2096868"/>
          </a:xfrm>
          <a:prstGeom prst="straightConnector1">
            <a:avLst/>
          </a:prstGeom>
          <a:ln w="34925">
            <a:prstDash val="lg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10864D6-B645-45B2-8906-88EA0EE31519}"/>
              </a:ext>
            </a:extLst>
          </p:cNvPr>
          <p:cNvCxnSpPr>
            <a:cxnSpLocks/>
          </p:cNvCxnSpPr>
          <p:nvPr/>
        </p:nvCxnSpPr>
        <p:spPr>
          <a:xfrm flipH="1" flipV="1">
            <a:off x="2932923" y="4249129"/>
            <a:ext cx="2932923" cy="2096868"/>
          </a:xfrm>
          <a:prstGeom prst="straightConnector1">
            <a:avLst/>
          </a:prstGeom>
          <a:ln w="34925">
            <a:prstDash val="lg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DF26FCC-46DF-4BCA-BCE4-8666353D1818}"/>
              </a:ext>
            </a:extLst>
          </p:cNvPr>
          <p:cNvSpPr txBox="1"/>
          <p:nvPr/>
        </p:nvSpPr>
        <p:spPr>
          <a:xfrm>
            <a:off x="3484984" y="407512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Opposing Motivations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2AEE24-C23B-4100-B856-661E71EE8D82}"/>
              </a:ext>
            </a:extLst>
          </p:cNvPr>
          <p:cNvSpPr txBox="1"/>
          <p:nvPr/>
        </p:nvSpPr>
        <p:spPr>
          <a:xfrm>
            <a:off x="3484984" y="58485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Gridlock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50AC7B-DF7D-416C-AAB8-09D32CF8C636}"/>
              </a:ext>
            </a:extLst>
          </p:cNvPr>
          <p:cNvSpPr/>
          <p:nvPr/>
        </p:nvSpPr>
        <p:spPr>
          <a:xfrm>
            <a:off x="142876" y="1285743"/>
            <a:ext cx="87239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Times New Roman" pitchFamily="18" charset="0"/>
              </a:rPr>
              <a:t>MW-class RF sources are custom-designed, hand-built, and expensive </a:t>
            </a:r>
          </a:p>
          <a:p>
            <a:pPr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There are few commercially viable uses for high power klystrons</a:t>
            </a:r>
          </a:p>
          <a:p>
            <a:pPr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Short term (high cost): Build facility using existing commercial sources</a:t>
            </a:r>
          </a:p>
          <a:p>
            <a:pPr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Long term (cost reduction): </a:t>
            </a:r>
            <a:r>
              <a:rPr lang="en-US" b="1" dirty="0">
                <a:cs typeface="Times New Roman" pitchFamily="18" charset="0"/>
              </a:rPr>
              <a:t>Labs </a:t>
            </a:r>
            <a:r>
              <a:rPr lang="en-US" dirty="0">
                <a:cs typeface="Times New Roman" pitchFamily="18" charset="0"/>
              </a:rPr>
              <a:t>(not industry) drive improvements</a:t>
            </a:r>
          </a:p>
          <a:p>
            <a:pPr lvl="2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Labs execute fundamental R&amp;D in e- sources, additive, etc.</a:t>
            </a:r>
          </a:p>
          <a:p>
            <a:pPr lvl="2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Labs drive applications for RF sources in commercial, medical, defense</a:t>
            </a:r>
          </a:p>
          <a:p>
            <a:pPr lvl="2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cs typeface="Times New Roman" pitchFamily="18" charset="0"/>
              </a:rPr>
              <a:t>Industry invests in mass production &amp; cost reduction to meet new demand</a:t>
            </a:r>
          </a:p>
        </p:txBody>
      </p:sp>
    </p:spTree>
    <p:extLst>
      <p:ext uri="{BB962C8B-B14F-4D97-AF65-F5344CB8AC3E}">
        <p14:creationId xmlns:p14="http://schemas.microsoft.com/office/powerpoint/2010/main" val="349038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8D30C-537A-4884-8EBC-9EF476D79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3B54A-9F2D-4A62-A5BA-3138B4EA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production spin-up (if we can afford it)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C5558-6D03-4404-B42F-0C25DBAAED8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 1: Design accelerator system around existing klystrons/modulators that have been </a:t>
            </a:r>
            <a:r>
              <a:rPr lang="en-US" b="1" dirty="0"/>
              <a:t>built at scale</a:t>
            </a:r>
          </a:p>
          <a:p>
            <a:pPr marL="800100" lvl="1" indent="-342900"/>
            <a:r>
              <a:rPr lang="en-US" dirty="0"/>
              <a:t>Could still (likely) be cost prohibitive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 2: If a new klystron is needed…</a:t>
            </a:r>
          </a:p>
          <a:p>
            <a:pPr marL="800100" lvl="1" indent="-342900"/>
            <a:r>
              <a:rPr lang="en-US" dirty="0"/>
              <a:t>Order one </a:t>
            </a:r>
            <a:r>
              <a:rPr lang="en-US" b="1" dirty="0"/>
              <a:t>tested </a:t>
            </a:r>
            <a:r>
              <a:rPr lang="en-US" dirty="0"/>
              <a:t>prototype from </a:t>
            </a:r>
            <a:r>
              <a:rPr lang="en-US" b="1" dirty="0"/>
              <a:t>multiple sources </a:t>
            </a:r>
            <a:r>
              <a:rPr lang="en-US" dirty="0"/>
              <a:t>ASAP</a:t>
            </a:r>
          </a:p>
          <a:p>
            <a:pPr marL="1033463" lvl="2" indent="-342900"/>
            <a:r>
              <a:rPr lang="en-US" dirty="0"/>
              <a:t>Just as important as tube itself – this effort supports spinning up assembly processes, validating test infrastructure </a:t>
            </a:r>
          </a:p>
          <a:p>
            <a:pPr marL="1033463" lvl="2" indent="-342900"/>
            <a:r>
              <a:rPr lang="en-US" dirty="0"/>
              <a:t>Require a detailed business plan / estimate for at-scale production before prototype award</a:t>
            </a:r>
          </a:p>
          <a:p>
            <a:pPr marL="800100" lvl="1" indent="-342900"/>
            <a:r>
              <a:rPr lang="en-US" b="1" dirty="0"/>
              <a:t>Upfront investment in companies </a:t>
            </a:r>
            <a:r>
              <a:rPr lang="en-US" dirty="0"/>
              <a:t>to support automated testing of new tubes, low-touch labor manufacturing</a:t>
            </a:r>
          </a:p>
          <a:p>
            <a:pPr marL="800100" lvl="1" indent="-342900"/>
            <a:r>
              <a:rPr lang="en-US" dirty="0"/>
              <a:t>How to share/standardize of assemblies across suppliers?  Klystrons designed by labs + industry build-to-print?</a:t>
            </a:r>
          </a:p>
        </p:txBody>
      </p:sp>
    </p:spTree>
    <p:extLst>
      <p:ext uri="{BB962C8B-B14F-4D97-AF65-F5344CB8AC3E}">
        <p14:creationId xmlns:p14="http://schemas.microsoft.com/office/powerpoint/2010/main" val="3671337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8D7A87-5B7D-471B-98E0-25C84F175C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91972F-4AE7-43D0-98B3-F46A19A6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cost/capability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B8D56-2E43-4423-8EB9-CCCB29EFBB4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or existing klystrons may still exceed available $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To mitigate this risk, a long-term RF sources strategy – </a:t>
            </a:r>
            <a:r>
              <a:rPr lang="en-US" b="1" dirty="0"/>
              <a:t>led </a:t>
            </a:r>
            <a:r>
              <a:rPr lang="en-US" b="1"/>
              <a:t>by the labs </a:t>
            </a:r>
            <a:r>
              <a:rPr lang="en-US" dirty="0"/>
              <a:t>– is needed to attack main cost drivers: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Electron sources: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Need alternatives to filament potted thermionic guns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Magnets: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How to simplify assemblies (standard sizes, PPM?)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Novel RF source topologies (relax focusing requirements)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Test labor: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Automation of tuning, hot testing, etc.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Upfront investment from public sector; company won’t build this infrastructure on their own $ unless its needed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Assembly labor: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dirty="0"/>
              <a:t>Investigate areas where novel or high-throughput (i.e. automotive) manufacturing techniques are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446691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F04EE95B34F54CAF98CCA354E25977" ma:contentTypeVersion="13" ma:contentTypeDescription="Create a new document." ma:contentTypeScope="" ma:versionID="2adfdc758654d8b85101a52620873410">
  <xsd:schema xmlns:xsd="http://www.w3.org/2001/XMLSchema" xmlns:xs="http://www.w3.org/2001/XMLSchema" xmlns:p="http://schemas.microsoft.com/office/2006/metadata/properties" xmlns:ns3="1dbe83c7-6773-4248-8f67-44b0431b678d" xmlns:ns4="990ae3e5-e1eb-41f8-b0c1-5c0ee49ac3c8" targetNamespace="http://schemas.microsoft.com/office/2006/metadata/properties" ma:root="true" ma:fieldsID="f0dbc001bd293c2c7b73a8580a123fff" ns3:_="" ns4:_="">
    <xsd:import namespace="1dbe83c7-6773-4248-8f67-44b0431b678d"/>
    <xsd:import namespace="990ae3e5-e1eb-41f8-b0c1-5c0ee49ac3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e83c7-6773-4248-8f67-44b0431b6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ae3e5-e1eb-41f8-b0c1-5c0ee49ac3c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B15C17-D8EE-42CA-A0B6-DDC962527A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B06E-AC82-4511-AF2C-A0B338DE93F6}">
  <ds:schemaRefs>
    <ds:schemaRef ds:uri="990ae3e5-e1eb-41f8-b0c1-5c0ee49ac3c8"/>
    <ds:schemaRef ds:uri="1dbe83c7-6773-4248-8f67-44b0431b678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76C61E-0DF9-4E57-A98E-5F9630A94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be83c7-6773-4248-8f67-44b0431b678d"/>
    <ds:schemaRef ds:uri="990ae3e5-e1eb-41f8-b0c1-5c0ee49ac3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583</Words>
  <Application>Microsoft Office PowerPoint</Application>
  <PresentationFormat>On-screen Show (4:3)</PresentationFormat>
  <Paragraphs>90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Blank</vt:lpstr>
      <vt:lpstr>RF Sources Industrialization Strategy</vt:lpstr>
      <vt:lpstr>Reducing the cost of RF power</vt:lpstr>
      <vt:lpstr>Optimization of the entire system – accelerator structure, modulator, and RF amplifier – is crucial</vt:lpstr>
      <vt:lpstr>The demand problem for RF sources</vt:lpstr>
      <vt:lpstr>Short-term production spin-up (if we can afford it)</vt:lpstr>
      <vt:lpstr>Long-term cost/capability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Transcending RF Source Limitations</dc:title>
  <dc:creator/>
  <cp:lastModifiedBy/>
  <cp:revision>574</cp:revision>
  <dcterms:created xsi:type="dcterms:W3CDTF">2012-06-11T23:48:53Z</dcterms:created>
  <dcterms:modified xsi:type="dcterms:W3CDTF">2022-01-20T21:57:17Z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0x010100C6F04EE95B34F54CAF98CCA354E25977</vt:lpwstr>
  </property>
</Properties>
</file>