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2" r:id="rId15"/>
    <p:sldId id="271" r:id="rId16"/>
    <p:sldId id="284" r:id="rId17"/>
    <p:sldId id="268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1" r:id="rId26"/>
    <p:sldId id="282" r:id="rId27"/>
    <p:sldId id="280" r:id="rId28"/>
    <p:sldId id="283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30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6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4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7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8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50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37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3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47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9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5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7CC2-F08D-4963-B710-9DD6A20FD29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53B15-BCF1-4F3F-9B1B-F465DF8C7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6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32283-4416-42D0-8A38-1E692A70B9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baseline="30000" dirty="0"/>
              <a:t>3</a:t>
            </a:r>
            <a:r>
              <a:rPr lang="en-US" dirty="0"/>
              <a:t> Diagnostics and Controls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3A2A03-8B4C-4030-99A1-300F03E8A7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Josef Frisch, SLAC Jan 18, 2022</a:t>
            </a:r>
          </a:p>
        </p:txBody>
      </p:sp>
    </p:spTree>
    <p:extLst>
      <p:ext uri="{BB962C8B-B14F-4D97-AF65-F5344CB8AC3E}">
        <p14:creationId xmlns:p14="http://schemas.microsoft.com/office/powerpoint/2010/main" val="2299895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6EFB7-DB18-4B3E-8266-51620124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p:pic>
        <p:nvPicPr>
          <p:cNvPr id="4" name="Picture 2" descr="C:\Users\frisch\Dropbox\Work\Common_platform\Tests\DeltaPhaseintegratednoise.jpg">
            <a:extLst>
              <a:ext uri="{FF2B5EF4-FFF2-40B4-BE49-F238E27FC236}">
                <a16:creationId xmlns:a16="http://schemas.microsoft.com/office/drawing/2014/main" id="{173917FA-6A7E-43A2-B0BD-DC95FA61D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8" y="1503985"/>
            <a:ext cx="2513757" cy="188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3EFE56-5A49-414C-81ED-BCABF18D23D8}"/>
              </a:ext>
            </a:extLst>
          </p:cNvPr>
          <p:cNvSpPr txBox="1"/>
          <p:nvPr/>
        </p:nvSpPr>
        <p:spPr>
          <a:xfrm>
            <a:off x="2470454" y="1397675"/>
            <a:ext cx="604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Receiver RF phase performance: 0.004 degrees RMS in 1MHz bandwidth at S-band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Receiver phase stability: 0.25 degrees S-band / degree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Identical reference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Transmitter performance: 0.015 degrees RMS in 1MHz bandwidth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Arbitrary RF waveform generation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SLED, frequency chirps, Ideal loading for standing waves structures 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5254FA-54AA-4A77-B28D-C27DEE7A90AC}"/>
              </a:ext>
            </a:extLst>
          </p:cNvPr>
          <p:cNvSpPr txBox="1"/>
          <p:nvPr/>
        </p:nvSpPr>
        <p:spPr>
          <a:xfrm>
            <a:off x="1988419" y="4217372"/>
            <a:ext cx="4100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Modification from 2856MHz to 5712MHz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98410-18D8-4964-BB3E-F0310D5BDB1F}"/>
              </a:ext>
            </a:extLst>
          </p:cNvPr>
          <p:cNvSpPr txBox="1"/>
          <p:nvPr/>
        </p:nvSpPr>
        <p:spPr>
          <a:xfrm>
            <a:off x="392080" y="4528162"/>
            <a:ext cx="7720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is frequency flexible – daughter card defines operating RF and clock frequencies: Tested at 2856, 2805, 1400, and 476MHz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Existing mixer (LTC5551 / LTC5521) limited to 3.5GHz can be replaced with LTC5548 which works to 14GHz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Expect &lt;0.01 degrees RMS readback noise and &lt; 0.03 degrees RMS drive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BCD66-A12C-4BC3-BC49-326C02E73007}"/>
              </a:ext>
            </a:extLst>
          </p:cNvPr>
          <p:cNvSpPr txBox="1"/>
          <p:nvPr/>
        </p:nvSpPr>
        <p:spPr>
          <a:xfrm>
            <a:off x="328135" y="6105764"/>
            <a:ext cx="863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Capable of inter-pulse feedback with ~500ns latency, but no performance gain observed on LCLS stations. </a:t>
            </a:r>
            <a:r>
              <a:rPr lang="en-US" dirty="0" err="1"/>
              <a:t>RFSoC</a:t>
            </a:r>
            <a:r>
              <a:rPr lang="en-US" dirty="0"/>
              <a:t>  based system could operate with 200ns latency feedback</a:t>
            </a:r>
          </a:p>
        </p:txBody>
      </p:sp>
    </p:spTree>
    <p:extLst>
      <p:ext uri="{BB962C8B-B14F-4D97-AF65-F5344CB8AC3E}">
        <p14:creationId xmlns:p14="http://schemas.microsoft.com/office/powerpoint/2010/main" val="42676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43FC6-B0EC-4585-8FAF-6F6FEE664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Level RF Sub-boosters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B8BDC-C143-4DAA-A4C9-77795AA64FA7}"/>
              </a:ext>
            </a:extLst>
          </p:cNvPr>
          <p:cNvSpPr txBox="1"/>
          <p:nvPr/>
        </p:nvSpPr>
        <p:spPr>
          <a:xfrm>
            <a:off x="503741" y="1690689"/>
            <a:ext cx="328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RF drive to klystron ~1KW</a:t>
            </a:r>
          </a:p>
        </p:txBody>
      </p:sp>
      <p:pic>
        <p:nvPicPr>
          <p:cNvPr id="8" name="Picture 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30C2C16D-74B4-4F9D-9EF4-1CD8286A8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1" y="2217557"/>
            <a:ext cx="3428173" cy="1784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388AEB-BEB5-448D-8F06-819C6F94B53E}"/>
              </a:ext>
            </a:extLst>
          </p:cNvPr>
          <p:cNvSpPr txBox="1"/>
          <p:nvPr/>
        </p:nvSpPr>
        <p:spPr>
          <a:xfrm>
            <a:off x="4281072" y="2230582"/>
            <a:ext cx="45914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Commercial rack-mount units available from various vendors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R&amp;K –CA5712BW20-5959RP shown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800W peak at 5712MHz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&lt;0.05deg RMS phase stability pulse to pulse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be suitable for DEMO system</a:t>
            </a:r>
          </a:p>
        </p:txBody>
      </p:sp>
      <p:pic>
        <p:nvPicPr>
          <p:cNvPr id="11" name="Picture 1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CDE5832-5680-4F62-9007-C06A143CC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07" y="4910833"/>
            <a:ext cx="1823823" cy="14644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BED2B4-F9C6-40B8-9092-CA3D459C2507}"/>
              </a:ext>
            </a:extLst>
          </p:cNvPr>
          <p:cNvSpPr txBox="1"/>
          <p:nvPr/>
        </p:nvSpPr>
        <p:spPr>
          <a:xfrm>
            <a:off x="2146850" y="4627418"/>
            <a:ext cx="66868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Compact </a:t>
            </a:r>
            <a:r>
              <a:rPr lang="en-US" dirty="0" err="1"/>
              <a:t>GaN</a:t>
            </a:r>
            <a:r>
              <a:rPr lang="en-US" dirty="0"/>
              <a:t> C-band pulse power amplifiers available that can be integrated into a ~1KW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Wolfspeed</a:t>
            </a:r>
            <a:r>
              <a:rPr lang="en-US" dirty="0"/>
              <a:t> CGHV59350 shown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 470W output at 5712MHz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Suitable for C</a:t>
            </a:r>
            <a:r>
              <a:rPr lang="en-US" baseline="30000" dirty="0"/>
              <a:t>3</a:t>
            </a:r>
            <a:r>
              <a:rPr lang="en-US" dirty="0"/>
              <a:t> (possibly DEMO, depending on cost trade-off vs commercial rack-mount units)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 of improving technology – expect better / cheaper in 2030</a:t>
            </a:r>
          </a:p>
        </p:txBody>
      </p:sp>
    </p:spTree>
    <p:extLst>
      <p:ext uri="{BB962C8B-B14F-4D97-AF65-F5344CB8AC3E}">
        <p14:creationId xmlns:p14="http://schemas.microsoft.com/office/powerpoint/2010/main" val="540456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573F-BE34-493F-98EE-C5B475741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phase distribution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B118C7-09E4-490C-88E7-AC362926ED31}"/>
              </a:ext>
            </a:extLst>
          </p:cNvPr>
          <p:cNvSpPr txBox="1"/>
          <p:nvPr/>
        </p:nvSpPr>
        <p:spPr>
          <a:xfrm>
            <a:off x="280868" y="1287939"/>
            <a:ext cx="8152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Requirements similar to  X-ray FEL facilities: LCLS2 requires ~100fs (0.2 degrees C-band) stability over ~4km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3A1818-F3A0-4373-84E0-5A748693A9EC}"/>
              </a:ext>
            </a:extLst>
          </p:cNvPr>
          <p:cNvSpPr txBox="1"/>
          <p:nvPr/>
        </p:nvSpPr>
        <p:spPr>
          <a:xfrm>
            <a:off x="432560" y="2177852"/>
            <a:ext cx="5875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Master Source: Commercial oscillators, Wenzel GMXO shown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Broadband phase noise corresponding to 0.006 degrees RMS at C-band in a 10MHz bandwidth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1/f noise significant only below 1KHz (generally not important for accelerators)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frequency locked to GPS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44F0B6-E57C-4619-AC88-C2A102C56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17" y="2332643"/>
            <a:ext cx="2651875" cy="1290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821825-81B2-4542-ABB5-AB3BECE170AB}"/>
              </a:ext>
            </a:extLst>
          </p:cNvPr>
          <p:cNvSpPr txBox="1"/>
          <p:nvPr/>
        </p:nvSpPr>
        <p:spPr>
          <a:xfrm>
            <a:off x="372331" y="4118683"/>
            <a:ext cx="54152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distance phase distribution:  Both commercial and in-house designs exist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Libera Sync unit (used a  PSI XFEL and planned for SLAC LCLS2)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&lt;10fs (.02 degree) jitter.  &lt;0.02 degree drift over 10 degrees C temperature. (500M fiber).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SLAC / LCLS developing multi-km link with I-tech </a:t>
            </a:r>
          </a:p>
        </p:txBody>
      </p:sp>
      <p:pic>
        <p:nvPicPr>
          <p:cNvPr id="13" name="Picture 12" descr="A picture containing text, white, projector&#10;&#10;Description automatically generated">
            <a:extLst>
              <a:ext uri="{FF2B5EF4-FFF2-40B4-BE49-F238E27FC236}">
                <a16:creationId xmlns:a16="http://schemas.microsoft.com/office/drawing/2014/main" id="{F9807AF0-EB26-4A99-B585-FC74FCA1E5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79" y="4264925"/>
            <a:ext cx="2651876" cy="1690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C1047-5BC4-48D4-863F-8DBEBA53EB9F}"/>
              </a:ext>
            </a:extLst>
          </p:cNvPr>
          <p:cNvSpPr txBox="1"/>
          <p:nvPr/>
        </p:nvSpPr>
        <p:spPr>
          <a:xfrm>
            <a:off x="364787" y="6399807"/>
            <a:ext cx="8450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short haul (&lt;100M) RF cable reflectometers can provide good stability. (LCLS / LCLS2) </a:t>
            </a:r>
          </a:p>
        </p:txBody>
      </p:sp>
    </p:spTree>
    <p:extLst>
      <p:ext uri="{BB962C8B-B14F-4D97-AF65-F5344CB8AC3E}">
        <p14:creationId xmlns:p14="http://schemas.microsoft.com/office/powerpoint/2010/main" val="256727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5B23-C293-43BA-9660-EF3CA5FC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timing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24BD3B-4B56-4A79-AE68-2FDCE6029F42}"/>
              </a:ext>
            </a:extLst>
          </p:cNvPr>
          <p:cNvSpPr txBox="1"/>
          <p:nvPr/>
        </p:nvSpPr>
        <p:spPr>
          <a:xfrm>
            <a:off x="252540" y="1438762"/>
            <a:ext cx="56350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Beam arrival Time monitors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RF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LCLS sees ~15fs noise, &lt;50fs drift over 100 hours demonstrated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used to measure beam vs RF time anywhere in the 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same RF hardware as the LLRF system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927466-4750-48EF-AFD9-0230F4633F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53648" y="426909"/>
            <a:ext cx="1895669" cy="25275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D1B150-C785-44EC-8A84-57622BA03FFF}"/>
              </a:ext>
            </a:extLst>
          </p:cNvPr>
          <p:cNvSpPr txBox="1"/>
          <p:nvPr/>
        </p:nvSpPr>
        <p:spPr>
          <a:xfrm>
            <a:off x="252540" y="4065431"/>
            <a:ext cx="39754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Laser timing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photodiode and ringing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detection with standard ATCA LLRF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FPGA driven feedback to laser length control piezo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&lt;50fs RMS jitter, &lt; 100fs drift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0F26C-B21D-4D19-99BC-9F26F940E816}"/>
              </a:ext>
            </a:extLst>
          </p:cNvPr>
          <p:cNvSpPr txBox="1"/>
          <p:nvPr/>
        </p:nvSpPr>
        <p:spPr>
          <a:xfrm>
            <a:off x="5887615" y="2852112"/>
            <a:ext cx="2858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S-band arrival time monitor. </a:t>
            </a:r>
          </a:p>
          <a:p>
            <a:r>
              <a:rPr lang="en-US" dirty="0"/>
              <a:t>C</a:t>
            </a:r>
            <a:r>
              <a:rPr lang="en-US" baseline="30000" dirty="0"/>
              <a:t>3</a:t>
            </a:r>
            <a:r>
              <a:rPr lang="en-US" dirty="0"/>
              <a:t> would use C-band</a:t>
            </a:r>
          </a:p>
        </p:txBody>
      </p:sp>
      <p:pic>
        <p:nvPicPr>
          <p:cNvPr id="8" name="Picture 2" descr="C:\Users\frisch\Dropbox\Work\Timing\LCLS2_timing_locker.jpg">
            <a:extLst>
              <a:ext uri="{FF2B5EF4-FFF2-40B4-BE49-F238E27FC236}">
                <a16:creationId xmlns:a16="http://schemas.microsoft.com/office/drawing/2014/main" id="{155AE413-5816-4AFE-BDF0-7AD16A2D5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1" y="3517017"/>
            <a:ext cx="4813688" cy="312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582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015CB-4EB1-4BE8-9406-DB8657448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Triggering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DCC7B-1DF4-461F-B7B0-A8EA45B60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607073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Clock and data distributed on fiber network</a:t>
            </a:r>
          </a:p>
          <a:p>
            <a:pPr lvl="1"/>
            <a:r>
              <a:rPr lang="en-US" dirty="0"/>
              <a:t>Telecom type fiber, ~few Gbit clock rate</a:t>
            </a:r>
          </a:p>
          <a:p>
            <a:r>
              <a:rPr lang="en-US" dirty="0"/>
              <a:t>All receivers count down from fiducial work to programmed delays</a:t>
            </a:r>
          </a:p>
          <a:p>
            <a:r>
              <a:rPr lang="en-US" dirty="0"/>
              <a:t>LCLS / LCLS2 system integrated with common platform hardware, firmware and software</a:t>
            </a:r>
          </a:p>
          <a:p>
            <a:pPr lvl="1"/>
            <a:r>
              <a:rPr lang="en-US" dirty="0"/>
              <a:t>Trigger receiver firmware integrated into all common platform hardware</a:t>
            </a:r>
          </a:p>
          <a:p>
            <a:r>
              <a:rPr lang="en-US" dirty="0"/>
              <a:t>10ps trigger jitter</a:t>
            </a:r>
          </a:p>
          <a:p>
            <a:r>
              <a:rPr lang="en-US" dirty="0"/>
              <a:t>Good timing stability (&lt;&lt;100ps) available using digital reflectometer. (used for LCLS2)</a:t>
            </a:r>
          </a:p>
          <a:p>
            <a:endParaRPr lang="en-US" dirty="0"/>
          </a:p>
        </p:txBody>
      </p:sp>
      <p:pic>
        <p:nvPicPr>
          <p:cNvPr id="5" name="Picture 4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E9D7485C-0304-46E1-8B94-3DD73C94B4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4544" y="2170960"/>
            <a:ext cx="5397760" cy="2111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F9871C-C203-4BE1-9F50-C199B78F6031}"/>
              </a:ext>
            </a:extLst>
          </p:cNvPr>
          <p:cNvSpPr txBox="1"/>
          <p:nvPr/>
        </p:nvSpPr>
        <p:spPr>
          <a:xfrm>
            <a:off x="6943949" y="5992297"/>
            <a:ext cx="177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SLAC timing RTM</a:t>
            </a:r>
          </a:p>
        </p:txBody>
      </p:sp>
    </p:spTree>
    <p:extLst>
      <p:ext uri="{BB962C8B-B14F-4D97-AF65-F5344CB8AC3E}">
        <p14:creationId xmlns:p14="http://schemas.microsoft.com/office/powerpoint/2010/main" val="1560760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095B-F76E-4F6E-AE69-1E0BB24F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Timing Overall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99F0FD3-EE5F-480A-A7FE-327C83C1E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38" y="1467471"/>
            <a:ext cx="5766044" cy="5321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7DDED-2627-4C5F-84D6-8FCDC58FAF92}"/>
              </a:ext>
            </a:extLst>
          </p:cNvPr>
          <p:cNvSpPr txBox="1"/>
          <p:nvPr/>
        </p:nvSpPr>
        <p:spPr>
          <a:xfrm>
            <a:off x="93581" y="3085633"/>
            <a:ext cx="2985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systems phase locked to master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phase reference provides ~10fs timing to precision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Trigger system provide &lt;10ps triggers to all pulsed devices</a:t>
            </a:r>
          </a:p>
        </p:txBody>
      </p:sp>
    </p:spTree>
    <p:extLst>
      <p:ext uri="{BB962C8B-B14F-4D97-AF65-F5344CB8AC3E}">
        <p14:creationId xmlns:p14="http://schemas.microsoft.com/office/powerpoint/2010/main" val="3066898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1747F-FE6C-42A0-81B6-F9266B017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layout for C</a:t>
            </a:r>
            <a:r>
              <a:rPr lang="en-US" baseline="30000" dirty="0"/>
              <a:t>3</a:t>
            </a:r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CF11056-5A3A-49F9-9E1E-3F8D402A7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585"/>
            <a:ext cx="9144000" cy="525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2907F-1918-4C9F-9151-682E3D3C3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 Monitors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5343A-C407-42F5-BA9E-9FA9A722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4387"/>
            <a:ext cx="7703587" cy="2452427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Stripline</a:t>
            </a:r>
            <a:r>
              <a:rPr lang="en-US" dirty="0"/>
              <a:t> and Cavity BPMs both in common use on accelerators.</a:t>
            </a:r>
          </a:p>
          <a:p>
            <a:pPr lvl="1"/>
            <a:r>
              <a:rPr lang="en-US" dirty="0"/>
              <a:t>Cavity BPMs provide better noise due to higher coupling to beam</a:t>
            </a:r>
          </a:p>
          <a:p>
            <a:pPr lvl="1"/>
            <a:r>
              <a:rPr lang="en-US" dirty="0"/>
              <a:t>Cavity BPMs provide better offset stability due to operation near null</a:t>
            </a:r>
          </a:p>
          <a:p>
            <a:pPr lvl="1"/>
            <a:r>
              <a:rPr lang="en-US" dirty="0"/>
              <a:t>Cavity BPMs recommended for most parts of DEMO and C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Cavity BPMs have demonstrated 10 nanometer resolution for low beam offsets, 1nC</a:t>
            </a:r>
          </a:p>
          <a:p>
            <a:r>
              <a:rPr lang="en-US" dirty="0"/>
              <a:t>Regular production operation at 250nm for ~50X devices on LCLS at 100pC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2A42794-1FEC-4E60-8FD1-0BAADBE12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2" y="3946814"/>
            <a:ext cx="4526804" cy="28272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D2C07C-26CA-41B7-82AB-01170DBAE5A6}"/>
              </a:ext>
            </a:extLst>
          </p:cNvPr>
          <p:cNvSpPr txBox="1"/>
          <p:nvPr/>
        </p:nvSpPr>
        <p:spPr>
          <a:xfrm>
            <a:off x="985785" y="4050430"/>
            <a:ext cx="227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Yoichi et al,  ATF Japan</a:t>
            </a:r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E8DEA516-B07D-4028-8C0D-975D0FCE8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89" y="3639744"/>
            <a:ext cx="4029269" cy="30219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97FB19-D593-4703-9CE1-33230C704575}"/>
              </a:ext>
            </a:extLst>
          </p:cNvPr>
          <p:cNvSpPr txBox="1"/>
          <p:nvPr/>
        </p:nvSpPr>
        <p:spPr>
          <a:xfrm>
            <a:off x="5608800" y="4050430"/>
            <a:ext cx="2075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Andrew Young, LCLS</a:t>
            </a:r>
          </a:p>
          <a:p>
            <a:r>
              <a:rPr lang="en-US" dirty="0"/>
              <a:t>170nm resolution</a:t>
            </a:r>
          </a:p>
        </p:txBody>
      </p:sp>
      <p:pic>
        <p:nvPicPr>
          <p:cNvPr id="12" name="Picture 2" descr="C:\Users\Changbum Kim\Desktop\2013-07-17_15.48.45.jpg">
            <a:extLst>
              <a:ext uri="{FF2B5EF4-FFF2-40B4-BE49-F238E27FC236}">
                <a16:creationId xmlns:a16="http://schemas.microsoft.com/office/drawing/2014/main" id="{53F227CE-1B24-42DC-AFE9-5B24BF458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1023" y="81197"/>
            <a:ext cx="1746099" cy="13095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04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B805-601A-450D-BD7A-63621B5A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 monitors and bunch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1F91E-4797-463F-9FCB-39379AF99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180950" cy="3315477"/>
          </a:xfrm>
        </p:spPr>
        <p:txBody>
          <a:bodyPr>
            <a:normAutofit/>
          </a:bodyPr>
          <a:lstStyle/>
          <a:p>
            <a:r>
              <a:rPr lang="en-US" dirty="0"/>
              <a:t>Short bunch spacing (2.5ns) requires high bandwidth readout. </a:t>
            </a:r>
          </a:p>
          <a:p>
            <a:r>
              <a:rPr lang="en-US" dirty="0"/>
              <a:t>Note: Cavity decay time can be &gt;&gt; bunch spacing: it’s a linear problem to separate individual bunches. 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C5893BA-E612-4415-B843-54F82B1DD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00" y="1324729"/>
            <a:ext cx="3886200" cy="3267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5C7A0E-9327-454E-BF10-A73B420C61E5}"/>
              </a:ext>
            </a:extLst>
          </p:cNvPr>
          <p:cNvSpPr txBox="1"/>
          <p:nvPr/>
        </p:nvSpPr>
        <p:spPr>
          <a:xfrm>
            <a:off x="7279846" y="1779591"/>
            <a:ext cx="1376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C314D-9067-467C-A403-05B1F9990391}"/>
              </a:ext>
            </a:extLst>
          </p:cNvPr>
          <p:cNvSpPr txBox="1"/>
          <p:nvPr/>
        </p:nvSpPr>
        <p:spPr>
          <a:xfrm>
            <a:off x="7365650" y="3897236"/>
            <a:ext cx="12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Glen White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E5976A-7602-453E-9CFE-4EA8AA3F3B50}"/>
              </a:ext>
            </a:extLst>
          </p:cNvPr>
          <p:cNvSpPr txBox="1"/>
          <p:nvPr/>
        </p:nvSpPr>
        <p:spPr>
          <a:xfrm>
            <a:off x="5230291" y="4681056"/>
            <a:ext cx="3613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Demonstrated with beam at ATF2 but not published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BB314-4944-4BDC-A074-71D3DBD4310B}"/>
              </a:ext>
            </a:extLst>
          </p:cNvPr>
          <p:cNvSpPr txBox="1"/>
          <p:nvPr/>
        </p:nvSpPr>
        <p:spPr>
          <a:xfrm>
            <a:off x="287748" y="5552604"/>
            <a:ext cx="6005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choice: BPM cavity resonant or off-frequency: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Resonant: Best overall train average position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Off-frequency : Best single bunch resolution within train</a:t>
            </a:r>
          </a:p>
        </p:txBody>
      </p:sp>
    </p:spTree>
    <p:extLst>
      <p:ext uri="{BB962C8B-B14F-4D97-AF65-F5344CB8AC3E}">
        <p14:creationId xmlns:p14="http://schemas.microsoft.com/office/powerpoint/2010/main" val="331347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8F9E-F69E-4FD8-8C3B-59C512CDD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Position Monitor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BFCA2-C48C-4EC3-B229-9CE86B31E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44" y="1825625"/>
            <a:ext cx="5092946" cy="483734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Cavities can be designed with same technology as cold accelerator structures. </a:t>
            </a:r>
          </a:p>
          <a:p>
            <a:pPr lvl="1"/>
            <a:r>
              <a:rPr lang="en-US" dirty="0"/>
              <a:t>Option to integrate BPM cavities into structure if desired. </a:t>
            </a:r>
          </a:p>
          <a:p>
            <a:r>
              <a:rPr lang="en-US" dirty="0"/>
              <a:t>Need high digitizing rate (&gt;1.6 Gs/s) to cleanly separate bunches. </a:t>
            </a:r>
          </a:p>
          <a:p>
            <a:pPr lvl="1"/>
            <a:r>
              <a:rPr lang="en-US" dirty="0"/>
              <a:t>Beyond capabilities of existing SLAC LLRF readout (~10MHz bandwidth)</a:t>
            </a:r>
          </a:p>
          <a:p>
            <a:r>
              <a:rPr lang="en-US" dirty="0"/>
              <a:t>Can use existing “</a:t>
            </a:r>
            <a:r>
              <a:rPr lang="en-US" dirty="0" err="1"/>
              <a:t>SMuRF</a:t>
            </a:r>
            <a:r>
              <a:rPr lang="en-US" dirty="0"/>
              <a:t>” electronics with some modification and new firmware</a:t>
            </a:r>
          </a:p>
          <a:p>
            <a:r>
              <a:rPr lang="en-US" dirty="0"/>
              <a:t>Good application for RFSOC based readout (even for DEMO)</a:t>
            </a:r>
          </a:p>
          <a:p>
            <a:pPr lvl="1"/>
            <a:r>
              <a:rPr lang="en-US" dirty="0"/>
              <a:t>Single </a:t>
            </a:r>
            <a:r>
              <a:rPr lang="en-US" dirty="0" err="1"/>
              <a:t>RFSoC</a:t>
            </a:r>
            <a:r>
              <a:rPr lang="en-US" dirty="0"/>
              <a:t> card has 8X 5Gs/s ADCS, sufficient for 2X cavity BPMs. </a:t>
            </a:r>
          </a:p>
          <a:p>
            <a:pPr lvl="1"/>
            <a:r>
              <a:rPr lang="en-US" dirty="0"/>
              <a:t>Option of 16X  2.5Gs/s ADCs (5X BPMS) if higher density needed</a:t>
            </a:r>
          </a:p>
          <a:p>
            <a:pPr lvl="1"/>
            <a:r>
              <a:rPr lang="en-US" dirty="0"/>
              <a:t>Can use commercial </a:t>
            </a:r>
            <a:r>
              <a:rPr lang="en-US" dirty="0" err="1"/>
              <a:t>RFSoC</a:t>
            </a:r>
            <a:r>
              <a:rPr lang="en-US" dirty="0"/>
              <a:t> hardware – multiple options exist</a:t>
            </a:r>
          </a:p>
          <a:p>
            <a:pPr lvl="1"/>
            <a:r>
              <a:rPr lang="en-US" dirty="0"/>
              <a:t>Serves as demonstration of </a:t>
            </a:r>
            <a:r>
              <a:rPr lang="en-US" dirty="0" err="1"/>
              <a:t>RFSoC</a:t>
            </a:r>
            <a:r>
              <a:rPr lang="en-US" dirty="0"/>
              <a:t> technology in an application where firmware is not too complex. (can do processing in software). </a:t>
            </a:r>
          </a:p>
        </p:txBody>
      </p:sp>
      <p:pic>
        <p:nvPicPr>
          <p:cNvPr id="5" name="Picture 4" descr="A picture containing indoor, computer&#10;&#10;Description automatically generated">
            <a:extLst>
              <a:ext uri="{FF2B5EF4-FFF2-40B4-BE49-F238E27FC236}">
                <a16:creationId xmlns:a16="http://schemas.microsoft.com/office/drawing/2014/main" id="{9EEA2DE3-F3EE-4650-9AAE-1B59161F3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583" y="1885043"/>
            <a:ext cx="3306776" cy="2383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1065B5-1AC8-4A96-A301-21E4246F51F1}"/>
              </a:ext>
            </a:extLst>
          </p:cNvPr>
          <p:cNvSpPr txBox="1"/>
          <p:nvPr/>
        </p:nvSpPr>
        <p:spPr>
          <a:xfrm>
            <a:off x="5770091" y="4344644"/>
            <a:ext cx="3111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SMuRF</a:t>
            </a:r>
            <a:r>
              <a:rPr lang="en-US" dirty="0"/>
              <a:t> readout (for cryogenic detectors)</a:t>
            </a:r>
          </a:p>
          <a:p>
            <a:r>
              <a:rPr lang="en-US" dirty="0"/>
              <a:t>Each card is 8X 2.4Gs/s ADCs with signal processing</a:t>
            </a:r>
          </a:p>
        </p:txBody>
      </p:sp>
    </p:spTree>
    <p:extLst>
      <p:ext uri="{BB962C8B-B14F-4D97-AF65-F5344CB8AC3E}">
        <p14:creationId xmlns:p14="http://schemas.microsoft.com/office/powerpoint/2010/main" val="47773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4325A-5707-436B-B756-9FC5DED4C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Approach: Demo and Collider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BF22B-A725-4B2B-A64B-F4CFAD9939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Demo ~2026?</a:t>
            </a:r>
          </a:p>
          <a:p>
            <a:r>
              <a:rPr lang="en-US" dirty="0"/>
              <a:t>Small system, expect engineering to dominate controls / instrumentation costs </a:t>
            </a:r>
          </a:p>
          <a:p>
            <a:r>
              <a:rPr lang="en-US" dirty="0"/>
              <a:t>Use existing designs when suitable in order to reduce engineering costs</a:t>
            </a:r>
          </a:p>
          <a:p>
            <a:r>
              <a:rPr lang="en-US" dirty="0"/>
              <a:t>Concentrate engineering on subsystems with new or beyond state of the art requirements. 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DFE0D5-AF76-4D0F-A6BF-70B829E639F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 dirty="0"/>
              <a:t>Collider ~2040</a:t>
            </a:r>
          </a:p>
          <a:p>
            <a:r>
              <a:rPr lang="en-US" dirty="0"/>
              <a:t>Large system, expect production to dominate control / instrumentation costs</a:t>
            </a:r>
          </a:p>
          <a:p>
            <a:r>
              <a:rPr lang="en-US" dirty="0"/>
              <a:t>Technology advances rapidly, delay detailed designs to take advantage of best available technology to reduce production costs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15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D099-92E7-4611-A909-720CC3FD8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Profile Monitors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AE35F-5468-47F5-B085-C19CE2633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250" y="1425600"/>
            <a:ext cx="4324950" cy="2548800"/>
          </a:xfrm>
        </p:spPr>
        <p:txBody>
          <a:bodyPr/>
          <a:lstStyle/>
          <a:p>
            <a:r>
              <a:rPr lang="en-US" dirty="0"/>
              <a:t>OTR (Optical Transition Radiation) profile monitors for low longitudinal brightness beams (post damping ring)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F4438-864A-49B1-9656-A6A974435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173" y="1364765"/>
            <a:ext cx="3735577" cy="2466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66476-79D2-4175-9843-7B4DA22B64BC}"/>
              </a:ext>
            </a:extLst>
          </p:cNvPr>
          <p:cNvSpPr txBox="1"/>
          <p:nvPr/>
        </p:nvSpPr>
        <p:spPr>
          <a:xfrm>
            <a:off x="5098345" y="3912159"/>
            <a:ext cx="3497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~2um resolution OTR at ATF2 Japan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E7472-D6ED-4FCF-BF84-61CF0636A459}"/>
              </a:ext>
            </a:extLst>
          </p:cNvPr>
          <p:cNvSpPr txBox="1"/>
          <p:nvPr/>
        </p:nvSpPr>
        <p:spPr>
          <a:xfrm>
            <a:off x="4910325" y="5004751"/>
            <a:ext cx="387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Coherent emission prevents OTR monitor use for high longitudinal brightness beams</a:t>
            </a:r>
          </a:p>
        </p:txBody>
      </p:sp>
      <p:pic>
        <p:nvPicPr>
          <p:cNvPr id="10" name="Picture 7" descr="T:\Conference\FEL08\greenring.jpg">
            <a:extLst>
              <a:ext uri="{FF2B5EF4-FFF2-40B4-BE49-F238E27FC236}">
                <a16:creationId xmlns:a16="http://schemas.microsoft.com/office/drawing/2014/main" id="{2BEB643C-5E77-49D6-B7A0-62B62E904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11" y="4200984"/>
            <a:ext cx="1081782" cy="914400"/>
          </a:xfrm>
          <a:prstGeom prst="rect">
            <a:avLst/>
          </a:prstGeom>
          <a:noFill/>
        </p:spPr>
      </p:pic>
      <p:pic>
        <p:nvPicPr>
          <p:cNvPr id="11" name="Picture 8" descr="T:\Conference\FEL08\OTR22_150pc_otr2in_normal.jpg">
            <a:extLst>
              <a:ext uri="{FF2B5EF4-FFF2-40B4-BE49-F238E27FC236}">
                <a16:creationId xmlns:a16="http://schemas.microsoft.com/office/drawing/2014/main" id="{F790B1D5-0CD2-47B2-A16A-3B2E1CA1B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" y="5345003"/>
            <a:ext cx="1097280" cy="914400"/>
          </a:xfrm>
          <a:prstGeom prst="rect">
            <a:avLst/>
          </a:prstGeom>
          <a:noFill/>
        </p:spPr>
      </p:pic>
      <p:pic>
        <p:nvPicPr>
          <p:cNvPr id="12" name="Picture 9" descr="T:\Conference\FEL08\pinkring.jpg">
            <a:extLst>
              <a:ext uri="{FF2B5EF4-FFF2-40B4-BE49-F238E27FC236}">
                <a16:creationId xmlns:a16="http://schemas.microsoft.com/office/drawing/2014/main" id="{04E8ACE7-B45A-422C-8633-E41C1DB67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0583" y="4789165"/>
            <a:ext cx="1096041" cy="914400"/>
          </a:xfrm>
          <a:prstGeom prst="rect">
            <a:avLst/>
          </a:prstGeom>
          <a:noFill/>
        </p:spPr>
      </p:pic>
      <p:pic>
        <p:nvPicPr>
          <p:cNvPr id="14" name="Picture 6" descr="T:\Conference\2011_11_3way\eyes.jpg">
            <a:extLst>
              <a:ext uri="{FF2B5EF4-FFF2-40B4-BE49-F238E27FC236}">
                <a16:creationId xmlns:a16="http://schemas.microsoft.com/office/drawing/2014/main" id="{0C637EE1-3B43-4539-859E-65374A31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2109" y="4746600"/>
            <a:ext cx="2114405" cy="1371600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13FBA5-DE71-4FA2-8426-14379C724127}"/>
              </a:ext>
            </a:extLst>
          </p:cNvPr>
          <p:cNvSpPr txBox="1"/>
          <p:nvPr/>
        </p:nvSpPr>
        <p:spPr>
          <a:xfrm>
            <a:off x="80010" y="6302407"/>
            <a:ext cx="550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Shop of horrors of OTR distorted beam images from LCLS</a:t>
            </a:r>
          </a:p>
        </p:txBody>
      </p:sp>
    </p:spTree>
    <p:extLst>
      <p:ext uri="{BB962C8B-B14F-4D97-AF65-F5344CB8AC3E}">
        <p14:creationId xmlns:p14="http://schemas.microsoft.com/office/powerpoint/2010/main" val="1760636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A149F-D233-4214-82D5-0920967A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Scanners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112AFB-87C3-4A4E-81BC-1F10F1657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450" y="1855790"/>
            <a:ext cx="5383350" cy="236894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Provide integrated beam profiles even for very high brightness beams</a:t>
            </a:r>
          </a:p>
          <a:p>
            <a:r>
              <a:rPr lang="en-US" dirty="0"/>
              <a:t>Slow, integrated only, but no other demonstrated Technology when beam has optical micro-bunching</a:t>
            </a:r>
          </a:p>
          <a:p>
            <a:r>
              <a:rPr lang="en-US" dirty="0"/>
              <a:t>Will be destroyed by very high intensity beams.</a:t>
            </a:r>
          </a:p>
        </p:txBody>
      </p:sp>
      <p:pic>
        <p:nvPicPr>
          <p:cNvPr id="4" name="Picture 2" descr="C:\Users\frisch\Dropbox\Temp\14_FEL\wire_scanner_picture.jpg">
            <a:extLst>
              <a:ext uri="{FF2B5EF4-FFF2-40B4-BE49-F238E27FC236}">
                <a16:creationId xmlns:a16="http://schemas.microsoft.com/office/drawing/2014/main" id="{DE4905AD-9A9C-42B9-990F-3B0CD1E9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58" y="200027"/>
            <a:ext cx="1597516" cy="24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C110E359-8C54-453F-A74A-2CBAB6D0D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00" y="2344791"/>
            <a:ext cx="3259058" cy="2697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990C-EA68-4B52-ABF2-2A9021227497}"/>
              </a:ext>
            </a:extLst>
          </p:cNvPr>
          <p:cNvSpPr txBox="1"/>
          <p:nvPr/>
        </p:nvSpPr>
        <p:spPr>
          <a:xfrm>
            <a:off x="7509600" y="2767624"/>
            <a:ext cx="1118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SLAC LCLS</a:t>
            </a:r>
          </a:p>
          <a:p>
            <a:r>
              <a:rPr lang="en-US" dirty="0"/>
              <a:t>Injector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E8BC8-894C-4E60-A19D-ABCDF0195BAF}"/>
              </a:ext>
            </a:extLst>
          </p:cNvPr>
          <p:cNvSpPr txBox="1"/>
          <p:nvPr/>
        </p:nvSpPr>
        <p:spPr>
          <a:xfrm>
            <a:off x="628650" y="4939745"/>
            <a:ext cx="249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wire scanners can operate with arbitrarily high-density beams, but are very complex </a:t>
            </a:r>
          </a:p>
        </p:txBody>
      </p:sp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B9CDECA6-8877-4D2F-A0A7-CE52C6C2A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323" y="3953246"/>
            <a:ext cx="2787354" cy="27510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45968C-EE7B-4FDB-AA22-B3BD25324DF6}"/>
              </a:ext>
            </a:extLst>
          </p:cNvPr>
          <p:cNvSpPr txBox="1"/>
          <p:nvPr/>
        </p:nvSpPr>
        <p:spPr>
          <a:xfrm>
            <a:off x="5882642" y="6288641"/>
            <a:ext cx="263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Saki et Al . Laser wire scan</a:t>
            </a:r>
          </a:p>
        </p:txBody>
      </p:sp>
    </p:spTree>
    <p:extLst>
      <p:ext uri="{BB962C8B-B14F-4D97-AF65-F5344CB8AC3E}">
        <p14:creationId xmlns:p14="http://schemas.microsoft.com/office/powerpoint/2010/main" val="1423318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risch\Dropbox\Temp\14_FEL\tcav.PNG">
            <a:extLst>
              <a:ext uri="{FF2B5EF4-FFF2-40B4-BE49-F238E27FC236}">
                <a16:creationId xmlns:a16="http://schemas.microsoft.com/office/drawing/2014/main" id="{0DC87040-5281-40FF-9AA4-2806A0602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83" y="523411"/>
            <a:ext cx="7231063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619F09-BBFE-44B2-B009-BD6C37F81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Longitudinal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FB0F06-ACDE-4C0A-B8BF-62B427A45222}"/>
              </a:ext>
            </a:extLst>
          </p:cNvPr>
          <p:cNvSpPr txBox="1"/>
          <p:nvPr/>
        </p:nvSpPr>
        <p:spPr>
          <a:xfrm>
            <a:off x="834494" y="4490130"/>
            <a:ext cx="66064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Transverse deflection cavity</a:t>
            </a:r>
            <a:r>
              <a:rPr lang="en-US" dirty="0"/>
              <a:t>: The ultimate longitudinal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 femtosecond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Spectrometer limited energy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Operated like standard RF station, but with transverse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But $$$$</a:t>
            </a:r>
          </a:p>
        </p:txBody>
      </p:sp>
      <p:pic>
        <p:nvPicPr>
          <p:cNvPr id="7" name="Picture 3" descr="C:\Users\frisch\Dropbox\Temp\14_FEL\tcav_fel.png">
            <a:extLst>
              <a:ext uri="{FF2B5EF4-FFF2-40B4-BE49-F238E27FC236}">
                <a16:creationId xmlns:a16="http://schemas.microsoft.com/office/drawing/2014/main" id="{B77A5024-063C-4E70-9BA8-20031253B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94" y="2602824"/>
            <a:ext cx="7315200" cy="188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1F9AB9-715D-4762-A52A-C05BDBCB9929}"/>
              </a:ext>
            </a:extLst>
          </p:cNvPr>
          <p:cNvSpPr txBox="1"/>
          <p:nvPr/>
        </p:nvSpPr>
        <p:spPr>
          <a:xfrm>
            <a:off x="6357600" y="2966715"/>
            <a:ext cx="60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A762D-53A8-4D33-B29A-D40CB08382E4}"/>
              </a:ext>
            </a:extLst>
          </p:cNvPr>
          <p:cNvSpPr txBox="1"/>
          <p:nvPr/>
        </p:nvSpPr>
        <p:spPr>
          <a:xfrm>
            <a:off x="316017" y="6101762"/>
            <a:ext cx="8354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Coherent emission spectrometers and power detectors provide lower cost and non-invasive qualitative measurements that can be used for feedback</a:t>
            </a:r>
          </a:p>
        </p:txBody>
      </p:sp>
    </p:spTree>
    <p:extLst>
      <p:ext uri="{BB962C8B-B14F-4D97-AF65-F5344CB8AC3E}">
        <p14:creationId xmlns:p14="http://schemas.microsoft.com/office/powerpoint/2010/main" val="1694288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8F9D3-7FFF-42B9-96A6-77CB0952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 monitoring overall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2103-925D-450F-A374-4BDE6B3AF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Best technique depends on specific application</a:t>
            </a:r>
          </a:p>
          <a:p>
            <a:r>
              <a:rPr lang="en-US" dirty="0"/>
              <a:t>Low brightness, low density: (after damping ring)</a:t>
            </a:r>
          </a:p>
          <a:p>
            <a:pPr lvl="1"/>
            <a:r>
              <a:rPr lang="en-US" dirty="0"/>
              <a:t>Optical transition radiation</a:t>
            </a:r>
          </a:p>
          <a:p>
            <a:pPr lvl="1"/>
            <a:r>
              <a:rPr lang="en-US" dirty="0"/>
              <a:t>Possibly fluorescent screens in injector</a:t>
            </a:r>
          </a:p>
          <a:p>
            <a:r>
              <a:rPr lang="en-US" dirty="0"/>
              <a:t>High brightness, low density: Before damping ring</a:t>
            </a:r>
          </a:p>
          <a:p>
            <a:pPr lvl="1"/>
            <a:r>
              <a:rPr lang="en-US" dirty="0"/>
              <a:t>Wire scanners</a:t>
            </a:r>
          </a:p>
          <a:p>
            <a:r>
              <a:rPr lang="en-US" dirty="0"/>
              <a:t>High density:  Laser wires (hope to avoid)</a:t>
            </a:r>
          </a:p>
          <a:p>
            <a:r>
              <a:rPr lang="en-US" dirty="0"/>
              <a:t>Longitudinal</a:t>
            </a:r>
          </a:p>
          <a:p>
            <a:pPr lvl="1"/>
            <a:r>
              <a:rPr lang="en-US" dirty="0"/>
              <a:t>Calibrated: Transverse deflection cavities</a:t>
            </a:r>
          </a:p>
          <a:p>
            <a:pPr lvl="1"/>
            <a:r>
              <a:rPr lang="en-US" dirty="0"/>
              <a:t>Uncalibrated, non-invasive for feedback: Coherent emission power / spectrometers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05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F6BA-463D-49E5-92AA-EAE60359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Feedbacks</a:t>
            </a:r>
          </a:p>
        </p:txBody>
      </p:sp>
      <p:grpSp>
        <p:nvGrpSpPr>
          <p:cNvPr id="4" name="Group 106">
            <a:extLst>
              <a:ext uri="{FF2B5EF4-FFF2-40B4-BE49-F238E27FC236}">
                <a16:creationId xmlns:a16="http://schemas.microsoft.com/office/drawing/2014/main" id="{9C1EE5BA-7E8D-46CA-96F4-E946F86CC797}"/>
              </a:ext>
            </a:extLst>
          </p:cNvPr>
          <p:cNvGrpSpPr>
            <a:grpSpLocks/>
          </p:cNvGrpSpPr>
          <p:nvPr/>
        </p:nvGrpSpPr>
        <p:grpSpPr bwMode="auto">
          <a:xfrm>
            <a:off x="1866638" y="2705546"/>
            <a:ext cx="7022328" cy="1637338"/>
            <a:chOff x="192" y="1392"/>
            <a:chExt cx="5376" cy="2108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B17B8425-D092-494F-8C55-F1E5C747B91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700000" flipV="1">
              <a:off x="1307" y="3027"/>
              <a:ext cx="97" cy="0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DEB5FF4B-12E7-4884-963D-23F7CD36E6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4" y="2978"/>
              <a:ext cx="112" cy="127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B4EEB50C-EC53-4EA0-943B-0EAE33010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" y="1392"/>
              <a:ext cx="5376" cy="2108"/>
            </a:xfrm>
            <a:prstGeom prst="rect">
              <a:avLst/>
            </a:prstGeom>
            <a:noFill/>
            <a:ln w="25400">
              <a:solidFill>
                <a:srgbClr val="CC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B7BC463E-D422-4501-BB61-6461A15F7E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07" y="2989"/>
              <a:ext cx="71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10">
              <a:extLst>
                <a:ext uri="{FF2B5EF4-FFF2-40B4-BE49-F238E27FC236}">
                  <a16:creationId xmlns:a16="http://schemas.microsoft.com/office/drawing/2014/main" id="{EB33CBCD-1F37-425C-9829-AE929C3E8A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4" y="2980"/>
              <a:ext cx="94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AE280354-944B-4B48-8295-857A719E52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37" y="2676"/>
              <a:ext cx="132" cy="30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2E65F6DE-218A-4B98-86FD-891960FF0C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9" y="2676"/>
              <a:ext cx="61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3" descr="Dark vertical">
              <a:extLst>
                <a:ext uri="{FF2B5EF4-FFF2-40B4-BE49-F238E27FC236}">
                  <a16:creationId xmlns:a16="http://schemas.microsoft.com/office/drawing/2014/main" id="{D346EAEF-1DC8-441B-B320-C7B566825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9" y="2584"/>
              <a:ext cx="421" cy="169"/>
            </a:xfrm>
            <a:prstGeom prst="rect">
              <a:avLst/>
            </a:prstGeom>
            <a:pattFill prst="dkVert">
              <a:fgClr>
                <a:srgbClr val="3333CC"/>
              </a:fgClr>
              <a:bgClr>
                <a:srgbClr val="FFFFFF"/>
              </a:bgClr>
            </a:pattFill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13" name="Line 14">
              <a:extLst>
                <a:ext uri="{FF2B5EF4-FFF2-40B4-BE49-F238E27FC236}">
                  <a16:creationId xmlns:a16="http://schemas.microsoft.com/office/drawing/2014/main" id="{91A54AFF-8A42-4435-A030-426BCC621F6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700000" flipV="1">
              <a:off x="259" y="2553"/>
              <a:ext cx="123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7BD87750-4B7A-4F17-95B7-C9EF28AA87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>
              <a:off x="681" y="2422"/>
              <a:ext cx="402" cy="237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400" b="1" dirty="0" err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Linac</a:t>
              </a:r>
              <a:endParaRPr lang="en-US" sz="20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C0013081-3C56-4658-8101-8C74A03DB7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>
              <a:off x="349" y="2034"/>
              <a:ext cx="276" cy="278"/>
            </a:xfrm>
            <a:prstGeom prst="rect">
              <a:avLst/>
            </a:prstGeom>
            <a:solidFill>
              <a:srgbClr val="00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25CE97F6-115D-4AF5-9A05-BF29B2D2D8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" y="2098"/>
              <a:ext cx="439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60000"/>
                </a:lnSpc>
                <a:spcBef>
                  <a:spcPct val="5000"/>
                </a:spcBef>
                <a:spcAft>
                  <a:spcPct val="5000"/>
                </a:spcAft>
                <a:defRPr/>
              </a:pPr>
              <a:r>
                <a:rPr lang="en-US" sz="16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gun</a:t>
              </a:r>
              <a:endParaRPr lang="en-US" sz="16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7" name="Line 18">
              <a:extLst>
                <a:ext uri="{FF2B5EF4-FFF2-40B4-BE49-F238E27FC236}">
                  <a16:creationId xmlns:a16="http://schemas.microsoft.com/office/drawing/2014/main" id="{19C77AD0-BB5F-48E1-84F8-6497D75BB8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3" y="2980"/>
              <a:ext cx="16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396CF731-CFE3-4049-97AE-5E079F8D31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4" y="2979"/>
              <a:ext cx="214" cy="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0">
              <a:extLst>
                <a:ext uri="{FF2B5EF4-FFF2-40B4-BE49-F238E27FC236}">
                  <a16:creationId xmlns:a16="http://schemas.microsoft.com/office/drawing/2014/main" id="{C4C9863A-22EF-4B37-B2DE-24FB233450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9" y="2989"/>
              <a:ext cx="10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1">
              <a:extLst>
                <a:ext uri="{FF2B5EF4-FFF2-40B4-BE49-F238E27FC236}">
                  <a16:creationId xmlns:a16="http://schemas.microsoft.com/office/drawing/2014/main" id="{5FCE0E9A-72F1-4774-93E6-613CEE642E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2" y="2983"/>
              <a:ext cx="169" cy="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22">
              <a:extLst>
                <a:ext uri="{FF2B5EF4-FFF2-40B4-BE49-F238E27FC236}">
                  <a16:creationId xmlns:a16="http://schemas.microsoft.com/office/drawing/2014/main" id="{C6D67919-2AB6-4EA1-B086-1111F26D1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6" y="2860"/>
              <a:ext cx="660" cy="23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Linac</a:t>
              </a:r>
            </a:p>
          </p:txBody>
        </p: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449082A7-52EE-4E60-935B-44E79F9A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" y="2860"/>
              <a:ext cx="615" cy="23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Linac</a:t>
              </a:r>
            </a:p>
          </p:txBody>
        </p:sp>
        <p:sp>
          <p:nvSpPr>
            <p:cNvPr id="23" name="Rectangle 24">
              <a:extLst>
                <a:ext uri="{FF2B5EF4-FFF2-40B4-BE49-F238E27FC236}">
                  <a16:creationId xmlns:a16="http://schemas.microsoft.com/office/drawing/2014/main" id="{A0D0DC3E-EE04-440F-A2B8-3E68B3700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5" y="2867"/>
              <a:ext cx="151" cy="238"/>
            </a:xfrm>
            <a:prstGeom prst="rect">
              <a:avLst/>
            </a:prstGeom>
            <a:solidFill>
              <a:srgbClr val="FF9933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20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24" name="Text Box 25">
              <a:extLst>
                <a:ext uri="{FF2B5EF4-FFF2-40B4-BE49-F238E27FC236}">
                  <a16:creationId xmlns:a16="http://schemas.microsoft.com/office/drawing/2014/main" id="{6956CA14-E2C3-4308-ACF5-05A02943C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117"/>
              <a:ext cx="479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DL1</a:t>
              </a:r>
            </a:p>
          </p:txBody>
        </p:sp>
        <p:sp>
          <p:nvSpPr>
            <p:cNvPr id="25" name="Text Box 26">
              <a:extLst>
                <a:ext uri="{FF2B5EF4-FFF2-40B4-BE49-F238E27FC236}">
                  <a16:creationId xmlns:a16="http://schemas.microsoft.com/office/drawing/2014/main" id="{594C5760-EB85-4233-93C6-6608A7F7A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0" y="3117"/>
              <a:ext cx="501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BC1</a:t>
              </a:r>
            </a:p>
          </p:txBody>
        </p:sp>
        <p:sp>
          <p:nvSpPr>
            <p:cNvPr id="26" name="Text Box 27">
              <a:extLst>
                <a:ext uri="{FF2B5EF4-FFF2-40B4-BE49-F238E27FC236}">
                  <a16:creationId xmlns:a16="http://schemas.microsoft.com/office/drawing/2014/main" id="{E877CB6A-2B83-43FD-B3C8-DA4550BAF9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8" y="3117"/>
              <a:ext cx="501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BC2</a:t>
              </a:r>
            </a:p>
          </p:txBody>
        </p:sp>
        <p:sp>
          <p:nvSpPr>
            <p:cNvPr id="27" name="Text Box 28">
              <a:extLst>
                <a:ext uri="{FF2B5EF4-FFF2-40B4-BE49-F238E27FC236}">
                  <a16:creationId xmlns:a16="http://schemas.microsoft.com/office/drawing/2014/main" id="{9B34BC71-2A92-41D0-8AA9-587E63A42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0" y="3116"/>
              <a:ext cx="479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DL2</a:t>
              </a:r>
            </a:p>
          </p:txBody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BA695F69-7FDA-4841-8DB2-BC8256D8C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1" y="2871"/>
              <a:ext cx="408" cy="23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en-US" sz="1600" b="1">
                  <a:solidFill>
                    <a:srgbClr val="33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Linac</a:t>
              </a:r>
            </a:p>
          </p:txBody>
        </p:sp>
        <p:sp>
          <p:nvSpPr>
            <p:cNvPr id="29" name="Line 30">
              <a:extLst>
                <a:ext uri="{FF2B5EF4-FFF2-40B4-BE49-F238E27FC236}">
                  <a16:creationId xmlns:a16="http://schemas.microsoft.com/office/drawing/2014/main" id="{798800D9-6936-44B3-96CE-1624F36B6B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41" y="2260"/>
              <a:ext cx="0" cy="7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1">
              <a:extLst>
                <a:ext uri="{FF2B5EF4-FFF2-40B4-BE49-F238E27FC236}">
                  <a16:creationId xmlns:a16="http://schemas.microsoft.com/office/drawing/2014/main" id="{0F903E80-BBCD-4EE5-AB48-F48D3E451A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62" y="2542"/>
              <a:ext cx="6" cy="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2">
              <a:extLst>
                <a:ext uri="{FF2B5EF4-FFF2-40B4-BE49-F238E27FC236}">
                  <a16:creationId xmlns:a16="http://schemas.microsoft.com/office/drawing/2014/main" id="{2B6780C4-4D2F-4B26-B62F-DB7FB13CDE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46" y="2372"/>
              <a:ext cx="7" cy="50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3">
              <a:extLst>
                <a:ext uri="{FF2B5EF4-FFF2-40B4-BE49-F238E27FC236}">
                  <a16:creationId xmlns:a16="http://schemas.microsoft.com/office/drawing/2014/main" id="{7DD0F22C-259F-4F1F-8C1E-159843161D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64" y="2372"/>
              <a:ext cx="2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AutoShape 34">
              <a:extLst>
                <a:ext uri="{FF2B5EF4-FFF2-40B4-BE49-F238E27FC236}">
                  <a16:creationId xmlns:a16="http://schemas.microsoft.com/office/drawing/2014/main" id="{FFAAF189-5588-459A-A6AE-CB54BBD4BA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2" y="2934"/>
              <a:ext cx="98" cy="98"/>
            </a:xfrm>
            <a:prstGeom prst="diamond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CC00CC"/>
                </a:solidFill>
              </a:endParaRPr>
            </a:p>
          </p:txBody>
        </p:sp>
        <p:sp>
          <p:nvSpPr>
            <p:cNvPr id="34" name="Line 35">
              <a:extLst>
                <a:ext uri="{FF2B5EF4-FFF2-40B4-BE49-F238E27FC236}">
                  <a16:creationId xmlns:a16="http://schemas.microsoft.com/office/drawing/2014/main" id="{0EE62AC8-B2CB-45EF-B5CD-4CF7B08686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75" y="2260"/>
              <a:ext cx="46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6">
              <a:extLst>
                <a:ext uri="{FF2B5EF4-FFF2-40B4-BE49-F238E27FC236}">
                  <a16:creationId xmlns:a16="http://schemas.microsoft.com/office/drawing/2014/main" id="{EE0E3715-7573-422E-8F08-66E43A77BB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18" y="2316"/>
              <a:ext cx="1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AutoShape 37">
              <a:extLst>
                <a:ext uri="{FF2B5EF4-FFF2-40B4-BE49-F238E27FC236}">
                  <a16:creationId xmlns:a16="http://schemas.microsoft.com/office/drawing/2014/main" id="{8469BE20-C4A4-4463-A3A7-A4438B7D88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807" y="2171"/>
              <a:ext cx="338" cy="289"/>
            </a:xfrm>
            <a:prstGeom prst="triangle">
              <a:avLst>
                <a:gd name="adj" fmla="val 50000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n-US">
                <a:solidFill>
                  <a:srgbClr val="33CC33"/>
                </a:solidFill>
              </a:endParaRPr>
            </a:p>
          </p:txBody>
        </p:sp>
        <p:sp>
          <p:nvSpPr>
            <p:cNvPr id="37" name="Text Box 38">
              <a:extLst>
                <a:ext uri="{FF2B5EF4-FFF2-40B4-BE49-F238E27FC236}">
                  <a16:creationId xmlns:a16="http://schemas.microsoft.com/office/drawing/2014/main" id="{1B75C73E-FF25-4E13-8EA5-C9E9D30F7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4" y="1953"/>
              <a:ext cx="3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s</a:t>
              </a:r>
              <a:r>
                <a:rPr lang="en-US" sz="2400" i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z</a:t>
              </a:r>
              <a:r>
                <a:rPr lang="en-US" sz="1600" baseline="-50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8" name="Text Box 39">
              <a:extLst>
                <a:ext uri="{FF2B5EF4-FFF2-40B4-BE49-F238E27FC236}">
                  <a16:creationId xmlns:a16="http://schemas.microsoft.com/office/drawing/2014/main" id="{2F4CA667-15B7-4F0F-8C31-96171B9E68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1" y="2320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d</a:t>
              </a:r>
              <a:r>
                <a:rPr lang="en-US" sz="24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9" name="Text Box 40">
              <a:extLst>
                <a:ext uri="{FF2B5EF4-FFF2-40B4-BE49-F238E27FC236}">
                  <a16:creationId xmlns:a16="http://schemas.microsoft.com/office/drawing/2014/main" id="{EB31DD1F-4694-4FD9-B2F0-68D354C2D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2" y="2473"/>
              <a:ext cx="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</a:t>
              </a:r>
              <a:r>
                <a:rPr lang="en-US" sz="24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0" name="Line 41">
              <a:extLst>
                <a:ext uri="{FF2B5EF4-FFF2-40B4-BE49-F238E27FC236}">
                  <a16:creationId xmlns:a16="http://schemas.microsoft.com/office/drawing/2014/main" id="{95B9BE1B-30BB-4D79-A8E0-C060EA1709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8" y="2542"/>
              <a:ext cx="6" cy="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42">
              <a:extLst>
                <a:ext uri="{FF2B5EF4-FFF2-40B4-BE49-F238E27FC236}">
                  <a16:creationId xmlns:a16="http://schemas.microsoft.com/office/drawing/2014/main" id="{17F14AD4-60B4-4DC4-97A8-80B9C11FF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" y="2506"/>
              <a:ext cx="297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V</a:t>
              </a:r>
              <a:r>
                <a:rPr lang="en-US" sz="24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2" name="Line 43">
              <a:extLst>
                <a:ext uri="{FF2B5EF4-FFF2-40B4-BE49-F238E27FC236}">
                  <a16:creationId xmlns:a16="http://schemas.microsoft.com/office/drawing/2014/main" id="{6142C7B7-C3B6-487B-A81C-95CED8E759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62" y="2542"/>
              <a:ext cx="1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4">
              <a:extLst>
                <a:ext uri="{FF2B5EF4-FFF2-40B4-BE49-F238E27FC236}">
                  <a16:creationId xmlns:a16="http://schemas.microsoft.com/office/drawing/2014/main" id="{B62C27CE-60D9-47FD-B787-E31E424DB7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18" y="2316"/>
              <a:ext cx="0" cy="2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5">
              <a:extLst>
                <a:ext uri="{FF2B5EF4-FFF2-40B4-BE49-F238E27FC236}">
                  <a16:creationId xmlns:a16="http://schemas.microsoft.com/office/drawing/2014/main" id="{6E28DC6D-B567-420C-8020-4D2AF35ACF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86" y="2260"/>
              <a:ext cx="0" cy="7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6">
              <a:extLst>
                <a:ext uri="{FF2B5EF4-FFF2-40B4-BE49-F238E27FC236}">
                  <a16:creationId xmlns:a16="http://schemas.microsoft.com/office/drawing/2014/main" id="{381515BE-1247-47B4-A0CF-5DECB18A0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74" y="2542"/>
              <a:ext cx="6" cy="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7">
              <a:extLst>
                <a:ext uri="{FF2B5EF4-FFF2-40B4-BE49-F238E27FC236}">
                  <a16:creationId xmlns:a16="http://schemas.microsoft.com/office/drawing/2014/main" id="{8F099B92-0ED0-40E2-8E94-6C43F3C912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30" y="2372"/>
              <a:ext cx="0" cy="4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8">
              <a:extLst>
                <a:ext uri="{FF2B5EF4-FFF2-40B4-BE49-F238E27FC236}">
                  <a16:creationId xmlns:a16="http://schemas.microsoft.com/office/drawing/2014/main" id="{68EEFE1F-178E-44FE-BF7E-B885879BAF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1" y="2372"/>
              <a:ext cx="2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AutoShape 49">
              <a:extLst>
                <a:ext uri="{FF2B5EF4-FFF2-40B4-BE49-F238E27FC236}">
                  <a16:creationId xmlns:a16="http://schemas.microsoft.com/office/drawing/2014/main" id="{C34D128F-CBBD-4B0F-9468-5A5215CFD6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38" y="2934"/>
              <a:ext cx="98" cy="98"/>
            </a:xfrm>
            <a:prstGeom prst="diamond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CC00CC"/>
                </a:solidFill>
              </a:endParaRPr>
            </a:p>
          </p:txBody>
        </p:sp>
        <p:sp>
          <p:nvSpPr>
            <p:cNvPr id="49" name="Line 50">
              <a:extLst>
                <a:ext uri="{FF2B5EF4-FFF2-40B4-BE49-F238E27FC236}">
                  <a16:creationId xmlns:a16="http://schemas.microsoft.com/office/drawing/2014/main" id="{60B72CA7-4ECC-4C98-B0F8-FAEA28EAC5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8" y="2260"/>
              <a:ext cx="4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51">
              <a:extLst>
                <a:ext uri="{FF2B5EF4-FFF2-40B4-BE49-F238E27FC236}">
                  <a16:creationId xmlns:a16="http://schemas.microsoft.com/office/drawing/2014/main" id="{EE5758EE-30F5-4EF4-8044-C9D3641BD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1" y="2316"/>
              <a:ext cx="1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AutoShape 52">
              <a:extLst>
                <a:ext uri="{FF2B5EF4-FFF2-40B4-BE49-F238E27FC236}">
                  <a16:creationId xmlns:a16="http://schemas.microsoft.com/office/drawing/2014/main" id="{977520FF-1ECA-42FA-BD9F-7B5913CDA6F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020" y="2171"/>
              <a:ext cx="338" cy="289"/>
            </a:xfrm>
            <a:prstGeom prst="triangle">
              <a:avLst>
                <a:gd name="adj" fmla="val 50000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n-US">
                <a:solidFill>
                  <a:srgbClr val="33CC33"/>
                </a:solidFill>
              </a:endParaRPr>
            </a:p>
          </p:txBody>
        </p:sp>
        <p:sp>
          <p:nvSpPr>
            <p:cNvPr id="52" name="Text Box 53">
              <a:extLst>
                <a:ext uri="{FF2B5EF4-FFF2-40B4-BE49-F238E27FC236}">
                  <a16:creationId xmlns:a16="http://schemas.microsoft.com/office/drawing/2014/main" id="{830B4E4B-1EDB-41D5-B183-BE5CE87C38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6" y="1953"/>
              <a:ext cx="3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s</a:t>
              </a:r>
              <a:r>
                <a:rPr lang="en-US" sz="2400" i="1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z</a:t>
              </a:r>
              <a:r>
                <a:rPr lang="en-US" sz="1600" baseline="-50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53" name="Text Box 54">
              <a:extLst>
                <a:ext uri="{FF2B5EF4-FFF2-40B4-BE49-F238E27FC236}">
                  <a16:creationId xmlns:a16="http://schemas.microsoft.com/office/drawing/2014/main" id="{E84EBA23-6734-410E-9BC5-E391C05185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8" y="2320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d</a:t>
              </a:r>
              <a:r>
                <a:rPr lang="en-US" sz="24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54" name="Text Box 55">
              <a:extLst>
                <a:ext uri="{FF2B5EF4-FFF2-40B4-BE49-F238E27FC236}">
                  <a16:creationId xmlns:a16="http://schemas.microsoft.com/office/drawing/2014/main" id="{192438A6-46E7-4E32-BF29-1334A802BC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8" y="2473"/>
              <a:ext cx="2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</a:t>
              </a:r>
              <a:r>
                <a:rPr lang="en-US" sz="24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55" name="Line 56">
              <a:extLst>
                <a:ext uri="{FF2B5EF4-FFF2-40B4-BE49-F238E27FC236}">
                  <a16:creationId xmlns:a16="http://schemas.microsoft.com/office/drawing/2014/main" id="{26D36A20-3FB6-4142-B457-9F0CD6C7D9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0" y="2542"/>
              <a:ext cx="6" cy="33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Rectangle 57">
              <a:extLst>
                <a:ext uri="{FF2B5EF4-FFF2-40B4-BE49-F238E27FC236}">
                  <a16:creationId xmlns:a16="http://schemas.microsoft.com/office/drawing/2014/main" id="{9EFC4994-BB76-46FE-80E6-903BC854A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9" y="2506"/>
              <a:ext cx="297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V</a:t>
              </a:r>
              <a:r>
                <a:rPr lang="en-US" sz="24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57" name="Line 58">
              <a:extLst>
                <a:ext uri="{FF2B5EF4-FFF2-40B4-BE49-F238E27FC236}">
                  <a16:creationId xmlns:a16="http://schemas.microsoft.com/office/drawing/2014/main" id="{9195B24E-1956-4856-99E7-EAE8F72CA2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4" y="2542"/>
              <a:ext cx="11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59">
              <a:extLst>
                <a:ext uri="{FF2B5EF4-FFF2-40B4-BE49-F238E27FC236}">
                  <a16:creationId xmlns:a16="http://schemas.microsoft.com/office/drawing/2014/main" id="{48731DA7-C146-42F8-909F-2AB0CDCE11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31" y="2316"/>
              <a:ext cx="0" cy="2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60">
              <a:extLst>
                <a:ext uri="{FF2B5EF4-FFF2-40B4-BE49-F238E27FC236}">
                  <a16:creationId xmlns:a16="http://schemas.microsoft.com/office/drawing/2014/main" id="{3C1B98FD-6BBD-48F0-9EF1-E33E5211D1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5" y="2823"/>
              <a:ext cx="339" cy="155"/>
              <a:chOff x="3312" y="3011"/>
              <a:chExt cx="288" cy="97"/>
            </a:xfrm>
          </p:grpSpPr>
          <p:sp>
            <p:nvSpPr>
              <p:cNvPr id="90" name="Line 61">
                <a:extLst>
                  <a:ext uri="{FF2B5EF4-FFF2-40B4-BE49-F238E27FC236}">
                    <a16:creationId xmlns:a16="http://schemas.microsoft.com/office/drawing/2014/main" id="{A64080C1-6FAF-4E26-B3E2-30CA5501BA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2" y="3012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Line 62">
                <a:extLst>
                  <a:ext uri="{FF2B5EF4-FFF2-40B4-BE49-F238E27FC236}">
                    <a16:creationId xmlns:a16="http://schemas.microsoft.com/office/drawing/2014/main" id="{6E29B060-D6AB-4A36-B600-8470339882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011"/>
                <a:ext cx="96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Line 63">
                <a:extLst>
                  <a:ext uri="{FF2B5EF4-FFF2-40B4-BE49-F238E27FC236}">
                    <a16:creationId xmlns:a16="http://schemas.microsoft.com/office/drawing/2014/main" id="{7472CC41-F318-4E45-985A-C8FA28408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04" y="3012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0" name="Oval 64">
              <a:extLst>
                <a:ext uri="{FF2B5EF4-FFF2-40B4-BE49-F238E27FC236}">
                  <a16:creationId xmlns:a16="http://schemas.microsoft.com/office/drawing/2014/main" id="{45A4C82F-EE4D-40A0-BE6E-1A12F3DA9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" y="2784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" name="Group 65">
              <a:extLst>
                <a:ext uri="{FF2B5EF4-FFF2-40B4-BE49-F238E27FC236}">
                  <a16:creationId xmlns:a16="http://schemas.microsoft.com/office/drawing/2014/main" id="{D5E1C3B1-9094-4932-8EF5-8B837F30BA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5" y="2879"/>
              <a:ext cx="225" cy="113"/>
              <a:chOff x="3312" y="3011"/>
              <a:chExt cx="288" cy="97"/>
            </a:xfrm>
          </p:grpSpPr>
          <p:sp>
            <p:nvSpPr>
              <p:cNvPr id="87" name="Line 66">
                <a:extLst>
                  <a:ext uri="{FF2B5EF4-FFF2-40B4-BE49-F238E27FC236}">
                    <a16:creationId xmlns:a16="http://schemas.microsoft.com/office/drawing/2014/main" id="{9EB2C69B-9A52-4211-8E73-DEFB9BB63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2" y="3012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Line 67">
                <a:extLst>
                  <a:ext uri="{FF2B5EF4-FFF2-40B4-BE49-F238E27FC236}">
                    <a16:creationId xmlns:a16="http://schemas.microsoft.com/office/drawing/2014/main" id="{3C04F123-E12F-4A19-AD9B-3BA38A9D4F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3011"/>
                <a:ext cx="96" cy="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Line 68">
                <a:extLst>
                  <a:ext uri="{FF2B5EF4-FFF2-40B4-BE49-F238E27FC236}">
                    <a16:creationId xmlns:a16="http://schemas.microsoft.com/office/drawing/2014/main" id="{EFB87878-5F14-4107-8041-AC7D9F5B00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04" y="3012"/>
                <a:ext cx="96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" name="Oval 69">
              <a:extLst>
                <a:ext uri="{FF2B5EF4-FFF2-40B4-BE49-F238E27FC236}">
                  <a16:creationId xmlns:a16="http://schemas.microsoft.com/office/drawing/2014/main" id="{7149210A-A5D1-4112-B1E6-099F47A30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2837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70">
              <a:extLst>
                <a:ext uri="{FF2B5EF4-FFF2-40B4-BE49-F238E27FC236}">
                  <a16:creationId xmlns:a16="http://schemas.microsoft.com/office/drawing/2014/main" id="{9ED9543A-681D-4789-AEC8-C280E4315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4" y="2874"/>
              <a:ext cx="68" cy="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71">
              <a:extLst>
                <a:ext uri="{FF2B5EF4-FFF2-40B4-BE49-F238E27FC236}">
                  <a16:creationId xmlns:a16="http://schemas.microsoft.com/office/drawing/2014/main" id="{B08990E8-EF5D-4D16-B027-EA3B9B5EFB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8" y="2316"/>
              <a:ext cx="0" cy="5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72">
              <a:extLst>
                <a:ext uri="{FF2B5EF4-FFF2-40B4-BE49-F238E27FC236}">
                  <a16:creationId xmlns:a16="http://schemas.microsoft.com/office/drawing/2014/main" id="{60009EAC-0404-4303-8EE3-6E592AA25E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22" y="2316"/>
              <a:ext cx="3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73">
              <a:extLst>
                <a:ext uri="{FF2B5EF4-FFF2-40B4-BE49-F238E27FC236}">
                  <a16:creationId xmlns:a16="http://schemas.microsoft.com/office/drawing/2014/main" id="{B2283366-865B-4E72-81D0-DA65CD03C1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74" y="2316"/>
              <a:ext cx="1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AutoShape 74">
              <a:extLst>
                <a:ext uri="{FF2B5EF4-FFF2-40B4-BE49-F238E27FC236}">
                  <a16:creationId xmlns:a16="http://schemas.microsoft.com/office/drawing/2014/main" id="{C4A99815-20A6-47AF-9354-BB39EEF983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162" y="2171"/>
              <a:ext cx="338" cy="290"/>
            </a:xfrm>
            <a:prstGeom prst="triangle">
              <a:avLst>
                <a:gd name="adj" fmla="val 50000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n-US">
                <a:solidFill>
                  <a:srgbClr val="66FF66"/>
                </a:solidFill>
              </a:endParaRPr>
            </a:p>
          </p:txBody>
        </p:sp>
        <p:sp>
          <p:nvSpPr>
            <p:cNvPr id="68" name="Text Box 75">
              <a:extLst>
                <a:ext uri="{FF2B5EF4-FFF2-40B4-BE49-F238E27FC236}">
                  <a16:creationId xmlns:a16="http://schemas.microsoft.com/office/drawing/2014/main" id="{02044AEB-5BED-48E6-AEFD-40988EB08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5" y="2261"/>
              <a:ext cx="27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d</a:t>
              </a:r>
              <a:r>
                <a:rPr lang="en-US" sz="24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69" name="Line 76">
              <a:extLst>
                <a:ext uri="{FF2B5EF4-FFF2-40B4-BE49-F238E27FC236}">
                  <a16:creationId xmlns:a16="http://schemas.microsoft.com/office/drawing/2014/main" id="{77CF61BA-BFBD-4202-A4EC-CE8FB7A825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7" y="2309"/>
              <a:ext cx="7" cy="5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Rectangle 77">
              <a:extLst>
                <a:ext uri="{FF2B5EF4-FFF2-40B4-BE49-F238E27FC236}">
                  <a16:creationId xmlns:a16="http://schemas.microsoft.com/office/drawing/2014/main" id="{6B1E9E94-98CB-46FB-BF6A-5E4B7BC53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4" y="2506"/>
              <a:ext cx="297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V</a:t>
              </a:r>
              <a:r>
                <a:rPr lang="en-US" sz="24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71" name="Oval 78">
              <a:extLst>
                <a:ext uri="{FF2B5EF4-FFF2-40B4-BE49-F238E27FC236}">
                  <a16:creationId xmlns:a16="http://schemas.microsoft.com/office/drawing/2014/main" id="{6365C115-8212-46C7-BCAF-8C4A74B63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5" y="2950"/>
              <a:ext cx="68" cy="6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Line 79">
              <a:extLst>
                <a:ext uri="{FF2B5EF4-FFF2-40B4-BE49-F238E27FC236}">
                  <a16:creationId xmlns:a16="http://schemas.microsoft.com/office/drawing/2014/main" id="{A2B0AAE6-C56B-44A5-97DA-674696753A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09" y="1922"/>
              <a:ext cx="0" cy="10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80">
              <a:extLst>
                <a:ext uri="{FF2B5EF4-FFF2-40B4-BE49-F238E27FC236}">
                  <a16:creationId xmlns:a16="http://schemas.microsoft.com/office/drawing/2014/main" id="{EDED88FE-FFE1-4616-A367-73AE3A5565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20" y="1922"/>
              <a:ext cx="28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81">
              <a:extLst>
                <a:ext uri="{FF2B5EF4-FFF2-40B4-BE49-F238E27FC236}">
                  <a16:creationId xmlns:a16="http://schemas.microsoft.com/office/drawing/2014/main" id="{B2676CED-B3F3-46A1-8B23-7144B8FE0E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2" y="1922"/>
              <a:ext cx="1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AutoShape 82">
              <a:extLst>
                <a:ext uri="{FF2B5EF4-FFF2-40B4-BE49-F238E27FC236}">
                  <a16:creationId xmlns:a16="http://schemas.microsoft.com/office/drawing/2014/main" id="{9A040597-AF97-48F8-BC46-A7B101A90A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18" y="1777"/>
              <a:ext cx="338" cy="290"/>
            </a:xfrm>
            <a:prstGeom prst="triangle">
              <a:avLst>
                <a:gd name="adj" fmla="val 50000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n-US">
                <a:solidFill>
                  <a:srgbClr val="66FF66"/>
                </a:solidFill>
              </a:endParaRPr>
            </a:p>
          </p:txBody>
        </p:sp>
        <p:sp>
          <p:nvSpPr>
            <p:cNvPr id="76" name="Text Box 83">
              <a:extLst>
                <a:ext uri="{FF2B5EF4-FFF2-40B4-BE49-F238E27FC236}">
                  <a16:creationId xmlns:a16="http://schemas.microsoft.com/office/drawing/2014/main" id="{BDE0F3B5-2D27-49F7-B4A1-917EDD9010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1" y="1998"/>
              <a:ext cx="27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d</a:t>
              </a:r>
              <a:r>
                <a:rPr lang="en-US" sz="2400" baseline="-2500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77" name="Line 84">
              <a:extLst>
                <a:ext uri="{FF2B5EF4-FFF2-40B4-BE49-F238E27FC236}">
                  <a16:creationId xmlns:a16="http://schemas.microsoft.com/office/drawing/2014/main" id="{676DA882-8033-4755-A2AA-ACB2DBE9CF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2" y="1922"/>
              <a:ext cx="0" cy="4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Rectangle 85">
              <a:extLst>
                <a:ext uri="{FF2B5EF4-FFF2-40B4-BE49-F238E27FC236}">
                  <a16:creationId xmlns:a16="http://schemas.microsoft.com/office/drawing/2014/main" id="{455934D8-74E0-4B1C-B5AF-86837776D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" y="1983"/>
              <a:ext cx="29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V</a:t>
              </a:r>
              <a:r>
                <a:rPr lang="en-US" sz="2400" baseline="-250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79" name="Line 86">
              <a:extLst>
                <a:ext uri="{FF2B5EF4-FFF2-40B4-BE49-F238E27FC236}">
                  <a16:creationId xmlns:a16="http://schemas.microsoft.com/office/drawing/2014/main" id="{09E8FE43-8567-4317-95D9-53E6A371F5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84" y="3063"/>
              <a:ext cx="59" cy="0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87">
              <a:extLst>
                <a:ext uri="{FF2B5EF4-FFF2-40B4-BE49-F238E27FC236}">
                  <a16:creationId xmlns:a16="http://schemas.microsoft.com/office/drawing/2014/main" id="{BFDE1AEF-AFF2-4D4A-88E3-BB0E3EEEF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" y="2830"/>
              <a:ext cx="1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8">
              <a:extLst>
                <a:ext uri="{FF2B5EF4-FFF2-40B4-BE49-F238E27FC236}">
                  <a16:creationId xmlns:a16="http://schemas.microsoft.com/office/drawing/2014/main" id="{1FC4EDA9-62B1-45AC-A4E9-80BE683326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55" y="2823"/>
              <a:ext cx="0" cy="2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Oval 89">
              <a:extLst>
                <a:ext uri="{FF2B5EF4-FFF2-40B4-BE49-F238E27FC236}">
                  <a16:creationId xmlns:a16="http://schemas.microsoft.com/office/drawing/2014/main" id="{CB880E58-5164-41D8-A31D-555AB8D48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1" y="3033"/>
              <a:ext cx="68" cy="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90">
              <a:extLst>
                <a:ext uri="{FF2B5EF4-FFF2-40B4-BE49-F238E27FC236}">
                  <a16:creationId xmlns:a16="http://schemas.microsoft.com/office/drawing/2014/main" id="{6D8697C5-913D-4F5F-996E-6FC0975BB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" y="3048"/>
              <a:ext cx="68" cy="6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Line 91">
              <a:extLst>
                <a:ext uri="{FF2B5EF4-FFF2-40B4-BE49-F238E27FC236}">
                  <a16:creationId xmlns:a16="http://schemas.microsoft.com/office/drawing/2014/main" id="{C6A286A3-2F2D-49B9-B068-B21DE85EFA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2" y="2734"/>
              <a:ext cx="0" cy="3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92">
              <a:extLst>
                <a:ext uri="{FF2B5EF4-FFF2-40B4-BE49-F238E27FC236}">
                  <a16:creationId xmlns:a16="http://schemas.microsoft.com/office/drawing/2014/main" id="{1E08F645-E7FF-4AF1-8658-B8E6FD4F5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60" y="2734"/>
              <a:ext cx="109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AutoShape 93">
              <a:extLst>
                <a:ext uri="{FF2B5EF4-FFF2-40B4-BE49-F238E27FC236}">
                  <a16:creationId xmlns:a16="http://schemas.microsoft.com/office/drawing/2014/main" id="{8C8A4E58-A265-47F1-877A-5370C10068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00000">
              <a:off x="1056" y="2714"/>
              <a:ext cx="95" cy="96"/>
            </a:xfrm>
            <a:prstGeom prst="triangle">
              <a:avLst>
                <a:gd name="adj" fmla="val 50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F9C30E1-C951-49A3-A690-F5BD48ABDBD6}"/>
              </a:ext>
            </a:extLst>
          </p:cNvPr>
          <p:cNvGrpSpPr/>
          <p:nvPr/>
        </p:nvGrpSpPr>
        <p:grpSpPr>
          <a:xfrm>
            <a:off x="1866638" y="4397453"/>
            <a:ext cx="7151848" cy="2368641"/>
            <a:chOff x="228600" y="1676400"/>
            <a:chExt cx="8915400" cy="3429000"/>
          </a:xfrm>
        </p:grpSpPr>
        <p:sp>
          <p:nvSpPr>
            <p:cNvPr id="94" name="Rectangle 73">
              <a:extLst>
                <a:ext uri="{FF2B5EF4-FFF2-40B4-BE49-F238E27FC236}">
                  <a16:creationId xmlns:a16="http://schemas.microsoft.com/office/drawing/2014/main" id="{90D326BE-975C-47BB-B9E3-B1D2C1881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676400"/>
              <a:ext cx="8839200" cy="34290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CC66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5" name="Rectangle 4">
              <a:extLst>
                <a:ext uri="{FF2B5EF4-FFF2-40B4-BE49-F238E27FC236}">
                  <a16:creationId xmlns:a16="http://schemas.microsoft.com/office/drawing/2014/main" id="{FBC23FF7-D628-4B80-96CD-0B052B4E0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505200"/>
              <a:ext cx="914400" cy="228600"/>
            </a:xfrm>
            <a:prstGeom prst="rect">
              <a:avLst/>
            </a:prstGeom>
            <a:solidFill>
              <a:srgbClr val="99CC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Line 6">
              <a:extLst>
                <a:ext uri="{FF2B5EF4-FFF2-40B4-BE49-F238E27FC236}">
                  <a16:creationId xmlns:a16="http://schemas.microsoft.com/office/drawing/2014/main" id="{3ECCAE48-130D-442A-9DC3-E2C4A185F8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24000" y="3657600"/>
              <a:ext cx="11430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8">
              <a:extLst>
                <a:ext uri="{FF2B5EF4-FFF2-40B4-BE49-F238E27FC236}">
                  <a16:creationId xmlns:a16="http://schemas.microsoft.com/office/drawing/2014/main" id="{7DBD36B2-D1E4-42CB-A64F-E3F92B108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0" y="3657600"/>
              <a:ext cx="11430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5">
              <a:extLst>
                <a:ext uri="{FF2B5EF4-FFF2-40B4-BE49-F238E27FC236}">
                  <a16:creationId xmlns:a16="http://schemas.microsoft.com/office/drawing/2014/main" id="{A5A45BB5-5BFD-44E1-9944-B5DA38242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600" y="2667000"/>
              <a:ext cx="1219200" cy="12192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7">
              <a:extLst>
                <a:ext uri="{FF2B5EF4-FFF2-40B4-BE49-F238E27FC236}">
                  <a16:creationId xmlns:a16="http://schemas.microsoft.com/office/drawing/2014/main" id="{2BEF3D3C-71F0-43E6-9879-8092848FDC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8800" y="3886200"/>
              <a:ext cx="3810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9">
              <a:extLst>
                <a:ext uri="{FF2B5EF4-FFF2-40B4-BE49-F238E27FC236}">
                  <a16:creationId xmlns:a16="http://schemas.microsoft.com/office/drawing/2014/main" id="{00CA8C28-ADB4-4AFF-8C85-0296E14C8B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9400" y="3352800"/>
              <a:ext cx="3048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10">
              <a:extLst>
                <a:ext uri="{FF2B5EF4-FFF2-40B4-BE49-F238E27FC236}">
                  <a16:creationId xmlns:a16="http://schemas.microsoft.com/office/drawing/2014/main" id="{FA0069A0-93E1-4924-B660-6A217393BE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67000" y="3352800"/>
              <a:ext cx="152400" cy="3048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11">
              <a:extLst>
                <a:ext uri="{FF2B5EF4-FFF2-40B4-BE49-F238E27FC236}">
                  <a16:creationId xmlns:a16="http://schemas.microsoft.com/office/drawing/2014/main" id="{65CAF009-5C2D-4472-BA32-36044C8E9E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4200" y="3352800"/>
              <a:ext cx="152400" cy="3048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12">
              <a:extLst>
                <a:ext uri="{FF2B5EF4-FFF2-40B4-BE49-F238E27FC236}">
                  <a16:creationId xmlns:a16="http://schemas.microsoft.com/office/drawing/2014/main" id="{B2451595-43B9-4575-9BF1-B59A54279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2000" y="3352800"/>
              <a:ext cx="3048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13">
              <a:extLst>
                <a:ext uri="{FF2B5EF4-FFF2-40B4-BE49-F238E27FC236}">
                  <a16:creationId xmlns:a16="http://schemas.microsoft.com/office/drawing/2014/main" id="{4ACEB7C2-FA32-4B07-8F1F-42782D8318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9600" y="3352800"/>
              <a:ext cx="152400" cy="3048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14">
              <a:extLst>
                <a:ext uri="{FF2B5EF4-FFF2-40B4-BE49-F238E27FC236}">
                  <a16:creationId xmlns:a16="http://schemas.microsoft.com/office/drawing/2014/main" id="{6BD443A3-C68A-4B1D-91AE-641380347B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76800" y="3352800"/>
              <a:ext cx="152400" cy="3048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15">
              <a:extLst>
                <a:ext uri="{FF2B5EF4-FFF2-40B4-BE49-F238E27FC236}">
                  <a16:creationId xmlns:a16="http://schemas.microsoft.com/office/drawing/2014/main" id="{66D74956-BAE5-435E-BE8B-C994EB9756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9200" y="3657600"/>
              <a:ext cx="22098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16">
              <a:extLst>
                <a:ext uri="{FF2B5EF4-FFF2-40B4-BE49-F238E27FC236}">
                  <a16:creationId xmlns:a16="http://schemas.microsoft.com/office/drawing/2014/main" id="{1BF701C7-4D11-4429-BA18-143D228D6B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9000" y="3657600"/>
              <a:ext cx="457200" cy="4572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17">
              <a:extLst>
                <a:ext uri="{FF2B5EF4-FFF2-40B4-BE49-F238E27FC236}">
                  <a16:creationId xmlns:a16="http://schemas.microsoft.com/office/drawing/2014/main" id="{ED234727-961E-4352-AACD-AF36A959E7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6200" y="4114800"/>
              <a:ext cx="1295400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Line 18">
              <a:extLst>
                <a:ext uri="{FF2B5EF4-FFF2-40B4-BE49-F238E27FC236}">
                  <a16:creationId xmlns:a16="http://schemas.microsoft.com/office/drawing/2014/main" id="{3E248DBB-5245-45B8-BFE4-0E4B9C3210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1800" y="3352800"/>
              <a:ext cx="152400" cy="3048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Line 19">
              <a:extLst>
                <a:ext uri="{FF2B5EF4-FFF2-40B4-BE49-F238E27FC236}">
                  <a16:creationId xmlns:a16="http://schemas.microsoft.com/office/drawing/2014/main" id="{F3865D5E-81F8-41D1-AC35-9A6ED3BC9D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62800" y="3810000"/>
              <a:ext cx="228600" cy="2286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Rectangle 20">
              <a:extLst>
                <a:ext uri="{FF2B5EF4-FFF2-40B4-BE49-F238E27FC236}">
                  <a16:creationId xmlns:a16="http://schemas.microsoft.com/office/drawing/2014/main" id="{5C8A7B08-D1B5-4C20-BBD5-8F9163A37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800" y="3581400"/>
              <a:ext cx="533400" cy="152400"/>
            </a:xfrm>
            <a:prstGeom prst="rect">
              <a:avLst/>
            </a:prstGeom>
            <a:solidFill>
              <a:srgbClr val="00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21">
              <a:extLst>
                <a:ext uri="{FF2B5EF4-FFF2-40B4-BE49-F238E27FC236}">
                  <a16:creationId xmlns:a16="http://schemas.microsoft.com/office/drawing/2014/main" id="{58ED7A1B-2B16-4C78-8C0E-B8021BBAC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3581400"/>
              <a:ext cx="457200" cy="152400"/>
            </a:xfrm>
            <a:prstGeom prst="rect">
              <a:avLst/>
            </a:prstGeom>
            <a:solidFill>
              <a:srgbClr val="00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29">
              <a:extLst>
                <a:ext uri="{FF2B5EF4-FFF2-40B4-BE49-F238E27FC236}">
                  <a16:creationId xmlns:a16="http://schemas.microsoft.com/office/drawing/2014/main" id="{4D341A8E-5BC3-461D-BDCD-67D470708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2400" y="4038600"/>
              <a:ext cx="381000" cy="152400"/>
            </a:xfrm>
            <a:prstGeom prst="rect">
              <a:avLst/>
            </a:prstGeom>
            <a:solidFill>
              <a:srgbClr val="00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30">
              <a:extLst>
                <a:ext uri="{FF2B5EF4-FFF2-40B4-BE49-F238E27FC236}">
                  <a16:creationId xmlns:a16="http://schemas.microsoft.com/office/drawing/2014/main" id="{6D1101F2-D078-4CDB-A968-37461571D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3581400"/>
              <a:ext cx="381000" cy="152400"/>
            </a:xfrm>
            <a:prstGeom prst="rect">
              <a:avLst/>
            </a:prstGeom>
            <a:solidFill>
              <a:srgbClr val="00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32">
              <a:extLst>
                <a:ext uri="{FF2B5EF4-FFF2-40B4-BE49-F238E27FC236}">
                  <a16:creationId xmlns:a16="http://schemas.microsoft.com/office/drawing/2014/main" id="{DD898A9E-1CB1-43D9-B6C2-410BFC597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0" y="4038600"/>
              <a:ext cx="381000" cy="152400"/>
            </a:xfrm>
            <a:prstGeom prst="rect">
              <a:avLst/>
            </a:prstGeom>
            <a:solidFill>
              <a:srgbClr val="00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33">
              <a:extLst>
                <a:ext uri="{FF2B5EF4-FFF2-40B4-BE49-F238E27FC236}">
                  <a16:creationId xmlns:a16="http://schemas.microsoft.com/office/drawing/2014/main" id="{56753295-9381-4D12-BD5B-55F408433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0" y="3581400"/>
              <a:ext cx="304800" cy="152400"/>
            </a:xfrm>
            <a:prstGeom prst="rect">
              <a:avLst/>
            </a:prstGeom>
            <a:solidFill>
              <a:srgbClr val="00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Line 34">
              <a:extLst>
                <a:ext uri="{FF2B5EF4-FFF2-40B4-BE49-F238E27FC236}">
                  <a16:creationId xmlns:a16="http://schemas.microsoft.com/office/drawing/2014/main" id="{AA924720-84E8-48D2-90DF-AF9FFD30DD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7200" y="2438400"/>
              <a:ext cx="0" cy="1143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AutoShape 35">
              <a:extLst>
                <a:ext uri="{FF2B5EF4-FFF2-40B4-BE49-F238E27FC236}">
                  <a16:creationId xmlns:a16="http://schemas.microsoft.com/office/drawing/2014/main" id="{5AAF2D5F-7512-4CC3-AFBC-7A01D2D74E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57600" y="2438400"/>
              <a:ext cx="457200" cy="304800"/>
            </a:xfrm>
            <a:prstGeom prst="triangle">
              <a:avLst>
                <a:gd name="adj" fmla="val 50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119" name="Line 37">
              <a:extLst>
                <a:ext uri="{FF2B5EF4-FFF2-40B4-BE49-F238E27FC236}">
                  <a16:creationId xmlns:a16="http://schemas.microsoft.com/office/drawing/2014/main" id="{9E571CE0-F069-415A-8FE9-5192B5E65F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1400" y="2590800"/>
              <a:ext cx="0" cy="990600"/>
            </a:xfrm>
            <a:prstGeom prst="line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39">
              <a:extLst>
                <a:ext uri="{FF2B5EF4-FFF2-40B4-BE49-F238E27FC236}">
                  <a16:creationId xmlns:a16="http://schemas.microsoft.com/office/drawing/2014/main" id="{73DE2116-968C-4E0D-9BFE-751D85F8FC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1400" y="2590800"/>
              <a:ext cx="1524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40">
              <a:extLst>
                <a:ext uri="{FF2B5EF4-FFF2-40B4-BE49-F238E27FC236}">
                  <a16:creationId xmlns:a16="http://schemas.microsoft.com/office/drawing/2014/main" id="{F3F539C2-E9C4-4CB7-A833-5939C200AB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8600" y="2438400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41">
              <a:extLst>
                <a:ext uri="{FF2B5EF4-FFF2-40B4-BE49-F238E27FC236}">
                  <a16:creationId xmlns:a16="http://schemas.microsoft.com/office/drawing/2014/main" id="{83C932F9-1651-4214-8221-DCD23B86BC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8600" y="2590800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42">
              <a:extLst>
                <a:ext uri="{FF2B5EF4-FFF2-40B4-BE49-F238E27FC236}">
                  <a16:creationId xmlns:a16="http://schemas.microsoft.com/office/drawing/2014/main" id="{DFDD9E7E-7001-4341-9607-0F78804846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8600" y="2743200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44">
              <a:extLst>
                <a:ext uri="{FF2B5EF4-FFF2-40B4-BE49-F238E27FC236}">
                  <a16:creationId xmlns:a16="http://schemas.microsoft.com/office/drawing/2014/main" id="{8E0D1785-E84C-4162-9ED7-E5E000DF48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5200" y="33528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45">
              <a:extLst>
                <a:ext uri="{FF2B5EF4-FFF2-40B4-BE49-F238E27FC236}">
                  <a16:creationId xmlns:a16="http://schemas.microsoft.com/office/drawing/2014/main" id="{E3755C0B-7185-452B-85D7-29940B37B3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5200" y="3352800"/>
              <a:ext cx="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46">
              <a:extLst>
                <a:ext uri="{FF2B5EF4-FFF2-40B4-BE49-F238E27FC236}">
                  <a16:creationId xmlns:a16="http://schemas.microsoft.com/office/drawing/2014/main" id="{BC7A8DEB-D129-43E1-A72E-4A45FDA3A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57600" y="3352800"/>
              <a:ext cx="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47">
              <a:extLst>
                <a:ext uri="{FF2B5EF4-FFF2-40B4-BE49-F238E27FC236}">
                  <a16:creationId xmlns:a16="http://schemas.microsoft.com/office/drawing/2014/main" id="{00DCE53D-5113-478C-8197-36A5DAB466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3800" y="3352800"/>
              <a:ext cx="0" cy="2286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48">
              <a:extLst>
                <a:ext uri="{FF2B5EF4-FFF2-40B4-BE49-F238E27FC236}">
                  <a16:creationId xmlns:a16="http://schemas.microsoft.com/office/drawing/2014/main" id="{84564981-A3DC-4A83-9E44-0057E1B965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8600" y="2514600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49">
              <a:extLst>
                <a:ext uri="{FF2B5EF4-FFF2-40B4-BE49-F238E27FC236}">
                  <a16:creationId xmlns:a16="http://schemas.microsoft.com/office/drawing/2014/main" id="{56703FEC-56B9-4EEC-BE64-C5F4CFFDBB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8600" y="2667000"/>
              <a:ext cx="228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Text Box 51">
              <a:extLst>
                <a:ext uri="{FF2B5EF4-FFF2-40B4-BE49-F238E27FC236}">
                  <a16:creationId xmlns:a16="http://schemas.microsoft.com/office/drawing/2014/main" id="{CA352C04-8E2A-4C6A-9DD6-B218F92CFD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1905000"/>
              <a:ext cx="3429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3333FF"/>
                  </a:solidFill>
                </a:rPr>
                <a:t>1 to 10 Beam Position Monitors (BPMs)</a:t>
              </a:r>
              <a:endParaRPr lang="en-US" dirty="0">
                <a:solidFill>
                  <a:srgbClr val="3333FF"/>
                </a:solidFill>
              </a:endParaRPr>
            </a:p>
          </p:txBody>
        </p:sp>
        <p:sp>
          <p:nvSpPr>
            <p:cNvPr id="131" name="Text Box 52">
              <a:extLst>
                <a:ext uri="{FF2B5EF4-FFF2-40B4-BE49-F238E27FC236}">
                  <a16:creationId xmlns:a16="http://schemas.microsoft.com/office/drawing/2014/main" id="{483D49BD-309C-43BE-96C1-ED3A6A4C0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2667000"/>
              <a:ext cx="2133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>
                  <a:solidFill>
                    <a:srgbClr val="3333FF"/>
                  </a:solidFill>
                </a:rPr>
                <a:t>2 or 4 corrector magnets</a:t>
              </a:r>
            </a:p>
          </p:txBody>
        </p:sp>
        <p:sp>
          <p:nvSpPr>
            <p:cNvPr id="132" name="Line 53">
              <a:extLst>
                <a:ext uri="{FF2B5EF4-FFF2-40B4-BE49-F238E27FC236}">
                  <a16:creationId xmlns:a16="http://schemas.microsoft.com/office/drawing/2014/main" id="{DC6728D6-C931-41C2-8467-74F80B1F26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600" y="2971800"/>
              <a:ext cx="533400" cy="304800"/>
            </a:xfrm>
            <a:prstGeom prst="lin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Line 55">
              <a:extLst>
                <a:ext uri="{FF2B5EF4-FFF2-40B4-BE49-F238E27FC236}">
                  <a16:creationId xmlns:a16="http://schemas.microsoft.com/office/drawing/2014/main" id="{DB8A6CF7-DECE-4D9F-9CBC-EAE5C915BE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3400" y="2286000"/>
              <a:ext cx="609600" cy="304800"/>
            </a:xfrm>
            <a:prstGeom prst="lin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Oval 56">
              <a:extLst>
                <a:ext uri="{FF2B5EF4-FFF2-40B4-BE49-F238E27FC236}">
                  <a16:creationId xmlns:a16="http://schemas.microsoft.com/office/drawing/2014/main" id="{07914A45-BFC5-4392-A657-BBAD73D8C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3581400"/>
              <a:ext cx="76200" cy="76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Oval 57">
              <a:extLst>
                <a:ext uri="{FF2B5EF4-FFF2-40B4-BE49-F238E27FC236}">
                  <a16:creationId xmlns:a16="http://schemas.microsoft.com/office/drawing/2014/main" id="{4CFA800A-7F6F-43D8-B389-CD7FB321C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000" y="3581400"/>
              <a:ext cx="76200" cy="76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Oval 58">
              <a:extLst>
                <a:ext uri="{FF2B5EF4-FFF2-40B4-BE49-F238E27FC236}">
                  <a16:creationId xmlns:a16="http://schemas.microsoft.com/office/drawing/2014/main" id="{F407B467-9946-4DB5-812E-1D508FF6E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3581400"/>
              <a:ext cx="76200" cy="76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Oval 59">
              <a:extLst>
                <a:ext uri="{FF2B5EF4-FFF2-40B4-BE49-F238E27FC236}">
                  <a16:creationId xmlns:a16="http://schemas.microsoft.com/office/drawing/2014/main" id="{626EFBC5-B18D-46D6-B5CC-26FEEE5F1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600" y="3581400"/>
              <a:ext cx="76200" cy="762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60">
              <a:extLst>
                <a:ext uri="{FF2B5EF4-FFF2-40B4-BE49-F238E27FC236}">
                  <a16:creationId xmlns:a16="http://schemas.microsoft.com/office/drawing/2014/main" id="{9179674B-EA90-4012-A402-1A7CB968B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3581400"/>
              <a:ext cx="76200" cy="76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61">
              <a:extLst>
                <a:ext uri="{FF2B5EF4-FFF2-40B4-BE49-F238E27FC236}">
                  <a16:creationId xmlns:a16="http://schemas.microsoft.com/office/drawing/2014/main" id="{362B1CED-FDF1-44D1-9A9F-61B47874A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581400"/>
              <a:ext cx="76200" cy="76200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62">
              <a:extLst>
                <a:ext uri="{FF2B5EF4-FFF2-40B4-BE49-F238E27FC236}">
                  <a16:creationId xmlns:a16="http://schemas.microsoft.com/office/drawing/2014/main" id="{D82AB779-2B8D-46CA-9052-3B442E47D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3581400"/>
              <a:ext cx="76200" cy="76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63">
              <a:extLst>
                <a:ext uri="{FF2B5EF4-FFF2-40B4-BE49-F238E27FC236}">
                  <a16:creationId xmlns:a16="http://schemas.microsoft.com/office/drawing/2014/main" id="{51829699-3925-498E-AE7E-E4C8B80DBC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3581400"/>
              <a:ext cx="76200" cy="76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64">
              <a:extLst>
                <a:ext uri="{FF2B5EF4-FFF2-40B4-BE49-F238E27FC236}">
                  <a16:creationId xmlns:a16="http://schemas.microsoft.com/office/drawing/2014/main" id="{96D48ED2-D5FA-4C3C-A76A-C75D457F7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3581400"/>
              <a:ext cx="76200" cy="76200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65">
              <a:extLst>
                <a:ext uri="{FF2B5EF4-FFF2-40B4-BE49-F238E27FC236}">
                  <a16:creationId xmlns:a16="http://schemas.microsoft.com/office/drawing/2014/main" id="{177FBF56-B366-4A1E-B506-7E56D8A706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054369">
              <a:off x="381000" y="2346325"/>
              <a:ext cx="457200" cy="457200"/>
            </a:xfrm>
            <a:prstGeom prst="rect">
              <a:avLst/>
            </a:prstGeom>
            <a:solidFill>
              <a:srgbClr val="00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b="1"/>
            </a:p>
          </p:txBody>
        </p:sp>
        <p:sp>
          <p:nvSpPr>
            <p:cNvPr id="144" name="Rectangle 66">
              <a:extLst>
                <a:ext uri="{FF2B5EF4-FFF2-40B4-BE49-F238E27FC236}">
                  <a16:creationId xmlns:a16="http://schemas.microsoft.com/office/drawing/2014/main" id="{203879F3-AA9D-4F1D-80EA-B467A4E5B6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901987">
              <a:off x="876300" y="3009900"/>
              <a:ext cx="381000" cy="152400"/>
            </a:xfrm>
            <a:prstGeom prst="rect">
              <a:avLst/>
            </a:prstGeom>
            <a:solidFill>
              <a:srgbClr val="00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45" name="Rectangle 67">
              <a:extLst>
                <a:ext uri="{FF2B5EF4-FFF2-40B4-BE49-F238E27FC236}">
                  <a16:creationId xmlns:a16="http://schemas.microsoft.com/office/drawing/2014/main" id="{BDA3680A-E427-4C0C-AE98-F396B9167F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51306">
              <a:off x="7149307" y="3671093"/>
              <a:ext cx="254000" cy="74613"/>
            </a:xfrm>
            <a:prstGeom prst="rect">
              <a:avLst/>
            </a:prstGeom>
            <a:solidFill>
              <a:srgbClr val="00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46" name="Rectangle 68">
              <a:extLst>
                <a:ext uri="{FF2B5EF4-FFF2-40B4-BE49-F238E27FC236}">
                  <a16:creationId xmlns:a16="http://schemas.microsoft.com/office/drawing/2014/main" id="{D4057BFB-551C-40E0-8AB0-326FEB4D15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51306">
              <a:off x="7378700" y="3913188"/>
              <a:ext cx="304800" cy="76200"/>
            </a:xfrm>
            <a:prstGeom prst="rect">
              <a:avLst/>
            </a:prstGeom>
            <a:solidFill>
              <a:srgbClr val="00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47" name="Rectangle 69">
              <a:extLst>
                <a:ext uri="{FF2B5EF4-FFF2-40B4-BE49-F238E27FC236}">
                  <a16:creationId xmlns:a16="http://schemas.microsoft.com/office/drawing/2014/main" id="{B50AB80D-067B-4AD9-88B3-F491E98604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901987">
              <a:off x="1225550" y="3436938"/>
              <a:ext cx="484188" cy="157162"/>
            </a:xfrm>
            <a:prstGeom prst="rect">
              <a:avLst/>
            </a:prstGeom>
            <a:solidFill>
              <a:srgbClr val="00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  <p:sp>
          <p:nvSpPr>
            <p:cNvPr id="148" name="Line 72">
              <a:extLst>
                <a:ext uri="{FF2B5EF4-FFF2-40B4-BE49-F238E27FC236}">
                  <a16:creationId xmlns:a16="http://schemas.microsoft.com/office/drawing/2014/main" id="{E6203D43-11CC-417A-91E7-32D4214021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39000" y="4191000"/>
              <a:ext cx="533400" cy="381000"/>
            </a:xfrm>
            <a:prstGeom prst="lin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Text Box 75">
              <a:extLst>
                <a:ext uri="{FF2B5EF4-FFF2-40B4-BE49-F238E27FC236}">
                  <a16:creationId xmlns:a16="http://schemas.microsoft.com/office/drawing/2014/main" id="{ED12D411-A28C-4420-BA10-49EE2B4795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4572000"/>
              <a:ext cx="8610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3333FF"/>
                  </a:solidFill>
                </a:rPr>
                <a:t>LTU Feedback : stabilizes beam for jitter frequencies &lt; 10Hz @ 120Hz rep-rate</a:t>
              </a:r>
            </a:p>
          </p:txBody>
        </p:sp>
        <p:sp>
          <p:nvSpPr>
            <p:cNvPr id="150" name="Rectangle 28">
              <a:extLst>
                <a:ext uri="{FF2B5EF4-FFF2-40B4-BE49-F238E27FC236}">
                  <a16:creationId xmlns:a16="http://schemas.microsoft.com/office/drawing/2014/main" id="{88E25D22-0225-41B0-B0C8-E0D8CA6C5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200" y="3581400"/>
              <a:ext cx="381000" cy="152400"/>
            </a:xfrm>
            <a:prstGeom prst="rect">
              <a:avLst/>
            </a:prstGeom>
            <a:solidFill>
              <a:srgbClr val="0099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Text Box 76">
              <a:extLst>
                <a:ext uri="{FF2B5EF4-FFF2-40B4-BE49-F238E27FC236}">
                  <a16:creationId xmlns:a16="http://schemas.microsoft.com/office/drawing/2014/main" id="{DA05ED79-16FF-498B-8FA7-EE64A01ABA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00" y="3733800"/>
              <a:ext cx="7350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Injector</a:t>
              </a:r>
            </a:p>
          </p:txBody>
        </p:sp>
        <p:sp>
          <p:nvSpPr>
            <p:cNvPr id="152" name="Text Box 77">
              <a:extLst>
                <a:ext uri="{FF2B5EF4-FFF2-40B4-BE49-F238E27FC236}">
                  <a16:creationId xmlns:a16="http://schemas.microsoft.com/office/drawing/2014/main" id="{25AD149D-9DCC-4757-A95C-B7E55697CA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3800" y="3810000"/>
              <a:ext cx="361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L2</a:t>
              </a:r>
            </a:p>
          </p:txBody>
        </p:sp>
        <p:sp>
          <p:nvSpPr>
            <p:cNvPr id="153" name="Text Box 78">
              <a:extLst>
                <a:ext uri="{FF2B5EF4-FFF2-40B4-BE49-F238E27FC236}">
                  <a16:creationId xmlns:a16="http://schemas.microsoft.com/office/drawing/2014/main" id="{4D1E6646-AAEC-4ADA-9BDA-A182A94B0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0" y="3733800"/>
              <a:ext cx="3619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L3</a:t>
              </a:r>
            </a:p>
          </p:txBody>
        </p:sp>
        <p:sp>
          <p:nvSpPr>
            <p:cNvPr id="154" name="Text Box 79">
              <a:extLst>
                <a:ext uri="{FF2B5EF4-FFF2-40B4-BE49-F238E27FC236}">
                  <a16:creationId xmlns:a16="http://schemas.microsoft.com/office/drawing/2014/main" id="{6EDA0173-1849-4AF7-A240-2AD697E92C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4191000"/>
              <a:ext cx="4810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/>
                <a:t>LTU</a:t>
              </a:r>
            </a:p>
          </p:txBody>
        </p:sp>
        <p:sp>
          <p:nvSpPr>
            <p:cNvPr id="155" name="Text Box 80">
              <a:extLst>
                <a:ext uri="{FF2B5EF4-FFF2-40B4-BE49-F238E27FC236}">
                  <a16:creationId xmlns:a16="http://schemas.microsoft.com/office/drawing/2014/main" id="{D0C185FC-3509-4F70-9841-801479248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9600" y="4191000"/>
              <a:ext cx="9144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Undulator</a:t>
              </a:r>
            </a:p>
          </p:txBody>
        </p:sp>
        <p:sp>
          <p:nvSpPr>
            <p:cNvPr id="156" name="Text Box 81">
              <a:extLst>
                <a:ext uri="{FF2B5EF4-FFF2-40B4-BE49-F238E27FC236}">
                  <a16:creationId xmlns:a16="http://schemas.microsoft.com/office/drawing/2014/main" id="{513BC718-AF5B-4C73-B7CA-AB52F807D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2362200"/>
              <a:ext cx="565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3333FF"/>
                  </a:solidFill>
                </a:rPr>
                <a:t>gun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A1319C1-AE66-47F0-941D-D8D5D34EB1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3400" y="2743200"/>
              <a:ext cx="14478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example</a:t>
              </a:r>
            </a:p>
          </p:txBody>
        </p: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BE1621F9-672D-491B-95D2-2DC777674E51}"/>
              </a:ext>
            </a:extLst>
          </p:cNvPr>
          <p:cNvSpPr txBox="1"/>
          <p:nvPr/>
        </p:nvSpPr>
        <p:spPr>
          <a:xfrm>
            <a:off x="5986786" y="2763813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LCLS Longitudinal Feedbacks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B547363-5AF9-44FB-BAAC-A9C5D95D87BB}"/>
              </a:ext>
            </a:extLst>
          </p:cNvPr>
          <p:cNvSpPr txBox="1"/>
          <p:nvPr/>
        </p:nvSpPr>
        <p:spPr>
          <a:xfrm>
            <a:off x="6283024" y="4856472"/>
            <a:ext cx="268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LCLS Transverse Feedbacks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31AFD55-C204-4EA9-A9F0-F0556E5AE788}"/>
              </a:ext>
            </a:extLst>
          </p:cNvPr>
          <p:cNvSpPr txBox="1"/>
          <p:nvPr/>
        </p:nvSpPr>
        <p:spPr>
          <a:xfrm>
            <a:off x="210261" y="1275519"/>
            <a:ext cx="84474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 based feedback greatly reduces drift requirements, especially for phase /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beam rate (120) Hz for C</a:t>
            </a:r>
            <a:r>
              <a:rPr lang="en-US" baseline="30000" dirty="0"/>
              <a:t>3</a:t>
            </a:r>
            <a:r>
              <a:rPr lang="en-US" dirty="0"/>
              <a:t> allows use of conventional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 to train waveform corrections also possible – similar to Common Platform LLRF correction system </a:t>
            </a:r>
          </a:p>
        </p:txBody>
      </p:sp>
    </p:spTree>
    <p:extLst>
      <p:ext uri="{BB962C8B-B14F-4D97-AF65-F5344CB8AC3E}">
        <p14:creationId xmlns:p14="http://schemas.microsoft.com/office/powerpoint/2010/main" val="3479782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2703-9256-440C-8882-0FB1F98D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Vibration Feedbacks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F0AD2-9916-4F2B-9730-512143DC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1225"/>
            <a:ext cx="7886700" cy="931975"/>
          </a:xfrm>
        </p:spPr>
        <p:txBody>
          <a:bodyPr/>
          <a:lstStyle/>
          <a:p>
            <a:r>
              <a:rPr lang="en-US" dirty="0"/>
              <a:t>Structure and magnet stabilization will require local feedback.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3E2F710-12DA-4DB5-8B6E-E66DF1E44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00" y="2681413"/>
            <a:ext cx="5450400" cy="3586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FA1B9-588C-42DA-AAD2-960AC91A2307}"/>
              </a:ext>
            </a:extLst>
          </p:cNvPr>
          <p:cNvSpPr txBox="1"/>
          <p:nvPr/>
        </p:nvSpPr>
        <p:spPr>
          <a:xfrm>
            <a:off x="4047734" y="6308208"/>
            <a:ext cx="474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done on this for decades around the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E0335-5D58-47EA-8FD3-212E2DB48F03}"/>
              </a:ext>
            </a:extLst>
          </p:cNvPr>
          <p:cNvSpPr txBox="1"/>
          <p:nvPr/>
        </p:nvSpPr>
        <p:spPr>
          <a:xfrm>
            <a:off x="108000" y="2609301"/>
            <a:ext cx="353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Capacitive position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Compact interferometers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Control theory well understood for multi-DOF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Easily fits in modern FPGA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Actuators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RF structures need high force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Probably Piezo actuators, but needs careful study</a:t>
            </a:r>
          </a:p>
        </p:txBody>
      </p:sp>
    </p:spTree>
    <p:extLst>
      <p:ext uri="{BB962C8B-B14F-4D97-AF65-F5344CB8AC3E}">
        <p14:creationId xmlns:p14="http://schemas.microsoft.com/office/powerpoint/2010/main" val="1794825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D1431-4C43-4122-BDFA-83CA8AD98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92211-582C-41C9-8E94-E1A7E1405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73357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Radiation Safety</a:t>
            </a:r>
          </a:p>
          <a:p>
            <a:pPr lvl="1"/>
            <a:r>
              <a:rPr lang="en-US" dirty="0"/>
              <a:t>Beam is high power (Lower than ESS) but otherwise conventional. </a:t>
            </a:r>
          </a:p>
          <a:p>
            <a:pPr lvl="1"/>
            <a:r>
              <a:rPr lang="en-US" dirty="0"/>
              <a:t>No new technology needed</a:t>
            </a:r>
          </a:p>
          <a:p>
            <a:r>
              <a:rPr lang="en-US" dirty="0"/>
              <a:t>Machine protection</a:t>
            </a:r>
          </a:p>
          <a:p>
            <a:pPr lvl="1"/>
            <a:r>
              <a:rPr lang="en-US" dirty="0"/>
              <a:t>No practical way to interrupt within a train, so this is a conventional 120Hz MPS system. </a:t>
            </a:r>
          </a:p>
          <a:p>
            <a:pPr lvl="1"/>
            <a:r>
              <a:rPr lang="en-US" dirty="0"/>
              <a:t>Beams similar to those run at SLAC during high power (E-158) experiments.</a:t>
            </a:r>
          </a:p>
          <a:p>
            <a:r>
              <a:rPr lang="en-US" dirty="0"/>
              <a:t>Magnet controls</a:t>
            </a:r>
          </a:p>
          <a:p>
            <a:pPr lvl="1"/>
            <a:r>
              <a:rPr lang="en-US" dirty="0"/>
              <a:t>Conventional</a:t>
            </a:r>
          </a:p>
          <a:p>
            <a:r>
              <a:rPr lang="en-US" dirty="0"/>
              <a:t>Temperature Controls</a:t>
            </a:r>
          </a:p>
          <a:p>
            <a:pPr lvl="1"/>
            <a:r>
              <a:rPr lang="en-US" dirty="0"/>
              <a:t>Operation temperature between typical “industrial” systems and low temperature cryogenics.   Needs cost optimization but no new technology</a:t>
            </a:r>
          </a:p>
          <a:p>
            <a:r>
              <a:rPr lang="en-US" dirty="0"/>
              <a:t>Laser controls</a:t>
            </a:r>
          </a:p>
          <a:p>
            <a:pPr lvl="1"/>
            <a:r>
              <a:rPr lang="en-US" dirty="0"/>
              <a:t>Similar requirements to LCLS laser systems. </a:t>
            </a:r>
          </a:p>
        </p:txBody>
      </p:sp>
    </p:spTree>
    <p:extLst>
      <p:ext uri="{BB962C8B-B14F-4D97-AF65-F5344CB8AC3E}">
        <p14:creationId xmlns:p14="http://schemas.microsoft.com/office/powerpoint/2010/main" val="3412793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7EA25-F7C4-4010-B7D7-7FE7913D0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and Computation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B4D36-4473-4787-9740-7EF7F1F2B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Roughly 100Hz, X 100 Bunches X 10,000 fast readout devices = 10</a:t>
            </a:r>
            <a:r>
              <a:rPr lang="en-US" baseline="30000" dirty="0"/>
              <a:t>8</a:t>
            </a:r>
            <a:r>
              <a:rPr lang="en-US" dirty="0"/>
              <a:t>Hz,  or ~1Gbit total data rate</a:t>
            </a:r>
          </a:p>
          <a:p>
            <a:r>
              <a:rPr lang="en-US" dirty="0"/>
              <a:t>8 millisecond latency train to train</a:t>
            </a:r>
          </a:p>
          <a:p>
            <a:r>
              <a:rPr lang="en-US" dirty="0"/>
              <a:t>Needs good architecture, but not beyond normal state of the art.</a:t>
            </a:r>
          </a:p>
        </p:txBody>
      </p:sp>
    </p:spTree>
    <p:extLst>
      <p:ext uri="{BB962C8B-B14F-4D97-AF65-F5344CB8AC3E}">
        <p14:creationId xmlns:p14="http://schemas.microsoft.com/office/powerpoint/2010/main" val="2811663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25335-B09C-4742-810E-0B863644F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Controls / Instrumentation: Demo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DE964-35A7-4E3D-B564-18B77B085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LLRF: Straightforward modification to SLAC mission readiness” system</a:t>
            </a:r>
          </a:p>
          <a:p>
            <a:r>
              <a:rPr lang="en-US" dirty="0"/>
              <a:t>Precision timing distribution:  </a:t>
            </a:r>
          </a:p>
          <a:p>
            <a:pPr lvl="1"/>
            <a:r>
              <a:rPr lang="en-US" dirty="0"/>
              <a:t>Commercial stabilized links + LCLS  / LCLS2 style timing will work</a:t>
            </a:r>
          </a:p>
          <a:p>
            <a:pPr lvl="1"/>
            <a:r>
              <a:rPr lang="en-US" dirty="0"/>
              <a:t>Existing beam arrival time monitors</a:t>
            </a:r>
          </a:p>
          <a:p>
            <a:r>
              <a:rPr lang="en-US" dirty="0"/>
              <a:t>Beam position:</a:t>
            </a:r>
          </a:p>
          <a:p>
            <a:pPr lvl="1"/>
            <a:r>
              <a:rPr lang="en-US" dirty="0"/>
              <a:t>Cavity BPMS will meet requirements but need new readout electronics: Either modify </a:t>
            </a:r>
            <a:r>
              <a:rPr lang="en-US" dirty="0" err="1"/>
              <a:t>SMuRF</a:t>
            </a:r>
            <a:r>
              <a:rPr lang="en-US" dirty="0"/>
              <a:t> or new </a:t>
            </a:r>
            <a:r>
              <a:rPr lang="en-US" dirty="0" err="1"/>
              <a:t>RFSoC</a:t>
            </a:r>
            <a:r>
              <a:rPr lang="en-US" dirty="0"/>
              <a:t> based</a:t>
            </a:r>
          </a:p>
          <a:p>
            <a:r>
              <a:rPr lang="en-US" dirty="0"/>
              <a:t>Beam Profile</a:t>
            </a:r>
          </a:p>
          <a:p>
            <a:pPr lvl="1"/>
            <a:r>
              <a:rPr lang="en-US" dirty="0"/>
              <a:t>Existing technology OTR, Wire scanners, laser wires, Transverse deflection cavities,  depending on beam parameters in different parts of the accelerator. </a:t>
            </a:r>
          </a:p>
          <a:p>
            <a:r>
              <a:rPr lang="en-US" dirty="0"/>
              <a:t>Beam feedbacks - conventional</a:t>
            </a:r>
          </a:p>
          <a:p>
            <a:r>
              <a:rPr lang="en-US" dirty="0"/>
              <a:t>Safety Systems – conventional</a:t>
            </a:r>
          </a:p>
          <a:p>
            <a:r>
              <a:rPr lang="en-US" dirty="0"/>
              <a:t>Vibration feedback to stabilize structures and magnets</a:t>
            </a:r>
          </a:p>
          <a:p>
            <a:pPr lvl="1"/>
            <a:r>
              <a:rPr lang="en-US" dirty="0"/>
              <a:t>Needs development based on detailed requirements but considerable related work has been done at labs around the work</a:t>
            </a:r>
          </a:p>
          <a:p>
            <a:r>
              <a:rPr lang="en-US" dirty="0"/>
              <a:t>Controls / network infrastructure: Conventional</a:t>
            </a:r>
          </a:p>
        </p:txBody>
      </p:sp>
    </p:spTree>
    <p:extLst>
      <p:ext uri="{BB962C8B-B14F-4D97-AF65-F5344CB8AC3E}">
        <p14:creationId xmlns:p14="http://schemas.microsoft.com/office/powerpoint/2010/main" val="411808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B87F-6E8D-495B-836C-82CD11710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Controls / Instrumentation: C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87D1B-2751-4871-9B34-E67F35FDC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With a TDR ~2030, there will likely be significant advances in ADC / DAC / signal processing hardware</a:t>
            </a:r>
          </a:p>
          <a:p>
            <a:r>
              <a:rPr lang="en-US" dirty="0"/>
              <a:t>If designed today, LLRF, BPMs, femtosecond timing would consist of:</a:t>
            </a:r>
          </a:p>
          <a:p>
            <a:pPr lvl="1"/>
            <a:r>
              <a:rPr lang="en-US" dirty="0"/>
              <a:t>RF front end, amplifiers, mixers LO generation</a:t>
            </a:r>
          </a:p>
          <a:p>
            <a:pPr lvl="1"/>
            <a:r>
              <a:rPr lang="en-US" dirty="0"/>
              <a:t>ADC/DAC/FPGA/CPU back end (like Xilinx </a:t>
            </a:r>
            <a:r>
              <a:rPr lang="en-US" dirty="0" err="1"/>
              <a:t>RFSoC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ADC / DAC can operate directly at 6GHz, but noise is too high </a:t>
            </a:r>
            <a:r>
              <a:rPr lang="en-US" dirty="0" err="1"/>
              <a:t>fro</a:t>
            </a:r>
            <a:r>
              <a:rPr lang="en-US" dirty="0"/>
              <a:t> accelerator applications.</a:t>
            </a:r>
          </a:p>
          <a:p>
            <a:r>
              <a:rPr lang="en-US" dirty="0"/>
              <a:t>Xilinx has announced it will integrate RF front ends into its “Versal” line of parts – with higher performance than </a:t>
            </a:r>
            <a:r>
              <a:rPr lang="en-US" dirty="0" err="1"/>
              <a:t>RFSoC</a:t>
            </a:r>
            <a:endParaRPr lang="en-US" dirty="0"/>
          </a:p>
          <a:p>
            <a:pPr lvl="1"/>
            <a:r>
              <a:rPr lang="en-US" dirty="0"/>
              <a:t>No device specifications released. </a:t>
            </a:r>
          </a:p>
          <a:p>
            <a:pPr lvl="1"/>
            <a:r>
              <a:rPr lang="en-US" dirty="0"/>
              <a:t>Need to wait / see if the RF performance of the integrated parts meets accelerator level noise requirements without an external RF system. </a:t>
            </a:r>
          </a:p>
          <a:p>
            <a:r>
              <a:rPr lang="en-US" dirty="0"/>
              <a:t>The hardware proposed for the DEMO system would work for the full C</a:t>
            </a:r>
            <a:r>
              <a:rPr lang="en-US" baseline="30000" dirty="0"/>
              <a:t>3</a:t>
            </a:r>
            <a:r>
              <a:rPr lang="en-US" dirty="0"/>
              <a:t> and meet all performance requirements. Any changes are only for cost reduction</a:t>
            </a:r>
          </a:p>
        </p:txBody>
      </p:sp>
    </p:spTree>
    <p:extLst>
      <p:ext uri="{BB962C8B-B14F-4D97-AF65-F5344CB8AC3E}">
        <p14:creationId xmlns:p14="http://schemas.microsoft.com/office/powerpoint/2010/main" val="1473235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7621FF-2037-479F-9D1C-9B8B00A6A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Instrumentation / controls underlying technologies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4A7EA5-9BA9-42E3-8975-EA03AF5CF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8324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Radio frequency based:</a:t>
            </a:r>
          </a:p>
          <a:p>
            <a:pPr lvl="1"/>
            <a:r>
              <a:rPr lang="en-US" dirty="0"/>
              <a:t>Low level RF</a:t>
            </a:r>
          </a:p>
          <a:p>
            <a:pPr lvl="1"/>
            <a:r>
              <a:rPr lang="en-US" dirty="0"/>
              <a:t>Precision phase / timing distribution / arrival time monitors</a:t>
            </a:r>
          </a:p>
          <a:p>
            <a:pPr lvl="1"/>
            <a:r>
              <a:rPr lang="en-US" dirty="0"/>
              <a:t>Beam position monitors (cavity and </a:t>
            </a:r>
            <a:r>
              <a:rPr lang="en-US" dirty="0" err="1"/>
              <a:t>stripline</a:t>
            </a:r>
            <a:r>
              <a:rPr lang="en-US" dirty="0"/>
              <a:t>)</a:t>
            </a:r>
          </a:p>
          <a:p>
            <a:r>
              <a:rPr lang="en-US" dirty="0"/>
              <a:t>Triggering system</a:t>
            </a:r>
          </a:p>
          <a:p>
            <a:r>
              <a:rPr lang="en-US" dirty="0"/>
              <a:t>Profile Monitoring</a:t>
            </a:r>
          </a:p>
          <a:p>
            <a:r>
              <a:rPr lang="en-US" dirty="0"/>
              <a:t>Computation and data</a:t>
            </a:r>
          </a:p>
          <a:p>
            <a:r>
              <a:rPr lang="en-US" dirty="0"/>
              <a:t>Magnet Controls</a:t>
            </a:r>
          </a:p>
          <a:p>
            <a:r>
              <a:rPr lang="en-US" dirty="0"/>
              <a:t>Conventional control</a:t>
            </a:r>
          </a:p>
          <a:p>
            <a:pPr lvl="1"/>
            <a:r>
              <a:rPr lang="en-US" dirty="0"/>
              <a:t>Temperature monitoring</a:t>
            </a:r>
          </a:p>
          <a:p>
            <a:pPr lvl="1"/>
            <a:r>
              <a:rPr lang="en-US" dirty="0"/>
              <a:t>Slow motion control</a:t>
            </a:r>
          </a:p>
          <a:p>
            <a:r>
              <a:rPr lang="en-US" dirty="0"/>
              <a:t>Safety and machine protection</a:t>
            </a:r>
          </a:p>
          <a:p>
            <a:r>
              <a:rPr lang="en-US" dirty="0"/>
              <a:t>Other</a:t>
            </a:r>
          </a:p>
          <a:p>
            <a:pPr lvl="1"/>
            <a:r>
              <a:rPr lang="en-US" dirty="0"/>
              <a:t>Active mechanical feedback for structures</a:t>
            </a:r>
          </a:p>
          <a:p>
            <a:pPr lvl="1"/>
            <a:r>
              <a:rPr lang="en-US" dirty="0"/>
              <a:t>Laser controls</a:t>
            </a:r>
          </a:p>
          <a:p>
            <a:pPr lvl="1"/>
            <a:r>
              <a:rPr lang="en-US" dirty="0"/>
              <a:t>Bunch length spectrometers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92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DEMO: The ATCA Common Platform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0043" y="1796889"/>
            <a:ext cx="4421957" cy="192336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Developed at SLAC for high performance distributed control systems</a:t>
            </a:r>
          </a:p>
          <a:p>
            <a:r>
              <a:rPr lang="en-US" dirty="0"/>
              <a:t>Based on the Advanced Telecommunications Computing Architecture (ATCA)</a:t>
            </a:r>
          </a:p>
          <a:p>
            <a:r>
              <a:rPr lang="en-US" dirty="0"/>
              <a:t>High density, backplane carries all global signals</a:t>
            </a:r>
          </a:p>
        </p:txBody>
      </p:sp>
      <p:pic>
        <p:nvPicPr>
          <p:cNvPr id="1028" name="Picture 4" descr="snapshot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82831"/>
            <a:ext cx="376250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3962400"/>
            <a:ext cx="426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ATCA Crate “shelf” </a:t>
            </a:r>
          </a:p>
          <a:p>
            <a:r>
              <a:rPr lang="en-US" b="1" dirty="0"/>
              <a:t>Standard hardware, SLAC application: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from 1 slot to 14 slot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supply with hot swap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Designed for high-reliability applications</a:t>
            </a:r>
          </a:p>
        </p:txBody>
      </p:sp>
      <p:pic>
        <p:nvPicPr>
          <p:cNvPr id="1036" name="Picture 12" descr="COTS1207_Radisys_Fig03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0" y="3779460"/>
            <a:ext cx="290928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7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58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Common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19" y="5486400"/>
            <a:ext cx="8686800" cy="109728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Carrier card</a:t>
            </a:r>
            <a:r>
              <a:rPr lang="en-US" dirty="0"/>
              <a:t>:  FPGA, memory, backplane connections</a:t>
            </a:r>
          </a:p>
          <a:p>
            <a:r>
              <a:rPr lang="en-US" b="1" dirty="0"/>
              <a:t>AMC cards</a:t>
            </a:r>
            <a:r>
              <a:rPr lang="en-US" dirty="0"/>
              <a:t>: ADCs, DACs, high performance front end electronics</a:t>
            </a:r>
          </a:p>
          <a:p>
            <a:r>
              <a:rPr lang="en-US" b="1" dirty="0"/>
              <a:t>RTM</a:t>
            </a:r>
            <a:r>
              <a:rPr lang="en-US" dirty="0"/>
              <a:t>: General purpose IO, extra networks, miscellaneous  </a:t>
            </a:r>
          </a:p>
          <a:p>
            <a:endParaRPr lang="en-US" dirty="0"/>
          </a:p>
        </p:txBody>
      </p:sp>
      <p:pic>
        <p:nvPicPr>
          <p:cNvPr id="6" name="Shape 369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999" y="1510262"/>
            <a:ext cx="397305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495798" y="4095447"/>
            <a:ext cx="4483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1: Carrier Card </a:t>
            </a:r>
          </a:p>
          <a:p>
            <a:r>
              <a:rPr lang="en-US" dirty="0"/>
              <a:t>2: Crate </a:t>
            </a:r>
          </a:p>
          <a:p>
            <a:r>
              <a:rPr lang="en-US" dirty="0"/>
              <a:t>3: RTM</a:t>
            </a:r>
          </a:p>
          <a:p>
            <a:r>
              <a:rPr lang="en-US" dirty="0"/>
              <a:t>Each carrier supports 2 AMC application cards</a:t>
            </a:r>
          </a:p>
        </p:txBody>
      </p:sp>
      <p:pic>
        <p:nvPicPr>
          <p:cNvPr id="8" name="Shape 84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5562" r="2218" b="6657"/>
          <a:stretch/>
        </p:blipFill>
        <p:spPr>
          <a:xfrm rot="10800000">
            <a:off x="5105399" y="1809447"/>
            <a:ext cx="2155263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80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0807" y="1793404"/>
            <a:ext cx="1432642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80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7599" y="2942822"/>
            <a:ext cx="1432642" cy="1097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6880837" y="2424662"/>
            <a:ext cx="1173521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880838" y="3491462"/>
            <a:ext cx="1173521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</p:cNvCxnSpPr>
          <p:nvPr/>
        </p:nvCxnSpPr>
        <p:spPr>
          <a:xfrm flipH="1">
            <a:off x="1219199" y="2952447"/>
            <a:ext cx="3886200" cy="9200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65788" y="958334"/>
            <a:ext cx="497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SLAC hardware and software application on ATCA</a:t>
            </a:r>
          </a:p>
        </p:txBody>
      </p:sp>
    </p:spTree>
    <p:extLst>
      <p:ext uri="{BB962C8B-B14F-4D97-AF65-F5344CB8AC3E}">
        <p14:creationId xmlns:p14="http://schemas.microsoft.com/office/powerpoint/2010/main" val="361755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17" y="152400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dirty="0"/>
              <a:t>ATCA / common platform backplane </a:t>
            </a:r>
            <a:endParaRPr lang="en-US" sz="3100" dirty="0"/>
          </a:p>
        </p:txBody>
      </p:sp>
      <p:sp>
        <p:nvSpPr>
          <p:cNvPr id="4" name="Oval 3"/>
          <p:cNvSpPr/>
          <p:nvPr/>
        </p:nvSpPr>
        <p:spPr>
          <a:xfrm>
            <a:off x="6248400" y="2071382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Oval 5"/>
          <p:cNvSpPr/>
          <p:nvPr/>
        </p:nvSpPr>
        <p:spPr>
          <a:xfrm>
            <a:off x="6248400" y="56388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Oval 6"/>
          <p:cNvSpPr/>
          <p:nvPr/>
        </p:nvSpPr>
        <p:spPr>
          <a:xfrm>
            <a:off x="4419600" y="38862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Oval 7"/>
          <p:cNvSpPr/>
          <p:nvPr/>
        </p:nvSpPr>
        <p:spPr>
          <a:xfrm>
            <a:off x="8077200" y="38862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0" name="Straight Connector 9"/>
          <p:cNvCxnSpPr>
            <a:stCxn id="4" idx="4"/>
            <a:endCxn id="7" idx="6"/>
          </p:cNvCxnSpPr>
          <p:nvPr/>
        </p:nvCxnSpPr>
        <p:spPr>
          <a:xfrm flipH="1">
            <a:off x="5334000" y="2985782"/>
            <a:ext cx="1371600" cy="1357618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4"/>
            <a:endCxn id="8" idx="2"/>
          </p:cNvCxnSpPr>
          <p:nvPr/>
        </p:nvCxnSpPr>
        <p:spPr>
          <a:xfrm>
            <a:off x="6705600" y="2985782"/>
            <a:ext cx="1371600" cy="1357618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4"/>
            <a:endCxn id="6" idx="0"/>
          </p:cNvCxnSpPr>
          <p:nvPr/>
        </p:nvCxnSpPr>
        <p:spPr>
          <a:xfrm>
            <a:off x="6705600" y="2985782"/>
            <a:ext cx="0" cy="2653018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525478" y="51823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5" name="Oval 34"/>
          <p:cNvSpPr/>
          <p:nvPr/>
        </p:nvSpPr>
        <p:spPr>
          <a:xfrm>
            <a:off x="4955243" y="5179357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6" name="Oval 35"/>
          <p:cNvSpPr/>
          <p:nvPr/>
        </p:nvSpPr>
        <p:spPr>
          <a:xfrm>
            <a:off x="7525478" y="2610374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9" name="Oval 38"/>
          <p:cNvSpPr/>
          <p:nvPr/>
        </p:nvSpPr>
        <p:spPr>
          <a:xfrm>
            <a:off x="4955243" y="2611772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42" name="Straight Connector 41"/>
          <p:cNvCxnSpPr>
            <a:stCxn id="4" idx="4"/>
            <a:endCxn id="35" idx="7"/>
          </p:cNvCxnSpPr>
          <p:nvPr/>
        </p:nvCxnSpPr>
        <p:spPr>
          <a:xfrm flipH="1">
            <a:off x="5735732" y="2985782"/>
            <a:ext cx="969868" cy="2327486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" idx="4"/>
            <a:endCxn id="23" idx="1"/>
          </p:cNvCxnSpPr>
          <p:nvPr/>
        </p:nvCxnSpPr>
        <p:spPr>
          <a:xfrm>
            <a:off x="6705600" y="2985782"/>
            <a:ext cx="953789" cy="2330429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9" idx="4"/>
            <a:endCxn id="36" idx="4"/>
          </p:cNvCxnSpPr>
          <p:nvPr/>
        </p:nvCxnSpPr>
        <p:spPr>
          <a:xfrm flipV="1">
            <a:off x="5412443" y="3524774"/>
            <a:ext cx="2570235" cy="139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39" idx="4"/>
            <a:endCxn id="8" idx="3"/>
          </p:cNvCxnSpPr>
          <p:nvPr/>
        </p:nvCxnSpPr>
        <p:spPr>
          <a:xfrm>
            <a:off x="5412443" y="3526172"/>
            <a:ext cx="2798668" cy="1140517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9" idx="4"/>
            <a:endCxn id="23" idx="2"/>
          </p:cNvCxnSpPr>
          <p:nvPr/>
        </p:nvCxnSpPr>
        <p:spPr>
          <a:xfrm>
            <a:off x="5412443" y="3526172"/>
            <a:ext cx="2113035" cy="211332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4"/>
            <a:endCxn id="6" idx="1"/>
          </p:cNvCxnSpPr>
          <p:nvPr/>
        </p:nvCxnSpPr>
        <p:spPr>
          <a:xfrm>
            <a:off x="5412443" y="3526172"/>
            <a:ext cx="969868" cy="2246539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39" idx="4"/>
            <a:endCxn id="35" idx="0"/>
          </p:cNvCxnSpPr>
          <p:nvPr/>
        </p:nvCxnSpPr>
        <p:spPr>
          <a:xfrm>
            <a:off x="5412443" y="3526172"/>
            <a:ext cx="0" cy="165318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39" idx="4"/>
            <a:endCxn id="7" idx="7"/>
          </p:cNvCxnSpPr>
          <p:nvPr/>
        </p:nvCxnSpPr>
        <p:spPr>
          <a:xfrm flipH="1">
            <a:off x="5200089" y="3526172"/>
            <a:ext cx="212354" cy="493939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4" idx="4"/>
            <a:endCxn id="39" idx="5"/>
          </p:cNvCxnSpPr>
          <p:nvPr/>
        </p:nvCxnSpPr>
        <p:spPr>
          <a:xfrm flipH="1">
            <a:off x="5735732" y="2985782"/>
            <a:ext cx="969868" cy="406479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" idx="4"/>
            <a:endCxn id="36" idx="3"/>
          </p:cNvCxnSpPr>
          <p:nvPr/>
        </p:nvCxnSpPr>
        <p:spPr>
          <a:xfrm>
            <a:off x="6705600" y="2985782"/>
            <a:ext cx="953789" cy="405081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36" idx="2"/>
            <a:endCxn id="39" idx="6"/>
          </p:cNvCxnSpPr>
          <p:nvPr/>
        </p:nvCxnSpPr>
        <p:spPr>
          <a:xfrm flipH="1">
            <a:off x="5869643" y="3067574"/>
            <a:ext cx="1655835" cy="139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" idx="1"/>
            <a:endCxn id="39" idx="6"/>
          </p:cNvCxnSpPr>
          <p:nvPr/>
        </p:nvCxnSpPr>
        <p:spPr>
          <a:xfrm flipH="1" flipV="1">
            <a:off x="5869643" y="3068972"/>
            <a:ext cx="2341468" cy="95113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3" idx="0"/>
            <a:endCxn id="39" idx="6"/>
          </p:cNvCxnSpPr>
          <p:nvPr/>
        </p:nvCxnSpPr>
        <p:spPr>
          <a:xfrm flipH="1" flipV="1">
            <a:off x="5869643" y="3068972"/>
            <a:ext cx="2113035" cy="211332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6" idx="7"/>
            <a:endCxn id="39" idx="6"/>
          </p:cNvCxnSpPr>
          <p:nvPr/>
        </p:nvCxnSpPr>
        <p:spPr>
          <a:xfrm flipH="1" flipV="1">
            <a:off x="5869643" y="3068972"/>
            <a:ext cx="1159246" cy="270373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35" idx="6"/>
            <a:endCxn id="39" idx="6"/>
          </p:cNvCxnSpPr>
          <p:nvPr/>
        </p:nvCxnSpPr>
        <p:spPr>
          <a:xfrm flipV="1">
            <a:off x="5869643" y="3068972"/>
            <a:ext cx="0" cy="256758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7" idx="5"/>
            <a:endCxn id="39" idx="6"/>
          </p:cNvCxnSpPr>
          <p:nvPr/>
        </p:nvCxnSpPr>
        <p:spPr>
          <a:xfrm flipV="1">
            <a:off x="5200089" y="3068972"/>
            <a:ext cx="669554" cy="159771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4" idx="0"/>
          </p:cNvCxnSpPr>
          <p:nvPr/>
        </p:nvCxnSpPr>
        <p:spPr>
          <a:xfrm flipH="1" flipV="1">
            <a:off x="6697560" y="1447800"/>
            <a:ext cx="8040" cy="623582"/>
          </a:xfrm>
          <a:prstGeom prst="line">
            <a:avLst/>
          </a:prstGeom>
          <a:ln w="5715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5412442" y="2152271"/>
            <a:ext cx="0" cy="47817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4419600" y="3086972"/>
            <a:ext cx="535643" cy="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endCxn id="35" idx="1"/>
          </p:cNvCxnSpPr>
          <p:nvPr/>
        </p:nvCxnSpPr>
        <p:spPr>
          <a:xfrm flipV="1">
            <a:off x="4281410" y="5313268"/>
            <a:ext cx="807744" cy="2943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endCxn id="35" idx="3"/>
          </p:cNvCxnSpPr>
          <p:nvPr/>
        </p:nvCxnSpPr>
        <p:spPr>
          <a:xfrm>
            <a:off x="4281410" y="5959846"/>
            <a:ext cx="807744" cy="0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119017" y="1676400"/>
            <a:ext cx="685800" cy="0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804817" y="1491734"/>
            <a:ext cx="4773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Ethernet for data / control (10Gbit, 10/40 uplink)</a:t>
            </a:r>
          </a:p>
        </p:txBody>
      </p:sp>
      <p:cxnSp>
        <p:nvCxnSpPr>
          <p:cNvPr id="135" name="Straight Arrow Connector 134"/>
          <p:cNvCxnSpPr/>
          <p:nvPr/>
        </p:nvCxnSpPr>
        <p:spPr>
          <a:xfrm>
            <a:off x="194095" y="2089870"/>
            <a:ext cx="610722" cy="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804817" y="1905204"/>
            <a:ext cx="287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Timing data stream (3.7Gbit)</a:t>
            </a:r>
          </a:p>
        </p:txBody>
      </p:sp>
      <p:cxnSp>
        <p:nvCxnSpPr>
          <p:cNvPr id="138" name="Straight Arrow Connector 137"/>
          <p:cNvCxnSpPr/>
          <p:nvPr/>
        </p:nvCxnSpPr>
        <p:spPr>
          <a:xfrm flipH="1">
            <a:off x="194095" y="2525904"/>
            <a:ext cx="610722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804817" y="2341238"/>
            <a:ext cx="369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Machine protection / uplink (3.7Gbit)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387506" y="2274536"/>
            <a:ext cx="65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Slot 1</a:t>
            </a:r>
          </a:p>
          <a:p>
            <a:r>
              <a:rPr lang="en-US" sz="1400" dirty="0"/>
              <a:t>switch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5056416" y="2807362"/>
            <a:ext cx="76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Slot 2</a:t>
            </a:r>
          </a:p>
          <a:p>
            <a:r>
              <a:rPr lang="en-US" sz="1400" dirty="0"/>
              <a:t>payload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7601868" y="2933084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153590" y="4198875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601867" y="5485611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324790" y="5942811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031633" y="5501063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513887" y="4198875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811777" y="1676400"/>
            <a:ext cx="1291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10G / 40G data</a:t>
            </a:r>
          </a:p>
        </p:txBody>
      </p:sp>
      <p:cxnSp>
        <p:nvCxnSpPr>
          <p:cNvPr id="155" name="Straight Arrow Connector 154"/>
          <p:cNvCxnSpPr>
            <a:stCxn id="4" idx="5"/>
            <a:endCxn id="36" idx="1"/>
          </p:cNvCxnSpPr>
          <p:nvPr/>
        </p:nvCxnSpPr>
        <p:spPr>
          <a:xfrm flipV="1">
            <a:off x="7028889" y="2744285"/>
            <a:ext cx="630500" cy="107586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>
            <a:stCxn id="4" idx="5"/>
            <a:endCxn id="8" idx="0"/>
          </p:cNvCxnSpPr>
          <p:nvPr/>
        </p:nvCxnSpPr>
        <p:spPr>
          <a:xfrm>
            <a:off x="7028889" y="2851871"/>
            <a:ext cx="1505511" cy="1034329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4" idx="5"/>
            <a:endCxn id="23" idx="7"/>
          </p:cNvCxnSpPr>
          <p:nvPr/>
        </p:nvCxnSpPr>
        <p:spPr>
          <a:xfrm>
            <a:off x="7028889" y="2851871"/>
            <a:ext cx="1277078" cy="2464340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4" idx="5"/>
            <a:endCxn id="6" idx="6"/>
          </p:cNvCxnSpPr>
          <p:nvPr/>
        </p:nvCxnSpPr>
        <p:spPr>
          <a:xfrm>
            <a:off x="7028889" y="2851871"/>
            <a:ext cx="133911" cy="3244129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4" idx="5"/>
            <a:endCxn id="35" idx="5"/>
          </p:cNvCxnSpPr>
          <p:nvPr/>
        </p:nvCxnSpPr>
        <p:spPr>
          <a:xfrm flipH="1">
            <a:off x="5735732" y="2851871"/>
            <a:ext cx="1293157" cy="3107975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4" idx="5"/>
            <a:endCxn id="7" idx="4"/>
          </p:cNvCxnSpPr>
          <p:nvPr/>
        </p:nvCxnSpPr>
        <p:spPr>
          <a:xfrm flipH="1">
            <a:off x="4876800" y="2851871"/>
            <a:ext cx="2152089" cy="1948729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4" idx="5"/>
            <a:endCxn id="39" idx="3"/>
          </p:cNvCxnSpPr>
          <p:nvPr/>
        </p:nvCxnSpPr>
        <p:spPr>
          <a:xfrm flipH="1">
            <a:off x="5089154" y="2851871"/>
            <a:ext cx="1939735" cy="540390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endCxn id="4" idx="1"/>
          </p:cNvCxnSpPr>
          <p:nvPr/>
        </p:nvCxnSpPr>
        <p:spPr>
          <a:xfrm>
            <a:off x="6382311" y="1491734"/>
            <a:ext cx="0" cy="713559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>
          <a:xfrm>
            <a:off x="5847626" y="1676399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IPMI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439562" y="2274536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MPS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4223297" y="3122066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Timing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2673900" y="5267225"/>
            <a:ext cx="2150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Single cards can be used with rear transition module networking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2422971" y="3459979"/>
            <a:ext cx="1942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All carrier cards can also serve as slot 2 nodes</a:t>
            </a:r>
          </a:p>
        </p:txBody>
      </p:sp>
      <p:cxnSp>
        <p:nvCxnSpPr>
          <p:cNvPr id="186" name="Straight Arrow Connector 185"/>
          <p:cNvCxnSpPr>
            <a:stCxn id="184" idx="3"/>
          </p:cNvCxnSpPr>
          <p:nvPr/>
        </p:nvCxnSpPr>
        <p:spPr>
          <a:xfrm flipV="1">
            <a:off x="4365388" y="3332953"/>
            <a:ext cx="688232" cy="388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1793265" y="6368534"/>
            <a:ext cx="337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Crates available from 1 to 14 cards</a:t>
            </a:r>
          </a:p>
        </p:txBody>
      </p:sp>
      <p:cxnSp>
        <p:nvCxnSpPr>
          <p:cNvPr id="192" name="Straight Arrow Connector 191"/>
          <p:cNvCxnSpPr/>
          <p:nvPr/>
        </p:nvCxnSpPr>
        <p:spPr>
          <a:xfrm>
            <a:off x="194095" y="2951032"/>
            <a:ext cx="610722" cy="0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806914" y="2766366"/>
            <a:ext cx="2750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IPMI management network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194095" y="4151188"/>
            <a:ext cx="3555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For most applications, all networks are carried on the backplane, minimal external connections</a:t>
            </a:r>
          </a:p>
        </p:txBody>
      </p:sp>
    </p:spTree>
    <p:extLst>
      <p:ext uri="{BB962C8B-B14F-4D97-AF65-F5344CB8AC3E}">
        <p14:creationId xmlns:p14="http://schemas.microsoft.com/office/powerpoint/2010/main" val="2169014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07313-AC01-47E8-8CA1-5909BA0B6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 for C</a:t>
            </a:r>
            <a:r>
              <a:rPr lang="en-US" baseline="30000" dirty="0"/>
              <a:t>3</a:t>
            </a:r>
            <a:r>
              <a:rPr lang="en-US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28966-40DE-4065-B1A9-4B4CA9D83B34}"/>
              </a:ext>
            </a:extLst>
          </p:cNvPr>
          <p:cNvSpPr txBox="1"/>
          <p:nvPr/>
        </p:nvSpPr>
        <p:spPr>
          <a:xfrm>
            <a:off x="191641" y="1483847"/>
            <a:ext cx="614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Difficult to predict technology &gt; 10 years out, so concepts based on 2022 systems may change substantially </a:t>
            </a:r>
          </a:p>
        </p:txBody>
      </p:sp>
      <p:pic>
        <p:nvPicPr>
          <p:cNvPr id="8" name="Picture 7" descr="A close-up of a computer chip&#10;&#10;Description automatically generated with low confidence">
            <a:extLst>
              <a:ext uri="{FF2B5EF4-FFF2-40B4-BE49-F238E27FC236}">
                <a16:creationId xmlns:a16="http://schemas.microsoft.com/office/drawing/2014/main" id="{5050AE37-FB67-4F42-A357-0508865B44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4" y="2530255"/>
            <a:ext cx="3486636" cy="2389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076EE9-D3F8-4AE1-B4A9-ED6E600A7D76}"/>
              </a:ext>
            </a:extLst>
          </p:cNvPr>
          <p:cNvSpPr txBox="1"/>
          <p:nvPr/>
        </p:nvSpPr>
        <p:spPr>
          <a:xfrm>
            <a:off x="3781897" y="2155271"/>
            <a:ext cx="50393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Xilinx </a:t>
            </a:r>
            <a:r>
              <a:rPr lang="en-US" dirty="0" err="1"/>
              <a:t>RFSoC</a:t>
            </a:r>
            <a:r>
              <a:rPr lang="en-US" dirty="0"/>
              <a:t> shown in </a:t>
            </a:r>
            <a:r>
              <a:rPr lang="en-US" dirty="0" err="1"/>
              <a:t>Pentek</a:t>
            </a:r>
            <a:r>
              <a:rPr lang="en-US" dirty="0"/>
              <a:t>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2.4” X 4”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16X 2.5Gs/s or 8X 5Gs/s high performance ADC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16X 9.85 Gs/s high performance DAC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FPGA fabric: 4270 DSP slices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Quad-core ARM processor 1.33GHz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Dual core ARM redundant processor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Memory management and 8GB DDR4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 and 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an entire Data acquisition and control subsystem on a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Stand-alone or as VPX 3U card (From Abaco systems)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BA108D-7D4E-4CDB-8EF9-00180C03543D}"/>
              </a:ext>
            </a:extLst>
          </p:cNvPr>
          <p:cNvSpPr txBox="1"/>
          <p:nvPr/>
        </p:nvSpPr>
        <p:spPr>
          <a:xfrm>
            <a:off x="191641" y="5258230"/>
            <a:ext cx="289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Backend for LLRF, BPMs, etc.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45B548-6000-4623-A5F4-D2222D94BBB7}"/>
              </a:ext>
            </a:extLst>
          </p:cNvPr>
          <p:cNvSpPr txBox="1"/>
          <p:nvPr/>
        </p:nvSpPr>
        <p:spPr>
          <a:xfrm>
            <a:off x="1091738" y="6057208"/>
            <a:ext cx="597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Existing devices not quite able to directly digitize C-band with high performance, but that may be developed soon</a:t>
            </a:r>
          </a:p>
        </p:txBody>
      </p:sp>
    </p:spTree>
    <p:extLst>
      <p:ext uri="{BB962C8B-B14F-4D97-AF65-F5344CB8AC3E}">
        <p14:creationId xmlns:p14="http://schemas.microsoft.com/office/powerpoint/2010/main" val="330279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74975-B060-4AB9-8EFC-1C997171F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baseline="30000" dirty="0"/>
              <a:t>3</a:t>
            </a:r>
            <a:r>
              <a:rPr lang="en-US" dirty="0"/>
              <a:t> Parameters (for the purpose of instrumentation / controls)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EBA1D7-6D68-4E64-A617-48F411C5DC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5884223"/>
              </p:ext>
            </p:extLst>
          </p:nvPr>
        </p:nvGraphicFramePr>
        <p:xfrm>
          <a:off x="628650" y="2601288"/>
          <a:ext cx="78867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773042026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16363825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80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System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Kilometers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755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958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962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1nC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85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RF pulse length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&lt;250ns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72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&gt;2.5ns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788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46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FFA9-0C4F-496D-A0E0-EF13634A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Systems: Low Level RF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5C60F-AB2D-45DC-99D4-9AEAE1727E03}"/>
              </a:ext>
            </a:extLst>
          </p:cNvPr>
          <p:cNvSpPr txBox="1"/>
          <p:nvPr/>
        </p:nvSpPr>
        <p:spPr>
          <a:xfrm>
            <a:off x="542070" y="1388906"/>
            <a:ext cx="827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the SLAC “Mission Readiness” LLRF system – in production use on the Ultrafast Electron Diffraction experiment and demonstrated on the LCLS1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S:AC “Common Platform” System</a:t>
            </a:r>
          </a:p>
        </p:txBody>
      </p:sp>
      <p:pic>
        <p:nvPicPr>
          <p:cNvPr id="6" name="Picture 2" descr="C:\Users\frisch\Dropbox\Work\Mission_readiness\MR_drawings_LLRF.jpg">
            <a:extLst>
              <a:ext uri="{FF2B5EF4-FFF2-40B4-BE49-F238E27FC236}">
                <a16:creationId xmlns:a16="http://schemas.microsoft.com/office/drawing/2014/main" id="{7A1F056E-4CC6-4D2A-93B6-4CCBD081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1" y="2312236"/>
            <a:ext cx="5651655" cy="436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332D0-429C-4F0A-B394-D15F41B67642}"/>
              </a:ext>
            </a:extLst>
          </p:cNvPr>
          <p:cNvSpPr txBox="1"/>
          <p:nvPr/>
        </p:nvSpPr>
        <p:spPr>
          <a:xfrm>
            <a:off x="6250792" y="2480495"/>
            <a:ext cx="216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LCLS Implementation</a:t>
            </a:r>
          </a:p>
        </p:txBody>
      </p:sp>
      <p:pic>
        <p:nvPicPr>
          <p:cNvPr id="8" name="Picture 3" descr="C:\Users\frisch\Box Sync\Work\Mission_readiness\pictures\IMG_1948_s.jpg">
            <a:extLst>
              <a:ext uri="{FF2B5EF4-FFF2-40B4-BE49-F238E27FC236}">
                <a16:creationId xmlns:a16="http://schemas.microsoft.com/office/drawing/2014/main" id="{0BD98789-50E2-44DA-A449-B43DE50C7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91" y="2933783"/>
            <a:ext cx="2709848" cy="203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361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1824</TotalTime>
  <Words>2250</Words>
  <Application>Microsoft Office PowerPoint</Application>
  <PresentationFormat>On-screen Show (4:3)</PresentationFormat>
  <Paragraphs>322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Symbol</vt:lpstr>
      <vt:lpstr>Times New Roman</vt:lpstr>
      <vt:lpstr>Office Theme</vt:lpstr>
      <vt:lpstr>C3 Diagnostics and Controls</vt:lpstr>
      <vt:lpstr>Approach: Demo and Collider</vt:lpstr>
      <vt:lpstr>Instrumentation / controls underlying technologies</vt:lpstr>
      <vt:lpstr>For DEMO: The ATCA Common Platform</vt:lpstr>
      <vt:lpstr>Common Platform</vt:lpstr>
      <vt:lpstr>ATCA / common platform backplane </vt:lpstr>
      <vt:lpstr>Platform for C3?</vt:lpstr>
      <vt:lpstr>C3 Parameters (for the purpose of instrumentation / controls)</vt:lpstr>
      <vt:lpstr>RF Systems: Low Level RF</vt:lpstr>
      <vt:lpstr>Performance</vt:lpstr>
      <vt:lpstr>Low Level RF Sub-boosters</vt:lpstr>
      <vt:lpstr>Precision phase distribution</vt:lpstr>
      <vt:lpstr>Precision timing</vt:lpstr>
      <vt:lpstr>Triggering System </vt:lpstr>
      <vt:lpstr>Precision Timing Overall</vt:lpstr>
      <vt:lpstr>Timing layout for C3</vt:lpstr>
      <vt:lpstr>Beam Position Monitors</vt:lpstr>
      <vt:lpstr>Beam position monitors and bunch spacing</vt:lpstr>
      <vt:lpstr>Beam Position Monitor Hardware</vt:lpstr>
      <vt:lpstr>Beam Profile Monitors</vt:lpstr>
      <vt:lpstr>Wire Scanners</vt:lpstr>
      <vt:lpstr>Longitudinal Profile</vt:lpstr>
      <vt:lpstr>Profile monitoring overall</vt:lpstr>
      <vt:lpstr>Beam Feedbacks</vt:lpstr>
      <vt:lpstr>Vibration Feedbacks</vt:lpstr>
      <vt:lpstr>Miscellaneous Systems</vt:lpstr>
      <vt:lpstr>Network and Computation</vt:lpstr>
      <vt:lpstr>Overall Controls / Instrumentation: Demo System </vt:lpstr>
      <vt:lpstr>Overall Controls / Instrumentation: C3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Frisch, Josef C.</dc:creator>
  <cp:lastModifiedBy>Frisch, Josef C.</cp:lastModifiedBy>
  <cp:revision>21</cp:revision>
  <dcterms:created xsi:type="dcterms:W3CDTF">2022-01-06T16:31:03Z</dcterms:created>
  <dcterms:modified xsi:type="dcterms:W3CDTF">2022-01-18T17:15:48Z</dcterms:modified>
</cp:coreProperties>
</file>