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6858000" cx="9144000"/>
  <p:notesSz cx="6950075" cy="9236075"/>
  <p:embeddedFontLst>
    <p:embeddedFont>
      <p:font typeface="Century Gothic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28" roundtripDataSignature="AMtx7mhVXfnPnhuZCMhIDVYYsGlsMjps3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2" name="Emilio Alessandro Nanni"/>
  <p:cmAuthor clrIdx="1" id="1" initials="" lastIdx="1" name="Martin Breidenbach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4D2E7A3-C5AE-4EAA-9867-2B3B8CB2E60A}">
  <a:tblStyle styleId="{84D2E7A3-C5AE-4EAA-9867-2B3B8CB2E60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0E6E7"/>
          </a:solidFill>
        </a:fill>
      </a:tcStyle>
    </a:wholeTbl>
    <a:band1H>
      <a:tcTxStyle b="off" i="off"/>
      <a:tcStyle>
        <a:fill>
          <a:solidFill>
            <a:srgbClr val="E0CACB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E0CACB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09" orient="horz"/>
        <p:guide pos="2189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font" Target="fonts/CenturyGothic-regular.fntdata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CenturyGothic-italic.fntdata"/><Relationship Id="rId25" Type="http://schemas.openxmlformats.org/officeDocument/2006/relationships/font" Target="fonts/CenturyGothic-bold.fntdata"/><Relationship Id="rId28" Type="http://customschemas.google.com/relationships/presentationmetadata" Target="metadata"/><Relationship Id="rId27" Type="http://schemas.openxmlformats.org/officeDocument/2006/relationships/font" Target="fonts/CenturyGothic-boldItalic.fntdata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1-12-13T00:50:20.289">
    <p:pos x="6000" y="0"/>
    <p:text>Phase 3 foro 3 TeV 13.5 km 18.4 MW per linac 1.4 MW/km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S4vhUDo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2" dt="2021-12-13T17:07:44.849">
    <p:pos x="6000" y="0"/>
    <p:text>I think the p/m 225 spacing is too small but not sure which case you are looking at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S4vhUDk"/>
      </p:ext>
    </p:extLst>
  </p:cm>
  <p:cm authorId="1" idx="1" dt="2021-12-13T17:07:44.849">
    <p:pos x="6000" y="0"/>
    <p:text>Yes, that was very old slide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SGvfYCc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1"/>
            <a:ext cx="3012329" cy="4605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36173" y="1"/>
            <a:ext cx="3012329" cy="4605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66813" y="693738"/>
            <a:ext cx="4616450" cy="34623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95638" y="4387767"/>
            <a:ext cx="5558801" cy="41543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773957"/>
            <a:ext cx="3012329" cy="460542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36173" y="8773957"/>
            <a:ext cx="3012329" cy="460542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/>
          <p:nvPr>
            <p:ph idx="1" type="body"/>
          </p:nvPr>
        </p:nvSpPr>
        <p:spPr>
          <a:xfrm>
            <a:off x="695638" y="4387767"/>
            <a:ext cx="5558801" cy="41543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2" name="Google Shape;72;p1:notes"/>
          <p:cNvSpPr/>
          <p:nvPr>
            <p:ph idx="2" type="sldImg"/>
          </p:nvPr>
        </p:nvSpPr>
        <p:spPr>
          <a:xfrm>
            <a:off x="1166813" y="693738"/>
            <a:ext cx="4616450" cy="34623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6:notes"/>
          <p:cNvSpPr/>
          <p:nvPr>
            <p:ph idx="2" type="sldImg"/>
          </p:nvPr>
        </p:nvSpPr>
        <p:spPr>
          <a:xfrm>
            <a:off x="1166813" y="693738"/>
            <a:ext cx="4616450" cy="34623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1" name="Google Shape;221;p26:notes"/>
          <p:cNvSpPr txBox="1"/>
          <p:nvPr>
            <p:ph idx="1" type="body"/>
          </p:nvPr>
        </p:nvSpPr>
        <p:spPr>
          <a:xfrm>
            <a:off x="695638" y="4387767"/>
            <a:ext cx="5558801" cy="41543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2" name="Google Shape;222;p26:notes"/>
          <p:cNvSpPr txBox="1"/>
          <p:nvPr>
            <p:ph idx="12" type="sldNum"/>
          </p:nvPr>
        </p:nvSpPr>
        <p:spPr>
          <a:xfrm>
            <a:off x="3936173" y="8773957"/>
            <a:ext cx="3012329" cy="460542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7:notes"/>
          <p:cNvSpPr/>
          <p:nvPr>
            <p:ph idx="2" type="sldImg"/>
          </p:nvPr>
        </p:nvSpPr>
        <p:spPr>
          <a:xfrm>
            <a:off x="1166813" y="693738"/>
            <a:ext cx="4616450" cy="34623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1" name="Google Shape;351;p27:notes"/>
          <p:cNvSpPr txBox="1"/>
          <p:nvPr>
            <p:ph idx="1" type="body"/>
          </p:nvPr>
        </p:nvSpPr>
        <p:spPr>
          <a:xfrm>
            <a:off x="695638" y="4387767"/>
            <a:ext cx="5558801" cy="41543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2" name="Google Shape;352;p27:notes"/>
          <p:cNvSpPr txBox="1"/>
          <p:nvPr>
            <p:ph idx="12" type="sldNum"/>
          </p:nvPr>
        </p:nvSpPr>
        <p:spPr>
          <a:xfrm>
            <a:off x="3936173" y="8773957"/>
            <a:ext cx="3012329" cy="460542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10b1a349358_0_45:notes"/>
          <p:cNvSpPr/>
          <p:nvPr>
            <p:ph idx="2" type="sldImg"/>
          </p:nvPr>
        </p:nvSpPr>
        <p:spPr>
          <a:xfrm>
            <a:off x="1166813" y="693738"/>
            <a:ext cx="4616400" cy="3462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10b1a349358_0_45:notes"/>
          <p:cNvSpPr txBox="1"/>
          <p:nvPr>
            <p:ph idx="1" type="body"/>
          </p:nvPr>
        </p:nvSpPr>
        <p:spPr>
          <a:xfrm>
            <a:off x="695638" y="4387767"/>
            <a:ext cx="5558700" cy="415440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g10b1a349358_0_45:notes"/>
          <p:cNvSpPr txBox="1"/>
          <p:nvPr>
            <p:ph idx="12" type="sldNum"/>
          </p:nvPr>
        </p:nvSpPr>
        <p:spPr>
          <a:xfrm>
            <a:off x="3936173" y="8773957"/>
            <a:ext cx="3012300" cy="460500"/>
          </a:xfrm>
          <a:prstGeom prst="rect">
            <a:avLst/>
          </a:prstGeom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8:notes"/>
          <p:cNvSpPr txBox="1"/>
          <p:nvPr>
            <p:ph idx="1" type="body"/>
          </p:nvPr>
        </p:nvSpPr>
        <p:spPr>
          <a:xfrm>
            <a:off x="695638" y="4387767"/>
            <a:ext cx="5558801" cy="41543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8" name="Google Shape;398;p28:notes"/>
          <p:cNvSpPr/>
          <p:nvPr>
            <p:ph idx="2" type="sldImg"/>
          </p:nvPr>
        </p:nvSpPr>
        <p:spPr>
          <a:xfrm>
            <a:off x="1166813" y="693738"/>
            <a:ext cx="4616450" cy="34623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0:notes"/>
          <p:cNvSpPr txBox="1"/>
          <p:nvPr>
            <p:ph idx="1" type="body"/>
          </p:nvPr>
        </p:nvSpPr>
        <p:spPr>
          <a:xfrm>
            <a:off x="695638" y="4387767"/>
            <a:ext cx="5558801" cy="41543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5" name="Google Shape;405;p30:notes"/>
          <p:cNvSpPr/>
          <p:nvPr>
            <p:ph idx="2" type="sldImg"/>
          </p:nvPr>
        </p:nvSpPr>
        <p:spPr>
          <a:xfrm>
            <a:off x="1166813" y="693738"/>
            <a:ext cx="4616450" cy="34623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9:notes"/>
          <p:cNvSpPr txBox="1"/>
          <p:nvPr>
            <p:ph idx="1" type="body"/>
          </p:nvPr>
        </p:nvSpPr>
        <p:spPr>
          <a:xfrm>
            <a:off x="695638" y="4387767"/>
            <a:ext cx="5558801" cy="41543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2" name="Google Shape;412;p9:notes"/>
          <p:cNvSpPr/>
          <p:nvPr>
            <p:ph idx="2" type="sldImg"/>
          </p:nvPr>
        </p:nvSpPr>
        <p:spPr>
          <a:xfrm>
            <a:off x="1166813" y="693738"/>
            <a:ext cx="4616450" cy="34623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:notes"/>
          <p:cNvSpPr/>
          <p:nvPr>
            <p:ph idx="2" type="sldImg"/>
          </p:nvPr>
        </p:nvSpPr>
        <p:spPr>
          <a:xfrm>
            <a:off x="1166813" y="693738"/>
            <a:ext cx="4616450" cy="34623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23" name="Google Shape;423;p5:notes"/>
          <p:cNvSpPr txBox="1"/>
          <p:nvPr>
            <p:ph idx="1" type="body"/>
          </p:nvPr>
        </p:nvSpPr>
        <p:spPr>
          <a:xfrm>
            <a:off x="695638" y="4387767"/>
            <a:ext cx="5558801" cy="41543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4" name="Google Shape;424;p5:notes"/>
          <p:cNvSpPr txBox="1"/>
          <p:nvPr>
            <p:ph idx="12" type="sldNum"/>
          </p:nvPr>
        </p:nvSpPr>
        <p:spPr>
          <a:xfrm>
            <a:off x="3936173" y="8773957"/>
            <a:ext cx="3012329" cy="460542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b1a349358_0_0:notes"/>
          <p:cNvSpPr/>
          <p:nvPr>
            <p:ph idx="2" type="sldImg"/>
          </p:nvPr>
        </p:nvSpPr>
        <p:spPr>
          <a:xfrm>
            <a:off x="1166813" y="693738"/>
            <a:ext cx="4616400" cy="3462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b1a349358_0_0:notes"/>
          <p:cNvSpPr txBox="1"/>
          <p:nvPr>
            <p:ph idx="1" type="body"/>
          </p:nvPr>
        </p:nvSpPr>
        <p:spPr>
          <a:xfrm>
            <a:off x="695638" y="4387767"/>
            <a:ext cx="5558700" cy="415440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10b1a349358_0_0:notes"/>
          <p:cNvSpPr txBox="1"/>
          <p:nvPr>
            <p:ph idx="12" type="sldNum"/>
          </p:nvPr>
        </p:nvSpPr>
        <p:spPr>
          <a:xfrm>
            <a:off x="3936173" y="8773957"/>
            <a:ext cx="3012300" cy="460500"/>
          </a:xfrm>
          <a:prstGeom prst="rect">
            <a:avLst/>
          </a:prstGeom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b1a349358_0_52:notes"/>
          <p:cNvSpPr/>
          <p:nvPr>
            <p:ph idx="2" type="sldImg"/>
          </p:nvPr>
        </p:nvSpPr>
        <p:spPr>
          <a:xfrm>
            <a:off x="1166813" y="693738"/>
            <a:ext cx="4616400" cy="3462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b1a349358_0_52:notes"/>
          <p:cNvSpPr txBox="1"/>
          <p:nvPr>
            <p:ph idx="1" type="body"/>
          </p:nvPr>
        </p:nvSpPr>
        <p:spPr>
          <a:xfrm>
            <a:off x="695638" y="4387767"/>
            <a:ext cx="5558700" cy="415440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10b1a349358_0_52:notes"/>
          <p:cNvSpPr txBox="1"/>
          <p:nvPr>
            <p:ph idx="12" type="sldNum"/>
          </p:nvPr>
        </p:nvSpPr>
        <p:spPr>
          <a:xfrm>
            <a:off x="3936173" y="8773957"/>
            <a:ext cx="3012300" cy="460500"/>
          </a:xfrm>
          <a:prstGeom prst="rect">
            <a:avLst/>
          </a:prstGeom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735b44935_0_0:notes"/>
          <p:cNvSpPr/>
          <p:nvPr>
            <p:ph idx="2" type="sldImg"/>
          </p:nvPr>
        </p:nvSpPr>
        <p:spPr>
          <a:xfrm>
            <a:off x="1166813" y="693738"/>
            <a:ext cx="4616400" cy="3462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5" name="Google Shape;95;g10735b44935_0_0:notes"/>
          <p:cNvSpPr txBox="1"/>
          <p:nvPr>
            <p:ph idx="1" type="body"/>
          </p:nvPr>
        </p:nvSpPr>
        <p:spPr>
          <a:xfrm>
            <a:off x="695638" y="4387767"/>
            <a:ext cx="5558700" cy="4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g10735b44935_0_0:notes"/>
          <p:cNvSpPr txBox="1"/>
          <p:nvPr>
            <p:ph idx="12" type="sldNum"/>
          </p:nvPr>
        </p:nvSpPr>
        <p:spPr>
          <a:xfrm>
            <a:off x="3936173" y="8773957"/>
            <a:ext cx="30123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b1a349358_0_8:notes"/>
          <p:cNvSpPr/>
          <p:nvPr>
            <p:ph idx="2" type="sldImg"/>
          </p:nvPr>
        </p:nvSpPr>
        <p:spPr>
          <a:xfrm>
            <a:off x="1166813" y="693738"/>
            <a:ext cx="4616400" cy="3462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b1a349358_0_8:notes"/>
          <p:cNvSpPr txBox="1"/>
          <p:nvPr>
            <p:ph idx="1" type="body"/>
          </p:nvPr>
        </p:nvSpPr>
        <p:spPr>
          <a:xfrm>
            <a:off x="695638" y="4387767"/>
            <a:ext cx="5558700" cy="415440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10b1a349358_0_8:notes"/>
          <p:cNvSpPr txBox="1"/>
          <p:nvPr>
            <p:ph idx="12" type="sldNum"/>
          </p:nvPr>
        </p:nvSpPr>
        <p:spPr>
          <a:xfrm>
            <a:off x="3936173" y="8773957"/>
            <a:ext cx="3012300" cy="460500"/>
          </a:xfrm>
          <a:prstGeom prst="rect">
            <a:avLst/>
          </a:prstGeom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0b1a349358_0_19:notes"/>
          <p:cNvSpPr/>
          <p:nvPr>
            <p:ph idx="2" type="sldImg"/>
          </p:nvPr>
        </p:nvSpPr>
        <p:spPr>
          <a:xfrm>
            <a:off x="1166813" y="693738"/>
            <a:ext cx="4616400" cy="3462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0b1a349358_0_19:notes"/>
          <p:cNvSpPr txBox="1"/>
          <p:nvPr>
            <p:ph idx="1" type="body"/>
          </p:nvPr>
        </p:nvSpPr>
        <p:spPr>
          <a:xfrm>
            <a:off x="695638" y="4387767"/>
            <a:ext cx="5558700" cy="415440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10b1a349358_0_19:notes"/>
          <p:cNvSpPr txBox="1"/>
          <p:nvPr>
            <p:ph idx="12" type="sldNum"/>
          </p:nvPr>
        </p:nvSpPr>
        <p:spPr>
          <a:xfrm>
            <a:off x="3936173" y="8773957"/>
            <a:ext cx="3012300" cy="460500"/>
          </a:xfrm>
          <a:prstGeom prst="rect">
            <a:avLst/>
          </a:prstGeom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b1a349358_0_27:notes"/>
          <p:cNvSpPr/>
          <p:nvPr>
            <p:ph idx="2" type="sldImg"/>
          </p:nvPr>
        </p:nvSpPr>
        <p:spPr>
          <a:xfrm>
            <a:off x="1166813" y="693738"/>
            <a:ext cx="4616400" cy="3462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b1a349358_0_27:notes"/>
          <p:cNvSpPr txBox="1"/>
          <p:nvPr>
            <p:ph idx="1" type="body"/>
          </p:nvPr>
        </p:nvSpPr>
        <p:spPr>
          <a:xfrm>
            <a:off x="695638" y="4387767"/>
            <a:ext cx="5558700" cy="415440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10b1a349358_0_27:notes"/>
          <p:cNvSpPr txBox="1"/>
          <p:nvPr>
            <p:ph idx="12" type="sldNum"/>
          </p:nvPr>
        </p:nvSpPr>
        <p:spPr>
          <a:xfrm>
            <a:off x="3936173" y="8773957"/>
            <a:ext cx="3012300" cy="460500"/>
          </a:xfrm>
          <a:prstGeom prst="rect">
            <a:avLst/>
          </a:prstGeom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0b1a349358_0_38:notes"/>
          <p:cNvSpPr/>
          <p:nvPr>
            <p:ph idx="2" type="sldImg"/>
          </p:nvPr>
        </p:nvSpPr>
        <p:spPr>
          <a:xfrm>
            <a:off x="1166813" y="693738"/>
            <a:ext cx="4616400" cy="3462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0b1a349358_0_38:notes"/>
          <p:cNvSpPr txBox="1"/>
          <p:nvPr>
            <p:ph idx="1" type="body"/>
          </p:nvPr>
        </p:nvSpPr>
        <p:spPr>
          <a:xfrm>
            <a:off x="695638" y="4387767"/>
            <a:ext cx="5558700" cy="415440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10b1a349358_0_38:notes"/>
          <p:cNvSpPr txBox="1"/>
          <p:nvPr>
            <p:ph idx="12" type="sldNum"/>
          </p:nvPr>
        </p:nvSpPr>
        <p:spPr>
          <a:xfrm>
            <a:off x="3936173" y="8773957"/>
            <a:ext cx="3012300" cy="460500"/>
          </a:xfrm>
          <a:prstGeom prst="rect">
            <a:avLst/>
          </a:prstGeom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:notes"/>
          <p:cNvSpPr/>
          <p:nvPr>
            <p:ph idx="2" type="sldImg"/>
          </p:nvPr>
        </p:nvSpPr>
        <p:spPr>
          <a:xfrm>
            <a:off x="1166813" y="693738"/>
            <a:ext cx="4616450" cy="34623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3" name="Google Shape;143;p25:notes"/>
          <p:cNvSpPr txBox="1"/>
          <p:nvPr>
            <p:ph idx="1" type="body"/>
          </p:nvPr>
        </p:nvSpPr>
        <p:spPr>
          <a:xfrm>
            <a:off x="695638" y="4387767"/>
            <a:ext cx="5558801" cy="415434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25:notes"/>
          <p:cNvSpPr txBox="1"/>
          <p:nvPr>
            <p:ph idx="12" type="sldNum"/>
          </p:nvPr>
        </p:nvSpPr>
        <p:spPr>
          <a:xfrm>
            <a:off x="3936173" y="8773957"/>
            <a:ext cx="3012329" cy="460542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9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9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9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bronwynb\Desktop\Branding\divider_template_backg#5330.jpg" id="15" name="Google Shape;15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2"/>
          <p:cNvPicPr preferRelativeResize="0"/>
          <p:nvPr/>
        </p:nvPicPr>
        <p:blipFill rotWithShape="1">
          <a:blip r:embed="rId3">
            <a:alphaModFix/>
          </a:blip>
          <a:srcRect b="0" l="0" r="17098" t="0"/>
          <a:stretch/>
        </p:blipFill>
        <p:spPr>
          <a:xfrm>
            <a:off x="6334041" y="5891022"/>
            <a:ext cx="2809960" cy="976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24575"/>
            <a:ext cx="1973584" cy="71780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2"/>
          <p:cNvSpPr txBox="1"/>
          <p:nvPr>
            <p:ph type="ctrTitle"/>
          </p:nvPr>
        </p:nvSpPr>
        <p:spPr>
          <a:xfrm>
            <a:off x="557213" y="536575"/>
            <a:ext cx="8008937" cy="22463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1" sz="4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2"/>
          <p:cNvSpPr txBox="1"/>
          <p:nvPr>
            <p:ph idx="1" type="subTitle"/>
          </p:nvPr>
        </p:nvSpPr>
        <p:spPr>
          <a:xfrm>
            <a:off x="557213" y="3181350"/>
            <a:ext cx="7989887" cy="2652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32"/>
          <p:cNvSpPr txBox="1"/>
          <p:nvPr>
            <p:ph idx="2" type="body"/>
          </p:nvPr>
        </p:nvSpPr>
        <p:spPr>
          <a:xfrm>
            <a:off x="557213" y="2755011"/>
            <a:ext cx="8008937" cy="3691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Résultats de recherche d'images pour « clipart:snowflake »" id="21" name="Google Shape;21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-33335"/>
            <a:ext cx="1965445" cy="20621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Google Shape;22;p32"/>
          <p:cNvCxnSpPr/>
          <p:nvPr/>
        </p:nvCxnSpPr>
        <p:spPr>
          <a:xfrm flipH="1">
            <a:off x="1517650" y="997746"/>
            <a:ext cx="7626350" cy="10634"/>
          </a:xfrm>
          <a:prstGeom prst="straightConnector1">
            <a:avLst/>
          </a:prstGeom>
          <a:noFill/>
          <a:ln cap="flat" cmpd="sng" w="76200">
            <a:solidFill>
              <a:srgbClr val="3482C1"/>
            </a:solidFill>
            <a:prstDash val="solid"/>
            <a:round/>
            <a:headEnd len="med" w="med" type="stealth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12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3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33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SzPts val="2400"/>
              <a:buFont typeface="Arial"/>
              <a:buNone/>
              <a:defRPr b="0">
                <a:solidFill>
                  <a:srgbClr val="A4001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243584"/>
            <a:ext cx="810895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2400"/>
              <a:buNone/>
              <a:defRPr/>
            </a:lvl1pPr>
            <a:lvl2pPr indent="-368300" lvl="1" marL="91440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981E32"/>
              </a:buClr>
              <a:buSzPts val="2200"/>
              <a:buChar char="•"/>
              <a:defRPr/>
            </a:lvl2pPr>
            <a:lvl3pPr indent="-355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2000"/>
              <a:buChar char="-"/>
              <a:defRPr b="0"/>
            </a:lvl3pPr>
            <a:lvl4pPr indent="-3429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1800"/>
              <a:buChar char="•"/>
              <a:defRPr/>
            </a:lvl4pPr>
            <a:lvl5pPr indent="-3302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1600"/>
              <a:buChar char="-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8" name="Google Shape;28;p33"/>
          <p:cNvCxnSpPr/>
          <p:nvPr/>
        </p:nvCxnSpPr>
        <p:spPr>
          <a:xfrm>
            <a:off x="21" y="1074380"/>
            <a:ext cx="8553429" cy="1945"/>
          </a:xfrm>
          <a:prstGeom prst="straightConnector1">
            <a:avLst/>
          </a:prstGeom>
          <a:noFill/>
          <a:ln cap="flat" cmpd="sng" w="22225">
            <a:solidFill>
              <a:srgbClr val="A4001D"/>
            </a:solidFill>
            <a:prstDash val="solid"/>
            <a:round/>
            <a:headEnd len="sm" w="sm" type="none"/>
            <a:tailEnd len="med" w="med" type="oval"/>
          </a:ln>
        </p:spPr>
      </p:cxnSp>
      <p:pic>
        <p:nvPicPr>
          <p:cNvPr descr="Résultats de recherche d'images pour « clipart:snowflake »" id="29" name="Google Shape;29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66512" y="969839"/>
            <a:ext cx="199276" cy="20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4"/>
          <p:cNvSpPr txBox="1"/>
          <p:nvPr>
            <p:ph type="title"/>
          </p:nvPr>
        </p:nvSpPr>
        <p:spPr>
          <a:xfrm>
            <a:off x="381000" y="228600"/>
            <a:ext cx="8153398" cy="83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2" name="Google Shape;32;p34"/>
          <p:cNvSpPr txBox="1"/>
          <p:nvPr>
            <p:ph idx="1" type="body"/>
          </p:nvPr>
        </p:nvSpPr>
        <p:spPr>
          <a:xfrm>
            <a:off x="457200" y="1219200"/>
            <a:ext cx="80771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marR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99"/>
              </a:buClr>
              <a:buSzPts val="1400"/>
              <a:buFont typeface="Georgia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99"/>
              </a:buClr>
              <a:buSzPts val="1400"/>
              <a:buFont typeface="Georgia"/>
              <a:buChar char="▫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90000"/>
              </a:buClr>
              <a:buSzPts val="1400"/>
              <a:buFont typeface="Arial"/>
              <a:buChar char="-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400"/>
              <a:buFont typeface="Arial"/>
              <a:buChar char="-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400"/>
              <a:buFont typeface="Arial"/>
              <a:buChar char="-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400"/>
              <a:buFont typeface="Arial"/>
              <a:buChar char="-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400"/>
              <a:buFont typeface="Arial"/>
              <a:buChar char="-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34"/>
          <p:cNvSpPr txBox="1"/>
          <p:nvPr>
            <p:ph idx="12" type="sldNum"/>
          </p:nvPr>
        </p:nvSpPr>
        <p:spPr>
          <a:xfrm>
            <a:off x="6553200" y="6356350"/>
            <a:ext cx="167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34"/>
          <p:cNvSpPr txBox="1"/>
          <p:nvPr>
            <p:ph idx="11" type="ftr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12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5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35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9" name="Google Shape;39;p35"/>
          <p:cNvCxnSpPr/>
          <p:nvPr/>
        </p:nvCxnSpPr>
        <p:spPr>
          <a:xfrm>
            <a:off x="21" y="1074380"/>
            <a:ext cx="8553429" cy="1945"/>
          </a:xfrm>
          <a:prstGeom prst="straightConnector1">
            <a:avLst/>
          </a:prstGeom>
          <a:noFill/>
          <a:ln cap="flat" cmpd="sng" w="22225">
            <a:solidFill>
              <a:srgbClr val="A4001D"/>
            </a:solidFill>
            <a:prstDash val="solid"/>
            <a:round/>
            <a:headEnd len="sm" w="sm" type="none"/>
            <a:tailEnd len="med" w="med" type="oval"/>
          </a:ln>
        </p:spPr>
      </p:cxnSp>
      <p:pic>
        <p:nvPicPr>
          <p:cNvPr descr="Résultats de recherche d'images pour « clipart:snowflake »" id="40" name="Google Shape;4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66512" y="969839"/>
            <a:ext cx="199276" cy="20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12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6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36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6"/>
          <p:cNvSpPr txBox="1"/>
          <p:nvPr>
            <p:ph idx="1" type="body"/>
          </p:nvPr>
        </p:nvSpPr>
        <p:spPr>
          <a:xfrm>
            <a:off x="457200" y="1243584"/>
            <a:ext cx="388620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2400"/>
              <a:buNone/>
              <a:defRPr/>
            </a:lvl1pPr>
            <a:lvl2pPr indent="-368300" lvl="1" marL="91440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981E32"/>
              </a:buClr>
              <a:buSzPts val="2200"/>
              <a:buChar char="•"/>
              <a:defRPr/>
            </a:lvl2pPr>
            <a:lvl3pPr indent="-355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20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1800"/>
              <a:buChar char="•"/>
              <a:defRPr/>
            </a:lvl4pPr>
            <a:lvl5pPr indent="-3302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1600"/>
              <a:buChar char="-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2" type="body"/>
          </p:nvPr>
        </p:nvSpPr>
        <p:spPr>
          <a:xfrm>
            <a:off x="4648200" y="1252729"/>
            <a:ext cx="388620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2400"/>
              <a:buNone/>
              <a:defRPr/>
            </a:lvl1pPr>
            <a:lvl2pPr indent="-368300" lvl="1" marL="91440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981E32"/>
              </a:buClr>
              <a:buSzPts val="2200"/>
              <a:buChar char="•"/>
              <a:defRPr/>
            </a:lvl2pPr>
            <a:lvl3pPr indent="-355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20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1800"/>
              <a:buChar char="•"/>
              <a:defRPr/>
            </a:lvl4pPr>
            <a:lvl5pPr indent="-3302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1600"/>
              <a:buChar char="-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47" name="Google Shape;47;p36"/>
          <p:cNvCxnSpPr/>
          <p:nvPr/>
        </p:nvCxnSpPr>
        <p:spPr>
          <a:xfrm>
            <a:off x="21" y="1074380"/>
            <a:ext cx="8553429" cy="1945"/>
          </a:xfrm>
          <a:prstGeom prst="straightConnector1">
            <a:avLst/>
          </a:prstGeom>
          <a:noFill/>
          <a:ln cap="flat" cmpd="sng" w="22225">
            <a:solidFill>
              <a:srgbClr val="A4001D"/>
            </a:solidFill>
            <a:prstDash val="solid"/>
            <a:round/>
            <a:headEnd len="sm" w="sm" type="none"/>
            <a:tailEnd len="med" w="med" type="oval"/>
          </a:ln>
        </p:spPr>
      </p:cxnSp>
      <p:pic>
        <p:nvPicPr>
          <p:cNvPr descr="Résultats de recherche d'images pour « clipart:snowflake »" id="48" name="Google Shape;48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66512" y="969839"/>
            <a:ext cx="199276" cy="20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line headline">
  <p:cSld name="2 line headlin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12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37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37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7"/>
          <p:cNvSpPr/>
          <p:nvPr>
            <p:ph idx="2" type="pic"/>
          </p:nvPr>
        </p:nvSpPr>
        <p:spPr>
          <a:xfrm>
            <a:off x="3646488" y="1252728"/>
            <a:ext cx="2442340" cy="2481072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37"/>
          <p:cNvSpPr/>
          <p:nvPr>
            <p:ph idx="3" type="pic"/>
          </p:nvPr>
        </p:nvSpPr>
        <p:spPr>
          <a:xfrm>
            <a:off x="3646488" y="3886200"/>
            <a:ext cx="2442340" cy="2432050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37"/>
          <p:cNvSpPr/>
          <p:nvPr>
            <p:ph idx="4" type="pic"/>
          </p:nvPr>
        </p:nvSpPr>
        <p:spPr>
          <a:xfrm>
            <a:off x="6242954" y="1243584"/>
            <a:ext cx="2442340" cy="5065522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37"/>
          <p:cNvSpPr txBox="1"/>
          <p:nvPr>
            <p:ph idx="1" type="body"/>
          </p:nvPr>
        </p:nvSpPr>
        <p:spPr>
          <a:xfrm>
            <a:off x="457200" y="1243584"/>
            <a:ext cx="3013075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342900" lvl="1" marL="91440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57" name="Google Shape;57;p37"/>
          <p:cNvCxnSpPr/>
          <p:nvPr/>
        </p:nvCxnSpPr>
        <p:spPr>
          <a:xfrm>
            <a:off x="21" y="1074380"/>
            <a:ext cx="8553429" cy="1945"/>
          </a:xfrm>
          <a:prstGeom prst="straightConnector1">
            <a:avLst/>
          </a:prstGeom>
          <a:noFill/>
          <a:ln cap="flat" cmpd="sng" w="22225">
            <a:solidFill>
              <a:srgbClr val="A4001D"/>
            </a:solidFill>
            <a:prstDash val="solid"/>
            <a:round/>
            <a:headEnd len="sm" w="sm" type="none"/>
            <a:tailEnd len="med" w="med" type="oval"/>
          </a:ln>
        </p:spPr>
      </p:cxnSp>
      <p:pic>
        <p:nvPicPr>
          <p:cNvPr descr="Résultats de recherche d'images pour « clipart:snowflake »" id="58" name="Google Shape;58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66512" y="969839"/>
            <a:ext cx="199276" cy="20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and Chart on right">
  <p:cSld name="Content and Chart on righ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12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38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38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/>
          <p:nvPr>
            <p:ph idx="2" type="chart"/>
          </p:nvPr>
        </p:nvSpPr>
        <p:spPr>
          <a:xfrm>
            <a:off x="6007100" y="1243584"/>
            <a:ext cx="266700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-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38"/>
          <p:cNvSpPr txBox="1"/>
          <p:nvPr>
            <p:ph idx="1" type="body"/>
          </p:nvPr>
        </p:nvSpPr>
        <p:spPr>
          <a:xfrm>
            <a:off x="457200" y="1243584"/>
            <a:ext cx="5484812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342900" lvl="1" marL="91440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5" name="Google Shape;65;p38"/>
          <p:cNvCxnSpPr/>
          <p:nvPr/>
        </p:nvCxnSpPr>
        <p:spPr>
          <a:xfrm>
            <a:off x="21" y="1074380"/>
            <a:ext cx="8553429" cy="1945"/>
          </a:xfrm>
          <a:prstGeom prst="straightConnector1">
            <a:avLst/>
          </a:prstGeom>
          <a:noFill/>
          <a:ln cap="flat" cmpd="sng" w="22225">
            <a:solidFill>
              <a:srgbClr val="A4001D"/>
            </a:solidFill>
            <a:prstDash val="solid"/>
            <a:round/>
            <a:headEnd len="sm" w="sm" type="none"/>
            <a:tailEnd len="med" w="med" type="oval"/>
          </a:ln>
        </p:spPr>
      </p:cxnSp>
      <p:pic>
        <p:nvPicPr>
          <p:cNvPr descr="Résultats de recherche d'images pour « clipart:snowflake »" id="66" name="Google Shape;66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66512" y="969839"/>
            <a:ext cx="199276" cy="20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imple Title 01">
  <p:cSld name="1_Simple Title 0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0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1"/>
          <p:cNvSpPr txBox="1"/>
          <p:nvPr>
            <p:ph idx="1" type="body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-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1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31"/>
          <p:cNvSpPr txBox="1"/>
          <p:nvPr>
            <p:ph idx="11" type="ftr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omments" Target="../comments/comment2.xml"/><Relationship Id="rId4" Type="http://schemas.openxmlformats.org/officeDocument/2006/relationships/image" Target="../media/image1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image" Target="../media/image1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png"/><Relationship Id="rId4" Type="http://schemas.openxmlformats.org/officeDocument/2006/relationships/image" Target="../media/image11.png"/><Relationship Id="rId5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>
            <p:ph type="ctrTitle"/>
          </p:nvPr>
        </p:nvSpPr>
        <p:spPr>
          <a:xfrm>
            <a:off x="557213" y="1537855"/>
            <a:ext cx="8008937" cy="1259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br>
              <a:rPr lang="en-US" sz="4000"/>
            </a:br>
            <a:br>
              <a:rPr lang="en-US" sz="4000"/>
            </a:br>
            <a:br>
              <a:rPr lang="en-US" sz="4000"/>
            </a:br>
            <a:br>
              <a:rPr lang="en-US" sz="4000"/>
            </a:br>
            <a:br>
              <a:rPr lang="en-US" sz="4000"/>
            </a:br>
            <a:br>
              <a:rPr lang="en-US" sz="4000"/>
            </a:br>
            <a:br>
              <a:rPr lang="en-US" sz="4000"/>
            </a:br>
            <a:r>
              <a:rPr b="0" lang="en-US" sz="3200"/>
              <a:t>C</a:t>
            </a:r>
            <a:r>
              <a:rPr b="0" baseline="30000" lang="en-US" sz="3200"/>
              <a:t>3</a:t>
            </a:r>
            <a:r>
              <a:rPr b="0" lang="en-US" sz="3200"/>
              <a:t> Cryogenic Concepts</a:t>
            </a:r>
            <a:endParaRPr b="0" sz="4000"/>
          </a:p>
        </p:txBody>
      </p:sp>
      <p:sp>
        <p:nvSpPr>
          <p:cNvPr id="75" name="Google Shape;75;p1"/>
          <p:cNvSpPr txBox="1"/>
          <p:nvPr>
            <p:ph idx="1" type="subTitle"/>
          </p:nvPr>
        </p:nvSpPr>
        <p:spPr>
          <a:xfrm>
            <a:off x="268287" y="3242432"/>
            <a:ext cx="8586787" cy="2652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Martin Breidenbach, Eric Fauve, Vincent Helion, Emilio Nanni, Marco Oriunno, Sami Tantawi</a:t>
            </a:r>
            <a:r>
              <a:rPr lang="en-US"/>
              <a:t>, </a:t>
            </a:r>
            <a:r>
              <a:rPr lang="en-US" sz="2000"/>
              <a:t>Caterina Vernieri</a:t>
            </a:r>
            <a:endParaRPr sz="2000"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January 2022</a:t>
            </a:r>
            <a:endParaRPr sz="2000"/>
          </a:p>
          <a:p>
            <a:pPr indent="0" lvl="0" marL="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C</a:t>
            </a:r>
            <a:r>
              <a:rPr baseline="30000" lang="en-US" sz="2000"/>
              <a:t>3</a:t>
            </a:r>
            <a:r>
              <a:rPr lang="en-US" sz="2000"/>
              <a:t> Workshop, Virtually SLAC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br>
              <a:rPr b="1" lang="en-US" sz="4000"/>
            </a:br>
            <a:endParaRPr sz="2000"/>
          </a:p>
          <a:p>
            <a:pPr indent="0" lvl="0" marL="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6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SzPts val="2800"/>
              <a:buFont typeface="Arial"/>
              <a:buNone/>
            </a:pPr>
            <a:r>
              <a:rPr lang="en-US" sz="2800"/>
              <a:t>CRYOGENIC Process</a:t>
            </a:r>
            <a:endParaRPr/>
          </a:p>
        </p:txBody>
      </p:sp>
      <p:sp>
        <p:nvSpPr>
          <p:cNvPr id="225" name="Google Shape;225;p26"/>
          <p:cNvSpPr txBox="1"/>
          <p:nvPr>
            <p:ph idx="1" type="body"/>
          </p:nvPr>
        </p:nvSpPr>
        <p:spPr>
          <a:xfrm>
            <a:off x="457200" y="1243584"/>
            <a:ext cx="865628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b="1" lang="en-US"/>
              <a:t>LN2 REFRIGERATION PLANT</a:t>
            </a:r>
            <a:endParaRPr/>
          </a:p>
        </p:txBody>
      </p:sp>
      <p:sp>
        <p:nvSpPr>
          <p:cNvPr id="226" name="Google Shape;226;p26"/>
          <p:cNvSpPr txBox="1"/>
          <p:nvPr>
            <p:ph idx="12" type="sldNum"/>
          </p:nvPr>
        </p:nvSpPr>
        <p:spPr>
          <a:xfrm>
            <a:off x="8794548" y="6318254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27" name="Google Shape;227;p26"/>
          <p:cNvGrpSpPr/>
          <p:nvPr/>
        </p:nvGrpSpPr>
        <p:grpSpPr>
          <a:xfrm>
            <a:off x="543447" y="1753534"/>
            <a:ext cx="3829310" cy="2842244"/>
            <a:chOff x="756620" y="1648505"/>
            <a:chExt cx="2636046" cy="1918325"/>
          </a:xfrm>
        </p:grpSpPr>
        <p:sp>
          <p:nvSpPr>
            <p:cNvPr id="228" name="Google Shape;228;p26"/>
            <p:cNvSpPr/>
            <p:nvPr/>
          </p:nvSpPr>
          <p:spPr>
            <a:xfrm>
              <a:off x="830441" y="3258851"/>
              <a:ext cx="2466975" cy="190500"/>
            </a:xfrm>
            <a:prstGeom prst="rect">
              <a:avLst/>
            </a:prstGeom>
            <a:noFill/>
            <a:ln cap="flat" cmpd="sng" w="1270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9" name="Google Shape;229;p26"/>
            <p:cNvCxnSpPr>
              <a:endCxn id="228" idx="0"/>
            </p:cNvCxnSpPr>
            <p:nvPr/>
          </p:nvCxnSpPr>
          <p:spPr>
            <a:xfrm flipH="1" rot="-5400000">
              <a:off x="1890829" y="3085751"/>
              <a:ext cx="345600" cy="600"/>
            </a:xfrm>
            <a:prstGeom prst="bentConnector3">
              <a:avLst>
                <a:gd fmla="val -105725" name="adj1"/>
              </a:avLst>
            </a:prstGeom>
            <a:noFill/>
            <a:ln cap="flat" cmpd="sng" w="15875">
              <a:solidFill>
                <a:srgbClr val="0000FF"/>
              </a:solidFill>
              <a:prstDash val="solid"/>
              <a:round/>
              <a:headEnd len="med" w="med" type="stealth"/>
              <a:tailEnd len="med" w="med" type="stealth"/>
            </a:ln>
          </p:spPr>
        </p:cxnSp>
        <p:sp>
          <p:nvSpPr>
            <p:cNvPr id="230" name="Google Shape;230;p26"/>
            <p:cNvSpPr/>
            <p:nvPr/>
          </p:nvSpPr>
          <p:spPr>
            <a:xfrm>
              <a:off x="2084566" y="3287426"/>
              <a:ext cx="1149350" cy="120650"/>
            </a:xfrm>
            <a:custGeom>
              <a:rect b="b" l="l" r="r" t="t"/>
              <a:pathLst>
                <a:path extrusionOk="0" h="120650" w="1149350">
                  <a:moveTo>
                    <a:pt x="0" y="120650"/>
                  </a:moveTo>
                  <a:lnTo>
                    <a:pt x="1098550" y="120650"/>
                  </a:lnTo>
                  <a:lnTo>
                    <a:pt x="1136650" y="95250"/>
                  </a:lnTo>
                  <a:lnTo>
                    <a:pt x="1149350" y="63500"/>
                  </a:lnTo>
                  <a:lnTo>
                    <a:pt x="1136650" y="31750"/>
                  </a:lnTo>
                  <a:lnTo>
                    <a:pt x="1117600" y="19050"/>
                  </a:lnTo>
                  <a:lnTo>
                    <a:pt x="44450" y="19050"/>
                  </a:lnTo>
                  <a:lnTo>
                    <a:pt x="0" y="0"/>
                  </a:lnTo>
                </a:path>
              </a:pathLst>
            </a:custGeom>
            <a:noFill/>
            <a:ln cap="flat" cmpd="sng" w="15875">
              <a:solidFill>
                <a:srgbClr val="0000FF"/>
              </a:solidFill>
              <a:prstDash val="solid"/>
              <a:round/>
              <a:headEnd len="med" w="med" type="stealth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6"/>
            <p:cNvSpPr/>
            <p:nvPr/>
          </p:nvSpPr>
          <p:spPr>
            <a:xfrm flipH="1">
              <a:off x="893419" y="3287426"/>
              <a:ext cx="1149350" cy="120650"/>
            </a:xfrm>
            <a:custGeom>
              <a:rect b="b" l="l" r="r" t="t"/>
              <a:pathLst>
                <a:path extrusionOk="0" h="120650" w="1149350">
                  <a:moveTo>
                    <a:pt x="0" y="120650"/>
                  </a:moveTo>
                  <a:lnTo>
                    <a:pt x="1098550" y="120650"/>
                  </a:lnTo>
                  <a:lnTo>
                    <a:pt x="1136650" y="95250"/>
                  </a:lnTo>
                  <a:lnTo>
                    <a:pt x="1149350" y="63500"/>
                  </a:lnTo>
                  <a:lnTo>
                    <a:pt x="1136650" y="31750"/>
                  </a:lnTo>
                  <a:lnTo>
                    <a:pt x="1117600" y="19050"/>
                  </a:lnTo>
                  <a:lnTo>
                    <a:pt x="44450" y="19050"/>
                  </a:lnTo>
                  <a:lnTo>
                    <a:pt x="0" y="0"/>
                  </a:lnTo>
                </a:path>
              </a:pathLst>
            </a:custGeom>
            <a:noFill/>
            <a:ln cap="flat" cmpd="sng" w="15875">
              <a:solidFill>
                <a:srgbClr val="0000FF"/>
              </a:solidFill>
              <a:prstDash val="solid"/>
              <a:round/>
              <a:headEnd len="med" w="med" type="stealth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756622" y="1648505"/>
              <a:ext cx="2636044" cy="1918325"/>
            </a:xfrm>
            <a:prstGeom prst="rect">
              <a:avLst/>
            </a:prstGeom>
            <a:noFill/>
            <a:ln cap="flat" cmpd="sng" w="15875">
              <a:solidFill>
                <a:schemeClr val="dk1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ir Seperation unit " id="233" name="Google Shape;233;p2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853906" y="1818413"/>
              <a:ext cx="441475" cy="10330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4" name="Google Shape;234;p26"/>
            <p:cNvSpPr/>
            <p:nvPr/>
          </p:nvSpPr>
          <p:spPr>
            <a:xfrm>
              <a:off x="756622" y="2812376"/>
              <a:ext cx="1327944" cy="527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~500 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6"/>
            <p:cNvSpPr/>
            <p:nvPr/>
          </p:nvSpPr>
          <p:spPr>
            <a:xfrm>
              <a:off x="2063927" y="2812376"/>
              <a:ext cx="1327944" cy="527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~500 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6"/>
            <p:cNvSpPr/>
            <p:nvPr/>
          </p:nvSpPr>
          <p:spPr>
            <a:xfrm>
              <a:off x="2240141" y="1655568"/>
              <a:ext cx="1151730" cy="527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 MW @ 80K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6"/>
            <p:cNvSpPr/>
            <p:nvPr/>
          </p:nvSpPr>
          <p:spPr>
            <a:xfrm>
              <a:off x="756620" y="1655568"/>
              <a:ext cx="1151730" cy="527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?? Plants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8" name="Google Shape;238;p26"/>
          <p:cNvGrpSpPr/>
          <p:nvPr/>
        </p:nvGrpSpPr>
        <p:grpSpPr>
          <a:xfrm>
            <a:off x="4790783" y="6418977"/>
            <a:ext cx="1870659" cy="298311"/>
            <a:chOff x="2319041" y="4287401"/>
            <a:chExt cx="432048" cy="221713"/>
          </a:xfrm>
        </p:grpSpPr>
        <p:grpSp>
          <p:nvGrpSpPr>
            <p:cNvPr id="239" name="Google Shape;239;p26"/>
            <p:cNvGrpSpPr/>
            <p:nvPr/>
          </p:nvGrpSpPr>
          <p:grpSpPr>
            <a:xfrm>
              <a:off x="2319041" y="4287401"/>
              <a:ext cx="432048" cy="221713"/>
              <a:chOff x="4139952" y="2013228"/>
              <a:chExt cx="432048" cy="221713"/>
            </a:xfrm>
          </p:grpSpPr>
          <p:sp>
            <p:nvSpPr>
              <p:cNvPr id="240" name="Google Shape;240;p26"/>
              <p:cNvSpPr/>
              <p:nvPr/>
            </p:nvSpPr>
            <p:spPr>
              <a:xfrm>
                <a:off x="4139952" y="2121358"/>
                <a:ext cx="432048" cy="110856"/>
              </a:xfrm>
              <a:prstGeom prst="roundRect">
                <a:avLst>
                  <a:gd fmla="val 16667" name="adj"/>
                </a:avLst>
              </a:prstGeom>
              <a:solidFill>
                <a:srgbClr val="00B05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41" name="Google Shape;241;p26"/>
              <p:cNvSpPr/>
              <p:nvPr/>
            </p:nvSpPr>
            <p:spPr>
              <a:xfrm>
                <a:off x="4139952" y="2013228"/>
                <a:ext cx="432048" cy="221713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42" name="Google Shape;242;p26"/>
            <p:cNvSpPr/>
            <p:nvPr/>
          </p:nvSpPr>
          <p:spPr>
            <a:xfrm>
              <a:off x="2343542" y="4287407"/>
              <a:ext cx="45719" cy="457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3" name="Google Shape;243;p26"/>
            <p:cNvSpPr/>
            <p:nvPr/>
          </p:nvSpPr>
          <p:spPr>
            <a:xfrm>
              <a:off x="2709318" y="4319385"/>
              <a:ext cx="41563" cy="457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244" name="Google Shape;244;p26"/>
          <p:cNvGrpSpPr/>
          <p:nvPr/>
        </p:nvGrpSpPr>
        <p:grpSpPr>
          <a:xfrm>
            <a:off x="6587594" y="1672590"/>
            <a:ext cx="247909" cy="263915"/>
            <a:chOff x="2448" y="576"/>
            <a:chExt cx="384" cy="384"/>
          </a:xfrm>
        </p:grpSpPr>
        <p:sp>
          <p:nvSpPr>
            <p:cNvPr id="245" name="Google Shape;245;p26"/>
            <p:cNvSpPr/>
            <p:nvPr/>
          </p:nvSpPr>
          <p:spPr>
            <a:xfrm>
              <a:off x="2448" y="576"/>
              <a:ext cx="384" cy="38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6"/>
            <p:cNvSpPr/>
            <p:nvPr/>
          </p:nvSpPr>
          <p:spPr>
            <a:xfrm rot="5400000">
              <a:off x="2544" y="624"/>
              <a:ext cx="288" cy="288"/>
            </a:xfrm>
            <a:prstGeom prst="triangle">
              <a:avLst>
                <a:gd fmla="val 50000" name="adj"/>
              </a:avLst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7" name="Google Shape;247;p26"/>
          <p:cNvGrpSpPr/>
          <p:nvPr/>
        </p:nvGrpSpPr>
        <p:grpSpPr>
          <a:xfrm>
            <a:off x="5632834" y="5754482"/>
            <a:ext cx="1425317" cy="180419"/>
            <a:chOff x="1701" y="391"/>
            <a:chExt cx="1225" cy="227"/>
          </a:xfrm>
        </p:grpSpPr>
        <p:sp>
          <p:nvSpPr>
            <p:cNvPr descr="Wave" id="248" name="Google Shape;248;p26"/>
            <p:cNvSpPr/>
            <p:nvPr/>
          </p:nvSpPr>
          <p:spPr>
            <a:xfrm>
              <a:off x="1701" y="391"/>
              <a:ext cx="1225" cy="227"/>
            </a:xfrm>
            <a:prstGeom prst="rect">
              <a:avLst/>
            </a:prstGeom>
            <a:solidFill>
              <a:srgbClr val="C0C0C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6"/>
            <p:cNvSpPr/>
            <p:nvPr/>
          </p:nvSpPr>
          <p:spPr>
            <a:xfrm>
              <a:off x="1791" y="391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6"/>
            <p:cNvSpPr/>
            <p:nvPr/>
          </p:nvSpPr>
          <p:spPr>
            <a:xfrm>
              <a:off x="2245" y="391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6"/>
            <p:cNvSpPr/>
            <p:nvPr/>
          </p:nvSpPr>
          <p:spPr>
            <a:xfrm>
              <a:off x="2699" y="391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26"/>
            <p:cNvSpPr/>
            <p:nvPr/>
          </p:nvSpPr>
          <p:spPr>
            <a:xfrm>
              <a:off x="1791" y="573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6"/>
            <p:cNvSpPr/>
            <p:nvPr/>
          </p:nvSpPr>
          <p:spPr>
            <a:xfrm>
              <a:off x="2245" y="573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6"/>
            <p:cNvSpPr/>
            <p:nvPr/>
          </p:nvSpPr>
          <p:spPr>
            <a:xfrm>
              <a:off x="2699" y="573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55" name="Google Shape;255;p26"/>
          <p:cNvCxnSpPr>
            <a:stCxn id="252" idx="0"/>
            <a:endCxn id="256" idx="2"/>
          </p:cNvCxnSpPr>
          <p:nvPr/>
        </p:nvCxnSpPr>
        <p:spPr>
          <a:xfrm rot="-5400000">
            <a:off x="3841021" y="3780085"/>
            <a:ext cx="4094700" cy="143400"/>
          </a:xfrm>
          <a:prstGeom prst="bentConnector2">
            <a:avLst/>
          </a:prstGeom>
          <a:solidFill>
            <a:schemeClr val="accent1"/>
          </a:solidFill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med" w="med" type="stealth"/>
          </a:ln>
        </p:spPr>
      </p:cxnSp>
      <p:grpSp>
        <p:nvGrpSpPr>
          <p:cNvPr id="257" name="Google Shape;257;p26"/>
          <p:cNvGrpSpPr/>
          <p:nvPr/>
        </p:nvGrpSpPr>
        <p:grpSpPr>
          <a:xfrm>
            <a:off x="5631379" y="3303683"/>
            <a:ext cx="1435011" cy="180419"/>
            <a:chOff x="1701" y="391"/>
            <a:chExt cx="1225" cy="227"/>
          </a:xfrm>
        </p:grpSpPr>
        <p:sp>
          <p:nvSpPr>
            <p:cNvPr descr="Wave" id="258" name="Google Shape;258;p26"/>
            <p:cNvSpPr/>
            <p:nvPr/>
          </p:nvSpPr>
          <p:spPr>
            <a:xfrm>
              <a:off x="1701" y="391"/>
              <a:ext cx="1225" cy="227"/>
            </a:xfrm>
            <a:prstGeom prst="rect">
              <a:avLst/>
            </a:prstGeom>
            <a:solidFill>
              <a:srgbClr val="C0C0C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1791" y="391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6"/>
            <p:cNvSpPr/>
            <p:nvPr/>
          </p:nvSpPr>
          <p:spPr>
            <a:xfrm>
              <a:off x="2245" y="391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26"/>
            <p:cNvSpPr/>
            <p:nvPr/>
          </p:nvSpPr>
          <p:spPr>
            <a:xfrm>
              <a:off x="2699" y="391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6"/>
            <p:cNvSpPr/>
            <p:nvPr/>
          </p:nvSpPr>
          <p:spPr>
            <a:xfrm>
              <a:off x="1791" y="573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6"/>
            <p:cNvSpPr/>
            <p:nvPr/>
          </p:nvSpPr>
          <p:spPr>
            <a:xfrm>
              <a:off x="2245" y="573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26"/>
            <p:cNvSpPr/>
            <p:nvPr/>
          </p:nvSpPr>
          <p:spPr>
            <a:xfrm>
              <a:off x="2699" y="573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5" name="Google Shape;265;p26"/>
          <p:cNvGrpSpPr/>
          <p:nvPr/>
        </p:nvGrpSpPr>
        <p:grpSpPr>
          <a:xfrm flipH="1">
            <a:off x="7187596" y="3363310"/>
            <a:ext cx="276959" cy="329093"/>
            <a:chOff x="5324006" y="5560467"/>
            <a:chExt cx="140957" cy="168975"/>
          </a:xfrm>
        </p:grpSpPr>
        <p:sp>
          <p:nvSpPr>
            <p:cNvPr id="266" name="Google Shape;266;p26"/>
            <p:cNvSpPr/>
            <p:nvPr/>
          </p:nvSpPr>
          <p:spPr>
            <a:xfrm rot="5400000">
              <a:off x="5258253" y="5626965"/>
              <a:ext cx="168229" cy="36724"/>
            </a:xfrm>
            <a:prstGeom prst="trapezoid">
              <a:avLst>
                <a:gd fmla="val 80799" name="adj"/>
              </a:avLst>
            </a:prstGeom>
            <a:solidFill>
              <a:srgbClr val="FF2F53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7" name="Google Shape;267;p26"/>
            <p:cNvSpPr/>
            <p:nvPr/>
          </p:nvSpPr>
          <p:spPr>
            <a:xfrm flipH="1" rot="-5400000">
              <a:off x="5362486" y="5626219"/>
              <a:ext cx="168229" cy="36724"/>
            </a:xfrm>
            <a:prstGeom prst="trapezoid">
              <a:avLst>
                <a:gd fmla="val 80799" name="adj"/>
              </a:avLst>
            </a:prstGeom>
            <a:solidFill>
              <a:srgbClr val="FF2F53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8" name="Google Shape;268;p26"/>
            <p:cNvSpPr/>
            <p:nvPr/>
          </p:nvSpPr>
          <p:spPr>
            <a:xfrm>
              <a:off x="5360729" y="5637146"/>
              <a:ext cx="67510" cy="20747"/>
            </a:xfrm>
            <a:prstGeom prst="rect">
              <a:avLst/>
            </a:prstGeom>
            <a:solidFill>
              <a:srgbClr val="FF2F53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cxnSp>
        <p:nvCxnSpPr>
          <p:cNvPr id="269" name="Google Shape;269;p26"/>
          <p:cNvCxnSpPr>
            <a:stCxn id="270" idx="0"/>
            <a:endCxn id="245" idx="2"/>
          </p:cNvCxnSpPr>
          <p:nvPr/>
        </p:nvCxnSpPr>
        <p:spPr>
          <a:xfrm>
            <a:off x="6208013" y="1804547"/>
            <a:ext cx="379500" cy="0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71" name="Google Shape;271;p26"/>
          <p:cNvCxnSpPr>
            <a:stCxn id="242" idx="0"/>
            <a:endCxn id="252" idx="2"/>
          </p:cNvCxnSpPr>
          <p:nvPr/>
        </p:nvCxnSpPr>
        <p:spPr>
          <a:xfrm rot="-5400000">
            <a:off x="5164142" y="5766485"/>
            <a:ext cx="484200" cy="820800"/>
          </a:xfrm>
          <a:prstGeom prst="bentConnector3">
            <a:avLst>
              <a:gd fmla="val 49988" name="adj1"/>
            </a:avLst>
          </a:prstGeom>
          <a:solidFill>
            <a:schemeClr val="accent1"/>
          </a:solidFill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med" w="med" type="stealth"/>
          </a:ln>
        </p:spPr>
      </p:cxnSp>
      <p:grpSp>
        <p:nvGrpSpPr>
          <p:cNvPr id="272" name="Google Shape;272;p26"/>
          <p:cNvGrpSpPr/>
          <p:nvPr/>
        </p:nvGrpSpPr>
        <p:grpSpPr>
          <a:xfrm>
            <a:off x="5641073" y="4221271"/>
            <a:ext cx="1425317" cy="180419"/>
            <a:chOff x="1701" y="391"/>
            <a:chExt cx="1225" cy="227"/>
          </a:xfrm>
        </p:grpSpPr>
        <p:sp>
          <p:nvSpPr>
            <p:cNvPr descr="Wave" id="273" name="Google Shape;273;p26"/>
            <p:cNvSpPr/>
            <p:nvPr/>
          </p:nvSpPr>
          <p:spPr>
            <a:xfrm>
              <a:off x="1701" y="391"/>
              <a:ext cx="1225" cy="227"/>
            </a:xfrm>
            <a:prstGeom prst="rect">
              <a:avLst/>
            </a:prstGeom>
            <a:solidFill>
              <a:srgbClr val="C0C0C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1791" y="391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6"/>
            <p:cNvSpPr/>
            <p:nvPr/>
          </p:nvSpPr>
          <p:spPr>
            <a:xfrm>
              <a:off x="2245" y="391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6"/>
            <p:cNvSpPr/>
            <p:nvPr/>
          </p:nvSpPr>
          <p:spPr>
            <a:xfrm>
              <a:off x="2699" y="391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26"/>
            <p:cNvSpPr/>
            <p:nvPr/>
          </p:nvSpPr>
          <p:spPr>
            <a:xfrm>
              <a:off x="1791" y="573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26"/>
            <p:cNvSpPr/>
            <p:nvPr/>
          </p:nvSpPr>
          <p:spPr>
            <a:xfrm>
              <a:off x="2245" y="573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26"/>
            <p:cNvSpPr/>
            <p:nvPr/>
          </p:nvSpPr>
          <p:spPr>
            <a:xfrm>
              <a:off x="2699" y="573"/>
              <a:ext cx="136" cy="45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0" name="Google Shape;280;p26"/>
          <p:cNvGrpSpPr/>
          <p:nvPr/>
        </p:nvGrpSpPr>
        <p:grpSpPr>
          <a:xfrm flipH="1">
            <a:off x="7187597" y="4495597"/>
            <a:ext cx="481400" cy="681999"/>
            <a:chOff x="5325525" y="5560840"/>
            <a:chExt cx="139438" cy="168231"/>
          </a:xfrm>
        </p:grpSpPr>
        <p:sp>
          <p:nvSpPr>
            <p:cNvPr id="281" name="Google Shape;281;p26"/>
            <p:cNvSpPr/>
            <p:nvPr/>
          </p:nvSpPr>
          <p:spPr>
            <a:xfrm>
              <a:off x="5360729" y="5634580"/>
              <a:ext cx="67510" cy="20747"/>
            </a:xfrm>
            <a:prstGeom prst="rect">
              <a:avLst/>
            </a:prstGeom>
            <a:solidFill>
              <a:srgbClr val="BFBFBF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2" name="Google Shape;282;p26"/>
            <p:cNvSpPr/>
            <p:nvPr/>
          </p:nvSpPr>
          <p:spPr>
            <a:xfrm flipH="1" rot="-5400000">
              <a:off x="5259772" y="5626592"/>
              <a:ext cx="168229" cy="36724"/>
            </a:xfrm>
            <a:prstGeom prst="trapezoid">
              <a:avLst>
                <a:gd fmla="val 80799" name="adj"/>
              </a:avLst>
            </a:prstGeom>
            <a:solidFill>
              <a:srgbClr val="BFBFBF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3" name="Google Shape;283;p26"/>
            <p:cNvSpPr/>
            <p:nvPr/>
          </p:nvSpPr>
          <p:spPr>
            <a:xfrm flipH="1" rot="-5400000">
              <a:off x="5362486" y="5626594"/>
              <a:ext cx="168229" cy="36724"/>
            </a:xfrm>
            <a:prstGeom prst="trapezoid">
              <a:avLst>
                <a:gd fmla="val 80799" name="adj"/>
              </a:avLst>
            </a:prstGeom>
            <a:solidFill>
              <a:srgbClr val="BFBFBF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cxnSp>
        <p:nvCxnSpPr>
          <p:cNvPr id="284" name="Google Shape;284;p26"/>
          <p:cNvCxnSpPr>
            <a:stCxn id="276" idx="0"/>
            <a:endCxn id="283" idx="1"/>
          </p:cNvCxnSpPr>
          <p:nvPr/>
        </p:nvCxnSpPr>
        <p:spPr>
          <a:xfrm flipH="1" rot="-5400000">
            <a:off x="6903440" y="4199221"/>
            <a:ext cx="325500" cy="369600"/>
          </a:xfrm>
          <a:prstGeom prst="bentConnector3">
            <a:avLst>
              <a:gd fmla="val -70230" name="adj1"/>
            </a:avLst>
          </a:prstGeom>
          <a:solidFill>
            <a:schemeClr val="accent1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85" name="Google Shape;285;p26"/>
          <p:cNvCxnSpPr>
            <a:stCxn id="286" idx="1"/>
            <a:endCxn id="273" idx="2"/>
          </p:cNvCxnSpPr>
          <p:nvPr/>
        </p:nvCxnSpPr>
        <p:spPr>
          <a:xfrm rot="10800000">
            <a:off x="6353780" y="4401556"/>
            <a:ext cx="333900" cy="899100"/>
          </a:xfrm>
          <a:prstGeom prst="bentConnector2">
            <a:avLst/>
          </a:prstGeom>
          <a:solidFill>
            <a:schemeClr val="accent1"/>
          </a:solidFill>
          <a:ln cap="flat" cmpd="sng" w="28575">
            <a:solidFill>
              <a:srgbClr val="CC66FF"/>
            </a:solidFill>
            <a:prstDash val="solid"/>
            <a:round/>
            <a:headEnd len="sm" w="sm" type="none"/>
            <a:tailEnd len="med" w="med" type="stealth"/>
          </a:ln>
        </p:spPr>
      </p:cxnSp>
      <p:grpSp>
        <p:nvGrpSpPr>
          <p:cNvPr id="287" name="Google Shape;287;p26"/>
          <p:cNvGrpSpPr/>
          <p:nvPr/>
        </p:nvGrpSpPr>
        <p:grpSpPr>
          <a:xfrm>
            <a:off x="5960104" y="1672590"/>
            <a:ext cx="247909" cy="263915"/>
            <a:chOff x="2448" y="576"/>
            <a:chExt cx="384" cy="384"/>
          </a:xfrm>
        </p:grpSpPr>
        <p:sp>
          <p:nvSpPr>
            <p:cNvPr id="256" name="Google Shape;256;p26"/>
            <p:cNvSpPr/>
            <p:nvPr/>
          </p:nvSpPr>
          <p:spPr>
            <a:xfrm>
              <a:off x="2448" y="576"/>
              <a:ext cx="384" cy="38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6"/>
            <p:cNvSpPr/>
            <p:nvPr/>
          </p:nvSpPr>
          <p:spPr>
            <a:xfrm rot="5400000">
              <a:off x="2544" y="624"/>
              <a:ext cx="288" cy="288"/>
            </a:xfrm>
            <a:prstGeom prst="triangle">
              <a:avLst>
                <a:gd fmla="val 50000" name="adj"/>
              </a:avLst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8" name="Google Shape;288;p26"/>
          <p:cNvSpPr/>
          <p:nvPr/>
        </p:nvSpPr>
        <p:spPr>
          <a:xfrm rot="5400000">
            <a:off x="8561794" y="2545142"/>
            <a:ext cx="627055" cy="47631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9" name="Google Shape;289;p26"/>
          <p:cNvCxnSpPr>
            <a:stCxn id="288" idx="2"/>
            <a:endCxn id="290" idx="0"/>
          </p:cNvCxnSpPr>
          <p:nvPr/>
        </p:nvCxnSpPr>
        <p:spPr>
          <a:xfrm rot="10800000">
            <a:off x="8096867" y="2775197"/>
            <a:ext cx="540300" cy="8100"/>
          </a:xfrm>
          <a:prstGeom prst="straightConnector1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291" name="Google Shape;291;p26"/>
          <p:cNvCxnSpPr>
            <a:stCxn id="292" idx="2"/>
            <a:endCxn id="263" idx="2"/>
          </p:cNvCxnSpPr>
          <p:nvPr/>
        </p:nvCxnSpPr>
        <p:spPr>
          <a:xfrm rot="10800000">
            <a:off x="6348293" y="3484045"/>
            <a:ext cx="490500" cy="313800"/>
          </a:xfrm>
          <a:prstGeom prst="bentConnector2">
            <a:avLst/>
          </a:prstGeom>
          <a:solidFill>
            <a:schemeClr val="accent1"/>
          </a:solidFill>
          <a:ln cap="flat" cmpd="sng" w="28575">
            <a:solidFill>
              <a:srgbClr val="CC66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3" name="Google Shape;293;p26"/>
          <p:cNvCxnSpPr>
            <a:stCxn id="267" idx="3"/>
            <a:endCxn id="292" idx="0"/>
          </p:cNvCxnSpPr>
          <p:nvPr/>
        </p:nvCxnSpPr>
        <p:spPr>
          <a:xfrm rot="5400000">
            <a:off x="7002275" y="3576299"/>
            <a:ext cx="135900" cy="306900"/>
          </a:xfrm>
          <a:prstGeom prst="bentConnector2">
            <a:avLst/>
          </a:prstGeom>
          <a:solidFill>
            <a:schemeClr val="accent1"/>
          </a:solidFill>
          <a:ln cap="flat" cmpd="sng" w="28575">
            <a:solidFill>
              <a:srgbClr val="CC66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4" name="Google Shape;294;p26"/>
          <p:cNvCxnSpPr>
            <a:stCxn id="283" idx="3"/>
            <a:endCxn id="295" idx="3"/>
          </p:cNvCxnSpPr>
          <p:nvPr/>
        </p:nvCxnSpPr>
        <p:spPr>
          <a:xfrm rot="5400000">
            <a:off x="7083740" y="5178125"/>
            <a:ext cx="219000" cy="115500"/>
          </a:xfrm>
          <a:prstGeom prst="bentConnector2">
            <a:avLst/>
          </a:prstGeom>
          <a:solidFill>
            <a:schemeClr val="accent1"/>
          </a:solidFill>
          <a:ln cap="flat" cmpd="sng" w="28575">
            <a:solidFill>
              <a:srgbClr val="CC66F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96" name="Google Shape;296;p26"/>
          <p:cNvCxnSpPr>
            <a:stCxn id="246" idx="0"/>
            <a:endCxn id="297" idx="1"/>
          </p:cNvCxnSpPr>
          <p:nvPr/>
        </p:nvCxnSpPr>
        <p:spPr>
          <a:xfrm>
            <a:off x="6835503" y="1804547"/>
            <a:ext cx="1008300" cy="1296600"/>
          </a:xfrm>
          <a:prstGeom prst="bentConnector2">
            <a:avLst/>
          </a:prstGeom>
          <a:solidFill>
            <a:schemeClr val="accent1"/>
          </a:solidFill>
          <a:ln cap="flat" cmpd="sng" w="38100">
            <a:solidFill>
              <a:srgbClr val="FFA85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8" name="Google Shape;298;p26"/>
          <p:cNvCxnSpPr>
            <a:stCxn id="297" idx="3"/>
            <a:endCxn id="282" idx="0"/>
          </p:cNvCxnSpPr>
          <p:nvPr/>
        </p:nvCxnSpPr>
        <p:spPr>
          <a:xfrm rot="5400000">
            <a:off x="6901888" y="3894603"/>
            <a:ext cx="1709100" cy="174900"/>
          </a:xfrm>
          <a:prstGeom prst="bentConnector4">
            <a:avLst>
              <a:gd fmla="val 48169" name="adj1"/>
              <a:gd fmla="val -220" name="adj2"/>
            </a:avLst>
          </a:prstGeom>
          <a:solidFill>
            <a:schemeClr val="accent1"/>
          </a:solidFill>
          <a:ln cap="flat" cmpd="sng" w="38100">
            <a:solidFill>
              <a:srgbClr val="FFA853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99" name="Google Shape;299;p26"/>
          <p:cNvSpPr/>
          <p:nvPr/>
        </p:nvSpPr>
        <p:spPr>
          <a:xfrm rot="5400000">
            <a:off x="7580007" y="3167037"/>
            <a:ext cx="45239" cy="7789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6"/>
          <p:cNvSpPr/>
          <p:nvPr/>
        </p:nvSpPr>
        <p:spPr>
          <a:xfrm rot="5400000">
            <a:off x="7830693" y="3101924"/>
            <a:ext cx="26391" cy="24766"/>
          </a:xfrm>
          <a:prstGeom prst="rect">
            <a:avLst/>
          </a:prstGeom>
          <a:solidFill>
            <a:srgbClr val="393B3E"/>
          </a:solidFill>
          <a:ln cap="flat" cmpd="sng" w="25400">
            <a:solidFill>
              <a:srgbClr val="393B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0" name="Google Shape;300;p26"/>
          <p:cNvCxnSpPr>
            <a:stCxn id="297" idx="3"/>
            <a:endCxn id="299" idx="0"/>
          </p:cNvCxnSpPr>
          <p:nvPr/>
        </p:nvCxnSpPr>
        <p:spPr>
          <a:xfrm rot="5400000">
            <a:off x="7703489" y="3065703"/>
            <a:ext cx="78600" cy="202200"/>
          </a:xfrm>
          <a:prstGeom prst="bentConnector2">
            <a:avLst/>
          </a:prstGeom>
          <a:solidFill>
            <a:schemeClr val="accent1"/>
          </a:solidFill>
          <a:ln cap="flat" cmpd="sng" w="28575">
            <a:solidFill>
              <a:srgbClr val="FFA85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1" name="Google Shape;301;p26"/>
          <p:cNvCxnSpPr>
            <a:stCxn id="278" idx="0"/>
            <a:endCxn id="245" idx="2"/>
          </p:cNvCxnSpPr>
          <p:nvPr/>
        </p:nvCxnSpPr>
        <p:spPr>
          <a:xfrm rot="-5400000">
            <a:off x="5189600" y="2968074"/>
            <a:ext cx="2561400" cy="234300"/>
          </a:xfrm>
          <a:prstGeom prst="bentConnector2">
            <a:avLst/>
          </a:prstGeom>
          <a:solidFill>
            <a:schemeClr val="accent1"/>
          </a:solidFill>
          <a:ln cap="flat" cmpd="sng" w="28575">
            <a:solidFill>
              <a:srgbClr val="CC66FF"/>
            </a:solidFill>
            <a:prstDash val="solid"/>
            <a:round/>
            <a:headEnd len="sm" w="sm" type="none"/>
            <a:tailEnd len="med" w="med" type="stealth"/>
          </a:ln>
        </p:spPr>
      </p:cxnSp>
      <p:grpSp>
        <p:nvGrpSpPr>
          <p:cNvPr id="302" name="Google Shape;302;p26"/>
          <p:cNvGrpSpPr/>
          <p:nvPr/>
        </p:nvGrpSpPr>
        <p:grpSpPr>
          <a:xfrm flipH="1" rot="-5400000">
            <a:off x="7870149" y="2538078"/>
            <a:ext cx="159921" cy="338920"/>
            <a:chOff x="3379" y="2160"/>
            <a:chExt cx="590" cy="1334"/>
          </a:xfrm>
        </p:grpSpPr>
        <p:sp>
          <p:nvSpPr>
            <p:cNvPr id="303" name="Google Shape;303;p26"/>
            <p:cNvSpPr/>
            <p:nvPr/>
          </p:nvSpPr>
          <p:spPr>
            <a:xfrm>
              <a:off x="3379" y="2160"/>
              <a:ext cx="590" cy="589"/>
            </a:xfrm>
            <a:prstGeom prst="ellipse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04" name="Google Shape;304;p26"/>
            <p:cNvGrpSpPr/>
            <p:nvPr/>
          </p:nvGrpSpPr>
          <p:grpSpPr>
            <a:xfrm>
              <a:off x="3424" y="2251"/>
              <a:ext cx="500" cy="1243"/>
              <a:chOff x="1066" y="2976"/>
              <a:chExt cx="2721" cy="1900"/>
            </a:xfrm>
          </p:grpSpPr>
          <p:cxnSp>
            <p:nvCxnSpPr>
              <p:cNvPr id="305" name="Google Shape;305;p26"/>
              <p:cNvCxnSpPr/>
              <p:nvPr/>
            </p:nvCxnSpPr>
            <p:spPr>
              <a:xfrm flipH="1" rot="10800000">
                <a:off x="1066" y="2976"/>
                <a:ext cx="453" cy="54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06" name="Google Shape;306;p26"/>
              <p:cNvCxnSpPr/>
              <p:nvPr/>
            </p:nvCxnSpPr>
            <p:spPr>
              <a:xfrm flipH="1" rot="10800000">
                <a:off x="1973" y="2976"/>
                <a:ext cx="453" cy="545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07" name="Google Shape;307;p26"/>
              <p:cNvCxnSpPr/>
              <p:nvPr/>
            </p:nvCxnSpPr>
            <p:spPr>
              <a:xfrm flipH="1" rot="10800000">
                <a:off x="2880" y="2976"/>
                <a:ext cx="453" cy="545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08" name="Google Shape;308;p26"/>
              <p:cNvCxnSpPr/>
              <p:nvPr/>
            </p:nvCxnSpPr>
            <p:spPr>
              <a:xfrm rot="10800000">
                <a:off x="1519" y="2976"/>
                <a:ext cx="454" cy="54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09" name="Google Shape;309;p26"/>
              <p:cNvCxnSpPr/>
              <p:nvPr/>
            </p:nvCxnSpPr>
            <p:spPr>
              <a:xfrm rot="10800000">
                <a:off x="2426" y="2976"/>
                <a:ext cx="454" cy="54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10" name="Google Shape;310;p26"/>
              <p:cNvCxnSpPr/>
              <p:nvPr/>
            </p:nvCxnSpPr>
            <p:spPr>
              <a:xfrm rot="10800000">
                <a:off x="3333" y="2976"/>
                <a:ext cx="454" cy="54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11" name="Google Shape;311;p26"/>
              <p:cNvCxnSpPr/>
              <p:nvPr/>
            </p:nvCxnSpPr>
            <p:spPr>
              <a:xfrm rot="10800000">
                <a:off x="1066" y="3521"/>
                <a:ext cx="0" cy="135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312" name="Google Shape;312;p26"/>
              <p:cNvCxnSpPr/>
              <p:nvPr/>
            </p:nvCxnSpPr>
            <p:spPr>
              <a:xfrm rot="10800000">
                <a:off x="3787" y="3521"/>
                <a:ext cx="0" cy="135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med" w="med" type="triangle"/>
                <a:tailEnd len="sm" w="sm" type="none"/>
              </a:ln>
            </p:spPr>
          </p:cxnSp>
        </p:grpSp>
      </p:grpSp>
      <p:grpSp>
        <p:nvGrpSpPr>
          <p:cNvPr id="313" name="Google Shape;313;p26"/>
          <p:cNvGrpSpPr/>
          <p:nvPr/>
        </p:nvGrpSpPr>
        <p:grpSpPr>
          <a:xfrm flipH="1" rot="-5400000">
            <a:off x="7734882" y="2425400"/>
            <a:ext cx="159921" cy="564274"/>
            <a:chOff x="3379" y="2160"/>
            <a:chExt cx="590" cy="2221"/>
          </a:xfrm>
        </p:grpSpPr>
        <p:sp>
          <p:nvSpPr>
            <p:cNvPr id="314" name="Google Shape;314;p26"/>
            <p:cNvSpPr/>
            <p:nvPr/>
          </p:nvSpPr>
          <p:spPr>
            <a:xfrm>
              <a:off x="3379" y="2160"/>
              <a:ext cx="590" cy="589"/>
            </a:xfrm>
            <a:prstGeom prst="ellipse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5" name="Google Shape;315;p26"/>
            <p:cNvGrpSpPr/>
            <p:nvPr/>
          </p:nvGrpSpPr>
          <p:grpSpPr>
            <a:xfrm>
              <a:off x="3424" y="2251"/>
              <a:ext cx="500" cy="2130"/>
              <a:chOff x="1066" y="2976"/>
              <a:chExt cx="2721" cy="3255"/>
            </a:xfrm>
          </p:grpSpPr>
          <p:cxnSp>
            <p:nvCxnSpPr>
              <p:cNvPr id="316" name="Google Shape;316;p26"/>
              <p:cNvCxnSpPr/>
              <p:nvPr/>
            </p:nvCxnSpPr>
            <p:spPr>
              <a:xfrm flipH="1" rot="10800000">
                <a:off x="1066" y="2976"/>
                <a:ext cx="453" cy="54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17" name="Google Shape;317;p26"/>
              <p:cNvCxnSpPr/>
              <p:nvPr/>
            </p:nvCxnSpPr>
            <p:spPr>
              <a:xfrm flipH="1" rot="10800000">
                <a:off x="1973" y="2976"/>
                <a:ext cx="453" cy="545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18" name="Google Shape;318;p26"/>
              <p:cNvCxnSpPr/>
              <p:nvPr/>
            </p:nvCxnSpPr>
            <p:spPr>
              <a:xfrm flipH="1" rot="10800000">
                <a:off x="2880" y="2976"/>
                <a:ext cx="453" cy="545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19" name="Google Shape;319;p26"/>
              <p:cNvCxnSpPr/>
              <p:nvPr/>
            </p:nvCxnSpPr>
            <p:spPr>
              <a:xfrm rot="10800000">
                <a:off x="1519" y="2976"/>
                <a:ext cx="454" cy="54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20" name="Google Shape;320;p26"/>
              <p:cNvCxnSpPr/>
              <p:nvPr/>
            </p:nvCxnSpPr>
            <p:spPr>
              <a:xfrm rot="10800000">
                <a:off x="2426" y="2976"/>
                <a:ext cx="454" cy="54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21" name="Google Shape;321;p26"/>
              <p:cNvCxnSpPr/>
              <p:nvPr/>
            </p:nvCxnSpPr>
            <p:spPr>
              <a:xfrm rot="10800000">
                <a:off x="3333" y="2976"/>
                <a:ext cx="454" cy="545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22" name="Google Shape;322;p26"/>
              <p:cNvCxnSpPr/>
              <p:nvPr/>
            </p:nvCxnSpPr>
            <p:spPr>
              <a:xfrm rot="10800000">
                <a:off x="1066" y="3521"/>
                <a:ext cx="0" cy="271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90" name="Google Shape;290;p26"/>
              <p:cNvCxnSpPr/>
              <p:nvPr/>
            </p:nvCxnSpPr>
            <p:spPr>
              <a:xfrm rot="10800000">
                <a:off x="3787" y="3521"/>
                <a:ext cx="0" cy="271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FF"/>
                </a:solidFill>
                <a:prstDash val="solid"/>
                <a:round/>
                <a:headEnd len="med" w="med" type="triangle"/>
                <a:tailEnd len="sm" w="sm" type="none"/>
              </a:ln>
            </p:spPr>
          </p:cxnSp>
        </p:grpSp>
      </p:grpSp>
      <p:cxnSp>
        <p:nvCxnSpPr>
          <p:cNvPr id="323" name="Google Shape;323;p26"/>
          <p:cNvCxnSpPr>
            <a:stCxn id="299" idx="2"/>
            <a:endCxn id="267" idx="1"/>
          </p:cNvCxnSpPr>
          <p:nvPr/>
        </p:nvCxnSpPr>
        <p:spPr>
          <a:xfrm flipH="1">
            <a:off x="7223780" y="3205984"/>
            <a:ext cx="339900" cy="186600"/>
          </a:xfrm>
          <a:prstGeom prst="bentConnector2">
            <a:avLst/>
          </a:prstGeom>
          <a:solidFill>
            <a:schemeClr val="accent1"/>
          </a:solidFill>
          <a:ln cap="flat" cmpd="sng" w="28575">
            <a:solidFill>
              <a:srgbClr val="FFA853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24" name="Google Shape;324;p26"/>
          <p:cNvCxnSpPr>
            <a:stCxn id="282" idx="1"/>
            <a:endCxn id="314" idx="6"/>
          </p:cNvCxnSpPr>
          <p:nvPr/>
        </p:nvCxnSpPr>
        <p:spPr>
          <a:xfrm flipH="1" rot="10800000">
            <a:off x="7605603" y="2787618"/>
            <a:ext cx="1800" cy="17592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25" name="Google Shape;325;p26"/>
          <p:cNvCxnSpPr>
            <a:stCxn id="279" idx="2"/>
            <a:endCxn id="326" idx="0"/>
          </p:cNvCxnSpPr>
          <p:nvPr/>
        </p:nvCxnSpPr>
        <p:spPr>
          <a:xfrm rot="5400000">
            <a:off x="6652340" y="4625640"/>
            <a:ext cx="453000" cy="5100"/>
          </a:xfrm>
          <a:prstGeom prst="bentConnector3">
            <a:avLst>
              <a:gd fmla="val 50001" name="adj1"/>
            </a:avLst>
          </a:prstGeom>
          <a:solidFill>
            <a:schemeClr val="accent1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27" name="Google Shape;327;p26"/>
          <p:cNvSpPr/>
          <p:nvPr/>
        </p:nvSpPr>
        <p:spPr>
          <a:xfrm>
            <a:off x="7388569" y="4700384"/>
            <a:ext cx="75987" cy="266931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E1C6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6"/>
          <p:cNvSpPr/>
          <p:nvPr/>
        </p:nvSpPr>
        <p:spPr>
          <a:xfrm rot="5400000">
            <a:off x="6855120" y="3758898"/>
            <a:ext cx="45239" cy="7789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" name="Google Shape;328;p26"/>
          <p:cNvCxnSpPr>
            <a:stCxn id="314" idx="2"/>
            <a:endCxn id="279" idx="0"/>
          </p:cNvCxnSpPr>
          <p:nvPr/>
        </p:nvCxnSpPr>
        <p:spPr>
          <a:xfrm rot="5400000">
            <a:off x="6375427" y="3133677"/>
            <a:ext cx="1738200" cy="726000"/>
          </a:xfrm>
          <a:prstGeom prst="bentConnector3">
            <a:avLst>
              <a:gd fmla="val -12856" name="adj1"/>
            </a:avLst>
          </a:prstGeom>
          <a:solidFill>
            <a:schemeClr val="accent1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9" name="Google Shape;329;p26"/>
          <p:cNvCxnSpPr>
            <a:stCxn id="254" idx="2"/>
            <a:endCxn id="243" idx="3"/>
          </p:cNvCxnSpPr>
          <p:nvPr/>
        </p:nvCxnSpPr>
        <p:spPr>
          <a:xfrm rot="5400000">
            <a:off x="6487801" y="6107551"/>
            <a:ext cx="558000" cy="212700"/>
          </a:xfrm>
          <a:prstGeom prst="bentConnector2">
            <a:avLst/>
          </a:prstGeom>
          <a:solidFill>
            <a:schemeClr val="accent1"/>
          </a:solidFill>
          <a:ln cap="flat" cmpd="sng" w="28575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30" name="Google Shape;330;p26"/>
          <p:cNvSpPr/>
          <p:nvPr/>
        </p:nvSpPr>
        <p:spPr>
          <a:xfrm>
            <a:off x="6815278" y="6071773"/>
            <a:ext cx="120851" cy="240588"/>
          </a:xfrm>
          <a:prstGeom prst="flowChartCollate">
            <a:avLst/>
          </a:prstGeom>
          <a:solidFill>
            <a:srgbClr val="A5A5A5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6" name="Google Shape;326;p26"/>
          <p:cNvSpPr/>
          <p:nvPr/>
        </p:nvSpPr>
        <p:spPr>
          <a:xfrm>
            <a:off x="6815723" y="4854703"/>
            <a:ext cx="120851" cy="240588"/>
          </a:xfrm>
          <a:prstGeom prst="flowChartCollate">
            <a:avLst/>
          </a:prstGeom>
          <a:solidFill>
            <a:srgbClr val="A5A5A5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31" name="Google Shape;331;p26"/>
          <p:cNvCxnSpPr>
            <a:stCxn id="332" idx="2"/>
            <a:endCxn id="266" idx="2"/>
          </p:cNvCxnSpPr>
          <p:nvPr/>
        </p:nvCxnSpPr>
        <p:spPr>
          <a:xfrm rot="10800000">
            <a:off x="7464512" y="3528685"/>
            <a:ext cx="1164000" cy="4800"/>
          </a:xfrm>
          <a:prstGeom prst="straightConnector1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333" name="Google Shape;333;p26"/>
          <p:cNvSpPr/>
          <p:nvPr/>
        </p:nvSpPr>
        <p:spPr>
          <a:xfrm rot="5400000">
            <a:off x="8343791" y="4444376"/>
            <a:ext cx="1054407" cy="48496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Turbo-Booster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4" name="Google Shape;334;p26"/>
          <p:cNvCxnSpPr>
            <a:endCxn id="282" idx="0"/>
          </p:cNvCxnSpPr>
          <p:nvPr/>
        </p:nvCxnSpPr>
        <p:spPr>
          <a:xfrm flipH="1">
            <a:off x="7668997" y="4834792"/>
            <a:ext cx="959400" cy="1800"/>
          </a:xfrm>
          <a:prstGeom prst="straightConnector1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335" name="Google Shape;335;p26"/>
          <p:cNvCxnSpPr>
            <a:stCxn id="326" idx="2"/>
            <a:endCxn id="286" idx="3"/>
          </p:cNvCxnSpPr>
          <p:nvPr/>
        </p:nvCxnSpPr>
        <p:spPr>
          <a:xfrm rot="5400000">
            <a:off x="6708149" y="5132791"/>
            <a:ext cx="205500" cy="130500"/>
          </a:xfrm>
          <a:prstGeom prst="bentConnector2">
            <a:avLst/>
          </a:prstGeom>
          <a:solidFill>
            <a:schemeClr val="accent1"/>
          </a:solidFill>
          <a:ln cap="flat" cmpd="sng" w="19050">
            <a:solidFill>
              <a:srgbClr val="CC66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2" name="Google Shape;332;p26"/>
          <p:cNvSpPr/>
          <p:nvPr/>
        </p:nvSpPr>
        <p:spPr>
          <a:xfrm rot="5400000">
            <a:off x="8498102" y="3291002"/>
            <a:ext cx="745786" cy="48496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Turbine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6" name="Google Shape;336;p26"/>
          <p:cNvGrpSpPr/>
          <p:nvPr/>
        </p:nvGrpSpPr>
        <p:grpSpPr>
          <a:xfrm>
            <a:off x="6587594" y="5268655"/>
            <a:ext cx="548056" cy="310380"/>
            <a:chOff x="5159387" y="5486400"/>
            <a:chExt cx="716144" cy="365729"/>
          </a:xfrm>
        </p:grpSpPr>
        <p:grpSp>
          <p:nvGrpSpPr>
            <p:cNvPr id="337" name="Google Shape;337;p26"/>
            <p:cNvGrpSpPr/>
            <p:nvPr/>
          </p:nvGrpSpPr>
          <p:grpSpPr>
            <a:xfrm>
              <a:off x="5159387" y="5486400"/>
              <a:ext cx="716144" cy="365729"/>
              <a:chOff x="2319041" y="4287407"/>
              <a:chExt cx="432048" cy="221713"/>
            </a:xfrm>
          </p:grpSpPr>
          <p:grpSp>
            <p:nvGrpSpPr>
              <p:cNvPr id="338" name="Google Shape;338;p26"/>
              <p:cNvGrpSpPr/>
              <p:nvPr/>
            </p:nvGrpSpPr>
            <p:grpSpPr>
              <a:xfrm>
                <a:off x="2319041" y="4287407"/>
                <a:ext cx="432048" cy="221713"/>
                <a:chOff x="4139952" y="2013234"/>
                <a:chExt cx="432048" cy="221713"/>
              </a:xfrm>
            </p:grpSpPr>
            <p:sp>
              <p:nvSpPr>
                <p:cNvPr id="339" name="Google Shape;339;p26"/>
                <p:cNvSpPr/>
                <p:nvPr/>
              </p:nvSpPr>
              <p:spPr>
                <a:xfrm>
                  <a:off x="4139952" y="2013234"/>
                  <a:ext cx="432048" cy="221713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lt1"/>
                </a:solidFill>
                <a:ln cap="flat" cmpd="sng" w="1905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340" name="Google Shape;340;p26"/>
                <p:cNvSpPr/>
                <p:nvPr/>
              </p:nvSpPr>
              <p:spPr>
                <a:xfrm>
                  <a:off x="4139952" y="2126539"/>
                  <a:ext cx="432048" cy="99162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86" name="Google Shape;286;p26"/>
              <p:cNvSpPr/>
              <p:nvPr/>
            </p:nvSpPr>
            <p:spPr>
              <a:xfrm>
                <a:off x="2397942" y="4287407"/>
                <a:ext cx="45719" cy="457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95" name="Google Shape;295;p26"/>
              <p:cNvSpPr/>
              <p:nvPr/>
            </p:nvSpPr>
            <p:spPr>
              <a:xfrm>
                <a:off x="2709318" y="4319385"/>
                <a:ext cx="41563" cy="457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341" name="Google Shape;341;p26"/>
            <p:cNvSpPr/>
            <p:nvPr/>
          </p:nvSpPr>
          <p:spPr>
            <a:xfrm>
              <a:off x="5193683" y="5525572"/>
              <a:ext cx="61710" cy="113228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26"/>
            <p:cNvSpPr/>
            <p:nvPr/>
          </p:nvSpPr>
          <p:spPr>
            <a:xfrm>
              <a:off x="5775438" y="5756194"/>
              <a:ext cx="61710" cy="5661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26"/>
            <p:cNvSpPr/>
            <p:nvPr/>
          </p:nvSpPr>
          <p:spPr>
            <a:xfrm>
              <a:off x="5775438" y="5525572"/>
              <a:ext cx="61710" cy="113228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44" name="Google Shape;344;p26"/>
          <p:cNvCxnSpPr>
            <a:stCxn id="340" idx="2"/>
            <a:endCxn id="251" idx="0"/>
          </p:cNvCxnSpPr>
          <p:nvPr/>
        </p:nvCxnSpPr>
        <p:spPr>
          <a:xfrm>
            <a:off x="6861622" y="5566091"/>
            <a:ext cx="11400" cy="188400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45" name="Google Shape;345;p26"/>
          <p:cNvSpPr/>
          <p:nvPr/>
        </p:nvSpPr>
        <p:spPr>
          <a:xfrm>
            <a:off x="5181083" y="6462011"/>
            <a:ext cx="1032070" cy="1826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LINAC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6"/>
          <p:cNvSpPr/>
          <p:nvPr/>
        </p:nvSpPr>
        <p:spPr>
          <a:xfrm rot="5400000">
            <a:off x="8256833" y="1545389"/>
            <a:ext cx="1228321" cy="48496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Centrifugal</a:t>
            </a:r>
            <a:b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Compressor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7" name="Google Shape;347;p26"/>
          <p:cNvCxnSpPr>
            <a:stCxn id="346" idx="2"/>
            <a:endCxn id="246" idx="0"/>
          </p:cNvCxnSpPr>
          <p:nvPr/>
        </p:nvCxnSpPr>
        <p:spPr>
          <a:xfrm flipH="1">
            <a:off x="6835410" y="1787872"/>
            <a:ext cx="1793100" cy="16800"/>
          </a:xfrm>
          <a:prstGeom prst="straightConnector1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348" name="Google Shape;348;p26"/>
          <p:cNvSpPr/>
          <p:nvPr/>
        </p:nvSpPr>
        <p:spPr>
          <a:xfrm>
            <a:off x="237461" y="4649387"/>
            <a:ext cx="4408384" cy="19952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EFFICIENCY: ROM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Carnot:     30%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Machine:  50%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Overall:  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🡪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7 MW Elec. / plant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🡪"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140 MW Elec. Total</a:t>
            </a:r>
            <a:endParaRPr b="1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7"/>
          <p:cNvSpPr txBox="1"/>
          <p:nvPr>
            <p:ph idx="1" type="body"/>
          </p:nvPr>
        </p:nvSpPr>
        <p:spPr>
          <a:xfrm>
            <a:off x="457200" y="1243584"/>
            <a:ext cx="865628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b="1" lang="en-US"/>
              <a:t>LN2 PRODUCTION AND STORAGE</a:t>
            </a:r>
            <a:endParaRPr/>
          </a:p>
          <a:p>
            <a:pPr indent="-1905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/>
          </a:p>
        </p:txBody>
      </p:sp>
      <p:grpSp>
        <p:nvGrpSpPr>
          <p:cNvPr id="355" name="Google Shape;355;p27"/>
          <p:cNvGrpSpPr/>
          <p:nvPr/>
        </p:nvGrpSpPr>
        <p:grpSpPr>
          <a:xfrm>
            <a:off x="543450" y="1744387"/>
            <a:ext cx="3841863" cy="2851392"/>
            <a:chOff x="5133599" y="4861605"/>
            <a:chExt cx="3004635" cy="1918325"/>
          </a:xfrm>
        </p:grpSpPr>
        <p:sp>
          <p:nvSpPr>
            <p:cNvPr id="356" name="Google Shape;356;p27"/>
            <p:cNvSpPr/>
            <p:nvPr/>
          </p:nvSpPr>
          <p:spPr>
            <a:xfrm>
              <a:off x="5174716" y="4861605"/>
              <a:ext cx="2952146" cy="1918325"/>
            </a:xfrm>
            <a:prstGeom prst="rect">
              <a:avLst/>
            </a:prstGeom>
            <a:noFill/>
            <a:ln cap="flat" cmpd="sng" w="15875">
              <a:solidFill>
                <a:schemeClr val="dk1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ir Seperation unit " id="357" name="Google Shape;357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512632" y="4930300"/>
              <a:ext cx="398443" cy="93233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58" name="Google Shape;358;p27"/>
            <p:cNvGrpSpPr/>
            <p:nvPr/>
          </p:nvGrpSpPr>
          <p:grpSpPr>
            <a:xfrm flipH="1">
              <a:off x="6774940" y="6213746"/>
              <a:ext cx="1166246" cy="258205"/>
              <a:chOff x="5015957" y="3394364"/>
              <a:chExt cx="3422149" cy="706581"/>
            </a:xfrm>
          </p:grpSpPr>
          <p:sp>
            <p:nvSpPr>
              <p:cNvPr id="359" name="Google Shape;359;p27"/>
              <p:cNvSpPr/>
              <p:nvPr/>
            </p:nvSpPr>
            <p:spPr>
              <a:xfrm>
                <a:off x="539115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7"/>
              <p:cNvSpPr/>
              <p:nvPr/>
            </p:nvSpPr>
            <p:spPr>
              <a:xfrm>
                <a:off x="5743575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7"/>
              <p:cNvSpPr/>
              <p:nvPr/>
            </p:nvSpPr>
            <p:spPr>
              <a:xfrm>
                <a:off x="609600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7"/>
              <p:cNvSpPr/>
              <p:nvPr/>
            </p:nvSpPr>
            <p:spPr>
              <a:xfrm>
                <a:off x="680085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7"/>
              <p:cNvSpPr/>
              <p:nvPr/>
            </p:nvSpPr>
            <p:spPr>
              <a:xfrm>
                <a:off x="750570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7"/>
              <p:cNvSpPr/>
              <p:nvPr/>
            </p:nvSpPr>
            <p:spPr>
              <a:xfrm>
                <a:off x="6448425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7"/>
              <p:cNvSpPr/>
              <p:nvPr/>
            </p:nvSpPr>
            <p:spPr>
              <a:xfrm>
                <a:off x="7153275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7"/>
              <p:cNvSpPr/>
              <p:nvPr/>
            </p:nvSpPr>
            <p:spPr>
              <a:xfrm>
                <a:off x="7858125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27"/>
              <p:cNvSpPr/>
              <p:nvPr/>
            </p:nvSpPr>
            <p:spPr>
              <a:xfrm>
                <a:off x="821055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9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7"/>
              <p:cNvSpPr/>
              <p:nvPr/>
            </p:nvSpPr>
            <p:spPr>
              <a:xfrm>
                <a:off x="5015957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0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69" name="Google Shape;369;p27"/>
            <p:cNvGrpSpPr/>
            <p:nvPr/>
          </p:nvGrpSpPr>
          <p:grpSpPr>
            <a:xfrm>
              <a:off x="5456217" y="6213746"/>
              <a:ext cx="1166246" cy="258205"/>
              <a:chOff x="5015957" y="3394364"/>
              <a:chExt cx="3422149" cy="706581"/>
            </a:xfrm>
          </p:grpSpPr>
          <p:sp>
            <p:nvSpPr>
              <p:cNvPr id="370" name="Google Shape;370;p27"/>
              <p:cNvSpPr/>
              <p:nvPr/>
            </p:nvSpPr>
            <p:spPr>
              <a:xfrm>
                <a:off x="539115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27"/>
              <p:cNvSpPr/>
              <p:nvPr/>
            </p:nvSpPr>
            <p:spPr>
              <a:xfrm>
                <a:off x="5743575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372;p27"/>
              <p:cNvSpPr/>
              <p:nvPr/>
            </p:nvSpPr>
            <p:spPr>
              <a:xfrm>
                <a:off x="609600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7"/>
              <p:cNvSpPr/>
              <p:nvPr/>
            </p:nvSpPr>
            <p:spPr>
              <a:xfrm>
                <a:off x="680085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7"/>
              <p:cNvSpPr/>
              <p:nvPr/>
            </p:nvSpPr>
            <p:spPr>
              <a:xfrm>
                <a:off x="750570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Google Shape;375;p27"/>
              <p:cNvSpPr/>
              <p:nvPr/>
            </p:nvSpPr>
            <p:spPr>
              <a:xfrm>
                <a:off x="6448425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27"/>
              <p:cNvSpPr/>
              <p:nvPr/>
            </p:nvSpPr>
            <p:spPr>
              <a:xfrm>
                <a:off x="7153275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7"/>
              <p:cNvSpPr/>
              <p:nvPr/>
            </p:nvSpPr>
            <p:spPr>
              <a:xfrm>
                <a:off x="7858125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7"/>
              <p:cNvSpPr/>
              <p:nvPr/>
            </p:nvSpPr>
            <p:spPr>
              <a:xfrm>
                <a:off x="8210550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9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27"/>
              <p:cNvSpPr/>
              <p:nvPr/>
            </p:nvSpPr>
            <p:spPr>
              <a:xfrm>
                <a:off x="5015957" y="3394364"/>
                <a:ext cx="227556" cy="706581"/>
              </a:xfrm>
              <a:prstGeom prst="rect">
                <a:avLst/>
              </a:prstGeom>
              <a:noFill/>
              <a:ln cap="flat" cmpd="sng" w="15875">
                <a:solidFill>
                  <a:srgbClr val="C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0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descr="http://www.automaticheating.com.au/wp-content/uploads/2014/09/THERMEX-THERMAL-BUFFER-TANKS.jpg" id="380" name="Google Shape;380;p2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933819" y="4969621"/>
              <a:ext cx="195257" cy="92878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81" name="Google Shape;381;p27"/>
            <p:cNvCxnSpPr/>
            <p:nvPr/>
          </p:nvCxnSpPr>
          <p:spPr>
            <a:xfrm>
              <a:off x="5482160" y="6126454"/>
              <a:ext cx="2459026" cy="0"/>
            </a:xfrm>
            <a:prstGeom prst="straightConnector1">
              <a:avLst/>
            </a:prstGeom>
            <a:noFill/>
            <a:ln cap="flat" cmpd="sng" w="15875">
              <a:solidFill>
                <a:srgbClr val="00B050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382" name="Google Shape;382;p27"/>
            <p:cNvCxnSpPr>
              <a:stCxn id="357" idx="2"/>
            </p:cNvCxnSpPr>
            <p:nvPr/>
          </p:nvCxnSpPr>
          <p:spPr>
            <a:xfrm flipH="1">
              <a:off x="6708254" y="5862633"/>
              <a:ext cx="3600" cy="263700"/>
            </a:xfrm>
            <a:prstGeom prst="straightConnector1">
              <a:avLst/>
            </a:prstGeom>
            <a:noFill/>
            <a:ln cap="flat" cmpd="sng" w="15875">
              <a:solidFill>
                <a:srgbClr val="00B050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383" name="Google Shape;383;p27"/>
            <p:cNvSpPr/>
            <p:nvPr/>
          </p:nvSpPr>
          <p:spPr>
            <a:xfrm>
              <a:off x="5133599" y="5079905"/>
              <a:ext cx="1056061" cy="527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Plant:</a:t>
              </a:r>
              <a:b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100 t/d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27"/>
            <p:cNvSpPr/>
            <p:nvPr/>
          </p:nvSpPr>
          <p:spPr>
            <a:xfrm>
              <a:off x="7082173" y="5079905"/>
              <a:ext cx="1056061" cy="527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Storage: 100 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5" name="Google Shape;385;p27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SzPts val="2800"/>
              <a:buFont typeface="Arial"/>
              <a:buNone/>
            </a:pPr>
            <a:r>
              <a:rPr lang="en-US" sz="2800"/>
              <a:t>CRYOGENIC Process</a:t>
            </a:r>
            <a:endParaRPr/>
          </a:p>
        </p:txBody>
      </p:sp>
      <p:sp>
        <p:nvSpPr>
          <p:cNvPr id="386" name="Google Shape;386;p27"/>
          <p:cNvSpPr txBox="1"/>
          <p:nvPr>
            <p:ph idx="12" type="sldNum"/>
          </p:nvPr>
        </p:nvSpPr>
        <p:spPr>
          <a:xfrm>
            <a:off x="8794548" y="6318254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7" name="Google Shape;387;p27"/>
          <p:cNvSpPr/>
          <p:nvPr/>
        </p:nvSpPr>
        <p:spPr>
          <a:xfrm>
            <a:off x="4385313" y="1744387"/>
            <a:ext cx="4728167" cy="5113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LN2 Plant function: (Air Separation Unit)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 LN2 Inventory from 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Compensate Leaks from Plants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 Impact of the Loss of 1 Plant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LN2 Storage Function: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Allow storage of LINAC Inventory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LN2 Lines: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 km to distribute LN2 to each plant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LINAC Inventory ~200m3 Liquid.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10b1a349358_0_45"/>
          <p:cNvSpPr txBox="1"/>
          <p:nvPr>
            <p:ph idx="12" type="sldNum"/>
          </p:nvPr>
        </p:nvSpPr>
        <p:spPr>
          <a:xfrm>
            <a:off x="8566150" y="6318251"/>
            <a:ext cx="318900" cy="539700"/>
          </a:xfrm>
          <a:prstGeom prst="rect">
            <a:avLst/>
          </a:prstGeom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4" name="Google Shape;394;g10b1a349358_0_45"/>
          <p:cNvSpPr txBox="1"/>
          <p:nvPr>
            <p:ph type="title"/>
          </p:nvPr>
        </p:nvSpPr>
        <p:spPr>
          <a:xfrm>
            <a:off x="451822" y="129091"/>
            <a:ext cx="8103600" cy="753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Downtime</a:t>
            </a:r>
            <a:endParaRPr/>
          </a:p>
        </p:txBody>
      </p:sp>
      <p:sp>
        <p:nvSpPr>
          <p:cNvPr id="395" name="Google Shape;395;g10b1a349358_0_45"/>
          <p:cNvSpPr txBox="1"/>
          <p:nvPr>
            <p:ph idx="1" type="body"/>
          </p:nvPr>
        </p:nvSpPr>
        <p:spPr>
          <a:xfrm>
            <a:off x="457200" y="1243584"/>
            <a:ext cx="8109000" cy="506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Expect collider operation ~50% over a year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Expect to keep linacs cold, but no RF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Plan to insulate cryostat with vacuum + MLI, ~1.3 W/m</a:t>
            </a:r>
            <a:r>
              <a:rPr baseline="30000" lang="en-US"/>
              <a:t>2</a:t>
            </a:r>
            <a:endParaRPr baseline="300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Loss per Cryomodule ~25 Watts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Loss per SuperSector ~2.5 kW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Cool by venting Nitrogen and replacing LN; re-liquification plants shut down?????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</a:t>
            </a:r>
            <a:r>
              <a:rPr baseline="30000" lang="en-US"/>
              <a:t>3</a:t>
            </a:r>
            <a:r>
              <a:rPr lang="en-US"/>
              <a:t>-550 ~7500 l/day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28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1" name="Google Shape;401;p28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SzPts val="2400"/>
              <a:buFont typeface="Arial"/>
              <a:buNone/>
            </a:pPr>
            <a:r>
              <a:rPr lang="en-US"/>
              <a:t>Cryogenic Needs</a:t>
            </a:r>
            <a:endParaRPr/>
          </a:p>
        </p:txBody>
      </p:sp>
      <p:sp>
        <p:nvSpPr>
          <p:cNvPr id="402" name="Google Shape;402;p28"/>
          <p:cNvSpPr txBox="1"/>
          <p:nvPr>
            <p:ph idx="1" type="body"/>
          </p:nvPr>
        </p:nvSpPr>
        <p:spPr>
          <a:xfrm>
            <a:off x="457200" y="1243584"/>
            <a:ext cx="810895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/>
              <a:t>Gain more confidence in the efficiency estimate.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/>
              <a:t>Understand trade-offs related to plant scale vs number of plants.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/>
              <a:t>Develop cost range.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/>
              <a:t>Understand safety issues</a:t>
            </a:r>
            <a:endParaRPr/>
          </a:p>
          <a:p>
            <a:pPr indent="-1905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0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8" name="Google Shape;408;p30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SzPts val="2400"/>
              <a:buFont typeface="Arial"/>
              <a:buNone/>
            </a:pPr>
            <a:r>
              <a:rPr i="1" lang="en-US"/>
              <a:t>Desired</a:t>
            </a:r>
            <a:r>
              <a:rPr lang="en-US"/>
              <a:t> development strategy</a:t>
            </a:r>
            <a:endParaRPr/>
          </a:p>
        </p:txBody>
      </p:sp>
      <p:sp>
        <p:nvSpPr>
          <p:cNvPr id="409" name="Google Shape;409;p30"/>
          <p:cNvSpPr txBox="1"/>
          <p:nvPr>
            <p:ph idx="1" type="body"/>
          </p:nvPr>
        </p:nvSpPr>
        <p:spPr>
          <a:xfrm>
            <a:off x="457200" y="1243584"/>
            <a:ext cx="810895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/>
              <a:t>Build a 2 raft prototype with a ~5 m cryostat and test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/>
              <a:t>Build a ~2 GeV Demonstration Facility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/>
              <a:t>Build C</a:t>
            </a:r>
            <a:r>
              <a:rPr baseline="30000" lang="en-US"/>
              <a:t>3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9"/>
          <p:cNvSpPr txBox="1"/>
          <p:nvPr>
            <p:ph idx="12" type="sldNum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5" name="Google Shape;415;p9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SzPts val="2400"/>
              <a:buFont typeface="Arial"/>
              <a:buNone/>
            </a:pPr>
            <a:r>
              <a:rPr lang="en-US"/>
              <a:t>Power Breakdown</a:t>
            </a:r>
            <a:endParaRPr/>
          </a:p>
        </p:txBody>
      </p:sp>
      <p:sp>
        <p:nvSpPr>
          <p:cNvPr id="416" name="Google Shape;416;p9"/>
          <p:cNvSpPr txBox="1"/>
          <p:nvPr>
            <p:ph idx="1" type="body"/>
          </p:nvPr>
        </p:nvSpPr>
        <p:spPr>
          <a:xfrm>
            <a:off x="457200" y="1243584"/>
            <a:ext cx="810895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ts val="2400"/>
              <a:buNone/>
            </a:pPr>
            <a:r>
              <a:t/>
            </a:r>
            <a:endParaRPr/>
          </a:p>
        </p:txBody>
      </p:sp>
      <p:graphicFrame>
        <p:nvGraphicFramePr>
          <p:cNvPr id="417" name="Google Shape;417;p9"/>
          <p:cNvGraphicFramePr/>
          <p:nvPr/>
        </p:nvGraphicFramePr>
        <p:xfrm>
          <a:off x="990600" y="2133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{84D2E7A3-C5AE-4EAA-9867-2B3B8CB2E60A}</a:tableStyleId>
              </a:tblPr>
              <a:tblGrid>
                <a:gridCol w="4126875"/>
                <a:gridCol w="1063200"/>
              </a:tblGrid>
              <a:tr h="412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Power Breakdown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MW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412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lt1"/>
                          </a:solidFill>
                        </a:rPr>
                        <a:t>Total Power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247.5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solidFill>
                      <a:schemeClr val="lt2"/>
                    </a:solidFill>
                  </a:tcPr>
                </a:tc>
              </a:tr>
              <a:tr h="412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Single Beam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400" u="none" cap="none" strike="noStrike"/>
                    </a:p>
                  </a:txBody>
                  <a:tcPr marT="9525" marB="0" marR="9525" marL="9525" anchor="ctr"/>
                </a:tc>
              </a:tr>
              <a:tr h="412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Total Beam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  <a:endParaRPr sz="1400" u="none" cap="none" strike="noStrike"/>
                    </a:p>
                  </a:txBody>
                  <a:tcPr marT="9525" marB="0" marR="9525" marL="9525" anchor="ctr"/>
                </a:tc>
              </a:tr>
              <a:tr h="412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Total RF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42.4</a:t>
                      </a:r>
                      <a:endParaRPr sz="1400" u="none" cap="none" strike="noStrike"/>
                    </a:p>
                  </a:txBody>
                  <a:tcPr marT="9525" marB="0" marR="9525" marL="9525" anchor="ctr"/>
                </a:tc>
              </a:tr>
              <a:tr h="412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Heat Load at Cryo Temp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24.4</a:t>
                      </a:r>
                      <a:endParaRPr sz="1400" u="none" cap="none" strike="noStrike"/>
                    </a:p>
                  </a:txBody>
                  <a:tcPr marT="9525" marB="0" marR="9525" marL="9525" anchor="ctr"/>
                </a:tc>
              </a:tr>
              <a:tr h="412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Electrical Power for RF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84.8</a:t>
                      </a:r>
                      <a:endParaRPr sz="1400" u="none" cap="none" strike="noStrike"/>
                    </a:p>
                  </a:txBody>
                  <a:tcPr marT="9525" marB="0" marR="9525" marL="9525" anchor="ctr"/>
                </a:tc>
              </a:tr>
              <a:tr h="412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Electrical Power Cryo Cooler</a:t>
                      </a:r>
                      <a:endParaRPr b="1" sz="16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-US" sz="1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162.7</a:t>
                      </a:r>
                      <a:endParaRPr sz="1400" u="none" cap="none" strike="noStrike"/>
                    </a:p>
                  </a:txBody>
                  <a:tcPr marT="9525" marB="0" marR="9525" marL="9525" anchor="ctr"/>
                </a:tc>
              </a:tr>
            </a:tbl>
          </a:graphicData>
        </a:graphic>
      </p:graphicFrame>
      <p:sp>
        <p:nvSpPr>
          <p:cNvPr id="418" name="Google Shape;418;p9"/>
          <p:cNvSpPr/>
          <p:nvPr/>
        </p:nvSpPr>
        <p:spPr>
          <a:xfrm>
            <a:off x="4945550" y="4196600"/>
            <a:ext cx="1361700" cy="627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9"/>
          <p:cNvSpPr/>
          <p:nvPr/>
        </p:nvSpPr>
        <p:spPr>
          <a:xfrm>
            <a:off x="5044225" y="4961475"/>
            <a:ext cx="1361700" cy="627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9"/>
          <p:cNvSpPr txBox="1"/>
          <p:nvPr/>
        </p:nvSpPr>
        <p:spPr>
          <a:xfrm>
            <a:off x="4439600" y="5589375"/>
            <a:ext cx="358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Assumed refrigeration efficiency 15%</a:t>
            </a:r>
            <a:endParaRPr b="1" i="1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5"/>
          <p:cNvSpPr txBox="1"/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SzPts val="2800"/>
              <a:buFont typeface="Arial"/>
              <a:buNone/>
            </a:pPr>
            <a:r>
              <a:rPr lang="en-US" sz="2800"/>
              <a:t>LINAC Characteristics</a:t>
            </a:r>
            <a:endParaRPr/>
          </a:p>
        </p:txBody>
      </p:sp>
      <p:sp>
        <p:nvSpPr>
          <p:cNvPr id="427" name="Google Shape;427;p5"/>
          <p:cNvSpPr txBox="1"/>
          <p:nvPr>
            <p:ph idx="1" type="body"/>
          </p:nvPr>
        </p:nvSpPr>
        <p:spPr>
          <a:xfrm>
            <a:off x="457200" y="1243584"/>
            <a:ext cx="810895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85000" lnSpcReduction="2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00000"/>
              <a:buNone/>
            </a:pPr>
            <a:r>
              <a:rPr lang="en-US"/>
              <a:t>Parameters of the 2017 Point Design:</a:t>
            </a:r>
            <a:endParaRPr/>
          </a:p>
          <a:p>
            <a:pPr indent="-213359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/>
              <a:t>Center of Mass Energy = 2 TeV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/>
              <a:t>Gradient = 0.117 GeV/m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/>
              <a:t>Beam Power ~9 MW/beam</a:t>
            </a:r>
            <a:endParaRPr/>
          </a:p>
          <a:p>
            <a:pPr indent="-213359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/>
              <a:t>N2 Inventory = ~200 m</a:t>
            </a:r>
            <a:r>
              <a:rPr baseline="30000" lang="en-US"/>
              <a:t>3</a:t>
            </a:r>
            <a:endParaRPr/>
          </a:p>
          <a:p>
            <a:pPr indent="-213359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/>
              <a:t>Linac energy 	~ 2x 1000 GeV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/>
              <a:t>Linac length 	~ 2x 9.4km (including 10% for instrumentation etc.)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b="1" lang="en-US"/>
              <a:t>Linac  Thermal Load	~ 2x 12.2 MW @ 80K</a:t>
            </a:r>
            <a:endParaRPr/>
          </a:p>
          <a:p>
            <a:pPr indent="-213359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t/>
            </a:r>
            <a:endParaRPr/>
          </a:p>
          <a:p>
            <a:pPr indent="0" lvl="0" marL="0" rtl="0" algn="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r>
              <a:rPr b="1" lang="en-US">
                <a:solidFill>
                  <a:srgbClr val="0000FF"/>
                </a:solidFill>
              </a:rPr>
              <a:t>🡪 ~25 MW @ 80 K over 25 km</a:t>
            </a:r>
            <a:endParaRPr b="1">
              <a:solidFill>
                <a:srgbClr val="0000FF"/>
              </a:solidFill>
            </a:endParaRPr>
          </a:p>
          <a:p>
            <a:pPr indent="-327660" lvl="0" marL="4572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5"/>
          <p:cNvSpPr txBox="1"/>
          <p:nvPr>
            <p:ph idx="12" type="sldNum"/>
          </p:nvPr>
        </p:nvSpPr>
        <p:spPr>
          <a:xfrm>
            <a:off x="8794548" y="6318254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b1a349358_0_0"/>
          <p:cNvSpPr txBox="1"/>
          <p:nvPr>
            <p:ph idx="12" type="sldNum"/>
          </p:nvPr>
        </p:nvSpPr>
        <p:spPr>
          <a:xfrm>
            <a:off x="8566150" y="6318251"/>
            <a:ext cx="318900" cy="539700"/>
          </a:xfrm>
          <a:prstGeom prst="rect">
            <a:avLst/>
          </a:prstGeom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g10b1a349358_0_0"/>
          <p:cNvSpPr txBox="1"/>
          <p:nvPr>
            <p:ph type="title"/>
          </p:nvPr>
        </p:nvSpPr>
        <p:spPr>
          <a:xfrm>
            <a:off x="451822" y="129091"/>
            <a:ext cx="8103600" cy="753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Fundamental Concept</a:t>
            </a:r>
            <a:endParaRPr/>
          </a:p>
        </p:txBody>
      </p:sp>
      <p:sp>
        <p:nvSpPr>
          <p:cNvPr id="83" name="Google Shape;83;g10b1a349358_0_0"/>
          <p:cNvSpPr txBox="1"/>
          <p:nvPr>
            <p:ph idx="1" type="body"/>
          </p:nvPr>
        </p:nvSpPr>
        <p:spPr>
          <a:xfrm>
            <a:off x="457200" y="1243584"/>
            <a:ext cx="8109000" cy="506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Accelerator is under LN in a vacuum insulated cryostat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LN flows into page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Nitrogen vapor counterflows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Gravity drives LN flow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Pressure difference drives vapor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flow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Distributed re-liquifiers condense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cold vapor.</a:t>
            </a:r>
            <a:endParaRPr/>
          </a:p>
        </p:txBody>
      </p:sp>
      <p:pic>
        <p:nvPicPr>
          <p:cNvPr id="84" name="Google Shape;84;g10b1a34935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84450" y="2651904"/>
            <a:ext cx="3197750" cy="3657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b1a349358_0_52"/>
          <p:cNvSpPr txBox="1"/>
          <p:nvPr>
            <p:ph idx="12" type="sldNum"/>
          </p:nvPr>
        </p:nvSpPr>
        <p:spPr>
          <a:xfrm>
            <a:off x="8566150" y="6318251"/>
            <a:ext cx="318900" cy="539700"/>
          </a:xfrm>
          <a:prstGeom prst="rect">
            <a:avLst/>
          </a:prstGeom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g10b1a349358_0_52"/>
          <p:cNvSpPr txBox="1"/>
          <p:nvPr>
            <p:ph type="title"/>
          </p:nvPr>
        </p:nvSpPr>
        <p:spPr>
          <a:xfrm>
            <a:off x="451822" y="129091"/>
            <a:ext cx="8103600" cy="753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Gravity</a:t>
            </a:r>
            <a:endParaRPr/>
          </a:p>
        </p:txBody>
      </p:sp>
      <p:sp>
        <p:nvSpPr>
          <p:cNvPr id="92" name="Google Shape;92;g10b1a349358_0_52"/>
          <p:cNvSpPr txBox="1"/>
          <p:nvPr>
            <p:ph idx="1" type="body"/>
          </p:nvPr>
        </p:nvSpPr>
        <p:spPr>
          <a:xfrm>
            <a:off x="457200" y="1243584"/>
            <a:ext cx="8109000" cy="506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1 km laser straight SuperSector, normal to earth radius at midpoint.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Sagitta is 8 cm.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Bend angle between SuperSectors is 1.6x10</a:t>
            </a:r>
            <a:r>
              <a:rPr baseline="30000" lang="en-US"/>
              <a:t>-4</a:t>
            </a:r>
            <a:r>
              <a:rPr lang="en-US"/>
              <a:t> radians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Required dipole strength is 0.5 T-m for 1 TeV beam, ok for emittance growth.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735b44935_0_0"/>
          <p:cNvSpPr txBox="1"/>
          <p:nvPr>
            <p:ph idx="12" type="sldNum"/>
          </p:nvPr>
        </p:nvSpPr>
        <p:spPr>
          <a:xfrm>
            <a:off x="8566150" y="6318251"/>
            <a:ext cx="318900" cy="53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g10735b44935_0_0"/>
          <p:cNvSpPr txBox="1"/>
          <p:nvPr>
            <p:ph type="title"/>
          </p:nvPr>
        </p:nvSpPr>
        <p:spPr>
          <a:xfrm>
            <a:off x="451822" y="129091"/>
            <a:ext cx="8103600" cy="75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Approach to a full scale machine, guided by the Science</a:t>
            </a:r>
            <a:endParaRPr/>
          </a:p>
        </p:txBody>
      </p:sp>
      <p:sp>
        <p:nvSpPr>
          <p:cNvPr id="100" name="Google Shape;100;g10735b44935_0_0"/>
          <p:cNvSpPr txBox="1"/>
          <p:nvPr>
            <p:ph idx="1" type="body"/>
          </p:nvPr>
        </p:nvSpPr>
        <p:spPr>
          <a:xfrm>
            <a:off x="457200" y="1243584"/>
            <a:ext cx="8109000" cy="50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lnSpcReduction="20000"/>
          </a:bodyPr>
          <a:lstStyle/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Phase 1:  250 Gev total (125 x 125 GeV)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each linac ~2 km long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each linac cooling ~4.6 MW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3 cooling plants per linac, cooling run ~500 m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Phase 2: 550 GeV total (275 x 275 GeV)	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each linac ~2.5 km long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each linac cooling ~5.7 MW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3 cooling plants per linac ?????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Phase 3: Higher energy, up to ~3 TeV total 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Decision guided by results from Phase 2. 2050???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each linac ~13 km long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each linac cooling ~18 MW</a:t>
            </a:r>
            <a:endParaRPr/>
          </a:p>
          <a:p>
            <a:pPr indent="-3683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10 cooling plants per linac</a:t>
            </a:r>
            <a:endParaRPr/>
          </a:p>
          <a:p>
            <a:pPr indent="0" lvl="0" marL="914400" rtl="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b1a349358_0_8"/>
          <p:cNvSpPr txBox="1"/>
          <p:nvPr>
            <p:ph idx="12" type="sldNum"/>
          </p:nvPr>
        </p:nvSpPr>
        <p:spPr>
          <a:xfrm>
            <a:off x="8566150" y="6318251"/>
            <a:ext cx="318900" cy="539700"/>
          </a:xfrm>
          <a:prstGeom prst="rect">
            <a:avLst/>
          </a:prstGeom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g10b1a349358_0_8"/>
          <p:cNvSpPr txBox="1"/>
          <p:nvPr>
            <p:ph type="title"/>
          </p:nvPr>
        </p:nvSpPr>
        <p:spPr>
          <a:xfrm>
            <a:off x="451822" y="129091"/>
            <a:ext cx="8103600" cy="753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Concentrate on C</a:t>
            </a:r>
            <a:r>
              <a:rPr baseline="30000" lang="en-US"/>
              <a:t>3</a:t>
            </a:r>
            <a:r>
              <a:rPr lang="en-US"/>
              <a:t>-550</a:t>
            </a:r>
            <a:endParaRPr/>
          </a:p>
        </p:txBody>
      </p:sp>
      <p:sp>
        <p:nvSpPr>
          <p:cNvPr id="108" name="Google Shape;108;g10b1a349358_0_8"/>
          <p:cNvSpPr txBox="1"/>
          <p:nvPr>
            <p:ph idx="1" type="body"/>
          </p:nvPr>
        </p:nvSpPr>
        <p:spPr>
          <a:xfrm>
            <a:off x="457200" y="1243584"/>
            <a:ext cx="8109000" cy="506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Each 275 GeV linac: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Linac Length  	    		2580 m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Linac Cooling Power	5.4 MW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3 Re-liquification plants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6 “Cryo-Runs”, each 430 m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0.9 MW/Cryo-Run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LN mass flow/Cryo-Run =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		4.5 kg/sec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LN Volume flow = 5.6 l/sec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LN flow velocity = 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	0.05 m/sec = 0.2 km/hr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LN Inventory ~2.3 x 10</a:t>
            </a:r>
            <a:r>
              <a:rPr baseline="30000" lang="en-US" sz="2000"/>
              <a:t>5</a:t>
            </a:r>
            <a:r>
              <a:rPr lang="en-US" sz="2000"/>
              <a:t> kg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g10b1a349358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0125" y="3355574"/>
            <a:ext cx="4483374" cy="3230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0" name="Google Shape;110;g10b1a349358_0_8"/>
          <p:cNvCxnSpPr/>
          <p:nvPr/>
        </p:nvCxnSpPr>
        <p:spPr>
          <a:xfrm>
            <a:off x="4193125" y="2779500"/>
            <a:ext cx="1528200" cy="151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1" name="Google Shape;111;g10b1a349358_0_8"/>
          <p:cNvCxnSpPr/>
          <p:nvPr/>
        </p:nvCxnSpPr>
        <p:spPr>
          <a:xfrm>
            <a:off x="4221775" y="2827250"/>
            <a:ext cx="1117500" cy="136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g10b1a349358_0_8"/>
          <p:cNvCxnSpPr/>
          <p:nvPr/>
        </p:nvCxnSpPr>
        <p:spPr>
          <a:xfrm>
            <a:off x="4193125" y="2779500"/>
            <a:ext cx="749400" cy="125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b1a349358_0_19"/>
          <p:cNvSpPr txBox="1"/>
          <p:nvPr>
            <p:ph idx="12" type="sldNum"/>
          </p:nvPr>
        </p:nvSpPr>
        <p:spPr>
          <a:xfrm>
            <a:off x="8566150" y="6318251"/>
            <a:ext cx="318900" cy="539700"/>
          </a:xfrm>
          <a:prstGeom prst="rect">
            <a:avLst/>
          </a:prstGeom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g10b1a349358_0_19"/>
          <p:cNvSpPr txBox="1"/>
          <p:nvPr>
            <p:ph type="title"/>
          </p:nvPr>
        </p:nvSpPr>
        <p:spPr>
          <a:xfrm>
            <a:off x="451822" y="129091"/>
            <a:ext cx="8103600" cy="753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Cryostat Parameters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10b1a349358_0_19"/>
          <p:cNvSpPr txBox="1"/>
          <p:nvPr>
            <p:ph idx="1" type="body"/>
          </p:nvPr>
        </p:nvSpPr>
        <p:spPr>
          <a:xfrm>
            <a:off x="457200" y="1243584"/>
            <a:ext cx="8109000" cy="506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Inner radius				30 cm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LN height				25 cm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Area of LN				1115 cm</a:t>
            </a:r>
            <a:r>
              <a:rPr baseline="30000" lang="en-US" sz="2000"/>
              <a:t>2</a:t>
            </a:r>
            <a:endParaRPr baseline="30000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Area of vapor			1712 cm</a:t>
            </a:r>
            <a:r>
              <a:rPr baseline="30000" lang="en-US" sz="2000"/>
              <a:t>2</a:t>
            </a:r>
            <a:endParaRPr baseline="30000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</a:t>
            </a:r>
            <a:r>
              <a:rPr lang="en-US" sz="2000"/>
              <a:t>quivalent radius of </a:t>
            </a:r>
            <a:endParaRPr sz="20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vapor area			23	cm</a:t>
            </a:r>
            <a:endParaRPr sz="2000"/>
          </a:p>
        </p:txBody>
      </p:sp>
      <p:pic>
        <p:nvPicPr>
          <p:cNvPr id="121" name="Google Shape;121;g10b1a349358_0_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8450" y="2651904"/>
            <a:ext cx="3197750" cy="3657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b1a349358_0_27"/>
          <p:cNvSpPr txBox="1"/>
          <p:nvPr>
            <p:ph idx="12" type="sldNum"/>
          </p:nvPr>
        </p:nvSpPr>
        <p:spPr>
          <a:xfrm>
            <a:off x="8566150" y="6318251"/>
            <a:ext cx="318900" cy="539700"/>
          </a:xfrm>
          <a:prstGeom prst="rect">
            <a:avLst/>
          </a:prstGeom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8" name="Google Shape;128;g10b1a349358_0_27"/>
          <p:cNvSpPr txBox="1"/>
          <p:nvPr>
            <p:ph type="title"/>
          </p:nvPr>
        </p:nvSpPr>
        <p:spPr>
          <a:xfrm>
            <a:off x="451822" y="129091"/>
            <a:ext cx="8103600" cy="753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Gas Flow</a:t>
            </a:r>
            <a:endParaRPr/>
          </a:p>
        </p:txBody>
      </p:sp>
      <p:sp>
        <p:nvSpPr>
          <p:cNvPr id="129" name="Google Shape;129;g10b1a349358_0_27"/>
          <p:cNvSpPr txBox="1"/>
          <p:nvPr>
            <p:ph idx="1" type="body"/>
          </p:nvPr>
        </p:nvSpPr>
        <p:spPr>
          <a:xfrm>
            <a:off x="457200" y="1243584"/>
            <a:ext cx="8109000" cy="506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Difficult to find tools that work with saturated cold vapor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0" name="Google Shape;130;g10b1a349358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1167" y="1601350"/>
            <a:ext cx="3264434" cy="5065501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10b1a349358_0_27"/>
          <p:cNvSpPr/>
          <p:nvPr/>
        </p:nvSpPr>
        <p:spPr>
          <a:xfrm>
            <a:off x="1189250" y="3158125"/>
            <a:ext cx="2418000" cy="5397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10b1a349358_0_27"/>
          <p:cNvSpPr txBox="1"/>
          <p:nvPr/>
        </p:nvSpPr>
        <p:spPr>
          <a:xfrm>
            <a:off x="4162375" y="2523850"/>
            <a:ext cx="3911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Work above atmospheric pressure so compressor seals leak out.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79K ~ 1.2 bar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b1a349358_0_38"/>
          <p:cNvSpPr txBox="1"/>
          <p:nvPr>
            <p:ph idx="12" type="sldNum"/>
          </p:nvPr>
        </p:nvSpPr>
        <p:spPr>
          <a:xfrm>
            <a:off x="8566150" y="6318251"/>
            <a:ext cx="318900" cy="539700"/>
          </a:xfrm>
          <a:prstGeom prst="rect">
            <a:avLst/>
          </a:prstGeom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g10b1a349358_0_38"/>
          <p:cNvSpPr txBox="1"/>
          <p:nvPr>
            <p:ph type="title"/>
          </p:nvPr>
        </p:nvSpPr>
        <p:spPr>
          <a:xfrm>
            <a:off x="451822" y="129091"/>
            <a:ext cx="8103600" cy="753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Gas Flow limit</a:t>
            </a:r>
            <a:endParaRPr/>
          </a:p>
        </p:txBody>
      </p:sp>
      <p:sp>
        <p:nvSpPr>
          <p:cNvPr id="140" name="Google Shape;140;g10b1a349358_0_38"/>
          <p:cNvSpPr txBox="1"/>
          <p:nvPr>
            <p:ph idx="1" type="body"/>
          </p:nvPr>
        </p:nvSpPr>
        <p:spPr>
          <a:xfrm>
            <a:off x="457200" y="1243584"/>
            <a:ext cx="8109000" cy="506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program SF Pressure Drop 7.2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LN at 123 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Mass flow of 8 kg/sec, 500 m, 25 cm radius pipe: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 m/sec; pressure drop 36 mbar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turbulent flow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Need more cryo engineering!!!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520210" y="118341"/>
            <a:ext cx="8103600" cy="75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SzPts val="2800"/>
              <a:buFont typeface="Arial"/>
              <a:buNone/>
            </a:pPr>
            <a:r>
              <a:rPr lang="en-US" sz="2800"/>
              <a:t>CRYOGENIC Concept - Phase 3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SzPts val="2800"/>
              <a:buFont typeface="Arial"/>
              <a:buNone/>
            </a:pPr>
            <a:r>
              <a:rPr lang="en-US" sz="2800"/>
              <a:t>Reduce for Phase 1 and 2</a:t>
            </a:r>
            <a:endParaRPr sz="2800"/>
          </a:p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457200" y="1243584"/>
            <a:ext cx="8656280" cy="5065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/>
              <a:t>20x 	Refrigeration Plants	1.2 MW @ 80K		~Elec. 7 MW each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/>
              <a:t>1x 	GN2			100 tons LN2 /day	~Elec. 2 MW each</a:t>
            </a:r>
            <a:endParaRPr/>
          </a:p>
          <a:p>
            <a:pPr indent="-330200" lvl="0" marL="457200" rtl="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5"/>
          <p:cNvSpPr txBox="1"/>
          <p:nvPr>
            <p:ph idx="12" type="sldNum"/>
          </p:nvPr>
        </p:nvSpPr>
        <p:spPr>
          <a:xfrm>
            <a:off x="8794548" y="6318254"/>
            <a:ext cx="318932" cy="53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72000" spcFirstLastPara="1" rIns="72000" wrap="square" tIns="57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9" name="Google Shape;149;p25"/>
          <p:cNvCxnSpPr/>
          <p:nvPr/>
        </p:nvCxnSpPr>
        <p:spPr>
          <a:xfrm>
            <a:off x="514836" y="4081873"/>
            <a:ext cx="8114328" cy="0"/>
          </a:xfrm>
          <a:prstGeom prst="straightConnector1">
            <a:avLst/>
          </a:prstGeom>
          <a:noFill/>
          <a:ln cap="flat" cmpd="sng" w="15875">
            <a:solidFill>
              <a:srgbClr val="C0000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150" name="Google Shape;150;p25"/>
          <p:cNvCxnSpPr/>
          <p:nvPr/>
        </p:nvCxnSpPr>
        <p:spPr>
          <a:xfrm>
            <a:off x="619067" y="4068019"/>
            <a:ext cx="3660079" cy="0"/>
          </a:xfrm>
          <a:prstGeom prst="straightConnector1">
            <a:avLst/>
          </a:prstGeom>
          <a:noFill/>
          <a:ln cap="flat" cmpd="sng" w="76200">
            <a:solidFill>
              <a:srgbClr val="C0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51" name="Google Shape;151;p25"/>
          <p:cNvCxnSpPr/>
          <p:nvPr/>
        </p:nvCxnSpPr>
        <p:spPr>
          <a:xfrm rot="10800000">
            <a:off x="4861397" y="4068019"/>
            <a:ext cx="3693995" cy="13854"/>
          </a:xfrm>
          <a:prstGeom prst="straightConnector1">
            <a:avLst/>
          </a:prstGeom>
          <a:noFill/>
          <a:ln cap="flat" cmpd="sng" w="76200">
            <a:solidFill>
              <a:srgbClr val="C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52" name="Google Shape;152;p25"/>
          <p:cNvSpPr/>
          <p:nvPr/>
        </p:nvSpPr>
        <p:spPr>
          <a:xfrm>
            <a:off x="1057275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>
            <a:off x="1409700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1762125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2466975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5"/>
          <p:cNvSpPr/>
          <p:nvPr/>
        </p:nvSpPr>
        <p:spPr>
          <a:xfrm>
            <a:off x="3171825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/>
          <p:nvPr/>
        </p:nvSpPr>
        <p:spPr>
          <a:xfrm>
            <a:off x="2114550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/>
          <p:nvPr/>
        </p:nvSpPr>
        <p:spPr>
          <a:xfrm>
            <a:off x="2819400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3524250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/>
          <p:nvPr/>
        </p:nvSpPr>
        <p:spPr>
          <a:xfrm>
            <a:off x="3876675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5"/>
          <p:cNvSpPr/>
          <p:nvPr/>
        </p:nvSpPr>
        <p:spPr>
          <a:xfrm>
            <a:off x="682082" y="3015073"/>
            <a:ext cx="227556" cy="706581"/>
          </a:xfrm>
          <a:prstGeom prst="rect">
            <a:avLst/>
          </a:prstGeom>
          <a:noFill/>
          <a:ln cap="flat" cmpd="sng" w="158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2" name="Google Shape;162;p25"/>
          <p:cNvGrpSpPr/>
          <p:nvPr/>
        </p:nvGrpSpPr>
        <p:grpSpPr>
          <a:xfrm flipH="1">
            <a:off x="5015957" y="3015073"/>
            <a:ext cx="3422149" cy="706581"/>
            <a:chOff x="5015957" y="3394364"/>
            <a:chExt cx="3422149" cy="706581"/>
          </a:xfrm>
        </p:grpSpPr>
        <p:sp>
          <p:nvSpPr>
            <p:cNvPr id="163" name="Google Shape;163;p25"/>
            <p:cNvSpPr/>
            <p:nvPr/>
          </p:nvSpPr>
          <p:spPr>
            <a:xfrm>
              <a:off x="539115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5"/>
            <p:cNvSpPr/>
            <p:nvPr/>
          </p:nvSpPr>
          <p:spPr>
            <a:xfrm>
              <a:off x="574357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5"/>
            <p:cNvSpPr/>
            <p:nvPr/>
          </p:nvSpPr>
          <p:spPr>
            <a:xfrm>
              <a:off x="609600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25"/>
            <p:cNvSpPr/>
            <p:nvPr/>
          </p:nvSpPr>
          <p:spPr>
            <a:xfrm>
              <a:off x="680085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25"/>
            <p:cNvSpPr/>
            <p:nvPr/>
          </p:nvSpPr>
          <p:spPr>
            <a:xfrm>
              <a:off x="750570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5"/>
            <p:cNvSpPr/>
            <p:nvPr/>
          </p:nvSpPr>
          <p:spPr>
            <a:xfrm>
              <a:off x="644842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5"/>
            <p:cNvSpPr/>
            <p:nvPr/>
          </p:nvSpPr>
          <p:spPr>
            <a:xfrm>
              <a:off x="715327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5"/>
            <p:cNvSpPr/>
            <p:nvPr/>
          </p:nvSpPr>
          <p:spPr>
            <a:xfrm>
              <a:off x="785812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25"/>
            <p:cNvSpPr/>
            <p:nvPr/>
          </p:nvSpPr>
          <p:spPr>
            <a:xfrm>
              <a:off x="821055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5"/>
            <p:cNvSpPr/>
            <p:nvPr/>
          </p:nvSpPr>
          <p:spPr>
            <a:xfrm>
              <a:off x="5015957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3" name="Google Shape;173;p25"/>
          <p:cNvSpPr/>
          <p:nvPr/>
        </p:nvSpPr>
        <p:spPr>
          <a:xfrm>
            <a:off x="619067" y="2897309"/>
            <a:ext cx="375193" cy="1184564"/>
          </a:xfrm>
          <a:prstGeom prst="rect">
            <a:avLst/>
          </a:prstGeom>
          <a:noFill/>
          <a:ln cap="flat" cmpd="sng" w="1587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1057275" y="6471951"/>
            <a:ext cx="2466975" cy="190500"/>
          </a:xfrm>
          <a:prstGeom prst="rect">
            <a:avLst/>
          </a:prstGeom>
          <a:noFill/>
          <a:ln cap="flat" cmpd="sng" w="127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Google Shape;175;p25"/>
          <p:cNvCxnSpPr>
            <a:endCxn id="174" idx="0"/>
          </p:cNvCxnSpPr>
          <p:nvPr/>
        </p:nvCxnSpPr>
        <p:spPr>
          <a:xfrm flipH="1" rot="-5400000">
            <a:off x="2117663" y="6298851"/>
            <a:ext cx="345600" cy="600"/>
          </a:xfrm>
          <a:prstGeom prst="bentConnector3">
            <a:avLst>
              <a:gd fmla="val 50000" name="adj1"/>
            </a:avLst>
          </a:prstGeom>
          <a:noFill/>
          <a:ln cap="flat" cmpd="sng" w="15875">
            <a:solidFill>
              <a:srgbClr val="0000FF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176" name="Google Shape;176;p25"/>
          <p:cNvSpPr/>
          <p:nvPr/>
        </p:nvSpPr>
        <p:spPr>
          <a:xfrm>
            <a:off x="2311400" y="6500526"/>
            <a:ext cx="1149350" cy="120650"/>
          </a:xfrm>
          <a:custGeom>
            <a:rect b="b" l="l" r="r" t="t"/>
            <a:pathLst>
              <a:path extrusionOk="0" h="120650" w="1149350">
                <a:moveTo>
                  <a:pt x="0" y="120650"/>
                </a:moveTo>
                <a:lnTo>
                  <a:pt x="1098550" y="120650"/>
                </a:lnTo>
                <a:lnTo>
                  <a:pt x="1136650" y="95250"/>
                </a:lnTo>
                <a:lnTo>
                  <a:pt x="1149350" y="63500"/>
                </a:lnTo>
                <a:lnTo>
                  <a:pt x="1136650" y="31750"/>
                </a:lnTo>
                <a:lnTo>
                  <a:pt x="1117600" y="19050"/>
                </a:lnTo>
                <a:lnTo>
                  <a:pt x="44450" y="19050"/>
                </a:lnTo>
                <a:lnTo>
                  <a:pt x="0" y="0"/>
                </a:lnTo>
              </a:path>
            </a:pathLst>
          </a:custGeom>
          <a:noFill/>
          <a:ln cap="flat" cmpd="sng" w="15875">
            <a:solidFill>
              <a:srgbClr val="0000FF"/>
            </a:solidFill>
            <a:prstDash val="solid"/>
            <a:round/>
            <a:headEnd len="med" w="med" type="stealth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5"/>
          <p:cNvSpPr/>
          <p:nvPr/>
        </p:nvSpPr>
        <p:spPr>
          <a:xfrm flipH="1">
            <a:off x="1120253" y="6500526"/>
            <a:ext cx="1149350" cy="120650"/>
          </a:xfrm>
          <a:custGeom>
            <a:rect b="b" l="l" r="r" t="t"/>
            <a:pathLst>
              <a:path extrusionOk="0" h="120650" w="1149350">
                <a:moveTo>
                  <a:pt x="0" y="120650"/>
                </a:moveTo>
                <a:lnTo>
                  <a:pt x="1098550" y="120650"/>
                </a:lnTo>
                <a:lnTo>
                  <a:pt x="1136650" y="95250"/>
                </a:lnTo>
                <a:lnTo>
                  <a:pt x="1149350" y="63500"/>
                </a:lnTo>
                <a:lnTo>
                  <a:pt x="1136650" y="31750"/>
                </a:lnTo>
                <a:lnTo>
                  <a:pt x="1117600" y="19050"/>
                </a:lnTo>
                <a:lnTo>
                  <a:pt x="44450" y="19050"/>
                </a:lnTo>
                <a:lnTo>
                  <a:pt x="0" y="0"/>
                </a:lnTo>
              </a:path>
            </a:pathLst>
          </a:custGeom>
          <a:noFill/>
          <a:ln cap="flat" cmpd="sng" w="15875">
            <a:solidFill>
              <a:srgbClr val="0000FF"/>
            </a:solidFill>
            <a:prstDash val="solid"/>
            <a:round/>
            <a:headEnd len="med" w="med" type="stealth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5"/>
          <p:cNvSpPr/>
          <p:nvPr/>
        </p:nvSpPr>
        <p:spPr>
          <a:xfrm>
            <a:off x="983456" y="4861605"/>
            <a:ext cx="2636044" cy="1918325"/>
          </a:xfrm>
          <a:prstGeom prst="rect">
            <a:avLst/>
          </a:prstGeom>
          <a:noFill/>
          <a:ln cap="flat" cmpd="sng" w="1587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ir Seperation unit " id="179" name="Google Shape;17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0740" y="5031513"/>
            <a:ext cx="441475" cy="10330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0" name="Google Shape;180;p25"/>
          <p:cNvCxnSpPr>
            <a:stCxn id="173" idx="1"/>
            <a:endCxn id="178" idx="1"/>
          </p:cNvCxnSpPr>
          <p:nvPr/>
        </p:nvCxnSpPr>
        <p:spPr>
          <a:xfrm>
            <a:off x="619067" y="3489591"/>
            <a:ext cx="364500" cy="2331300"/>
          </a:xfrm>
          <a:prstGeom prst="curvedConnector3">
            <a:avLst>
              <a:gd fmla="val -62716" name="adj1"/>
            </a:avLst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81" name="Google Shape;181;p25"/>
          <p:cNvSpPr/>
          <p:nvPr/>
        </p:nvSpPr>
        <p:spPr>
          <a:xfrm>
            <a:off x="983456" y="4053992"/>
            <a:ext cx="2636044" cy="527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9.4 km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5"/>
          <p:cNvSpPr/>
          <p:nvPr/>
        </p:nvSpPr>
        <p:spPr>
          <a:xfrm>
            <a:off x="5390372" y="4053992"/>
            <a:ext cx="2636044" cy="527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9.4 km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5"/>
          <p:cNvSpPr/>
          <p:nvPr/>
        </p:nvSpPr>
        <p:spPr>
          <a:xfrm>
            <a:off x="983456" y="6025476"/>
            <a:ext cx="1327944" cy="527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225 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5"/>
          <p:cNvSpPr/>
          <p:nvPr/>
        </p:nvSpPr>
        <p:spPr>
          <a:xfrm>
            <a:off x="2290761" y="6025476"/>
            <a:ext cx="1327944" cy="527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225 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5"/>
          <p:cNvSpPr/>
          <p:nvPr/>
        </p:nvSpPr>
        <p:spPr>
          <a:xfrm>
            <a:off x="2466975" y="4868668"/>
            <a:ext cx="1151730" cy="527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 MW @ 80K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5"/>
          <p:cNvSpPr/>
          <p:nvPr/>
        </p:nvSpPr>
        <p:spPr>
          <a:xfrm>
            <a:off x="994260" y="4360599"/>
            <a:ext cx="1327944" cy="527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5"/>
          <p:cNvCxnSpPr/>
          <p:nvPr/>
        </p:nvCxnSpPr>
        <p:spPr>
          <a:xfrm>
            <a:off x="795860" y="2897309"/>
            <a:ext cx="7528468" cy="0"/>
          </a:xfrm>
          <a:prstGeom prst="straightConnector1">
            <a:avLst/>
          </a:prstGeom>
          <a:noFill/>
          <a:ln cap="flat" cmpd="sng" w="15875">
            <a:solidFill>
              <a:srgbClr val="00B050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88" name="Google Shape;188;p25"/>
          <p:cNvSpPr/>
          <p:nvPr/>
        </p:nvSpPr>
        <p:spPr>
          <a:xfrm flipH="1">
            <a:off x="4116137" y="2477425"/>
            <a:ext cx="887914" cy="356753"/>
          </a:xfrm>
          <a:prstGeom prst="rect">
            <a:avLst/>
          </a:prstGeom>
          <a:noFill/>
          <a:ln cap="flat" cmpd="sng" w="1587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9" name="Google Shape;189;p25"/>
          <p:cNvCxnSpPr>
            <a:stCxn id="188" idx="2"/>
            <a:endCxn id="190" idx="1"/>
          </p:cNvCxnSpPr>
          <p:nvPr/>
        </p:nvCxnSpPr>
        <p:spPr>
          <a:xfrm flipH="1" rot="-5400000">
            <a:off x="3374194" y="4020078"/>
            <a:ext cx="2986500" cy="614700"/>
          </a:xfrm>
          <a:prstGeom prst="curvedConnector2">
            <a:avLst/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90" name="Google Shape;190;p25"/>
          <p:cNvSpPr/>
          <p:nvPr/>
        </p:nvSpPr>
        <p:spPr>
          <a:xfrm>
            <a:off x="5174716" y="4861605"/>
            <a:ext cx="2952146" cy="1918325"/>
          </a:xfrm>
          <a:prstGeom prst="rect">
            <a:avLst/>
          </a:prstGeom>
          <a:noFill/>
          <a:ln cap="flat" cmpd="sng" w="1587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ir Seperation unit " id="191" name="Google Shape;191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12632" y="4930300"/>
            <a:ext cx="398443" cy="9323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2" name="Google Shape;192;p25"/>
          <p:cNvGrpSpPr/>
          <p:nvPr/>
        </p:nvGrpSpPr>
        <p:grpSpPr>
          <a:xfrm flipH="1">
            <a:off x="6774940" y="6213746"/>
            <a:ext cx="1166246" cy="258205"/>
            <a:chOff x="5015957" y="3394364"/>
            <a:chExt cx="3422149" cy="706581"/>
          </a:xfrm>
        </p:grpSpPr>
        <p:sp>
          <p:nvSpPr>
            <p:cNvPr id="193" name="Google Shape;193;p25"/>
            <p:cNvSpPr/>
            <p:nvPr/>
          </p:nvSpPr>
          <p:spPr>
            <a:xfrm>
              <a:off x="539115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5"/>
            <p:cNvSpPr/>
            <p:nvPr/>
          </p:nvSpPr>
          <p:spPr>
            <a:xfrm>
              <a:off x="574357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5"/>
            <p:cNvSpPr/>
            <p:nvPr/>
          </p:nvSpPr>
          <p:spPr>
            <a:xfrm>
              <a:off x="609600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5"/>
            <p:cNvSpPr/>
            <p:nvPr/>
          </p:nvSpPr>
          <p:spPr>
            <a:xfrm>
              <a:off x="680085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5"/>
            <p:cNvSpPr/>
            <p:nvPr/>
          </p:nvSpPr>
          <p:spPr>
            <a:xfrm>
              <a:off x="750570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5"/>
            <p:cNvSpPr/>
            <p:nvPr/>
          </p:nvSpPr>
          <p:spPr>
            <a:xfrm>
              <a:off x="644842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5"/>
            <p:cNvSpPr/>
            <p:nvPr/>
          </p:nvSpPr>
          <p:spPr>
            <a:xfrm>
              <a:off x="715327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5"/>
            <p:cNvSpPr/>
            <p:nvPr/>
          </p:nvSpPr>
          <p:spPr>
            <a:xfrm>
              <a:off x="785812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5"/>
            <p:cNvSpPr/>
            <p:nvPr/>
          </p:nvSpPr>
          <p:spPr>
            <a:xfrm>
              <a:off x="821055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5"/>
            <p:cNvSpPr/>
            <p:nvPr/>
          </p:nvSpPr>
          <p:spPr>
            <a:xfrm>
              <a:off x="5015957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3" name="Google Shape;203;p25"/>
          <p:cNvGrpSpPr/>
          <p:nvPr/>
        </p:nvGrpSpPr>
        <p:grpSpPr>
          <a:xfrm>
            <a:off x="5456217" y="6213746"/>
            <a:ext cx="1166246" cy="258205"/>
            <a:chOff x="5015957" y="3394364"/>
            <a:chExt cx="3422149" cy="706581"/>
          </a:xfrm>
        </p:grpSpPr>
        <p:sp>
          <p:nvSpPr>
            <p:cNvPr id="204" name="Google Shape;204;p25"/>
            <p:cNvSpPr/>
            <p:nvPr/>
          </p:nvSpPr>
          <p:spPr>
            <a:xfrm>
              <a:off x="539115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574357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5"/>
            <p:cNvSpPr/>
            <p:nvPr/>
          </p:nvSpPr>
          <p:spPr>
            <a:xfrm>
              <a:off x="609600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680085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750570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44842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5"/>
            <p:cNvSpPr/>
            <p:nvPr/>
          </p:nvSpPr>
          <p:spPr>
            <a:xfrm>
              <a:off x="715327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7858125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5"/>
            <p:cNvSpPr/>
            <p:nvPr/>
          </p:nvSpPr>
          <p:spPr>
            <a:xfrm>
              <a:off x="8210550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5"/>
            <p:cNvSpPr/>
            <p:nvPr/>
          </p:nvSpPr>
          <p:spPr>
            <a:xfrm>
              <a:off x="5015957" y="3394364"/>
              <a:ext cx="227556" cy="706581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descr="http://www.automaticheating.com.au/wp-content/uploads/2014/09/THERMEX-THERMAL-BUFFER-TANKS.jpg" id="214" name="Google Shape;214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33819" y="4969621"/>
            <a:ext cx="195257" cy="9287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5" name="Google Shape;215;p25"/>
          <p:cNvCxnSpPr/>
          <p:nvPr/>
        </p:nvCxnSpPr>
        <p:spPr>
          <a:xfrm>
            <a:off x="5482160" y="6126454"/>
            <a:ext cx="2459026" cy="0"/>
          </a:xfrm>
          <a:prstGeom prst="straightConnector1">
            <a:avLst/>
          </a:prstGeom>
          <a:noFill/>
          <a:ln cap="flat" cmpd="sng" w="15875">
            <a:solidFill>
              <a:srgbClr val="00B050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216" name="Google Shape;216;p25"/>
          <p:cNvCxnSpPr>
            <a:stCxn id="191" idx="2"/>
          </p:cNvCxnSpPr>
          <p:nvPr/>
        </p:nvCxnSpPr>
        <p:spPr>
          <a:xfrm flipH="1">
            <a:off x="6708254" y="5862633"/>
            <a:ext cx="3600" cy="263700"/>
          </a:xfrm>
          <a:prstGeom prst="straightConnector1">
            <a:avLst/>
          </a:prstGeom>
          <a:noFill/>
          <a:ln cap="flat" cmpd="sng" w="15875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17" name="Google Shape;217;p25"/>
          <p:cNvSpPr/>
          <p:nvPr/>
        </p:nvSpPr>
        <p:spPr>
          <a:xfrm>
            <a:off x="5133599" y="5079905"/>
            <a:ext cx="1056061" cy="527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Plant: 100 t/d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5"/>
          <p:cNvSpPr/>
          <p:nvPr/>
        </p:nvSpPr>
        <p:spPr>
          <a:xfrm>
            <a:off x="7082173" y="5079905"/>
            <a:ext cx="1056061" cy="527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Plant: 100 t/d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Ross_CryoSystems_DR201510">
  <a:themeElements>
    <a:clrScheme name="SLAC_RevisedPalette_2012">
      <a:dk1>
        <a:srgbClr val="000000"/>
      </a:dk1>
      <a:lt1>
        <a:srgbClr val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2015-10-07T20:56:22Z</dcterms:created>
  <dc:creator>Ross, Marc C.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0x01010005A148E7AE9D2541BD8F873FBB5CC65B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23800.0</vt:r8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TemplateUrl">
    <vt:lpwstr/>
  </property>
</Properties>
</file>