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9144000"/>
  <p:notesSz cx="6950075" cy="92360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30" roundtripDataSignature="AMtx7mg+JdXwqD17sQ9AGf4Yv6T0Iu4r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62556A0-E5B4-4A83-90B9-F5EB65AECCF5}">
  <a:tblStyle styleId="{662556A0-E5B4-4A83-90B9-F5EB65AECC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09" orient="horz"/>
        <p:guide pos="2189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1"/>
            <a:ext cx="3012329" cy="460542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36173" y="1"/>
            <a:ext cx="3012329" cy="460542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66813" y="693738"/>
            <a:ext cx="4616450" cy="34623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5638" y="4387767"/>
            <a:ext cx="5558801" cy="4154342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773957"/>
            <a:ext cx="3012329" cy="460542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36173" y="8773957"/>
            <a:ext cx="3012329" cy="460542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/>
          <p:nvPr>
            <p:ph idx="1" type="body"/>
          </p:nvPr>
        </p:nvSpPr>
        <p:spPr>
          <a:xfrm>
            <a:off x="695638" y="4387767"/>
            <a:ext cx="5558801" cy="4154342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" name="Google Shape;72;p1:notes"/>
          <p:cNvSpPr/>
          <p:nvPr>
            <p:ph idx="2" type="sldImg"/>
          </p:nvPr>
        </p:nvSpPr>
        <p:spPr>
          <a:xfrm>
            <a:off x="1166813" y="693738"/>
            <a:ext cx="4616450" cy="34623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b1fee775b_0_43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0b1fee775b_0_43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10b1fee775b_0_43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b1fee775b_0_56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b1fee775b_0_56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10b1fee775b_0_56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b1fee775b_0_63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0b1fee775b_0_63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10b1fee775b_0_63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b1fee775b_0_70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0b1fee775b_0_70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0b1fee775b_0_70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b1fee775b_0_83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0b1fee775b_0_83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10b1fee775b_0_83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0b1fee775b_0_77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0b1fee775b_0_77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10b1fee775b_0_77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b1fee775b_0_92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0b1fee775b_0_92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10b1fee775b_0_92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d19ba2629a_0_38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d19ba2629a_0_38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d19ba2629a_0_38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19ba2629a_0_56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d19ba2629a_0_56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d19ba2629a_0_56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d19ba2629a_0_66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d19ba2629a_0_66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d19ba2629a_0_66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19ba2629a_0_15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19ba2629a_0_15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d19ba2629a_0_15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d19ba2629a_0_75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d19ba2629a_0_75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d19ba2629a_0_75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0d52dc40a0_0_5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0d52dc40a0_0_5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10d52dc40a0_0_5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0b1fee775b_0_19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0b1fee775b_0_19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10b1fee775b_0_19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0d52dc40a0_0_12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0d52dc40a0_0_12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10d52dc40a0_0_12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 txBox="1"/>
          <p:nvPr>
            <p:ph idx="1" type="body"/>
          </p:nvPr>
        </p:nvSpPr>
        <p:spPr>
          <a:xfrm>
            <a:off x="695638" y="4387767"/>
            <a:ext cx="5558801" cy="4154342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7:notes"/>
          <p:cNvSpPr/>
          <p:nvPr>
            <p:ph idx="2" type="sldImg"/>
          </p:nvPr>
        </p:nvSpPr>
        <p:spPr>
          <a:xfrm>
            <a:off x="1166813" y="693738"/>
            <a:ext cx="4616450" cy="34623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:notes"/>
          <p:cNvSpPr txBox="1"/>
          <p:nvPr>
            <p:ph idx="1" type="body"/>
          </p:nvPr>
        </p:nvSpPr>
        <p:spPr>
          <a:xfrm>
            <a:off x="695638" y="4387767"/>
            <a:ext cx="5558801" cy="4154342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15:notes"/>
          <p:cNvSpPr/>
          <p:nvPr>
            <p:ph idx="2" type="sldImg"/>
          </p:nvPr>
        </p:nvSpPr>
        <p:spPr>
          <a:xfrm>
            <a:off x="1166813" y="693738"/>
            <a:ext cx="4616450" cy="34623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19ba2629a_0_0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19ba2629a_0_0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d19ba2629a_0_0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19ba2629a_0_25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19ba2629a_0_25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d19ba2629a_0_25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19ba2629a_0_32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19ba2629a_0_32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d19ba2629a_0_32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d52dc40a0_0_19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0d52dc40a0_0_19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10d52dc40a0_0_19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19ba2629a_0_44:notes"/>
          <p:cNvSpPr/>
          <p:nvPr>
            <p:ph idx="2" type="sldImg"/>
          </p:nvPr>
        </p:nvSpPr>
        <p:spPr>
          <a:xfrm>
            <a:off x="1166813" y="693738"/>
            <a:ext cx="4616400" cy="346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19ba2629a_0_44:notes"/>
          <p:cNvSpPr txBox="1"/>
          <p:nvPr>
            <p:ph idx="1" type="body"/>
          </p:nvPr>
        </p:nvSpPr>
        <p:spPr>
          <a:xfrm>
            <a:off x="695638" y="4387767"/>
            <a:ext cx="5558700" cy="41544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d19ba2629a_0_44:notes"/>
          <p:cNvSpPr txBox="1"/>
          <p:nvPr>
            <p:ph idx="12" type="sldNum"/>
          </p:nvPr>
        </p:nvSpPr>
        <p:spPr>
          <a:xfrm>
            <a:off x="3936173" y="8773957"/>
            <a:ext cx="3012300" cy="4605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bronwynb\Desktop\Branding\divider_template_backg#5330.jpg" id="15" name="Google Shape;1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2"/>
          <p:cNvPicPr preferRelativeResize="0"/>
          <p:nvPr/>
        </p:nvPicPr>
        <p:blipFill rotWithShape="1">
          <a:blip r:embed="rId3">
            <a:alphaModFix/>
          </a:blip>
          <a:srcRect b="0" l="0" r="17098" t="0"/>
          <a:stretch/>
        </p:blipFill>
        <p:spPr>
          <a:xfrm>
            <a:off x="6334041" y="5891022"/>
            <a:ext cx="2809960" cy="976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24575"/>
            <a:ext cx="1973584" cy="71780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2"/>
          <p:cNvSpPr txBox="1"/>
          <p:nvPr>
            <p:ph type="ctrTitle"/>
          </p:nvPr>
        </p:nvSpPr>
        <p:spPr>
          <a:xfrm>
            <a:off x="557213" y="536575"/>
            <a:ext cx="8008937" cy="224631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sz="4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2"/>
          <p:cNvSpPr txBox="1"/>
          <p:nvPr>
            <p:ph idx="1" type="subTitle"/>
          </p:nvPr>
        </p:nvSpPr>
        <p:spPr>
          <a:xfrm>
            <a:off x="557213" y="3181350"/>
            <a:ext cx="7989887" cy="2652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32"/>
          <p:cNvSpPr txBox="1"/>
          <p:nvPr>
            <p:ph idx="2" type="body"/>
          </p:nvPr>
        </p:nvSpPr>
        <p:spPr>
          <a:xfrm>
            <a:off x="557213" y="2755011"/>
            <a:ext cx="8008937" cy="369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Résultats de recherche d'images pour « clipart:snowflake »" id="21" name="Google Shape;21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33335"/>
            <a:ext cx="1965445" cy="2062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22;p32"/>
          <p:cNvCxnSpPr/>
          <p:nvPr/>
        </p:nvCxnSpPr>
        <p:spPr>
          <a:xfrm flipH="1">
            <a:off x="1517650" y="997746"/>
            <a:ext cx="7626350" cy="10634"/>
          </a:xfrm>
          <a:prstGeom prst="straightConnector1">
            <a:avLst/>
          </a:prstGeom>
          <a:noFill/>
          <a:ln cap="flat" cmpd="sng" w="76200">
            <a:solidFill>
              <a:srgbClr val="3482C1"/>
            </a:solidFill>
            <a:prstDash val="solid"/>
            <a:round/>
            <a:headEnd len="med" w="med" type="stealth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2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3"/>
          <p:cNvSpPr txBox="1"/>
          <p:nvPr>
            <p:ph idx="12" type="sldNum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33"/>
          <p:cNvSpPr txBox="1"/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001D"/>
              </a:buClr>
              <a:buSzPts val="2400"/>
              <a:buFont typeface="Arial"/>
              <a:buNone/>
              <a:defRPr b="0">
                <a:solidFill>
                  <a:srgbClr val="A4001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3"/>
          <p:cNvSpPr txBox="1"/>
          <p:nvPr>
            <p:ph idx="1" type="body"/>
          </p:nvPr>
        </p:nvSpPr>
        <p:spPr>
          <a:xfrm>
            <a:off x="457200" y="1243584"/>
            <a:ext cx="8108950" cy="5065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400"/>
              <a:buNone/>
              <a:defRPr/>
            </a:lvl1pPr>
            <a:lvl2pPr indent="-3683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981E32"/>
              </a:buClr>
              <a:buSzPts val="2200"/>
              <a:buChar char="•"/>
              <a:defRPr/>
            </a:lvl2pPr>
            <a:lvl3pPr indent="-355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000"/>
              <a:buChar char="-"/>
              <a:defRPr b="0"/>
            </a:lvl3pPr>
            <a:lvl4pPr indent="-3429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800"/>
              <a:buChar char="•"/>
              <a:defRPr/>
            </a:lvl4pPr>
            <a:lvl5pPr indent="-3302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600"/>
              <a:buChar char="-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8" name="Google Shape;28;p33"/>
          <p:cNvCxnSpPr/>
          <p:nvPr/>
        </p:nvCxnSpPr>
        <p:spPr>
          <a:xfrm>
            <a:off x="21" y="1074380"/>
            <a:ext cx="8553429" cy="1945"/>
          </a:xfrm>
          <a:prstGeom prst="straightConnector1">
            <a:avLst/>
          </a:prstGeom>
          <a:noFill/>
          <a:ln cap="flat" cmpd="sng" w="22225">
            <a:solidFill>
              <a:srgbClr val="A4001D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descr="Résultats de recherche d'images pour « clipart:snowflake »" id="29" name="Google Shape;2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6512" y="969839"/>
            <a:ext cx="199276" cy="209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4"/>
          <p:cNvSpPr txBox="1"/>
          <p:nvPr>
            <p:ph type="title"/>
          </p:nvPr>
        </p:nvSpPr>
        <p:spPr>
          <a:xfrm>
            <a:off x="381000" y="228600"/>
            <a:ext cx="8153398" cy="83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2" name="Google Shape;32;p34"/>
          <p:cNvSpPr txBox="1"/>
          <p:nvPr>
            <p:ph idx="1" type="body"/>
          </p:nvPr>
        </p:nvSpPr>
        <p:spPr>
          <a:xfrm>
            <a:off x="457200" y="1219200"/>
            <a:ext cx="8077199" cy="4876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8300" lvl="0" marL="457200" marR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699"/>
              </a:buClr>
              <a:buSzPts val="1400"/>
              <a:buFont typeface="Georgia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6699"/>
              </a:buClr>
              <a:buSzPts val="1400"/>
              <a:buFont typeface="Georgia"/>
              <a:buChar char="▫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Arial"/>
              <a:buChar char="-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Arial"/>
              <a:buChar char="-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Arial"/>
              <a:buChar char="-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Arial"/>
              <a:buChar char="-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Arial"/>
              <a:buChar char="-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34"/>
          <p:cNvSpPr txBox="1"/>
          <p:nvPr>
            <p:ph idx="12" type="sldNum"/>
          </p:nvPr>
        </p:nvSpPr>
        <p:spPr>
          <a:xfrm>
            <a:off x="6553200" y="6356350"/>
            <a:ext cx="1676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34"/>
          <p:cNvSpPr txBox="1"/>
          <p:nvPr>
            <p:ph idx="11" type="ftr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2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5"/>
          <p:cNvSpPr txBox="1"/>
          <p:nvPr>
            <p:ph idx="12" type="sldNum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35"/>
          <p:cNvSpPr txBox="1"/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9" name="Google Shape;39;p35"/>
          <p:cNvCxnSpPr/>
          <p:nvPr/>
        </p:nvCxnSpPr>
        <p:spPr>
          <a:xfrm>
            <a:off x="21" y="1074380"/>
            <a:ext cx="8553429" cy="1945"/>
          </a:xfrm>
          <a:prstGeom prst="straightConnector1">
            <a:avLst/>
          </a:prstGeom>
          <a:noFill/>
          <a:ln cap="flat" cmpd="sng" w="22225">
            <a:solidFill>
              <a:srgbClr val="A4001D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descr="Résultats de recherche d'images pour « clipart:snowflake »" id="40" name="Google Shape;4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6512" y="969839"/>
            <a:ext cx="199276" cy="209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2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6"/>
          <p:cNvSpPr txBox="1"/>
          <p:nvPr>
            <p:ph idx="12" type="sldNum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36"/>
          <p:cNvSpPr txBox="1"/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6"/>
          <p:cNvSpPr txBox="1"/>
          <p:nvPr>
            <p:ph idx="1" type="body"/>
          </p:nvPr>
        </p:nvSpPr>
        <p:spPr>
          <a:xfrm>
            <a:off x="457200" y="1243584"/>
            <a:ext cx="3886200" cy="5065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400"/>
              <a:buNone/>
              <a:defRPr/>
            </a:lvl1pPr>
            <a:lvl2pPr indent="-3683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981E32"/>
              </a:buClr>
              <a:buSzPts val="2200"/>
              <a:buChar char="•"/>
              <a:defRPr/>
            </a:lvl2pPr>
            <a:lvl3pPr indent="-355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0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800"/>
              <a:buChar char="•"/>
              <a:defRPr/>
            </a:lvl4pPr>
            <a:lvl5pPr indent="-3302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600"/>
              <a:buChar char="-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6"/>
          <p:cNvSpPr txBox="1"/>
          <p:nvPr>
            <p:ph idx="2" type="body"/>
          </p:nvPr>
        </p:nvSpPr>
        <p:spPr>
          <a:xfrm>
            <a:off x="4648200" y="1252729"/>
            <a:ext cx="3886200" cy="5065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400"/>
              <a:buNone/>
              <a:defRPr/>
            </a:lvl1pPr>
            <a:lvl2pPr indent="-3683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981E32"/>
              </a:buClr>
              <a:buSzPts val="2200"/>
              <a:buChar char="•"/>
              <a:defRPr/>
            </a:lvl2pPr>
            <a:lvl3pPr indent="-355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0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800"/>
              <a:buChar char="•"/>
              <a:defRPr/>
            </a:lvl4pPr>
            <a:lvl5pPr indent="-3302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600"/>
              <a:buChar char="-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7" name="Google Shape;47;p36"/>
          <p:cNvCxnSpPr/>
          <p:nvPr/>
        </p:nvCxnSpPr>
        <p:spPr>
          <a:xfrm>
            <a:off x="21" y="1074380"/>
            <a:ext cx="8553429" cy="1945"/>
          </a:xfrm>
          <a:prstGeom prst="straightConnector1">
            <a:avLst/>
          </a:prstGeom>
          <a:noFill/>
          <a:ln cap="flat" cmpd="sng" w="22225">
            <a:solidFill>
              <a:srgbClr val="A4001D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descr="Résultats de recherche d'images pour « clipart:snowflake »" id="48" name="Google Shape;4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6512" y="969839"/>
            <a:ext cx="199276" cy="209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line headline">
  <p:cSld name="2 line headlin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2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37"/>
          <p:cNvSpPr txBox="1"/>
          <p:nvPr>
            <p:ph idx="12" type="sldNum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37"/>
          <p:cNvSpPr txBox="1"/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7"/>
          <p:cNvSpPr/>
          <p:nvPr>
            <p:ph idx="2" type="pic"/>
          </p:nvPr>
        </p:nvSpPr>
        <p:spPr>
          <a:xfrm>
            <a:off x="3646488" y="1252728"/>
            <a:ext cx="2442340" cy="2481072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37"/>
          <p:cNvSpPr/>
          <p:nvPr>
            <p:ph idx="3" type="pic"/>
          </p:nvPr>
        </p:nvSpPr>
        <p:spPr>
          <a:xfrm>
            <a:off x="3646488" y="3886200"/>
            <a:ext cx="2442340" cy="243205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37"/>
          <p:cNvSpPr/>
          <p:nvPr>
            <p:ph idx="4" type="pic"/>
          </p:nvPr>
        </p:nvSpPr>
        <p:spPr>
          <a:xfrm>
            <a:off x="6242954" y="1243584"/>
            <a:ext cx="2442340" cy="5065522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37"/>
          <p:cNvSpPr txBox="1"/>
          <p:nvPr>
            <p:ph idx="1" type="body"/>
          </p:nvPr>
        </p:nvSpPr>
        <p:spPr>
          <a:xfrm>
            <a:off x="457200" y="1243584"/>
            <a:ext cx="3013075" cy="5065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7" name="Google Shape;57;p37"/>
          <p:cNvCxnSpPr/>
          <p:nvPr/>
        </p:nvCxnSpPr>
        <p:spPr>
          <a:xfrm>
            <a:off x="21" y="1074380"/>
            <a:ext cx="8553429" cy="1945"/>
          </a:xfrm>
          <a:prstGeom prst="straightConnector1">
            <a:avLst/>
          </a:prstGeom>
          <a:noFill/>
          <a:ln cap="flat" cmpd="sng" w="22225">
            <a:solidFill>
              <a:srgbClr val="A4001D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descr="Résultats de recherche d'images pour « clipart:snowflake »" id="58" name="Google Shape;5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6512" y="969839"/>
            <a:ext cx="199276" cy="209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Chart on right">
  <p:cSld name="Content and Chart on righ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2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8"/>
          <p:cNvSpPr txBox="1"/>
          <p:nvPr>
            <p:ph idx="12" type="sldNum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38"/>
          <p:cNvSpPr txBox="1"/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8"/>
          <p:cNvSpPr/>
          <p:nvPr>
            <p:ph idx="2" type="chart"/>
          </p:nvPr>
        </p:nvSpPr>
        <p:spPr>
          <a:xfrm>
            <a:off x="6007100" y="1243584"/>
            <a:ext cx="2667000" cy="5065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38"/>
          <p:cNvSpPr txBox="1"/>
          <p:nvPr>
            <p:ph idx="1" type="body"/>
          </p:nvPr>
        </p:nvSpPr>
        <p:spPr>
          <a:xfrm>
            <a:off x="457200" y="1243584"/>
            <a:ext cx="5484812" cy="5065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5" name="Google Shape;65;p38"/>
          <p:cNvCxnSpPr/>
          <p:nvPr/>
        </p:nvCxnSpPr>
        <p:spPr>
          <a:xfrm>
            <a:off x="21" y="1074380"/>
            <a:ext cx="8553429" cy="1945"/>
          </a:xfrm>
          <a:prstGeom prst="straightConnector1">
            <a:avLst/>
          </a:prstGeom>
          <a:noFill/>
          <a:ln cap="flat" cmpd="sng" w="22225">
            <a:solidFill>
              <a:srgbClr val="A4001D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descr="Résultats de recherche d'images pour « clipart:snowflake »" id="66" name="Google Shape;6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6512" y="969839"/>
            <a:ext cx="199276" cy="209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imple Title 01">
  <p:cSld name="1_Simple Title 0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/>
          <p:nvPr>
            <p:ph idx="12" type="sldNum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2" type="sldNum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576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31"/>
          <p:cNvSpPr txBox="1"/>
          <p:nvPr>
            <p:ph idx="11" type="ftr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/>
          <p:nvPr>
            <p:ph type="ctrTitle"/>
          </p:nvPr>
        </p:nvSpPr>
        <p:spPr>
          <a:xfrm>
            <a:off x="557213" y="1537855"/>
            <a:ext cx="8008937" cy="125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br>
              <a:rPr lang="en-US" sz="4000"/>
            </a:br>
            <a:br>
              <a:rPr lang="en-US" sz="4000"/>
            </a:br>
            <a:br>
              <a:rPr lang="en-US" sz="4000"/>
            </a:br>
            <a:br>
              <a:rPr lang="en-US" sz="4000"/>
            </a:br>
            <a:br>
              <a:rPr lang="en-US" sz="4000"/>
            </a:br>
            <a:br>
              <a:rPr lang="en-US" sz="4000"/>
            </a:br>
            <a:br>
              <a:rPr lang="en-US" sz="4000"/>
            </a:br>
            <a:r>
              <a:rPr b="0" lang="en-US" sz="3200"/>
              <a:t>C</a:t>
            </a:r>
            <a:r>
              <a:rPr b="0" baseline="30000" lang="en-US" sz="3200"/>
              <a:t>3</a:t>
            </a:r>
            <a:r>
              <a:rPr b="0" lang="en-US" sz="3200"/>
              <a:t>, the Cryomodule</a:t>
            </a:r>
            <a:endParaRPr b="0" sz="4000"/>
          </a:p>
        </p:txBody>
      </p:sp>
      <p:sp>
        <p:nvSpPr>
          <p:cNvPr id="75" name="Google Shape;75;p1"/>
          <p:cNvSpPr txBox="1"/>
          <p:nvPr>
            <p:ph idx="1" type="subTitle"/>
          </p:nvPr>
        </p:nvSpPr>
        <p:spPr>
          <a:xfrm>
            <a:off x="268287" y="3242432"/>
            <a:ext cx="8586787" cy="2652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Martin Breidenbach, Emilio Nanni, Marco Oriunno, Sami Tantawi</a:t>
            </a:r>
            <a:r>
              <a:rPr lang="en-US"/>
              <a:t>, </a:t>
            </a:r>
            <a:r>
              <a:rPr lang="en-US" sz="2000"/>
              <a:t>Caterina Vernieri</a:t>
            </a:r>
            <a:endParaRPr sz="2000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January 2022</a:t>
            </a:r>
            <a:endParaRPr baseline="30000" sz="2000"/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b1fee775b_0_43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g10b1fee775b_0_43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Waveguide Installation Concept</a:t>
            </a:r>
            <a:endParaRPr/>
          </a:p>
        </p:txBody>
      </p:sp>
      <p:pic>
        <p:nvPicPr>
          <p:cNvPr id="158" name="Google Shape;158;g10b1fee775b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75" y="1034500"/>
            <a:ext cx="8836125" cy="497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10b1fee775b_0_43"/>
          <p:cNvSpPr txBox="1"/>
          <p:nvPr/>
        </p:nvSpPr>
        <p:spPr>
          <a:xfrm>
            <a:off x="708250" y="5009625"/>
            <a:ext cx="475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Rafts inserted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b1fee775b_0_56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g10b1fee775b_0_56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Transition waveguide assembly</a:t>
            </a:r>
            <a:endParaRPr/>
          </a:p>
        </p:txBody>
      </p:sp>
      <p:pic>
        <p:nvPicPr>
          <p:cNvPr id="167" name="Google Shape;167;g10b1fee775b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125" y="1186841"/>
            <a:ext cx="7275369" cy="5671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b1fee775b_0_63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g10b1fee775b_0_63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 (weld) waveguide flanges </a:t>
            </a:r>
            <a:endParaRPr/>
          </a:p>
        </p:txBody>
      </p:sp>
      <p:pic>
        <p:nvPicPr>
          <p:cNvPr id="175" name="Google Shape;175;g10b1fee775b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86891"/>
            <a:ext cx="7386100" cy="56711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g10b1fee775b_0_63"/>
          <p:cNvCxnSpPr/>
          <p:nvPr/>
        </p:nvCxnSpPr>
        <p:spPr>
          <a:xfrm flipH="1">
            <a:off x="3904025" y="2124775"/>
            <a:ext cx="1779300" cy="1900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0b1fee775b_0_70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g10b1fee775b_0_70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Bring up Cold Plate</a:t>
            </a:r>
            <a:endParaRPr/>
          </a:p>
        </p:txBody>
      </p:sp>
      <p:pic>
        <p:nvPicPr>
          <p:cNvPr id="184" name="Google Shape;184;g10b1fee775b_0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00" y="1186841"/>
            <a:ext cx="7123278" cy="56711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g10b1fee775b_0_70"/>
          <p:cNvCxnSpPr/>
          <p:nvPr/>
        </p:nvCxnSpPr>
        <p:spPr>
          <a:xfrm flipH="1">
            <a:off x="3748625" y="1520150"/>
            <a:ext cx="1606500" cy="1399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0b1fee775b_0_83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2" name="Google Shape;192;g10b1fee775b_0_83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Weld Cold plate to seat and cold bellows flange.</a:t>
            </a:r>
            <a:endParaRPr/>
          </a:p>
        </p:txBody>
      </p:sp>
      <p:pic>
        <p:nvPicPr>
          <p:cNvPr id="193" name="Google Shape;193;g10b1fee775b_0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950" y="1283451"/>
            <a:ext cx="8848100" cy="4977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g10b1fee775b_0_83"/>
          <p:cNvCxnSpPr/>
          <p:nvPr/>
        </p:nvCxnSpPr>
        <p:spPr>
          <a:xfrm>
            <a:off x="2504800" y="1416525"/>
            <a:ext cx="1692900" cy="1710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0b1fee775b_0_77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1" name="Google Shape;201;g10b1fee775b_0_77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Bring up Warm Plate</a:t>
            </a:r>
            <a:endParaRPr/>
          </a:p>
        </p:txBody>
      </p:sp>
      <p:pic>
        <p:nvPicPr>
          <p:cNvPr id="202" name="Google Shape;202;g10b1fee775b_0_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86891"/>
            <a:ext cx="7465699" cy="56711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g10b1fee775b_0_77"/>
          <p:cNvCxnSpPr/>
          <p:nvPr/>
        </p:nvCxnSpPr>
        <p:spPr>
          <a:xfrm>
            <a:off x="2193875" y="1295600"/>
            <a:ext cx="1105500" cy="673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b1fee775b_0_92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0" name="Google Shape;210;g10b1fee775b_0_92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Weld Warm Plate</a:t>
            </a:r>
            <a:endParaRPr/>
          </a:p>
        </p:txBody>
      </p:sp>
      <p:pic>
        <p:nvPicPr>
          <p:cNvPr id="211" name="Google Shape;211;g10b1fee775b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86891"/>
            <a:ext cx="7595235" cy="56711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g10b1fee775b_0_92"/>
          <p:cNvCxnSpPr/>
          <p:nvPr/>
        </p:nvCxnSpPr>
        <p:spPr>
          <a:xfrm>
            <a:off x="1931675" y="1517075"/>
            <a:ext cx="1451100" cy="967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3" name="Google Shape;213;g10b1fee775b_0_92"/>
          <p:cNvCxnSpPr/>
          <p:nvPr/>
        </p:nvCxnSpPr>
        <p:spPr>
          <a:xfrm>
            <a:off x="1707125" y="1707100"/>
            <a:ext cx="1451100" cy="967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19ba2629a_0_38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" name="Google Shape;220;gd19ba2629a_0_38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Thermal Contraction</a:t>
            </a:r>
            <a:endParaRPr/>
          </a:p>
        </p:txBody>
      </p:sp>
      <p:sp>
        <p:nvSpPr>
          <p:cNvPr id="221" name="Google Shape;221;gd19ba2629a_0_38"/>
          <p:cNvSpPr txBox="1"/>
          <p:nvPr/>
        </p:nvSpPr>
        <p:spPr>
          <a:xfrm>
            <a:off x="651475" y="1303125"/>
            <a:ext cx="8017800" cy="41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dk1"/>
                </a:solidFill>
              </a:rPr>
              <a:t>Integrated contraction from room temperature to 77K: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Cu -0.31%	SS 304   -0.29%	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dk1"/>
                </a:solidFill>
              </a:rPr>
              <a:t>											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So 𝜟L between 1 meter of Cu and 1 meter of SS 304 is ~200 </a:t>
            </a:r>
            <a:r>
              <a:rPr lang="en-US" sz="1500">
                <a:solidFill>
                  <a:schemeClr val="dk1"/>
                </a:solidFill>
              </a:rPr>
              <a:t>𝜇m</a:t>
            </a:r>
            <a:r>
              <a:rPr lang="en-US" sz="1500">
                <a:solidFill>
                  <a:schemeClr val="dk1"/>
                </a:solidFill>
              </a:rPr>
              <a:t>	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sz="1500">
                <a:solidFill>
                  <a:schemeClr val="dk1"/>
                </a:solidFill>
              </a:rPr>
              <a:t>Accelerator is pinned in Z to raft at its midpoint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sz="1500">
                <a:solidFill>
                  <a:schemeClr val="dk1"/>
                </a:solidFill>
              </a:rPr>
              <a:t>Accelerator sections separate by 200 𝜇m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sz="1500">
                <a:solidFill>
                  <a:schemeClr val="dk1"/>
                </a:solidFill>
              </a:rPr>
              <a:t>𝜟L is taken by bellows</a:t>
            </a:r>
            <a:endParaRPr sz="15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										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10 m SS inner cryostat contracts ~3 cm.  Outer steel shell stays warm, so sliding support needed.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sz="1500">
                <a:solidFill>
                  <a:schemeClr val="dk1"/>
                </a:solidFill>
              </a:rPr>
              <a:t>SS inner cryostat pinned in Z to outer shell at midpoint.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sz="1500">
                <a:solidFill>
                  <a:schemeClr val="dk1"/>
                </a:solidFill>
              </a:rPr>
              <a:t>Cryomodules cold sections separate by 3 cm at ends.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sz="1500">
                <a:solidFill>
                  <a:schemeClr val="dk1"/>
                </a:solidFill>
              </a:rPr>
              <a:t>𝜟L is taken by bellows</a:t>
            </a:r>
            <a:r>
              <a:rPr lang="en-US" sz="1500">
                <a:solidFill>
                  <a:schemeClr val="dk1"/>
                </a:solidFill>
              </a:rPr>
              <a:t>											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d19ba2629a_0_56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8" name="Google Shape;228;gd19ba2629a_0_56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Thermal Loads</a:t>
            </a:r>
            <a:endParaRPr/>
          </a:p>
        </p:txBody>
      </p:sp>
      <p:sp>
        <p:nvSpPr>
          <p:cNvPr id="229" name="Google Shape;229;gd19ba2629a_0_56"/>
          <p:cNvSpPr txBox="1"/>
          <p:nvPr>
            <p:ph idx="1" type="body"/>
          </p:nvPr>
        </p:nvSpPr>
        <p:spPr>
          <a:xfrm>
            <a:off x="457200" y="1243584"/>
            <a:ext cx="8109000" cy="506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 operational modes (so far!)</a:t>
            </a:r>
            <a:endParaRPr/>
          </a:p>
        </p:txBody>
      </p:sp>
      <p:graphicFrame>
        <p:nvGraphicFramePr>
          <p:cNvPr id="230" name="Google Shape;230;gd19ba2629a_0_56"/>
          <p:cNvGraphicFramePr/>
          <p:nvPr/>
        </p:nvGraphicFramePr>
        <p:xfrm>
          <a:off x="696650" y="3008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{662556A0-E5B4-4A83-90B9-F5EB65AECCF5}</a:tableStyleId>
              </a:tblPr>
              <a:tblGrid>
                <a:gridCol w="1034150"/>
                <a:gridCol w="1105875"/>
                <a:gridCol w="962425"/>
                <a:gridCol w="1269325"/>
                <a:gridCol w="1042875"/>
                <a:gridCol w="790250"/>
                <a:gridCol w="1034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Gradient (Mev/m)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Power Dissipation (W)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RF Flat top pulse length (ns)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Pulse Compression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Comments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Power/Area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W/cm</a:t>
                      </a:r>
                      <a:r>
                        <a:rPr baseline="30000" lang="en-US"/>
                        <a:t>2</a:t>
                      </a:r>
                      <a:endParaRPr baseline="30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Delta T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Cu-Bulk LN  (K)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2500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</a:t>
                      </a:r>
                      <a:r>
                        <a:rPr baseline="30000" lang="en-US"/>
                        <a:t>3</a:t>
                      </a:r>
                      <a:r>
                        <a:rPr lang="en-US"/>
                        <a:t>-250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0.393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2500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</a:t>
                      </a:r>
                      <a:r>
                        <a:rPr baseline="30000" lang="en-US"/>
                        <a:t>3</a:t>
                      </a:r>
                      <a:r>
                        <a:rPr lang="en-US"/>
                        <a:t>-550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0.393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3900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</a:t>
                      </a:r>
                      <a:r>
                        <a:rPr baseline="30000" lang="en-US" sz="1500"/>
                        <a:t>3</a:t>
                      </a:r>
                      <a:r>
                        <a:rPr lang="en-US"/>
                        <a:t>-550 in 7 km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0.614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1650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250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</a:t>
                      </a:r>
                      <a:r>
                        <a:rPr baseline="30000" lang="en-US"/>
                        <a:t>3</a:t>
                      </a:r>
                      <a:r>
                        <a:rPr lang="en-US"/>
                        <a:t>-550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0.259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2.1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d19ba2629a_0_66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7" name="Google Shape;237;gd19ba2629a_0_66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Thermal Loads</a:t>
            </a:r>
            <a:endParaRPr/>
          </a:p>
        </p:txBody>
      </p:sp>
      <p:sp>
        <p:nvSpPr>
          <p:cNvPr id="238" name="Google Shape;238;gd19ba2629a_0_66"/>
          <p:cNvSpPr txBox="1"/>
          <p:nvPr>
            <p:ph idx="1" type="body"/>
          </p:nvPr>
        </p:nvSpPr>
        <p:spPr>
          <a:xfrm>
            <a:off x="457200" y="1243584"/>
            <a:ext cx="8109000" cy="506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39" name="Google Shape;239;gd19ba2629a_0_66"/>
          <p:cNvGraphicFramePr/>
          <p:nvPr/>
        </p:nvGraphicFramePr>
        <p:xfrm>
          <a:off x="517513" y="1800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{662556A0-E5B4-4A83-90B9-F5EB65AECCF5}</a:tableStyleId>
              </a:tblPr>
              <a:tblGrid>
                <a:gridCol w="1158425"/>
                <a:gridCol w="1158425"/>
                <a:gridCol w="1158425"/>
                <a:gridCol w="1311675"/>
                <a:gridCol w="1105600"/>
                <a:gridCol w="1058000"/>
                <a:gridCol w="1158425"/>
              </a:tblGrid>
              <a:tr h="82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Gradient (Mev/m)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Power Dissipation (W)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RF Flat top pulse length (ns)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Pulse Compression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Comments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Power/Area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W/cm</a:t>
                      </a:r>
                      <a:r>
                        <a:rPr baseline="30000" lang="en-US"/>
                        <a:t>2</a:t>
                      </a:r>
                      <a:endParaRPr baseline="30000"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Delta T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Cu-Bulk LN  (K)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2500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</a:t>
                      </a:r>
                      <a:r>
                        <a:rPr baseline="30000" lang="en-US"/>
                        <a:t>3</a:t>
                      </a:r>
                      <a:r>
                        <a:rPr lang="en-US"/>
                        <a:t>-250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0.393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2500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</a:t>
                      </a:r>
                      <a:r>
                        <a:rPr baseline="30000" lang="en-US"/>
                        <a:t>3</a:t>
                      </a:r>
                      <a:r>
                        <a:rPr lang="en-US"/>
                        <a:t>-550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0.393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624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3900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</a:t>
                      </a:r>
                      <a:r>
                        <a:rPr baseline="30000" lang="en-US" sz="1500"/>
                        <a:t>3</a:t>
                      </a:r>
                      <a:r>
                        <a:rPr lang="en-US"/>
                        <a:t>-550 in 7 km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0.614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1650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250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</a:t>
                      </a:r>
                      <a:r>
                        <a:rPr baseline="30000" lang="en-US"/>
                        <a:t>3</a:t>
                      </a:r>
                      <a:r>
                        <a:rPr lang="en-US"/>
                        <a:t>-550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0.259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2.1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40" name="Google Shape;240;gd19ba2629a_0_66"/>
          <p:cNvSpPr txBox="1"/>
          <p:nvPr/>
        </p:nvSpPr>
        <p:spPr>
          <a:xfrm>
            <a:off x="1362525" y="4980750"/>
            <a:ext cx="6718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Nucleate boiling regime</a:t>
            </a:r>
            <a:endParaRPr sz="2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19ba2629a_0_15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gd19ba2629a_0_15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Functionality</a:t>
            </a:r>
            <a:endParaRPr/>
          </a:p>
        </p:txBody>
      </p:sp>
      <p:sp>
        <p:nvSpPr>
          <p:cNvPr id="83" name="Google Shape;83;gd19ba2629a_0_15"/>
          <p:cNvSpPr txBox="1"/>
          <p:nvPr/>
        </p:nvSpPr>
        <p:spPr>
          <a:xfrm>
            <a:off x="716050" y="1422025"/>
            <a:ext cx="81690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Provide stable support for accelerator sections and quadrupoles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Provide the “Cool” environment of ~80K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Provide </a:t>
            </a:r>
            <a:r>
              <a:rPr lang="en-US" sz="1900"/>
              <a:t>alignment</a:t>
            </a:r>
            <a:r>
              <a:rPr lang="en-US" sz="1900"/>
              <a:t> capability within and to adjacent cryomodules.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Provide feedthroughs for waveguides and other cables.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Provide the above safely and reliably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This is a discussion of the “Pre-Conceptual Design” 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It is a search for showstoppers and problems 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It is a search for manufacturability issues - 100’s are needed!</a:t>
            </a:r>
            <a:endParaRPr sz="1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d19ba2629a_0_75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gd19ba2629a_0_75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d19ba2629a_0_75"/>
          <p:cNvSpPr txBox="1"/>
          <p:nvPr>
            <p:ph idx="1" type="body"/>
          </p:nvPr>
        </p:nvSpPr>
        <p:spPr>
          <a:xfrm>
            <a:off x="449125" y="789409"/>
            <a:ext cx="8109000" cy="506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gd19ba2629a_0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362" y="1360275"/>
            <a:ext cx="6866525" cy="523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d52dc40a0_0_5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g10d52dc40a0_0_5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Alignment</a:t>
            </a:r>
            <a:endParaRPr/>
          </a:p>
        </p:txBody>
      </p:sp>
      <p:sp>
        <p:nvSpPr>
          <p:cNvPr id="257" name="Google Shape;257;g10d52dc40a0_0_5"/>
          <p:cNvSpPr txBox="1"/>
          <p:nvPr>
            <p:ph idx="1" type="body"/>
          </p:nvPr>
        </p:nvSpPr>
        <p:spPr>
          <a:xfrm>
            <a:off x="246225" y="1121634"/>
            <a:ext cx="8109000" cy="506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Raft = 2 accelerators + quad pre-aligned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Initial alignment by stretched wires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Dynamic Beam-Based alignment - lots of SLC experience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Wire alignment (Rather pre-conceptual):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Two wires in each cryomodule, alternately spanning two cryomodules (~20 m):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10d52dc40a0_0_5"/>
          <p:cNvSpPr/>
          <p:nvPr/>
        </p:nvSpPr>
        <p:spPr>
          <a:xfrm>
            <a:off x="2157200" y="4362725"/>
            <a:ext cx="1336200" cy="27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10d52dc40a0_0_5"/>
          <p:cNvSpPr/>
          <p:nvPr/>
        </p:nvSpPr>
        <p:spPr>
          <a:xfrm>
            <a:off x="5650600" y="4362725"/>
            <a:ext cx="1336200" cy="27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10d52dc40a0_0_5"/>
          <p:cNvSpPr/>
          <p:nvPr/>
        </p:nvSpPr>
        <p:spPr>
          <a:xfrm>
            <a:off x="3903900" y="4362725"/>
            <a:ext cx="1336200" cy="27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1" name="Google Shape;261;g10d52dc40a0_0_5"/>
          <p:cNvCxnSpPr/>
          <p:nvPr/>
        </p:nvCxnSpPr>
        <p:spPr>
          <a:xfrm>
            <a:off x="2060625" y="4121250"/>
            <a:ext cx="3316200" cy="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" name="Google Shape;262;g10d52dc40a0_0_5"/>
          <p:cNvCxnSpPr/>
          <p:nvPr/>
        </p:nvCxnSpPr>
        <p:spPr>
          <a:xfrm>
            <a:off x="3767075" y="4845675"/>
            <a:ext cx="3412800" cy="3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3" name="Google Shape;263;g10d52dc40a0_0_5"/>
          <p:cNvCxnSpPr/>
          <p:nvPr/>
        </p:nvCxnSpPr>
        <p:spPr>
          <a:xfrm>
            <a:off x="5537925" y="4137350"/>
            <a:ext cx="2817300" cy="4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g10d52dc40a0_0_5"/>
          <p:cNvCxnSpPr/>
          <p:nvPr/>
        </p:nvCxnSpPr>
        <p:spPr>
          <a:xfrm rot="10800000">
            <a:off x="772875" y="4829475"/>
            <a:ext cx="2833200" cy="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5" name="Google Shape;265;g10d52dc40a0_0_5"/>
          <p:cNvSpPr txBox="1"/>
          <p:nvPr/>
        </p:nvSpPr>
        <p:spPr>
          <a:xfrm>
            <a:off x="1464975" y="5280350"/>
            <a:ext cx="267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Taut wire           Cryomodules</a:t>
            </a:r>
            <a:endParaRPr/>
          </a:p>
        </p:txBody>
      </p:sp>
      <p:cxnSp>
        <p:nvCxnSpPr>
          <p:cNvPr id="266" name="Google Shape;266;g10d52dc40a0_0_5"/>
          <p:cNvCxnSpPr/>
          <p:nvPr/>
        </p:nvCxnSpPr>
        <p:spPr>
          <a:xfrm rot="10800000">
            <a:off x="1416650" y="4893925"/>
            <a:ext cx="434700" cy="43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7" name="Google Shape;267;g10d52dc40a0_0_5"/>
          <p:cNvCxnSpPr/>
          <p:nvPr/>
        </p:nvCxnSpPr>
        <p:spPr>
          <a:xfrm flipH="1" rot="10800000">
            <a:off x="1883525" y="4121125"/>
            <a:ext cx="225300" cy="120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8" name="Google Shape;268;g10d52dc40a0_0_5"/>
          <p:cNvCxnSpPr>
            <a:endCxn id="258" idx="2"/>
          </p:cNvCxnSpPr>
          <p:nvPr/>
        </p:nvCxnSpPr>
        <p:spPr>
          <a:xfrm rot="10800000">
            <a:off x="2825300" y="4636325"/>
            <a:ext cx="474900" cy="75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9" name="Google Shape;269;g10d52dc40a0_0_5"/>
          <p:cNvCxnSpPr>
            <a:endCxn id="260" idx="2"/>
          </p:cNvCxnSpPr>
          <p:nvPr/>
        </p:nvCxnSpPr>
        <p:spPr>
          <a:xfrm flipH="1" rot="10800000">
            <a:off x="3332400" y="4636325"/>
            <a:ext cx="1239600" cy="77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0" name="Google Shape;270;g10d52dc40a0_0_5"/>
          <p:cNvCxnSpPr>
            <a:endCxn id="259" idx="2"/>
          </p:cNvCxnSpPr>
          <p:nvPr/>
        </p:nvCxnSpPr>
        <p:spPr>
          <a:xfrm flipH="1" rot="10800000">
            <a:off x="3316300" y="4636325"/>
            <a:ext cx="3002400" cy="78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0b1fee775b_0_19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7" name="Google Shape;277;g10b1fee775b_0_19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Wires, continued</a:t>
            </a:r>
            <a:endParaRPr/>
          </a:p>
        </p:txBody>
      </p:sp>
      <p:sp>
        <p:nvSpPr>
          <p:cNvPr id="278" name="Google Shape;278;g10b1fee775b_0_19"/>
          <p:cNvSpPr txBox="1"/>
          <p:nvPr>
            <p:ph idx="1" type="body"/>
          </p:nvPr>
        </p:nvSpPr>
        <p:spPr>
          <a:xfrm>
            <a:off x="457200" y="1243584"/>
            <a:ext cx="8109000" cy="506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4 capacitive quadrupole sensors (used by LEP) per raft.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2 attached to first accelerator, 2 attached to quad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measure X,Y, roll, pitch, yaw  - no direct Z measurement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	except for cavity phase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rgbClr val="FF0000"/>
                </a:solidFill>
              </a:rPr>
              <a:t>Needs work!</a:t>
            </a:r>
            <a:endParaRPr i="1">
              <a:solidFill>
                <a:srgbClr val="FF0000"/>
              </a:solidFill>
            </a:endParaRPr>
          </a:p>
        </p:txBody>
      </p:sp>
      <p:sp>
        <p:nvSpPr>
          <p:cNvPr id="279" name="Google Shape;279;g10b1fee775b_0_19"/>
          <p:cNvSpPr/>
          <p:nvPr/>
        </p:nvSpPr>
        <p:spPr>
          <a:xfrm>
            <a:off x="2334300" y="3461200"/>
            <a:ext cx="3429000" cy="418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10b1fee775b_0_19"/>
          <p:cNvSpPr/>
          <p:nvPr/>
        </p:nvSpPr>
        <p:spPr>
          <a:xfrm>
            <a:off x="2511375" y="3155325"/>
            <a:ext cx="193200" cy="193200"/>
          </a:xfrm>
          <a:prstGeom prst="bevel">
            <a:avLst>
              <a:gd fmla="val 12500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10b1fee775b_0_19"/>
          <p:cNvSpPr/>
          <p:nvPr/>
        </p:nvSpPr>
        <p:spPr>
          <a:xfrm>
            <a:off x="5497125" y="3155325"/>
            <a:ext cx="193200" cy="193200"/>
          </a:xfrm>
          <a:prstGeom prst="bevel">
            <a:avLst>
              <a:gd fmla="val 12500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10b1fee775b_0_19"/>
          <p:cNvSpPr/>
          <p:nvPr/>
        </p:nvSpPr>
        <p:spPr>
          <a:xfrm>
            <a:off x="2413700" y="3992375"/>
            <a:ext cx="193200" cy="193200"/>
          </a:xfrm>
          <a:prstGeom prst="bevel">
            <a:avLst>
              <a:gd fmla="val 12500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10b1fee775b_0_19"/>
          <p:cNvSpPr/>
          <p:nvPr/>
        </p:nvSpPr>
        <p:spPr>
          <a:xfrm>
            <a:off x="5497125" y="3988097"/>
            <a:ext cx="193200" cy="193200"/>
          </a:xfrm>
          <a:prstGeom prst="bevel">
            <a:avLst>
              <a:gd fmla="val 12500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4" name="Google Shape;284;g10b1fee775b_0_19"/>
          <p:cNvCxnSpPr/>
          <p:nvPr/>
        </p:nvCxnSpPr>
        <p:spPr>
          <a:xfrm>
            <a:off x="1046400" y="3203625"/>
            <a:ext cx="6938400" cy="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g10b1fee775b_0_19"/>
          <p:cNvCxnSpPr/>
          <p:nvPr/>
        </p:nvCxnSpPr>
        <p:spPr>
          <a:xfrm flipH="1" rot="10800000">
            <a:off x="1062500" y="4072750"/>
            <a:ext cx="6902400" cy="3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0d52dc40a0_0_12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2" name="Google Shape;292;g10d52dc40a0_0_12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Vibrations</a:t>
            </a:r>
            <a:endParaRPr/>
          </a:p>
        </p:txBody>
      </p:sp>
      <p:sp>
        <p:nvSpPr>
          <p:cNvPr id="293" name="Google Shape;293;g10d52dc40a0_0_12"/>
          <p:cNvSpPr txBox="1"/>
          <p:nvPr>
            <p:ph idx="1" type="body"/>
          </p:nvPr>
        </p:nvSpPr>
        <p:spPr>
          <a:xfrm>
            <a:off x="457200" y="1243584"/>
            <a:ext cx="8109000" cy="506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Initial study at SLAC with Cu slab ~accelerator size in open LN bath on pneumatically isolated table.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Fitted with cryogenic accelerometers for x, y, z, table 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Just </a:t>
            </a:r>
            <a:r>
              <a:rPr lang="en-US"/>
              <a:t>beginning</a:t>
            </a:r>
            <a:r>
              <a:rPr lang="en-US"/>
              <a:t> when COVID stopped everything.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First</a:t>
            </a:r>
            <a:r>
              <a:rPr lang="en-US"/>
              <a:t> measurements with only 400 W internal heater.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2F53"/>
              </a:buClr>
              <a:buSzPts val="2400"/>
              <a:buChar char="●"/>
            </a:pPr>
            <a:r>
              <a:rPr i="1" lang="en-US">
                <a:solidFill>
                  <a:srgbClr val="FF2F53"/>
                </a:solidFill>
              </a:rPr>
              <a:t>Very important to continue this work, study bubble aggregation and related effects.</a:t>
            </a:r>
            <a:endParaRPr i="1">
              <a:solidFill>
                <a:srgbClr val="FF2F5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Consider contouring/coating  exterior of accelerator to promote bubble migration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/>
          <p:nvPr>
            <p:ph type="title"/>
          </p:nvPr>
        </p:nvSpPr>
        <p:spPr>
          <a:xfrm>
            <a:off x="381000" y="228600"/>
            <a:ext cx="8153398" cy="83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/>
              <a:t>First brazed C-Band module</a:t>
            </a:r>
            <a:endParaRPr/>
          </a:p>
        </p:txBody>
      </p:sp>
      <p:sp>
        <p:nvSpPr>
          <p:cNvPr id="89" name="Google Shape;89;p7"/>
          <p:cNvSpPr txBox="1"/>
          <p:nvPr>
            <p:ph idx="12" type="sldNum"/>
          </p:nvPr>
        </p:nvSpPr>
        <p:spPr>
          <a:xfrm>
            <a:off x="6553200" y="6356350"/>
            <a:ext cx="1676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7"/>
          <p:cNvSpPr txBox="1"/>
          <p:nvPr>
            <p:ph idx="11" type="ftr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91" name="Google Shape;9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90910" y="1991916"/>
            <a:ext cx="4987925" cy="3740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/>
              <a:t>Stages</a:t>
            </a:r>
            <a:endParaRPr/>
          </a:p>
        </p:txBody>
      </p:sp>
      <p:sp>
        <p:nvSpPr>
          <p:cNvPr id="97" name="Google Shape;97;p15"/>
          <p:cNvSpPr txBox="1"/>
          <p:nvPr/>
        </p:nvSpPr>
        <p:spPr>
          <a:xfrm>
            <a:off x="784966" y="1661231"/>
            <a:ext cx="73152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The basic mechanical building block is the “Raft”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accelerator sections + permanent magnet quad &amp; BPM per raft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rafts per cryomodule, ~10 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cryomodules per Sector, ~100 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Sectors per </a:t>
            </a:r>
            <a:r>
              <a:rPr lang="en-US" sz="1800">
                <a:solidFill>
                  <a:schemeClr val="dk1"/>
                </a:solidFill>
              </a:rPr>
              <a:t>SuperSector, ~ 1 km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450" y="3429000"/>
            <a:ext cx="6452976" cy="25580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4558550" y="5335125"/>
            <a:ext cx="289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cryomodule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19ba2629a_0_0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gd19ba2629a_0_0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Comparison to ILC</a:t>
            </a:r>
            <a:endParaRPr/>
          </a:p>
        </p:txBody>
      </p:sp>
      <p:pic>
        <p:nvPicPr>
          <p:cNvPr id="107" name="Google Shape;107;gd19ba2629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28000"/>
            <a:ext cx="5216001" cy="4577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d19ba2629a_0_0"/>
          <p:cNvSpPr txBox="1"/>
          <p:nvPr/>
        </p:nvSpPr>
        <p:spPr>
          <a:xfrm>
            <a:off x="1371600" y="1573300"/>
            <a:ext cx="211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~96 cm diameter</a:t>
            </a:r>
            <a:endParaRPr/>
          </a:p>
        </p:txBody>
      </p:sp>
      <p:pic>
        <p:nvPicPr>
          <p:cNvPr id="109" name="Google Shape;109;gd19ba2629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8400" y="2570304"/>
            <a:ext cx="3197750" cy="3657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19ba2629a_0_25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gd19ba2629a_0_25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Raft Components</a:t>
            </a:r>
            <a:endParaRPr/>
          </a:p>
        </p:txBody>
      </p:sp>
      <p:pic>
        <p:nvPicPr>
          <p:cNvPr id="117" name="Google Shape;117;gd19ba2629a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34491"/>
            <a:ext cx="8839199" cy="452221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d19ba2629a_0_25"/>
          <p:cNvSpPr txBox="1"/>
          <p:nvPr/>
        </p:nvSpPr>
        <p:spPr>
          <a:xfrm>
            <a:off x="4829575" y="4555900"/>
            <a:ext cx="4137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Permanent magnet quad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Tunable cold (final </a:t>
            </a:r>
            <a:r>
              <a:rPr lang="en-US"/>
              <a:t>version</a:t>
            </a:r>
            <a:r>
              <a:rPr lang="en-US"/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Mechanically integrated cavity BPM in quad</a:t>
            </a:r>
            <a:endParaRPr/>
          </a:p>
        </p:txBody>
      </p:sp>
      <p:cxnSp>
        <p:nvCxnSpPr>
          <p:cNvPr id="119" name="Google Shape;119;gd19ba2629a_0_25"/>
          <p:cNvCxnSpPr/>
          <p:nvPr/>
        </p:nvCxnSpPr>
        <p:spPr>
          <a:xfrm flipH="1" rot="10800000">
            <a:off x="6181850" y="2688600"/>
            <a:ext cx="1722600" cy="193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19ba2629a_0_32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gd19ba2629a_0_32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Raft</a:t>
            </a:r>
            <a:endParaRPr/>
          </a:p>
        </p:txBody>
      </p:sp>
      <p:pic>
        <p:nvPicPr>
          <p:cNvPr id="127" name="Google Shape;127;gd19ba2629a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34491"/>
            <a:ext cx="8176866" cy="513136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d19ba2629a_0_32"/>
          <p:cNvSpPr txBox="1"/>
          <p:nvPr/>
        </p:nvSpPr>
        <p:spPr>
          <a:xfrm>
            <a:off x="502150" y="1291250"/>
            <a:ext cx="3529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Raft channel will become a very open truss structure.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Each accelerator section is aligned with 5 d.o.f., with Z pinned by a ball at te midpoint</a:t>
            </a:r>
            <a:endParaRPr/>
          </a:p>
        </p:txBody>
      </p:sp>
      <p:sp>
        <p:nvSpPr>
          <p:cNvPr id="129" name="Google Shape;129;gd19ba2629a_0_32"/>
          <p:cNvSpPr txBox="1"/>
          <p:nvPr/>
        </p:nvSpPr>
        <p:spPr>
          <a:xfrm>
            <a:off x="4203750" y="4605475"/>
            <a:ext cx="3529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One waveguide feeds both manifolds. No load as in a travelling wave </a:t>
            </a:r>
            <a:r>
              <a:rPr lang="en-US"/>
              <a:t>structure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Expect flange to be welded.</a:t>
            </a:r>
            <a:endParaRPr/>
          </a:p>
        </p:txBody>
      </p:sp>
      <p:cxnSp>
        <p:nvCxnSpPr>
          <p:cNvPr id="130" name="Google Shape;130;gd19ba2629a_0_32"/>
          <p:cNvCxnSpPr/>
          <p:nvPr/>
        </p:nvCxnSpPr>
        <p:spPr>
          <a:xfrm rot="10800000">
            <a:off x="2913750" y="4314400"/>
            <a:ext cx="2205600" cy="33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" name="Google Shape;131;gd19ba2629a_0_32"/>
          <p:cNvCxnSpPr/>
          <p:nvPr/>
        </p:nvCxnSpPr>
        <p:spPr>
          <a:xfrm rot="10800000">
            <a:off x="2720725" y="4411100"/>
            <a:ext cx="1609800" cy="117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d52dc40a0_0_19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g10d52dc40a0_0_19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Raft Support</a:t>
            </a:r>
            <a:endParaRPr/>
          </a:p>
        </p:txBody>
      </p:sp>
      <p:sp>
        <p:nvSpPr>
          <p:cNvPr id="139" name="Google Shape;139;g10d52dc40a0_0_19"/>
          <p:cNvSpPr txBox="1"/>
          <p:nvPr>
            <p:ph idx="1" type="body"/>
          </p:nvPr>
        </p:nvSpPr>
        <p:spPr>
          <a:xfrm>
            <a:off x="449125" y="1143125"/>
            <a:ext cx="4730400" cy="506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Present scheme:</a:t>
            </a:r>
            <a:endParaRPr sz="21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Raft components statically aligned in raft (once)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Raft suspended by piezo transducers, range ~ 200 𝜇m, bandwidth ~100 Hz (???). Beam based alignment and feedback.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900"/>
              <a:t>Transducer </a:t>
            </a:r>
            <a:r>
              <a:rPr lang="en-US" sz="1900"/>
              <a:t>intermediate</a:t>
            </a:r>
            <a:r>
              <a:rPr lang="en-US" sz="1900"/>
              <a:t> stage suspended by high resolution cryogenic motor jacks. Range ~2 mm, usage rare after initial alignment (earthquakes?). Motor unusual in that it can have short lifetime bearings and be dirty.</a:t>
            </a:r>
            <a:endParaRPr sz="1900"/>
          </a:p>
        </p:txBody>
      </p:sp>
      <p:pic>
        <p:nvPicPr>
          <p:cNvPr id="140" name="Google Shape;140;g10d52dc40a0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0525" y="949601"/>
            <a:ext cx="3888101" cy="358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10d52dc40a0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278188" y="4268066"/>
            <a:ext cx="2012750" cy="26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19ba2629a_0_44"/>
          <p:cNvSpPr txBox="1"/>
          <p:nvPr>
            <p:ph idx="12" type="sldNum"/>
          </p:nvPr>
        </p:nvSpPr>
        <p:spPr>
          <a:xfrm>
            <a:off x="8566150" y="6318251"/>
            <a:ext cx="318900" cy="539700"/>
          </a:xfrm>
          <a:prstGeom prst="rect">
            <a:avLst/>
          </a:prstGeom>
        </p:spPr>
        <p:txBody>
          <a:bodyPr anchorCtr="0" anchor="ctr" bIns="45700" lIns="72000" spcFirstLastPara="1" rIns="72000" wrap="square" tIns="5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gd19ba2629a_0_44"/>
          <p:cNvSpPr txBox="1"/>
          <p:nvPr>
            <p:ph type="title"/>
          </p:nvPr>
        </p:nvSpPr>
        <p:spPr>
          <a:xfrm>
            <a:off x="451822" y="129091"/>
            <a:ext cx="8103600" cy="75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Cryomodule</a:t>
            </a:r>
            <a:endParaRPr/>
          </a:p>
        </p:txBody>
      </p:sp>
      <p:pic>
        <p:nvPicPr>
          <p:cNvPr id="149" name="Google Shape;149;gd19ba2629a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25" y="1367316"/>
            <a:ext cx="8839200" cy="350393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d19ba2629a_0_44"/>
          <p:cNvSpPr txBox="1"/>
          <p:nvPr/>
        </p:nvSpPr>
        <p:spPr>
          <a:xfrm>
            <a:off x="4232450" y="3871750"/>
            <a:ext cx="44334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Inner </a:t>
            </a:r>
            <a:r>
              <a:rPr lang="en-US"/>
              <a:t>cryostat</a:t>
            </a:r>
            <a:r>
              <a:rPr lang="en-US"/>
              <a:t> (probably) 304 Stainless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Outer cryostat can be mild steel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Only 4 ports for waveguides and a few other cables.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 (hope?) to have only welded joints in cryostat - no bolted flanges or other connectors. Weld preps designed for “can opener” removal.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 that Cryomodule fits in standard 40’ ISO container for transport.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oss_CryoSystems_DR201510">
  <a:themeElements>
    <a:clrScheme name="SLAC_RevisedPalette_2012">
      <a:dk1>
        <a:srgbClr val="000000"/>
      </a:dk1>
      <a:lt1>
        <a:srgbClr val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2015-10-07T20:56:22Z</dcterms:created>
  <dc:creator>Ross, Marc C.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0x01010005A148E7AE9D2541BD8F873FBB5CC65B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23800.0</vt:r8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TemplateUrl">
    <vt:lpwstr/>
  </property>
</Properties>
</file>